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485-6675-437E-8C72-E13761FD5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EE508-8B46-4DB8-A77A-9A428946E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3EE29B-ADCF-432B-B407-34CB9F5DEF2F}"/>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663E842B-1822-4714-8C71-A18E95065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5AE98-DDFE-4475-83A9-96A7DBECB029}"/>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369053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BB7E-42E6-4B78-8A86-295C579B9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59F92B-EAEB-41FB-BCD3-DD4A11638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59898-150F-4295-B0EB-5CC6BEEB59DF}"/>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229D1765-3BC3-4B43-8D22-ADD88B5B6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72456-456D-4D37-BAB6-DB5342B88F5B}"/>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330831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06F17-0E82-4593-B1AC-9CC8C8E9E6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C0E4A-F0D4-4E1A-A43A-BB0B38B78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B07F1-A7D2-420B-85A8-66D54AD0090A}"/>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11DB3403-FC06-4965-BD07-CA4AD7CED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0F3E4-4F73-41BD-8302-0D647763A231}"/>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35691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E385-2444-4482-BB16-5E0F52164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E775-1AA2-4EE8-A9F8-B80271655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75E7E-2F9F-4B55-9388-091ACAF93542}"/>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547B28D2-9C50-438F-B70F-B9753C8E9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7974B-F361-4070-8A52-552200A08657}"/>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18018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5D6C-F508-4461-97F7-0CEFDD7FF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2F50FE-86AB-4D09-A723-EB5331613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ADC5-63B5-411D-81C8-386831E93CFE}"/>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D2608CE6-6F51-4948-98F3-9BA229E0F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C026-847E-428D-88B2-DE5608872999}"/>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26133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950A-56BE-4BDD-A51F-5C1285122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56805-7455-4C01-ACC1-7123D5D95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EAF18-8D02-4345-A693-CA95BDFE0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1B04E-C1A5-4197-8854-4AC6D795B11D}"/>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6" name="Footer Placeholder 5">
            <a:extLst>
              <a:ext uri="{FF2B5EF4-FFF2-40B4-BE49-F238E27FC236}">
                <a16:creationId xmlns:a16="http://schemas.microsoft.com/office/drawing/2014/main" id="{8FB9D7B3-B49E-48B1-91DA-F10F86006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CFEDE-999B-4E88-96B5-735CD95F9086}"/>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68881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04C4-FD18-4D8C-9DB5-169F767DC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0D59DC-54B1-4C0D-AC9D-60723EA58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8451C-B3BF-4402-9A34-DB4528FA3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BB544-8506-41FA-B899-D459CA410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4B4F8-96CB-434B-99AD-54BAF5F7D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5B6D30-01D7-4E88-9320-1B76A7BE1314}"/>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8" name="Footer Placeholder 7">
            <a:extLst>
              <a:ext uri="{FF2B5EF4-FFF2-40B4-BE49-F238E27FC236}">
                <a16:creationId xmlns:a16="http://schemas.microsoft.com/office/drawing/2014/main" id="{49D8E43F-932D-42DC-8293-E1ED04E9E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355E31-44C3-4951-B2F8-AE3703E38D0F}"/>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07735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AF59-C5E9-4C2A-8BEE-34830336C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07F3B-2B17-46B9-A915-E02FF49D2DFC}"/>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4" name="Footer Placeholder 3">
            <a:extLst>
              <a:ext uri="{FF2B5EF4-FFF2-40B4-BE49-F238E27FC236}">
                <a16:creationId xmlns:a16="http://schemas.microsoft.com/office/drawing/2014/main" id="{A8E14E46-45C8-4535-844E-5376D3689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23E1E-CD7C-4D8A-B099-536A39146E2F}"/>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2467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DB6C0-2607-47B6-8F3C-D4F4575E2FD2}"/>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3" name="Footer Placeholder 2">
            <a:extLst>
              <a:ext uri="{FF2B5EF4-FFF2-40B4-BE49-F238E27FC236}">
                <a16:creationId xmlns:a16="http://schemas.microsoft.com/office/drawing/2014/main" id="{506C6E7D-E2F9-462D-9CD7-90077D3A9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AC022A-99D4-42B3-99A0-3BC0BD95E30D}"/>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336563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0A1C-735C-4DAC-B388-B024AF636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67D01-C134-4EC4-9D21-92F5EE95F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99FB9-FCB5-4FD2-AC56-97EC9D46C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0BC97-8391-4674-80B0-8AB019F44D75}"/>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6" name="Footer Placeholder 5">
            <a:extLst>
              <a:ext uri="{FF2B5EF4-FFF2-40B4-BE49-F238E27FC236}">
                <a16:creationId xmlns:a16="http://schemas.microsoft.com/office/drawing/2014/main" id="{B469BE65-F565-4550-86DB-E7CCE0B5D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DA91D-5408-46FD-913B-776C374FAEDA}"/>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170254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95DE-9A6F-4758-9368-882C19BE1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4EFB5-0B57-4B3E-9182-6B37FA6CB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26FA0-B2B1-4560-A368-E3A19B259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5788A-33EB-4CFF-A6B9-2FE0821A9D7C}"/>
              </a:ext>
            </a:extLst>
          </p:cNvPr>
          <p:cNvSpPr>
            <a:spLocks noGrp="1"/>
          </p:cNvSpPr>
          <p:nvPr>
            <p:ph type="dt" sz="half" idx="10"/>
          </p:nvPr>
        </p:nvSpPr>
        <p:spPr/>
        <p:txBody>
          <a:bodyPr/>
          <a:lstStyle/>
          <a:p>
            <a:fld id="{0A58DF94-6C2C-4C80-B43E-94C5294AB0A7}" type="datetimeFigureOut">
              <a:rPr lang="en-US" smtClean="0"/>
              <a:t>11/22/2021</a:t>
            </a:fld>
            <a:endParaRPr lang="en-US"/>
          </a:p>
        </p:txBody>
      </p:sp>
      <p:sp>
        <p:nvSpPr>
          <p:cNvPr id="6" name="Footer Placeholder 5">
            <a:extLst>
              <a:ext uri="{FF2B5EF4-FFF2-40B4-BE49-F238E27FC236}">
                <a16:creationId xmlns:a16="http://schemas.microsoft.com/office/drawing/2014/main" id="{3C1C3071-6255-41B5-943B-04E417F36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A29C0-FA76-4A3B-9CFB-96C80E1C4019}"/>
              </a:ext>
            </a:extLst>
          </p:cNvPr>
          <p:cNvSpPr>
            <a:spLocks noGrp="1"/>
          </p:cNvSpPr>
          <p:nvPr>
            <p:ph type="sldNum" sz="quarter" idx="12"/>
          </p:nvPr>
        </p:nvSpPr>
        <p:spPr/>
        <p:txBody>
          <a:bodyPr/>
          <a:lstStyle/>
          <a:p>
            <a:fld id="{C36C9733-A1AF-45F8-A1B9-CA9F87EBDA73}" type="slidenum">
              <a:rPr lang="en-US" smtClean="0"/>
              <a:t>‹#›</a:t>
            </a:fld>
            <a:endParaRPr lang="en-US"/>
          </a:p>
        </p:txBody>
      </p:sp>
    </p:spTree>
    <p:extLst>
      <p:ext uri="{BB962C8B-B14F-4D97-AF65-F5344CB8AC3E}">
        <p14:creationId xmlns:p14="http://schemas.microsoft.com/office/powerpoint/2010/main" val="209869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E57CF-EABA-451B-97BB-6783DCB52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AB7F4F-EE8D-4A7C-B4BD-0C53E4412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DD853-538F-4B69-A17F-041FC20D8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8DF94-6C2C-4C80-B43E-94C5294AB0A7}" type="datetimeFigureOut">
              <a:rPr lang="en-US" smtClean="0"/>
              <a:t>11/22/2021</a:t>
            </a:fld>
            <a:endParaRPr lang="en-US"/>
          </a:p>
        </p:txBody>
      </p:sp>
      <p:sp>
        <p:nvSpPr>
          <p:cNvPr id="5" name="Footer Placeholder 4">
            <a:extLst>
              <a:ext uri="{FF2B5EF4-FFF2-40B4-BE49-F238E27FC236}">
                <a16:creationId xmlns:a16="http://schemas.microsoft.com/office/drawing/2014/main" id="{E28BFF40-0003-408B-ABD7-0E510127A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EA881-8428-4C8B-97E6-8E980BFBC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C9733-A1AF-45F8-A1B9-CA9F87EBDA73}" type="slidenum">
              <a:rPr lang="en-US" smtClean="0"/>
              <a:t>‹#›</a:t>
            </a:fld>
            <a:endParaRPr lang="en-US"/>
          </a:p>
        </p:txBody>
      </p:sp>
    </p:spTree>
    <p:extLst>
      <p:ext uri="{BB962C8B-B14F-4D97-AF65-F5344CB8AC3E}">
        <p14:creationId xmlns:p14="http://schemas.microsoft.com/office/powerpoint/2010/main" val="334333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07ED7B-ABD7-403D-865D-CE715C595EC4}"/>
              </a:ext>
            </a:extLst>
          </p:cNvPr>
          <p:cNvSpPr txBox="1"/>
          <p:nvPr/>
        </p:nvSpPr>
        <p:spPr>
          <a:xfrm>
            <a:off x="3836919" y="2767281"/>
            <a:ext cx="4518163" cy="1323439"/>
          </a:xfrm>
          <a:prstGeom prst="rect">
            <a:avLst/>
          </a:prstGeom>
          <a:noFill/>
        </p:spPr>
        <p:txBody>
          <a:bodyPr wrap="square" rtlCol="0">
            <a:spAutoFit/>
          </a:bodyPr>
          <a:lstStyle/>
          <a:p>
            <a:pPr algn="ctr"/>
            <a:r>
              <a:rPr lang="en-US" sz="4000" b="1" dirty="0">
                <a:latin typeface="Bahnschrift SemiCondensed" panose="020B0502040204020203" pitchFamily="34" charset="0"/>
              </a:rPr>
              <a:t>Introduction to Server</a:t>
            </a:r>
            <a:r>
              <a:rPr lang="en-US" dirty="0"/>
              <a:t> </a:t>
            </a:r>
          </a:p>
        </p:txBody>
      </p:sp>
    </p:spTree>
    <p:extLst>
      <p:ext uri="{BB962C8B-B14F-4D97-AF65-F5344CB8AC3E}">
        <p14:creationId xmlns:p14="http://schemas.microsoft.com/office/powerpoint/2010/main" val="318131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A51FAC0-2E38-42C2-ADFE-C444645CDC04}"/>
              </a:ext>
            </a:extLst>
          </p:cNvPr>
          <p:cNvGrpSpPr/>
          <p:nvPr/>
        </p:nvGrpSpPr>
        <p:grpSpPr>
          <a:xfrm>
            <a:off x="2915478" y="3227257"/>
            <a:ext cx="6361044" cy="2608813"/>
            <a:chOff x="2796208" y="3638075"/>
            <a:chExt cx="6361044" cy="2608813"/>
          </a:xfrm>
        </p:grpSpPr>
        <p:pic>
          <p:nvPicPr>
            <p:cNvPr id="1026" name="Picture 2">
              <a:extLst>
                <a:ext uri="{FF2B5EF4-FFF2-40B4-BE49-F238E27FC236}">
                  <a16:creationId xmlns:a16="http://schemas.microsoft.com/office/drawing/2014/main" id="{94D96BBD-FFA5-4F71-821F-A57BFF6E9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770" y="3638075"/>
              <a:ext cx="3033920" cy="1820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F157BB-1A24-4054-9DE5-880C56137013}"/>
                </a:ext>
              </a:extLst>
            </p:cNvPr>
            <p:cNvSpPr txBox="1"/>
            <p:nvPr/>
          </p:nvSpPr>
          <p:spPr>
            <a:xfrm>
              <a:off x="2796208" y="5600557"/>
              <a:ext cx="6361044" cy="646331"/>
            </a:xfrm>
            <a:prstGeom prst="rect">
              <a:avLst/>
            </a:prstGeom>
            <a:noFill/>
          </p:spPr>
          <p:txBody>
            <a:bodyPr wrap="square" rtlCol="0">
              <a:spAutoFit/>
            </a:bodyPr>
            <a:lstStyle/>
            <a:p>
              <a:pPr algn="ctr"/>
              <a:r>
                <a:rPr lang="en-US" dirty="0"/>
                <a:t>A computer network diagram of client computers communicating with a server computer via the Internet</a:t>
              </a:r>
            </a:p>
          </p:txBody>
        </p:sp>
      </p:grpSp>
      <p:sp>
        <p:nvSpPr>
          <p:cNvPr id="6" name="TextBox 5">
            <a:extLst>
              <a:ext uri="{FF2B5EF4-FFF2-40B4-BE49-F238E27FC236}">
                <a16:creationId xmlns:a16="http://schemas.microsoft.com/office/drawing/2014/main" id="{3E07ED7B-ABD7-403D-865D-CE715C595EC4}"/>
              </a:ext>
            </a:extLst>
          </p:cNvPr>
          <p:cNvSpPr txBox="1"/>
          <p:nvPr/>
        </p:nvSpPr>
        <p:spPr>
          <a:xfrm>
            <a:off x="3836919" y="848139"/>
            <a:ext cx="4518163" cy="707886"/>
          </a:xfrm>
          <a:prstGeom prst="rect">
            <a:avLst/>
          </a:prstGeom>
          <a:noFill/>
        </p:spPr>
        <p:txBody>
          <a:bodyPr wrap="square" rtlCol="0">
            <a:spAutoFit/>
          </a:bodyPr>
          <a:lstStyle/>
          <a:p>
            <a:pPr algn="ctr"/>
            <a:r>
              <a:rPr lang="en-US" sz="4000" b="1" dirty="0">
                <a:latin typeface="Bahnschrift SemiCondensed" panose="020B0502040204020203" pitchFamily="34" charset="0"/>
              </a:rPr>
              <a:t>Server</a:t>
            </a:r>
            <a:r>
              <a:rPr lang="en-US" dirty="0"/>
              <a:t> </a:t>
            </a:r>
          </a:p>
        </p:txBody>
      </p:sp>
      <p:sp>
        <p:nvSpPr>
          <p:cNvPr id="7" name="TextBox 6">
            <a:extLst>
              <a:ext uri="{FF2B5EF4-FFF2-40B4-BE49-F238E27FC236}">
                <a16:creationId xmlns:a16="http://schemas.microsoft.com/office/drawing/2014/main" id="{D8CA11E4-4809-4B1C-B3EB-23F2DD68BDE6}"/>
              </a:ext>
            </a:extLst>
          </p:cNvPr>
          <p:cNvSpPr txBox="1"/>
          <p:nvPr/>
        </p:nvSpPr>
        <p:spPr>
          <a:xfrm>
            <a:off x="1139687" y="1669774"/>
            <a:ext cx="10402956" cy="1200329"/>
          </a:xfrm>
          <a:prstGeom prst="rect">
            <a:avLst/>
          </a:prstGeom>
          <a:noFill/>
        </p:spPr>
        <p:txBody>
          <a:bodyPr wrap="square" rtlCol="0">
            <a:spAutoFit/>
          </a:bodyPr>
          <a:lstStyle/>
          <a:p>
            <a:r>
              <a:rPr lang="en-US" dirty="0"/>
              <a:t>A server is a computer designed to process requests and deliver data to another computer over the internet or a local network. A well-known type of server is a web server where web pages can be accessed over the internet through web browsers. Typical servers are database servers, file servers, mail servers, print servers, web servers, game servers, and application servers</a:t>
            </a:r>
          </a:p>
        </p:txBody>
      </p:sp>
    </p:spTree>
    <p:extLst>
      <p:ext uri="{BB962C8B-B14F-4D97-AF65-F5344CB8AC3E}">
        <p14:creationId xmlns:p14="http://schemas.microsoft.com/office/powerpoint/2010/main" val="236032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07ED7B-ABD7-403D-865D-CE715C595EC4}"/>
              </a:ext>
            </a:extLst>
          </p:cNvPr>
          <p:cNvSpPr txBox="1"/>
          <p:nvPr/>
        </p:nvSpPr>
        <p:spPr>
          <a:xfrm>
            <a:off x="3836919" y="848139"/>
            <a:ext cx="4518163" cy="707886"/>
          </a:xfrm>
          <a:prstGeom prst="rect">
            <a:avLst/>
          </a:prstGeom>
          <a:noFill/>
        </p:spPr>
        <p:txBody>
          <a:bodyPr wrap="square" rtlCol="0">
            <a:spAutoFit/>
          </a:bodyPr>
          <a:lstStyle/>
          <a:p>
            <a:pPr algn="ctr"/>
            <a:r>
              <a:rPr lang="en-US" sz="4000" b="1" dirty="0">
                <a:latin typeface="Bahnschrift SemiCondensed" panose="020B0502040204020203" pitchFamily="34" charset="0"/>
              </a:rPr>
              <a:t>Web Hosting</a:t>
            </a:r>
            <a:r>
              <a:rPr lang="en-US" dirty="0"/>
              <a:t> </a:t>
            </a:r>
          </a:p>
        </p:txBody>
      </p:sp>
      <p:sp>
        <p:nvSpPr>
          <p:cNvPr id="7" name="TextBox 6">
            <a:extLst>
              <a:ext uri="{FF2B5EF4-FFF2-40B4-BE49-F238E27FC236}">
                <a16:creationId xmlns:a16="http://schemas.microsoft.com/office/drawing/2014/main" id="{D8CA11E4-4809-4B1C-B3EB-23F2DD68BDE6}"/>
              </a:ext>
            </a:extLst>
          </p:cNvPr>
          <p:cNvSpPr txBox="1"/>
          <p:nvPr/>
        </p:nvSpPr>
        <p:spPr>
          <a:xfrm>
            <a:off x="1139687" y="1669774"/>
            <a:ext cx="10402956" cy="1018869"/>
          </a:xfrm>
          <a:prstGeom prst="rect">
            <a:avLst/>
          </a:prstGeom>
          <a:noFill/>
        </p:spPr>
        <p:txBody>
          <a:bodyPr wrap="square" rtlCol="0">
            <a:spAutoFit/>
          </a:bodyPr>
          <a:lstStyle/>
          <a:p>
            <a:r>
              <a:rPr lang="en-US" dirty="0"/>
              <a:t>A web hosting service is a type of Internet hosting service that hosts websites for clients, i.e. it offers the facilities required for them to create and maintain a site and makes it accessible on the World Wide Web.</a:t>
            </a:r>
          </a:p>
          <a:p>
            <a:pPr>
              <a:lnSpc>
                <a:spcPct val="150000"/>
              </a:lnSpc>
            </a:pPr>
            <a:r>
              <a:rPr lang="en-US" dirty="0"/>
              <a:t>Companies providing web hosting services are sometimes called web hosts.</a:t>
            </a:r>
          </a:p>
        </p:txBody>
      </p:sp>
      <p:pic>
        <p:nvPicPr>
          <p:cNvPr id="1028" name="Picture 4">
            <a:extLst>
              <a:ext uri="{FF2B5EF4-FFF2-40B4-BE49-F238E27FC236}">
                <a16:creationId xmlns:a16="http://schemas.microsoft.com/office/drawing/2014/main" id="{A0B2D58F-3065-412F-A4DD-4CE3C2FCA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695" y="3080510"/>
            <a:ext cx="3296201" cy="247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A8F8309-CAA1-49E8-9BFC-8EF1A628D6FD}"/>
              </a:ext>
            </a:extLst>
          </p:cNvPr>
          <p:cNvSpPr txBox="1"/>
          <p:nvPr/>
        </p:nvSpPr>
        <p:spPr>
          <a:xfrm>
            <a:off x="1258957" y="3080510"/>
            <a:ext cx="6042991" cy="2308324"/>
          </a:xfrm>
          <a:prstGeom prst="rect">
            <a:avLst/>
          </a:prstGeom>
          <a:noFill/>
        </p:spPr>
        <p:txBody>
          <a:bodyPr wrap="square" rtlCol="0">
            <a:spAutoFit/>
          </a:bodyPr>
          <a:lstStyle/>
          <a:p>
            <a:r>
              <a:rPr lang="en-US" dirty="0"/>
              <a:t>Typically, web hosting requires the following:</a:t>
            </a:r>
          </a:p>
          <a:p>
            <a:pPr marL="285750" indent="-285750">
              <a:buFont typeface="Arial" panose="020B0604020202020204" pitchFamily="34" charset="0"/>
              <a:buChar char="•"/>
            </a:pPr>
            <a:r>
              <a:rPr lang="en-US" dirty="0"/>
              <a:t>one or more servers to act as the hosts for the sites, servers may be physical or virtual</a:t>
            </a:r>
          </a:p>
          <a:p>
            <a:pPr marL="285750" indent="-285750">
              <a:buFont typeface="Arial" panose="020B0604020202020204" pitchFamily="34" charset="0"/>
              <a:buChar char="•"/>
            </a:pPr>
            <a:r>
              <a:rPr lang="en-US" dirty="0"/>
              <a:t>colocation for the servers, providing physical space, electricity, and Internet connectivity</a:t>
            </a:r>
          </a:p>
          <a:p>
            <a:pPr marL="285750" indent="-285750">
              <a:buFont typeface="Arial" panose="020B0604020202020204" pitchFamily="34" charset="0"/>
              <a:buChar char="•"/>
            </a:pPr>
            <a:r>
              <a:rPr lang="en-US" dirty="0"/>
              <a:t>Domain Name System configuration to define names for the sites and point them to the hosting servers</a:t>
            </a:r>
          </a:p>
          <a:p>
            <a:pPr marL="285750" indent="-285750">
              <a:buFont typeface="Arial" panose="020B0604020202020204" pitchFamily="34" charset="0"/>
              <a:buChar char="•"/>
            </a:pPr>
            <a:r>
              <a:rPr lang="en-US" dirty="0"/>
              <a:t>a web server running on the host</a:t>
            </a:r>
          </a:p>
        </p:txBody>
      </p:sp>
    </p:spTree>
    <p:extLst>
      <p:ext uri="{BB962C8B-B14F-4D97-AF65-F5344CB8AC3E}">
        <p14:creationId xmlns:p14="http://schemas.microsoft.com/office/powerpoint/2010/main" val="420307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8F8309-CAA1-49E8-9BFC-8EF1A628D6FD}"/>
              </a:ext>
            </a:extLst>
          </p:cNvPr>
          <p:cNvSpPr txBox="1"/>
          <p:nvPr/>
        </p:nvSpPr>
        <p:spPr>
          <a:xfrm>
            <a:off x="1709117" y="1828562"/>
            <a:ext cx="8773766" cy="3570208"/>
          </a:xfrm>
          <a:prstGeom prst="rect">
            <a:avLst/>
          </a:prstGeom>
          <a:noFill/>
        </p:spPr>
        <p:txBody>
          <a:bodyPr wrap="square" rtlCol="0">
            <a:spAutoFit/>
          </a:bodyPr>
          <a:lstStyle/>
          <a:p>
            <a:pPr>
              <a:spcAft>
                <a:spcPts val="1200"/>
              </a:spcAft>
            </a:pPr>
            <a:r>
              <a:rPr lang="en-US" sz="2400" b="1" dirty="0"/>
              <a:t>for each site hosted on the server requires:</a:t>
            </a:r>
          </a:p>
          <a:p>
            <a:pPr marL="742950" lvl="1" indent="-285750">
              <a:buFont typeface="Arial" panose="020B0604020202020204" pitchFamily="34" charset="0"/>
              <a:buChar char="•"/>
            </a:pPr>
            <a:r>
              <a:rPr lang="en-US" sz="2400" dirty="0"/>
              <a:t>server space to hold the websites files (10GB, 100GB or unlimited)</a:t>
            </a:r>
          </a:p>
          <a:p>
            <a:pPr marL="742950" lvl="1" indent="-285750">
              <a:buFont typeface="Arial" panose="020B0604020202020204" pitchFamily="34" charset="0"/>
              <a:buChar char="•"/>
            </a:pPr>
            <a:r>
              <a:rPr lang="en-US" sz="2400" dirty="0"/>
              <a:t>site-specific configuration (Linux, windows or ColdFusion)</a:t>
            </a:r>
          </a:p>
          <a:p>
            <a:pPr marL="742950" lvl="1" indent="-285750">
              <a:buFont typeface="Arial" panose="020B0604020202020204" pitchFamily="34" charset="0"/>
              <a:buChar char="•"/>
            </a:pPr>
            <a:r>
              <a:rPr lang="en-US" sz="2400" dirty="0"/>
              <a:t>a database (MySQL, SQL, ORACLE)</a:t>
            </a:r>
          </a:p>
          <a:p>
            <a:pPr marL="742950" lvl="1" indent="-285750">
              <a:buFont typeface="Arial" panose="020B0604020202020204" pitchFamily="34" charset="0"/>
              <a:buChar char="•"/>
            </a:pPr>
            <a:r>
              <a:rPr lang="en-US" sz="2400" dirty="0"/>
              <a:t>software and credentials allowing the client to access and enabling them to create, configure, and modify the site (c-panel, </a:t>
            </a:r>
          </a:p>
          <a:p>
            <a:pPr marL="742950" lvl="1" indent="-285750">
              <a:buFont typeface="Arial" panose="020B0604020202020204" pitchFamily="34" charset="0"/>
              <a:buChar char="•"/>
            </a:pPr>
            <a:r>
              <a:rPr lang="en-US" sz="2400" dirty="0"/>
              <a:t>email connectivity allowing the host and site to send emails.</a:t>
            </a:r>
          </a:p>
        </p:txBody>
      </p:sp>
    </p:spTree>
    <p:extLst>
      <p:ext uri="{BB962C8B-B14F-4D97-AF65-F5344CB8AC3E}">
        <p14:creationId xmlns:p14="http://schemas.microsoft.com/office/powerpoint/2010/main" val="3693529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285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SemiCondensed</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 3</dc:creator>
  <cp:lastModifiedBy>Class 3</cp:lastModifiedBy>
  <cp:revision>5</cp:revision>
  <dcterms:created xsi:type="dcterms:W3CDTF">2021-11-22T03:47:38Z</dcterms:created>
  <dcterms:modified xsi:type="dcterms:W3CDTF">2021-11-22T04:18:34Z</dcterms:modified>
</cp:coreProperties>
</file>