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6" r:id="rId6"/>
    <p:sldId id="267" r:id="rId7"/>
    <p:sldId id="268" r:id="rId8"/>
    <p:sldId id="269" r:id="rId9"/>
    <p:sldId id="262" r:id="rId10"/>
    <p:sldId id="263" r:id="rId11"/>
    <p:sldId id="264" r:id="rId12"/>
    <p:sldId id="270" r:id="rId13"/>
    <p:sldId id="265" r:id="rId14"/>
    <p:sldId id="271" r:id="rId15"/>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C00000"/>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5" d="100"/>
          <a:sy n="75" d="100"/>
        </p:scale>
        <p:origin x="37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6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4D30F-CD62-14F8-6C8A-9A0E4E9A9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FE1EC-3B05-3DAE-D445-98065C2E9F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91561A-C5CE-2260-C14E-3593FC2F4E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535975-3F9B-7DDF-2EB6-D23AB78C2216}"/>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728631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07B97-AB16-09DD-001A-5178C4A371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006E1-B88C-1E32-F0F7-0D5C431CD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630400-0040-DDF5-7F4E-4825C45FFB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E54999-5AC8-AFBD-4203-13A8B546ADB9}"/>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22529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BAC70-312A-0CEA-221B-95B34D1BBF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87B305-6A7F-C4A4-1A31-873418009F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6D2ECA-6E01-E83F-54F9-92F285EC6C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F792FF-07A0-2E03-9475-17C817928384}"/>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16016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AFB76-0EA0-D393-C948-C9236C529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4E40E3-74FB-DB89-853C-8FB1F473D9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397DE9-6D67-2760-86A8-99C9C93450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326F31-80D5-1638-CAFD-EC2C1E810F41}"/>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23156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50777-CD76-6C44-0F27-4D9DD45A7C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781D45-E4FB-0459-A92D-A4AB2FF76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EC30D2-8156-4DF8-14B5-FFFBE6B6FB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51AADB-ACDC-F6D5-E5A9-BDBB2D95E988}"/>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86892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4B83C-2DEA-FDBE-EE30-ED9B1724B4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128D3-0504-1E50-EB3C-E52EE5AA7F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46D2B9-F5B4-FCDA-E09E-C74858A43B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E61EC1-6D74-F3C3-C9CD-108C31D6F7DE}"/>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14450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userDrawn="1"/>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280190" y="1648301"/>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091C53"/>
                </a:solidFill>
                <a:latin typeface="Arial" panose="020B0604020202020204" pitchFamily="34" charset="0"/>
                <a:ea typeface="Instrument Sans Semi Bold" pitchFamily="34" charset="-122"/>
                <a:cs typeface="Arial" panose="020B0604020202020204" pitchFamily="34" charset="0"/>
              </a:rPr>
              <a:t>Mô tả dữ liệu, xây dựng và huấn luyện mô hình tín hiệu sinh học</a:t>
            </a:r>
            <a:endParaRPr lang="en-US" sz="4450" dirty="0">
              <a:latin typeface="Arial" panose="020B0604020202020204" pitchFamily="34" charset="0"/>
              <a:cs typeface="Arial" panose="020B0604020202020204" pitchFamily="34" charset="0"/>
            </a:endParaRPr>
          </a:p>
        </p:txBody>
      </p:sp>
      <p:sp>
        <p:nvSpPr>
          <p:cNvPr id="4" name="Text 1"/>
          <p:cNvSpPr/>
          <p:nvPr/>
        </p:nvSpPr>
        <p:spPr>
          <a:xfrm>
            <a:off x="6280190" y="4114800"/>
            <a:ext cx="7556421" cy="1814513"/>
          </a:xfrm>
          <a:prstGeom prst="rect">
            <a:avLst/>
          </a:prstGeom>
          <a:noFill/>
          <a:ln/>
        </p:spPr>
        <p:txBody>
          <a:bodyPr wrap="square" lIns="0" tIns="0" rIns="0" bIns="0" rtlCol="0" anchor="t"/>
          <a:lstStyle/>
          <a:p>
            <a:pPr marL="0" indent="0" algn="l">
              <a:lnSpc>
                <a:spcPts val="2850"/>
              </a:lnSpc>
              <a:buNone/>
            </a:pPr>
            <a:r>
              <a:rPr lang="en-US" sz="2400" dirty="0">
                <a:solidFill>
                  <a:srgbClr val="1E3063"/>
                </a:solidFill>
                <a:latin typeface="Arial" panose="020B0604020202020204" pitchFamily="34" charset="0"/>
                <a:ea typeface="Instrument Sans Medium" pitchFamily="34" charset="-122"/>
                <a:cs typeface="Arial" panose="020B0604020202020204" pitchFamily="34" charset="0"/>
              </a:rPr>
              <a:t>Bài trình bày này giới thiệu chi tiết về ba bộ dữ liệu tín hiệu sinh học BIDMC, CapnoBase và bộ dữ liệu kết hợp, cùng quy trình tiền xử lý, xây dựng kiến trúc mô hình CVAE, VAE, CGAN, GAN và quy trình huấn luyện. Cuối cùng, chúng ta sẽ đánh giá hiệu suất và trực quan hóa kết quả tái tạo tín hiệu PPG từ các mô hình.</a:t>
            </a:r>
            <a:endParaRPr lang="en-US"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5550985" y="34992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091C53"/>
                </a:solidFill>
                <a:latin typeface="Arial" panose="020B0604020202020204" pitchFamily="34" charset="0"/>
                <a:ea typeface="Instrument Sans Semi Bold" pitchFamily="34" charset="-122"/>
                <a:cs typeface="Arial" panose="020B0604020202020204" pitchFamily="34" charset="0"/>
              </a:rPr>
              <a:t>Quy trình huấn luyện mô hình CGAN và GAN</a:t>
            </a:r>
            <a:endParaRPr lang="en-US" sz="4450" dirty="0">
              <a:latin typeface="Arial" panose="020B0604020202020204" pitchFamily="34" charset="0"/>
              <a:cs typeface="Arial" panose="020B0604020202020204" pitchFamily="34" charset="0"/>
            </a:endParaRPr>
          </a:p>
        </p:txBody>
      </p:sp>
      <p:sp>
        <p:nvSpPr>
          <p:cNvPr id="4" name="Shape 1"/>
          <p:cNvSpPr/>
          <p:nvPr/>
        </p:nvSpPr>
        <p:spPr>
          <a:xfrm>
            <a:off x="5412088" y="2001628"/>
            <a:ext cx="510302" cy="510302"/>
          </a:xfrm>
          <a:prstGeom prst="roundRect">
            <a:avLst>
              <a:gd name="adj" fmla="val 40005"/>
            </a:avLst>
          </a:prstGeom>
          <a:solidFill>
            <a:srgbClr val="CEE6FD"/>
          </a:solidFill>
          <a:ln/>
        </p:spPr>
      </p:sp>
      <p:sp>
        <p:nvSpPr>
          <p:cNvPr id="5" name="Text 2"/>
          <p:cNvSpPr/>
          <p:nvPr/>
        </p:nvSpPr>
        <p:spPr>
          <a:xfrm>
            <a:off x="5497158" y="209043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1</a:t>
            </a:r>
            <a:endParaRPr lang="en-US" sz="2650" dirty="0">
              <a:latin typeface="Arial" panose="020B0604020202020204" pitchFamily="34" charset="0"/>
              <a:cs typeface="Arial" panose="020B0604020202020204" pitchFamily="34" charset="0"/>
            </a:endParaRPr>
          </a:p>
        </p:txBody>
      </p:sp>
      <p:sp>
        <p:nvSpPr>
          <p:cNvPr id="6" name="Text 3"/>
          <p:cNvSpPr/>
          <p:nvPr/>
        </p:nvSpPr>
        <p:spPr>
          <a:xfrm>
            <a:off x="6149204" y="2079495"/>
            <a:ext cx="2899410" cy="708660"/>
          </a:xfrm>
          <a:prstGeom prst="rect">
            <a:avLst/>
          </a:prstGeom>
          <a:noFill/>
          <a:ln/>
        </p:spPr>
        <p:txBody>
          <a:bodyPr wrap="square" lIns="0" tIns="0" rIns="0" bIns="0" rtlCol="0" anchor="t"/>
          <a:lstStyle/>
          <a:p>
            <a:pPr marL="0" indent="0" algn="l">
              <a:lnSpc>
                <a:spcPts val="2750"/>
              </a:lnSpc>
              <a:buNone/>
            </a:pP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Thiết lập tham số và khởi tạo</a:t>
            </a:r>
            <a:endParaRPr lang="en-US" sz="2200" b="1" dirty="0">
              <a:latin typeface="Arial" panose="020B0604020202020204" pitchFamily="34" charset="0"/>
              <a:cs typeface="Arial" panose="020B0604020202020204" pitchFamily="34" charset="0"/>
            </a:endParaRPr>
          </a:p>
        </p:txBody>
      </p:sp>
      <p:sp>
        <p:nvSpPr>
          <p:cNvPr id="7" name="Text 4"/>
          <p:cNvSpPr/>
          <p:nvPr/>
        </p:nvSpPr>
        <p:spPr>
          <a:xfrm>
            <a:off x="5865717" y="2753664"/>
            <a:ext cx="2899410" cy="1451610"/>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Chọn kích thước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nhiễu</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kích</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thước</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điều</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kiện</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nếu</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có</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tốc độ học, batch size, số epoch, sử dụng GPU nếu có.</a:t>
            </a:r>
            <a:endParaRPr lang="en-US" sz="1750" dirty="0">
              <a:latin typeface="Arial" panose="020B0604020202020204" pitchFamily="34" charset="0"/>
              <a:cs typeface="Arial" panose="020B0604020202020204" pitchFamily="34" charset="0"/>
            </a:endParaRPr>
          </a:p>
        </p:txBody>
      </p:sp>
      <p:sp>
        <p:nvSpPr>
          <p:cNvPr id="8" name="Shape 5"/>
          <p:cNvSpPr/>
          <p:nvPr/>
        </p:nvSpPr>
        <p:spPr>
          <a:xfrm>
            <a:off x="9332101" y="2001628"/>
            <a:ext cx="510302" cy="510302"/>
          </a:xfrm>
          <a:prstGeom prst="roundRect">
            <a:avLst>
              <a:gd name="adj" fmla="val 40005"/>
            </a:avLst>
          </a:prstGeom>
          <a:solidFill>
            <a:srgbClr val="CEE6FD"/>
          </a:solidFill>
          <a:ln/>
        </p:spPr>
      </p:sp>
      <p:sp>
        <p:nvSpPr>
          <p:cNvPr id="9" name="Text 6"/>
          <p:cNvSpPr/>
          <p:nvPr/>
        </p:nvSpPr>
        <p:spPr>
          <a:xfrm>
            <a:off x="9417172" y="209043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2</a:t>
            </a:r>
            <a:endParaRPr lang="en-US" sz="2650" dirty="0">
              <a:latin typeface="Arial" panose="020B0604020202020204" pitchFamily="34" charset="0"/>
              <a:cs typeface="Arial" panose="020B0604020202020204" pitchFamily="34" charset="0"/>
            </a:endParaRPr>
          </a:p>
        </p:txBody>
      </p:sp>
      <p:sp>
        <p:nvSpPr>
          <p:cNvPr id="10" name="Text 7"/>
          <p:cNvSpPr/>
          <p:nvPr/>
        </p:nvSpPr>
        <p:spPr>
          <a:xfrm>
            <a:off x="10069217" y="2079495"/>
            <a:ext cx="2848928" cy="354330"/>
          </a:xfrm>
          <a:prstGeom prst="rect">
            <a:avLst/>
          </a:prstGeom>
          <a:noFill/>
          <a:ln/>
        </p:spPr>
        <p:txBody>
          <a:bodyPr wrap="none" lIns="0" tIns="0" rIns="0" bIns="0" rtlCol="0" anchor="t"/>
          <a:lstStyle/>
          <a:p>
            <a:pPr marL="0" indent="0" algn="l">
              <a:lnSpc>
                <a:spcPts val="2750"/>
              </a:lnSpc>
              <a:buNone/>
            </a:pP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Khởi</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tạo</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mô</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hình</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và</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tối</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ưu</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hóa</a:t>
            </a:r>
            <a:endParaRPr lang="en-US" sz="2200" b="1" dirty="0">
              <a:latin typeface="Arial" panose="020B0604020202020204" pitchFamily="34" charset="0"/>
              <a:cs typeface="Arial" panose="020B0604020202020204" pitchFamily="34" charset="0"/>
            </a:endParaRPr>
          </a:p>
        </p:txBody>
      </p:sp>
      <p:sp>
        <p:nvSpPr>
          <p:cNvPr id="11" name="Text 8"/>
          <p:cNvSpPr/>
          <p:nvPr/>
        </p:nvSpPr>
        <p:spPr>
          <a:xfrm>
            <a:off x="9681864" y="2569913"/>
            <a:ext cx="4161458" cy="2177415"/>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vi-VN" sz="1750" dirty="0">
                <a:solidFill>
                  <a:srgbClr val="1E3063"/>
                </a:solidFill>
                <a:latin typeface="Arial" panose="020B0604020202020204" pitchFamily="34" charset="0"/>
                <a:ea typeface="Instrument Sans Medium" pitchFamily="34" charset="-122"/>
                <a:cs typeface="Arial" panose="020B0604020202020204" pitchFamily="34" charset="0"/>
              </a:rPr>
              <a:t>Sử dụng bộ tối ưu hóa Adam riêng biệt cho Generator (optimizer_G) và Discriminator (optimizer_D</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a:t>
            </a:r>
          </a:p>
          <a:p>
            <a:pPr marL="285750" indent="-285750" algn="l">
              <a:lnSpc>
                <a:spcPts val="2850"/>
              </a:lnSpc>
              <a:buFont typeface="Arial" panose="020B0604020202020204" pitchFamily="34" charset="0"/>
              <a:buChar char="•"/>
            </a:pPr>
            <a:r>
              <a:rPr lang="vi-VN" sz="1750" dirty="0">
                <a:solidFill>
                  <a:srgbClr val="1E3063"/>
                </a:solidFill>
                <a:latin typeface="Arial" panose="020B0604020202020204" pitchFamily="34" charset="0"/>
                <a:ea typeface="Instrument Sans Medium" pitchFamily="34" charset="-122"/>
                <a:cs typeface="Arial" panose="020B0604020202020204" pitchFamily="34" charset="0"/>
              </a:rPr>
              <a:t>Áp dụng bộ lập lịch tốc độ học ReduceLROnPlateau cho cả Generator và Discriminator</a:t>
            </a:r>
            <a:endParaRPr lang="en-US" sz="1750" dirty="0">
              <a:solidFill>
                <a:srgbClr val="1E3063"/>
              </a:solidFill>
              <a:latin typeface="Arial" panose="020B0604020202020204" pitchFamily="34" charset="0"/>
              <a:ea typeface="Instrument Sans Medium" pitchFamily="34" charset="-122"/>
              <a:cs typeface="Arial" panose="020B0604020202020204" pitchFamily="34" charset="0"/>
            </a:endParaRPr>
          </a:p>
          <a:p>
            <a:pPr marL="0" indent="0" algn="l">
              <a:lnSpc>
                <a:spcPts val="2850"/>
              </a:lnSpc>
              <a:buNone/>
            </a:pPr>
            <a:endParaRPr lang="en-US" sz="1750" dirty="0">
              <a:latin typeface="Arial" panose="020B0604020202020204" pitchFamily="34" charset="0"/>
              <a:cs typeface="Arial" panose="020B0604020202020204" pitchFamily="34" charset="0"/>
            </a:endParaRPr>
          </a:p>
        </p:txBody>
      </p:sp>
      <p:sp>
        <p:nvSpPr>
          <p:cNvPr id="12" name="Shape 9"/>
          <p:cNvSpPr/>
          <p:nvPr/>
        </p:nvSpPr>
        <p:spPr>
          <a:xfrm>
            <a:off x="5412088" y="4434074"/>
            <a:ext cx="510302" cy="510302"/>
          </a:xfrm>
          <a:prstGeom prst="roundRect">
            <a:avLst>
              <a:gd name="adj" fmla="val 40005"/>
            </a:avLst>
          </a:prstGeom>
          <a:solidFill>
            <a:srgbClr val="CEE6FD"/>
          </a:solidFill>
          <a:ln/>
        </p:spPr>
      </p:sp>
      <p:sp>
        <p:nvSpPr>
          <p:cNvPr id="13" name="Text 10"/>
          <p:cNvSpPr/>
          <p:nvPr/>
        </p:nvSpPr>
        <p:spPr>
          <a:xfrm>
            <a:off x="5497158" y="4522880"/>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3</a:t>
            </a:r>
            <a:endParaRPr lang="en-US" sz="2650" dirty="0">
              <a:latin typeface="Arial" panose="020B0604020202020204" pitchFamily="34" charset="0"/>
              <a:cs typeface="Arial" panose="020B0604020202020204" pitchFamily="34" charset="0"/>
            </a:endParaRPr>
          </a:p>
        </p:txBody>
      </p:sp>
      <p:sp>
        <p:nvSpPr>
          <p:cNvPr id="14" name="Text 11"/>
          <p:cNvSpPr/>
          <p:nvPr/>
        </p:nvSpPr>
        <p:spPr>
          <a:xfrm>
            <a:off x="6149204" y="4511941"/>
            <a:ext cx="2835235" cy="354330"/>
          </a:xfrm>
          <a:prstGeom prst="rect">
            <a:avLst/>
          </a:prstGeom>
          <a:noFill/>
          <a:ln/>
        </p:spPr>
        <p:txBody>
          <a:bodyPr wrap="none" lIns="0" tIns="0" rIns="0" bIns="0" rtlCol="0" anchor="t"/>
          <a:lstStyle/>
          <a:p>
            <a:pPr marL="0" indent="0" algn="l">
              <a:lnSpc>
                <a:spcPts val="2750"/>
              </a:lnSpc>
              <a:buNone/>
            </a:pP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Hàm</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mất</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mát</a:t>
            </a:r>
            <a:endParaRPr lang="en-US" sz="2200" b="1" dirty="0">
              <a:latin typeface="Arial" panose="020B0604020202020204" pitchFamily="34" charset="0"/>
              <a:cs typeface="Arial" panose="020B0604020202020204" pitchFamily="34" charset="0"/>
            </a:endParaRPr>
          </a:p>
        </p:txBody>
      </p:sp>
      <p:sp>
        <p:nvSpPr>
          <p:cNvPr id="15" name="Text 12"/>
          <p:cNvSpPr/>
          <p:nvPr/>
        </p:nvSpPr>
        <p:spPr>
          <a:xfrm>
            <a:off x="5550985" y="4944376"/>
            <a:ext cx="3532660" cy="1603831"/>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Sử</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dụng</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BCEWithLogitsLoss</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p>
          <a:p>
            <a:pPr marL="285750" indent="-285750" algn="l">
              <a:lnSpc>
                <a:spcPts val="2850"/>
              </a:lnSpc>
              <a:buFont typeface="Arial" panose="020B0604020202020204" pitchFamily="34" charset="0"/>
              <a:buChar char="•"/>
            </a:pP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Mất</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mát</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Discriminatoro</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p>
          <a:p>
            <a:pPr marL="285750" indent="-285750" algn="l">
              <a:lnSpc>
                <a:spcPts val="2850"/>
              </a:lnSpc>
              <a:buFont typeface="Arial" panose="020B0604020202020204" pitchFamily="34" charset="0"/>
              <a:buChar char="•"/>
            </a:pP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Phạt</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gradient (Gradient Penalty) </a:t>
            </a:r>
          </a:p>
          <a:p>
            <a:pPr marL="285750" indent="-285750" algn="l">
              <a:lnSpc>
                <a:spcPts val="2850"/>
              </a:lnSpc>
              <a:buFont typeface="Arial" panose="020B0604020202020204" pitchFamily="34" charset="0"/>
              <a:buChar char="•"/>
            </a:pP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Mất</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mát</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Generator  </a:t>
            </a:r>
            <a:endParaRPr lang="en-US" sz="175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A2512996-7F97-4EFA-1DC4-2C8F7F1ED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76" y="279279"/>
            <a:ext cx="3811284" cy="7671041"/>
          </a:xfrm>
          <a:prstGeom prst="rect">
            <a:avLst/>
          </a:prstGeom>
        </p:spPr>
      </p:pic>
      <p:sp>
        <p:nvSpPr>
          <p:cNvPr id="21" name="Shape 9">
            <a:extLst>
              <a:ext uri="{FF2B5EF4-FFF2-40B4-BE49-F238E27FC236}">
                <a16:creationId xmlns:a16="http://schemas.microsoft.com/office/drawing/2014/main" id="{3F9C2A36-484B-A0E4-FDB1-9F1C81C201EE}"/>
              </a:ext>
            </a:extLst>
          </p:cNvPr>
          <p:cNvSpPr/>
          <p:nvPr/>
        </p:nvSpPr>
        <p:spPr>
          <a:xfrm>
            <a:off x="9368819" y="5070661"/>
            <a:ext cx="510302" cy="510302"/>
          </a:xfrm>
          <a:prstGeom prst="roundRect">
            <a:avLst>
              <a:gd name="adj" fmla="val 40005"/>
            </a:avLst>
          </a:prstGeom>
          <a:solidFill>
            <a:srgbClr val="CEE6FD"/>
          </a:solidFill>
          <a:ln/>
        </p:spPr>
      </p:sp>
      <p:sp>
        <p:nvSpPr>
          <p:cNvPr id="22" name="Text 10">
            <a:extLst>
              <a:ext uri="{FF2B5EF4-FFF2-40B4-BE49-F238E27FC236}">
                <a16:creationId xmlns:a16="http://schemas.microsoft.com/office/drawing/2014/main" id="{F1EBE86F-6455-B831-E292-A9AD4F67610E}"/>
              </a:ext>
            </a:extLst>
          </p:cNvPr>
          <p:cNvSpPr/>
          <p:nvPr/>
        </p:nvSpPr>
        <p:spPr>
          <a:xfrm>
            <a:off x="9453889" y="5182617"/>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4</a:t>
            </a:r>
            <a:endParaRPr lang="en-US" sz="2650" dirty="0">
              <a:latin typeface="Arial" panose="020B0604020202020204" pitchFamily="34" charset="0"/>
              <a:cs typeface="Arial" panose="020B0604020202020204" pitchFamily="34" charset="0"/>
            </a:endParaRPr>
          </a:p>
        </p:txBody>
      </p:sp>
      <p:sp>
        <p:nvSpPr>
          <p:cNvPr id="23" name="Text 11">
            <a:extLst>
              <a:ext uri="{FF2B5EF4-FFF2-40B4-BE49-F238E27FC236}">
                <a16:creationId xmlns:a16="http://schemas.microsoft.com/office/drawing/2014/main" id="{CC3FBF8C-2E58-F44B-4D93-06AC4CCD41C4}"/>
              </a:ext>
            </a:extLst>
          </p:cNvPr>
          <p:cNvSpPr/>
          <p:nvPr/>
        </p:nvSpPr>
        <p:spPr>
          <a:xfrm>
            <a:off x="10082910" y="510165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Quy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trình</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huấn</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luyện</a:t>
            </a:r>
            <a:endParaRPr lang="en-US" sz="2200" b="1" dirty="0">
              <a:latin typeface="Arial" panose="020B0604020202020204" pitchFamily="34" charset="0"/>
              <a:cs typeface="Arial" panose="020B0604020202020204" pitchFamily="34" charset="0"/>
            </a:endParaRPr>
          </a:p>
        </p:txBody>
      </p:sp>
      <p:sp>
        <p:nvSpPr>
          <p:cNvPr id="24" name="Shape 9">
            <a:extLst>
              <a:ext uri="{FF2B5EF4-FFF2-40B4-BE49-F238E27FC236}">
                <a16:creationId xmlns:a16="http://schemas.microsoft.com/office/drawing/2014/main" id="{86DDAC21-C241-EC31-9407-1C6F49574E74}"/>
              </a:ext>
            </a:extLst>
          </p:cNvPr>
          <p:cNvSpPr/>
          <p:nvPr/>
        </p:nvSpPr>
        <p:spPr>
          <a:xfrm>
            <a:off x="5412088" y="6626312"/>
            <a:ext cx="510302" cy="510302"/>
          </a:xfrm>
          <a:prstGeom prst="roundRect">
            <a:avLst>
              <a:gd name="adj" fmla="val 40005"/>
            </a:avLst>
          </a:prstGeom>
          <a:solidFill>
            <a:srgbClr val="CEE6FD"/>
          </a:solidFill>
          <a:ln/>
        </p:spPr>
      </p:sp>
      <p:sp>
        <p:nvSpPr>
          <p:cNvPr id="25" name="Text 10">
            <a:extLst>
              <a:ext uri="{FF2B5EF4-FFF2-40B4-BE49-F238E27FC236}">
                <a16:creationId xmlns:a16="http://schemas.microsoft.com/office/drawing/2014/main" id="{30586B93-B9D8-BC50-1861-C334CEEA9946}"/>
              </a:ext>
            </a:extLst>
          </p:cNvPr>
          <p:cNvSpPr/>
          <p:nvPr/>
        </p:nvSpPr>
        <p:spPr>
          <a:xfrm>
            <a:off x="5497158" y="673826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cs typeface="Arial" panose="020B0604020202020204" pitchFamily="34" charset="0"/>
              </a:rPr>
              <a:t>5</a:t>
            </a:r>
            <a:endParaRPr lang="en-US" sz="2650" dirty="0">
              <a:latin typeface="Arial" panose="020B0604020202020204" pitchFamily="34" charset="0"/>
              <a:cs typeface="Arial" panose="020B0604020202020204" pitchFamily="34" charset="0"/>
            </a:endParaRPr>
          </a:p>
        </p:txBody>
      </p:sp>
      <p:sp>
        <p:nvSpPr>
          <p:cNvPr id="26" name="Text 11">
            <a:extLst>
              <a:ext uri="{FF2B5EF4-FFF2-40B4-BE49-F238E27FC236}">
                <a16:creationId xmlns:a16="http://schemas.microsoft.com/office/drawing/2014/main" id="{0A08E0A8-F6B3-68EA-97E0-4CF7C01497E9}"/>
              </a:ext>
            </a:extLst>
          </p:cNvPr>
          <p:cNvSpPr/>
          <p:nvPr/>
        </p:nvSpPr>
        <p:spPr>
          <a:xfrm>
            <a:off x="6007460" y="6704179"/>
            <a:ext cx="2835235" cy="354330"/>
          </a:xfrm>
          <a:prstGeom prst="rect">
            <a:avLst/>
          </a:prstGeom>
          <a:noFill/>
          <a:ln/>
        </p:spPr>
        <p:txBody>
          <a:bodyPr wrap="none" lIns="0" tIns="0" rIns="0" bIns="0" rtlCol="0" anchor="t"/>
          <a:lstStyle/>
          <a:p>
            <a:pPr marL="0" indent="0" algn="l">
              <a:lnSpc>
                <a:spcPts val="2750"/>
              </a:lnSpc>
              <a:buNone/>
            </a:pP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Cơ</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chế</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dừng</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sớm</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và</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lưu</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trữ</a:t>
            </a:r>
            <a:endParaRPr lang="en-US" sz="2200" b="1" dirty="0">
              <a:latin typeface="Arial" panose="020B0604020202020204" pitchFamily="34" charset="0"/>
              <a:cs typeface="Arial" panose="020B0604020202020204" pitchFamily="34" charset="0"/>
            </a:endParaRPr>
          </a:p>
        </p:txBody>
      </p:sp>
      <p:sp>
        <p:nvSpPr>
          <p:cNvPr id="27" name="Text 8">
            <a:extLst>
              <a:ext uri="{FF2B5EF4-FFF2-40B4-BE49-F238E27FC236}">
                <a16:creationId xmlns:a16="http://schemas.microsoft.com/office/drawing/2014/main" id="{A666EBBF-88AD-0BBD-DD68-2A85208C8013}"/>
              </a:ext>
            </a:extLst>
          </p:cNvPr>
          <p:cNvSpPr/>
          <p:nvPr/>
        </p:nvSpPr>
        <p:spPr>
          <a:xfrm>
            <a:off x="9771026" y="5607908"/>
            <a:ext cx="4445898" cy="2177415"/>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vi-VN" sz="1750" dirty="0">
                <a:solidFill>
                  <a:srgbClr val="1E3063"/>
                </a:solidFill>
                <a:latin typeface="Arial" panose="020B0604020202020204" pitchFamily="34" charset="0"/>
                <a:ea typeface="Instrument Sans Medium" pitchFamily="34" charset="-122"/>
                <a:cs typeface="Arial" panose="020B0604020202020204" pitchFamily="34" charset="0"/>
              </a:rPr>
              <a:t>Huấn luyện đối khángHuấn luyện Discriminator nhiều lần mỗi batch, tính mất mát thật, giả và phạt gradient. Huấn luyện Generator để lừa Discriminator.</a:t>
            </a:r>
            <a:endParaRPr lang="en-US" sz="1750" dirty="0">
              <a:latin typeface="Arial" panose="020B0604020202020204" pitchFamily="34" charset="0"/>
              <a:cs typeface="Arial" panose="020B0604020202020204" pitchFamily="34" charset="0"/>
            </a:endParaRPr>
          </a:p>
        </p:txBody>
      </p:sp>
      <p:sp>
        <p:nvSpPr>
          <p:cNvPr id="28" name="Text 12">
            <a:extLst>
              <a:ext uri="{FF2B5EF4-FFF2-40B4-BE49-F238E27FC236}">
                <a16:creationId xmlns:a16="http://schemas.microsoft.com/office/drawing/2014/main" id="{D9482C06-6F97-0494-B1E9-E0735CE2D186}"/>
              </a:ext>
            </a:extLst>
          </p:cNvPr>
          <p:cNvSpPr/>
          <p:nvPr/>
        </p:nvSpPr>
        <p:spPr>
          <a:xfrm>
            <a:off x="5667239" y="7224352"/>
            <a:ext cx="3532660" cy="897418"/>
          </a:xfrm>
          <a:prstGeom prst="rect">
            <a:avLst/>
          </a:prstGeom>
          <a:noFill/>
          <a:ln/>
        </p:spPr>
        <p:txBody>
          <a:bodyPr wrap="square" lIns="0" tIns="0" rIns="0" bIns="0" rtlCol="0" anchor="t"/>
          <a:lstStyle/>
          <a:p>
            <a:pPr algn="l">
              <a:lnSpc>
                <a:spcPts val="2850"/>
              </a:lnSpc>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Á</a:t>
            </a:r>
            <a:r>
              <a:rPr lang="vi-VN" sz="1750" dirty="0">
                <a:solidFill>
                  <a:srgbClr val="1E3063"/>
                </a:solidFill>
                <a:latin typeface="Arial" panose="020B0604020202020204" pitchFamily="34" charset="0"/>
                <a:ea typeface="Instrument Sans Medium" pitchFamily="34" charset="-122"/>
                <a:cs typeface="Arial" panose="020B0604020202020204" pitchFamily="34" charset="0"/>
              </a:rPr>
              <a:t>p dụng early stopping và lưu mô hình tốt nhất.</a:t>
            </a:r>
            <a:endParaRPr lang="en-US" sz="175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3200102" y="550624"/>
            <a:ext cx="8230195" cy="532805"/>
          </a:xfrm>
          <a:prstGeom prst="rect">
            <a:avLst/>
          </a:prstGeom>
          <a:noFill/>
          <a:ln/>
        </p:spPr>
        <p:txBody>
          <a:bodyPr wrap="none" lIns="0" tIns="0" rIns="0" bIns="0" rtlCol="0" anchor="t"/>
          <a:lstStyle/>
          <a:p>
            <a:pPr marL="0" indent="0" algn="l">
              <a:lnSpc>
                <a:spcPts val="4150"/>
              </a:lnSpc>
              <a:buNone/>
            </a:pP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So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sánh</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kết</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quả</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huấn</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luyện các mô hình</a:t>
            </a:r>
            <a:endParaRPr lang="en-US" sz="3350" dirty="0">
              <a:latin typeface="Arial" panose="020B0604020202020204" pitchFamily="34" charset="0"/>
              <a:cs typeface="Arial" panose="020B0604020202020204" pitchFamily="34" charset="0"/>
            </a:endParaRPr>
          </a:p>
        </p:txBody>
      </p:sp>
      <p:sp>
        <p:nvSpPr>
          <p:cNvPr id="3" name="Shape 1"/>
          <p:cNvSpPr/>
          <p:nvPr/>
        </p:nvSpPr>
        <p:spPr>
          <a:xfrm>
            <a:off x="596622" y="1342430"/>
            <a:ext cx="13437156" cy="6418540"/>
          </a:xfrm>
          <a:prstGeom prst="roundRect">
            <a:avLst>
              <a:gd name="adj" fmla="val 2390"/>
            </a:avLst>
          </a:prstGeom>
          <a:noFill/>
          <a:ln w="7620">
            <a:solidFill>
              <a:srgbClr val="000000">
                <a:alpha val="8000"/>
              </a:srgbClr>
            </a:solidFill>
            <a:prstDash val="solid"/>
          </a:ln>
        </p:spPr>
      </p:sp>
      <p:sp>
        <p:nvSpPr>
          <p:cNvPr id="4" name="Shape 2"/>
          <p:cNvSpPr/>
          <p:nvPr/>
        </p:nvSpPr>
        <p:spPr>
          <a:xfrm>
            <a:off x="604242" y="1350050"/>
            <a:ext cx="13421916" cy="492562"/>
          </a:xfrm>
          <a:prstGeom prst="rect">
            <a:avLst/>
          </a:prstGeom>
          <a:solidFill>
            <a:srgbClr val="FFFFFF">
              <a:alpha val="4000"/>
            </a:srgbClr>
          </a:solidFill>
          <a:ln/>
        </p:spPr>
      </p:sp>
      <p:sp>
        <p:nvSpPr>
          <p:cNvPr id="5" name="Text 3"/>
          <p:cNvSpPr/>
          <p:nvPr/>
        </p:nvSpPr>
        <p:spPr>
          <a:xfrm>
            <a:off x="774621" y="1459944"/>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Mô hình</a:t>
            </a:r>
            <a:endParaRPr lang="en-US" sz="1300" dirty="0">
              <a:latin typeface="Arial" panose="020B0604020202020204" pitchFamily="34" charset="0"/>
              <a:cs typeface="Arial" panose="020B0604020202020204" pitchFamily="34" charset="0"/>
            </a:endParaRPr>
          </a:p>
        </p:txBody>
      </p:sp>
      <p:sp>
        <p:nvSpPr>
          <p:cNvPr id="6" name="Text 4"/>
          <p:cNvSpPr/>
          <p:nvPr/>
        </p:nvSpPr>
        <p:spPr>
          <a:xfrm>
            <a:off x="3462814" y="1459944"/>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Tập dữ liệu</a:t>
            </a:r>
            <a:endParaRPr lang="en-US" sz="1300" dirty="0">
              <a:latin typeface="Arial" panose="020B0604020202020204" pitchFamily="34" charset="0"/>
              <a:cs typeface="Arial" panose="020B0604020202020204" pitchFamily="34" charset="0"/>
            </a:endParaRPr>
          </a:p>
        </p:txBody>
      </p:sp>
      <p:sp>
        <p:nvSpPr>
          <p:cNvPr id="7" name="Text 5"/>
          <p:cNvSpPr/>
          <p:nvPr/>
        </p:nvSpPr>
        <p:spPr>
          <a:xfrm>
            <a:off x="6147197" y="1459944"/>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Mất mát cuối</a:t>
            </a:r>
            <a:endParaRPr lang="en-US" sz="1300" dirty="0">
              <a:latin typeface="Arial" panose="020B0604020202020204" pitchFamily="34" charset="0"/>
              <a:cs typeface="Arial" panose="020B0604020202020204" pitchFamily="34" charset="0"/>
            </a:endParaRPr>
          </a:p>
        </p:txBody>
      </p:sp>
      <p:sp>
        <p:nvSpPr>
          <p:cNvPr id="8" name="Text 6"/>
          <p:cNvSpPr/>
          <p:nvPr/>
        </p:nvSpPr>
        <p:spPr>
          <a:xfrm>
            <a:off x="10822425" y="1459944"/>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Epoch</a:t>
            </a:r>
            <a:endParaRPr lang="en-US" sz="1300" dirty="0">
              <a:latin typeface="Arial" panose="020B0604020202020204" pitchFamily="34" charset="0"/>
              <a:cs typeface="Arial" panose="020B0604020202020204" pitchFamily="34" charset="0"/>
            </a:endParaRPr>
          </a:p>
        </p:txBody>
      </p:sp>
      <p:sp>
        <p:nvSpPr>
          <p:cNvPr id="9" name="Text 7"/>
          <p:cNvSpPr/>
          <p:nvPr/>
        </p:nvSpPr>
        <p:spPr>
          <a:xfrm>
            <a:off x="12685006" y="1459944"/>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Thời gian</a:t>
            </a:r>
            <a:endParaRPr lang="en-US" sz="1300" dirty="0">
              <a:latin typeface="Arial" panose="020B0604020202020204" pitchFamily="34" charset="0"/>
              <a:cs typeface="Arial" panose="020B0604020202020204" pitchFamily="34" charset="0"/>
            </a:endParaRPr>
          </a:p>
        </p:txBody>
      </p:sp>
      <p:sp>
        <p:nvSpPr>
          <p:cNvPr id="10" name="Shape 8"/>
          <p:cNvSpPr/>
          <p:nvPr/>
        </p:nvSpPr>
        <p:spPr>
          <a:xfrm>
            <a:off x="604242" y="1842611"/>
            <a:ext cx="13421916" cy="492562"/>
          </a:xfrm>
          <a:prstGeom prst="rect">
            <a:avLst/>
          </a:prstGeom>
          <a:solidFill>
            <a:srgbClr val="000000">
              <a:alpha val="4000"/>
            </a:srgbClr>
          </a:solidFill>
          <a:ln/>
        </p:spPr>
      </p:sp>
      <p:sp>
        <p:nvSpPr>
          <p:cNvPr id="11" name="Text 9"/>
          <p:cNvSpPr/>
          <p:nvPr/>
        </p:nvSpPr>
        <p:spPr>
          <a:xfrm>
            <a:off x="774621" y="1952506"/>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CVAE</a:t>
            </a:r>
            <a:endParaRPr lang="en-US" sz="1300" dirty="0">
              <a:latin typeface="Arial" panose="020B0604020202020204" pitchFamily="34" charset="0"/>
              <a:cs typeface="Arial" panose="020B0604020202020204" pitchFamily="34" charset="0"/>
            </a:endParaRPr>
          </a:p>
        </p:txBody>
      </p:sp>
      <p:sp>
        <p:nvSpPr>
          <p:cNvPr id="12" name="Text 10"/>
          <p:cNvSpPr/>
          <p:nvPr/>
        </p:nvSpPr>
        <p:spPr>
          <a:xfrm>
            <a:off x="3462814" y="1952506"/>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BIDMC</a:t>
            </a:r>
            <a:endParaRPr lang="en-US" sz="1300" dirty="0">
              <a:latin typeface="Arial" panose="020B0604020202020204" pitchFamily="34" charset="0"/>
              <a:cs typeface="Arial" panose="020B0604020202020204" pitchFamily="34" charset="0"/>
            </a:endParaRPr>
          </a:p>
        </p:txBody>
      </p:sp>
      <p:sp>
        <p:nvSpPr>
          <p:cNvPr id="13" name="Text 11"/>
          <p:cNvSpPr/>
          <p:nvPr/>
        </p:nvSpPr>
        <p:spPr>
          <a:xfrm>
            <a:off x="6147197" y="1952506"/>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Test Loss: 0.1124 (Recon: 0.0644, KL: 0.0959)</a:t>
            </a:r>
            <a:endParaRPr lang="en-US" sz="1300" dirty="0">
              <a:latin typeface="Arial" panose="020B0604020202020204" pitchFamily="34" charset="0"/>
              <a:cs typeface="Arial" panose="020B0604020202020204" pitchFamily="34" charset="0"/>
            </a:endParaRPr>
          </a:p>
        </p:txBody>
      </p:sp>
      <p:sp>
        <p:nvSpPr>
          <p:cNvPr id="14" name="Text 12"/>
          <p:cNvSpPr/>
          <p:nvPr/>
        </p:nvSpPr>
        <p:spPr>
          <a:xfrm>
            <a:off x="10822425" y="1952506"/>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296</a:t>
            </a:r>
            <a:endParaRPr lang="en-US" sz="1300" dirty="0">
              <a:latin typeface="Arial" panose="020B0604020202020204" pitchFamily="34" charset="0"/>
              <a:cs typeface="Arial" panose="020B0604020202020204" pitchFamily="34" charset="0"/>
            </a:endParaRPr>
          </a:p>
        </p:txBody>
      </p:sp>
      <p:sp>
        <p:nvSpPr>
          <p:cNvPr id="15" name="Text 13"/>
          <p:cNvSpPr/>
          <p:nvPr/>
        </p:nvSpPr>
        <p:spPr>
          <a:xfrm>
            <a:off x="12685006" y="1952506"/>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Dưới 10 phút</a:t>
            </a:r>
            <a:endParaRPr lang="en-US" sz="1300" dirty="0">
              <a:latin typeface="Arial" panose="020B0604020202020204" pitchFamily="34" charset="0"/>
              <a:cs typeface="Arial" panose="020B0604020202020204" pitchFamily="34" charset="0"/>
            </a:endParaRPr>
          </a:p>
        </p:txBody>
      </p:sp>
      <p:sp>
        <p:nvSpPr>
          <p:cNvPr id="16" name="Shape 14"/>
          <p:cNvSpPr/>
          <p:nvPr/>
        </p:nvSpPr>
        <p:spPr>
          <a:xfrm>
            <a:off x="604242" y="2335173"/>
            <a:ext cx="13421916" cy="492562"/>
          </a:xfrm>
          <a:prstGeom prst="rect">
            <a:avLst/>
          </a:prstGeom>
          <a:solidFill>
            <a:srgbClr val="FFFFFF">
              <a:alpha val="4000"/>
            </a:srgbClr>
          </a:solidFill>
          <a:ln/>
        </p:spPr>
      </p:sp>
      <p:sp>
        <p:nvSpPr>
          <p:cNvPr id="17" name="Text 15"/>
          <p:cNvSpPr/>
          <p:nvPr/>
        </p:nvSpPr>
        <p:spPr>
          <a:xfrm>
            <a:off x="774621" y="2445068"/>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CVAE</a:t>
            </a:r>
            <a:endParaRPr lang="en-US" sz="1300" dirty="0">
              <a:latin typeface="Arial" panose="020B0604020202020204" pitchFamily="34" charset="0"/>
              <a:cs typeface="Arial" panose="020B0604020202020204" pitchFamily="34" charset="0"/>
            </a:endParaRPr>
          </a:p>
        </p:txBody>
      </p:sp>
      <p:sp>
        <p:nvSpPr>
          <p:cNvPr id="18" name="Text 16"/>
          <p:cNvSpPr/>
          <p:nvPr/>
        </p:nvSpPr>
        <p:spPr>
          <a:xfrm>
            <a:off x="3462814" y="2445068"/>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Capnobase</a:t>
            </a:r>
            <a:endParaRPr lang="en-US" sz="1300" dirty="0">
              <a:latin typeface="Arial" panose="020B0604020202020204" pitchFamily="34" charset="0"/>
              <a:cs typeface="Arial" panose="020B0604020202020204" pitchFamily="34" charset="0"/>
            </a:endParaRPr>
          </a:p>
        </p:txBody>
      </p:sp>
      <p:sp>
        <p:nvSpPr>
          <p:cNvPr id="19" name="Text 17"/>
          <p:cNvSpPr/>
          <p:nvPr/>
        </p:nvSpPr>
        <p:spPr>
          <a:xfrm>
            <a:off x="6147197" y="2445068"/>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Test Loss: 0.1053 (Recon: 0.0525, KL: 0.1055)</a:t>
            </a:r>
            <a:endParaRPr lang="en-US" sz="1300" dirty="0">
              <a:latin typeface="Arial" panose="020B0604020202020204" pitchFamily="34" charset="0"/>
              <a:cs typeface="Arial" panose="020B0604020202020204" pitchFamily="34" charset="0"/>
            </a:endParaRPr>
          </a:p>
        </p:txBody>
      </p:sp>
      <p:sp>
        <p:nvSpPr>
          <p:cNvPr id="20" name="Text 18"/>
          <p:cNvSpPr/>
          <p:nvPr/>
        </p:nvSpPr>
        <p:spPr>
          <a:xfrm>
            <a:off x="10822425" y="2445068"/>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600</a:t>
            </a:r>
            <a:endParaRPr lang="en-US" sz="1300" dirty="0">
              <a:latin typeface="Arial" panose="020B0604020202020204" pitchFamily="34" charset="0"/>
              <a:cs typeface="Arial" panose="020B0604020202020204" pitchFamily="34" charset="0"/>
            </a:endParaRPr>
          </a:p>
        </p:txBody>
      </p:sp>
      <p:sp>
        <p:nvSpPr>
          <p:cNvPr id="21" name="Text 19"/>
          <p:cNvSpPr/>
          <p:nvPr/>
        </p:nvSpPr>
        <p:spPr>
          <a:xfrm>
            <a:off x="12685006" y="2445068"/>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Dưới 10 phút</a:t>
            </a:r>
            <a:endParaRPr lang="en-US" sz="1300" dirty="0">
              <a:latin typeface="Arial" panose="020B0604020202020204" pitchFamily="34" charset="0"/>
              <a:cs typeface="Arial" panose="020B0604020202020204" pitchFamily="34" charset="0"/>
            </a:endParaRPr>
          </a:p>
        </p:txBody>
      </p:sp>
      <p:sp>
        <p:nvSpPr>
          <p:cNvPr id="22" name="Shape 20"/>
          <p:cNvSpPr/>
          <p:nvPr/>
        </p:nvSpPr>
        <p:spPr>
          <a:xfrm>
            <a:off x="604242" y="2827734"/>
            <a:ext cx="13421916" cy="492562"/>
          </a:xfrm>
          <a:prstGeom prst="rect">
            <a:avLst/>
          </a:prstGeom>
          <a:solidFill>
            <a:srgbClr val="000000">
              <a:alpha val="4000"/>
            </a:srgbClr>
          </a:solidFill>
          <a:ln/>
        </p:spPr>
      </p:sp>
      <p:sp>
        <p:nvSpPr>
          <p:cNvPr id="23" name="Text 21"/>
          <p:cNvSpPr/>
          <p:nvPr/>
        </p:nvSpPr>
        <p:spPr>
          <a:xfrm>
            <a:off x="774621" y="2937629"/>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CVAE</a:t>
            </a:r>
            <a:endParaRPr lang="en-US" sz="1300" dirty="0">
              <a:latin typeface="Arial" panose="020B0604020202020204" pitchFamily="34" charset="0"/>
              <a:cs typeface="Arial" panose="020B0604020202020204" pitchFamily="34" charset="0"/>
            </a:endParaRPr>
          </a:p>
        </p:txBody>
      </p:sp>
      <p:sp>
        <p:nvSpPr>
          <p:cNvPr id="24" name="Text 22"/>
          <p:cNvSpPr/>
          <p:nvPr/>
        </p:nvSpPr>
        <p:spPr>
          <a:xfrm>
            <a:off x="3462814" y="2937629"/>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Kết hợp</a:t>
            </a:r>
            <a:endParaRPr lang="en-US" sz="1300" dirty="0">
              <a:latin typeface="Arial" panose="020B0604020202020204" pitchFamily="34" charset="0"/>
              <a:cs typeface="Arial" panose="020B0604020202020204" pitchFamily="34" charset="0"/>
            </a:endParaRPr>
          </a:p>
        </p:txBody>
      </p:sp>
      <p:sp>
        <p:nvSpPr>
          <p:cNvPr id="25" name="Text 23"/>
          <p:cNvSpPr/>
          <p:nvPr/>
        </p:nvSpPr>
        <p:spPr>
          <a:xfrm>
            <a:off x="6147197" y="2937629"/>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Test Loss: 0.1155 (Recon: 0.0653, KL: 0.1004)</a:t>
            </a:r>
            <a:endParaRPr lang="en-US" sz="1300" dirty="0">
              <a:latin typeface="Arial" panose="020B0604020202020204" pitchFamily="34" charset="0"/>
              <a:cs typeface="Arial" panose="020B0604020202020204" pitchFamily="34" charset="0"/>
            </a:endParaRPr>
          </a:p>
        </p:txBody>
      </p:sp>
      <p:sp>
        <p:nvSpPr>
          <p:cNvPr id="26" name="Text 24"/>
          <p:cNvSpPr/>
          <p:nvPr/>
        </p:nvSpPr>
        <p:spPr>
          <a:xfrm>
            <a:off x="10822425" y="2937629"/>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452</a:t>
            </a:r>
            <a:endParaRPr lang="en-US" sz="1300" dirty="0">
              <a:latin typeface="Arial" panose="020B0604020202020204" pitchFamily="34" charset="0"/>
              <a:cs typeface="Arial" panose="020B0604020202020204" pitchFamily="34" charset="0"/>
            </a:endParaRPr>
          </a:p>
        </p:txBody>
      </p:sp>
      <p:sp>
        <p:nvSpPr>
          <p:cNvPr id="27" name="Text 25"/>
          <p:cNvSpPr/>
          <p:nvPr/>
        </p:nvSpPr>
        <p:spPr>
          <a:xfrm>
            <a:off x="12685006" y="2937629"/>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Dưới 10 phút</a:t>
            </a:r>
            <a:endParaRPr lang="en-US" sz="1300" dirty="0">
              <a:latin typeface="Arial" panose="020B0604020202020204" pitchFamily="34" charset="0"/>
              <a:cs typeface="Arial" panose="020B0604020202020204" pitchFamily="34" charset="0"/>
            </a:endParaRPr>
          </a:p>
        </p:txBody>
      </p:sp>
      <p:sp>
        <p:nvSpPr>
          <p:cNvPr id="28" name="Shape 26"/>
          <p:cNvSpPr/>
          <p:nvPr/>
        </p:nvSpPr>
        <p:spPr>
          <a:xfrm>
            <a:off x="604242" y="3320296"/>
            <a:ext cx="13421916" cy="492562"/>
          </a:xfrm>
          <a:prstGeom prst="rect">
            <a:avLst/>
          </a:prstGeom>
          <a:solidFill>
            <a:srgbClr val="FFFFFF">
              <a:alpha val="4000"/>
            </a:srgbClr>
          </a:solidFill>
          <a:ln/>
        </p:spPr>
      </p:sp>
      <p:sp>
        <p:nvSpPr>
          <p:cNvPr id="29" name="Text 27"/>
          <p:cNvSpPr/>
          <p:nvPr/>
        </p:nvSpPr>
        <p:spPr>
          <a:xfrm>
            <a:off x="774621" y="3430191"/>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VAE</a:t>
            </a:r>
            <a:endParaRPr lang="en-US" sz="1300" dirty="0">
              <a:latin typeface="Arial" panose="020B0604020202020204" pitchFamily="34" charset="0"/>
              <a:cs typeface="Arial" panose="020B0604020202020204" pitchFamily="34" charset="0"/>
            </a:endParaRPr>
          </a:p>
        </p:txBody>
      </p:sp>
      <p:sp>
        <p:nvSpPr>
          <p:cNvPr id="30" name="Text 28"/>
          <p:cNvSpPr/>
          <p:nvPr/>
        </p:nvSpPr>
        <p:spPr>
          <a:xfrm>
            <a:off x="3462814" y="3430191"/>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BIDMC</a:t>
            </a:r>
            <a:endParaRPr lang="en-US" sz="1300" dirty="0">
              <a:latin typeface="Arial" panose="020B0604020202020204" pitchFamily="34" charset="0"/>
              <a:cs typeface="Arial" panose="020B0604020202020204" pitchFamily="34" charset="0"/>
            </a:endParaRPr>
          </a:p>
        </p:txBody>
      </p:sp>
      <p:sp>
        <p:nvSpPr>
          <p:cNvPr id="31" name="Text 29"/>
          <p:cNvSpPr/>
          <p:nvPr/>
        </p:nvSpPr>
        <p:spPr>
          <a:xfrm>
            <a:off x="6147197" y="3430191"/>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Test Loss: 0.1234 (Recon: 0.0674, KL: 0.1118)</a:t>
            </a:r>
            <a:endParaRPr lang="en-US" sz="1300" dirty="0">
              <a:latin typeface="Arial" panose="020B0604020202020204" pitchFamily="34" charset="0"/>
              <a:cs typeface="Arial" panose="020B0604020202020204" pitchFamily="34" charset="0"/>
            </a:endParaRPr>
          </a:p>
        </p:txBody>
      </p:sp>
      <p:sp>
        <p:nvSpPr>
          <p:cNvPr id="32" name="Text 30"/>
          <p:cNvSpPr/>
          <p:nvPr/>
        </p:nvSpPr>
        <p:spPr>
          <a:xfrm>
            <a:off x="10822425" y="3430191"/>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281</a:t>
            </a:r>
            <a:endParaRPr lang="en-US" sz="1300" dirty="0">
              <a:latin typeface="Arial" panose="020B0604020202020204" pitchFamily="34" charset="0"/>
              <a:cs typeface="Arial" panose="020B0604020202020204" pitchFamily="34" charset="0"/>
            </a:endParaRPr>
          </a:p>
        </p:txBody>
      </p:sp>
      <p:sp>
        <p:nvSpPr>
          <p:cNvPr id="33" name="Text 31"/>
          <p:cNvSpPr/>
          <p:nvPr/>
        </p:nvSpPr>
        <p:spPr>
          <a:xfrm>
            <a:off x="12685006" y="3430191"/>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Dưới 10 phút</a:t>
            </a:r>
            <a:endParaRPr lang="en-US" sz="1300" dirty="0">
              <a:latin typeface="Arial" panose="020B0604020202020204" pitchFamily="34" charset="0"/>
              <a:cs typeface="Arial" panose="020B0604020202020204" pitchFamily="34" charset="0"/>
            </a:endParaRPr>
          </a:p>
        </p:txBody>
      </p:sp>
      <p:sp>
        <p:nvSpPr>
          <p:cNvPr id="34" name="Shape 32"/>
          <p:cNvSpPr/>
          <p:nvPr/>
        </p:nvSpPr>
        <p:spPr>
          <a:xfrm>
            <a:off x="604242" y="3812858"/>
            <a:ext cx="13421916" cy="492562"/>
          </a:xfrm>
          <a:prstGeom prst="rect">
            <a:avLst/>
          </a:prstGeom>
          <a:solidFill>
            <a:srgbClr val="000000">
              <a:alpha val="4000"/>
            </a:srgbClr>
          </a:solidFill>
          <a:ln/>
        </p:spPr>
      </p:sp>
      <p:sp>
        <p:nvSpPr>
          <p:cNvPr id="35" name="Text 33"/>
          <p:cNvSpPr/>
          <p:nvPr/>
        </p:nvSpPr>
        <p:spPr>
          <a:xfrm>
            <a:off x="774621" y="3922752"/>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VAE</a:t>
            </a:r>
            <a:endParaRPr lang="en-US" sz="1300" dirty="0">
              <a:latin typeface="Arial" panose="020B0604020202020204" pitchFamily="34" charset="0"/>
              <a:cs typeface="Arial" panose="020B0604020202020204" pitchFamily="34" charset="0"/>
            </a:endParaRPr>
          </a:p>
        </p:txBody>
      </p:sp>
      <p:sp>
        <p:nvSpPr>
          <p:cNvPr id="36" name="Text 34"/>
          <p:cNvSpPr/>
          <p:nvPr/>
        </p:nvSpPr>
        <p:spPr>
          <a:xfrm>
            <a:off x="3462814" y="3922752"/>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Capnobase</a:t>
            </a:r>
            <a:endParaRPr lang="en-US" sz="1300" dirty="0">
              <a:latin typeface="Arial" panose="020B0604020202020204" pitchFamily="34" charset="0"/>
              <a:cs typeface="Arial" panose="020B0604020202020204" pitchFamily="34" charset="0"/>
            </a:endParaRPr>
          </a:p>
        </p:txBody>
      </p:sp>
      <p:sp>
        <p:nvSpPr>
          <p:cNvPr id="37" name="Text 35"/>
          <p:cNvSpPr/>
          <p:nvPr/>
        </p:nvSpPr>
        <p:spPr>
          <a:xfrm>
            <a:off x="6147197" y="3922752"/>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Test Loss: 0.1157 (Recon: 0.0539, KL: 0.1236)</a:t>
            </a:r>
            <a:endParaRPr lang="en-US" sz="1300" dirty="0">
              <a:latin typeface="Arial" panose="020B0604020202020204" pitchFamily="34" charset="0"/>
              <a:cs typeface="Arial" panose="020B0604020202020204" pitchFamily="34" charset="0"/>
            </a:endParaRPr>
          </a:p>
        </p:txBody>
      </p:sp>
      <p:sp>
        <p:nvSpPr>
          <p:cNvPr id="38" name="Text 36"/>
          <p:cNvSpPr/>
          <p:nvPr/>
        </p:nvSpPr>
        <p:spPr>
          <a:xfrm>
            <a:off x="10822425" y="3922752"/>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316</a:t>
            </a:r>
            <a:endParaRPr lang="en-US" sz="1300" dirty="0">
              <a:latin typeface="Arial" panose="020B0604020202020204" pitchFamily="34" charset="0"/>
              <a:cs typeface="Arial" panose="020B0604020202020204" pitchFamily="34" charset="0"/>
            </a:endParaRPr>
          </a:p>
        </p:txBody>
      </p:sp>
      <p:sp>
        <p:nvSpPr>
          <p:cNvPr id="39" name="Text 37"/>
          <p:cNvSpPr/>
          <p:nvPr/>
        </p:nvSpPr>
        <p:spPr>
          <a:xfrm>
            <a:off x="12685006" y="3922752"/>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Dưới 10 phút</a:t>
            </a:r>
            <a:endParaRPr lang="en-US" sz="1300" dirty="0">
              <a:latin typeface="Arial" panose="020B0604020202020204" pitchFamily="34" charset="0"/>
              <a:cs typeface="Arial" panose="020B0604020202020204" pitchFamily="34" charset="0"/>
            </a:endParaRPr>
          </a:p>
        </p:txBody>
      </p:sp>
      <p:sp>
        <p:nvSpPr>
          <p:cNvPr id="40" name="Shape 38"/>
          <p:cNvSpPr/>
          <p:nvPr/>
        </p:nvSpPr>
        <p:spPr>
          <a:xfrm>
            <a:off x="604242" y="4305419"/>
            <a:ext cx="13421916" cy="492562"/>
          </a:xfrm>
          <a:prstGeom prst="rect">
            <a:avLst/>
          </a:prstGeom>
          <a:solidFill>
            <a:srgbClr val="FFFFFF">
              <a:alpha val="4000"/>
            </a:srgbClr>
          </a:solidFill>
          <a:ln/>
        </p:spPr>
      </p:sp>
      <p:sp>
        <p:nvSpPr>
          <p:cNvPr id="41" name="Text 39"/>
          <p:cNvSpPr/>
          <p:nvPr/>
        </p:nvSpPr>
        <p:spPr>
          <a:xfrm>
            <a:off x="774621" y="4415314"/>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VAE</a:t>
            </a:r>
            <a:endParaRPr lang="en-US" sz="1300" dirty="0">
              <a:latin typeface="Arial" panose="020B0604020202020204" pitchFamily="34" charset="0"/>
              <a:cs typeface="Arial" panose="020B0604020202020204" pitchFamily="34" charset="0"/>
            </a:endParaRPr>
          </a:p>
        </p:txBody>
      </p:sp>
      <p:sp>
        <p:nvSpPr>
          <p:cNvPr id="42" name="Text 40"/>
          <p:cNvSpPr/>
          <p:nvPr/>
        </p:nvSpPr>
        <p:spPr>
          <a:xfrm>
            <a:off x="3462814" y="4415314"/>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Kết hợp</a:t>
            </a:r>
            <a:endParaRPr lang="en-US" sz="1300" dirty="0">
              <a:latin typeface="Arial" panose="020B0604020202020204" pitchFamily="34" charset="0"/>
              <a:cs typeface="Arial" panose="020B0604020202020204" pitchFamily="34" charset="0"/>
            </a:endParaRPr>
          </a:p>
        </p:txBody>
      </p:sp>
      <p:sp>
        <p:nvSpPr>
          <p:cNvPr id="43" name="Text 41"/>
          <p:cNvSpPr/>
          <p:nvPr/>
        </p:nvSpPr>
        <p:spPr>
          <a:xfrm>
            <a:off x="6147197" y="4415314"/>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Test Loss: 0.1134 (Recon: 0.0644, KL: 0.0981)</a:t>
            </a:r>
            <a:endParaRPr lang="en-US" sz="1300" dirty="0">
              <a:latin typeface="Arial" panose="020B0604020202020204" pitchFamily="34" charset="0"/>
              <a:cs typeface="Arial" panose="020B0604020202020204" pitchFamily="34" charset="0"/>
            </a:endParaRPr>
          </a:p>
        </p:txBody>
      </p:sp>
      <p:sp>
        <p:nvSpPr>
          <p:cNvPr id="44" name="Text 42"/>
          <p:cNvSpPr/>
          <p:nvPr/>
        </p:nvSpPr>
        <p:spPr>
          <a:xfrm>
            <a:off x="10822425" y="4415314"/>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448</a:t>
            </a:r>
            <a:endParaRPr lang="en-US" sz="1300" dirty="0">
              <a:latin typeface="Arial" panose="020B0604020202020204" pitchFamily="34" charset="0"/>
              <a:cs typeface="Arial" panose="020B0604020202020204" pitchFamily="34" charset="0"/>
            </a:endParaRPr>
          </a:p>
        </p:txBody>
      </p:sp>
      <p:sp>
        <p:nvSpPr>
          <p:cNvPr id="45" name="Text 43"/>
          <p:cNvSpPr/>
          <p:nvPr/>
        </p:nvSpPr>
        <p:spPr>
          <a:xfrm>
            <a:off x="12685006" y="4415314"/>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Dưới 10 phút</a:t>
            </a:r>
            <a:endParaRPr lang="en-US" sz="1300" dirty="0">
              <a:latin typeface="Arial" panose="020B0604020202020204" pitchFamily="34" charset="0"/>
              <a:cs typeface="Arial" panose="020B0604020202020204" pitchFamily="34" charset="0"/>
            </a:endParaRPr>
          </a:p>
        </p:txBody>
      </p:sp>
      <p:sp>
        <p:nvSpPr>
          <p:cNvPr id="46" name="Shape 44"/>
          <p:cNvSpPr/>
          <p:nvPr/>
        </p:nvSpPr>
        <p:spPr>
          <a:xfrm>
            <a:off x="604242" y="4797981"/>
            <a:ext cx="13421916" cy="492562"/>
          </a:xfrm>
          <a:prstGeom prst="rect">
            <a:avLst/>
          </a:prstGeom>
          <a:solidFill>
            <a:srgbClr val="000000">
              <a:alpha val="4000"/>
            </a:srgbClr>
          </a:solidFill>
          <a:ln/>
        </p:spPr>
      </p:sp>
      <p:sp>
        <p:nvSpPr>
          <p:cNvPr id="47" name="Text 45"/>
          <p:cNvSpPr/>
          <p:nvPr/>
        </p:nvSpPr>
        <p:spPr>
          <a:xfrm>
            <a:off x="774621" y="4907875"/>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CGAN</a:t>
            </a:r>
            <a:endParaRPr lang="en-US" sz="1300" dirty="0">
              <a:latin typeface="Arial" panose="020B0604020202020204" pitchFamily="34" charset="0"/>
              <a:cs typeface="Arial" panose="020B0604020202020204" pitchFamily="34" charset="0"/>
            </a:endParaRPr>
          </a:p>
        </p:txBody>
      </p:sp>
      <p:sp>
        <p:nvSpPr>
          <p:cNvPr id="48" name="Text 46"/>
          <p:cNvSpPr/>
          <p:nvPr/>
        </p:nvSpPr>
        <p:spPr>
          <a:xfrm>
            <a:off x="3462814" y="4907875"/>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BIDMC</a:t>
            </a:r>
            <a:endParaRPr lang="en-US" sz="1300" dirty="0">
              <a:latin typeface="Arial" panose="020B0604020202020204" pitchFamily="34" charset="0"/>
              <a:cs typeface="Arial" panose="020B0604020202020204" pitchFamily="34" charset="0"/>
            </a:endParaRPr>
          </a:p>
        </p:txBody>
      </p:sp>
      <p:sp>
        <p:nvSpPr>
          <p:cNvPr id="49" name="Text 47"/>
          <p:cNvSpPr/>
          <p:nvPr/>
        </p:nvSpPr>
        <p:spPr>
          <a:xfrm>
            <a:off x="6147197" y="4907875"/>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Generator Loss: 0.8510, Discriminator Loss: 0.6691</a:t>
            </a:r>
            <a:endParaRPr lang="en-US" sz="1300" dirty="0">
              <a:latin typeface="Arial" panose="020B0604020202020204" pitchFamily="34" charset="0"/>
              <a:cs typeface="Arial" panose="020B0604020202020204" pitchFamily="34" charset="0"/>
            </a:endParaRPr>
          </a:p>
        </p:txBody>
      </p:sp>
      <p:sp>
        <p:nvSpPr>
          <p:cNvPr id="50" name="Text 48"/>
          <p:cNvSpPr/>
          <p:nvPr/>
        </p:nvSpPr>
        <p:spPr>
          <a:xfrm>
            <a:off x="10822425" y="4907875"/>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356</a:t>
            </a:r>
            <a:endParaRPr lang="en-US" sz="1300" dirty="0">
              <a:latin typeface="Arial" panose="020B0604020202020204" pitchFamily="34" charset="0"/>
              <a:cs typeface="Arial" panose="020B0604020202020204" pitchFamily="34" charset="0"/>
            </a:endParaRPr>
          </a:p>
        </p:txBody>
      </p:sp>
      <p:sp>
        <p:nvSpPr>
          <p:cNvPr id="51" name="Text 49"/>
          <p:cNvSpPr/>
          <p:nvPr/>
        </p:nvSpPr>
        <p:spPr>
          <a:xfrm>
            <a:off x="12685006" y="4907875"/>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30-35 phút</a:t>
            </a:r>
            <a:endParaRPr lang="en-US" sz="1300" dirty="0">
              <a:latin typeface="Arial" panose="020B0604020202020204" pitchFamily="34" charset="0"/>
              <a:cs typeface="Arial" panose="020B0604020202020204" pitchFamily="34" charset="0"/>
            </a:endParaRPr>
          </a:p>
        </p:txBody>
      </p:sp>
      <p:sp>
        <p:nvSpPr>
          <p:cNvPr id="52" name="Shape 50"/>
          <p:cNvSpPr/>
          <p:nvPr/>
        </p:nvSpPr>
        <p:spPr>
          <a:xfrm>
            <a:off x="604242" y="5290542"/>
            <a:ext cx="13421916" cy="492562"/>
          </a:xfrm>
          <a:prstGeom prst="rect">
            <a:avLst/>
          </a:prstGeom>
          <a:solidFill>
            <a:srgbClr val="FFFFFF">
              <a:alpha val="4000"/>
            </a:srgbClr>
          </a:solidFill>
          <a:ln/>
        </p:spPr>
      </p:sp>
      <p:sp>
        <p:nvSpPr>
          <p:cNvPr id="53" name="Text 51"/>
          <p:cNvSpPr/>
          <p:nvPr/>
        </p:nvSpPr>
        <p:spPr>
          <a:xfrm>
            <a:off x="774621" y="5400437"/>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CGAN</a:t>
            </a:r>
            <a:endParaRPr lang="en-US" sz="1300" dirty="0">
              <a:latin typeface="Arial" panose="020B0604020202020204" pitchFamily="34" charset="0"/>
              <a:cs typeface="Arial" panose="020B0604020202020204" pitchFamily="34" charset="0"/>
            </a:endParaRPr>
          </a:p>
        </p:txBody>
      </p:sp>
      <p:sp>
        <p:nvSpPr>
          <p:cNvPr id="54" name="Text 52"/>
          <p:cNvSpPr/>
          <p:nvPr/>
        </p:nvSpPr>
        <p:spPr>
          <a:xfrm>
            <a:off x="3462814" y="5400437"/>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Capnobase</a:t>
            </a:r>
            <a:endParaRPr lang="en-US" sz="1300" dirty="0">
              <a:latin typeface="Arial" panose="020B0604020202020204" pitchFamily="34" charset="0"/>
              <a:cs typeface="Arial" panose="020B0604020202020204" pitchFamily="34" charset="0"/>
            </a:endParaRPr>
          </a:p>
        </p:txBody>
      </p:sp>
      <p:sp>
        <p:nvSpPr>
          <p:cNvPr id="55" name="Text 53"/>
          <p:cNvSpPr/>
          <p:nvPr/>
        </p:nvSpPr>
        <p:spPr>
          <a:xfrm>
            <a:off x="6147197" y="5400437"/>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Generator Loss: 0.8427, Discriminator Loss: 0.6840</a:t>
            </a:r>
            <a:endParaRPr lang="en-US" sz="1300" dirty="0">
              <a:latin typeface="Arial" panose="020B0604020202020204" pitchFamily="34" charset="0"/>
              <a:cs typeface="Arial" panose="020B0604020202020204" pitchFamily="34" charset="0"/>
            </a:endParaRPr>
          </a:p>
        </p:txBody>
      </p:sp>
      <p:sp>
        <p:nvSpPr>
          <p:cNvPr id="56" name="Text 54"/>
          <p:cNvSpPr/>
          <p:nvPr/>
        </p:nvSpPr>
        <p:spPr>
          <a:xfrm>
            <a:off x="10822425" y="5400437"/>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379</a:t>
            </a:r>
            <a:endParaRPr lang="en-US" sz="1300" dirty="0">
              <a:latin typeface="Arial" panose="020B0604020202020204" pitchFamily="34" charset="0"/>
              <a:cs typeface="Arial" panose="020B0604020202020204" pitchFamily="34" charset="0"/>
            </a:endParaRPr>
          </a:p>
        </p:txBody>
      </p:sp>
      <p:sp>
        <p:nvSpPr>
          <p:cNvPr id="57" name="Text 55"/>
          <p:cNvSpPr/>
          <p:nvPr/>
        </p:nvSpPr>
        <p:spPr>
          <a:xfrm>
            <a:off x="12685006" y="5400437"/>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30-35 phút</a:t>
            </a:r>
            <a:endParaRPr lang="en-US" sz="1300" dirty="0">
              <a:latin typeface="Arial" panose="020B0604020202020204" pitchFamily="34" charset="0"/>
              <a:cs typeface="Arial" panose="020B0604020202020204" pitchFamily="34" charset="0"/>
            </a:endParaRPr>
          </a:p>
        </p:txBody>
      </p:sp>
      <p:sp>
        <p:nvSpPr>
          <p:cNvPr id="58" name="Shape 56"/>
          <p:cNvSpPr/>
          <p:nvPr/>
        </p:nvSpPr>
        <p:spPr>
          <a:xfrm>
            <a:off x="604242" y="5783104"/>
            <a:ext cx="13421916" cy="492562"/>
          </a:xfrm>
          <a:prstGeom prst="rect">
            <a:avLst/>
          </a:prstGeom>
          <a:solidFill>
            <a:srgbClr val="000000">
              <a:alpha val="4000"/>
            </a:srgbClr>
          </a:solidFill>
          <a:ln/>
        </p:spPr>
      </p:sp>
      <p:sp>
        <p:nvSpPr>
          <p:cNvPr id="59" name="Text 57"/>
          <p:cNvSpPr/>
          <p:nvPr/>
        </p:nvSpPr>
        <p:spPr>
          <a:xfrm>
            <a:off x="774621" y="5892998"/>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CGAN</a:t>
            </a:r>
            <a:endParaRPr lang="en-US" sz="1300" dirty="0">
              <a:latin typeface="Arial" panose="020B0604020202020204" pitchFamily="34" charset="0"/>
              <a:cs typeface="Arial" panose="020B0604020202020204" pitchFamily="34" charset="0"/>
            </a:endParaRPr>
          </a:p>
        </p:txBody>
      </p:sp>
      <p:sp>
        <p:nvSpPr>
          <p:cNvPr id="60" name="Text 58"/>
          <p:cNvSpPr/>
          <p:nvPr/>
        </p:nvSpPr>
        <p:spPr>
          <a:xfrm>
            <a:off x="3462814" y="5892998"/>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Kết hợp</a:t>
            </a:r>
            <a:endParaRPr lang="en-US" sz="1300" dirty="0">
              <a:latin typeface="Arial" panose="020B0604020202020204" pitchFamily="34" charset="0"/>
              <a:cs typeface="Arial" panose="020B0604020202020204" pitchFamily="34" charset="0"/>
            </a:endParaRPr>
          </a:p>
        </p:txBody>
      </p:sp>
      <p:sp>
        <p:nvSpPr>
          <p:cNvPr id="61" name="Text 59"/>
          <p:cNvSpPr/>
          <p:nvPr/>
        </p:nvSpPr>
        <p:spPr>
          <a:xfrm>
            <a:off x="6147197" y="5892998"/>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Generator Loss: 0.8614, Discriminator Loss: 0.6582</a:t>
            </a:r>
            <a:endParaRPr lang="en-US" sz="1300" dirty="0">
              <a:latin typeface="Arial" panose="020B0604020202020204" pitchFamily="34" charset="0"/>
              <a:cs typeface="Arial" panose="020B0604020202020204" pitchFamily="34" charset="0"/>
            </a:endParaRPr>
          </a:p>
        </p:txBody>
      </p:sp>
      <p:sp>
        <p:nvSpPr>
          <p:cNvPr id="62" name="Text 60"/>
          <p:cNvSpPr/>
          <p:nvPr/>
        </p:nvSpPr>
        <p:spPr>
          <a:xfrm>
            <a:off x="10822425" y="5892998"/>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448</a:t>
            </a:r>
            <a:endParaRPr lang="en-US" sz="1300" dirty="0">
              <a:latin typeface="Arial" panose="020B0604020202020204" pitchFamily="34" charset="0"/>
              <a:cs typeface="Arial" panose="020B0604020202020204" pitchFamily="34" charset="0"/>
            </a:endParaRPr>
          </a:p>
        </p:txBody>
      </p:sp>
      <p:sp>
        <p:nvSpPr>
          <p:cNvPr id="63" name="Text 61"/>
          <p:cNvSpPr/>
          <p:nvPr/>
        </p:nvSpPr>
        <p:spPr>
          <a:xfrm>
            <a:off x="12685006" y="5892998"/>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30-35 phút</a:t>
            </a:r>
            <a:endParaRPr lang="en-US" sz="1300" dirty="0">
              <a:latin typeface="Arial" panose="020B0604020202020204" pitchFamily="34" charset="0"/>
              <a:cs typeface="Arial" panose="020B0604020202020204" pitchFamily="34" charset="0"/>
            </a:endParaRPr>
          </a:p>
        </p:txBody>
      </p:sp>
      <p:sp>
        <p:nvSpPr>
          <p:cNvPr id="64" name="Shape 62"/>
          <p:cNvSpPr/>
          <p:nvPr/>
        </p:nvSpPr>
        <p:spPr>
          <a:xfrm>
            <a:off x="604242" y="6275665"/>
            <a:ext cx="13421916" cy="492562"/>
          </a:xfrm>
          <a:prstGeom prst="rect">
            <a:avLst/>
          </a:prstGeom>
          <a:solidFill>
            <a:srgbClr val="FFFFFF">
              <a:alpha val="4000"/>
            </a:srgbClr>
          </a:solidFill>
          <a:ln/>
        </p:spPr>
      </p:sp>
      <p:sp>
        <p:nvSpPr>
          <p:cNvPr id="65" name="Text 63"/>
          <p:cNvSpPr/>
          <p:nvPr/>
        </p:nvSpPr>
        <p:spPr>
          <a:xfrm>
            <a:off x="774621" y="6385560"/>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GAN</a:t>
            </a:r>
            <a:endParaRPr lang="en-US" sz="1300" dirty="0">
              <a:latin typeface="Arial" panose="020B0604020202020204" pitchFamily="34" charset="0"/>
              <a:cs typeface="Arial" panose="020B0604020202020204" pitchFamily="34" charset="0"/>
            </a:endParaRPr>
          </a:p>
        </p:txBody>
      </p:sp>
      <p:sp>
        <p:nvSpPr>
          <p:cNvPr id="66" name="Text 64"/>
          <p:cNvSpPr/>
          <p:nvPr/>
        </p:nvSpPr>
        <p:spPr>
          <a:xfrm>
            <a:off x="3462814" y="6385560"/>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BIDMC</a:t>
            </a:r>
            <a:endParaRPr lang="en-US" sz="1300" dirty="0">
              <a:latin typeface="Arial" panose="020B0604020202020204" pitchFamily="34" charset="0"/>
              <a:cs typeface="Arial" panose="020B0604020202020204" pitchFamily="34" charset="0"/>
            </a:endParaRPr>
          </a:p>
        </p:txBody>
      </p:sp>
      <p:sp>
        <p:nvSpPr>
          <p:cNvPr id="67" name="Text 65"/>
          <p:cNvSpPr/>
          <p:nvPr/>
        </p:nvSpPr>
        <p:spPr>
          <a:xfrm>
            <a:off x="6147197" y="6385560"/>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Generator Loss: 0.8891, Discriminator Loss: 0.6313</a:t>
            </a:r>
            <a:endParaRPr lang="en-US" sz="1300" dirty="0">
              <a:latin typeface="Arial" panose="020B0604020202020204" pitchFamily="34" charset="0"/>
              <a:cs typeface="Arial" panose="020B0604020202020204" pitchFamily="34" charset="0"/>
            </a:endParaRPr>
          </a:p>
        </p:txBody>
      </p:sp>
      <p:sp>
        <p:nvSpPr>
          <p:cNvPr id="68" name="Text 66"/>
          <p:cNvSpPr/>
          <p:nvPr/>
        </p:nvSpPr>
        <p:spPr>
          <a:xfrm>
            <a:off x="10822425" y="6385560"/>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300</a:t>
            </a:r>
            <a:endParaRPr lang="en-US" sz="1300" dirty="0">
              <a:latin typeface="Arial" panose="020B0604020202020204" pitchFamily="34" charset="0"/>
              <a:cs typeface="Arial" panose="020B0604020202020204" pitchFamily="34" charset="0"/>
            </a:endParaRPr>
          </a:p>
        </p:txBody>
      </p:sp>
      <p:sp>
        <p:nvSpPr>
          <p:cNvPr id="69" name="Text 67"/>
          <p:cNvSpPr/>
          <p:nvPr/>
        </p:nvSpPr>
        <p:spPr>
          <a:xfrm>
            <a:off x="12685006" y="6385560"/>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30-35 phút</a:t>
            </a:r>
            <a:endParaRPr lang="en-US" sz="1300" dirty="0">
              <a:latin typeface="Arial" panose="020B0604020202020204" pitchFamily="34" charset="0"/>
              <a:cs typeface="Arial" panose="020B0604020202020204" pitchFamily="34" charset="0"/>
            </a:endParaRPr>
          </a:p>
        </p:txBody>
      </p:sp>
      <p:sp>
        <p:nvSpPr>
          <p:cNvPr id="70" name="Shape 68"/>
          <p:cNvSpPr/>
          <p:nvPr/>
        </p:nvSpPr>
        <p:spPr>
          <a:xfrm>
            <a:off x="604242" y="6768227"/>
            <a:ext cx="13421916" cy="492562"/>
          </a:xfrm>
          <a:prstGeom prst="rect">
            <a:avLst/>
          </a:prstGeom>
          <a:solidFill>
            <a:srgbClr val="000000">
              <a:alpha val="4000"/>
            </a:srgbClr>
          </a:solidFill>
          <a:ln/>
        </p:spPr>
      </p:sp>
      <p:sp>
        <p:nvSpPr>
          <p:cNvPr id="71" name="Text 69"/>
          <p:cNvSpPr/>
          <p:nvPr/>
        </p:nvSpPr>
        <p:spPr>
          <a:xfrm>
            <a:off x="774621" y="6878122"/>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GAN</a:t>
            </a:r>
            <a:endParaRPr lang="en-US" sz="1300" dirty="0">
              <a:latin typeface="Arial" panose="020B0604020202020204" pitchFamily="34" charset="0"/>
              <a:cs typeface="Arial" panose="020B0604020202020204" pitchFamily="34" charset="0"/>
            </a:endParaRPr>
          </a:p>
        </p:txBody>
      </p:sp>
      <p:sp>
        <p:nvSpPr>
          <p:cNvPr id="72" name="Text 70"/>
          <p:cNvSpPr/>
          <p:nvPr/>
        </p:nvSpPr>
        <p:spPr>
          <a:xfrm>
            <a:off x="3462814" y="6878122"/>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Capnobase</a:t>
            </a:r>
            <a:endParaRPr lang="en-US" sz="1300" dirty="0">
              <a:latin typeface="Arial" panose="020B0604020202020204" pitchFamily="34" charset="0"/>
              <a:cs typeface="Arial" panose="020B0604020202020204" pitchFamily="34" charset="0"/>
            </a:endParaRPr>
          </a:p>
        </p:txBody>
      </p:sp>
      <p:sp>
        <p:nvSpPr>
          <p:cNvPr id="73" name="Text 71"/>
          <p:cNvSpPr/>
          <p:nvPr/>
        </p:nvSpPr>
        <p:spPr>
          <a:xfrm>
            <a:off x="6147197" y="6878122"/>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Generator Loss: 0.8535, Discriminator Loss: 0.6660</a:t>
            </a:r>
            <a:endParaRPr lang="en-US" sz="1300" dirty="0">
              <a:latin typeface="Arial" panose="020B0604020202020204" pitchFamily="34" charset="0"/>
              <a:cs typeface="Arial" panose="020B0604020202020204" pitchFamily="34" charset="0"/>
            </a:endParaRPr>
          </a:p>
        </p:txBody>
      </p:sp>
      <p:sp>
        <p:nvSpPr>
          <p:cNvPr id="74" name="Text 72"/>
          <p:cNvSpPr/>
          <p:nvPr/>
        </p:nvSpPr>
        <p:spPr>
          <a:xfrm>
            <a:off x="10822425" y="6878122"/>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378</a:t>
            </a:r>
            <a:endParaRPr lang="en-US" sz="1300" dirty="0">
              <a:latin typeface="Arial" panose="020B0604020202020204" pitchFamily="34" charset="0"/>
              <a:cs typeface="Arial" panose="020B0604020202020204" pitchFamily="34" charset="0"/>
            </a:endParaRPr>
          </a:p>
        </p:txBody>
      </p:sp>
      <p:sp>
        <p:nvSpPr>
          <p:cNvPr id="75" name="Text 73"/>
          <p:cNvSpPr/>
          <p:nvPr/>
        </p:nvSpPr>
        <p:spPr>
          <a:xfrm>
            <a:off x="12685006" y="6878122"/>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30-35 phút</a:t>
            </a:r>
            <a:endParaRPr lang="en-US" sz="1300" dirty="0">
              <a:latin typeface="Arial" panose="020B0604020202020204" pitchFamily="34" charset="0"/>
              <a:cs typeface="Arial" panose="020B0604020202020204" pitchFamily="34" charset="0"/>
            </a:endParaRPr>
          </a:p>
        </p:txBody>
      </p:sp>
      <p:sp>
        <p:nvSpPr>
          <p:cNvPr id="76" name="Shape 74"/>
          <p:cNvSpPr/>
          <p:nvPr/>
        </p:nvSpPr>
        <p:spPr>
          <a:xfrm>
            <a:off x="604242" y="7260788"/>
            <a:ext cx="13421916" cy="492562"/>
          </a:xfrm>
          <a:prstGeom prst="rect">
            <a:avLst/>
          </a:prstGeom>
          <a:solidFill>
            <a:srgbClr val="FFFFFF">
              <a:alpha val="4000"/>
            </a:srgbClr>
          </a:solidFill>
          <a:ln/>
        </p:spPr>
      </p:sp>
      <p:sp>
        <p:nvSpPr>
          <p:cNvPr id="77" name="Text 75"/>
          <p:cNvSpPr/>
          <p:nvPr/>
        </p:nvSpPr>
        <p:spPr>
          <a:xfrm>
            <a:off x="774621" y="7370683"/>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GAN</a:t>
            </a:r>
            <a:endParaRPr lang="en-US" sz="1300" dirty="0">
              <a:latin typeface="Arial" panose="020B0604020202020204" pitchFamily="34" charset="0"/>
              <a:cs typeface="Arial" panose="020B0604020202020204" pitchFamily="34" charset="0"/>
            </a:endParaRPr>
          </a:p>
        </p:txBody>
      </p:sp>
      <p:sp>
        <p:nvSpPr>
          <p:cNvPr id="78" name="Text 76"/>
          <p:cNvSpPr/>
          <p:nvPr/>
        </p:nvSpPr>
        <p:spPr>
          <a:xfrm>
            <a:off x="3462814" y="7370683"/>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Kết hợp</a:t>
            </a:r>
            <a:endParaRPr lang="en-US" sz="1300" dirty="0">
              <a:latin typeface="Arial" panose="020B0604020202020204" pitchFamily="34" charset="0"/>
              <a:cs typeface="Arial" panose="020B0604020202020204" pitchFamily="34" charset="0"/>
            </a:endParaRPr>
          </a:p>
        </p:txBody>
      </p:sp>
      <p:sp>
        <p:nvSpPr>
          <p:cNvPr id="79" name="Text 77"/>
          <p:cNvSpPr/>
          <p:nvPr/>
        </p:nvSpPr>
        <p:spPr>
          <a:xfrm>
            <a:off x="6147197" y="7370683"/>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Generator Loss: 0.8779, Discriminator Loss: 0.6377</a:t>
            </a:r>
            <a:endParaRPr lang="en-US" sz="1300" dirty="0">
              <a:latin typeface="Arial" panose="020B0604020202020204" pitchFamily="34" charset="0"/>
              <a:cs typeface="Arial" panose="020B0604020202020204" pitchFamily="34" charset="0"/>
            </a:endParaRPr>
          </a:p>
        </p:txBody>
      </p:sp>
      <p:sp>
        <p:nvSpPr>
          <p:cNvPr id="80" name="Text 78"/>
          <p:cNvSpPr/>
          <p:nvPr/>
        </p:nvSpPr>
        <p:spPr>
          <a:xfrm>
            <a:off x="10822425" y="7370683"/>
            <a:ext cx="233600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300</a:t>
            </a:r>
            <a:endParaRPr lang="en-US" sz="1300" dirty="0">
              <a:latin typeface="Arial" panose="020B0604020202020204" pitchFamily="34" charset="0"/>
              <a:cs typeface="Arial" panose="020B0604020202020204" pitchFamily="34" charset="0"/>
            </a:endParaRPr>
          </a:p>
        </p:txBody>
      </p:sp>
      <p:sp>
        <p:nvSpPr>
          <p:cNvPr id="81" name="Text 79"/>
          <p:cNvSpPr/>
          <p:nvPr/>
        </p:nvSpPr>
        <p:spPr>
          <a:xfrm>
            <a:off x="12685006" y="7370683"/>
            <a:ext cx="2339816" cy="272772"/>
          </a:xfrm>
          <a:prstGeom prst="rect">
            <a:avLst/>
          </a:prstGeom>
          <a:noFill/>
          <a:ln/>
        </p:spPr>
        <p:txBody>
          <a:bodyPr wrap="none" lIns="0" tIns="0" rIns="0" bIns="0" rtlCol="0" anchor="t"/>
          <a:lstStyle/>
          <a:p>
            <a:pPr marL="0" indent="0" algn="l">
              <a:lnSpc>
                <a:spcPts val="2100"/>
              </a:lnSpc>
              <a:buNone/>
            </a:pPr>
            <a:r>
              <a:rPr lang="en-US" sz="1300" dirty="0">
                <a:solidFill>
                  <a:srgbClr val="1E3063"/>
                </a:solidFill>
                <a:latin typeface="Arial" panose="020B0604020202020204" pitchFamily="34" charset="0"/>
                <a:ea typeface="Instrument Sans Medium" pitchFamily="34" charset="-122"/>
                <a:cs typeface="Arial" panose="020B0604020202020204" pitchFamily="34" charset="0"/>
              </a:rPr>
              <a:t>30-35 phút</a:t>
            </a:r>
            <a:endParaRPr lang="en-US" sz="13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27BC-BEE8-A839-7BAE-F9853CE9430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1524757-36F5-09BB-7F37-002DD38B035D}"/>
              </a:ext>
            </a:extLst>
          </p:cNvPr>
          <p:cNvSpPr/>
          <p:nvPr/>
        </p:nvSpPr>
        <p:spPr>
          <a:xfrm>
            <a:off x="992862" y="397629"/>
            <a:ext cx="13088898" cy="532805"/>
          </a:xfrm>
          <a:prstGeom prst="rect">
            <a:avLst/>
          </a:prstGeom>
          <a:noFill/>
          <a:ln/>
        </p:spPr>
        <p:txBody>
          <a:bodyPr wrap="none" lIns="0" tIns="0" rIns="0" bIns="0" rtlCol="0" anchor="t"/>
          <a:lstStyle/>
          <a:p>
            <a:pPr marL="0" indent="0" algn="l">
              <a:lnSpc>
                <a:spcPts val="4150"/>
              </a:lnSpc>
              <a:buNone/>
            </a:pP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Bảng</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đánh</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giá</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và</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so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sánh</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hiệu</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suất</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dựa</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trên</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biểu</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đồ</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trực</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quan</a:t>
            </a:r>
            <a:r>
              <a:rPr lang="en-US" sz="335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3350" dirty="0" err="1">
                <a:solidFill>
                  <a:srgbClr val="091C53"/>
                </a:solidFill>
                <a:latin typeface="Arial" panose="020B0604020202020204" pitchFamily="34" charset="0"/>
                <a:ea typeface="Instrument Sans Semi Bold" pitchFamily="34" charset="-122"/>
                <a:cs typeface="Arial" panose="020B0604020202020204" pitchFamily="34" charset="0"/>
              </a:rPr>
              <a:t>hóa</a:t>
            </a:r>
            <a:endParaRPr lang="en-US" sz="3350" dirty="0">
              <a:latin typeface="Arial" panose="020B0604020202020204" pitchFamily="34" charset="0"/>
              <a:cs typeface="Arial" panose="020B0604020202020204" pitchFamily="34" charset="0"/>
            </a:endParaRPr>
          </a:p>
        </p:txBody>
      </p:sp>
      <p:graphicFrame>
        <p:nvGraphicFramePr>
          <p:cNvPr id="83" name="Table 82">
            <a:extLst>
              <a:ext uri="{FF2B5EF4-FFF2-40B4-BE49-F238E27FC236}">
                <a16:creationId xmlns:a16="http://schemas.microsoft.com/office/drawing/2014/main" id="{D2D3943A-8489-5455-6F45-587BE0B9BB75}"/>
              </a:ext>
            </a:extLst>
          </p:cNvPr>
          <p:cNvGraphicFramePr>
            <a:graphicFrameLocks noGrp="1"/>
          </p:cNvGraphicFramePr>
          <p:nvPr>
            <p:extLst>
              <p:ext uri="{D42A27DB-BD31-4B8C-83A1-F6EECF244321}">
                <p14:modId xmlns:p14="http://schemas.microsoft.com/office/powerpoint/2010/main" val="1265086376"/>
              </p:ext>
            </p:extLst>
          </p:nvPr>
        </p:nvGraphicFramePr>
        <p:xfrm>
          <a:off x="596622" y="1158239"/>
          <a:ext cx="13485138" cy="6583681"/>
        </p:xfrm>
        <a:graphic>
          <a:graphicData uri="http://schemas.openxmlformats.org/drawingml/2006/table">
            <a:tbl>
              <a:tblPr firstRow="1" firstCol="1" bandRow="1">
                <a:tableStyleId>{0505E3EF-67EA-436B-97B2-0124C06EBD24}</a:tableStyleId>
              </a:tblPr>
              <a:tblGrid>
                <a:gridCol w="2247523">
                  <a:extLst>
                    <a:ext uri="{9D8B030D-6E8A-4147-A177-3AD203B41FA5}">
                      <a16:colId xmlns:a16="http://schemas.microsoft.com/office/drawing/2014/main" val="914743418"/>
                    </a:ext>
                  </a:extLst>
                </a:gridCol>
                <a:gridCol w="2247523">
                  <a:extLst>
                    <a:ext uri="{9D8B030D-6E8A-4147-A177-3AD203B41FA5}">
                      <a16:colId xmlns:a16="http://schemas.microsoft.com/office/drawing/2014/main" val="2048954802"/>
                    </a:ext>
                  </a:extLst>
                </a:gridCol>
                <a:gridCol w="2247523">
                  <a:extLst>
                    <a:ext uri="{9D8B030D-6E8A-4147-A177-3AD203B41FA5}">
                      <a16:colId xmlns:a16="http://schemas.microsoft.com/office/drawing/2014/main" val="2134717978"/>
                    </a:ext>
                  </a:extLst>
                </a:gridCol>
                <a:gridCol w="2247523">
                  <a:extLst>
                    <a:ext uri="{9D8B030D-6E8A-4147-A177-3AD203B41FA5}">
                      <a16:colId xmlns:a16="http://schemas.microsoft.com/office/drawing/2014/main" val="2075444017"/>
                    </a:ext>
                  </a:extLst>
                </a:gridCol>
                <a:gridCol w="2247523">
                  <a:extLst>
                    <a:ext uri="{9D8B030D-6E8A-4147-A177-3AD203B41FA5}">
                      <a16:colId xmlns:a16="http://schemas.microsoft.com/office/drawing/2014/main" val="2254565957"/>
                    </a:ext>
                  </a:extLst>
                </a:gridCol>
                <a:gridCol w="2247523">
                  <a:extLst>
                    <a:ext uri="{9D8B030D-6E8A-4147-A177-3AD203B41FA5}">
                      <a16:colId xmlns:a16="http://schemas.microsoft.com/office/drawing/2014/main" val="2928515909"/>
                    </a:ext>
                  </a:extLst>
                </a:gridCol>
              </a:tblGrid>
              <a:tr h="506437">
                <a:tc>
                  <a:txBody>
                    <a:bodyPr/>
                    <a:lstStyle/>
                    <a:p>
                      <a:pPr algn="ctr">
                        <a:lnSpc>
                          <a:spcPct val="107000"/>
                        </a:lnSpc>
                        <a:spcAft>
                          <a:spcPts val="800"/>
                        </a:spcAft>
                        <a:buNone/>
                      </a:pPr>
                      <a:r>
                        <a:rPr lang="vi-VN" sz="1300" kern="100" dirty="0">
                          <a:effectLst/>
                        </a:rPr>
                        <a:t>Mô hình</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Tập dữ liệu</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dirty="0">
                          <a:effectLst/>
                        </a:rPr>
                        <a:t>Nhịp điệu (Rhythm)</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Biên độ dao động (Amplitude)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Chi tiết tín hiệu (Signal Details)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Đánh giá tổng quát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4523060"/>
                  </a:ext>
                </a:extLst>
              </a:tr>
              <a:tr h="506437">
                <a:tc>
                  <a:txBody>
                    <a:bodyPr/>
                    <a:lstStyle/>
                    <a:p>
                      <a:pPr algn="ctr">
                        <a:lnSpc>
                          <a:spcPct val="107000"/>
                        </a:lnSpc>
                        <a:spcAft>
                          <a:spcPts val="800"/>
                        </a:spcAft>
                        <a:buNone/>
                      </a:pPr>
                      <a:r>
                        <a:rPr lang="vi-VN" sz="1300" kern="100">
                          <a:effectLst/>
                        </a:rPr>
                        <a:t>CVAE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BIDMC</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Ổn định (trung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 (thiếu dicrotic notch)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8561838"/>
                  </a:ext>
                </a:extLst>
              </a:tr>
              <a:tr h="506437">
                <a:tc>
                  <a:txBody>
                    <a:bodyPr/>
                    <a:lstStyle/>
                    <a:p>
                      <a:pPr algn="ctr">
                        <a:lnSpc>
                          <a:spcPct val="107000"/>
                        </a:lnSpc>
                        <a:spcAft>
                          <a:spcPts val="800"/>
                        </a:spcAft>
                        <a:buNone/>
                      </a:pPr>
                      <a:r>
                        <a:rPr lang="vi-VN" sz="1300" kern="100">
                          <a:effectLst/>
                        </a:rPr>
                        <a:t>CVAE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Capnobase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Không đồng đều (trung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 (mất chi tiết đáy sóng)</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178211"/>
                  </a:ext>
                </a:extLst>
              </a:tr>
              <a:tr h="506437">
                <a:tc>
                  <a:txBody>
                    <a:bodyPr/>
                    <a:lstStyle/>
                    <a:p>
                      <a:pPr algn="ctr">
                        <a:lnSpc>
                          <a:spcPct val="107000"/>
                        </a:lnSpc>
                        <a:spcAft>
                          <a:spcPts val="800"/>
                        </a:spcAft>
                        <a:buNone/>
                      </a:pPr>
                      <a:r>
                        <a:rPr lang="vi-VN" sz="1300" kern="100">
                          <a:effectLst/>
                        </a:rPr>
                        <a:t>CVAE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Kết hợp</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Nhỏ hơn thật (trung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 (biến dạng nhẹ)</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1609202"/>
                  </a:ext>
                </a:extLst>
              </a:tr>
              <a:tr h="506437">
                <a:tc>
                  <a:txBody>
                    <a:bodyPr/>
                    <a:lstStyle/>
                    <a:p>
                      <a:pPr algn="ctr">
                        <a:lnSpc>
                          <a:spcPct val="107000"/>
                        </a:lnSpc>
                        <a:spcAft>
                          <a:spcPts val="800"/>
                        </a:spcAft>
                        <a:buNone/>
                      </a:pPr>
                      <a:r>
                        <a:rPr lang="vi-VN" sz="1300" kern="100">
                          <a:effectLst/>
                        </a:rPr>
                        <a:t>VAE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BIDMC</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Nhỏ hơn thật (kém)</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 (làm mịn quá mức)</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2860630"/>
                  </a:ext>
                </a:extLst>
              </a:tr>
              <a:tr h="506437">
                <a:tc>
                  <a:txBody>
                    <a:bodyPr/>
                    <a:lstStyle/>
                    <a:p>
                      <a:pPr algn="ctr">
                        <a:lnSpc>
                          <a:spcPct val="107000"/>
                        </a:lnSpc>
                        <a:spcAft>
                          <a:spcPts val="800"/>
                        </a:spcAft>
                        <a:buNone/>
                      </a:pPr>
                      <a:r>
                        <a:rPr lang="vi-VN" sz="1300" kern="100">
                          <a:effectLst/>
                        </a:rPr>
                        <a:t>VAE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Capnobase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Không nhất quán (kém)</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 (thiếu chi tiết)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6601152"/>
                  </a:ext>
                </a:extLst>
              </a:tr>
              <a:tr h="506437">
                <a:tc>
                  <a:txBody>
                    <a:bodyPr/>
                    <a:lstStyle/>
                    <a:p>
                      <a:pPr algn="ctr">
                        <a:lnSpc>
                          <a:spcPct val="107000"/>
                        </a:lnSpc>
                        <a:spcAft>
                          <a:spcPts val="800"/>
                        </a:spcAft>
                        <a:buNone/>
                      </a:pPr>
                      <a:r>
                        <a:rPr lang="vi-VN" sz="1300" kern="100">
                          <a:effectLst/>
                        </a:rPr>
                        <a:t>VAE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Kết hợp</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Nhỏ hơn thật (kém)</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 (mất chi tiết)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3608542"/>
                  </a:ext>
                </a:extLst>
              </a:tr>
              <a:tr h="506437">
                <a:tc>
                  <a:txBody>
                    <a:bodyPr/>
                    <a:lstStyle/>
                    <a:p>
                      <a:pPr algn="ctr">
                        <a:lnSpc>
                          <a:spcPct val="107000"/>
                        </a:lnSpc>
                        <a:spcAft>
                          <a:spcPts val="800"/>
                        </a:spcAft>
                        <a:buNone/>
                      </a:pPr>
                      <a:r>
                        <a:rPr lang="vi-VN" sz="1300" kern="100">
                          <a:effectLst/>
                        </a:rPr>
                        <a:t>CGAN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BIDMC</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Sát thật (tốt)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 (nhiễu nhẹ)</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3953963"/>
                  </a:ext>
                </a:extLst>
              </a:tr>
              <a:tr h="506437">
                <a:tc>
                  <a:txBody>
                    <a:bodyPr/>
                    <a:lstStyle/>
                    <a:p>
                      <a:pPr algn="ctr">
                        <a:lnSpc>
                          <a:spcPct val="107000"/>
                        </a:lnSpc>
                        <a:spcAft>
                          <a:spcPts val="800"/>
                        </a:spcAft>
                        <a:buNone/>
                      </a:pPr>
                      <a:r>
                        <a:rPr lang="vi-VN" sz="1300" kern="100">
                          <a:effectLst/>
                        </a:rPr>
                        <a:t>CGAN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Capnobase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Lớn hơn thật (trung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 (biến dạng đỉnh sóng)</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51825"/>
                  </a:ext>
                </a:extLst>
              </a:tr>
              <a:tr h="506437">
                <a:tc>
                  <a:txBody>
                    <a:bodyPr/>
                    <a:lstStyle/>
                    <a:p>
                      <a:pPr algn="ctr">
                        <a:lnSpc>
                          <a:spcPct val="107000"/>
                        </a:lnSpc>
                        <a:spcAft>
                          <a:spcPts val="800"/>
                        </a:spcAft>
                        <a:buNone/>
                      </a:pPr>
                      <a:r>
                        <a:rPr lang="vi-VN" sz="1300" kern="100">
                          <a:effectLst/>
                        </a:rPr>
                        <a:t>CGAN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Kết hợp</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Không ổn định (trung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 (mất chi tiết đáy sóng)</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5995340"/>
                  </a:ext>
                </a:extLst>
              </a:tr>
              <a:tr h="506437">
                <a:tc>
                  <a:txBody>
                    <a:bodyPr/>
                    <a:lstStyle/>
                    <a:p>
                      <a:pPr algn="ctr">
                        <a:lnSpc>
                          <a:spcPct val="107000"/>
                        </a:lnSpc>
                        <a:spcAft>
                          <a:spcPts val="800"/>
                        </a:spcAft>
                        <a:buNone/>
                      </a:pPr>
                      <a:r>
                        <a:rPr lang="vi-VN" sz="1300" kern="100">
                          <a:effectLst/>
                        </a:rPr>
                        <a:t>GAN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BIDMC</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(cao)</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Nhỏ hơn thật (kém)</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 (làm mịn quá mức)</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522071"/>
                  </a:ext>
                </a:extLst>
              </a:tr>
              <a:tr h="506437">
                <a:tc>
                  <a:txBody>
                    <a:bodyPr/>
                    <a:lstStyle/>
                    <a:p>
                      <a:pPr algn="ctr">
                        <a:lnSpc>
                          <a:spcPct val="107000"/>
                        </a:lnSpc>
                        <a:spcAft>
                          <a:spcPts val="800"/>
                        </a:spcAft>
                        <a:buNone/>
                      </a:pPr>
                      <a:r>
                        <a:rPr lang="vi-VN" sz="1300" kern="100">
                          <a:effectLst/>
                        </a:rPr>
                        <a:t>GAN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Capnobase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Nhỏ hơn thật (kém)</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 (mất chi tiết)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89213733"/>
                  </a:ext>
                </a:extLst>
              </a:tr>
              <a:tr h="506437">
                <a:tc>
                  <a:txBody>
                    <a:bodyPr/>
                    <a:lstStyle/>
                    <a:p>
                      <a:pPr algn="ctr">
                        <a:lnSpc>
                          <a:spcPct val="107000"/>
                        </a:lnSpc>
                        <a:spcAft>
                          <a:spcPts val="800"/>
                        </a:spcAft>
                        <a:buNone/>
                      </a:pPr>
                      <a:r>
                        <a:rPr lang="vi-VN" sz="1300" kern="100">
                          <a:effectLst/>
                        </a:rPr>
                        <a:t>GAN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Kết hợp</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Tốt (trung bình)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Không nhất quán (kém)</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a:effectLst/>
                        </a:rPr>
                        <a:t>Kém (biến dạng nhẹ)</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vi-VN" sz="1300" kern="100" dirty="0">
                          <a:effectLst/>
                        </a:rPr>
                        <a:t>Trung bình</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7985037"/>
                  </a:ext>
                </a:extLst>
              </a:tr>
            </a:tbl>
          </a:graphicData>
        </a:graphic>
      </p:graphicFrame>
    </p:spTree>
    <p:extLst>
      <p:ext uri="{BB962C8B-B14F-4D97-AF65-F5344CB8AC3E}">
        <p14:creationId xmlns:p14="http://schemas.microsoft.com/office/powerpoint/2010/main" val="1690215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17471" y="1049060"/>
            <a:ext cx="7227689" cy="640556"/>
          </a:xfrm>
          <a:prstGeom prst="rect">
            <a:avLst/>
          </a:prstGeom>
          <a:noFill/>
          <a:ln/>
        </p:spPr>
        <p:txBody>
          <a:bodyPr wrap="none" lIns="0" tIns="0" rIns="0" bIns="0" rtlCol="0" anchor="t"/>
          <a:lstStyle/>
          <a:p>
            <a:pPr marL="0" indent="0" algn="l">
              <a:lnSpc>
                <a:spcPts val="5000"/>
              </a:lnSpc>
              <a:buNone/>
            </a:pPr>
            <a:r>
              <a:rPr lang="en-US" sz="4000" dirty="0">
                <a:solidFill>
                  <a:srgbClr val="091C53"/>
                </a:solidFill>
                <a:latin typeface="Arial" panose="020B0604020202020204" pitchFamily="34" charset="0"/>
                <a:ea typeface="Instrument Sans Semi Bold" pitchFamily="34" charset="-122"/>
                <a:cs typeface="Arial" panose="020B0604020202020204" pitchFamily="34" charset="0"/>
              </a:rPr>
              <a:t>Đánh giá trực quan và kết luận</a:t>
            </a:r>
            <a:endParaRPr lang="en-US" sz="4000" dirty="0">
              <a:latin typeface="Arial" panose="020B0604020202020204" pitchFamily="34" charset="0"/>
              <a:cs typeface="Arial" panose="020B0604020202020204" pitchFamily="34" charset="0"/>
            </a:endParaRPr>
          </a:p>
        </p:txBody>
      </p:sp>
      <p:pic>
        <p:nvPicPr>
          <p:cNvPr id="4" name="Image 1" descr="preencoded.png"/>
          <p:cNvPicPr>
            <a:picLocks noChangeAspect="1"/>
          </p:cNvPicPr>
          <p:nvPr/>
        </p:nvPicPr>
        <p:blipFill>
          <a:blip r:embed="rId4"/>
          <a:stretch>
            <a:fillRect/>
          </a:stretch>
        </p:blipFill>
        <p:spPr>
          <a:xfrm>
            <a:off x="717471" y="1997035"/>
            <a:ext cx="1024890" cy="1837134"/>
          </a:xfrm>
          <a:prstGeom prst="rect">
            <a:avLst/>
          </a:prstGeom>
        </p:spPr>
      </p:pic>
      <p:sp>
        <p:nvSpPr>
          <p:cNvPr id="5" name="Text 1"/>
          <p:cNvSpPr/>
          <p:nvPr/>
        </p:nvSpPr>
        <p:spPr>
          <a:xfrm>
            <a:off x="2049780" y="2201942"/>
            <a:ext cx="2562463" cy="320278"/>
          </a:xfrm>
          <a:prstGeom prst="rect">
            <a:avLst/>
          </a:prstGeom>
          <a:noFill/>
          <a:ln/>
        </p:spPr>
        <p:txBody>
          <a:bodyPr wrap="none" lIns="0" tIns="0" rIns="0" bIns="0" rtlCol="0" anchor="t"/>
          <a:lstStyle/>
          <a:p>
            <a:pPr marL="0" indent="0" algn="l">
              <a:lnSpc>
                <a:spcPts val="2500"/>
              </a:lnSpc>
              <a:buNone/>
            </a:pPr>
            <a:r>
              <a:rPr lang="en-US" sz="2000" dirty="0">
                <a:solidFill>
                  <a:srgbClr val="1E3063"/>
                </a:solidFill>
                <a:latin typeface="Arial" panose="020B0604020202020204" pitchFamily="34" charset="0"/>
                <a:ea typeface="Instrument Sans Semi Bold" pitchFamily="34" charset="-122"/>
                <a:cs typeface="Arial" panose="020B0604020202020204" pitchFamily="34" charset="0"/>
              </a:rPr>
              <a:t>Hiệu suất mô hình</a:t>
            </a:r>
            <a:endParaRPr lang="en-US" sz="2000" dirty="0">
              <a:latin typeface="Arial" panose="020B0604020202020204" pitchFamily="34" charset="0"/>
              <a:cs typeface="Arial" panose="020B0604020202020204" pitchFamily="34" charset="0"/>
            </a:endParaRPr>
          </a:p>
        </p:txBody>
      </p:sp>
      <p:sp>
        <p:nvSpPr>
          <p:cNvPr id="6" name="Text 2"/>
          <p:cNvSpPr/>
          <p:nvPr/>
        </p:nvSpPr>
        <p:spPr>
          <a:xfrm>
            <a:off x="2049780" y="2645212"/>
            <a:ext cx="6376749" cy="984052"/>
          </a:xfrm>
          <a:prstGeom prst="rect">
            <a:avLst/>
          </a:prstGeom>
          <a:noFill/>
          <a:ln/>
        </p:spPr>
        <p:txBody>
          <a:bodyPr wrap="square" lIns="0" tIns="0" rIns="0" bIns="0" rtlCol="0" anchor="t"/>
          <a:lstStyle/>
          <a:p>
            <a:pPr marL="0" indent="0" algn="l">
              <a:lnSpc>
                <a:spcPts val="2550"/>
              </a:lnSpc>
              <a:buNone/>
            </a:pPr>
            <a:r>
              <a:rPr lang="en-US" sz="1600" dirty="0">
                <a:solidFill>
                  <a:srgbClr val="1E3063"/>
                </a:solidFill>
                <a:latin typeface="Arial" panose="020B0604020202020204" pitchFamily="34" charset="0"/>
                <a:ea typeface="Instrument Sans Medium" pitchFamily="34" charset="-122"/>
                <a:cs typeface="Arial" panose="020B0604020202020204" pitchFamily="34" charset="0"/>
              </a:rPr>
              <a:t>CVAE và CGAN tái tạo tín hiệu PPG tốt nhất trên tập BIDMC với nhịp điệu và biên độ ổn định, nhưng gặp khó trên Capnobase và Kết hợp.</a:t>
            </a:r>
            <a:endParaRPr lang="en-US" sz="1600" dirty="0">
              <a:latin typeface="Arial" panose="020B0604020202020204" pitchFamily="34" charset="0"/>
              <a:cs typeface="Arial" panose="020B0604020202020204" pitchFamily="34" charset="0"/>
            </a:endParaRPr>
          </a:p>
        </p:txBody>
      </p:sp>
      <p:pic>
        <p:nvPicPr>
          <p:cNvPr id="7" name="Image 2" descr="preencoded.png"/>
          <p:cNvPicPr>
            <a:picLocks noChangeAspect="1"/>
          </p:cNvPicPr>
          <p:nvPr/>
        </p:nvPicPr>
        <p:blipFill>
          <a:blip r:embed="rId5"/>
          <a:stretch>
            <a:fillRect/>
          </a:stretch>
        </p:blipFill>
        <p:spPr>
          <a:xfrm>
            <a:off x="717471" y="3834170"/>
            <a:ext cx="1024890" cy="1509117"/>
          </a:xfrm>
          <a:prstGeom prst="rect">
            <a:avLst/>
          </a:prstGeom>
        </p:spPr>
      </p:pic>
      <p:sp>
        <p:nvSpPr>
          <p:cNvPr id="8" name="Text 3"/>
          <p:cNvSpPr/>
          <p:nvPr/>
        </p:nvSpPr>
        <p:spPr>
          <a:xfrm>
            <a:off x="2049780" y="4039076"/>
            <a:ext cx="2562463" cy="320278"/>
          </a:xfrm>
          <a:prstGeom prst="rect">
            <a:avLst/>
          </a:prstGeom>
          <a:noFill/>
          <a:ln/>
        </p:spPr>
        <p:txBody>
          <a:bodyPr wrap="none" lIns="0" tIns="0" rIns="0" bIns="0" rtlCol="0" anchor="t"/>
          <a:lstStyle/>
          <a:p>
            <a:pPr marL="0" indent="0" algn="l">
              <a:lnSpc>
                <a:spcPts val="2500"/>
              </a:lnSpc>
              <a:buNone/>
            </a:pPr>
            <a:r>
              <a:rPr lang="en-US" sz="2000" dirty="0">
                <a:solidFill>
                  <a:srgbClr val="1E3063"/>
                </a:solidFill>
                <a:latin typeface="Arial" panose="020B0604020202020204" pitchFamily="34" charset="0"/>
                <a:ea typeface="Instrument Sans Semi Bold" pitchFamily="34" charset="-122"/>
                <a:cs typeface="Arial" panose="020B0604020202020204" pitchFamily="34" charset="0"/>
              </a:rPr>
              <a:t>Hạn chế</a:t>
            </a:r>
            <a:endParaRPr lang="en-US" sz="2000" dirty="0">
              <a:latin typeface="Arial" panose="020B0604020202020204" pitchFamily="34" charset="0"/>
              <a:cs typeface="Arial" panose="020B0604020202020204" pitchFamily="34" charset="0"/>
            </a:endParaRPr>
          </a:p>
        </p:txBody>
      </p:sp>
      <p:sp>
        <p:nvSpPr>
          <p:cNvPr id="9" name="Text 4"/>
          <p:cNvSpPr/>
          <p:nvPr/>
        </p:nvSpPr>
        <p:spPr>
          <a:xfrm>
            <a:off x="2049780" y="4482346"/>
            <a:ext cx="6376749" cy="656034"/>
          </a:xfrm>
          <a:prstGeom prst="rect">
            <a:avLst/>
          </a:prstGeom>
          <a:noFill/>
          <a:ln/>
        </p:spPr>
        <p:txBody>
          <a:bodyPr wrap="square" lIns="0" tIns="0" rIns="0" bIns="0" rtlCol="0" anchor="t"/>
          <a:lstStyle/>
          <a:p>
            <a:pPr marL="0" indent="0" algn="l">
              <a:lnSpc>
                <a:spcPts val="2550"/>
              </a:lnSpc>
              <a:buNone/>
            </a:pPr>
            <a:r>
              <a:rPr lang="en-US" sz="1600" dirty="0">
                <a:solidFill>
                  <a:srgbClr val="1E3063"/>
                </a:solidFill>
                <a:latin typeface="Arial" panose="020B0604020202020204" pitchFamily="34" charset="0"/>
                <a:ea typeface="Instrument Sans Medium" pitchFamily="34" charset="-122"/>
                <a:cs typeface="Arial" panose="020B0604020202020204" pitchFamily="34" charset="0"/>
              </a:rPr>
              <a:t>VAE và GAN có xu hướng làm mịn tín hiệu quá mức, mất chi tiết và biên độ không nhất quán, đặc biệt trên Capnobase.</a:t>
            </a:r>
            <a:endParaRPr lang="en-US" sz="1600" dirty="0">
              <a:latin typeface="Arial" panose="020B0604020202020204" pitchFamily="34" charset="0"/>
              <a:cs typeface="Arial" panose="020B0604020202020204" pitchFamily="34" charset="0"/>
            </a:endParaRPr>
          </a:p>
        </p:txBody>
      </p:sp>
      <p:pic>
        <p:nvPicPr>
          <p:cNvPr id="10" name="Image 3" descr="preencoded.png"/>
          <p:cNvPicPr>
            <a:picLocks noChangeAspect="1"/>
          </p:cNvPicPr>
          <p:nvPr/>
        </p:nvPicPr>
        <p:blipFill>
          <a:blip r:embed="rId6"/>
          <a:stretch>
            <a:fillRect/>
          </a:stretch>
        </p:blipFill>
        <p:spPr>
          <a:xfrm>
            <a:off x="717471" y="5343287"/>
            <a:ext cx="1024890" cy="1837134"/>
          </a:xfrm>
          <a:prstGeom prst="rect">
            <a:avLst/>
          </a:prstGeom>
        </p:spPr>
      </p:pic>
      <p:sp>
        <p:nvSpPr>
          <p:cNvPr id="11" name="Text 5"/>
          <p:cNvSpPr/>
          <p:nvPr/>
        </p:nvSpPr>
        <p:spPr>
          <a:xfrm>
            <a:off x="2049780" y="5548193"/>
            <a:ext cx="2562463" cy="320278"/>
          </a:xfrm>
          <a:prstGeom prst="rect">
            <a:avLst/>
          </a:prstGeom>
          <a:noFill/>
          <a:ln/>
        </p:spPr>
        <p:txBody>
          <a:bodyPr wrap="none" lIns="0" tIns="0" rIns="0" bIns="0" rtlCol="0" anchor="t"/>
          <a:lstStyle/>
          <a:p>
            <a:pPr marL="0" indent="0" algn="l">
              <a:lnSpc>
                <a:spcPts val="2500"/>
              </a:lnSpc>
              <a:buNone/>
            </a:pPr>
            <a:r>
              <a:rPr lang="en-US" sz="2000" dirty="0">
                <a:solidFill>
                  <a:srgbClr val="1E3063"/>
                </a:solidFill>
                <a:latin typeface="Arial" panose="020B0604020202020204" pitchFamily="34" charset="0"/>
                <a:ea typeface="Instrument Sans Semi Bold" pitchFamily="34" charset="-122"/>
                <a:cs typeface="Arial" panose="020B0604020202020204" pitchFamily="34" charset="0"/>
              </a:rPr>
              <a:t>Kết luận</a:t>
            </a:r>
            <a:endParaRPr lang="en-US" sz="2000" dirty="0">
              <a:latin typeface="Arial" panose="020B0604020202020204" pitchFamily="34" charset="0"/>
              <a:cs typeface="Arial" panose="020B0604020202020204" pitchFamily="34" charset="0"/>
            </a:endParaRPr>
          </a:p>
        </p:txBody>
      </p:sp>
      <p:sp>
        <p:nvSpPr>
          <p:cNvPr id="12" name="Text 6"/>
          <p:cNvSpPr/>
          <p:nvPr/>
        </p:nvSpPr>
        <p:spPr>
          <a:xfrm>
            <a:off x="2049780" y="5991463"/>
            <a:ext cx="6376749" cy="984052"/>
          </a:xfrm>
          <a:prstGeom prst="rect">
            <a:avLst/>
          </a:prstGeom>
          <a:noFill/>
          <a:ln/>
        </p:spPr>
        <p:txBody>
          <a:bodyPr wrap="square" lIns="0" tIns="0" rIns="0" bIns="0" rtlCol="0" anchor="t"/>
          <a:lstStyle/>
          <a:p>
            <a:pPr marL="0" indent="0" algn="l">
              <a:lnSpc>
                <a:spcPts val="2550"/>
              </a:lnSpc>
              <a:buNone/>
            </a:pPr>
            <a:r>
              <a:rPr lang="en-US" sz="1600" dirty="0">
                <a:solidFill>
                  <a:srgbClr val="1E3063"/>
                </a:solidFill>
                <a:latin typeface="Arial" panose="020B0604020202020204" pitchFamily="34" charset="0"/>
                <a:ea typeface="Instrument Sans Medium" pitchFamily="34" charset="-122"/>
                <a:cs typeface="Arial" panose="020B0604020202020204" pitchFamily="34" charset="0"/>
              </a:rPr>
              <a:t>CVAE và CGAN là lựa chọn đáng tin cậy cho tái tạo tín hiệu PPG có điều kiện nhịp tim, trong khi VAE và GAN cần cải thiện để tăng độ chính xác và tự nhiên.</a:t>
            </a:r>
            <a:endParaRPr lang="en-US" sz="16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923E3-325C-CEF7-4495-36C620852EB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3BE68AD-6E6A-0367-6436-8C5E77C00C2D}"/>
              </a:ext>
            </a:extLst>
          </p:cNvPr>
          <p:cNvPicPr>
            <a:picLocks noChangeAspect="1"/>
          </p:cNvPicPr>
          <p:nvPr/>
        </p:nvPicPr>
        <p:blipFill>
          <a:blip r:embed="rId3"/>
          <a:stretch>
            <a:fillRect/>
          </a:stretch>
        </p:blipFill>
        <p:spPr>
          <a:xfrm>
            <a:off x="8869680" y="0"/>
            <a:ext cx="5760720" cy="8229600"/>
          </a:xfrm>
          <a:prstGeom prst="rect">
            <a:avLst/>
          </a:prstGeom>
        </p:spPr>
      </p:pic>
      <p:sp>
        <p:nvSpPr>
          <p:cNvPr id="3" name="Text 0">
            <a:extLst>
              <a:ext uri="{FF2B5EF4-FFF2-40B4-BE49-F238E27FC236}">
                <a16:creationId xmlns:a16="http://schemas.microsoft.com/office/drawing/2014/main" id="{A21F0D53-A5D1-644D-5D5F-3EB2AB9E803D}"/>
              </a:ext>
            </a:extLst>
          </p:cNvPr>
          <p:cNvSpPr/>
          <p:nvPr/>
        </p:nvSpPr>
        <p:spPr>
          <a:xfrm>
            <a:off x="493951" y="360725"/>
            <a:ext cx="7227689" cy="640556"/>
          </a:xfrm>
          <a:prstGeom prst="rect">
            <a:avLst/>
          </a:prstGeom>
          <a:noFill/>
          <a:ln/>
        </p:spPr>
        <p:txBody>
          <a:bodyPr wrap="none" lIns="0" tIns="0" rIns="0" bIns="0" rtlCol="0" anchor="t"/>
          <a:lstStyle/>
          <a:p>
            <a:pPr marL="0" indent="0" algn="l">
              <a:lnSpc>
                <a:spcPts val="5000"/>
              </a:lnSpc>
              <a:buNone/>
            </a:pPr>
            <a:r>
              <a:rPr lang="en-US" sz="4000" dirty="0" err="1">
                <a:solidFill>
                  <a:srgbClr val="091C53"/>
                </a:solidFill>
                <a:latin typeface="Arial" panose="020B0604020202020204" pitchFamily="34" charset="0"/>
                <a:ea typeface="Instrument Sans Semi Bold" pitchFamily="34" charset="-122"/>
                <a:cs typeface="Arial" panose="020B0604020202020204" pitchFamily="34" charset="0"/>
              </a:rPr>
              <a:t>Khả</a:t>
            </a:r>
            <a:r>
              <a:rPr lang="en-US" sz="400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4000" dirty="0" err="1">
                <a:solidFill>
                  <a:srgbClr val="091C53"/>
                </a:solidFill>
                <a:latin typeface="Arial" panose="020B0604020202020204" pitchFamily="34" charset="0"/>
                <a:ea typeface="Instrument Sans Semi Bold" pitchFamily="34" charset="-122"/>
                <a:cs typeface="Arial" panose="020B0604020202020204" pitchFamily="34" charset="0"/>
              </a:rPr>
              <a:t>năng</a:t>
            </a:r>
            <a:r>
              <a:rPr lang="en-US" sz="400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4000" dirty="0" err="1">
                <a:solidFill>
                  <a:srgbClr val="091C53"/>
                </a:solidFill>
                <a:latin typeface="Arial" panose="020B0604020202020204" pitchFamily="34" charset="0"/>
                <a:ea typeface="Instrument Sans Semi Bold" pitchFamily="34" charset="-122"/>
                <a:cs typeface="Arial" panose="020B0604020202020204" pitchFamily="34" charset="0"/>
              </a:rPr>
              <a:t>ứng</a:t>
            </a:r>
            <a:r>
              <a:rPr lang="en-US" sz="400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4000" dirty="0" err="1">
                <a:solidFill>
                  <a:srgbClr val="091C53"/>
                </a:solidFill>
                <a:latin typeface="Arial" panose="020B0604020202020204" pitchFamily="34" charset="0"/>
                <a:ea typeface="Instrument Sans Semi Bold" pitchFamily="34" charset="-122"/>
                <a:cs typeface="Arial" panose="020B0604020202020204" pitchFamily="34" charset="0"/>
              </a:rPr>
              <a:t>dụng</a:t>
            </a:r>
            <a:r>
              <a:rPr lang="en-US" sz="400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4000" dirty="0" err="1">
                <a:solidFill>
                  <a:srgbClr val="091C53"/>
                </a:solidFill>
                <a:latin typeface="Arial" panose="020B0604020202020204" pitchFamily="34" charset="0"/>
                <a:ea typeface="Instrument Sans Semi Bold" pitchFamily="34" charset="-122"/>
                <a:cs typeface="Arial" panose="020B0604020202020204" pitchFamily="34" charset="0"/>
              </a:rPr>
              <a:t>và</a:t>
            </a:r>
            <a:r>
              <a:rPr lang="en-US" sz="400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4000" dirty="0" err="1">
                <a:solidFill>
                  <a:srgbClr val="091C53"/>
                </a:solidFill>
                <a:latin typeface="Arial" panose="020B0604020202020204" pitchFamily="34" charset="0"/>
                <a:ea typeface="Instrument Sans Semi Bold" pitchFamily="34" charset="-122"/>
                <a:cs typeface="Arial" panose="020B0604020202020204" pitchFamily="34" charset="0"/>
              </a:rPr>
              <a:t>mở</a:t>
            </a:r>
            <a:r>
              <a:rPr lang="en-US" sz="4000" dirty="0">
                <a:solidFill>
                  <a:srgbClr val="091C53"/>
                </a:solidFill>
                <a:latin typeface="Arial" panose="020B0604020202020204" pitchFamily="34" charset="0"/>
                <a:ea typeface="Instrument Sans Semi Bold" pitchFamily="34" charset="-122"/>
                <a:cs typeface="Arial" panose="020B0604020202020204" pitchFamily="34" charset="0"/>
              </a:rPr>
              <a:t> </a:t>
            </a:r>
            <a:r>
              <a:rPr lang="en-US" sz="4000" dirty="0" err="1">
                <a:solidFill>
                  <a:srgbClr val="091C53"/>
                </a:solidFill>
                <a:latin typeface="Arial" panose="020B0604020202020204" pitchFamily="34" charset="0"/>
                <a:ea typeface="Instrument Sans Semi Bold" pitchFamily="34" charset="-122"/>
                <a:cs typeface="Arial" panose="020B0604020202020204" pitchFamily="34" charset="0"/>
              </a:rPr>
              <a:t>rộng</a:t>
            </a:r>
            <a:endParaRPr lang="en-US" sz="4000" dirty="0">
              <a:latin typeface="Arial" panose="020B0604020202020204" pitchFamily="34" charset="0"/>
              <a:cs typeface="Arial" panose="020B0604020202020204" pitchFamily="34" charset="0"/>
            </a:endParaRPr>
          </a:p>
        </p:txBody>
      </p:sp>
      <p:pic>
        <p:nvPicPr>
          <p:cNvPr id="4" name="Image 1" descr="preencoded.png">
            <a:extLst>
              <a:ext uri="{FF2B5EF4-FFF2-40B4-BE49-F238E27FC236}">
                <a16:creationId xmlns:a16="http://schemas.microsoft.com/office/drawing/2014/main" id="{4D8E3497-6F48-4065-8DB5-F14CEDF1615F}"/>
              </a:ext>
            </a:extLst>
          </p:cNvPr>
          <p:cNvPicPr>
            <a:picLocks noChangeAspect="1"/>
          </p:cNvPicPr>
          <p:nvPr/>
        </p:nvPicPr>
        <p:blipFill>
          <a:blip r:embed="rId4"/>
          <a:stretch>
            <a:fillRect/>
          </a:stretch>
        </p:blipFill>
        <p:spPr>
          <a:xfrm>
            <a:off x="223836" y="1158471"/>
            <a:ext cx="1618773" cy="2901680"/>
          </a:xfrm>
          <a:prstGeom prst="rect">
            <a:avLst/>
          </a:prstGeom>
        </p:spPr>
      </p:pic>
      <p:sp>
        <p:nvSpPr>
          <p:cNvPr id="5" name="Text 1">
            <a:extLst>
              <a:ext uri="{FF2B5EF4-FFF2-40B4-BE49-F238E27FC236}">
                <a16:creationId xmlns:a16="http://schemas.microsoft.com/office/drawing/2014/main" id="{58257068-F266-1CF5-13E3-032EC0367192}"/>
              </a:ext>
            </a:extLst>
          </p:cNvPr>
          <p:cNvSpPr/>
          <p:nvPr/>
        </p:nvSpPr>
        <p:spPr>
          <a:xfrm>
            <a:off x="2030671" y="1108880"/>
            <a:ext cx="2562463" cy="320278"/>
          </a:xfrm>
          <a:prstGeom prst="rect">
            <a:avLst/>
          </a:prstGeom>
          <a:noFill/>
          <a:ln/>
        </p:spPr>
        <p:txBody>
          <a:bodyPr wrap="none" lIns="0" tIns="0" rIns="0" bIns="0" rtlCol="0" anchor="t"/>
          <a:lstStyle/>
          <a:p>
            <a:pPr marL="0" indent="0" algn="l">
              <a:lnSpc>
                <a:spcPts val="2500"/>
              </a:lnSpc>
              <a:buNone/>
            </a:pPr>
            <a:r>
              <a:rPr lang="en-US" sz="2000" dirty="0" err="1">
                <a:solidFill>
                  <a:srgbClr val="1E3063"/>
                </a:solidFill>
                <a:latin typeface="Arial" panose="020B0604020202020204" pitchFamily="34" charset="0"/>
                <a:ea typeface="Instrument Sans Semi Bold" pitchFamily="34" charset="-122"/>
                <a:cs typeface="Arial" panose="020B0604020202020204" pitchFamily="34" charset="0"/>
              </a:rPr>
              <a:t>Tính</a:t>
            </a:r>
            <a:r>
              <a:rPr lang="en-US" sz="2000"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000" dirty="0" err="1">
                <a:solidFill>
                  <a:srgbClr val="1E3063"/>
                </a:solidFill>
                <a:latin typeface="Arial" panose="020B0604020202020204" pitchFamily="34" charset="0"/>
                <a:ea typeface="Instrument Sans Semi Bold" pitchFamily="34" charset="-122"/>
                <a:cs typeface="Arial" panose="020B0604020202020204" pitchFamily="34" charset="0"/>
              </a:rPr>
              <a:t>Ứng</a:t>
            </a:r>
            <a:r>
              <a:rPr lang="en-US" sz="2000"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000" dirty="0" err="1">
                <a:solidFill>
                  <a:srgbClr val="1E3063"/>
                </a:solidFill>
                <a:latin typeface="Arial" panose="020B0604020202020204" pitchFamily="34" charset="0"/>
                <a:ea typeface="Instrument Sans Semi Bold" pitchFamily="34" charset="-122"/>
                <a:cs typeface="Arial" panose="020B0604020202020204" pitchFamily="34" charset="0"/>
              </a:rPr>
              <a:t>Dụng</a:t>
            </a:r>
            <a:endParaRPr lang="en-US" sz="2000" dirty="0">
              <a:latin typeface="Arial" panose="020B0604020202020204" pitchFamily="34" charset="0"/>
              <a:cs typeface="Arial" panose="020B0604020202020204" pitchFamily="34" charset="0"/>
            </a:endParaRPr>
          </a:p>
        </p:txBody>
      </p:sp>
      <p:sp>
        <p:nvSpPr>
          <p:cNvPr id="6" name="Text 2">
            <a:extLst>
              <a:ext uri="{FF2B5EF4-FFF2-40B4-BE49-F238E27FC236}">
                <a16:creationId xmlns:a16="http://schemas.microsoft.com/office/drawing/2014/main" id="{258EA345-7395-09E6-250C-CE7E03939AF8}"/>
              </a:ext>
            </a:extLst>
          </p:cNvPr>
          <p:cNvSpPr/>
          <p:nvPr/>
        </p:nvSpPr>
        <p:spPr>
          <a:xfrm>
            <a:off x="2030413" y="1531364"/>
            <a:ext cx="6376749" cy="3054362"/>
          </a:xfrm>
          <a:prstGeom prst="rect">
            <a:avLst/>
          </a:prstGeom>
          <a:noFill/>
          <a:ln/>
        </p:spPr>
        <p:txBody>
          <a:bodyPr wrap="square" lIns="0" tIns="0" rIns="0" bIns="0" rtlCol="0" anchor="t"/>
          <a:lstStyle/>
          <a:p>
            <a:pPr marL="285750" indent="-285750" algn="l">
              <a:lnSpc>
                <a:spcPts val="2550"/>
              </a:lnSpc>
              <a:buFont typeface="Wingdings" panose="05000000000000000000" pitchFamily="2" charset="2"/>
              <a:buChar char="§"/>
            </a:pPr>
            <a:r>
              <a:rPr lang="vi-VN" sz="1600" dirty="0">
                <a:solidFill>
                  <a:srgbClr val="1E3063"/>
                </a:solidFill>
                <a:latin typeface="Arial" panose="020B0604020202020204" pitchFamily="34" charset="0"/>
                <a:ea typeface="Instrument Sans Medium" pitchFamily="34" charset="-122"/>
                <a:cs typeface="Arial" panose="020B0604020202020204" pitchFamily="34" charset="0"/>
              </a:rPr>
              <a:t>Hỗ trợ chẩn đoán y tế: Cung cấp tín hiệu thay thế khi dữ liệu thật thiếu hụt; hỗ trợ thiết bị đeo thông minh giám sát sức khỏe.</a:t>
            </a:r>
            <a:endParaRPr lang="en-US" sz="1600" dirty="0">
              <a:solidFill>
                <a:srgbClr val="1E3063"/>
              </a:solidFill>
              <a:latin typeface="Arial" panose="020B0604020202020204" pitchFamily="34" charset="0"/>
              <a:ea typeface="Instrument Sans Medium" pitchFamily="34" charset="-122"/>
              <a:cs typeface="Arial" panose="020B0604020202020204" pitchFamily="34" charset="0"/>
            </a:endParaRPr>
          </a:p>
          <a:p>
            <a:pPr marL="285750" indent="-285750" algn="l">
              <a:lnSpc>
                <a:spcPts val="2550"/>
              </a:lnSpc>
              <a:buFont typeface="Wingdings" panose="05000000000000000000" pitchFamily="2" charset="2"/>
              <a:buChar char="§"/>
            </a:pPr>
            <a:r>
              <a:rPr lang="vi-VN" sz="1600" dirty="0">
                <a:solidFill>
                  <a:srgbClr val="1E3063"/>
                </a:solidFill>
                <a:latin typeface="Arial" panose="020B0604020202020204" pitchFamily="34" charset="0"/>
                <a:ea typeface="Instrument Sans Medium" pitchFamily="34" charset="-122"/>
                <a:cs typeface="Arial" panose="020B0604020202020204" pitchFamily="34" charset="0"/>
              </a:rPr>
              <a:t>Đào tạo &amp; kiểm định thuật toán: Làm giàu dữ liệu cho huấn luyện AI mà không phụ thuộc dữ liệu thật.</a:t>
            </a:r>
            <a:endParaRPr lang="en-US" sz="1600" dirty="0">
              <a:solidFill>
                <a:srgbClr val="1E3063"/>
              </a:solidFill>
              <a:latin typeface="Arial" panose="020B0604020202020204" pitchFamily="34" charset="0"/>
              <a:ea typeface="Instrument Sans Medium" pitchFamily="34" charset="-122"/>
              <a:cs typeface="Arial" panose="020B0604020202020204" pitchFamily="34" charset="0"/>
            </a:endParaRPr>
          </a:p>
          <a:p>
            <a:pPr marL="285750" indent="-285750" algn="l">
              <a:lnSpc>
                <a:spcPts val="2550"/>
              </a:lnSpc>
              <a:buFont typeface="Wingdings" panose="05000000000000000000" pitchFamily="2" charset="2"/>
              <a:buChar char="§"/>
            </a:pPr>
            <a:r>
              <a:rPr lang="vi-VN" sz="1600" dirty="0">
                <a:solidFill>
                  <a:srgbClr val="1E3063"/>
                </a:solidFill>
                <a:latin typeface="Arial" panose="020B0604020202020204" pitchFamily="34" charset="0"/>
                <a:ea typeface="Instrument Sans Medium" pitchFamily="34" charset="-122"/>
                <a:cs typeface="Arial" panose="020B0604020202020204" pitchFamily="34" charset="0"/>
              </a:rPr>
              <a:t>Mô phỏng y sinh: Tái hiện kịch bản sức khỏe để nghiên cứu và phát triển phương pháp điều trị.</a:t>
            </a:r>
            <a:endParaRPr lang="en-US" sz="1600" dirty="0">
              <a:solidFill>
                <a:srgbClr val="1E3063"/>
              </a:solidFill>
              <a:latin typeface="Arial" panose="020B0604020202020204" pitchFamily="34" charset="0"/>
              <a:ea typeface="Instrument Sans Medium" pitchFamily="34" charset="-122"/>
              <a:cs typeface="Arial" panose="020B0604020202020204" pitchFamily="34" charset="0"/>
            </a:endParaRPr>
          </a:p>
          <a:p>
            <a:pPr marL="285750" indent="-285750" algn="l">
              <a:lnSpc>
                <a:spcPts val="2550"/>
              </a:lnSpc>
              <a:buFont typeface="Wingdings" panose="05000000000000000000" pitchFamily="2" charset="2"/>
              <a:buChar char="§"/>
            </a:pPr>
            <a:r>
              <a:rPr lang="vi-VN" sz="1600" dirty="0">
                <a:solidFill>
                  <a:srgbClr val="1E3063"/>
                </a:solidFill>
                <a:latin typeface="Arial" panose="020B0604020202020204" pitchFamily="34" charset="0"/>
                <a:ea typeface="Instrument Sans Medium" pitchFamily="34" charset="-122"/>
                <a:cs typeface="Arial" panose="020B0604020202020204" pitchFamily="34" charset="0"/>
              </a:rPr>
              <a:t>Huấn luyện y khoa: Sử dụng trong đào tạo và mô phỏng lâm sàng mà không cần dữ liệu bệnh nhân thật.</a:t>
            </a:r>
            <a:endParaRPr lang="en-US" sz="1600" dirty="0">
              <a:latin typeface="Arial" panose="020B0604020202020204" pitchFamily="34" charset="0"/>
              <a:cs typeface="Arial" panose="020B0604020202020204" pitchFamily="34" charset="0"/>
            </a:endParaRPr>
          </a:p>
        </p:txBody>
      </p:sp>
      <p:pic>
        <p:nvPicPr>
          <p:cNvPr id="7" name="Image 2" descr="preencoded.png">
            <a:extLst>
              <a:ext uri="{FF2B5EF4-FFF2-40B4-BE49-F238E27FC236}">
                <a16:creationId xmlns:a16="http://schemas.microsoft.com/office/drawing/2014/main" id="{88CD4F38-B1C1-5C76-1256-3E31F5219FE9}"/>
              </a:ext>
            </a:extLst>
          </p:cNvPr>
          <p:cNvPicPr>
            <a:picLocks noChangeAspect="1"/>
          </p:cNvPicPr>
          <p:nvPr/>
        </p:nvPicPr>
        <p:blipFill>
          <a:blip r:embed="rId5"/>
          <a:stretch>
            <a:fillRect/>
          </a:stretch>
        </p:blipFill>
        <p:spPr>
          <a:xfrm>
            <a:off x="223835" y="4400221"/>
            <a:ext cx="1618773" cy="2901679"/>
          </a:xfrm>
          <a:prstGeom prst="rect">
            <a:avLst/>
          </a:prstGeom>
        </p:spPr>
      </p:pic>
      <p:sp>
        <p:nvSpPr>
          <p:cNvPr id="8" name="Text 3">
            <a:extLst>
              <a:ext uri="{FF2B5EF4-FFF2-40B4-BE49-F238E27FC236}">
                <a16:creationId xmlns:a16="http://schemas.microsoft.com/office/drawing/2014/main" id="{57C21380-DB2C-5176-C769-E550A48898AD}"/>
              </a:ext>
            </a:extLst>
          </p:cNvPr>
          <p:cNvSpPr/>
          <p:nvPr/>
        </p:nvSpPr>
        <p:spPr>
          <a:xfrm>
            <a:off x="2030413" y="4404842"/>
            <a:ext cx="2562463" cy="320278"/>
          </a:xfrm>
          <a:prstGeom prst="rect">
            <a:avLst/>
          </a:prstGeom>
          <a:noFill/>
          <a:ln/>
        </p:spPr>
        <p:txBody>
          <a:bodyPr wrap="none" lIns="0" tIns="0" rIns="0" bIns="0" rtlCol="0" anchor="t"/>
          <a:lstStyle/>
          <a:p>
            <a:pPr marL="0" indent="0" algn="l">
              <a:lnSpc>
                <a:spcPts val="2500"/>
              </a:lnSpc>
              <a:buNone/>
            </a:pPr>
            <a:r>
              <a:rPr lang="en-US" sz="2000" dirty="0" err="1">
                <a:solidFill>
                  <a:srgbClr val="1E3063"/>
                </a:solidFill>
                <a:latin typeface="Arial" panose="020B0604020202020204" pitchFamily="34" charset="0"/>
                <a:ea typeface="Instrument Sans Semi Bold" pitchFamily="34" charset="-122"/>
                <a:cs typeface="Arial" panose="020B0604020202020204" pitchFamily="34" charset="0"/>
              </a:rPr>
              <a:t>Khả</a:t>
            </a:r>
            <a:r>
              <a:rPr lang="en-US" sz="2000"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000" dirty="0" err="1">
                <a:solidFill>
                  <a:srgbClr val="1E3063"/>
                </a:solidFill>
                <a:latin typeface="Arial" panose="020B0604020202020204" pitchFamily="34" charset="0"/>
                <a:ea typeface="Instrument Sans Semi Bold" pitchFamily="34" charset="-122"/>
                <a:cs typeface="Arial" panose="020B0604020202020204" pitchFamily="34" charset="0"/>
              </a:rPr>
              <a:t>Năng</a:t>
            </a:r>
            <a:r>
              <a:rPr lang="en-US" sz="2000"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000" dirty="0" err="1">
                <a:solidFill>
                  <a:srgbClr val="1E3063"/>
                </a:solidFill>
                <a:latin typeface="Arial" panose="020B0604020202020204" pitchFamily="34" charset="0"/>
                <a:ea typeface="Instrument Sans Semi Bold" pitchFamily="34" charset="-122"/>
                <a:cs typeface="Arial" panose="020B0604020202020204" pitchFamily="34" charset="0"/>
              </a:rPr>
              <a:t>Mở</a:t>
            </a:r>
            <a:r>
              <a:rPr lang="en-US" sz="2000"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000" dirty="0" err="1">
                <a:solidFill>
                  <a:srgbClr val="1E3063"/>
                </a:solidFill>
                <a:latin typeface="Arial" panose="020B0604020202020204" pitchFamily="34" charset="0"/>
                <a:ea typeface="Instrument Sans Semi Bold" pitchFamily="34" charset="-122"/>
                <a:cs typeface="Arial" panose="020B0604020202020204" pitchFamily="34" charset="0"/>
              </a:rPr>
              <a:t>Rộng</a:t>
            </a:r>
            <a:endParaRPr lang="en-US" sz="2000" dirty="0">
              <a:latin typeface="Arial" panose="020B0604020202020204" pitchFamily="34" charset="0"/>
              <a:cs typeface="Arial" panose="020B0604020202020204" pitchFamily="34" charset="0"/>
            </a:endParaRPr>
          </a:p>
        </p:txBody>
      </p:sp>
      <p:sp>
        <p:nvSpPr>
          <p:cNvPr id="9" name="Text 4">
            <a:extLst>
              <a:ext uri="{FF2B5EF4-FFF2-40B4-BE49-F238E27FC236}">
                <a16:creationId xmlns:a16="http://schemas.microsoft.com/office/drawing/2014/main" id="{10217BAA-F272-821C-7694-DC757DAF4D6A}"/>
              </a:ext>
            </a:extLst>
          </p:cNvPr>
          <p:cNvSpPr/>
          <p:nvPr/>
        </p:nvSpPr>
        <p:spPr>
          <a:xfrm>
            <a:off x="2030671" y="4715500"/>
            <a:ext cx="6376749" cy="3306450"/>
          </a:xfrm>
          <a:prstGeom prst="rect">
            <a:avLst/>
          </a:prstGeom>
          <a:noFill/>
          <a:ln/>
        </p:spPr>
        <p:txBody>
          <a:bodyPr wrap="square" lIns="0" tIns="0" rIns="0" bIns="0" rtlCol="0" anchor="t"/>
          <a:lstStyle/>
          <a:p>
            <a:pPr marL="285750" indent="-285750" algn="l">
              <a:lnSpc>
                <a:spcPts val="2550"/>
              </a:lnSpc>
              <a:buFont typeface="Wingdings" panose="05000000000000000000" pitchFamily="2" charset="2"/>
              <a:buChar char="§"/>
            </a:pPr>
            <a:r>
              <a:rPr lang="vi-VN" sz="1600" dirty="0">
                <a:solidFill>
                  <a:srgbClr val="1E3063"/>
                </a:solidFill>
                <a:latin typeface="Arial" panose="020B0604020202020204" pitchFamily="34" charset="0"/>
                <a:ea typeface="Instrument Sans Medium" pitchFamily="34" charset="-122"/>
                <a:cs typeface="Arial" panose="020B0604020202020204" pitchFamily="34" charset="0"/>
              </a:rPr>
              <a:t>Tăng cường dữ liệu: Tích hợp thêm các nguồn PPG, mở rộng sang ECG, EEG.</a:t>
            </a:r>
            <a:endParaRPr lang="en-US" sz="1600" dirty="0">
              <a:solidFill>
                <a:srgbClr val="1E3063"/>
              </a:solidFill>
              <a:latin typeface="Arial" panose="020B0604020202020204" pitchFamily="34" charset="0"/>
              <a:ea typeface="Instrument Sans Medium" pitchFamily="34" charset="-122"/>
              <a:cs typeface="Arial" panose="020B0604020202020204" pitchFamily="34" charset="0"/>
            </a:endParaRPr>
          </a:p>
          <a:p>
            <a:pPr marL="285750" indent="-285750" algn="l">
              <a:lnSpc>
                <a:spcPts val="2550"/>
              </a:lnSpc>
              <a:buFont typeface="Wingdings" panose="05000000000000000000" pitchFamily="2" charset="2"/>
              <a:buChar char="§"/>
            </a:pPr>
            <a:r>
              <a:rPr lang="vi-VN" sz="1600" dirty="0">
                <a:solidFill>
                  <a:srgbClr val="1E3063"/>
                </a:solidFill>
                <a:latin typeface="Arial" panose="020B0604020202020204" pitchFamily="34" charset="0"/>
                <a:ea typeface="Instrument Sans Medium" pitchFamily="34" charset="-122"/>
                <a:cs typeface="Arial" panose="020B0604020202020204" pitchFamily="34" charset="0"/>
              </a:rPr>
              <a:t>Tối ưu mô hình: Ứng dụng các kỹ thuật mới như attention, transfer learning.</a:t>
            </a:r>
            <a:endParaRPr lang="en-US" sz="1600" dirty="0">
              <a:solidFill>
                <a:srgbClr val="1E3063"/>
              </a:solidFill>
              <a:latin typeface="Arial" panose="020B0604020202020204" pitchFamily="34" charset="0"/>
              <a:ea typeface="Instrument Sans Medium" pitchFamily="34" charset="-122"/>
              <a:cs typeface="Arial" panose="020B0604020202020204" pitchFamily="34" charset="0"/>
            </a:endParaRPr>
          </a:p>
          <a:p>
            <a:pPr marL="285750" indent="-285750" algn="l">
              <a:lnSpc>
                <a:spcPts val="2550"/>
              </a:lnSpc>
              <a:buFont typeface="Wingdings" panose="05000000000000000000" pitchFamily="2" charset="2"/>
              <a:buChar char="§"/>
            </a:pPr>
            <a:r>
              <a:rPr lang="vi-VN" sz="1600" dirty="0">
                <a:solidFill>
                  <a:srgbClr val="1E3063"/>
                </a:solidFill>
                <a:latin typeface="Arial" panose="020B0604020202020204" pitchFamily="34" charset="0"/>
                <a:ea typeface="Instrument Sans Medium" pitchFamily="34" charset="-122"/>
                <a:cs typeface="Arial" panose="020B0604020202020204" pitchFamily="34" charset="0"/>
              </a:rPr>
              <a:t>Triển khai đa nền tảng: Áp dụng trên thiết bị y tế, di động và hệ thống AI thời gian thực.</a:t>
            </a:r>
            <a:endParaRPr lang="en-US" sz="1600" dirty="0">
              <a:solidFill>
                <a:srgbClr val="1E3063"/>
              </a:solidFill>
              <a:latin typeface="Arial" panose="020B0604020202020204" pitchFamily="34" charset="0"/>
              <a:ea typeface="Instrument Sans Medium" pitchFamily="34" charset="-122"/>
              <a:cs typeface="Arial" panose="020B0604020202020204" pitchFamily="34" charset="0"/>
            </a:endParaRPr>
          </a:p>
          <a:p>
            <a:pPr marL="285750" indent="-285750" algn="l">
              <a:lnSpc>
                <a:spcPts val="2550"/>
              </a:lnSpc>
              <a:buFont typeface="Wingdings" panose="05000000000000000000" pitchFamily="2" charset="2"/>
              <a:buChar char="§"/>
            </a:pPr>
            <a:r>
              <a:rPr lang="vi-VN" sz="1600" dirty="0">
                <a:solidFill>
                  <a:srgbClr val="1E3063"/>
                </a:solidFill>
                <a:latin typeface="Arial" panose="020B0604020202020204" pitchFamily="34" charset="0"/>
                <a:ea typeface="Instrument Sans Medium" pitchFamily="34" charset="-122"/>
                <a:cs typeface="Arial" panose="020B0604020202020204" pitchFamily="34" charset="0"/>
              </a:rPr>
              <a:t>Hợp tác liên ngành: Ứng dụng vào y học AI, xử lý tín hiệu sinh học, phần mềm mô phỏng.</a:t>
            </a:r>
            <a:endParaRPr lang="en-US" sz="1600" dirty="0">
              <a:solidFill>
                <a:srgbClr val="1E3063"/>
              </a:solidFill>
              <a:latin typeface="Arial" panose="020B0604020202020204" pitchFamily="34" charset="0"/>
              <a:ea typeface="Instrument Sans Medium" pitchFamily="34" charset="-122"/>
              <a:cs typeface="Arial" panose="020B0604020202020204" pitchFamily="34" charset="0"/>
            </a:endParaRPr>
          </a:p>
          <a:p>
            <a:pPr marL="285750" indent="-285750" algn="l">
              <a:lnSpc>
                <a:spcPts val="2550"/>
              </a:lnSpc>
              <a:buFont typeface="Wingdings" panose="05000000000000000000" pitchFamily="2" charset="2"/>
              <a:buChar char="§"/>
            </a:pPr>
            <a:r>
              <a:rPr lang="vi-VN" sz="1600" dirty="0">
                <a:solidFill>
                  <a:srgbClr val="1E3063"/>
                </a:solidFill>
                <a:latin typeface="Arial" panose="020B0604020202020204" pitchFamily="34" charset="0"/>
                <a:ea typeface="Instrument Sans Medium" pitchFamily="34" charset="-122"/>
                <a:cs typeface="Arial" panose="020B0604020202020204" pitchFamily="34" charset="0"/>
              </a:rPr>
              <a:t>Tích hợp đám mây: Hỗ trợ lưu trữ, phân tích quy mô lớn, chia sẻ và cập nhật mô hình theo thời gian thực.</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004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51297" y="3521035"/>
            <a:ext cx="7841218"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Arial" panose="020B0604020202020204" pitchFamily="34" charset="0"/>
                <a:ea typeface="Instrument Sans Semi Bold" pitchFamily="34" charset="-122"/>
                <a:cs typeface="Arial" panose="020B0604020202020204" pitchFamily="34" charset="0"/>
              </a:rPr>
              <a:t>Mô tả dữ liệu tín hiệu sinh học</a:t>
            </a:r>
            <a:endParaRPr lang="en-US" sz="4450" dirty="0">
              <a:latin typeface="Arial" panose="020B0604020202020204" pitchFamily="34" charset="0"/>
              <a:cs typeface="Arial" panose="020B0604020202020204" pitchFamily="34" charset="0"/>
            </a:endParaRPr>
          </a:p>
        </p:txBody>
      </p:sp>
      <p:sp>
        <p:nvSpPr>
          <p:cNvPr id="3" name="Text 1"/>
          <p:cNvSpPr/>
          <p:nvPr/>
        </p:nvSpPr>
        <p:spPr>
          <a:xfrm>
            <a:off x="851297" y="479679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Arial" panose="020B0604020202020204" pitchFamily="34" charset="0"/>
                <a:ea typeface="Instrument Sans Semi Bold" pitchFamily="34" charset="-122"/>
                <a:cs typeface="Arial" panose="020B0604020202020204" pitchFamily="34" charset="0"/>
              </a:rPr>
              <a:t>Bộ dữ liệu BIDMC</a:t>
            </a:r>
            <a:endParaRPr lang="en-US" sz="2200" dirty="0">
              <a:latin typeface="Arial" panose="020B0604020202020204" pitchFamily="34" charset="0"/>
              <a:cs typeface="Arial" panose="020B0604020202020204" pitchFamily="34" charset="0"/>
            </a:endParaRPr>
          </a:p>
        </p:txBody>
      </p:sp>
      <p:sp>
        <p:nvSpPr>
          <p:cNvPr id="4" name="Text 2"/>
          <p:cNvSpPr/>
          <p:nvPr/>
        </p:nvSpPr>
        <p:spPr>
          <a:xfrm>
            <a:off x="851297" y="5377934"/>
            <a:ext cx="3978116" cy="1814513"/>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Gồm tín hiệu ECG, PPG và trở kháng hô hấp từ 53 bệnh nhân ICU, lấy mẫu 125 Hz. Dữ liệu được chú thích thủ công cho nhịp hô hấp, dùng phổ biến trong nghiên cứu xử lý tín hiệu sinh lý.</a:t>
            </a:r>
            <a:endParaRPr lang="en-US" sz="1750" dirty="0">
              <a:latin typeface="Arial" panose="020B0604020202020204" pitchFamily="34" charset="0"/>
              <a:cs typeface="Arial" panose="020B0604020202020204" pitchFamily="34" charset="0"/>
            </a:endParaRPr>
          </a:p>
        </p:txBody>
      </p:sp>
      <p:sp>
        <p:nvSpPr>
          <p:cNvPr id="5" name="Text 3"/>
          <p:cNvSpPr/>
          <p:nvPr/>
        </p:nvSpPr>
        <p:spPr>
          <a:xfrm>
            <a:off x="5390435" y="4796790"/>
            <a:ext cx="2885003" cy="354330"/>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Arial" panose="020B0604020202020204" pitchFamily="34" charset="0"/>
                <a:ea typeface="Instrument Sans Semi Bold" pitchFamily="34" charset="-122"/>
                <a:cs typeface="Arial" panose="020B0604020202020204" pitchFamily="34" charset="0"/>
              </a:rPr>
              <a:t>Bộ dữ liệu CapnoBase</a:t>
            </a:r>
            <a:endParaRPr lang="en-US" sz="2200" dirty="0">
              <a:latin typeface="Arial" panose="020B0604020202020204" pitchFamily="34" charset="0"/>
              <a:cs typeface="Arial" panose="020B0604020202020204" pitchFamily="34" charset="0"/>
            </a:endParaRPr>
          </a:p>
        </p:txBody>
      </p:sp>
      <p:sp>
        <p:nvSpPr>
          <p:cNvPr id="6" name="Text 4"/>
          <p:cNvSpPr/>
          <p:nvPr/>
        </p:nvSpPr>
        <p:spPr>
          <a:xfrm>
            <a:off x="5390435" y="5377934"/>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Chứa 42 bản ghi tín hiệu hô hấp và sinh lý từ 29 trẻ em và 13 người lớn, lấy mẫu 300 Hz, sau đó downsample về 125 Hz. Dữ liệu đa dạng về độ tuổi và điều kiện hô hấp, dùng để kiểm tra thuật toán theo dõi sức khỏe không xâm lấn.</a:t>
            </a:r>
            <a:endParaRPr lang="en-US" sz="1750" dirty="0">
              <a:latin typeface="Arial" panose="020B0604020202020204" pitchFamily="34" charset="0"/>
              <a:cs typeface="Arial" panose="020B0604020202020204" pitchFamily="34" charset="0"/>
            </a:endParaRPr>
          </a:p>
        </p:txBody>
      </p:sp>
      <p:sp>
        <p:nvSpPr>
          <p:cNvPr id="7" name="Text 5"/>
          <p:cNvSpPr/>
          <p:nvPr/>
        </p:nvSpPr>
        <p:spPr>
          <a:xfrm>
            <a:off x="9929574" y="479679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Arial" panose="020B0604020202020204" pitchFamily="34" charset="0"/>
                <a:ea typeface="Instrument Sans Semi Bold" pitchFamily="34" charset="-122"/>
                <a:cs typeface="Arial" panose="020B0604020202020204" pitchFamily="34" charset="0"/>
              </a:rPr>
              <a:t>Bộ dữ liệu Kết hợp</a:t>
            </a:r>
            <a:endParaRPr lang="en-US" sz="2200" dirty="0">
              <a:latin typeface="Arial" panose="020B0604020202020204" pitchFamily="34" charset="0"/>
              <a:cs typeface="Arial" panose="020B0604020202020204" pitchFamily="34" charset="0"/>
            </a:endParaRPr>
          </a:p>
        </p:txBody>
      </p:sp>
      <p:sp>
        <p:nvSpPr>
          <p:cNvPr id="8" name="Text 6"/>
          <p:cNvSpPr/>
          <p:nvPr/>
        </p:nvSpPr>
        <p:spPr>
          <a:xfrm>
            <a:off x="9929574" y="5377934"/>
            <a:ext cx="3978116" cy="1451610"/>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Gộp dữ liệu BIDMC và CapnoBase, tổng cộng 14,946 mẫu, chuẩn hóa và lưu trữ để huấn luyện mô hình với tính đa dạng và đại diện cao hơn.</a:t>
            </a:r>
            <a:endParaRPr lang="en-US" sz="1750" dirty="0">
              <a:latin typeface="Arial" panose="020B0604020202020204" pitchFamily="34" charset="0"/>
              <a:cs typeface="Arial" panose="020B0604020202020204" pitchFamily="34" charset="0"/>
            </a:endParaRPr>
          </a:p>
        </p:txBody>
      </p:sp>
      <p:sp>
        <p:nvSpPr>
          <p:cNvPr id="9" name="Flowchart: Document 8">
            <a:extLst>
              <a:ext uri="{FF2B5EF4-FFF2-40B4-BE49-F238E27FC236}">
                <a16:creationId xmlns:a16="http://schemas.microsoft.com/office/drawing/2014/main" id="{9F85D389-A330-3077-E11B-10220F294703}"/>
              </a:ext>
            </a:extLst>
          </p:cNvPr>
          <p:cNvSpPr/>
          <p:nvPr/>
        </p:nvSpPr>
        <p:spPr>
          <a:xfrm>
            <a:off x="0" y="0"/>
            <a:ext cx="14630400" cy="2954059"/>
          </a:xfrm>
          <a:prstGeom prst="flowChartDocumen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8C59014-9C21-A945-823B-055EFF20B8AA}"/>
              </a:ext>
            </a:extLst>
          </p:cNvPr>
          <p:cNvSpPr/>
          <p:nvPr/>
        </p:nvSpPr>
        <p:spPr>
          <a:xfrm>
            <a:off x="0" y="0"/>
            <a:ext cx="14630400" cy="8229600"/>
          </a:xfrm>
          <a:prstGeom prst="rect">
            <a:avLst/>
          </a:prstGeom>
          <a:blipFill dpi="0" rotWithShape="1">
            <a:blip r:embed="rId3">
              <a:alphaModFix amt="20000"/>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878860" y="2375535"/>
            <a:ext cx="8910995"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Arial" panose="020B0604020202020204" pitchFamily="34" charset="0"/>
                <a:ea typeface="Instrument Sans Semi Bold" pitchFamily="34" charset="-122"/>
                <a:cs typeface="Arial" panose="020B0604020202020204" pitchFamily="34" charset="0"/>
              </a:rPr>
              <a:t>Quy trình tiền xử lý dữ liệu BIDMC</a:t>
            </a:r>
            <a:endParaRPr lang="en-US" sz="4450" dirty="0">
              <a:latin typeface="Arial" panose="020B0604020202020204" pitchFamily="34" charset="0"/>
              <a:cs typeface="Arial" panose="020B0604020202020204" pitchFamily="34" charset="0"/>
            </a:endParaRPr>
          </a:p>
        </p:txBody>
      </p:sp>
      <p:sp>
        <p:nvSpPr>
          <p:cNvPr id="3" name="Shape 1"/>
          <p:cNvSpPr/>
          <p:nvPr/>
        </p:nvSpPr>
        <p:spPr>
          <a:xfrm>
            <a:off x="878860" y="3537942"/>
            <a:ext cx="510302" cy="510302"/>
          </a:xfrm>
          <a:prstGeom prst="roundRect">
            <a:avLst>
              <a:gd name="adj" fmla="val 40005"/>
            </a:avLst>
          </a:prstGeom>
          <a:solidFill>
            <a:srgbClr val="CEE6FD"/>
          </a:solidFill>
          <a:ln/>
        </p:spPr>
      </p:sp>
      <p:sp>
        <p:nvSpPr>
          <p:cNvPr id="4" name="Text 2"/>
          <p:cNvSpPr/>
          <p:nvPr/>
        </p:nvSpPr>
        <p:spPr>
          <a:xfrm>
            <a:off x="963930" y="364140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1</a:t>
            </a:r>
            <a:endParaRPr lang="en-US" sz="2650" dirty="0">
              <a:latin typeface="Arial" panose="020B0604020202020204" pitchFamily="34" charset="0"/>
              <a:cs typeface="Arial" panose="020B0604020202020204" pitchFamily="34" charset="0"/>
            </a:endParaRPr>
          </a:p>
        </p:txBody>
      </p:sp>
      <p:sp>
        <p:nvSpPr>
          <p:cNvPr id="5" name="Text 3"/>
          <p:cNvSpPr/>
          <p:nvPr/>
        </p:nvSpPr>
        <p:spPr>
          <a:xfrm>
            <a:off x="1615976" y="3615809"/>
            <a:ext cx="2870359"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Arial" panose="020B0604020202020204" pitchFamily="34" charset="0"/>
                <a:ea typeface="Instrument Sans Semi Bold" pitchFamily="34" charset="-122"/>
                <a:cs typeface="Arial" panose="020B0604020202020204" pitchFamily="34" charset="0"/>
              </a:rPr>
              <a:t>Tải và kiểm tra dữ liệu</a:t>
            </a:r>
            <a:endParaRPr lang="en-US" sz="2200" dirty="0">
              <a:latin typeface="Arial" panose="020B0604020202020204" pitchFamily="34" charset="0"/>
              <a:cs typeface="Arial" panose="020B0604020202020204" pitchFamily="34" charset="0"/>
            </a:endParaRPr>
          </a:p>
        </p:txBody>
      </p:sp>
      <p:sp>
        <p:nvSpPr>
          <p:cNvPr id="6" name="Text 4"/>
          <p:cNvSpPr/>
          <p:nvPr/>
        </p:nvSpPr>
        <p:spPr>
          <a:xfrm>
            <a:off x="1615976" y="4106228"/>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Đọc file .mat, kiểm tra dữ liệu PPG và nhịp tim, loại bỏ bản ghi không hợp lệ.</a:t>
            </a:r>
            <a:endParaRPr lang="en-US" sz="1750" dirty="0">
              <a:latin typeface="Arial" panose="020B0604020202020204" pitchFamily="34" charset="0"/>
              <a:cs typeface="Arial" panose="020B0604020202020204" pitchFamily="34" charset="0"/>
            </a:endParaRPr>
          </a:p>
        </p:txBody>
      </p:sp>
      <p:sp>
        <p:nvSpPr>
          <p:cNvPr id="7" name="Shape 5"/>
          <p:cNvSpPr/>
          <p:nvPr/>
        </p:nvSpPr>
        <p:spPr>
          <a:xfrm>
            <a:off x="7542073" y="3537942"/>
            <a:ext cx="510302" cy="510302"/>
          </a:xfrm>
          <a:prstGeom prst="roundRect">
            <a:avLst>
              <a:gd name="adj" fmla="val 40005"/>
            </a:avLst>
          </a:prstGeom>
          <a:solidFill>
            <a:srgbClr val="CEE6FD"/>
          </a:solidFill>
          <a:ln/>
        </p:spPr>
      </p:sp>
      <p:sp>
        <p:nvSpPr>
          <p:cNvPr id="8" name="Text 6"/>
          <p:cNvSpPr/>
          <p:nvPr/>
        </p:nvSpPr>
        <p:spPr>
          <a:xfrm>
            <a:off x="7627144" y="364140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2</a:t>
            </a:r>
            <a:endParaRPr lang="en-US" sz="2650" dirty="0">
              <a:latin typeface="Arial" panose="020B0604020202020204" pitchFamily="34" charset="0"/>
              <a:cs typeface="Arial" panose="020B0604020202020204" pitchFamily="34" charset="0"/>
            </a:endParaRPr>
          </a:p>
        </p:txBody>
      </p:sp>
      <p:sp>
        <p:nvSpPr>
          <p:cNvPr id="9" name="Text 7"/>
          <p:cNvSpPr/>
          <p:nvPr/>
        </p:nvSpPr>
        <p:spPr>
          <a:xfrm>
            <a:off x="8279189" y="36158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Arial" panose="020B0604020202020204" pitchFamily="34" charset="0"/>
                <a:ea typeface="Instrument Sans Semi Bold" pitchFamily="34" charset="-122"/>
                <a:cs typeface="Arial" panose="020B0604020202020204" pitchFamily="34" charset="0"/>
              </a:rPr>
              <a:t>Lọc tín hiệu PPG</a:t>
            </a:r>
            <a:endParaRPr lang="en-US" sz="2200" dirty="0">
              <a:latin typeface="Arial" panose="020B0604020202020204" pitchFamily="34" charset="0"/>
              <a:cs typeface="Arial" panose="020B0604020202020204" pitchFamily="34" charset="0"/>
            </a:endParaRPr>
          </a:p>
        </p:txBody>
      </p:sp>
      <p:sp>
        <p:nvSpPr>
          <p:cNvPr id="10" name="Text 8"/>
          <p:cNvSpPr/>
          <p:nvPr/>
        </p:nvSpPr>
        <p:spPr>
          <a:xfrm>
            <a:off x="8279189" y="4106228"/>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Dùng bộ lọc Butterworth bậc 4, dải tần 0.5-8 Hz để loại bỏ nhiễu tần số thấp và cao.</a:t>
            </a:r>
            <a:endParaRPr lang="en-US" sz="1750" dirty="0">
              <a:latin typeface="Arial" panose="020B0604020202020204" pitchFamily="34" charset="0"/>
              <a:cs typeface="Arial" panose="020B0604020202020204" pitchFamily="34" charset="0"/>
            </a:endParaRPr>
          </a:p>
        </p:txBody>
      </p:sp>
      <p:sp>
        <p:nvSpPr>
          <p:cNvPr id="11" name="Shape 9"/>
          <p:cNvSpPr/>
          <p:nvPr/>
        </p:nvSpPr>
        <p:spPr>
          <a:xfrm>
            <a:off x="878860" y="5285661"/>
            <a:ext cx="510302" cy="510302"/>
          </a:xfrm>
          <a:prstGeom prst="roundRect">
            <a:avLst>
              <a:gd name="adj" fmla="val 40005"/>
            </a:avLst>
          </a:prstGeom>
          <a:solidFill>
            <a:srgbClr val="CEE6FD"/>
          </a:solidFill>
          <a:ln/>
        </p:spPr>
      </p:sp>
      <p:sp>
        <p:nvSpPr>
          <p:cNvPr id="12" name="Text 10"/>
          <p:cNvSpPr/>
          <p:nvPr/>
        </p:nvSpPr>
        <p:spPr>
          <a:xfrm>
            <a:off x="963930" y="5404366"/>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3</a:t>
            </a:r>
            <a:endParaRPr lang="en-US" sz="2650" dirty="0">
              <a:latin typeface="Arial" panose="020B0604020202020204" pitchFamily="34" charset="0"/>
              <a:cs typeface="Arial" panose="020B0604020202020204" pitchFamily="34" charset="0"/>
            </a:endParaRPr>
          </a:p>
        </p:txBody>
      </p:sp>
      <p:sp>
        <p:nvSpPr>
          <p:cNvPr id="13" name="Text 11"/>
          <p:cNvSpPr/>
          <p:nvPr/>
        </p:nvSpPr>
        <p:spPr>
          <a:xfrm>
            <a:off x="1615976" y="5363528"/>
            <a:ext cx="3216950"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Arial" panose="020B0604020202020204" pitchFamily="34" charset="0"/>
                <a:ea typeface="Instrument Sans Semi Bold" pitchFamily="34" charset="-122"/>
                <a:cs typeface="Arial" panose="020B0604020202020204" pitchFamily="34" charset="0"/>
              </a:rPr>
              <a:t>Phân đoạn và chuẩn hóa</a:t>
            </a:r>
            <a:endParaRPr lang="en-US" sz="2200" dirty="0">
              <a:latin typeface="Arial" panose="020B0604020202020204" pitchFamily="34" charset="0"/>
              <a:cs typeface="Arial" panose="020B0604020202020204" pitchFamily="34" charset="0"/>
            </a:endParaRPr>
          </a:p>
        </p:txBody>
      </p:sp>
      <p:sp>
        <p:nvSpPr>
          <p:cNvPr id="14" name="Text 12"/>
          <p:cNvSpPr/>
          <p:nvPr/>
        </p:nvSpPr>
        <p:spPr>
          <a:xfrm>
            <a:off x="1615976" y="5853946"/>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Chia tín hiệu thành đoạn 750 mẫu (6 giây) chồng lấp 50%, chuẩn hóa về [-1,1], tính nhịp tim trung bình cho mỗi đoạn.</a:t>
            </a:r>
            <a:endParaRPr lang="en-US" sz="1750" dirty="0">
              <a:latin typeface="Arial" panose="020B0604020202020204" pitchFamily="34" charset="0"/>
              <a:cs typeface="Arial" panose="020B0604020202020204" pitchFamily="34" charset="0"/>
            </a:endParaRPr>
          </a:p>
        </p:txBody>
      </p:sp>
      <p:sp>
        <p:nvSpPr>
          <p:cNvPr id="15" name="Shape 13"/>
          <p:cNvSpPr/>
          <p:nvPr/>
        </p:nvSpPr>
        <p:spPr>
          <a:xfrm>
            <a:off x="7542073" y="5285661"/>
            <a:ext cx="510302" cy="510302"/>
          </a:xfrm>
          <a:prstGeom prst="roundRect">
            <a:avLst>
              <a:gd name="adj" fmla="val 40005"/>
            </a:avLst>
          </a:prstGeom>
          <a:solidFill>
            <a:srgbClr val="CEE6FD"/>
          </a:solidFill>
          <a:ln/>
        </p:spPr>
      </p:sp>
      <p:sp>
        <p:nvSpPr>
          <p:cNvPr id="16" name="Text 14"/>
          <p:cNvSpPr/>
          <p:nvPr/>
        </p:nvSpPr>
        <p:spPr>
          <a:xfrm>
            <a:off x="7627144" y="5404366"/>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4</a:t>
            </a:r>
            <a:endParaRPr lang="en-US" sz="2650" dirty="0">
              <a:latin typeface="Arial" panose="020B0604020202020204" pitchFamily="34" charset="0"/>
              <a:cs typeface="Arial" panose="020B0604020202020204" pitchFamily="34" charset="0"/>
            </a:endParaRPr>
          </a:p>
        </p:txBody>
      </p:sp>
      <p:sp>
        <p:nvSpPr>
          <p:cNvPr id="17" name="Text 15"/>
          <p:cNvSpPr/>
          <p:nvPr/>
        </p:nvSpPr>
        <p:spPr>
          <a:xfrm>
            <a:off x="8279189" y="5363528"/>
            <a:ext cx="4121587"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Arial" panose="020B0604020202020204" pitchFamily="34" charset="0"/>
                <a:ea typeface="Instrument Sans Semi Bold" pitchFamily="34" charset="-122"/>
                <a:cs typeface="Arial" panose="020B0604020202020204" pitchFamily="34" charset="0"/>
              </a:rPr>
              <a:t>Chia tập huấn luyện và kiểm tra</a:t>
            </a:r>
            <a:endParaRPr lang="en-US" sz="2200" dirty="0">
              <a:latin typeface="Arial" panose="020B0604020202020204" pitchFamily="34" charset="0"/>
              <a:cs typeface="Arial" panose="020B0604020202020204" pitchFamily="34" charset="0"/>
            </a:endParaRPr>
          </a:p>
        </p:txBody>
      </p:sp>
      <p:sp>
        <p:nvSpPr>
          <p:cNvPr id="18" name="Text 16"/>
          <p:cNvSpPr/>
          <p:nvPr/>
        </p:nvSpPr>
        <p:spPr>
          <a:xfrm>
            <a:off x="8279189" y="5853946"/>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Chia ngẫu nhiên 80% dữ liệu cho huấn luyện, 20% cho kiểm tra, chuẩn bị dữ liệu cho các mô hình cVAE, VAE, cGAN, GAN.</a:t>
            </a:r>
            <a:endParaRPr lang="en-US" sz="175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84603"/>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091C53"/>
                </a:solidFill>
                <a:latin typeface="Arial" panose="020B0604020202020204" pitchFamily="34" charset="0"/>
                <a:ea typeface="Instrument Sans Semi Bold" pitchFamily="34" charset="-122"/>
                <a:cs typeface="Arial" panose="020B0604020202020204" pitchFamily="34" charset="0"/>
              </a:rPr>
              <a:t>Tiền xử lý dữ liệu CapnoBase và bộ dữ liệu kết hợp</a:t>
            </a:r>
            <a:endParaRPr lang="en-US" sz="4450" dirty="0">
              <a:latin typeface="Arial" panose="020B0604020202020204" pitchFamily="34" charset="0"/>
              <a:cs typeface="Arial" panose="020B0604020202020204" pitchFamily="34" charset="0"/>
            </a:endParaRPr>
          </a:p>
        </p:txBody>
      </p:sp>
      <p:sp>
        <p:nvSpPr>
          <p:cNvPr id="3" name="Text 1"/>
          <p:cNvSpPr/>
          <p:nvPr/>
        </p:nvSpPr>
        <p:spPr>
          <a:xfrm>
            <a:off x="793790" y="3569137"/>
            <a:ext cx="2863334" cy="354330"/>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Arial" panose="020B0604020202020204" pitchFamily="34" charset="0"/>
                <a:ea typeface="Instrument Sans Semi Bold" pitchFamily="34" charset="-122"/>
                <a:cs typeface="Arial" panose="020B0604020202020204" pitchFamily="34" charset="0"/>
              </a:rPr>
              <a:t>Tiền xử lý CapnoBase</a:t>
            </a:r>
            <a:endParaRPr lang="en-US" sz="2200" dirty="0">
              <a:latin typeface="Arial" panose="020B0604020202020204" pitchFamily="34" charset="0"/>
              <a:cs typeface="Arial" panose="020B0604020202020204" pitchFamily="34" charset="0"/>
            </a:endParaRPr>
          </a:p>
        </p:txBody>
      </p:sp>
      <p:sp>
        <p:nvSpPr>
          <p:cNvPr id="4" name="Text 2"/>
          <p:cNvSpPr/>
          <p:nvPr/>
        </p:nvSpPr>
        <p:spPr>
          <a:xfrm>
            <a:off x="793790" y="415028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Tải dữ liệu từ file .mat, kiểm tra tính toàn vẹn.</a:t>
            </a:r>
            <a:endParaRPr lang="en-US" sz="1750" dirty="0">
              <a:latin typeface="Arial" panose="020B0604020202020204" pitchFamily="34" charset="0"/>
              <a:cs typeface="Arial" panose="020B0604020202020204" pitchFamily="34" charset="0"/>
            </a:endParaRPr>
          </a:p>
        </p:txBody>
      </p:sp>
      <p:sp>
        <p:nvSpPr>
          <p:cNvPr id="5" name="Text 3"/>
          <p:cNvSpPr/>
          <p:nvPr/>
        </p:nvSpPr>
        <p:spPr>
          <a:xfrm>
            <a:off x="793790" y="459247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Downsample tín hiệu PPG từ 300 Hz xuống 125 Hz.</a:t>
            </a:r>
            <a:endParaRPr lang="en-US" sz="1750" dirty="0">
              <a:latin typeface="Arial" panose="020B0604020202020204" pitchFamily="34" charset="0"/>
              <a:cs typeface="Arial" panose="020B0604020202020204" pitchFamily="34" charset="0"/>
            </a:endParaRPr>
          </a:p>
        </p:txBody>
      </p:sp>
      <p:sp>
        <p:nvSpPr>
          <p:cNvPr id="6" name="Text 4"/>
          <p:cNvSpPr/>
          <p:nvPr/>
        </p:nvSpPr>
        <p:spPr>
          <a:xfrm>
            <a:off x="793790" y="503467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Lọc tín hiệu, phân đoạn, chuẩn hóa và tính nhịp tim trung bình.</a:t>
            </a:r>
            <a:endParaRPr lang="en-US" sz="1750" dirty="0">
              <a:latin typeface="Arial" panose="020B0604020202020204" pitchFamily="34" charset="0"/>
              <a:cs typeface="Arial" panose="020B0604020202020204" pitchFamily="34" charset="0"/>
            </a:endParaRPr>
          </a:p>
        </p:txBody>
      </p:sp>
      <p:sp>
        <p:nvSpPr>
          <p:cNvPr id="7" name="Text 5"/>
          <p:cNvSpPr/>
          <p:nvPr/>
        </p:nvSpPr>
        <p:spPr>
          <a:xfrm>
            <a:off x="793790" y="583977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Chia tập huấn luyện và kiểm tra, chuẩn bị dữ liệu cho mô hình.</a:t>
            </a:r>
            <a:endParaRPr lang="en-US" sz="1750" dirty="0">
              <a:latin typeface="Arial" panose="020B0604020202020204" pitchFamily="34" charset="0"/>
              <a:cs typeface="Arial" panose="020B0604020202020204" pitchFamily="34" charset="0"/>
            </a:endParaRPr>
          </a:p>
        </p:txBody>
      </p:sp>
      <p:sp>
        <p:nvSpPr>
          <p:cNvPr id="8" name="Text 6"/>
          <p:cNvSpPr/>
          <p:nvPr/>
        </p:nvSpPr>
        <p:spPr>
          <a:xfrm>
            <a:off x="7599521" y="356913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Arial" panose="020B0604020202020204" pitchFamily="34" charset="0"/>
                <a:ea typeface="Instrument Sans Semi Bold" pitchFamily="34" charset="-122"/>
                <a:cs typeface="Arial" panose="020B0604020202020204" pitchFamily="34" charset="0"/>
              </a:rPr>
              <a:t>Bộ dữ liệu Kết hợp</a:t>
            </a:r>
            <a:endParaRPr lang="en-US" sz="2200" dirty="0">
              <a:latin typeface="Arial" panose="020B0604020202020204" pitchFamily="34" charset="0"/>
              <a:cs typeface="Arial" panose="020B0604020202020204" pitchFamily="34" charset="0"/>
            </a:endParaRPr>
          </a:p>
        </p:txBody>
      </p:sp>
      <p:sp>
        <p:nvSpPr>
          <p:cNvPr id="9" name="Text 7"/>
          <p:cNvSpPr/>
          <p:nvPr/>
        </p:nvSpPr>
        <p:spPr>
          <a:xfrm>
            <a:off x="7599521" y="415028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Tải dữ liệu đã xử lý từ BIDMC và CapnoBase.</a:t>
            </a:r>
            <a:endParaRPr lang="en-US" sz="1750" dirty="0">
              <a:latin typeface="Arial" panose="020B0604020202020204" pitchFamily="34" charset="0"/>
              <a:cs typeface="Arial" panose="020B0604020202020204" pitchFamily="34" charset="0"/>
            </a:endParaRPr>
          </a:p>
        </p:txBody>
      </p:sp>
      <p:sp>
        <p:nvSpPr>
          <p:cNvPr id="10" name="Text 8"/>
          <p:cNvSpPr/>
          <p:nvPr/>
        </p:nvSpPr>
        <p:spPr>
          <a:xfrm>
            <a:off x="7599521" y="459247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Gộp tín hiệu PPG và nhịp tim thành tập huấn luyện, kiểm tra và tổng.</a:t>
            </a:r>
            <a:endParaRPr lang="en-US" sz="1750" dirty="0">
              <a:latin typeface="Arial" panose="020B0604020202020204" pitchFamily="34" charset="0"/>
              <a:cs typeface="Arial" panose="020B0604020202020204" pitchFamily="34" charset="0"/>
            </a:endParaRPr>
          </a:p>
        </p:txBody>
      </p:sp>
      <p:sp>
        <p:nvSpPr>
          <p:cNvPr id="11" name="Text 9"/>
          <p:cNvSpPr/>
          <p:nvPr/>
        </p:nvSpPr>
        <p:spPr>
          <a:xfrm>
            <a:off x="7599521" y="539757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Đảm bảo tính nhất quán về kích thước và chuẩn hóa.</a:t>
            </a:r>
            <a:endParaRPr lang="en-US" sz="1750" dirty="0">
              <a:latin typeface="Arial" panose="020B0604020202020204" pitchFamily="34" charset="0"/>
              <a:cs typeface="Arial" panose="020B0604020202020204" pitchFamily="34" charset="0"/>
            </a:endParaRPr>
          </a:p>
        </p:txBody>
      </p:sp>
      <p:sp>
        <p:nvSpPr>
          <p:cNvPr id="12" name="Text 10"/>
          <p:cNvSpPr/>
          <p:nvPr/>
        </p:nvSpPr>
        <p:spPr>
          <a:xfrm>
            <a:off x="7599521" y="583977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Lưu trữ và trực quan hóa mẫu tín hiệu ngẫu nhiên để kiểm tra chất lượng.</a:t>
            </a:r>
            <a:endParaRPr lang="en-US" sz="175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8DB77E7A-13DB-7411-4757-9C571FC3D84E}"/>
              </a:ext>
            </a:extLst>
          </p:cNvPr>
          <p:cNvSpPr/>
          <p:nvPr/>
        </p:nvSpPr>
        <p:spPr>
          <a:xfrm>
            <a:off x="0" y="0"/>
            <a:ext cx="14630400" cy="8229600"/>
          </a:xfrm>
          <a:prstGeom prst="rect">
            <a:avLst/>
          </a:prstGeom>
          <a:blipFill>
            <a:blip r:embed="rId3">
              <a:alphaModFix amt="20000"/>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D1CFB-EC16-318A-42E1-46D2D53E0E4B}"/>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38BE049E-612C-3290-05D8-18E11B8B6F8F}"/>
              </a:ext>
            </a:extLst>
          </p:cNvPr>
          <p:cNvSpPr/>
          <p:nvPr/>
        </p:nvSpPr>
        <p:spPr>
          <a:xfrm>
            <a:off x="0" y="5298831"/>
            <a:ext cx="14630400" cy="250277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8252C5-19DC-9AE1-9325-5BDE7C0D3AF9}"/>
              </a:ext>
            </a:extLst>
          </p:cNvPr>
          <p:cNvSpPr/>
          <p:nvPr/>
        </p:nvSpPr>
        <p:spPr>
          <a:xfrm>
            <a:off x="0" y="1057309"/>
            <a:ext cx="14630400" cy="299887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29771EE3-04A3-17C0-6B25-584EE1165DDC}"/>
              </a:ext>
            </a:extLst>
          </p:cNvPr>
          <p:cNvSpPr/>
          <p:nvPr/>
        </p:nvSpPr>
        <p:spPr>
          <a:xfrm>
            <a:off x="396835" y="494992"/>
            <a:ext cx="4419005" cy="555255"/>
          </a:xfrm>
          <a:prstGeom prst="rect">
            <a:avLst/>
          </a:prstGeom>
          <a:noFill/>
          <a:ln/>
        </p:spPr>
        <p:txBody>
          <a:bodyPr wrap="none" lIns="0" tIns="0" rIns="0" bIns="0" rtlCol="0" anchor="t"/>
          <a:lstStyle/>
          <a:p>
            <a:pPr marL="0" indent="0" algn="l">
              <a:lnSpc>
                <a:spcPts val="2750"/>
              </a:lnSpc>
              <a:buNone/>
            </a:pPr>
            <a:r>
              <a:rPr lang="en-US" sz="3200" dirty="0">
                <a:solidFill>
                  <a:srgbClr val="091C53"/>
                </a:solidFill>
                <a:latin typeface="Arial" panose="020B0604020202020204" pitchFamily="34" charset="0"/>
                <a:ea typeface="Instrument Sans Semi Bold" pitchFamily="34" charset="-122"/>
                <a:cs typeface="Arial" panose="020B0604020202020204" pitchFamily="34" charset="0"/>
              </a:rPr>
              <a:t>Kiến trúc mô </a:t>
            </a:r>
            <a:r>
              <a:rPr lang="en-US" sz="3200" dirty="0" err="1">
                <a:solidFill>
                  <a:srgbClr val="091C53"/>
                </a:solidFill>
                <a:latin typeface="Arial" panose="020B0604020202020204" pitchFamily="34" charset="0"/>
                <a:ea typeface="Instrument Sans Semi Bold" pitchFamily="34" charset="-122"/>
                <a:cs typeface="Arial" panose="020B0604020202020204" pitchFamily="34" charset="0"/>
              </a:rPr>
              <a:t>hình</a:t>
            </a:r>
            <a:r>
              <a:rPr lang="en-US" sz="3200" dirty="0">
                <a:solidFill>
                  <a:srgbClr val="091C53"/>
                </a:solidFill>
                <a:latin typeface="Arial" panose="020B0604020202020204" pitchFamily="34" charset="0"/>
                <a:ea typeface="Instrument Sans Semi Bold" pitchFamily="34" charset="-122"/>
                <a:cs typeface="Arial" panose="020B0604020202020204" pitchFamily="34" charset="0"/>
              </a:rPr>
              <a:t> CVAE</a:t>
            </a:r>
            <a:endParaRPr lang="en-US" sz="32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04A234B9-1706-3FA9-8317-02298F9DD39A}"/>
              </a:ext>
            </a:extLst>
          </p:cNvPr>
          <p:cNvSpPr/>
          <p:nvPr/>
        </p:nvSpPr>
        <p:spPr>
          <a:xfrm>
            <a:off x="103036" y="1846521"/>
            <a:ext cx="1432361" cy="106358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PPG (batch, 750) + HR (batch, 1)</a:t>
            </a:r>
          </a:p>
          <a:p>
            <a:pPr algn="ctr"/>
            <a:r>
              <a:rPr lang="en-US" sz="1600" dirty="0">
                <a:solidFill>
                  <a:sysClr val="windowText" lastClr="000000"/>
                </a:solidFill>
              </a:rPr>
              <a:t>[751]</a:t>
            </a:r>
          </a:p>
        </p:txBody>
      </p:sp>
      <p:sp>
        <p:nvSpPr>
          <p:cNvPr id="10" name="Rectangle 9">
            <a:extLst>
              <a:ext uri="{FF2B5EF4-FFF2-40B4-BE49-F238E27FC236}">
                <a16:creationId xmlns:a16="http://schemas.microsoft.com/office/drawing/2014/main" id="{A49FD66D-1EEA-7E0F-B773-6058A6483667}"/>
              </a:ext>
            </a:extLst>
          </p:cNvPr>
          <p:cNvSpPr/>
          <p:nvPr/>
        </p:nvSpPr>
        <p:spPr>
          <a:xfrm>
            <a:off x="2099421" y="1846521"/>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Linear(751 -&gt; 256)</a:t>
            </a:r>
          </a:p>
          <a:p>
            <a:pPr algn="ctr"/>
            <a:r>
              <a:rPr lang="en-US" sz="1600" dirty="0">
                <a:solidFill>
                  <a:sysClr val="windowText" lastClr="000000"/>
                </a:solidFill>
              </a:rPr>
              <a:t>ReLU</a:t>
            </a:r>
          </a:p>
          <a:p>
            <a:pPr algn="ctr"/>
            <a:r>
              <a:rPr lang="en-US" sz="1600" dirty="0">
                <a:solidFill>
                  <a:sysClr val="windowText" lastClr="000000"/>
                </a:solidFill>
              </a:rPr>
              <a:t>192,512 params</a:t>
            </a:r>
          </a:p>
          <a:p>
            <a:pPr algn="ctr"/>
            <a:r>
              <a:rPr lang="en-US" sz="1600" dirty="0">
                <a:solidFill>
                  <a:sysClr val="windowText" lastClr="000000"/>
                </a:solidFill>
              </a:rPr>
              <a:t>[batch, 256]</a:t>
            </a:r>
          </a:p>
        </p:txBody>
      </p:sp>
      <p:sp>
        <p:nvSpPr>
          <p:cNvPr id="11" name="Rectangle 10">
            <a:extLst>
              <a:ext uri="{FF2B5EF4-FFF2-40B4-BE49-F238E27FC236}">
                <a16:creationId xmlns:a16="http://schemas.microsoft.com/office/drawing/2014/main" id="{3F1C100C-449D-F70A-DF83-4A48EA6E1A99}"/>
              </a:ext>
            </a:extLst>
          </p:cNvPr>
          <p:cNvSpPr/>
          <p:nvPr/>
        </p:nvSpPr>
        <p:spPr>
          <a:xfrm>
            <a:off x="4362047" y="1846521"/>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Linear(256 -&gt; 128)</a:t>
            </a:r>
          </a:p>
          <a:p>
            <a:pPr algn="ctr"/>
            <a:r>
              <a:rPr lang="en-US" sz="1600" dirty="0">
                <a:solidFill>
                  <a:sysClr val="windowText" lastClr="000000"/>
                </a:solidFill>
              </a:rPr>
              <a:t>ReLU</a:t>
            </a:r>
          </a:p>
          <a:p>
            <a:pPr algn="ctr"/>
            <a:r>
              <a:rPr lang="en-US" sz="1600" dirty="0">
                <a:solidFill>
                  <a:sysClr val="windowText" lastClr="000000"/>
                </a:solidFill>
              </a:rPr>
              <a:t>32,896 params</a:t>
            </a:r>
          </a:p>
          <a:p>
            <a:pPr algn="ctr"/>
            <a:r>
              <a:rPr lang="en-US" sz="1600" dirty="0">
                <a:solidFill>
                  <a:sysClr val="windowText" lastClr="000000"/>
                </a:solidFill>
              </a:rPr>
              <a:t>[batch, 128]</a:t>
            </a:r>
          </a:p>
        </p:txBody>
      </p:sp>
      <p:sp>
        <p:nvSpPr>
          <p:cNvPr id="12" name="Rectangle 11">
            <a:extLst>
              <a:ext uri="{FF2B5EF4-FFF2-40B4-BE49-F238E27FC236}">
                <a16:creationId xmlns:a16="http://schemas.microsoft.com/office/drawing/2014/main" id="{C64B3858-7F96-EC64-1405-F4E513D05E4D}"/>
              </a:ext>
            </a:extLst>
          </p:cNvPr>
          <p:cNvSpPr/>
          <p:nvPr/>
        </p:nvSpPr>
        <p:spPr>
          <a:xfrm>
            <a:off x="6624673" y="1846521"/>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Linear(128 -&gt; 64)</a:t>
            </a:r>
          </a:p>
          <a:p>
            <a:pPr algn="ctr"/>
            <a:r>
              <a:rPr lang="en-US" sz="1600" dirty="0">
                <a:solidFill>
                  <a:sysClr val="windowText" lastClr="000000"/>
                </a:solidFill>
              </a:rPr>
              <a:t>ReLU</a:t>
            </a:r>
          </a:p>
          <a:p>
            <a:pPr algn="ctr"/>
            <a:r>
              <a:rPr lang="en-US" sz="1600" dirty="0">
                <a:solidFill>
                  <a:sysClr val="windowText" lastClr="000000"/>
                </a:solidFill>
              </a:rPr>
              <a:t>8,256 params</a:t>
            </a:r>
          </a:p>
          <a:p>
            <a:pPr algn="ctr"/>
            <a:r>
              <a:rPr lang="en-US" sz="1600" dirty="0">
                <a:solidFill>
                  <a:sysClr val="windowText" lastClr="000000"/>
                </a:solidFill>
              </a:rPr>
              <a:t>[batch, 64]</a:t>
            </a:r>
          </a:p>
        </p:txBody>
      </p:sp>
      <p:sp>
        <p:nvSpPr>
          <p:cNvPr id="13" name="Rectangle 12">
            <a:extLst>
              <a:ext uri="{FF2B5EF4-FFF2-40B4-BE49-F238E27FC236}">
                <a16:creationId xmlns:a16="http://schemas.microsoft.com/office/drawing/2014/main" id="{8515E23F-B425-B27E-2DCD-33D041C73DCD}"/>
              </a:ext>
            </a:extLst>
          </p:cNvPr>
          <p:cNvSpPr/>
          <p:nvPr/>
        </p:nvSpPr>
        <p:spPr>
          <a:xfrm>
            <a:off x="8722185" y="1321060"/>
            <a:ext cx="1698602" cy="106358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ysClr val="windowText" lastClr="000000"/>
                </a:solidFill>
              </a:rPr>
              <a:t>z_mean</a:t>
            </a:r>
            <a:endParaRPr lang="en-US" sz="1600" dirty="0">
              <a:solidFill>
                <a:sysClr val="windowText" lastClr="000000"/>
              </a:solidFill>
            </a:endParaRPr>
          </a:p>
          <a:p>
            <a:pPr algn="ctr"/>
            <a:r>
              <a:rPr lang="en-US" sz="1600" dirty="0">
                <a:solidFill>
                  <a:sysClr val="windowText" lastClr="000000"/>
                </a:solidFill>
              </a:rPr>
              <a:t>Linear(64 -&gt; 64)</a:t>
            </a:r>
          </a:p>
          <a:p>
            <a:pPr algn="ctr"/>
            <a:r>
              <a:rPr lang="en-US" sz="1600" dirty="0">
                <a:solidFill>
                  <a:sysClr val="windowText" lastClr="000000"/>
                </a:solidFill>
              </a:rPr>
              <a:t>4,160 params</a:t>
            </a:r>
          </a:p>
          <a:p>
            <a:pPr algn="ctr"/>
            <a:r>
              <a:rPr lang="en-US" sz="1600" dirty="0">
                <a:solidFill>
                  <a:sysClr val="windowText" lastClr="000000"/>
                </a:solidFill>
              </a:rPr>
              <a:t>[batch, 64]</a:t>
            </a:r>
          </a:p>
        </p:txBody>
      </p:sp>
      <p:sp>
        <p:nvSpPr>
          <p:cNvPr id="14" name="Rectangle 13">
            <a:extLst>
              <a:ext uri="{FF2B5EF4-FFF2-40B4-BE49-F238E27FC236}">
                <a16:creationId xmlns:a16="http://schemas.microsoft.com/office/drawing/2014/main" id="{E5EE83C3-001C-1410-E31A-31A320261346}"/>
              </a:ext>
            </a:extLst>
          </p:cNvPr>
          <p:cNvSpPr/>
          <p:nvPr/>
        </p:nvSpPr>
        <p:spPr>
          <a:xfrm>
            <a:off x="8722185" y="2800230"/>
            <a:ext cx="1698602" cy="106358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ysClr val="windowText" lastClr="000000"/>
                </a:solidFill>
              </a:rPr>
              <a:t>z_log_var</a:t>
            </a:r>
            <a:endParaRPr lang="en-US" sz="1600" dirty="0">
              <a:solidFill>
                <a:sysClr val="windowText" lastClr="000000"/>
              </a:solidFill>
            </a:endParaRPr>
          </a:p>
          <a:p>
            <a:pPr algn="ctr"/>
            <a:r>
              <a:rPr lang="en-US" sz="1600" dirty="0">
                <a:solidFill>
                  <a:sysClr val="windowText" lastClr="000000"/>
                </a:solidFill>
              </a:rPr>
              <a:t>Linear(64 -&gt; 64)</a:t>
            </a:r>
          </a:p>
          <a:p>
            <a:pPr algn="ctr"/>
            <a:r>
              <a:rPr lang="en-US" sz="1600" dirty="0">
                <a:solidFill>
                  <a:sysClr val="windowText" lastClr="000000"/>
                </a:solidFill>
              </a:rPr>
              <a:t>4,160 params</a:t>
            </a:r>
          </a:p>
          <a:p>
            <a:pPr algn="ctr"/>
            <a:r>
              <a:rPr lang="en-US" sz="1600" dirty="0">
                <a:solidFill>
                  <a:sysClr val="windowText" lastClr="000000"/>
                </a:solidFill>
              </a:rPr>
              <a:t>[batch, 64]</a:t>
            </a:r>
          </a:p>
        </p:txBody>
      </p:sp>
      <p:sp>
        <p:nvSpPr>
          <p:cNvPr id="15" name="Rectangle 14">
            <a:extLst>
              <a:ext uri="{FF2B5EF4-FFF2-40B4-BE49-F238E27FC236}">
                <a16:creationId xmlns:a16="http://schemas.microsoft.com/office/drawing/2014/main" id="{4C5B29FE-8FA5-3D2F-0359-2B98F8BA7CCF}"/>
              </a:ext>
            </a:extLst>
          </p:cNvPr>
          <p:cNvSpPr/>
          <p:nvPr/>
        </p:nvSpPr>
        <p:spPr>
          <a:xfrm>
            <a:off x="10859718" y="1941868"/>
            <a:ext cx="3667923" cy="10635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Sampling</a:t>
            </a:r>
          </a:p>
          <a:p>
            <a:pPr algn="ctr"/>
            <a:r>
              <a:rPr lang="en-US" sz="1600" dirty="0">
                <a:solidFill>
                  <a:sysClr val="windowText" lastClr="000000"/>
                </a:solidFill>
              </a:rPr>
              <a:t>z = </a:t>
            </a:r>
            <a:r>
              <a:rPr lang="en-US" sz="1600" dirty="0" err="1">
                <a:solidFill>
                  <a:sysClr val="windowText" lastClr="000000"/>
                </a:solidFill>
              </a:rPr>
              <a:t>z_mean</a:t>
            </a:r>
            <a:r>
              <a:rPr lang="en-US" sz="1600" dirty="0">
                <a:solidFill>
                  <a:sysClr val="windowText" lastClr="000000"/>
                </a:solidFill>
              </a:rPr>
              <a:t> + exp(0.5*</a:t>
            </a:r>
            <a:r>
              <a:rPr lang="en-US" sz="1600" dirty="0" err="1">
                <a:solidFill>
                  <a:sysClr val="windowText" lastClr="000000"/>
                </a:solidFill>
              </a:rPr>
              <a:t>z_log_var</a:t>
            </a:r>
            <a:r>
              <a:rPr lang="en-US" sz="1600" dirty="0">
                <a:solidFill>
                  <a:sysClr val="windowText" lastClr="000000"/>
                </a:solidFill>
              </a:rPr>
              <a:t>)*epsilon</a:t>
            </a:r>
          </a:p>
          <a:p>
            <a:pPr algn="ctr"/>
            <a:r>
              <a:rPr lang="en-US" sz="1600" dirty="0">
                <a:solidFill>
                  <a:sysClr val="windowText" lastClr="000000"/>
                </a:solidFill>
              </a:rPr>
              <a:t>[batch, 64]</a:t>
            </a:r>
          </a:p>
        </p:txBody>
      </p:sp>
      <p:sp>
        <p:nvSpPr>
          <p:cNvPr id="16" name="Rectangle 15">
            <a:extLst>
              <a:ext uri="{FF2B5EF4-FFF2-40B4-BE49-F238E27FC236}">
                <a16:creationId xmlns:a16="http://schemas.microsoft.com/office/drawing/2014/main" id="{0480AAD9-5224-8DFC-8D9E-4E6994F33F9A}"/>
              </a:ext>
            </a:extLst>
          </p:cNvPr>
          <p:cNvSpPr/>
          <p:nvPr/>
        </p:nvSpPr>
        <p:spPr>
          <a:xfrm>
            <a:off x="268927" y="5718630"/>
            <a:ext cx="1432361" cy="106358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z (batch, 64) + HR (batch, 1)</a:t>
            </a:r>
          </a:p>
          <a:p>
            <a:pPr algn="ctr"/>
            <a:r>
              <a:rPr lang="en-US" sz="1600" dirty="0">
                <a:solidFill>
                  <a:sysClr val="windowText" lastClr="000000"/>
                </a:solidFill>
              </a:rPr>
              <a:t>[65]</a:t>
            </a:r>
          </a:p>
        </p:txBody>
      </p:sp>
      <p:sp>
        <p:nvSpPr>
          <p:cNvPr id="17" name="Rectangle 16">
            <a:extLst>
              <a:ext uri="{FF2B5EF4-FFF2-40B4-BE49-F238E27FC236}">
                <a16:creationId xmlns:a16="http://schemas.microsoft.com/office/drawing/2014/main" id="{60FFD0FF-AC30-78EB-75B0-ACC05BF4B9CA}"/>
              </a:ext>
            </a:extLst>
          </p:cNvPr>
          <p:cNvSpPr/>
          <p:nvPr/>
        </p:nvSpPr>
        <p:spPr>
          <a:xfrm>
            <a:off x="2267061" y="5718630"/>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Linear(65 -&gt; 64)</a:t>
            </a:r>
          </a:p>
          <a:p>
            <a:pPr algn="ctr"/>
            <a:r>
              <a:rPr lang="en-US" sz="1600" dirty="0">
                <a:solidFill>
                  <a:sysClr val="windowText" lastClr="000000"/>
                </a:solidFill>
              </a:rPr>
              <a:t>ReLU</a:t>
            </a:r>
          </a:p>
          <a:p>
            <a:pPr algn="ctr"/>
            <a:r>
              <a:rPr lang="en-US" sz="1600" dirty="0">
                <a:solidFill>
                  <a:sysClr val="windowText" lastClr="000000"/>
                </a:solidFill>
              </a:rPr>
              <a:t>4,224 params</a:t>
            </a:r>
          </a:p>
          <a:p>
            <a:pPr algn="ctr"/>
            <a:r>
              <a:rPr lang="en-US" sz="1600" dirty="0">
                <a:solidFill>
                  <a:sysClr val="windowText" lastClr="000000"/>
                </a:solidFill>
              </a:rPr>
              <a:t>[batch, 64]</a:t>
            </a:r>
          </a:p>
        </p:txBody>
      </p:sp>
      <p:sp>
        <p:nvSpPr>
          <p:cNvPr id="18" name="Rectangle 17">
            <a:extLst>
              <a:ext uri="{FF2B5EF4-FFF2-40B4-BE49-F238E27FC236}">
                <a16:creationId xmlns:a16="http://schemas.microsoft.com/office/drawing/2014/main" id="{FB699EEB-1900-8FAF-9437-6F13CBF3CCFF}"/>
              </a:ext>
            </a:extLst>
          </p:cNvPr>
          <p:cNvSpPr/>
          <p:nvPr/>
        </p:nvSpPr>
        <p:spPr>
          <a:xfrm>
            <a:off x="4529687" y="5718660"/>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Linear(64 -&gt; 128)</a:t>
            </a:r>
          </a:p>
          <a:p>
            <a:pPr algn="ctr"/>
            <a:r>
              <a:rPr lang="en-US" sz="1600" dirty="0">
                <a:solidFill>
                  <a:sysClr val="windowText" lastClr="000000"/>
                </a:solidFill>
              </a:rPr>
              <a:t>ReLU</a:t>
            </a:r>
          </a:p>
          <a:p>
            <a:pPr algn="ctr"/>
            <a:r>
              <a:rPr lang="en-US" sz="1600" dirty="0">
                <a:solidFill>
                  <a:sysClr val="windowText" lastClr="000000"/>
                </a:solidFill>
              </a:rPr>
              <a:t>8,320 params</a:t>
            </a:r>
          </a:p>
          <a:p>
            <a:pPr algn="ctr"/>
            <a:r>
              <a:rPr lang="en-US" sz="1600" dirty="0">
                <a:solidFill>
                  <a:sysClr val="windowText" lastClr="000000"/>
                </a:solidFill>
              </a:rPr>
              <a:t>[batch, 128]</a:t>
            </a:r>
          </a:p>
        </p:txBody>
      </p:sp>
      <p:sp>
        <p:nvSpPr>
          <p:cNvPr id="19" name="Rectangle 18">
            <a:extLst>
              <a:ext uri="{FF2B5EF4-FFF2-40B4-BE49-F238E27FC236}">
                <a16:creationId xmlns:a16="http://schemas.microsoft.com/office/drawing/2014/main" id="{1398A9C3-2B04-19AD-9D7E-C598AE0B4682}"/>
              </a:ext>
            </a:extLst>
          </p:cNvPr>
          <p:cNvSpPr/>
          <p:nvPr/>
        </p:nvSpPr>
        <p:spPr>
          <a:xfrm>
            <a:off x="6792313" y="5718630"/>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Linear(128 -&gt; 256)</a:t>
            </a:r>
          </a:p>
          <a:p>
            <a:pPr algn="ctr"/>
            <a:r>
              <a:rPr lang="en-US" sz="1600" dirty="0">
                <a:solidFill>
                  <a:sysClr val="windowText" lastClr="000000"/>
                </a:solidFill>
              </a:rPr>
              <a:t>ReLU</a:t>
            </a:r>
          </a:p>
          <a:p>
            <a:pPr algn="ctr"/>
            <a:r>
              <a:rPr lang="en-US" sz="1600" dirty="0">
                <a:solidFill>
                  <a:sysClr val="windowText" lastClr="000000"/>
                </a:solidFill>
              </a:rPr>
              <a:t>32,896 params</a:t>
            </a:r>
          </a:p>
          <a:p>
            <a:pPr algn="ctr"/>
            <a:r>
              <a:rPr lang="en-US" sz="1600" dirty="0">
                <a:solidFill>
                  <a:sysClr val="windowText" lastClr="000000"/>
                </a:solidFill>
              </a:rPr>
              <a:t>[batch, 256]</a:t>
            </a:r>
          </a:p>
        </p:txBody>
      </p:sp>
      <p:sp>
        <p:nvSpPr>
          <p:cNvPr id="20" name="Rectangle 19">
            <a:extLst>
              <a:ext uri="{FF2B5EF4-FFF2-40B4-BE49-F238E27FC236}">
                <a16:creationId xmlns:a16="http://schemas.microsoft.com/office/drawing/2014/main" id="{BE582F23-C89F-25BB-56FF-2003F165CCCF}"/>
              </a:ext>
            </a:extLst>
          </p:cNvPr>
          <p:cNvSpPr/>
          <p:nvPr/>
        </p:nvSpPr>
        <p:spPr>
          <a:xfrm>
            <a:off x="9054939" y="5718630"/>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Linear(256 -&gt; 750)</a:t>
            </a:r>
          </a:p>
          <a:p>
            <a:pPr algn="ctr"/>
            <a:r>
              <a:rPr lang="en-US" sz="1600" dirty="0">
                <a:solidFill>
                  <a:sysClr val="windowText" lastClr="000000"/>
                </a:solidFill>
              </a:rPr>
              <a:t>Tanh</a:t>
            </a:r>
          </a:p>
          <a:p>
            <a:pPr algn="ctr"/>
            <a:r>
              <a:rPr lang="en-US" sz="1600" dirty="0">
                <a:solidFill>
                  <a:sysClr val="windowText" lastClr="000000"/>
                </a:solidFill>
              </a:rPr>
              <a:t>192,750 params</a:t>
            </a:r>
          </a:p>
          <a:p>
            <a:pPr algn="ctr"/>
            <a:r>
              <a:rPr lang="en-US" sz="1600" dirty="0">
                <a:solidFill>
                  <a:sysClr val="windowText" lastClr="000000"/>
                </a:solidFill>
              </a:rPr>
              <a:t>[batch, 750]</a:t>
            </a:r>
          </a:p>
        </p:txBody>
      </p:sp>
      <p:sp>
        <p:nvSpPr>
          <p:cNvPr id="21" name="Rectangle 20">
            <a:extLst>
              <a:ext uri="{FF2B5EF4-FFF2-40B4-BE49-F238E27FC236}">
                <a16:creationId xmlns:a16="http://schemas.microsoft.com/office/drawing/2014/main" id="{57A316A1-3C5C-79F3-507E-C0231E9F2B18}"/>
              </a:ext>
            </a:extLst>
          </p:cNvPr>
          <p:cNvSpPr/>
          <p:nvPr/>
        </p:nvSpPr>
        <p:spPr>
          <a:xfrm>
            <a:off x="11936371" y="5831150"/>
            <a:ext cx="1853745" cy="838601"/>
          </a:xfrm>
          <a:prstGeom prst="rect">
            <a:avLst/>
          </a:prstGeom>
          <a:solidFill>
            <a:srgbClr val="FF818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Reconstructed PPG</a:t>
            </a:r>
          </a:p>
          <a:p>
            <a:pPr algn="ctr"/>
            <a:r>
              <a:rPr lang="en-US" sz="1600" dirty="0">
                <a:solidFill>
                  <a:sysClr val="windowText" lastClr="000000"/>
                </a:solidFill>
              </a:rPr>
              <a:t>[batch, 750]</a:t>
            </a:r>
          </a:p>
        </p:txBody>
      </p:sp>
      <p:sp>
        <p:nvSpPr>
          <p:cNvPr id="24" name="TextBox 23">
            <a:extLst>
              <a:ext uri="{FF2B5EF4-FFF2-40B4-BE49-F238E27FC236}">
                <a16:creationId xmlns:a16="http://schemas.microsoft.com/office/drawing/2014/main" id="{491C0F45-6515-B7FA-2459-2401898F3980}"/>
              </a:ext>
            </a:extLst>
          </p:cNvPr>
          <p:cNvSpPr txBox="1"/>
          <p:nvPr/>
        </p:nvSpPr>
        <p:spPr>
          <a:xfrm>
            <a:off x="6248851" y="7021573"/>
            <a:ext cx="1899138" cy="584775"/>
          </a:xfrm>
          <a:prstGeom prst="rect">
            <a:avLst/>
          </a:prstGeom>
          <a:noFill/>
        </p:spPr>
        <p:txBody>
          <a:bodyPr wrap="square" rtlCol="0">
            <a:spAutoFit/>
          </a:bodyPr>
          <a:lstStyle/>
          <a:p>
            <a:r>
              <a:rPr lang="en-US" sz="3200" b="1" dirty="0"/>
              <a:t>DECODER</a:t>
            </a:r>
          </a:p>
        </p:txBody>
      </p:sp>
      <p:sp>
        <p:nvSpPr>
          <p:cNvPr id="25" name="TextBox 24">
            <a:extLst>
              <a:ext uri="{FF2B5EF4-FFF2-40B4-BE49-F238E27FC236}">
                <a16:creationId xmlns:a16="http://schemas.microsoft.com/office/drawing/2014/main" id="{55F03B0F-CD05-AC0B-C639-62FC3908E27D}"/>
              </a:ext>
            </a:extLst>
          </p:cNvPr>
          <p:cNvSpPr txBox="1"/>
          <p:nvPr/>
        </p:nvSpPr>
        <p:spPr>
          <a:xfrm>
            <a:off x="6228289" y="1066490"/>
            <a:ext cx="1899138" cy="584775"/>
          </a:xfrm>
          <a:prstGeom prst="rect">
            <a:avLst/>
          </a:prstGeom>
          <a:noFill/>
        </p:spPr>
        <p:txBody>
          <a:bodyPr wrap="square" rtlCol="0">
            <a:spAutoFit/>
          </a:bodyPr>
          <a:lstStyle/>
          <a:p>
            <a:r>
              <a:rPr lang="en-US" sz="3200" b="1" dirty="0"/>
              <a:t>ENCODER</a:t>
            </a:r>
          </a:p>
        </p:txBody>
      </p:sp>
      <p:cxnSp>
        <p:nvCxnSpPr>
          <p:cNvPr id="27" name="Straight Arrow Connector 26">
            <a:extLst>
              <a:ext uri="{FF2B5EF4-FFF2-40B4-BE49-F238E27FC236}">
                <a16:creationId xmlns:a16="http://schemas.microsoft.com/office/drawing/2014/main" id="{34C959FB-9221-14E8-362D-4A82632D0DF6}"/>
              </a:ext>
            </a:extLst>
          </p:cNvPr>
          <p:cNvCxnSpPr>
            <a:stCxn id="9" idx="3"/>
            <a:endCxn id="10" idx="1"/>
          </p:cNvCxnSpPr>
          <p:nvPr/>
        </p:nvCxnSpPr>
        <p:spPr>
          <a:xfrm>
            <a:off x="1535397" y="2378312"/>
            <a:ext cx="56402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56897B59-7DB5-C95A-521E-A17B406D92AE}"/>
              </a:ext>
            </a:extLst>
          </p:cNvPr>
          <p:cNvCxnSpPr>
            <a:cxnSpLocks/>
          </p:cNvCxnSpPr>
          <p:nvPr/>
        </p:nvCxnSpPr>
        <p:spPr>
          <a:xfrm>
            <a:off x="3798023" y="2378312"/>
            <a:ext cx="564024" cy="63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1CE2A1D-FF05-5142-0D1A-4CE32A059F42}"/>
              </a:ext>
            </a:extLst>
          </p:cNvPr>
          <p:cNvCxnSpPr>
            <a:cxnSpLocks/>
            <a:endCxn id="12" idx="1"/>
          </p:cNvCxnSpPr>
          <p:nvPr/>
        </p:nvCxnSpPr>
        <p:spPr>
          <a:xfrm>
            <a:off x="6081211" y="2378312"/>
            <a:ext cx="54346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DFDF477-7E2C-29AB-52EE-7FDBA7CDAFCB}"/>
              </a:ext>
            </a:extLst>
          </p:cNvPr>
          <p:cNvCxnSpPr>
            <a:cxnSpLocks/>
            <a:stCxn id="12" idx="3"/>
            <a:endCxn id="13" idx="1"/>
          </p:cNvCxnSpPr>
          <p:nvPr/>
        </p:nvCxnSpPr>
        <p:spPr>
          <a:xfrm flipV="1">
            <a:off x="8323275" y="1852851"/>
            <a:ext cx="398910" cy="5254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55834B6-608E-EB03-807B-2AD361E7D2DF}"/>
              </a:ext>
            </a:extLst>
          </p:cNvPr>
          <p:cNvCxnSpPr>
            <a:stCxn id="12" idx="3"/>
            <a:endCxn id="14" idx="1"/>
          </p:cNvCxnSpPr>
          <p:nvPr/>
        </p:nvCxnSpPr>
        <p:spPr>
          <a:xfrm>
            <a:off x="8323275" y="2378312"/>
            <a:ext cx="398910" cy="9537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5236448-E7E3-579D-E51A-F9921C5A2CFE}"/>
              </a:ext>
            </a:extLst>
          </p:cNvPr>
          <p:cNvCxnSpPr>
            <a:stCxn id="13" idx="3"/>
          </p:cNvCxnSpPr>
          <p:nvPr/>
        </p:nvCxnSpPr>
        <p:spPr>
          <a:xfrm>
            <a:off x="10420787" y="1852851"/>
            <a:ext cx="438931" cy="620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49FE8A0-18F6-5BB5-4182-C4DB89BC2EE8}"/>
              </a:ext>
            </a:extLst>
          </p:cNvPr>
          <p:cNvCxnSpPr>
            <a:cxnSpLocks/>
            <a:stCxn id="14" idx="3"/>
            <a:endCxn id="15" idx="1"/>
          </p:cNvCxnSpPr>
          <p:nvPr/>
        </p:nvCxnSpPr>
        <p:spPr>
          <a:xfrm flipV="1">
            <a:off x="10420787" y="2473659"/>
            <a:ext cx="438931" cy="858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Connector: Curved 43">
            <a:extLst>
              <a:ext uri="{FF2B5EF4-FFF2-40B4-BE49-F238E27FC236}">
                <a16:creationId xmlns:a16="http://schemas.microsoft.com/office/drawing/2014/main" id="{7A54BC09-CD76-04E4-B9A6-525A46A4685D}"/>
              </a:ext>
            </a:extLst>
          </p:cNvPr>
          <p:cNvCxnSpPr>
            <a:cxnSpLocks/>
            <a:stCxn id="15" idx="2"/>
            <a:endCxn id="16" idx="0"/>
          </p:cNvCxnSpPr>
          <p:nvPr/>
        </p:nvCxnSpPr>
        <p:spPr>
          <a:xfrm rot="5400000">
            <a:off x="5482804" y="-1492246"/>
            <a:ext cx="2713180" cy="1170857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38C097D6-878B-DD44-AB47-1DA3E06CBAAE}"/>
              </a:ext>
            </a:extLst>
          </p:cNvPr>
          <p:cNvSpPr txBox="1"/>
          <p:nvPr/>
        </p:nvSpPr>
        <p:spPr>
          <a:xfrm>
            <a:off x="6731927" y="4308806"/>
            <a:ext cx="891861" cy="338554"/>
          </a:xfrm>
          <a:prstGeom prst="rect">
            <a:avLst/>
          </a:prstGeom>
          <a:noFill/>
        </p:spPr>
        <p:txBody>
          <a:bodyPr wrap="square" rtlCol="0">
            <a:spAutoFit/>
          </a:bodyPr>
          <a:lstStyle/>
          <a:p>
            <a:r>
              <a:rPr lang="en-US" sz="1600" dirty="0"/>
              <a:t>Latent z</a:t>
            </a:r>
          </a:p>
        </p:txBody>
      </p:sp>
      <p:cxnSp>
        <p:nvCxnSpPr>
          <p:cNvPr id="48" name="Straight Arrow Connector 47">
            <a:extLst>
              <a:ext uri="{FF2B5EF4-FFF2-40B4-BE49-F238E27FC236}">
                <a16:creationId xmlns:a16="http://schemas.microsoft.com/office/drawing/2014/main" id="{EEAB1F71-0D49-019B-D1AC-7D44E8BB7A25}"/>
              </a:ext>
            </a:extLst>
          </p:cNvPr>
          <p:cNvCxnSpPr>
            <a:cxnSpLocks/>
            <a:stCxn id="9" idx="2"/>
          </p:cNvCxnSpPr>
          <p:nvPr/>
        </p:nvCxnSpPr>
        <p:spPr>
          <a:xfrm flipH="1">
            <a:off x="817467" y="2910103"/>
            <a:ext cx="1750" cy="280852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0B0800B-FC06-6810-26D4-9DDB2BB66933}"/>
              </a:ext>
            </a:extLst>
          </p:cNvPr>
          <p:cNvSpPr txBox="1"/>
          <p:nvPr/>
        </p:nvSpPr>
        <p:spPr>
          <a:xfrm>
            <a:off x="986857" y="4246411"/>
            <a:ext cx="1280204" cy="338554"/>
          </a:xfrm>
          <a:prstGeom prst="rect">
            <a:avLst/>
          </a:prstGeom>
          <a:noFill/>
        </p:spPr>
        <p:txBody>
          <a:bodyPr wrap="square" rtlCol="0">
            <a:spAutoFit/>
          </a:bodyPr>
          <a:lstStyle/>
          <a:p>
            <a:r>
              <a:rPr lang="en-US" sz="1600" dirty="0"/>
              <a:t>HR (batch,1)</a:t>
            </a:r>
          </a:p>
        </p:txBody>
      </p:sp>
      <p:cxnSp>
        <p:nvCxnSpPr>
          <p:cNvPr id="55" name="Straight Arrow Connector 54">
            <a:extLst>
              <a:ext uri="{FF2B5EF4-FFF2-40B4-BE49-F238E27FC236}">
                <a16:creationId xmlns:a16="http://schemas.microsoft.com/office/drawing/2014/main" id="{FA28906D-DCA4-BD0F-7A68-055462505071}"/>
              </a:ext>
            </a:extLst>
          </p:cNvPr>
          <p:cNvCxnSpPr>
            <a:cxnSpLocks/>
            <a:stCxn id="16" idx="3"/>
            <a:endCxn id="17" idx="1"/>
          </p:cNvCxnSpPr>
          <p:nvPr/>
        </p:nvCxnSpPr>
        <p:spPr>
          <a:xfrm>
            <a:off x="1701288" y="6250421"/>
            <a:ext cx="56577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3D278247-83B6-E175-149A-BABB6C4108D0}"/>
              </a:ext>
            </a:extLst>
          </p:cNvPr>
          <p:cNvCxnSpPr>
            <a:cxnSpLocks/>
            <a:stCxn id="17" idx="3"/>
            <a:endCxn id="18" idx="1"/>
          </p:cNvCxnSpPr>
          <p:nvPr/>
        </p:nvCxnSpPr>
        <p:spPr>
          <a:xfrm>
            <a:off x="3965663" y="6250421"/>
            <a:ext cx="564024" cy="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A1AC899B-6C7C-51D4-C19E-812B673534C1}"/>
              </a:ext>
            </a:extLst>
          </p:cNvPr>
          <p:cNvCxnSpPr>
            <a:cxnSpLocks/>
            <a:stCxn id="18" idx="3"/>
            <a:endCxn id="19" idx="1"/>
          </p:cNvCxnSpPr>
          <p:nvPr/>
        </p:nvCxnSpPr>
        <p:spPr>
          <a:xfrm flipV="1">
            <a:off x="6228289" y="6250421"/>
            <a:ext cx="564024" cy="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439BEEA2-950C-A647-31E6-55945EA7ED7D}"/>
              </a:ext>
            </a:extLst>
          </p:cNvPr>
          <p:cNvCxnSpPr>
            <a:cxnSpLocks/>
            <a:stCxn id="19" idx="3"/>
            <a:endCxn id="20" idx="1"/>
          </p:cNvCxnSpPr>
          <p:nvPr/>
        </p:nvCxnSpPr>
        <p:spPr>
          <a:xfrm>
            <a:off x="8490915" y="6250421"/>
            <a:ext cx="56402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FA93DFA7-55AF-9E47-6556-99B333191932}"/>
              </a:ext>
            </a:extLst>
          </p:cNvPr>
          <p:cNvCxnSpPr>
            <a:cxnSpLocks/>
            <a:stCxn id="20" idx="3"/>
            <a:endCxn id="21" idx="1"/>
          </p:cNvCxnSpPr>
          <p:nvPr/>
        </p:nvCxnSpPr>
        <p:spPr>
          <a:xfrm>
            <a:off x="10753541" y="6250421"/>
            <a:ext cx="1182830" cy="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6678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8F160-6C65-DD3F-CD12-48A696A51293}"/>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BB0AB980-8009-50F0-0788-8683F6E2B950}"/>
              </a:ext>
            </a:extLst>
          </p:cNvPr>
          <p:cNvSpPr/>
          <p:nvPr/>
        </p:nvSpPr>
        <p:spPr>
          <a:xfrm>
            <a:off x="0" y="5298831"/>
            <a:ext cx="14630400" cy="250277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8E2ACA-BB24-9E99-71F5-D2EF28D6F3A5}"/>
              </a:ext>
            </a:extLst>
          </p:cNvPr>
          <p:cNvSpPr/>
          <p:nvPr/>
        </p:nvSpPr>
        <p:spPr>
          <a:xfrm>
            <a:off x="0" y="1057309"/>
            <a:ext cx="14630400" cy="299887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F9EEF505-B4DA-F4F1-D3A3-08800B452233}"/>
              </a:ext>
            </a:extLst>
          </p:cNvPr>
          <p:cNvSpPr/>
          <p:nvPr/>
        </p:nvSpPr>
        <p:spPr>
          <a:xfrm>
            <a:off x="396835" y="494992"/>
            <a:ext cx="4419005" cy="555255"/>
          </a:xfrm>
          <a:prstGeom prst="rect">
            <a:avLst/>
          </a:prstGeom>
          <a:noFill/>
          <a:ln/>
        </p:spPr>
        <p:txBody>
          <a:bodyPr wrap="none" lIns="0" tIns="0" rIns="0" bIns="0" rtlCol="0" anchor="t"/>
          <a:lstStyle/>
          <a:p>
            <a:pPr marL="0" indent="0" algn="l">
              <a:lnSpc>
                <a:spcPts val="2750"/>
              </a:lnSpc>
              <a:buNone/>
            </a:pPr>
            <a:r>
              <a:rPr lang="en-US" sz="3200" dirty="0">
                <a:solidFill>
                  <a:srgbClr val="091C53"/>
                </a:solidFill>
                <a:latin typeface="Arial" panose="020B0604020202020204" pitchFamily="34" charset="0"/>
                <a:ea typeface="Instrument Sans Semi Bold" pitchFamily="34" charset="-122"/>
                <a:cs typeface="Arial" panose="020B0604020202020204" pitchFamily="34" charset="0"/>
              </a:rPr>
              <a:t>Kiến trúc mô </a:t>
            </a:r>
            <a:r>
              <a:rPr lang="en-US" sz="3200" dirty="0" err="1">
                <a:solidFill>
                  <a:srgbClr val="091C53"/>
                </a:solidFill>
                <a:latin typeface="Arial" panose="020B0604020202020204" pitchFamily="34" charset="0"/>
                <a:ea typeface="Instrument Sans Semi Bold" pitchFamily="34" charset="-122"/>
                <a:cs typeface="Arial" panose="020B0604020202020204" pitchFamily="34" charset="0"/>
              </a:rPr>
              <a:t>hình</a:t>
            </a:r>
            <a:r>
              <a:rPr lang="en-US" sz="3200" dirty="0">
                <a:solidFill>
                  <a:srgbClr val="091C53"/>
                </a:solidFill>
                <a:latin typeface="Arial" panose="020B0604020202020204" pitchFamily="34" charset="0"/>
                <a:ea typeface="Instrument Sans Semi Bold" pitchFamily="34" charset="-122"/>
                <a:cs typeface="Arial" panose="020B0604020202020204" pitchFamily="34" charset="0"/>
              </a:rPr>
              <a:t> VAE</a:t>
            </a:r>
            <a:endParaRPr lang="en-US" sz="32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B5CE19E2-C54E-4354-2151-6AB386906B3A}"/>
              </a:ext>
            </a:extLst>
          </p:cNvPr>
          <p:cNvSpPr/>
          <p:nvPr/>
        </p:nvSpPr>
        <p:spPr>
          <a:xfrm>
            <a:off x="43397" y="1852851"/>
            <a:ext cx="1598252" cy="106358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PPG (batch, 750) </a:t>
            </a:r>
          </a:p>
          <a:p>
            <a:pPr algn="ctr"/>
            <a:r>
              <a:rPr lang="en-US" sz="1600" dirty="0">
                <a:solidFill>
                  <a:sysClr val="windowText" lastClr="000000"/>
                </a:solidFill>
              </a:rPr>
              <a:t>[750]</a:t>
            </a:r>
          </a:p>
        </p:txBody>
      </p:sp>
      <p:sp>
        <p:nvSpPr>
          <p:cNvPr id="10" name="Rectangle 9">
            <a:extLst>
              <a:ext uri="{FF2B5EF4-FFF2-40B4-BE49-F238E27FC236}">
                <a16:creationId xmlns:a16="http://schemas.microsoft.com/office/drawing/2014/main" id="{62A7F2F4-AA96-F580-D8DF-8404EB2A1E85}"/>
              </a:ext>
            </a:extLst>
          </p:cNvPr>
          <p:cNvSpPr/>
          <p:nvPr/>
        </p:nvSpPr>
        <p:spPr>
          <a:xfrm>
            <a:off x="2099421" y="1846521"/>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Linear(750 -&gt; 256)</a:t>
            </a:r>
          </a:p>
          <a:p>
            <a:pPr algn="ctr"/>
            <a:r>
              <a:rPr lang="en-US" sz="1600" dirty="0">
                <a:solidFill>
                  <a:sysClr val="windowText" lastClr="000000"/>
                </a:solidFill>
              </a:rPr>
              <a:t>ReLU</a:t>
            </a:r>
          </a:p>
          <a:p>
            <a:pPr algn="ctr"/>
            <a:r>
              <a:rPr lang="en-US" sz="1600" dirty="0">
                <a:solidFill>
                  <a:sysClr val="windowText" lastClr="000000"/>
                </a:solidFill>
              </a:rPr>
              <a:t>192,256 params</a:t>
            </a:r>
          </a:p>
          <a:p>
            <a:pPr algn="ctr"/>
            <a:r>
              <a:rPr lang="en-US" sz="1600" dirty="0">
                <a:solidFill>
                  <a:sysClr val="windowText" lastClr="000000"/>
                </a:solidFill>
              </a:rPr>
              <a:t>[batch, 256]</a:t>
            </a:r>
          </a:p>
        </p:txBody>
      </p:sp>
      <p:sp>
        <p:nvSpPr>
          <p:cNvPr id="11" name="Rectangle 10">
            <a:extLst>
              <a:ext uri="{FF2B5EF4-FFF2-40B4-BE49-F238E27FC236}">
                <a16:creationId xmlns:a16="http://schemas.microsoft.com/office/drawing/2014/main" id="{F3391C3A-24D8-5545-25E6-3E5BF63A0A28}"/>
              </a:ext>
            </a:extLst>
          </p:cNvPr>
          <p:cNvSpPr/>
          <p:nvPr/>
        </p:nvSpPr>
        <p:spPr>
          <a:xfrm>
            <a:off x="4362047" y="1846521"/>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Linear(256 -&gt; 128)</a:t>
            </a:r>
          </a:p>
          <a:p>
            <a:pPr algn="ctr"/>
            <a:r>
              <a:rPr lang="en-US" sz="1600" dirty="0">
                <a:solidFill>
                  <a:sysClr val="windowText" lastClr="000000"/>
                </a:solidFill>
              </a:rPr>
              <a:t>ReLU</a:t>
            </a:r>
          </a:p>
          <a:p>
            <a:pPr algn="ctr"/>
            <a:r>
              <a:rPr lang="en-US" sz="1600" dirty="0">
                <a:solidFill>
                  <a:sysClr val="windowText" lastClr="000000"/>
                </a:solidFill>
              </a:rPr>
              <a:t>32,896 params</a:t>
            </a:r>
          </a:p>
          <a:p>
            <a:pPr algn="ctr"/>
            <a:r>
              <a:rPr lang="en-US" sz="1600" dirty="0">
                <a:solidFill>
                  <a:sysClr val="windowText" lastClr="000000"/>
                </a:solidFill>
              </a:rPr>
              <a:t>[batch, 128]</a:t>
            </a:r>
          </a:p>
        </p:txBody>
      </p:sp>
      <p:sp>
        <p:nvSpPr>
          <p:cNvPr id="12" name="Rectangle 11">
            <a:extLst>
              <a:ext uri="{FF2B5EF4-FFF2-40B4-BE49-F238E27FC236}">
                <a16:creationId xmlns:a16="http://schemas.microsoft.com/office/drawing/2014/main" id="{FA68C60C-CDE2-1795-4E26-4CDE9E2BD933}"/>
              </a:ext>
            </a:extLst>
          </p:cNvPr>
          <p:cNvSpPr/>
          <p:nvPr/>
        </p:nvSpPr>
        <p:spPr>
          <a:xfrm>
            <a:off x="6624673" y="1846521"/>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Linear(128 -&gt; 64)</a:t>
            </a:r>
          </a:p>
          <a:p>
            <a:pPr algn="ctr"/>
            <a:r>
              <a:rPr lang="en-US" sz="1600" dirty="0">
                <a:solidFill>
                  <a:sysClr val="windowText" lastClr="000000"/>
                </a:solidFill>
              </a:rPr>
              <a:t>ReLU</a:t>
            </a:r>
          </a:p>
          <a:p>
            <a:pPr algn="ctr"/>
            <a:r>
              <a:rPr lang="en-US" sz="1600" dirty="0">
                <a:solidFill>
                  <a:sysClr val="windowText" lastClr="000000"/>
                </a:solidFill>
              </a:rPr>
              <a:t>8,256 params</a:t>
            </a:r>
          </a:p>
          <a:p>
            <a:pPr algn="ctr"/>
            <a:r>
              <a:rPr lang="en-US" sz="1600" dirty="0">
                <a:solidFill>
                  <a:sysClr val="windowText" lastClr="000000"/>
                </a:solidFill>
              </a:rPr>
              <a:t>[batch, 64]</a:t>
            </a:r>
          </a:p>
        </p:txBody>
      </p:sp>
      <p:sp>
        <p:nvSpPr>
          <p:cNvPr id="13" name="Rectangle 12">
            <a:extLst>
              <a:ext uri="{FF2B5EF4-FFF2-40B4-BE49-F238E27FC236}">
                <a16:creationId xmlns:a16="http://schemas.microsoft.com/office/drawing/2014/main" id="{825BF301-8541-E15D-1DC1-257451EEC582}"/>
              </a:ext>
            </a:extLst>
          </p:cNvPr>
          <p:cNvSpPr/>
          <p:nvPr/>
        </p:nvSpPr>
        <p:spPr>
          <a:xfrm>
            <a:off x="8722185" y="1321060"/>
            <a:ext cx="1698602" cy="106358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ysClr val="windowText" lastClr="000000"/>
                </a:solidFill>
              </a:rPr>
              <a:t>z_mean</a:t>
            </a:r>
            <a:endParaRPr lang="en-US" sz="1600" dirty="0">
              <a:solidFill>
                <a:sysClr val="windowText" lastClr="000000"/>
              </a:solidFill>
            </a:endParaRPr>
          </a:p>
          <a:p>
            <a:pPr algn="ctr"/>
            <a:r>
              <a:rPr lang="en-US" sz="1600" dirty="0">
                <a:solidFill>
                  <a:sysClr val="windowText" lastClr="000000"/>
                </a:solidFill>
              </a:rPr>
              <a:t>Linear(64 -&gt; 64)</a:t>
            </a:r>
          </a:p>
          <a:p>
            <a:pPr algn="ctr"/>
            <a:r>
              <a:rPr lang="en-US" sz="1600" dirty="0">
                <a:solidFill>
                  <a:sysClr val="windowText" lastClr="000000"/>
                </a:solidFill>
              </a:rPr>
              <a:t>4,160 params</a:t>
            </a:r>
          </a:p>
          <a:p>
            <a:pPr algn="ctr"/>
            <a:r>
              <a:rPr lang="en-US" sz="1600" dirty="0">
                <a:solidFill>
                  <a:sysClr val="windowText" lastClr="000000"/>
                </a:solidFill>
              </a:rPr>
              <a:t>[batch, 64]</a:t>
            </a:r>
          </a:p>
        </p:txBody>
      </p:sp>
      <p:sp>
        <p:nvSpPr>
          <p:cNvPr id="14" name="Rectangle 13">
            <a:extLst>
              <a:ext uri="{FF2B5EF4-FFF2-40B4-BE49-F238E27FC236}">
                <a16:creationId xmlns:a16="http://schemas.microsoft.com/office/drawing/2014/main" id="{38973157-64A0-85AF-265A-BBD6E96A51CC}"/>
              </a:ext>
            </a:extLst>
          </p:cNvPr>
          <p:cNvSpPr/>
          <p:nvPr/>
        </p:nvSpPr>
        <p:spPr>
          <a:xfrm>
            <a:off x="8722185" y="2800230"/>
            <a:ext cx="1698602" cy="106358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ysClr val="windowText" lastClr="000000"/>
                </a:solidFill>
              </a:rPr>
              <a:t>z_log_var</a:t>
            </a:r>
            <a:endParaRPr lang="en-US" sz="1600" dirty="0">
              <a:solidFill>
                <a:sysClr val="windowText" lastClr="000000"/>
              </a:solidFill>
            </a:endParaRPr>
          </a:p>
          <a:p>
            <a:pPr algn="ctr"/>
            <a:r>
              <a:rPr lang="en-US" sz="1600" dirty="0">
                <a:solidFill>
                  <a:sysClr val="windowText" lastClr="000000"/>
                </a:solidFill>
              </a:rPr>
              <a:t>Linear(64 -&gt; 64)</a:t>
            </a:r>
          </a:p>
          <a:p>
            <a:pPr algn="ctr"/>
            <a:r>
              <a:rPr lang="en-US" sz="1600" dirty="0">
                <a:solidFill>
                  <a:sysClr val="windowText" lastClr="000000"/>
                </a:solidFill>
              </a:rPr>
              <a:t>4,160 params</a:t>
            </a:r>
          </a:p>
          <a:p>
            <a:pPr algn="ctr"/>
            <a:r>
              <a:rPr lang="en-US" sz="1600" dirty="0">
                <a:solidFill>
                  <a:sysClr val="windowText" lastClr="000000"/>
                </a:solidFill>
              </a:rPr>
              <a:t>[batch, 64]</a:t>
            </a:r>
          </a:p>
        </p:txBody>
      </p:sp>
      <p:sp>
        <p:nvSpPr>
          <p:cNvPr id="15" name="Rectangle 14">
            <a:extLst>
              <a:ext uri="{FF2B5EF4-FFF2-40B4-BE49-F238E27FC236}">
                <a16:creationId xmlns:a16="http://schemas.microsoft.com/office/drawing/2014/main" id="{19D3621C-A529-924F-A9D5-31ED82A71A0B}"/>
              </a:ext>
            </a:extLst>
          </p:cNvPr>
          <p:cNvSpPr/>
          <p:nvPr/>
        </p:nvSpPr>
        <p:spPr>
          <a:xfrm>
            <a:off x="10859718" y="1941868"/>
            <a:ext cx="3667923" cy="106358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Sampling</a:t>
            </a:r>
          </a:p>
          <a:p>
            <a:pPr algn="ctr"/>
            <a:r>
              <a:rPr lang="en-US" sz="1600" dirty="0">
                <a:solidFill>
                  <a:sysClr val="windowText" lastClr="000000"/>
                </a:solidFill>
              </a:rPr>
              <a:t>z = </a:t>
            </a:r>
            <a:r>
              <a:rPr lang="en-US" sz="1600" dirty="0" err="1">
                <a:solidFill>
                  <a:sysClr val="windowText" lastClr="000000"/>
                </a:solidFill>
              </a:rPr>
              <a:t>z_mean</a:t>
            </a:r>
            <a:r>
              <a:rPr lang="en-US" sz="1600" dirty="0">
                <a:solidFill>
                  <a:sysClr val="windowText" lastClr="000000"/>
                </a:solidFill>
              </a:rPr>
              <a:t> + exp(0.5*</a:t>
            </a:r>
            <a:r>
              <a:rPr lang="en-US" sz="1600" dirty="0" err="1">
                <a:solidFill>
                  <a:sysClr val="windowText" lastClr="000000"/>
                </a:solidFill>
              </a:rPr>
              <a:t>z_log_var</a:t>
            </a:r>
            <a:r>
              <a:rPr lang="en-US" sz="1600" dirty="0">
                <a:solidFill>
                  <a:sysClr val="windowText" lastClr="000000"/>
                </a:solidFill>
              </a:rPr>
              <a:t>)*epsilon</a:t>
            </a:r>
          </a:p>
          <a:p>
            <a:pPr algn="ctr"/>
            <a:r>
              <a:rPr lang="en-US" sz="1600" dirty="0">
                <a:solidFill>
                  <a:sysClr val="windowText" lastClr="000000"/>
                </a:solidFill>
              </a:rPr>
              <a:t>[batch, 64]</a:t>
            </a:r>
          </a:p>
        </p:txBody>
      </p:sp>
      <p:sp>
        <p:nvSpPr>
          <p:cNvPr id="16" name="Rectangle 15">
            <a:extLst>
              <a:ext uri="{FF2B5EF4-FFF2-40B4-BE49-F238E27FC236}">
                <a16:creationId xmlns:a16="http://schemas.microsoft.com/office/drawing/2014/main" id="{CEDE130A-9653-7883-BF0E-5528016DC3D9}"/>
              </a:ext>
            </a:extLst>
          </p:cNvPr>
          <p:cNvSpPr/>
          <p:nvPr/>
        </p:nvSpPr>
        <p:spPr>
          <a:xfrm>
            <a:off x="268927" y="5718630"/>
            <a:ext cx="1432361" cy="106358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z (batch, 64) [64]</a:t>
            </a:r>
          </a:p>
        </p:txBody>
      </p:sp>
      <p:sp>
        <p:nvSpPr>
          <p:cNvPr id="17" name="Rectangle 16">
            <a:extLst>
              <a:ext uri="{FF2B5EF4-FFF2-40B4-BE49-F238E27FC236}">
                <a16:creationId xmlns:a16="http://schemas.microsoft.com/office/drawing/2014/main" id="{143CC227-1826-D167-0E2C-EADFF7E5D2D9}"/>
              </a:ext>
            </a:extLst>
          </p:cNvPr>
          <p:cNvSpPr/>
          <p:nvPr/>
        </p:nvSpPr>
        <p:spPr>
          <a:xfrm>
            <a:off x="2267061" y="5718630"/>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Linear(64 -&gt; 64)</a:t>
            </a:r>
          </a:p>
          <a:p>
            <a:pPr algn="ctr"/>
            <a:r>
              <a:rPr lang="en-US" sz="1600" dirty="0">
                <a:solidFill>
                  <a:sysClr val="windowText" lastClr="000000"/>
                </a:solidFill>
              </a:rPr>
              <a:t>ReLU</a:t>
            </a:r>
          </a:p>
          <a:p>
            <a:pPr algn="ctr"/>
            <a:r>
              <a:rPr lang="en-US" sz="1600" dirty="0">
                <a:solidFill>
                  <a:sysClr val="windowText" lastClr="000000"/>
                </a:solidFill>
              </a:rPr>
              <a:t>4,160 params</a:t>
            </a:r>
          </a:p>
          <a:p>
            <a:pPr algn="ctr"/>
            <a:r>
              <a:rPr lang="en-US" sz="1600" dirty="0">
                <a:solidFill>
                  <a:sysClr val="windowText" lastClr="000000"/>
                </a:solidFill>
              </a:rPr>
              <a:t>[batch, 64]</a:t>
            </a:r>
          </a:p>
        </p:txBody>
      </p:sp>
      <p:sp>
        <p:nvSpPr>
          <p:cNvPr id="18" name="Rectangle 17">
            <a:extLst>
              <a:ext uri="{FF2B5EF4-FFF2-40B4-BE49-F238E27FC236}">
                <a16:creationId xmlns:a16="http://schemas.microsoft.com/office/drawing/2014/main" id="{C0281A5C-4197-9604-8CA6-37D8B7213557}"/>
              </a:ext>
            </a:extLst>
          </p:cNvPr>
          <p:cNvSpPr/>
          <p:nvPr/>
        </p:nvSpPr>
        <p:spPr>
          <a:xfrm>
            <a:off x="4529687" y="5718660"/>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Linear(64 -&gt; 128)</a:t>
            </a:r>
          </a:p>
          <a:p>
            <a:pPr algn="ctr"/>
            <a:r>
              <a:rPr lang="en-US" sz="1600" dirty="0">
                <a:solidFill>
                  <a:sysClr val="windowText" lastClr="000000"/>
                </a:solidFill>
              </a:rPr>
              <a:t>ReLU</a:t>
            </a:r>
          </a:p>
          <a:p>
            <a:pPr algn="ctr"/>
            <a:r>
              <a:rPr lang="en-US" sz="1600" dirty="0">
                <a:solidFill>
                  <a:sysClr val="windowText" lastClr="000000"/>
                </a:solidFill>
              </a:rPr>
              <a:t>8,320 params</a:t>
            </a:r>
          </a:p>
          <a:p>
            <a:pPr algn="ctr"/>
            <a:r>
              <a:rPr lang="en-US" sz="1600" dirty="0">
                <a:solidFill>
                  <a:sysClr val="windowText" lastClr="000000"/>
                </a:solidFill>
              </a:rPr>
              <a:t>[batch, 128]</a:t>
            </a:r>
          </a:p>
        </p:txBody>
      </p:sp>
      <p:sp>
        <p:nvSpPr>
          <p:cNvPr id="19" name="Rectangle 18">
            <a:extLst>
              <a:ext uri="{FF2B5EF4-FFF2-40B4-BE49-F238E27FC236}">
                <a16:creationId xmlns:a16="http://schemas.microsoft.com/office/drawing/2014/main" id="{358B2694-572B-68FF-E309-C000141BDC83}"/>
              </a:ext>
            </a:extLst>
          </p:cNvPr>
          <p:cNvSpPr/>
          <p:nvPr/>
        </p:nvSpPr>
        <p:spPr>
          <a:xfrm>
            <a:off x="6792313" y="5718630"/>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Linear(128 -&gt; 256)</a:t>
            </a:r>
          </a:p>
          <a:p>
            <a:pPr algn="ctr"/>
            <a:r>
              <a:rPr lang="en-US" sz="1600" dirty="0">
                <a:solidFill>
                  <a:sysClr val="windowText" lastClr="000000"/>
                </a:solidFill>
              </a:rPr>
              <a:t>ReLU</a:t>
            </a:r>
          </a:p>
          <a:p>
            <a:pPr algn="ctr"/>
            <a:r>
              <a:rPr lang="en-US" sz="1600" dirty="0">
                <a:solidFill>
                  <a:sysClr val="windowText" lastClr="000000"/>
                </a:solidFill>
              </a:rPr>
              <a:t>32,896 params</a:t>
            </a:r>
          </a:p>
          <a:p>
            <a:pPr algn="ctr"/>
            <a:r>
              <a:rPr lang="en-US" sz="1600" dirty="0">
                <a:solidFill>
                  <a:sysClr val="windowText" lastClr="000000"/>
                </a:solidFill>
              </a:rPr>
              <a:t>[batch, 256]</a:t>
            </a:r>
          </a:p>
        </p:txBody>
      </p:sp>
      <p:sp>
        <p:nvSpPr>
          <p:cNvPr id="20" name="Rectangle 19">
            <a:extLst>
              <a:ext uri="{FF2B5EF4-FFF2-40B4-BE49-F238E27FC236}">
                <a16:creationId xmlns:a16="http://schemas.microsoft.com/office/drawing/2014/main" id="{47382B48-7EAB-1DFE-83F5-CE425E3EE26D}"/>
              </a:ext>
            </a:extLst>
          </p:cNvPr>
          <p:cNvSpPr/>
          <p:nvPr/>
        </p:nvSpPr>
        <p:spPr>
          <a:xfrm>
            <a:off x="9054939" y="5718630"/>
            <a:ext cx="1698602" cy="106358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Linear(256 -&gt; 750)</a:t>
            </a:r>
          </a:p>
          <a:p>
            <a:pPr algn="ctr"/>
            <a:r>
              <a:rPr lang="en-US" sz="1600" dirty="0">
                <a:solidFill>
                  <a:sysClr val="windowText" lastClr="000000"/>
                </a:solidFill>
              </a:rPr>
              <a:t>Tanh</a:t>
            </a:r>
          </a:p>
          <a:p>
            <a:pPr algn="ctr"/>
            <a:r>
              <a:rPr lang="en-US" sz="1600" dirty="0">
                <a:solidFill>
                  <a:sysClr val="windowText" lastClr="000000"/>
                </a:solidFill>
              </a:rPr>
              <a:t>192,750 params</a:t>
            </a:r>
          </a:p>
          <a:p>
            <a:pPr algn="ctr"/>
            <a:r>
              <a:rPr lang="en-US" sz="1600" dirty="0">
                <a:solidFill>
                  <a:sysClr val="windowText" lastClr="000000"/>
                </a:solidFill>
              </a:rPr>
              <a:t>[batch, 750]</a:t>
            </a:r>
          </a:p>
        </p:txBody>
      </p:sp>
      <p:sp>
        <p:nvSpPr>
          <p:cNvPr id="21" name="Rectangle 20">
            <a:extLst>
              <a:ext uri="{FF2B5EF4-FFF2-40B4-BE49-F238E27FC236}">
                <a16:creationId xmlns:a16="http://schemas.microsoft.com/office/drawing/2014/main" id="{2ECDD0AC-5243-8A58-72C5-7CE85D30EA25}"/>
              </a:ext>
            </a:extLst>
          </p:cNvPr>
          <p:cNvSpPr/>
          <p:nvPr/>
        </p:nvSpPr>
        <p:spPr>
          <a:xfrm>
            <a:off x="11936371" y="5831150"/>
            <a:ext cx="1853745" cy="838601"/>
          </a:xfrm>
          <a:prstGeom prst="rect">
            <a:avLst/>
          </a:prstGeom>
          <a:solidFill>
            <a:srgbClr val="FF818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Reconstructed PPG</a:t>
            </a:r>
          </a:p>
          <a:p>
            <a:pPr algn="ctr"/>
            <a:r>
              <a:rPr lang="en-US" sz="1600" dirty="0">
                <a:solidFill>
                  <a:sysClr val="windowText" lastClr="000000"/>
                </a:solidFill>
              </a:rPr>
              <a:t>[batch, 750]</a:t>
            </a:r>
          </a:p>
        </p:txBody>
      </p:sp>
      <p:sp>
        <p:nvSpPr>
          <p:cNvPr id="24" name="TextBox 23">
            <a:extLst>
              <a:ext uri="{FF2B5EF4-FFF2-40B4-BE49-F238E27FC236}">
                <a16:creationId xmlns:a16="http://schemas.microsoft.com/office/drawing/2014/main" id="{F3A02AFF-60EC-DB2B-B3AD-EC68444A0CDC}"/>
              </a:ext>
            </a:extLst>
          </p:cNvPr>
          <p:cNvSpPr txBox="1"/>
          <p:nvPr/>
        </p:nvSpPr>
        <p:spPr>
          <a:xfrm>
            <a:off x="6248851" y="7021573"/>
            <a:ext cx="1899138" cy="584775"/>
          </a:xfrm>
          <a:prstGeom prst="rect">
            <a:avLst/>
          </a:prstGeom>
          <a:noFill/>
        </p:spPr>
        <p:txBody>
          <a:bodyPr wrap="square" rtlCol="0">
            <a:spAutoFit/>
          </a:bodyPr>
          <a:lstStyle/>
          <a:p>
            <a:r>
              <a:rPr lang="en-US" sz="3200" b="1" dirty="0"/>
              <a:t>DECODER</a:t>
            </a:r>
          </a:p>
        </p:txBody>
      </p:sp>
      <p:sp>
        <p:nvSpPr>
          <p:cNvPr id="25" name="TextBox 24">
            <a:extLst>
              <a:ext uri="{FF2B5EF4-FFF2-40B4-BE49-F238E27FC236}">
                <a16:creationId xmlns:a16="http://schemas.microsoft.com/office/drawing/2014/main" id="{A7ED94AF-AD72-4E67-94C8-05AB56C2E8E9}"/>
              </a:ext>
            </a:extLst>
          </p:cNvPr>
          <p:cNvSpPr txBox="1"/>
          <p:nvPr/>
        </p:nvSpPr>
        <p:spPr>
          <a:xfrm>
            <a:off x="6228289" y="1066490"/>
            <a:ext cx="1899138" cy="584775"/>
          </a:xfrm>
          <a:prstGeom prst="rect">
            <a:avLst/>
          </a:prstGeom>
          <a:noFill/>
        </p:spPr>
        <p:txBody>
          <a:bodyPr wrap="square" rtlCol="0">
            <a:spAutoFit/>
          </a:bodyPr>
          <a:lstStyle/>
          <a:p>
            <a:r>
              <a:rPr lang="en-US" sz="3200" b="1" dirty="0"/>
              <a:t>ENCODER</a:t>
            </a:r>
          </a:p>
        </p:txBody>
      </p:sp>
      <p:cxnSp>
        <p:nvCxnSpPr>
          <p:cNvPr id="27" name="Straight Arrow Connector 26">
            <a:extLst>
              <a:ext uri="{FF2B5EF4-FFF2-40B4-BE49-F238E27FC236}">
                <a16:creationId xmlns:a16="http://schemas.microsoft.com/office/drawing/2014/main" id="{5C4A82EA-A83C-76C1-E8B5-4030A93CA5A1}"/>
              </a:ext>
            </a:extLst>
          </p:cNvPr>
          <p:cNvCxnSpPr>
            <a:cxnSpLocks/>
            <a:stCxn id="9" idx="3"/>
            <a:endCxn id="10" idx="1"/>
          </p:cNvCxnSpPr>
          <p:nvPr/>
        </p:nvCxnSpPr>
        <p:spPr>
          <a:xfrm flipV="1">
            <a:off x="1641649" y="2378312"/>
            <a:ext cx="457772" cy="63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BCF030A-BF63-7A8E-EC2F-D79F7928BBB5}"/>
              </a:ext>
            </a:extLst>
          </p:cNvPr>
          <p:cNvCxnSpPr>
            <a:cxnSpLocks/>
          </p:cNvCxnSpPr>
          <p:nvPr/>
        </p:nvCxnSpPr>
        <p:spPr>
          <a:xfrm>
            <a:off x="3798023" y="2378312"/>
            <a:ext cx="564024" cy="63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AF5A859-A8E2-F36F-7915-6171EEB7099A}"/>
              </a:ext>
            </a:extLst>
          </p:cNvPr>
          <p:cNvCxnSpPr>
            <a:cxnSpLocks/>
            <a:endCxn id="12" idx="1"/>
          </p:cNvCxnSpPr>
          <p:nvPr/>
        </p:nvCxnSpPr>
        <p:spPr>
          <a:xfrm>
            <a:off x="6081211" y="2378312"/>
            <a:ext cx="54346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75949A4-79F8-6619-4ECD-85126EE5101D}"/>
              </a:ext>
            </a:extLst>
          </p:cNvPr>
          <p:cNvCxnSpPr>
            <a:cxnSpLocks/>
            <a:stCxn id="12" idx="3"/>
            <a:endCxn id="13" idx="1"/>
          </p:cNvCxnSpPr>
          <p:nvPr/>
        </p:nvCxnSpPr>
        <p:spPr>
          <a:xfrm flipV="1">
            <a:off x="8323275" y="1852851"/>
            <a:ext cx="398910" cy="5254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AAE69EA-6662-1956-F6B7-6FE08E13E778}"/>
              </a:ext>
            </a:extLst>
          </p:cNvPr>
          <p:cNvCxnSpPr>
            <a:stCxn id="12" idx="3"/>
            <a:endCxn id="14" idx="1"/>
          </p:cNvCxnSpPr>
          <p:nvPr/>
        </p:nvCxnSpPr>
        <p:spPr>
          <a:xfrm>
            <a:off x="8323275" y="2378312"/>
            <a:ext cx="398910" cy="9537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4B5B9EB-C916-06F4-F6D6-4F832174AB13}"/>
              </a:ext>
            </a:extLst>
          </p:cNvPr>
          <p:cNvCxnSpPr>
            <a:stCxn id="13" idx="3"/>
          </p:cNvCxnSpPr>
          <p:nvPr/>
        </p:nvCxnSpPr>
        <p:spPr>
          <a:xfrm>
            <a:off x="10420787" y="1852851"/>
            <a:ext cx="438931" cy="620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919B83B-E471-C565-48FA-8E289A49675E}"/>
              </a:ext>
            </a:extLst>
          </p:cNvPr>
          <p:cNvCxnSpPr>
            <a:cxnSpLocks/>
            <a:stCxn id="14" idx="3"/>
            <a:endCxn id="15" idx="1"/>
          </p:cNvCxnSpPr>
          <p:nvPr/>
        </p:nvCxnSpPr>
        <p:spPr>
          <a:xfrm flipV="1">
            <a:off x="10420787" y="2473659"/>
            <a:ext cx="438931" cy="858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Connector: Curved 43">
            <a:extLst>
              <a:ext uri="{FF2B5EF4-FFF2-40B4-BE49-F238E27FC236}">
                <a16:creationId xmlns:a16="http://schemas.microsoft.com/office/drawing/2014/main" id="{73646221-672C-BEA5-0FC2-5547C7B8542F}"/>
              </a:ext>
            </a:extLst>
          </p:cNvPr>
          <p:cNvCxnSpPr>
            <a:cxnSpLocks/>
            <a:stCxn id="15" idx="2"/>
            <a:endCxn id="16" idx="0"/>
          </p:cNvCxnSpPr>
          <p:nvPr/>
        </p:nvCxnSpPr>
        <p:spPr>
          <a:xfrm rot="5400000">
            <a:off x="5482804" y="-1492246"/>
            <a:ext cx="2713180" cy="1170857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B33DB92-3B02-C427-D536-5B8749816D89}"/>
              </a:ext>
            </a:extLst>
          </p:cNvPr>
          <p:cNvSpPr txBox="1"/>
          <p:nvPr/>
        </p:nvSpPr>
        <p:spPr>
          <a:xfrm>
            <a:off x="6731927" y="4308806"/>
            <a:ext cx="891861" cy="338554"/>
          </a:xfrm>
          <a:prstGeom prst="rect">
            <a:avLst/>
          </a:prstGeom>
          <a:noFill/>
        </p:spPr>
        <p:txBody>
          <a:bodyPr wrap="square" rtlCol="0">
            <a:spAutoFit/>
          </a:bodyPr>
          <a:lstStyle/>
          <a:p>
            <a:r>
              <a:rPr lang="en-US" sz="1600" dirty="0"/>
              <a:t>Latent z</a:t>
            </a:r>
          </a:p>
        </p:txBody>
      </p:sp>
      <p:cxnSp>
        <p:nvCxnSpPr>
          <p:cNvPr id="55" name="Straight Arrow Connector 54">
            <a:extLst>
              <a:ext uri="{FF2B5EF4-FFF2-40B4-BE49-F238E27FC236}">
                <a16:creationId xmlns:a16="http://schemas.microsoft.com/office/drawing/2014/main" id="{6219E55B-C5EC-A34B-1641-FD0D0A150F52}"/>
              </a:ext>
            </a:extLst>
          </p:cNvPr>
          <p:cNvCxnSpPr>
            <a:cxnSpLocks/>
            <a:stCxn id="16" idx="3"/>
            <a:endCxn id="17" idx="1"/>
          </p:cNvCxnSpPr>
          <p:nvPr/>
        </p:nvCxnSpPr>
        <p:spPr>
          <a:xfrm>
            <a:off x="1701288" y="6250421"/>
            <a:ext cx="56577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869776E9-FB9B-5773-7471-38F394144E16}"/>
              </a:ext>
            </a:extLst>
          </p:cNvPr>
          <p:cNvCxnSpPr>
            <a:cxnSpLocks/>
            <a:stCxn id="17" idx="3"/>
            <a:endCxn id="18" idx="1"/>
          </p:cNvCxnSpPr>
          <p:nvPr/>
        </p:nvCxnSpPr>
        <p:spPr>
          <a:xfrm>
            <a:off x="3965663" y="6250421"/>
            <a:ext cx="564024" cy="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AAD56318-2D58-7CE4-7C83-19E4EA5CB6BB}"/>
              </a:ext>
            </a:extLst>
          </p:cNvPr>
          <p:cNvCxnSpPr>
            <a:cxnSpLocks/>
            <a:stCxn id="18" idx="3"/>
            <a:endCxn id="19" idx="1"/>
          </p:cNvCxnSpPr>
          <p:nvPr/>
        </p:nvCxnSpPr>
        <p:spPr>
          <a:xfrm flipV="1">
            <a:off x="6228289" y="6250421"/>
            <a:ext cx="564024" cy="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07EA84B3-179C-031B-AA6D-96832E45E070}"/>
              </a:ext>
            </a:extLst>
          </p:cNvPr>
          <p:cNvCxnSpPr>
            <a:cxnSpLocks/>
            <a:stCxn id="19" idx="3"/>
            <a:endCxn id="20" idx="1"/>
          </p:cNvCxnSpPr>
          <p:nvPr/>
        </p:nvCxnSpPr>
        <p:spPr>
          <a:xfrm>
            <a:off x="8490915" y="6250421"/>
            <a:ext cx="56402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4D23957-6124-4661-A889-FC7CE01568E1}"/>
              </a:ext>
            </a:extLst>
          </p:cNvPr>
          <p:cNvCxnSpPr>
            <a:cxnSpLocks/>
            <a:stCxn id="20" idx="3"/>
            <a:endCxn id="21" idx="1"/>
          </p:cNvCxnSpPr>
          <p:nvPr/>
        </p:nvCxnSpPr>
        <p:spPr>
          <a:xfrm>
            <a:off x="10753541" y="6250421"/>
            <a:ext cx="1182830" cy="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8472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5518F-711A-032C-82C0-39B7095BF0B2}"/>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61A3879C-80DB-CE65-5601-31CE8B80D336}"/>
              </a:ext>
            </a:extLst>
          </p:cNvPr>
          <p:cNvSpPr/>
          <p:nvPr/>
        </p:nvSpPr>
        <p:spPr>
          <a:xfrm>
            <a:off x="0" y="4647360"/>
            <a:ext cx="14630400" cy="341459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0AA4D0-52ED-4840-733B-39C2198A837F}"/>
              </a:ext>
            </a:extLst>
          </p:cNvPr>
          <p:cNvSpPr/>
          <p:nvPr/>
        </p:nvSpPr>
        <p:spPr>
          <a:xfrm>
            <a:off x="0" y="1057309"/>
            <a:ext cx="14630400" cy="325149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959E2094-CC9B-0CA4-CF0B-BA2BA726BB2A}"/>
              </a:ext>
            </a:extLst>
          </p:cNvPr>
          <p:cNvSpPr/>
          <p:nvPr/>
        </p:nvSpPr>
        <p:spPr>
          <a:xfrm>
            <a:off x="396835" y="434439"/>
            <a:ext cx="4419005" cy="555255"/>
          </a:xfrm>
          <a:prstGeom prst="rect">
            <a:avLst/>
          </a:prstGeom>
          <a:noFill/>
          <a:ln/>
        </p:spPr>
        <p:txBody>
          <a:bodyPr wrap="none" lIns="0" tIns="0" rIns="0" bIns="0" rtlCol="0" anchor="t"/>
          <a:lstStyle/>
          <a:p>
            <a:pPr marL="0" indent="0" algn="l">
              <a:lnSpc>
                <a:spcPts val="2750"/>
              </a:lnSpc>
              <a:buNone/>
            </a:pPr>
            <a:r>
              <a:rPr lang="en-US" sz="3200" dirty="0">
                <a:solidFill>
                  <a:srgbClr val="091C53"/>
                </a:solidFill>
                <a:latin typeface="Arial" panose="020B0604020202020204" pitchFamily="34" charset="0"/>
                <a:ea typeface="Instrument Sans Semi Bold" pitchFamily="34" charset="-122"/>
                <a:cs typeface="Arial" panose="020B0604020202020204" pitchFamily="34" charset="0"/>
              </a:rPr>
              <a:t>Kiến trúc mô </a:t>
            </a:r>
            <a:r>
              <a:rPr lang="en-US" sz="3200" dirty="0" err="1">
                <a:solidFill>
                  <a:srgbClr val="091C53"/>
                </a:solidFill>
                <a:latin typeface="Arial" panose="020B0604020202020204" pitchFamily="34" charset="0"/>
                <a:ea typeface="Instrument Sans Semi Bold" pitchFamily="34" charset="-122"/>
                <a:cs typeface="Arial" panose="020B0604020202020204" pitchFamily="34" charset="0"/>
              </a:rPr>
              <a:t>hình</a:t>
            </a:r>
            <a:r>
              <a:rPr lang="en-US" sz="3200" dirty="0">
                <a:solidFill>
                  <a:srgbClr val="091C53"/>
                </a:solidFill>
                <a:latin typeface="Arial" panose="020B0604020202020204" pitchFamily="34" charset="0"/>
                <a:ea typeface="Instrument Sans Semi Bold" pitchFamily="34" charset="-122"/>
                <a:cs typeface="Arial" panose="020B0604020202020204" pitchFamily="34" charset="0"/>
              </a:rPr>
              <a:t> CGAN</a:t>
            </a:r>
            <a:endParaRPr lang="en-US" sz="32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37C03E3-EACF-7030-F454-BA1487FDC8CE}"/>
              </a:ext>
            </a:extLst>
          </p:cNvPr>
          <p:cNvSpPr/>
          <p:nvPr/>
        </p:nvSpPr>
        <p:spPr>
          <a:xfrm>
            <a:off x="190618" y="1209448"/>
            <a:ext cx="1855463" cy="125918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Noise z (batch, 128) + HR (batch, 1) </a:t>
            </a:r>
          </a:p>
          <a:p>
            <a:pPr algn="ctr"/>
            <a:r>
              <a:rPr lang="en-US" sz="1600" dirty="0">
                <a:solidFill>
                  <a:sysClr val="windowText" lastClr="000000"/>
                </a:solidFill>
              </a:rPr>
              <a:t>[129]</a:t>
            </a:r>
          </a:p>
        </p:txBody>
      </p:sp>
      <p:sp>
        <p:nvSpPr>
          <p:cNvPr id="10" name="Rectangle 9">
            <a:extLst>
              <a:ext uri="{FF2B5EF4-FFF2-40B4-BE49-F238E27FC236}">
                <a16:creationId xmlns:a16="http://schemas.microsoft.com/office/drawing/2014/main" id="{18BDC24A-BD2C-4398-F44A-2B204857458D}"/>
              </a:ext>
            </a:extLst>
          </p:cNvPr>
          <p:cNvSpPr/>
          <p:nvPr/>
        </p:nvSpPr>
        <p:spPr>
          <a:xfrm>
            <a:off x="2683708" y="1203118"/>
            <a:ext cx="2992363" cy="1265518"/>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Linear(129 -&gt; 512)</a:t>
            </a:r>
          </a:p>
          <a:p>
            <a:pPr algn="ctr"/>
            <a:r>
              <a:rPr lang="en-US" sz="1600" dirty="0">
                <a:solidFill>
                  <a:sysClr val="windowText" lastClr="000000"/>
                </a:solidFill>
              </a:rPr>
              <a:t>66,560 params</a:t>
            </a:r>
          </a:p>
          <a:p>
            <a:pPr algn="ctr"/>
            <a:r>
              <a:rPr lang="en-US" sz="1600" dirty="0">
                <a:solidFill>
                  <a:sysClr val="windowText" lastClr="000000"/>
                </a:solidFill>
              </a:rPr>
              <a:t>[batch, 512]</a:t>
            </a:r>
          </a:p>
          <a:p>
            <a:pPr algn="ctr"/>
            <a:r>
              <a:rPr lang="en-US" sz="1600" dirty="0">
                <a:solidFill>
                  <a:sysClr val="windowText" lastClr="000000"/>
                </a:solidFill>
              </a:rPr>
              <a:t>Reshape: [batch, 128, 4]</a:t>
            </a:r>
          </a:p>
        </p:txBody>
      </p:sp>
      <p:sp>
        <p:nvSpPr>
          <p:cNvPr id="11" name="Rectangle 10">
            <a:extLst>
              <a:ext uri="{FF2B5EF4-FFF2-40B4-BE49-F238E27FC236}">
                <a16:creationId xmlns:a16="http://schemas.microsoft.com/office/drawing/2014/main" id="{D4440DC1-38CB-9B35-A1BA-1611D35B38EA}"/>
              </a:ext>
            </a:extLst>
          </p:cNvPr>
          <p:cNvSpPr/>
          <p:nvPr/>
        </p:nvSpPr>
        <p:spPr>
          <a:xfrm>
            <a:off x="6313697" y="1189780"/>
            <a:ext cx="3794181" cy="127885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ConvTranspose1d(128 -&gt; 64, k=4, s=2, p=1)</a:t>
            </a:r>
          </a:p>
          <a:p>
            <a:pPr algn="ctr"/>
            <a:r>
              <a:rPr lang="en-US" sz="1600" dirty="0">
                <a:solidFill>
                  <a:sysClr val="windowText" lastClr="000000"/>
                </a:solidFill>
              </a:rPr>
              <a:t>BatchNorm1d, </a:t>
            </a:r>
            <a:r>
              <a:rPr lang="en-US" sz="1600" dirty="0" err="1">
                <a:solidFill>
                  <a:sysClr val="windowText" lastClr="000000"/>
                </a:solidFill>
              </a:rPr>
              <a:t>LeakyReLU</a:t>
            </a:r>
            <a:r>
              <a:rPr lang="en-US" sz="1600" dirty="0">
                <a:solidFill>
                  <a:sysClr val="windowText" lastClr="000000"/>
                </a:solidFill>
              </a:rPr>
              <a:t>(0.2)</a:t>
            </a:r>
          </a:p>
          <a:p>
            <a:pPr algn="ctr"/>
            <a:r>
              <a:rPr lang="en-US" sz="1600" dirty="0">
                <a:solidFill>
                  <a:sysClr val="windowText" lastClr="000000"/>
                </a:solidFill>
              </a:rPr>
              <a:t>32,832 params</a:t>
            </a:r>
          </a:p>
          <a:p>
            <a:pPr algn="ctr"/>
            <a:r>
              <a:rPr lang="en-US" sz="1600" dirty="0">
                <a:solidFill>
                  <a:sysClr val="windowText" lastClr="000000"/>
                </a:solidFill>
              </a:rPr>
              <a:t>[batch, 64, 8]</a:t>
            </a:r>
          </a:p>
        </p:txBody>
      </p:sp>
      <p:sp>
        <p:nvSpPr>
          <p:cNvPr id="12" name="Rectangle 11">
            <a:extLst>
              <a:ext uri="{FF2B5EF4-FFF2-40B4-BE49-F238E27FC236}">
                <a16:creationId xmlns:a16="http://schemas.microsoft.com/office/drawing/2014/main" id="{98F6F393-7A76-FAD7-57B1-94B0B0FB9A9B}"/>
              </a:ext>
            </a:extLst>
          </p:cNvPr>
          <p:cNvSpPr/>
          <p:nvPr/>
        </p:nvSpPr>
        <p:spPr>
          <a:xfrm>
            <a:off x="10745503" y="1179967"/>
            <a:ext cx="3629708" cy="130200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ConvTranspose1d(64 -&gt; 32, k=4, s=2, p=1)</a:t>
            </a:r>
          </a:p>
          <a:p>
            <a:pPr algn="ctr"/>
            <a:r>
              <a:rPr lang="en-US" sz="1600" dirty="0">
                <a:solidFill>
                  <a:sysClr val="windowText" lastClr="000000"/>
                </a:solidFill>
              </a:rPr>
              <a:t>BatchNorm1d, </a:t>
            </a:r>
            <a:r>
              <a:rPr lang="en-US" sz="1600" dirty="0" err="1">
                <a:solidFill>
                  <a:sysClr val="windowText" lastClr="000000"/>
                </a:solidFill>
              </a:rPr>
              <a:t>LeakyReLU</a:t>
            </a:r>
            <a:r>
              <a:rPr lang="en-US" sz="1600" dirty="0">
                <a:solidFill>
                  <a:sysClr val="windowText" lastClr="000000"/>
                </a:solidFill>
              </a:rPr>
              <a:t>(0.2)</a:t>
            </a:r>
          </a:p>
          <a:p>
            <a:pPr algn="ctr"/>
            <a:r>
              <a:rPr lang="en-US" sz="1600" dirty="0">
                <a:solidFill>
                  <a:sysClr val="windowText" lastClr="000000"/>
                </a:solidFill>
              </a:rPr>
              <a:t>8,224 params</a:t>
            </a:r>
          </a:p>
          <a:p>
            <a:pPr algn="ctr"/>
            <a:r>
              <a:rPr lang="en-US" sz="1600" dirty="0">
                <a:solidFill>
                  <a:sysClr val="windowText" lastClr="000000"/>
                </a:solidFill>
              </a:rPr>
              <a:t>[batch, 32, 16]</a:t>
            </a:r>
          </a:p>
        </p:txBody>
      </p:sp>
      <p:sp>
        <p:nvSpPr>
          <p:cNvPr id="16" name="Rectangle 15">
            <a:extLst>
              <a:ext uri="{FF2B5EF4-FFF2-40B4-BE49-F238E27FC236}">
                <a16:creationId xmlns:a16="http://schemas.microsoft.com/office/drawing/2014/main" id="{5D05C775-F678-B9E9-88BB-393A3B71D181}"/>
              </a:ext>
            </a:extLst>
          </p:cNvPr>
          <p:cNvSpPr/>
          <p:nvPr/>
        </p:nvSpPr>
        <p:spPr>
          <a:xfrm>
            <a:off x="268927" y="5063310"/>
            <a:ext cx="1432361" cy="1063582"/>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PPG  (batch, 750) + HR (batch, 1)</a:t>
            </a:r>
          </a:p>
        </p:txBody>
      </p:sp>
      <p:sp>
        <p:nvSpPr>
          <p:cNvPr id="17" name="Rectangle 16">
            <a:extLst>
              <a:ext uri="{FF2B5EF4-FFF2-40B4-BE49-F238E27FC236}">
                <a16:creationId xmlns:a16="http://schemas.microsoft.com/office/drawing/2014/main" id="{3C8B1137-4FD8-8E1D-60D3-1D43E92CED4B}"/>
              </a:ext>
            </a:extLst>
          </p:cNvPr>
          <p:cNvSpPr/>
          <p:nvPr/>
        </p:nvSpPr>
        <p:spPr>
          <a:xfrm>
            <a:off x="2341696" y="5074207"/>
            <a:ext cx="2213499" cy="106358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HR -&gt; Linear(1 -&gt; 16)</a:t>
            </a:r>
          </a:p>
          <a:p>
            <a:pPr algn="ctr"/>
            <a:r>
              <a:rPr lang="en-US" sz="1600" dirty="0">
                <a:solidFill>
                  <a:sysClr val="windowText" lastClr="000000"/>
                </a:solidFill>
              </a:rPr>
              <a:t>32 params</a:t>
            </a:r>
          </a:p>
          <a:p>
            <a:pPr algn="ctr"/>
            <a:r>
              <a:rPr lang="en-US" sz="1600" dirty="0">
                <a:solidFill>
                  <a:sysClr val="windowText" lastClr="000000"/>
                </a:solidFill>
              </a:rPr>
              <a:t>[batch, 16]</a:t>
            </a:r>
          </a:p>
          <a:p>
            <a:pPr algn="ctr"/>
            <a:r>
              <a:rPr lang="en-US" sz="1600" dirty="0">
                <a:solidFill>
                  <a:sysClr val="windowText" lastClr="000000"/>
                </a:solidFill>
              </a:rPr>
              <a:t>Expand: [batch, 16, 750]</a:t>
            </a:r>
          </a:p>
        </p:txBody>
      </p:sp>
      <p:sp>
        <p:nvSpPr>
          <p:cNvPr id="21" name="Rectangle 20">
            <a:extLst>
              <a:ext uri="{FF2B5EF4-FFF2-40B4-BE49-F238E27FC236}">
                <a16:creationId xmlns:a16="http://schemas.microsoft.com/office/drawing/2014/main" id="{02C5732C-1167-E7CD-6805-D1C1B4440720}"/>
              </a:ext>
            </a:extLst>
          </p:cNvPr>
          <p:cNvSpPr/>
          <p:nvPr/>
        </p:nvSpPr>
        <p:spPr>
          <a:xfrm>
            <a:off x="814680" y="6797621"/>
            <a:ext cx="1853745" cy="838601"/>
          </a:xfrm>
          <a:prstGeom prst="rect">
            <a:avLst/>
          </a:prstGeom>
          <a:solidFill>
            <a:srgbClr val="FF818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Linear(11.904 -&gt; 1)</a:t>
            </a:r>
          </a:p>
          <a:p>
            <a:pPr algn="ctr"/>
            <a:r>
              <a:rPr lang="en-US" sz="1600" dirty="0">
                <a:solidFill>
                  <a:sysClr val="windowText" lastClr="000000"/>
                </a:solidFill>
              </a:rPr>
              <a:t>11.905 params</a:t>
            </a:r>
          </a:p>
          <a:p>
            <a:pPr algn="ctr"/>
            <a:r>
              <a:rPr lang="en-US" sz="1600" dirty="0">
                <a:solidFill>
                  <a:sysClr val="windowText" lastClr="000000"/>
                </a:solidFill>
              </a:rPr>
              <a:t>[batch, 1]</a:t>
            </a:r>
          </a:p>
        </p:txBody>
      </p:sp>
      <p:sp>
        <p:nvSpPr>
          <p:cNvPr id="24" name="TextBox 23">
            <a:extLst>
              <a:ext uri="{FF2B5EF4-FFF2-40B4-BE49-F238E27FC236}">
                <a16:creationId xmlns:a16="http://schemas.microsoft.com/office/drawing/2014/main" id="{A049C86F-741E-13D8-224A-DCFD5EFA65BE}"/>
              </a:ext>
            </a:extLst>
          </p:cNvPr>
          <p:cNvSpPr txBox="1"/>
          <p:nvPr/>
        </p:nvSpPr>
        <p:spPr>
          <a:xfrm>
            <a:off x="11624164" y="4786766"/>
            <a:ext cx="2956109" cy="584775"/>
          </a:xfrm>
          <a:prstGeom prst="rect">
            <a:avLst/>
          </a:prstGeom>
          <a:noFill/>
        </p:spPr>
        <p:txBody>
          <a:bodyPr wrap="square" rtlCol="0">
            <a:spAutoFit/>
          </a:bodyPr>
          <a:lstStyle/>
          <a:p>
            <a:r>
              <a:rPr lang="en-US" sz="3200" b="1" dirty="0"/>
              <a:t>DISCRIMINATOR</a:t>
            </a:r>
          </a:p>
        </p:txBody>
      </p:sp>
      <p:sp>
        <p:nvSpPr>
          <p:cNvPr id="25" name="TextBox 24">
            <a:extLst>
              <a:ext uri="{FF2B5EF4-FFF2-40B4-BE49-F238E27FC236}">
                <a16:creationId xmlns:a16="http://schemas.microsoft.com/office/drawing/2014/main" id="{0DA179BD-C890-0C78-8F7F-F4D347BDB475}"/>
              </a:ext>
            </a:extLst>
          </p:cNvPr>
          <p:cNvSpPr txBox="1"/>
          <p:nvPr/>
        </p:nvSpPr>
        <p:spPr>
          <a:xfrm>
            <a:off x="369205" y="3118742"/>
            <a:ext cx="2294254" cy="584775"/>
          </a:xfrm>
          <a:prstGeom prst="rect">
            <a:avLst/>
          </a:prstGeom>
          <a:noFill/>
        </p:spPr>
        <p:txBody>
          <a:bodyPr wrap="square" rtlCol="0">
            <a:spAutoFit/>
          </a:bodyPr>
          <a:lstStyle/>
          <a:p>
            <a:r>
              <a:rPr lang="en-US" sz="3200" b="1" dirty="0"/>
              <a:t>GENERATOR</a:t>
            </a:r>
          </a:p>
        </p:txBody>
      </p:sp>
      <p:cxnSp>
        <p:nvCxnSpPr>
          <p:cNvPr id="27" name="Straight Arrow Connector 26">
            <a:extLst>
              <a:ext uri="{FF2B5EF4-FFF2-40B4-BE49-F238E27FC236}">
                <a16:creationId xmlns:a16="http://schemas.microsoft.com/office/drawing/2014/main" id="{50E22AF3-C5AD-D453-8264-B7422066BC7A}"/>
              </a:ext>
            </a:extLst>
          </p:cNvPr>
          <p:cNvCxnSpPr>
            <a:cxnSpLocks/>
            <a:stCxn id="9" idx="3"/>
            <a:endCxn id="10" idx="1"/>
          </p:cNvCxnSpPr>
          <p:nvPr/>
        </p:nvCxnSpPr>
        <p:spPr>
          <a:xfrm flipV="1">
            <a:off x="2046081" y="1835877"/>
            <a:ext cx="637627" cy="31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ACB52F1-EA6B-0090-F523-286A25350171}"/>
              </a:ext>
            </a:extLst>
          </p:cNvPr>
          <p:cNvCxnSpPr>
            <a:cxnSpLocks/>
            <a:stCxn id="10" idx="3"/>
            <a:endCxn id="11" idx="1"/>
          </p:cNvCxnSpPr>
          <p:nvPr/>
        </p:nvCxnSpPr>
        <p:spPr>
          <a:xfrm flipV="1">
            <a:off x="5676071" y="1829208"/>
            <a:ext cx="637626" cy="66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770F3D7-FA14-CE67-4CAD-27EC8B28C903}"/>
              </a:ext>
            </a:extLst>
          </p:cNvPr>
          <p:cNvCxnSpPr>
            <a:cxnSpLocks/>
            <a:stCxn id="11" idx="3"/>
            <a:endCxn id="12" idx="1"/>
          </p:cNvCxnSpPr>
          <p:nvPr/>
        </p:nvCxnSpPr>
        <p:spPr>
          <a:xfrm>
            <a:off x="10107878" y="1829208"/>
            <a:ext cx="637625" cy="17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EC7EB1C4-9045-85D7-9112-90A82509EAB8}"/>
              </a:ext>
            </a:extLst>
          </p:cNvPr>
          <p:cNvSpPr txBox="1"/>
          <p:nvPr/>
        </p:nvSpPr>
        <p:spPr>
          <a:xfrm>
            <a:off x="985108" y="4283199"/>
            <a:ext cx="1698601" cy="338554"/>
          </a:xfrm>
          <a:prstGeom prst="rect">
            <a:avLst/>
          </a:prstGeom>
          <a:noFill/>
        </p:spPr>
        <p:txBody>
          <a:bodyPr wrap="square" rtlCol="0">
            <a:spAutoFit/>
          </a:bodyPr>
          <a:lstStyle/>
          <a:p>
            <a:r>
              <a:rPr lang="en-US" sz="1600" b="1" dirty="0">
                <a:solidFill>
                  <a:srgbClr val="C00000"/>
                </a:solidFill>
              </a:rPr>
              <a:t>Generated PPG</a:t>
            </a:r>
          </a:p>
        </p:txBody>
      </p:sp>
      <p:cxnSp>
        <p:nvCxnSpPr>
          <p:cNvPr id="55" name="Straight Arrow Connector 54">
            <a:extLst>
              <a:ext uri="{FF2B5EF4-FFF2-40B4-BE49-F238E27FC236}">
                <a16:creationId xmlns:a16="http://schemas.microsoft.com/office/drawing/2014/main" id="{DD18EE79-8964-FEEC-6F95-02BA88A7A9B1}"/>
              </a:ext>
            </a:extLst>
          </p:cNvPr>
          <p:cNvCxnSpPr>
            <a:cxnSpLocks/>
            <a:stCxn id="16" idx="3"/>
            <a:endCxn id="17" idx="1"/>
          </p:cNvCxnSpPr>
          <p:nvPr/>
        </p:nvCxnSpPr>
        <p:spPr>
          <a:xfrm>
            <a:off x="1701288" y="5595101"/>
            <a:ext cx="640408" cy="1089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7A654A5-213D-AFC4-8F4E-37FD4684EC0D}"/>
              </a:ext>
            </a:extLst>
          </p:cNvPr>
          <p:cNvCxnSpPr>
            <a:cxnSpLocks/>
            <a:stCxn id="17" idx="3"/>
            <a:endCxn id="117" idx="1"/>
          </p:cNvCxnSpPr>
          <p:nvPr/>
        </p:nvCxnSpPr>
        <p:spPr>
          <a:xfrm flipV="1">
            <a:off x="4555195" y="5600549"/>
            <a:ext cx="532967" cy="5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3D2404AE-538B-9F42-2002-36E3509E943D}"/>
              </a:ext>
            </a:extLst>
          </p:cNvPr>
          <p:cNvCxnSpPr>
            <a:cxnSpLocks/>
            <a:stCxn id="117" idx="3"/>
            <a:endCxn id="122" idx="1"/>
          </p:cNvCxnSpPr>
          <p:nvPr/>
        </p:nvCxnSpPr>
        <p:spPr>
          <a:xfrm flipV="1">
            <a:off x="7072265" y="5593884"/>
            <a:ext cx="555451" cy="66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BD4E134B-D25C-95BA-6E56-722B95377777}"/>
              </a:ext>
            </a:extLst>
          </p:cNvPr>
          <p:cNvCxnSpPr>
            <a:cxnSpLocks/>
            <a:stCxn id="129" idx="1"/>
            <a:endCxn id="131" idx="3"/>
          </p:cNvCxnSpPr>
          <p:nvPr/>
        </p:nvCxnSpPr>
        <p:spPr>
          <a:xfrm flipH="1" flipV="1">
            <a:off x="9364053" y="7216921"/>
            <a:ext cx="925785"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133C80A1-3538-8E19-A894-A8EEA1BE9C8A}"/>
              </a:ext>
            </a:extLst>
          </p:cNvPr>
          <p:cNvCxnSpPr>
            <a:cxnSpLocks/>
            <a:stCxn id="136" idx="1"/>
            <a:endCxn id="21" idx="3"/>
          </p:cNvCxnSpPr>
          <p:nvPr/>
        </p:nvCxnSpPr>
        <p:spPr>
          <a:xfrm flipH="1">
            <a:off x="2668425" y="7216922"/>
            <a:ext cx="69992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B162AD2A-EE47-9380-B92B-3B34F32E4897}"/>
              </a:ext>
            </a:extLst>
          </p:cNvPr>
          <p:cNvSpPr/>
          <p:nvPr/>
        </p:nvSpPr>
        <p:spPr>
          <a:xfrm>
            <a:off x="10753541" y="2878811"/>
            <a:ext cx="3629707" cy="1256901"/>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ConvTranspose1d(32 -&gt; 16, k=4, s=2, p=1)</a:t>
            </a:r>
          </a:p>
          <a:p>
            <a:pPr algn="ctr"/>
            <a:r>
              <a:rPr lang="en-US" sz="1600" dirty="0">
                <a:solidFill>
                  <a:sysClr val="windowText" lastClr="000000"/>
                </a:solidFill>
              </a:rPr>
              <a:t>BatchNorm1d, </a:t>
            </a:r>
            <a:r>
              <a:rPr lang="en-US" sz="1600" dirty="0" err="1">
                <a:solidFill>
                  <a:sysClr val="windowText" lastClr="000000"/>
                </a:solidFill>
              </a:rPr>
              <a:t>LeakyReLU</a:t>
            </a:r>
            <a:r>
              <a:rPr lang="en-US" sz="1600" dirty="0">
                <a:solidFill>
                  <a:sysClr val="windowText" lastClr="000000"/>
                </a:solidFill>
              </a:rPr>
              <a:t>(0.2)</a:t>
            </a:r>
          </a:p>
          <a:p>
            <a:pPr algn="ctr"/>
            <a:r>
              <a:rPr lang="en-US" sz="1600" dirty="0">
                <a:solidFill>
                  <a:sysClr val="windowText" lastClr="000000"/>
                </a:solidFill>
              </a:rPr>
              <a:t>2.064 params</a:t>
            </a:r>
          </a:p>
          <a:p>
            <a:pPr algn="ctr"/>
            <a:r>
              <a:rPr lang="en-US" sz="1600" dirty="0">
                <a:solidFill>
                  <a:sysClr val="windowText" lastClr="000000"/>
                </a:solidFill>
              </a:rPr>
              <a:t>[batch, 16, 32]</a:t>
            </a:r>
          </a:p>
        </p:txBody>
      </p:sp>
      <p:sp>
        <p:nvSpPr>
          <p:cNvPr id="7" name="Rectangle 6">
            <a:extLst>
              <a:ext uri="{FF2B5EF4-FFF2-40B4-BE49-F238E27FC236}">
                <a16:creationId xmlns:a16="http://schemas.microsoft.com/office/drawing/2014/main" id="{1E631693-D86B-978D-2DA2-3ED550789391}"/>
              </a:ext>
            </a:extLst>
          </p:cNvPr>
          <p:cNvSpPr/>
          <p:nvPr/>
        </p:nvSpPr>
        <p:spPr>
          <a:xfrm>
            <a:off x="5895249" y="2885305"/>
            <a:ext cx="3778884" cy="1256901"/>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ConvTranspose1d(16 -&gt; 1, k=39, s=23, p=1)</a:t>
            </a:r>
          </a:p>
          <a:p>
            <a:pPr algn="ctr"/>
            <a:r>
              <a:rPr lang="en-US" sz="1600" dirty="0">
                <a:solidFill>
                  <a:sysClr val="windowText" lastClr="000000"/>
                </a:solidFill>
              </a:rPr>
              <a:t>625 params</a:t>
            </a:r>
          </a:p>
          <a:p>
            <a:pPr algn="ctr"/>
            <a:r>
              <a:rPr lang="en-US" sz="1600" dirty="0">
                <a:solidFill>
                  <a:sysClr val="windowText" lastClr="000000"/>
                </a:solidFill>
              </a:rPr>
              <a:t>[batch, 1, 750]</a:t>
            </a:r>
          </a:p>
        </p:txBody>
      </p:sp>
      <p:sp>
        <p:nvSpPr>
          <p:cNvPr id="59" name="Rectangle 58">
            <a:extLst>
              <a:ext uri="{FF2B5EF4-FFF2-40B4-BE49-F238E27FC236}">
                <a16:creationId xmlns:a16="http://schemas.microsoft.com/office/drawing/2014/main" id="{869AEDF3-847A-C0DE-23ED-4B5E956E7880}"/>
              </a:ext>
            </a:extLst>
          </p:cNvPr>
          <p:cNvSpPr/>
          <p:nvPr/>
        </p:nvSpPr>
        <p:spPr>
          <a:xfrm>
            <a:off x="3420036" y="3083881"/>
            <a:ext cx="1395804" cy="838601"/>
          </a:xfrm>
          <a:prstGeom prst="rect">
            <a:avLst/>
          </a:prstGeom>
          <a:solidFill>
            <a:srgbClr val="FF818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Tanh</a:t>
            </a:r>
          </a:p>
          <a:p>
            <a:pPr algn="ctr"/>
            <a:r>
              <a:rPr lang="en-US" sz="1600" dirty="0">
                <a:solidFill>
                  <a:sysClr val="windowText" lastClr="000000"/>
                </a:solidFill>
              </a:rPr>
              <a:t>[batch, 750]</a:t>
            </a:r>
          </a:p>
        </p:txBody>
      </p:sp>
      <p:cxnSp>
        <p:nvCxnSpPr>
          <p:cNvPr id="60" name="Straight Arrow Connector 59">
            <a:extLst>
              <a:ext uri="{FF2B5EF4-FFF2-40B4-BE49-F238E27FC236}">
                <a16:creationId xmlns:a16="http://schemas.microsoft.com/office/drawing/2014/main" id="{7501AB93-34E4-563D-EF2B-47CC117B2CA6}"/>
              </a:ext>
            </a:extLst>
          </p:cNvPr>
          <p:cNvCxnSpPr>
            <a:cxnSpLocks/>
            <a:stCxn id="12" idx="2"/>
            <a:endCxn id="5" idx="0"/>
          </p:cNvCxnSpPr>
          <p:nvPr/>
        </p:nvCxnSpPr>
        <p:spPr>
          <a:xfrm>
            <a:off x="12560357" y="2481974"/>
            <a:ext cx="8038" cy="3968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8F53C26-539C-7087-0A69-7ED0CD97F63F}"/>
              </a:ext>
            </a:extLst>
          </p:cNvPr>
          <p:cNvCxnSpPr>
            <a:cxnSpLocks/>
            <a:stCxn id="5" idx="1"/>
            <a:endCxn id="7" idx="3"/>
          </p:cNvCxnSpPr>
          <p:nvPr/>
        </p:nvCxnSpPr>
        <p:spPr>
          <a:xfrm flipH="1">
            <a:off x="9674133" y="3507262"/>
            <a:ext cx="1079408" cy="64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228CCF1E-C8D3-6D40-DDFE-419A4E854387}"/>
              </a:ext>
            </a:extLst>
          </p:cNvPr>
          <p:cNvCxnSpPr>
            <a:cxnSpLocks/>
            <a:stCxn id="7" idx="1"/>
            <a:endCxn id="59" idx="3"/>
          </p:cNvCxnSpPr>
          <p:nvPr/>
        </p:nvCxnSpPr>
        <p:spPr>
          <a:xfrm flipH="1" flipV="1">
            <a:off x="4815840" y="3503182"/>
            <a:ext cx="1079409" cy="105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30EC982A-1B0D-DCF3-2DF1-D91F748419C1}"/>
              </a:ext>
            </a:extLst>
          </p:cNvPr>
          <p:cNvCxnSpPr>
            <a:cxnSpLocks/>
            <a:stCxn id="59" idx="2"/>
            <a:endCxn id="16" idx="0"/>
          </p:cNvCxnSpPr>
          <p:nvPr/>
        </p:nvCxnSpPr>
        <p:spPr>
          <a:xfrm flipH="1">
            <a:off x="985108" y="3922482"/>
            <a:ext cx="3132830" cy="1140828"/>
          </a:xfrm>
          <a:prstGeom prst="straightConnector1">
            <a:avLst/>
          </a:prstGeom>
          <a:ln w="28575">
            <a:solidFill>
              <a:srgbClr val="C00000"/>
            </a:solidFill>
            <a:prstDash val="dash"/>
            <a:tailEnd type="triangle"/>
          </a:ln>
        </p:spPr>
        <p:style>
          <a:lnRef idx="2">
            <a:schemeClr val="accent2"/>
          </a:lnRef>
          <a:fillRef idx="0">
            <a:schemeClr val="accent2"/>
          </a:fillRef>
          <a:effectRef idx="1">
            <a:schemeClr val="accent2"/>
          </a:effectRef>
          <a:fontRef idx="minor">
            <a:schemeClr val="tx1"/>
          </a:fontRef>
        </p:style>
      </p:cxnSp>
      <p:sp>
        <p:nvSpPr>
          <p:cNvPr id="117" name="Rectangle 116">
            <a:extLst>
              <a:ext uri="{FF2B5EF4-FFF2-40B4-BE49-F238E27FC236}">
                <a16:creationId xmlns:a16="http://schemas.microsoft.com/office/drawing/2014/main" id="{67BB3A81-888B-5A53-8E1E-2FDEF5F46944}"/>
              </a:ext>
            </a:extLst>
          </p:cNvPr>
          <p:cNvSpPr/>
          <p:nvPr/>
        </p:nvSpPr>
        <p:spPr>
          <a:xfrm>
            <a:off x="5088162" y="5068758"/>
            <a:ext cx="1984103" cy="1063582"/>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PPG:  [batch, 1, 750] + HR: [batch, 16, 750]</a:t>
            </a:r>
          </a:p>
          <a:p>
            <a:pPr algn="ctr"/>
            <a:r>
              <a:rPr lang="en-US" sz="1600" dirty="0">
                <a:solidFill>
                  <a:sysClr val="windowText" lastClr="000000"/>
                </a:solidFill>
              </a:rPr>
              <a:t>[batch, 17, 750]</a:t>
            </a:r>
          </a:p>
        </p:txBody>
      </p:sp>
      <p:sp>
        <p:nvSpPr>
          <p:cNvPr id="122" name="Rectangle 121">
            <a:extLst>
              <a:ext uri="{FF2B5EF4-FFF2-40B4-BE49-F238E27FC236}">
                <a16:creationId xmlns:a16="http://schemas.microsoft.com/office/drawing/2014/main" id="{B7707C73-F0FE-914A-7E7B-88A1D89898D0}"/>
              </a:ext>
            </a:extLst>
          </p:cNvPr>
          <p:cNvSpPr/>
          <p:nvPr/>
        </p:nvSpPr>
        <p:spPr>
          <a:xfrm>
            <a:off x="7627716" y="5057459"/>
            <a:ext cx="3862178" cy="10728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Conv1d(17 -&gt; 32, k=4, s=2, p=1)</a:t>
            </a:r>
          </a:p>
          <a:p>
            <a:pPr algn="ctr"/>
            <a:r>
              <a:rPr lang="en-US" sz="1600" dirty="0" err="1">
                <a:solidFill>
                  <a:sysClr val="windowText" lastClr="000000"/>
                </a:solidFill>
              </a:rPr>
              <a:t>SpectralNorm</a:t>
            </a:r>
            <a:r>
              <a:rPr lang="en-US" sz="1600" dirty="0">
                <a:solidFill>
                  <a:sysClr val="windowText" lastClr="000000"/>
                </a:solidFill>
              </a:rPr>
              <a:t>, </a:t>
            </a:r>
            <a:r>
              <a:rPr lang="en-US" sz="1600" dirty="0" err="1">
                <a:solidFill>
                  <a:sysClr val="windowText" lastClr="000000"/>
                </a:solidFill>
              </a:rPr>
              <a:t>LeakyReLU</a:t>
            </a:r>
            <a:r>
              <a:rPr lang="en-US" sz="1600" dirty="0">
                <a:solidFill>
                  <a:sysClr val="windowText" lastClr="000000"/>
                </a:solidFill>
              </a:rPr>
              <a:t>(0.2), Dropout(0.3)</a:t>
            </a:r>
          </a:p>
          <a:p>
            <a:pPr algn="ctr"/>
            <a:r>
              <a:rPr lang="en-US" sz="1600" dirty="0">
                <a:solidFill>
                  <a:sysClr val="windowText" lastClr="000000"/>
                </a:solidFill>
              </a:rPr>
              <a:t>2,208 params</a:t>
            </a:r>
          </a:p>
          <a:p>
            <a:pPr algn="ctr"/>
            <a:r>
              <a:rPr lang="en-US" sz="1600" dirty="0">
                <a:solidFill>
                  <a:sysClr val="windowText" lastClr="000000"/>
                </a:solidFill>
              </a:rPr>
              <a:t>[batch, 32, 375]</a:t>
            </a:r>
          </a:p>
        </p:txBody>
      </p:sp>
      <p:sp>
        <p:nvSpPr>
          <p:cNvPr id="129" name="Rectangle 128">
            <a:extLst>
              <a:ext uri="{FF2B5EF4-FFF2-40B4-BE49-F238E27FC236}">
                <a16:creationId xmlns:a16="http://schemas.microsoft.com/office/drawing/2014/main" id="{4C017D42-0735-C173-DE39-3664BB95FA05}"/>
              </a:ext>
            </a:extLst>
          </p:cNvPr>
          <p:cNvSpPr/>
          <p:nvPr/>
        </p:nvSpPr>
        <p:spPr>
          <a:xfrm>
            <a:off x="10289838" y="6680497"/>
            <a:ext cx="3862178" cy="10728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Conv1d(32 -&gt; 64, k=4, s=2, p=1)</a:t>
            </a:r>
          </a:p>
          <a:p>
            <a:pPr algn="ctr"/>
            <a:r>
              <a:rPr lang="en-US" sz="1600" dirty="0" err="1">
                <a:solidFill>
                  <a:sysClr val="windowText" lastClr="000000"/>
                </a:solidFill>
              </a:rPr>
              <a:t>SpectralNorm</a:t>
            </a:r>
            <a:r>
              <a:rPr lang="en-US" sz="1600" dirty="0">
                <a:solidFill>
                  <a:sysClr val="windowText" lastClr="000000"/>
                </a:solidFill>
              </a:rPr>
              <a:t>, </a:t>
            </a:r>
            <a:r>
              <a:rPr lang="en-US" sz="1600" dirty="0" err="1">
                <a:solidFill>
                  <a:sysClr val="windowText" lastClr="000000"/>
                </a:solidFill>
              </a:rPr>
              <a:t>LeakyReLU</a:t>
            </a:r>
            <a:r>
              <a:rPr lang="en-US" sz="1600" dirty="0">
                <a:solidFill>
                  <a:sysClr val="windowText" lastClr="000000"/>
                </a:solidFill>
              </a:rPr>
              <a:t>(0.2), Dropout(0.3)</a:t>
            </a:r>
          </a:p>
          <a:p>
            <a:pPr algn="ctr"/>
            <a:r>
              <a:rPr lang="en-US" sz="1600" dirty="0">
                <a:solidFill>
                  <a:sysClr val="windowText" lastClr="000000"/>
                </a:solidFill>
              </a:rPr>
              <a:t>8,256 params</a:t>
            </a:r>
          </a:p>
          <a:p>
            <a:pPr algn="ctr"/>
            <a:r>
              <a:rPr lang="en-US" sz="1600" dirty="0">
                <a:solidFill>
                  <a:sysClr val="windowText" lastClr="000000"/>
                </a:solidFill>
              </a:rPr>
              <a:t>[batch, 64, 187]</a:t>
            </a:r>
          </a:p>
        </p:txBody>
      </p:sp>
      <p:sp>
        <p:nvSpPr>
          <p:cNvPr id="131" name="Rectangle 130">
            <a:extLst>
              <a:ext uri="{FF2B5EF4-FFF2-40B4-BE49-F238E27FC236}">
                <a16:creationId xmlns:a16="http://schemas.microsoft.com/office/drawing/2014/main" id="{36819E86-DB1B-1EC0-BCFE-8EE09A626BBB}"/>
              </a:ext>
            </a:extLst>
          </p:cNvPr>
          <p:cNvSpPr/>
          <p:nvPr/>
        </p:nvSpPr>
        <p:spPr>
          <a:xfrm>
            <a:off x="6419343" y="6680496"/>
            <a:ext cx="2944710" cy="10728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Conv1d(64 -&gt; 128, k=4, s=2, p=1)</a:t>
            </a:r>
          </a:p>
          <a:p>
            <a:pPr algn="ctr"/>
            <a:r>
              <a:rPr lang="en-US" sz="1600" dirty="0" err="1">
                <a:solidFill>
                  <a:sysClr val="windowText" lastClr="000000"/>
                </a:solidFill>
              </a:rPr>
              <a:t>SpectralNorm</a:t>
            </a:r>
            <a:r>
              <a:rPr lang="en-US" sz="1600" dirty="0">
                <a:solidFill>
                  <a:sysClr val="windowText" lastClr="000000"/>
                </a:solidFill>
              </a:rPr>
              <a:t>, </a:t>
            </a:r>
            <a:r>
              <a:rPr lang="en-US" sz="1600" dirty="0" err="1">
                <a:solidFill>
                  <a:sysClr val="windowText" lastClr="000000"/>
                </a:solidFill>
              </a:rPr>
              <a:t>LeakyReLU</a:t>
            </a:r>
            <a:r>
              <a:rPr lang="en-US" sz="1600" dirty="0">
                <a:solidFill>
                  <a:sysClr val="windowText" lastClr="000000"/>
                </a:solidFill>
              </a:rPr>
              <a:t>(0.2)</a:t>
            </a:r>
          </a:p>
          <a:p>
            <a:pPr algn="ctr"/>
            <a:r>
              <a:rPr lang="en-US" sz="1600" dirty="0">
                <a:solidFill>
                  <a:sysClr val="windowText" lastClr="000000"/>
                </a:solidFill>
              </a:rPr>
              <a:t>32,896 params</a:t>
            </a:r>
          </a:p>
          <a:p>
            <a:pPr algn="ctr"/>
            <a:r>
              <a:rPr lang="en-US" sz="1600" dirty="0">
                <a:solidFill>
                  <a:sysClr val="windowText" lastClr="000000"/>
                </a:solidFill>
              </a:rPr>
              <a:t>[batch, 128, 93]</a:t>
            </a:r>
          </a:p>
        </p:txBody>
      </p:sp>
      <p:sp>
        <p:nvSpPr>
          <p:cNvPr id="136" name="Rectangle 135">
            <a:extLst>
              <a:ext uri="{FF2B5EF4-FFF2-40B4-BE49-F238E27FC236}">
                <a16:creationId xmlns:a16="http://schemas.microsoft.com/office/drawing/2014/main" id="{FD21CE6B-D2C2-C33A-C52F-5854BB2A257C}"/>
              </a:ext>
            </a:extLst>
          </p:cNvPr>
          <p:cNvSpPr/>
          <p:nvPr/>
        </p:nvSpPr>
        <p:spPr>
          <a:xfrm>
            <a:off x="3368348" y="6680497"/>
            <a:ext cx="2173555" cy="10728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AdaptiveAvgPool1d(93)</a:t>
            </a:r>
          </a:p>
          <a:p>
            <a:pPr algn="ctr"/>
            <a:r>
              <a:rPr lang="en-US" sz="1600" dirty="0">
                <a:solidFill>
                  <a:sysClr val="windowText" lastClr="000000"/>
                </a:solidFill>
              </a:rPr>
              <a:t>Flatten: [batch, 11,904]</a:t>
            </a:r>
          </a:p>
        </p:txBody>
      </p:sp>
      <p:cxnSp>
        <p:nvCxnSpPr>
          <p:cNvPr id="142" name="Straight Arrow Connector 141">
            <a:extLst>
              <a:ext uri="{FF2B5EF4-FFF2-40B4-BE49-F238E27FC236}">
                <a16:creationId xmlns:a16="http://schemas.microsoft.com/office/drawing/2014/main" id="{87A043C6-4D9F-FF6A-4A8A-20200D29367E}"/>
              </a:ext>
            </a:extLst>
          </p:cNvPr>
          <p:cNvCxnSpPr>
            <a:cxnSpLocks/>
            <a:stCxn id="131" idx="1"/>
            <a:endCxn id="136" idx="3"/>
          </p:cNvCxnSpPr>
          <p:nvPr/>
        </p:nvCxnSpPr>
        <p:spPr>
          <a:xfrm flipH="1">
            <a:off x="5541903" y="7216921"/>
            <a:ext cx="87744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9" name="Connector: Elbow 148">
            <a:extLst>
              <a:ext uri="{FF2B5EF4-FFF2-40B4-BE49-F238E27FC236}">
                <a16:creationId xmlns:a16="http://schemas.microsoft.com/office/drawing/2014/main" id="{B011E6E7-72D4-365E-FC3C-AEDCD3C133A1}"/>
              </a:ext>
            </a:extLst>
          </p:cNvPr>
          <p:cNvCxnSpPr>
            <a:stCxn id="122" idx="3"/>
            <a:endCxn id="129" idx="0"/>
          </p:cNvCxnSpPr>
          <p:nvPr/>
        </p:nvCxnSpPr>
        <p:spPr>
          <a:xfrm>
            <a:off x="11489894" y="5593884"/>
            <a:ext cx="731033" cy="108661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50" name="TextBox 149">
            <a:extLst>
              <a:ext uri="{FF2B5EF4-FFF2-40B4-BE49-F238E27FC236}">
                <a16:creationId xmlns:a16="http://schemas.microsoft.com/office/drawing/2014/main" id="{BDA9AFE8-164B-E389-1166-E7EC43641D57}"/>
              </a:ext>
            </a:extLst>
          </p:cNvPr>
          <p:cNvSpPr txBox="1"/>
          <p:nvPr/>
        </p:nvSpPr>
        <p:spPr>
          <a:xfrm>
            <a:off x="1777916" y="5281585"/>
            <a:ext cx="563780" cy="338554"/>
          </a:xfrm>
          <a:prstGeom prst="rect">
            <a:avLst/>
          </a:prstGeom>
          <a:noFill/>
        </p:spPr>
        <p:txBody>
          <a:bodyPr wrap="square" rtlCol="0">
            <a:spAutoFit/>
          </a:bodyPr>
          <a:lstStyle/>
          <a:p>
            <a:r>
              <a:rPr lang="en-US" sz="1600" b="1" dirty="0">
                <a:solidFill>
                  <a:srgbClr val="4472C4"/>
                </a:solidFill>
              </a:rPr>
              <a:t>HR</a:t>
            </a:r>
          </a:p>
        </p:txBody>
      </p:sp>
      <p:cxnSp>
        <p:nvCxnSpPr>
          <p:cNvPr id="152" name="Connector: Curved 151">
            <a:extLst>
              <a:ext uri="{FF2B5EF4-FFF2-40B4-BE49-F238E27FC236}">
                <a16:creationId xmlns:a16="http://schemas.microsoft.com/office/drawing/2014/main" id="{09D74450-BFD2-D205-6FAA-EB543478F404}"/>
              </a:ext>
            </a:extLst>
          </p:cNvPr>
          <p:cNvCxnSpPr>
            <a:stCxn id="16" idx="2"/>
            <a:endCxn id="117" idx="2"/>
          </p:cNvCxnSpPr>
          <p:nvPr/>
        </p:nvCxnSpPr>
        <p:spPr>
          <a:xfrm rot="16200000" flipH="1">
            <a:off x="3529937" y="3582063"/>
            <a:ext cx="5448" cy="5095106"/>
          </a:xfrm>
          <a:prstGeom prst="curvedConnector3">
            <a:avLst>
              <a:gd name="adj1" fmla="val 4296035"/>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3" name="TextBox 152">
            <a:extLst>
              <a:ext uri="{FF2B5EF4-FFF2-40B4-BE49-F238E27FC236}">
                <a16:creationId xmlns:a16="http://schemas.microsoft.com/office/drawing/2014/main" id="{28E01A6D-70C0-024A-2E1C-B4CEBA6DBADB}"/>
              </a:ext>
            </a:extLst>
          </p:cNvPr>
          <p:cNvSpPr txBox="1"/>
          <p:nvPr/>
        </p:nvSpPr>
        <p:spPr>
          <a:xfrm>
            <a:off x="3166555" y="6185382"/>
            <a:ext cx="563780" cy="338554"/>
          </a:xfrm>
          <a:prstGeom prst="rect">
            <a:avLst/>
          </a:prstGeom>
          <a:noFill/>
        </p:spPr>
        <p:txBody>
          <a:bodyPr wrap="square" rtlCol="0">
            <a:spAutoFit/>
          </a:bodyPr>
          <a:lstStyle/>
          <a:p>
            <a:r>
              <a:rPr lang="en-US" sz="1600" b="1" dirty="0">
                <a:solidFill>
                  <a:sysClr val="windowText" lastClr="000000"/>
                </a:solidFill>
              </a:rPr>
              <a:t>PPG</a:t>
            </a:r>
          </a:p>
        </p:txBody>
      </p:sp>
    </p:spTree>
    <p:extLst>
      <p:ext uri="{BB962C8B-B14F-4D97-AF65-F5344CB8AC3E}">
        <p14:creationId xmlns:p14="http://schemas.microsoft.com/office/powerpoint/2010/main" val="448550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9F79A-8953-4BF6-4783-B7C3613995B9}"/>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C1CD1204-BEE2-53C9-0FC7-A37E262CC176}"/>
              </a:ext>
            </a:extLst>
          </p:cNvPr>
          <p:cNvSpPr/>
          <p:nvPr/>
        </p:nvSpPr>
        <p:spPr>
          <a:xfrm>
            <a:off x="0" y="4647360"/>
            <a:ext cx="14630400" cy="341459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5F18CE5-36EB-D709-DF3C-2B3E98AF19F2}"/>
              </a:ext>
            </a:extLst>
          </p:cNvPr>
          <p:cNvSpPr/>
          <p:nvPr/>
        </p:nvSpPr>
        <p:spPr>
          <a:xfrm>
            <a:off x="0" y="1057309"/>
            <a:ext cx="14630400" cy="325149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1B49D100-7325-8B0D-0FEF-6D402BDF5BD9}"/>
              </a:ext>
            </a:extLst>
          </p:cNvPr>
          <p:cNvSpPr/>
          <p:nvPr/>
        </p:nvSpPr>
        <p:spPr>
          <a:xfrm>
            <a:off x="396835" y="434439"/>
            <a:ext cx="4419005" cy="555255"/>
          </a:xfrm>
          <a:prstGeom prst="rect">
            <a:avLst/>
          </a:prstGeom>
          <a:noFill/>
          <a:ln/>
        </p:spPr>
        <p:txBody>
          <a:bodyPr wrap="none" lIns="0" tIns="0" rIns="0" bIns="0" rtlCol="0" anchor="t"/>
          <a:lstStyle/>
          <a:p>
            <a:pPr marL="0" indent="0" algn="l">
              <a:lnSpc>
                <a:spcPts val="2750"/>
              </a:lnSpc>
              <a:buNone/>
            </a:pPr>
            <a:r>
              <a:rPr lang="en-US" sz="3200" dirty="0">
                <a:solidFill>
                  <a:srgbClr val="091C53"/>
                </a:solidFill>
                <a:latin typeface="Arial" panose="020B0604020202020204" pitchFamily="34" charset="0"/>
                <a:ea typeface="Instrument Sans Semi Bold" pitchFamily="34" charset="-122"/>
                <a:cs typeface="Arial" panose="020B0604020202020204" pitchFamily="34" charset="0"/>
              </a:rPr>
              <a:t>Kiến trúc mô </a:t>
            </a:r>
            <a:r>
              <a:rPr lang="en-US" sz="3200" dirty="0" err="1">
                <a:solidFill>
                  <a:srgbClr val="091C53"/>
                </a:solidFill>
                <a:latin typeface="Arial" panose="020B0604020202020204" pitchFamily="34" charset="0"/>
                <a:ea typeface="Instrument Sans Semi Bold" pitchFamily="34" charset="-122"/>
                <a:cs typeface="Arial" panose="020B0604020202020204" pitchFamily="34" charset="0"/>
              </a:rPr>
              <a:t>hình</a:t>
            </a:r>
            <a:r>
              <a:rPr lang="en-US" sz="3200" dirty="0">
                <a:solidFill>
                  <a:srgbClr val="091C53"/>
                </a:solidFill>
                <a:latin typeface="Arial" panose="020B0604020202020204" pitchFamily="34" charset="0"/>
                <a:ea typeface="Instrument Sans Semi Bold" pitchFamily="34" charset="-122"/>
                <a:cs typeface="Arial" panose="020B0604020202020204" pitchFamily="34" charset="0"/>
              </a:rPr>
              <a:t> GAN</a:t>
            </a:r>
            <a:endParaRPr lang="en-US" sz="32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4D5A40E-67CA-674F-75DA-9FD5C7C6DB51}"/>
              </a:ext>
            </a:extLst>
          </p:cNvPr>
          <p:cNvSpPr/>
          <p:nvPr/>
        </p:nvSpPr>
        <p:spPr>
          <a:xfrm>
            <a:off x="78658" y="1209448"/>
            <a:ext cx="1849131" cy="125918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Noise z (batch, 128)</a:t>
            </a:r>
          </a:p>
          <a:p>
            <a:pPr algn="ctr"/>
            <a:r>
              <a:rPr lang="en-US" sz="1600" dirty="0">
                <a:solidFill>
                  <a:sysClr val="windowText" lastClr="000000"/>
                </a:solidFill>
              </a:rPr>
              <a:t>[129]</a:t>
            </a:r>
          </a:p>
        </p:txBody>
      </p:sp>
      <p:sp>
        <p:nvSpPr>
          <p:cNvPr id="10" name="Rectangle 9">
            <a:extLst>
              <a:ext uri="{FF2B5EF4-FFF2-40B4-BE49-F238E27FC236}">
                <a16:creationId xmlns:a16="http://schemas.microsoft.com/office/drawing/2014/main" id="{8B57114C-A484-F1A7-16FD-B6DF295BD87C}"/>
              </a:ext>
            </a:extLst>
          </p:cNvPr>
          <p:cNvSpPr/>
          <p:nvPr/>
        </p:nvSpPr>
        <p:spPr>
          <a:xfrm>
            <a:off x="2936240" y="1203118"/>
            <a:ext cx="2739832" cy="1265518"/>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Linear(128 -&gt; 512)</a:t>
            </a:r>
          </a:p>
          <a:p>
            <a:pPr algn="ctr"/>
            <a:r>
              <a:rPr lang="en-US" sz="1600" dirty="0">
                <a:solidFill>
                  <a:sysClr val="windowText" lastClr="000000"/>
                </a:solidFill>
              </a:rPr>
              <a:t>66,048 params</a:t>
            </a:r>
          </a:p>
          <a:p>
            <a:pPr algn="ctr"/>
            <a:r>
              <a:rPr lang="en-US" sz="1600" dirty="0">
                <a:solidFill>
                  <a:sysClr val="windowText" lastClr="000000"/>
                </a:solidFill>
              </a:rPr>
              <a:t>[batch, 512]</a:t>
            </a:r>
          </a:p>
          <a:p>
            <a:pPr algn="ctr"/>
            <a:r>
              <a:rPr lang="en-US" sz="1600" dirty="0">
                <a:solidFill>
                  <a:sysClr val="windowText" lastClr="000000"/>
                </a:solidFill>
              </a:rPr>
              <a:t>Reshape: [batch, 128, 4]</a:t>
            </a:r>
          </a:p>
        </p:txBody>
      </p:sp>
      <p:sp>
        <p:nvSpPr>
          <p:cNvPr id="11" name="Rectangle 10">
            <a:extLst>
              <a:ext uri="{FF2B5EF4-FFF2-40B4-BE49-F238E27FC236}">
                <a16:creationId xmlns:a16="http://schemas.microsoft.com/office/drawing/2014/main" id="{B78729DC-DED3-5FFD-10DD-9C723B350233}"/>
              </a:ext>
            </a:extLst>
          </p:cNvPr>
          <p:cNvSpPr/>
          <p:nvPr/>
        </p:nvSpPr>
        <p:spPr>
          <a:xfrm>
            <a:off x="6313697" y="1189780"/>
            <a:ext cx="3794181" cy="127885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ConvTranspose1d(128 -&gt; 64, k=4, s=2, p=1)</a:t>
            </a:r>
          </a:p>
          <a:p>
            <a:pPr algn="ctr"/>
            <a:r>
              <a:rPr lang="en-US" sz="1600" dirty="0">
                <a:solidFill>
                  <a:sysClr val="windowText" lastClr="000000"/>
                </a:solidFill>
              </a:rPr>
              <a:t>BatchNorm1d, </a:t>
            </a:r>
            <a:r>
              <a:rPr lang="en-US" sz="1600" dirty="0" err="1">
                <a:solidFill>
                  <a:sysClr val="windowText" lastClr="000000"/>
                </a:solidFill>
              </a:rPr>
              <a:t>LeakyReLU</a:t>
            </a:r>
            <a:r>
              <a:rPr lang="en-US" sz="1600" dirty="0">
                <a:solidFill>
                  <a:sysClr val="windowText" lastClr="000000"/>
                </a:solidFill>
              </a:rPr>
              <a:t>(0.2)</a:t>
            </a:r>
          </a:p>
          <a:p>
            <a:pPr algn="ctr"/>
            <a:r>
              <a:rPr lang="en-US" sz="1600" dirty="0">
                <a:solidFill>
                  <a:sysClr val="windowText" lastClr="000000"/>
                </a:solidFill>
              </a:rPr>
              <a:t>32,832 params</a:t>
            </a:r>
          </a:p>
          <a:p>
            <a:pPr algn="ctr"/>
            <a:r>
              <a:rPr lang="en-US" sz="1600" dirty="0">
                <a:solidFill>
                  <a:sysClr val="windowText" lastClr="000000"/>
                </a:solidFill>
              </a:rPr>
              <a:t>[batch, 64, 8]</a:t>
            </a:r>
          </a:p>
        </p:txBody>
      </p:sp>
      <p:sp>
        <p:nvSpPr>
          <p:cNvPr id="12" name="Rectangle 11">
            <a:extLst>
              <a:ext uri="{FF2B5EF4-FFF2-40B4-BE49-F238E27FC236}">
                <a16:creationId xmlns:a16="http://schemas.microsoft.com/office/drawing/2014/main" id="{3BDDEB9C-F335-32AF-DC3F-E444F797518D}"/>
              </a:ext>
            </a:extLst>
          </p:cNvPr>
          <p:cNvSpPr/>
          <p:nvPr/>
        </p:nvSpPr>
        <p:spPr>
          <a:xfrm>
            <a:off x="10745503" y="1179967"/>
            <a:ext cx="3629708" cy="130200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ConvTranspose1d(64 -&gt; 32, k=4, s=2, p=1)</a:t>
            </a:r>
          </a:p>
          <a:p>
            <a:pPr algn="ctr"/>
            <a:r>
              <a:rPr lang="en-US" sz="1600" dirty="0">
                <a:solidFill>
                  <a:sysClr val="windowText" lastClr="000000"/>
                </a:solidFill>
              </a:rPr>
              <a:t>BatchNorm1d, </a:t>
            </a:r>
            <a:r>
              <a:rPr lang="en-US" sz="1600" dirty="0" err="1">
                <a:solidFill>
                  <a:sysClr val="windowText" lastClr="000000"/>
                </a:solidFill>
              </a:rPr>
              <a:t>LeakyReLU</a:t>
            </a:r>
            <a:r>
              <a:rPr lang="en-US" sz="1600" dirty="0">
                <a:solidFill>
                  <a:sysClr val="windowText" lastClr="000000"/>
                </a:solidFill>
              </a:rPr>
              <a:t>(0.2)</a:t>
            </a:r>
          </a:p>
          <a:p>
            <a:pPr algn="ctr"/>
            <a:r>
              <a:rPr lang="en-US" sz="1600" dirty="0">
                <a:solidFill>
                  <a:sysClr val="windowText" lastClr="000000"/>
                </a:solidFill>
              </a:rPr>
              <a:t>8,224 params</a:t>
            </a:r>
          </a:p>
          <a:p>
            <a:pPr algn="ctr"/>
            <a:r>
              <a:rPr lang="en-US" sz="1600" dirty="0">
                <a:solidFill>
                  <a:sysClr val="windowText" lastClr="000000"/>
                </a:solidFill>
              </a:rPr>
              <a:t>[batch, 32, 16]</a:t>
            </a:r>
          </a:p>
        </p:txBody>
      </p:sp>
      <p:sp>
        <p:nvSpPr>
          <p:cNvPr id="16" name="Rectangle 15">
            <a:extLst>
              <a:ext uri="{FF2B5EF4-FFF2-40B4-BE49-F238E27FC236}">
                <a16:creationId xmlns:a16="http://schemas.microsoft.com/office/drawing/2014/main" id="{A60E1328-C0F2-D1A4-381F-21AFA4E8D06E}"/>
              </a:ext>
            </a:extLst>
          </p:cNvPr>
          <p:cNvSpPr/>
          <p:nvPr/>
        </p:nvSpPr>
        <p:spPr>
          <a:xfrm>
            <a:off x="268927" y="5063310"/>
            <a:ext cx="1658862" cy="1063582"/>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PPG  (batch, 750) </a:t>
            </a:r>
          </a:p>
          <a:p>
            <a:pPr algn="ctr"/>
            <a:r>
              <a:rPr lang="en-US" sz="1600" dirty="0">
                <a:solidFill>
                  <a:sysClr val="windowText" lastClr="000000"/>
                </a:solidFill>
              </a:rPr>
              <a:t>[batch, 1, 750]</a:t>
            </a:r>
          </a:p>
        </p:txBody>
      </p:sp>
      <p:sp>
        <p:nvSpPr>
          <p:cNvPr id="21" name="Rectangle 20">
            <a:extLst>
              <a:ext uri="{FF2B5EF4-FFF2-40B4-BE49-F238E27FC236}">
                <a16:creationId xmlns:a16="http://schemas.microsoft.com/office/drawing/2014/main" id="{3A44301B-76B7-47F8-7D4E-0923ADD1960F}"/>
              </a:ext>
            </a:extLst>
          </p:cNvPr>
          <p:cNvSpPr/>
          <p:nvPr/>
        </p:nvSpPr>
        <p:spPr>
          <a:xfrm>
            <a:off x="814680" y="6797621"/>
            <a:ext cx="1853745" cy="838601"/>
          </a:xfrm>
          <a:prstGeom prst="rect">
            <a:avLst/>
          </a:prstGeom>
          <a:solidFill>
            <a:srgbClr val="FF818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Linear(11.904 -&gt; 1)</a:t>
            </a:r>
          </a:p>
          <a:p>
            <a:pPr algn="ctr"/>
            <a:r>
              <a:rPr lang="en-US" sz="1600" dirty="0">
                <a:solidFill>
                  <a:sysClr val="windowText" lastClr="000000"/>
                </a:solidFill>
              </a:rPr>
              <a:t>11.905 params</a:t>
            </a:r>
          </a:p>
          <a:p>
            <a:pPr algn="ctr"/>
            <a:r>
              <a:rPr lang="en-US" sz="1600" dirty="0">
                <a:solidFill>
                  <a:sysClr val="windowText" lastClr="000000"/>
                </a:solidFill>
              </a:rPr>
              <a:t>[batch, 1]</a:t>
            </a:r>
          </a:p>
        </p:txBody>
      </p:sp>
      <p:sp>
        <p:nvSpPr>
          <p:cNvPr id="24" name="TextBox 23">
            <a:extLst>
              <a:ext uri="{FF2B5EF4-FFF2-40B4-BE49-F238E27FC236}">
                <a16:creationId xmlns:a16="http://schemas.microsoft.com/office/drawing/2014/main" id="{94CB76B2-B547-10BA-287C-432EDA3008CF}"/>
              </a:ext>
            </a:extLst>
          </p:cNvPr>
          <p:cNvSpPr txBox="1"/>
          <p:nvPr/>
        </p:nvSpPr>
        <p:spPr>
          <a:xfrm>
            <a:off x="11319364" y="6026913"/>
            <a:ext cx="2956109" cy="584775"/>
          </a:xfrm>
          <a:prstGeom prst="rect">
            <a:avLst/>
          </a:prstGeom>
          <a:noFill/>
        </p:spPr>
        <p:txBody>
          <a:bodyPr wrap="square" rtlCol="0">
            <a:spAutoFit/>
          </a:bodyPr>
          <a:lstStyle/>
          <a:p>
            <a:r>
              <a:rPr lang="en-US" sz="3200" b="1" dirty="0"/>
              <a:t>DISCRIMINATOR</a:t>
            </a:r>
          </a:p>
        </p:txBody>
      </p:sp>
      <p:sp>
        <p:nvSpPr>
          <p:cNvPr id="25" name="TextBox 24">
            <a:extLst>
              <a:ext uri="{FF2B5EF4-FFF2-40B4-BE49-F238E27FC236}">
                <a16:creationId xmlns:a16="http://schemas.microsoft.com/office/drawing/2014/main" id="{DF55D4C1-944A-DFC5-3B87-7C0E7A2C6B80}"/>
              </a:ext>
            </a:extLst>
          </p:cNvPr>
          <p:cNvSpPr txBox="1"/>
          <p:nvPr/>
        </p:nvSpPr>
        <p:spPr>
          <a:xfrm>
            <a:off x="369205" y="3118742"/>
            <a:ext cx="2294254" cy="584775"/>
          </a:xfrm>
          <a:prstGeom prst="rect">
            <a:avLst/>
          </a:prstGeom>
          <a:noFill/>
        </p:spPr>
        <p:txBody>
          <a:bodyPr wrap="square" rtlCol="0">
            <a:spAutoFit/>
          </a:bodyPr>
          <a:lstStyle/>
          <a:p>
            <a:r>
              <a:rPr lang="en-US" sz="3200" b="1" dirty="0"/>
              <a:t>GENERATOR</a:t>
            </a:r>
          </a:p>
        </p:txBody>
      </p:sp>
      <p:cxnSp>
        <p:nvCxnSpPr>
          <p:cNvPr id="27" name="Straight Arrow Connector 26">
            <a:extLst>
              <a:ext uri="{FF2B5EF4-FFF2-40B4-BE49-F238E27FC236}">
                <a16:creationId xmlns:a16="http://schemas.microsoft.com/office/drawing/2014/main" id="{F8D2A046-7A7A-C087-4743-0783638FD2DF}"/>
              </a:ext>
            </a:extLst>
          </p:cNvPr>
          <p:cNvCxnSpPr>
            <a:cxnSpLocks/>
            <a:stCxn id="9" idx="3"/>
            <a:endCxn id="10" idx="1"/>
          </p:cNvCxnSpPr>
          <p:nvPr/>
        </p:nvCxnSpPr>
        <p:spPr>
          <a:xfrm flipV="1">
            <a:off x="1927789" y="1835877"/>
            <a:ext cx="1008451" cy="31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DFE1A89-CF7D-680C-92AF-8077DC971C62}"/>
              </a:ext>
            </a:extLst>
          </p:cNvPr>
          <p:cNvCxnSpPr>
            <a:cxnSpLocks/>
            <a:stCxn id="10" idx="3"/>
            <a:endCxn id="11" idx="1"/>
          </p:cNvCxnSpPr>
          <p:nvPr/>
        </p:nvCxnSpPr>
        <p:spPr>
          <a:xfrm flipV="1">
            <a:off x="5676072" y="1829208"/>
            <a:ext cx="637625" cy="66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1577798-258F-41C2-BD40-64D477F41259}"/>
              </a:ext>
            </a:extLst>
          </p:cNvPr>
          <p:cNvCxnSpPr>
            <a:cxnSpLocks/>
            <a:stCxn id="11" idx="3"/>
            <a:endCxn id="12" idx="1"/>
          </p:cNvCxnSpPr>
          <p:nvPr/>
        </p:nvCxnSpPr>
        <p:spPr>
          <a:xfrm>
            <a:off x="10107878" y="1829208"/>
            <a:ext cx="637625" cy="17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C9BB8746-4E38-99C2-259B-27C842105EC5}"/>
              </a:ext>
            </a:extLst>
          </p:cNvPr>
          <p:cNvSpPr txBox="1"/>
          <p:nvPr/>
        </p:nvSpPr>
        <p:spPr>
          <a:xfrm>
            <a:off x="985108" y="4283199"/>
            <a:ext cx="1698601" cy="338554"/>
          </a:xfrm>
          <a:prstGeom prst="rect">
            <a:avLst/>
          </a:prstGeom>
          <a:noFill/>
        </p:spPr>
        <p:txBody>
          <a:bodyPr wrap="square" rtlCol="0">
            <a:spAutoFit/>
          </a:bodyPr>
          <a:lstStyle/>
          <a:p>
            <a:r>
              <a:rPr lang="en-US" sz="1600" b="1" dirty="0">
                <a:solidFill>
                  <a:srgbClr val="C00000"/>
                </a:solidFill>
              </a:rPr>
              <a:t>Generated PPG</a:t>
            </a:r>
          </a:p>
        </p:txBody>
      </p:sp>
      <p:cxnSp>
        <p:nvCxnSpPr>
          <p:cNvPr id="58" name="Straight Arrow Connector 57">
            <a:extLst>
              <a:ext uri="{FF2B5EF4-FFF2-40B4-BE49-F238E27FC236}">
                <a16:creationId xmlns:a16="http://schemas.microsoft.com/office/drawing/2014/main" id="{83811997-AE07-703D-09A8-ED7BE82C53E2}"/>
              </a:ext>
            </a:extLst>
          </p:cNvPr>
          <p:cNvCxnSpPr>
            <a:cxnSpLocks/>
            <a:stCxn id="129" idx="2"/>
            <a:endCxn id="131" idx="0"/>
          </p:cNvCxnSpPr>
          <p:nvPr/>
        </p:nvCxnSpPr>
        <p:spPr>
          <a:xfrm flipH="1">
            <a:off x="8887205" y="6126892"/>
            <a:ext cx="14485" cy="5536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06A3012-10D6-5383-8310-24A1F842528F}"/>
              </a:ext>
            </a:extLst>
          </p:cNvPr>
          <p:cNvCxnSpPr>
            <a:cxnSpLocks/>
            <a:stCxn id="16" idx="3"/>
            <a:endCxn id="122" idx="1"/>
          </p:cNvCxnSpPr>
          <p:nvPr/>
        </p:nvCxnSpPr>
        <p:spPr>
          <a:xfrm flipV="1">
            <a:off x="1927789" y="5593884"/>
            <a:ext cx="555268" cy="121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E706B444-5C0D-E668-CE2D-F334E354F47E}"/>
              </a:ext>
            </a:extLst>
          </p:cNvPr>
          <p:cNvCxnSpPr>
            <a:cxnSpLocks/>
            <a:stCxn id="122" idx="3"/>
            <a:endCxn id="129" idx="1"/>
          </p:cNvCxnSpPr>
          <p:nvPr/>
        </p:nvCxnSpPr>
        <p:spPr>
          <a:xfrm flipV="1">
            <a:off x="6345235" y="5590467"/>
            <a:ext cx="625366" cy="341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7143B1E-A2E6-362F-A473-BDF0706B549B}"/>
              </a:ext>
            </a:extLst>
          </p:cNvPr>
          <p:cNvCxnSpPr>
            <a:cxnSpLocks/>
            <a:stCxn id="136" idx="1"/>
            <a:endCxn id="21" idx="3"/>
          </p:cNvCxnSpPr>
          <p:nvPr/>
        </p:nvCxnSpPr>
        <p:spPr>
          <a:xfrm flipH="1">
            <a:off x="2668425" y="7216922"/>
            <a:ext cx="69992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E42AB202-8E78-7C58-E51F-3ED4954259CA}"/>
              </a:ext>
            </a:extLst>
          </p:cNvPr>
          <p:cNvSpPr/>
          <p:nvPr/>
        </p:nvSpPr>
        <p:spPr>
          <a:xfrm>
            <a:off x="10753541" y="2878811"/>
            <a:ext cx="3629707" cy="1256901"/>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ConvTranspose1d(32 -&gt; 16, k=4, s=2, p=1)</a:t>
            </a:r>
          </a:p>
          <a:p>
            <a:pPr algn="ctr"/>
            <a:r>
              <a:rPr lang="en-US" sz="1600" dirty="0">
                <a:solidFill>
                  <a:sysClr val="windowText" lastClr="000000"/>
                </a:solidFill>
              </a:rPr>
              <a:t>BatchNorm1d, </a:t>
            </a:r>
            <a:r>
              <a:rPr lang="en-US" sz="1600" dirty="0" err="1">
                <a:solidFill>
                  <a:sysClr val="windowText" lastClr="000000"/>
                </a:solidFill>
              </a:rPr>
              <a:t>LeakyReLU</a:t>
            </a:r>
            <a:r>
              <a:rPr lang="en-US" sz="1600" dirty="0">
                <a:solidFill>
                  <a:sysClr val="windowText" lastClr="000000"/>
                </a:solidFill>
              </a:rPr>
              <a:t>(0.2)</a:t>
            </a:r>
          </a:p>
          <a:p>
            <a:pPr algn="ctr"/>
            <a:r>
              <a:rPr lang="en-US" sz="1600" dirty="0">
                <a:solidFill>
                  <a:sysClr val="windowText" lastClr="000000"/>
                </a:solidFill>
              </a:rPr>
              <a:t>2.064 params</a:t>
            </a:r>
          </a:p>
          <a:p>
            <a:pPr algn="ctr"/>
            <a:r>
              <a:rPr lang="en-US" sz="1600" dirty="0">
                <a:solidFill>
                  <a:sysClr val="windowText" lastClr="000000"/>
                </a:solidFill>
              </a:rPr>
              <a:t>[batch, 16, 32]</a:t>
            </a:r>
          </a:p>
        </p:txBody>
      </p:sp>
      <p:sp>
        <p:nvSpPr>
          <p:cNvPr id="7" name="Rectangle 6">
            <a:extLst>
              <a:ext uri="{FF2B5EF4-FFF2-40B4-BE49-F238E27FC236}">
                <a16:creationId xmlns:a16="http://schemas.microsoft.com/office/drawing/2014/main" id="{537B2C86-499E-BE0C-1234-37EEA5FAC4A1}"/>
              </a:ext>
            </a:extLst>
          </p:cNvPr>
          <p:cNvSpPr/>
          <p:nvPr/>
        </p:nvSpPr>
        <p:spPr>
          <a:xfrm>
            <a:off x="5895249" y="2885305"/>
            <a:ext cx="3778884" cy="1256901"/>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ConvTranspose1d(16 -&gt; 1, k=39, s=23, p=1)</a:t>
            </a:r>
          </a:p>
          <a:p>
            <a:pPr algn="ctr"/>
            <a:r>
              <a:rPr lang="en-US" sz="1600" dirty="0">
                <a:solidFill>
                  <a:sysClr val="windowText" lastClr="000000"/>
                </a:solidFill>
              </a:rPr>
              <a:t>625 params</a:t>
            </a:r>
          </a:p>
          <a:p>
            <a:pPr algn="ctr"/>
            <a:r>
              <a:rPr lang="en-US" sz="1600" dirty="0">
                <a:solidFill>
                  <a:sysClr val="windowText" lastClr="000000"/>
                </a:solidFill>
              </a:rPr>
              <a:t>[batch, 1, 750]</a:t>
            </a:r>
          </a:p>
        </p:txBody>
      </p:sp>
      <p:sp>
        <p:nvSpPr>
          <p:cNvPr id="59" name="Rectangle 58">
            <a:extLst>
              <a:ext uri="{FF2B5EF4-FFF2-40B4-BE49-F238E27FC236}">
                <a16:creationId xmlns:a16="http://schemas.microsoft.com/office/drawing/2014/main" id="{525371E1-CEF7-BAE8-495E-E0A3374B1212}"/>
              </a:ext>
            </a:extLst>
          </p:cNvPr>
          <p:cNvSpPr/>
          <p:nvPr/>
        </p:nvSpPr>
        <p:spPr>
          <a:xfrm>
            <a:off x="3420036" y="3083881"/>
            <a:ext cx="1395804" cy="838601"/>
          </a:xfrm>
          <a:prstGeom prst="rect">
            <a:avLst/>
          </a:prstGeom>
          <a:solidFill>
            <a:srgbClr val="FF818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Tanh</a:t>
            </a:r>
          </a:p>
          <a:p>
            <a:pPr algn="ctr"/>
            <a:r>
              <a:rPr lang="en-US" sz="1600" dirty="0">
                <a:solidFill>
                  <a:sysClr val="windowText" lastClr="000000"/>
                </a:solidFill>
              </a:rPr>
              <a:t>[batch, 750]</a:t>
            </a:r>
          </a:p>
        </p:txBody>
      </p:sp>
      <p:cxnSp>
        <p:nvCxnSpPr>
          <p:cNvPr id="60" name="Straight Arrow Connector 59">
            <a:extLst>
              <a:ext uri="{FF2B5EF4-FFF2-40B4-BE49-F238E27FC236}">
                <a16:creationId xmlns:a16="http://schemas.microsoft.com/office/drawing/2014/main" id="{33EF096A-220F-0608-ABDB-C14425C26368}"/>
              </a:ext>
            </a:extLst>
          </p:cNvPr>
          <p:cNvCxnSpPr>
            <a:cxnSpLocks/>
            <a:stCxn id="12" idx="2"/>
            <a:endCxn id="5" idx="0"/>
          </p:cNvCxnSpPr>
          <p:nvPr/>
        </p:nvCxnSpPr>
        <p:spPr>
          <a:xfrm>
            <a:off x="12560357" y="2481974"/>
            <a:ext cx="8038" cy="3968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58A829CE-2A5D-2FB2-C686-FD2A6C3036C5}"/>
              </a:ext>
            </a:extLst>
          </p:cNvPr>
          <p:cNvCxnSpPr>
            <a:cxnSpLocks/>
            <a:stCxn id="5" idx="1"/>
            <a:endCxn id="7" idx="3"/>
          </p:cNvCxnSpPr>
          <p:nvPr/>
        </p:nvCxnSpPr>
        <p:spPr>
          <a:xfrm flipH="1">
            <a:off x="9674133" y="3507262"/>
            <a:ext cx="1079408" cy="64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62FBE45C-C49D-26DA-FA26-9DD02BB6A15E}"/>
              </a:ext>
            </a:extLst>
          </p:cNvPr>
          <p:cNvCxnSpPr>
            <a:cxnSpLocks/>
            <a:stCxn id="7" idx="1"/>
            <a:endCxn id="59" idx="3"/>
          </p:cNvCxnSpPr>
          <p:nvPr/>
        </p:nvCxnSpPr>
        <p:spPr>
          <a:xfrm flipH="1" flipV="1">
            <a:off x="4815840" y="3503182"/>
            <a:ext cx="1079409" cy="105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068962B3-15C4-2F67-E58C-6EE57D01606F}"/>
              </a:ext>
            </a:extLst>
          </p:cNvPr>
          <p:cNvCxnSpPr>
            <a:cxnSpLocks/>
            <a:stCxn id="59" idx="2"/>
            <a:endCxn id="16" idx="0"/>
          </p:cNvCxnSpPr>
          <p:nvPr/>
        </p:nvCxnSpPr>
        <p:spPr>
          <a:xfrm flipH="1">
            <a:off x="1098358" y="3922482"/>
            <a:ext cx="3019580" cy="1140828"/>
          </a:xfrm>
          <a:prstGeom prst="straightConnector1">
            <a:avLst/>
          </a:prstGeom>
          <a:ln w="28575">
            <a:solidFill>
              <a:srgbClr val="C00000"/>
            </a:solidFill>
            <a:prstDash val="dash"/>
            <a:tailEnd type="triangle"/>
          </a:ln>
        </p:spPr>
        <p:style>
          <a:lnRef idx="2">
            <a:schemeClr val="accent2"/>
          </a:lnRef>
          <a:fillRef idx="0">
            <a:schemeClr val="accent2"/>
          </a:fillRef>
          <a:effectRef idx="1">
            <a:schemeClr val="accent2"/>
          </a:effectRef>
          <a:fontRef idx="minor">
            <a:schemeClr val="tx1"/>
          </a:fontRef>
        </p:style>
      </p:cxnSp>
      <p:sp>
        <p:nvSpPr>
          <p:cNvPr id="122" name="Rectangle 121">
            <a:extLst>
              <a:ext uri="{FF2B5EF4-FFF2-40B4-BE49-F238E27FC236}">
                <a16:creationId xmlns:a16="http://schemas.microsoft.com/office/drawing/2014/main" id="{50E4ADC3-DB55-7413-4BBF-5E572D638D7A}"/>
              </a:ext>
            </a:extLst>
          </p:cNvPr>
          <p:cNvSpPr/>
          <p:nvPr/>
        </p:nvSpPr>
        <p:spPr>
          <a:xfrm>
            <a:off x="2483057" y="5057459"/>
            <a:ext cx="3862178" cy="10728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Conv1d(1 -&gt; 32, k=4, s=2, p=1)</a:t>
            </a:r>
          </a:p>
          <a:p>
            <a:pPr algn="ctr"/>
            <a:r>
              <a:rPr lang="en-US" sz="1600" dirty="0" err="1">
                <a:solidFill>
                  <a:sysClr val="windowText" lastClr="000000"/>
                </a:solidFill>
              </a:rPr>
              <a:t>SpectralNorm</a:t>
            </a:r>
            <a:r>
              <a:rPr lang="en-US" sz="1600" dirty="0">
                <a:solidFill>
                  <a:sysClr val="windowText" lastClr="000000"/>
                </a:solidFill>
              </a:rPr>
              <a:t>, </a:t>
            </a:r>
            <a:r>
              <a:rPr lang="en-US" sz="1600" dirty="0" err="1">
                <a:solidFill>
                  <a:sysClr val="windowText" lastClr="000000"/>
                </a:solidFill>
              </a:rPr>
              <a:t>LeakyReLU</a:t>
            </a:r>
            <a:r>
              <a:rPr lang="en-US" sz="1600" dirty="0">
                <a:solidFill>
                  <a:sysClr val="windowText" lastClr="000000"/>
                </a:solidFill>
              </a:rPr>
              <a:t>(0.2), Dropout(0.3)</a:t>
            </a:r>
          </a:p>
          <a:p>
            <a:pPr algn="ctr"/>
            <a:r>
              <a:rPr lang="en-US" sz="1600" dirty="0">
                <a:solidFill>
                  <a:sysClr val="windowText" lastClr="000000"/>
                </a:solidFill>
              </a:rPr>
              <a:t>160 params</a:t>
            </a:r>
          </a:p>
          <a:p>
            <a:pPr algn="ctr"/>
            <a:r>
              <a:rPr lang="en-US" sz="1600" dirty="0">
                <a:solidFill>
                  <a:sysClr val="windowText" lastClr="000000"/>
                </a:solidFill>
              </a:rPr>
              <a:t>[batch, 32, 375]</a:t>
            </a:r>
          </a:p>
        </p:txBody>
      </p:sp>
      <p:sp>
        <p:nvSpPr>
          <p:cNvPr id="129" name="Rectangle 128">
            <a:extLst>
              <a:ext uri="{FF2B5EF4-FFF2-40B4-BE49-F238E27FC236}">
                <a16:creationId xmlns:a16="http://schemas.microsoft.com/office/drawing/2014/main" id="{9F7C5705-54C1-C164-B210-3B062AB8E933}"/>
              </a:ext>
            </a:extLst>
          </p:cNvPr>
          <p:cNvSpPr/>
          <p:nvPr/>
        </p:nvSpPr>
        <p:spPr>
          <a:xfrm>
            <a:off x="6970601" y="5054042"/>
            <a:ext cx="3862178" cy="10728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Conv1d(32 -&gt; 64, k=4, s=2, p=1)</a:t>
            </a:r>
          </a:p>
          <a:p>
            <a:pPr algn="ctr"/>
            <a:r>
              <a:rPr lang="en-US" sz="1600" dirty="0" err="1">
                <a:solidFill>
                  <a:sysClr val="windowText" lastClr="000000"/>
                </a:solidFill>
              </a:rPr>
              <a:t>SpectralNorm</a:t>
            </a:r>
            <a:r>
              <a:rPr lang="en-US" sz="1600" dirty="0">
                <a:solidFill>
                  <a:sysClr val="windowText" lastClr="000000"/>
                </a:solidFill>
              </a:rPr>
              <a:t>, </a:t>
            </a:r>
            <a:r>
              <a:rPr lang="en-US" sz="1600" dirty="0" err="1">
                <a:solidFill>
                  <a:sysClr val="windowText" lastClr="000000"/>
                </a:solidFill>
              </a:rPr>
              <a:t>LeakyReLU</a:t>
            </a:r>
            <a:r>
              <a:rPr lang="en-US" sz="1600" dirty="0">
                <a:solidFill>
                  <a:sysClr val="windowText" lastClr="000000"/>
                </a:solidFill>
              </a:rPr>
              <a:t>(0.2), Dropout(0.3)</a:t>
            </a:r>
          </a:p>
          <a:p>
            <a:pPr algn="ctr"/>
            <a:r>
              <a:rPr lang="en-US" sz="1600" dirty="0">
                <a:solidFill>
                  <a:sysClr val="windowText" lastClr="000000"/>
                </a:solidFill>
              </a:rPr>
              <a:t>8,256 params</a:t>
            </a:r>
          </a:p>
          <a:p>
            <a:pPr algn="ctr"/>
            <a:r>
              <a:rPr lang="en-US" sz="1600" dirty="0">
                <a:solidFill>
                  <a:sysClr val="windowText" lastClr="000000"/>
                </a:solidFill>
              </a:rPr>
              <a:t>[batch, 64, 187]</a:t>
            </a:r>
          </a:p>
        </p:txBody>
      </p:sp>
      <p:sp>
        <p:nvSpPr>
          <p:cNvPr id="131" name="Rectangle 130">
            <a:extLst>
              <a:ext uri="{FF2B5EF4-FFF2-40B4-BE49-F238E27FC236}">
                <a16:creationId xmlns:a16="http://schemas.microsoft.com/office/drawing/2014/main" id="{0E382923-4744-6B5C-1856-54AED434DA0B}"/>
              </a:ext>
            </a:extLst>
          </p:cNvPr>
          <p:cNvSpPr/>
          <p:nvPr/>
        </p:nvSpPr>
        <p:spPr>
          <a:xfrm>
            <a:off x="6970601" y="6680496"/>
            <a:ext cx="3833208" cy="10728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Conv1d(64 -&gt; 128, k=4, s=2, p=1)</a:t>
            </a:r>
          </a:p>
          <a:p>
            <a:pPr algn="ctr"/>
            <a:r>
              <a:rPr lang="en-US" sz="1600" dirty="0" err="1">
                <a:solidFill>
                  <a:sysClr val="windowText" lastClr="000000"/>
                </a:solidFill>
              </a:rPr>
              <a:t>SpectralNorm</a:t>
            </a:r>
            <a:r>
              <a:rPr lang="en-US" sz="1600" dirty="0">
                <a:solidFill>
                  <a:sysClr val="windowText" lastClr="000000"/>
                </a:solidFill>
              </a:rPr>
              <a:t>, </a:t>
            </a:r>
            <a:r>
              <a:rPr lang="en-US" sz="1600" dirty="0" err="1">
                <a:solidFill>
                  <a:sysClr val="windowText" lastClr="000000"/>
                </a:solidFill>
              </a:rPr>
              <a:t>LeakyReLU</a:t>
            </a:r>
            <a:r>
              <a:rPr lang="en-US" sz="1600" dirty="0">
                <a:solidFill>
                  <a:sysClr val="windowText" lastClr="000000"/>
                </a:solidFill>
              </a:rPr>
              <a:t>(0.2)</a:t>
            </a:r>
          </a:p>
          <a:p>
            <a:pPr algn="ctr"/>
            <a:r>
              <a:rPr lang="en-US" sz="1600" dirty="0">
                <a:solidFill>
                  <a:sysClr val="windowText" lastClr="000000"/>
                </a:solidFill>
              </a:rPr>
              <a:t>32,896 params</a:t>
            </a:r>
          </a:p>
          <a:p>
            <a:pPr algn="ctr"/>
            <a:r>
              <a:rPr lang="en-US" sz="1600" dirty="0">
                <a:solidFill>
                  <a:sysClr val="windowText" lastClr="000000"/>
                </a:solidFill>
              </a:rPr>
              <a:t>[batch, 128, 93]</a:t>
            </a:r>
          </a:p>
        </p:txBody>
      </p:sp>
      <p:sp>
        <p:nvSpPr>
          <p:cNvPr id="136" name="Rectangle 135">
            <a:extLst>
              <a:ext uri="{FF2B5EF4-FFF2-40B4-BE49-F238E27FC236}">
                <a16:creationId xmlns:a16="http://schemas.microsoft.com/office/drawing/2014/main" id="{63BAD6E4-10FD-20F4-E790-99D3817252D1}"/>
              </a:ext>
            </a:extLst>
          </p:cNvPr>
          <p:cNvSpPr/>
          <p:nvPr/>
        </p:nvSpPr>
        <p:spPr>
          <a:xfrm>
            <a:off x="3368348" y="6680497"/>
            <a:ext cx="2173555" cy="10728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AdaptiveAvgPool1d(93)</a:t>
            </a:r>
          </a:p>
          <a:p>
            <a:pPr algn="ctr"/>
            <a:r>
              <a:rPr lang="en-US" sz="1600" dirty="0">
                <a:solidFill>
                  <a:sysClr val="windowText" lastClr="000000"/>
                </a:solidFill>
              </a:rPr>
              <a:t>Flatten: [batch, 11,904]</a:t>
            </a:r>
          </a:p>
        </p:txBody>
      </p:sp>
      <p:cxnSp>
        <p:nvCxnSpPr>
          <p:cNvPr id="142" name="Straight Arrow Connector 141">
            <a:extLst>
              <a:ext uri="{FF2B5EF4-FFF2-40B4-BE49-F238E27FC236}">
                <a16:creationId xmlns:a16="http://schemas.microsoft.com/office/drawing/2014/main" id="{8E85CC38-8212-CB9E-3926-A4FFA4335005}"/>
              </a:ext>
            </a:extLst>
          </p:cNvPr>
          <p:cNvCxnSpPr>
            <a:cxnSpLocks/>
            <a:stCxn id="131" idx="1"/>
            <a:endCxn id="136" idx="3"/>
          </p:cNvCxnSpPr>
          <p:nvPr/>
        </p:nvCxnSpPr>
        <p:spPr>
          <a:xfrm flipH="1">
            <a:off x="5541903" y="7216921"/>
            <a:ext cx="142869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9" name="Connector: Elbow 148">
            <a:extLst>
              <a:ext uri="{FF2B5EF4-FFF2-40B4-BE49-F238E27FC236}">
                <a16:creationId xmlns:a16="http://schemas.microsoft.com/office/drawing/2014/main" id="{05AE3BC4-E350-F67F-4F4B-FBC4590CF602}"/>
              </a:ext>
            </a:extLst>
          </p:cNvPr>
          <p:cNvCxnSpPr>
            <a:cxnSpLocks/>
          </p:cNvCxnSpPr>
          <p:nvPr/>
        </p:nvCxnSpPr>
        <p:spPr>
          <a:xfrm>
            <a:off x="6083495" y="3188505"/>
            <a:ext cx="5875692" cy="108661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103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5180596" y="145708"/>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091C53"/>
                </a:solidFill>
                <a:latin typeface="Arial" panose="020B0604020202020204" pitchFamily="34" charset="0"/>
                <a:ea typeface="Instrument Sans Semi Bold" pitchFamily="34" charset="-122"/>
                <a:cs typeface="Arial" panose="020B0604020202020204" pitchFamily="34" charset="0"/>
              </a:rPr>
              <a:t>Quy trình huấn luyện mô hình CVAE và VAE</a:t>
            </a:r>
            <a:endParaRPr lang="en-US" sz="4450" dirty="0">
              <a:latin typeface="Arial" panose="020B0604020202020204" pitchFamily="34" charset="0"/>
              <a:cs typeface="Arial" panose="020B0604020202020204" pitchFamily="34" charset="0"/>
            </a:endParaRPr>
          </a:p>
        </p:txBody>
      </p:sp>
      <p:sp>
        <p:nvSpPr>
          <p:cNvPr id="4" name="Shape 1"/>
          <p:cNvSpPr/>
          <p:nvPr/>
        </p:nvSpPr>
        <p:spPr>
          <a:xfrm>
            <a:off x="4932828" y="1825704"/>
            <a:ext cx="510302" cy="510302"/>
          </a:xfrm>
          <a:prstGeom prst="roundRect">
            <a:avLst>
              <a:gd name="adj" fmla="val 40005"/>
            </a:avLst>
          </a:prstGeom>
          <a:solidFill>
            <a:srgbClr val="CEE6FD"/>
          </a:solidFill>
          <a:ln/>
        </p:spPr>
      </p:sp>
      <p:sp>
        <p:nvSpPr>
          <p:cNvPr id="5" name="Text 2"/>
          <p:cNvSpPr/>
          <p:nvPr/>
        </p:nvSpPr>
        <p:spPr>
          <a:xfrm>
            <a:off x="5017898" y="1937659"/>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1</a:t>
            </a:r>
            <a:endParaRPr lang="en-US" sz="2650" dirty="0">
              <a:latin typeface="Arial" panose="020B0604020202020204" pitchFamily="34" charset="0"/>
              <a:cs typeface="Arial" panose="020B0604020202020204" pitchFamily="34" charset="0"/>
            </a:endParaRPr>
          </a:p>
        </p:txBody>
      </p:sp>
      <p:sp>
        <p:nvSpPr>
          <p:cNvPr id="6" name="Text 3"/>
          <p:cNvSpPr/>
          <p:nvPr/>
        </p:nvSpPr>
        <p:spPr>
          <a:xfrm>
            <a:off x="5669944" y="1903571"/>
            <a:ext cx="2899410" cy="708660"/>
          </a:xfrm>
          <a:prstGeom prst="rect">
            <a:avLst/>
          </a:prstGeom>
          <a:noFill/>
          <a:ln/>
        </p:spPr>
        <p:txBody>
          <a:bodyPr wrap="square" lIns="0" tIns="0" rIns="0" bIns="0" rtlCol="0" anchor="t"/>
          <a:lstStyle/>
          <a:p>
            <a:pPr marL="0" indent="0" algn="l">
              <a:lnSpc>
                <a:spcPts val="2750"/>
              </a:lnSpc>
              <a:buNone/>
            </a:pP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Thiết lập tham số và khởi tạo</a:t>
            </a:r>
            <a:endParaRPr lang="en-US" sz="2200" b="1" dirty="0">
              <a:latin typeface="Arial" panose="020B0604020202020204" pitchFamily="34" charset="0"/>
              <a:cs typeface="Arial" panose="020B0604020202020204" pitchFamily="34" charset="0"/>
            </a:endParaRPr>
          </a:p>
        </p:txBody>
      </p:sp>
      <p:sp>
        <p:nvSpPr>
          <p:cNvPr id="7" name="Text 4"/>
          <p:cNvSpPr/>
          <p:nvPr/>
        </p:nvSpPr>
        <p:spPr>
          <a:xfrm>
            <a:off x="5669944" y="2748319"/>
            <a:ext cx="2899410" cy="1451610"/>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Chọn kích thước latent,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lớp</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ẩn</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tốc</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độ học, batch size, số epoch, sử dụng GPU nếu có.</a:t>
            </a:r>
            <a:endParaRPr lang="en-US" sz="1750" dirty="0">
              <a:latin typeface="Arial" panose="020B0604020202020204" pitchFamily="34" charset="0"/>
              <a:cs typeface="Arial" panose="020B0604020202020204" pitchFamily="34" charset="0"/>
            </a:endParaRPr>
          </a:p>
        </p:txBody>
      </p:sp>
      <p:sp>
        <p:nvSpPr>
          <p:cNvPr id="8" name="Shape 5"/>
          <p:cNvSpPr/>
          <p:nvPr/>
        </p:nvSpPr>
        <p:spPr>
          <a:xfrm>
            <a:off x="9866062" y="1912291"/>
            <a:ext cx="510302" cy="510302"/>
          </a:xfrm>
          <a:prstGeom prst="roundRect">
            <a:avLst>
              <a:gd name="adj" fmla="val 40005"/>
            </a:avLst>
          </a:prstGeom>
          <a:solidFill>
            <a:srgbClr val="CEE6FD"/>
          </a:solidFill>
          <a:ln/>
        </p:spPr>
      </p:sp>
      <p:sp>
        <p:nvSpPr>
          <p:cNvPr id="9" name="Text 6"/>
          <p:cNvSpPr/>
          <p:nvPr/>
        </p:nvSpPr>
        <p:spPr>
          <a:xfrm>
            <a:off x="9951133" y="2001096"/>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2</a:t>
            </a:r>
            <a:endParaRPr lang="en-US" sz="2650" dirty="0">
              <a:latin typeface="Arial" panose="020B0604020202020204" pitchFamily="34" charset="0"/>
              <a:cs typeface="Arial" panose="020B0604020202020204" pitchFamily="34" charset="0"/>
            </a:endParaRPr>
          </a:p>
        </p:txBody>
      </p:sp>
      <p:sp>
        <p:nvSpPr>
          <p:cNvPr id="10" name="Text 7"/>
          <p:cNvSpPr/>
          <p:nvPr/>
        </p:nvSpPr>
        <p:spPr>
          <a:xfrm>
            <a:off x="10603178" y="1990158"/>
            <a:ext cx="2899410" cy="708660"/>
          </a:xfrm>
          <a:prstGeom prst="rect">
            <a:avLst/>
          </a:prstGeom>
          <a:noFill/>
          <a:ln/>
        </p:spPr>
        <p:txBody>
          <a:bodyPr wrap="square" lIns="0" tIns="0" rIns="0" bIns="0" rtlCol="0" anchor="t"/>
          <a:lstStyle/>
          <a:p>
            <a:pPr marL="0" indent="0" algn="l">
              <a:lnSpc>
                <a:spcPts val="2750"/>
              </a:lnSpc>
              <a:buNone/>
            </a:pP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Khởi</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tạo</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mô</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hình</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và</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tối</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ưu</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hóa</a:t>
            </a:r>
            <a:endParaRPr lang="en-US" sz="2200" b="1" dirty="0">
              <a:latin typeface="Arial" panose="020B0604020202020204" pitchFamily="34" charset="0"/>
              <a:cs typeface="Arial" panose="020B0604020202020204" pitchFamily="34" charset="0"/>
            </a:endParaRPr>
          </a:p>
        </p:txBody>
      </p:sp>
      <p:sp>
        <p:nvSpPr>
          <p:cNvPr id="11" name="Text 8"/>
          <p:cNvSpPr/>
          <p:nvPr/>
        </p:nvSpPr>
        <p:spPr>
          <a:xfrm>
            <a:off x="10603178" y="2834906"/>
            <a:ext cx="3147060" cy="2177415"/>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vi-VN" sz="1750" dirty="0">
                <a:solidFill>
                  <a:srgbClr val="1E3063"/>
                </a:solidFill>
                <a:latin typeface="Arial" panose="020B0604020202020204" pitchFamily="34" charset="0"/>
                <a:ea typeface="Instrument Sans Medium" pitchFamily="34" charset="-122"/>
                <a:cs typeface="Arial" panose="020B0604020202020204" pitchFamily="34" charset="0"/>
              </a:rPr>
              <a:t>Sử dụng bộ tối ưu hóa Adam với tốc độ học ban đầu là 1e-3</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a:t>
            </a:r>
          </a:p>
          <a:p>
            <a:pPr marL="285750" indent="-285750" algn="l">
              <a:lnSpc>
                <a:spcPts val="2850"/>
              </a:lnSpc>
              <a:buFont typeface="Arial" panose="020B0604020202020204" pitchFamily="34" charset="0"/>
              <a:buChar char="•"/>
            </a:pPr>
            <a:r>
              <a:rPr lang="vi-VN" sz="1750" dirty="0">
                <a:solidFill>
                  <a:srgbClr val="1E3063"/>
                </a:solidFill>
                <a:latin typeface="Arial" panose="020B0604020202020204" pitchFamily="34" charset="0"/>
                <a:ea typeface="Instrument Sans Medium" pitchFamily="34" charset="-122"/>
                <a:cs typeface="Arial" panose="020B0604020202020204" pitchFamily="34" charset="0"/>
              </a:rPr>
              <a:t>Áp dụng bộ lập lịch tốc độ học ReduceLROnPlateau</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a:t>
            </a:r>
            <a:endParaRPr lang="en-US" sz="1750" dirty="0">
              <a:latin typeface="Arial" panose="020B0604020202020204" pitchFamily="34" charset="0"/>
              <a:cs typeface="Arial" panose="020B0604020202020204" pitchFamily="34" charset="0"/>
            </a:endParaRPr>
          </a:p>
        </p:txBody>
      </p:sp>
      <p:sp>
        <p:nvSpPr>
          <p:cNvPr id="12" name="Shape 9"/>
          <p:cNvSpPr/>
          <p:nvPr/>
        </p:nvSpPr>
        <p:spPr>
          <a:xfrm>
            <a:off x="5017898" y="4147266"/>
            <a:ext cx="510302" cy="510302"/>
          </a:xfrm>
          <a:prstGeom prst="roundRect">
            <a:avLst>
              <a:gd name="adj" fmla="val 40005"/>
            </a:avLst>
          </a:prstGeom>
          <a:solidFill>
            <a:srgbClr val="CEE6FD"/>
          </a:solidFill>
          <a:ln/>
        </p:spPr>
      </p:sp>
      <p:sp>
        <p:nvSpPr>
          <p:cNvPr id="13" name="Text 10"/>
          <p:cNvSpPr/>
          <p:nvPr/>
        </p:nvSpPr>
        <p:spPr>
          <a:xfrm>
            <a:off x="5102968" y="425922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3</a:t>
            </a:r>
            <a:endParaRPr lang="en-US" sz="2650" dirty="0">
              <a:latin typeface="Arial" panose="020B0604020202020204" pitchFamily="34" charset="0"/>
              <a:cs typeface="Arial" panose="020B0604020202020204" pitchFamily="34" charset="0"/>
            </a:endParaRPr>
          </a:p>
        </p:txBody>
      </p:sp>
      <p:sp>
        <p:nvSpPr>
          <p:cNvPr id="14" name="Text 11"/>
          <p:cNvSpPr/>
          <p:nvPr/>
        </p:nvSpPr>
        <p:spPr>
          <a:xfrm>
            <a:off x="5755014" y="422513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Hàm mất mát</a:t>
            </a:r>
            <a:endParaRPr lang="en-US" sz="2200" b="1" dirty="0">
              <a:latin typeface="Arial" panose="020B0604020202020204" pitchFamily="34" charset="0"/>
              <a:cs typeface="Arial" panose="020B0604020202020204" pitchFamily="34" charset="0"/>
            </a:endParaRPr>
          </a:p>
        </p:txBody>
      </p:sp>
      <p:sp>
        <p:nvSpPr>
          <p:cNvPr id="15" name="Text 12"/>
          <p:cNvSpPr/>
          <p:nvPr/>
        </p:nvSpPr>
        <p:spPr>
          <a:xfrm>
            <a:off x="5443189" y="4751151"/>
            <a:ext cx="3147060" cy="725805"/>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Mất</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mát</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tái</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tạo</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(Reconstruction Loss)</a:t>
            </a:r>
          </a:p>
          <a:p>
            <a:pPr marL="285750" indent="-285750" algn="l">
              <a:lnSpc>
                <a:spcPts val="2850"/>
              </a:lnSpc>
              <a:buFont typeface="Arial" panose="020B0604020202020204" pitchFamily="34" charset="0"/>
              <a:buChar char="•"/>
            </a:pP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Mất</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a:t>
            </a:r>
            <a:r>
              <a:rPr lang="en-US" sz="1750" dirty="0" err="1">
                <a:solidFill>
                  <a:srgbClr val="1E3063"/>
                </a:solidFill>
                <a:latin typeface="Arial" panose="020B0604020202020204" pitchFamily="34" charset="0"/>
                <a:ea typeface="Instrument Sans Medium" pitchFamily="34" charset="-122"/>
                <a:cs typeface="Arial" panose="020B0604020202020204" pitchFamily="34" charset="0"/>
              </a:rPr>
              <a:t>mát</a:t>
            </a: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 KL-Divergence</a:t>
            </a:r>
            <a:endParaRPr lang="en-US" sz="175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64CEFA97-65A0-2210-32EA-67114F537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50" y="249882"/>
            <a:ext cx="3621355" cy="7697937"/>
          </a:xfrm>
          <a:prstGeom prst="rect">
            <a:avLst/>
          </a:prstGeom>
        </p:spPr>
      </p:pic>
      <p:sp>
        <p:nvSpPr>
          <p:cNvPr id="19" name="Shape 9">
            <a:extLst>
              <a:ext uri="{FF2B5EF4-FFF2-40B4-BE49-F238E27FC236}">
                <a16:creationId xmlns:a16="http://schemas.microsoft.com/office/drawing/2014/main" id="{1DAA5F4F-6042-267B-3EFA-A05122525EA3}"/>
              </a:ext>
            </a:extLst>
          </p:cNvPr>
          <p:cNvSpPr/>
          <p:nvPr/>
        </p:nvSpPr>
        <p:spPr>
          <a:xfrm>
            <a:off x="9930237" y="4927466"/>
            <a:ext cx="510302" cy="510302"/>
          </a:xfrm>
          <a:prstGeom prst="roundRect">
            <a:avLst>
              <a:gd name="adj" fmla="val 40005"/>
            </a:avLst>
          </a:prstGeom>
          <a:solidFill>
            <a:srgbClr val="CEE6FD"/>
          </a:solidFill>
          <a:ln/>
        </p:spPr>
      </p:sp>
      <p:sp>
        <p:nvSpPr>
          <p:cNvPr id="20" name="Text 10">
            <a:extLst>
              <a:ext uri="{FF2B5EF4-FFF2-40B4-BE49-F238E27FC236}">
                <a16:creationId xmlns:a16="http://schemas.microsoft.com/office/drawing/2014/main" id="{E7572ACA-A5B7-A335-97C0-3098EAEDCDDB}"/>
              </a:ext>
            </a:extLst>
          </p:cNvPr>
          <p:cNvSpPr/>
          <p:nvPr/>
        </p:nvSpPr>
        <p:spPr>
          <a:xfrm>
            <a:off x="10015307" y="503942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ea typeface="Instrument Sans Semi Bold" pitchFamily="34" charset="-122"/>
                <a:cs typeface="Arial" panose="020B0604020202020204" pitchFamily="34" charset="0"/>
              </a:rPr>
              <a:t>4</a:t>
            </a:r>
            <a:endParaRPr lang="en-US" sz="2650" dirty="0">
              <a:latin typeface="Arial" panose="020B0604020202020204" pitchFamily="34" charset="0"/>
              <a:cs typeface="Arial" panose="020B0604020202020204" pitchFamily="34" charset="0"/>
            </a:endParaRPr>
          </a:p>
        </p:txBody>
      </p:sp>
      <p:sp>
        <p:nvSpPr>
          <p:cNvPr id="21" name="Text 11">
            <a:extLst>
              <a:ext uri="{FF2B5EF4-FFF2-40B4-BE49-F238E27FC236}">
                <a16:creationId xmlns:a16="http://schemas.microsoft.com/office/drawing/2014/main" id="{F0E385C9-3582-E79E-1F9F-9D81DFDCD038}"/>
              </a:ext>
            </a:extLst>
          </p:cNvPr>
          <p:cNvSpPr/>
          <p:nvPr/>
        </p:nvSpPr>
        <p:spPr>
          <a:xfrm>
            <a:off x="10667353" y="500533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Quy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trình</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huấn</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luyện</a:t>
            </a:r>
            <a:endParaRPr lang="en-US" sz="2200" b="1" dirty="0">
              <a:latin typeface="Arial" panose="020B0604020202020204" pitchFamily="34" charset="0"/>
              <a:cs typeface="Arial" panose="020B0604020202020204" pitchFamily="34" charset="0"/>
            </a:endParaRPr>
          </a:p>
        </p:txBody>
      </p:sp>
      <p:sp>
        <p:nvSpPr>
          <p:cNvPr id="22" name="Shape 9">
            <a:extLst>
              <a:ext uri="{FF2B5EF4-FFF2-40B4-BE49-F238E27FC236}">
                <a16:creationId xmlns:a16="http://schemas.microsoft.com/office/drawing/2014/main" id="{811171D3-CF46-8709-751F-2FA569650861}"/>
              </a:ext>
            </a:extLst>
          </p:cNvPr>
          <p:cNvSpPr/>
          <p:nvPr/>
        </p:nvSpPr>
        <p:spPr>
          <a:xfrm>
            <a:off x="4997003" y="6414371"/>
            <a:ext cx="510302" cy="510302"/>
          </a:xfrm>
          <a:prstGeom prst="roundRect">
            <a:avLst>
              <a:gd name="adj" fmla="val 40005"/>
            </a:avLst>
          </a:prstGeom>
          <a:solidFill>
            <a:srgbClr val="CEE6FD"/>
          </a:solidFill>
          <a:ln/>
        </p:spPr>
      </p:sp>
      <p:sp>
        <p:nvSpPr>
          <p:cNvPr id="23" name="Text 10">
            <a:extLst>
              <a:ext uri="{FF2B5EF4-FFF2-40B4-BE49-F238E27FC236}">
                <a16:creationId xmlns:a16="http://schemas.microsoft.com/office/drawing/2014/main" id="{D858FF28-8DEC-F4F9-D4C2-0705DAF4C78F}"/>
              </a:ext>
            </a:extLst>
          </p:cNvPr>
          <p:cNvSpPr/>
          <p:nvPr/>
        </p:nvSpPr>
        <p:spPr>
          <a:xfrm>
            <a:off x="5082073" y="6526327"/>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E3063"/>
                </a:solidFill>
                <a:latin typeface="Arial" panose="020B0604020202020204" pitchFamily="34" charset="0"/>
                <a:cs typeface="Arial" panose="020B0604020202020204" pitchFamily="34" charset="0"/>
              </a:rPr>
              <a:t>5</a:t>
            </a:r>
            <a:endParaRPr lang="en-US" sz="2650" dirty="0">
              <a:latin typeface="Arial" panose="020B0604020202020204" pitchFamily="34" charset="0"/>
              <a:cs typeface="Arial" panose="020B0604020202020204" pitchFamily="34" charset="0"/>
            </a:endParaRPr>
          </a:p>
        </p:txBody>
      </p:sp>
      <p:sp>
        <p:nvSpPr>
          <p:cNvPr id="24" name="Text 11">
            <a:extLst>
              <a:ext uri="{FF2B5EF4-FFF2-40B4-BE49-F238E27FC236}">
                <a16:creationId xmlns:a16="http://schemas.microsoft.com/office/drawing/2014/main" id="{5702FF53-EC2B-19D2-9D1D-7066025D8D3A}"/>
              </a:ext>
            </a:extLst>
          </p:cNvPr>
          <p:cNvSpPr/>
          <p:nvPr/>
        </p:nvSpPr>
        <p:spPr>
          <a:xfrm>
            <a:off x="5734119" y="6492238"/>
            <a:ext cx="2835235" cy="354330"/>
          </a:xfrm>
          <a:prstGeom prst="rect">
            <a:avLst/>
          </a:prstGeom>
          <a:noFill/>
          <a:ln/>
        </p:spPr>
        <p:txBody>
          <a:bodyPr wrap="none" lIns="0" tIns="0" rIns="0" bIns="0" rtlCol="0" anchor="t"/>
          <a:lstStyle/>
          <a:p>
            <a:pPr marL="0" indent="0" algn="l">
              <a:lnSpc>
                <a:spcPts val="2750"/>
              </a:lnSpc>
              <a:buNone/>
            </a:pP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Cơ</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chế</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dừng</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sớm</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và</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lưu</a:t>
            </a:r>
            <a:r>
              <a:rPr lang="en-US" sz="2200" b="1" dirty="0">
                <a:solidFill>
                  <a:srgbClr val="1E3063"/>
                </a:solidFill>
                <a:latin typeface="Arial" panose="020B0604020202020204" pitchFamily="34" charset="0"/>
                <a:ea typeface="Instrument Sans Semi Bold" pitchFamily="34" charset="-122"/>
                <a:cs typeface="Arial" panose="020B0604020202020204" pitchFamily="34" charset="0"/>
              </a:rPr>
              <a:t> </a:t>
            </a:r>
            <a:r>
              <a:rPr lang="en-US" sz="2200" b="1" dirty="0" err="1">
                <a:solidFill>
                  <a:srgbClr val="1E3063"/>
                </a:solidFill>
                <a:latin typeface="Arial" panose="020B0604020202020204" pitchFamily="34" charset="0"/>
                <a:ea typeface="Instrument Sans Semi Bold" pitchFamily="34" charset="-122"/>
                <a:cs typeface="Arial" panose="020B0604020202020204" pitchFamily="34" charset="0"/>
              </a:rPr>
              <a:t>trữ</a:t>
            </a:r>
            <a:endParaRPr lang="en-US" sz="2200" b="1" dirty="0">
              <a:latin typeface="Arial" panose="020B0604020202020204" pitchFamily="34" charset="0"/>
              <a:cs typeface="Arial" panose="020B0604020202020204" pitchFamily="34" charset="0"/>
            </a:endParaRPr>
          </a:p>
        </p:txBody>
      </p:sp>
      <p:sp>
        <p:nvSpPr>
          <p:cNvPr id="25" name="Text 8">
            <a:extLst>
              <a:ext uri="{FF2B5EF4-FFF2-40B4-BE49-F238E27FC236}">
                <a16:creationId xmlns:a16="http://schemas.microsoft.com/office/drawing/2014/main" id="{9A7C4B7C-E31E-88BF-CF57-401CEC6C6699}"/>
              </a:ext>
            </a:extLst>
          </p:cNvPr>
          <p:cNvSpPr/>
          <p:nvPr/>
        </p:nvSpPr>
        <p:spPr>
          <a:xfrm>
            <a:off x="10270457" y="5409710"/>
            <a:ext cx="3792091" cy="1346527"/>
          </a:xfrm>
          <a:prstGeom prst="rect">
            <a:avLst/>
          </a:prstGeom>
          <a:noFill/>
          <a:ln/>
        </p:spPr>
        <p:txBody>
          <a:bodyPr wrap="square" lIns="0" tIns="0" rIns="0" bIns="0" rtlCol="0" anchor="t"/>
          <a:lstStyle/>
          <a:p>
            <a:pPr algn="l">
              <a:lnSpc>
                <a:spcPts val="2850"/>
              </a:lnSpc>
            </a:pPr>
            <a:r>
              <a:rPr lang="vi-VN" sz="1750" dirty="0">
                <a:solidFill>
                  <a:srgbClr val="1E3063"/>
                </a:solidFill>
                <a:latin typeface="Arial" panose="020B0604020202020204" pitchFamily="34" charset="0"/>
                <a:ea typeface="Instrument Sans Medium" pitchFamily="34" charset="-122"/>
                <a:cs typeface="Arial" panose="020B0604020202020204" pitchFamily="34" charset="0"/>
              </a:rPr>
              <a:t>Huấn luyện từng batch, tính mất mát tái tạo và KL, cập nhật tham số. Đánh giá trên tập kiểm tra</a:t>
            </a:r>
            <a:endParaRPr lang="en-US" sz="1750" dirty="0">
              <a:latin typeface="Arial" panose="020B0604020202020204" pitchFamily="34" charset="0"/>
              <a:cs typeface="Arial" panose="020B0604020202020204" pitchFamily="34" charset="0"/>
            </a:endParaRPr>
          </a:p>
        </p:txBody>
      </p:sp>
      <p:sp>
        <p:nvSpPr>
          <p:cNvPr id="26" name="Text 8">
            <a:extLst>
              <a:ext uri="{FF2B5EF4-FFF2-40B4-BE49-F238E27FC236}">
                <a16:creationId xmlns:a16="http://schemas.microsoft.com/office/drawing/2014/main" id="{3CA8B61E-8890-F45E-4496-E4902F066C5E}"/>
              </a:ext>
            </a:extLst>
          </p:cNvPr>
          <p:cNvSpPr/>
          <p:nvPr/>
        </p:nvSpPr>
        <p:spPr>
          <a:xfrm>
            <a:off x="5443189" y="6924674"/>
            <a:ext cx="3792091" cy="1023146"/>
          </a:xfrm>
          <a:prstGeom prst="rect">
            <a:avLst/>
          </a:prstGeom>
          <a:noFill/>
          <a:ln/>
        </p:spPr>
        <p:txBody>
          <a:bodyPr wrap="square" lIns="0" tIns="0" rIns="0" bIns="0" rtlCol="0" anchor="t"/>
          <a:lstStyle/>
          <a:p>
            <a:pPr algn="l">
              <a:lnSpc>
                <a:spcPts val="2850"/>
              </a:lnSpc>
            </a:pPr>
            <a:r>
              <a:rPr lang="en-US" sz="1750" dirty="0">
                <a:solidFill>
                  <a:srgbClr val="1E3063"/>
                </a:solidFill>
                <a:latin typeface="Arial" panose="020B0604020202020204" pitchFamily="34" charset="0"/>
                <a:ea typeface="Instrument Sans Medium" pitchFamily="34" charset="-122"/>
                <a:cs typeface="Arial" panose="020B0604020202020204" pitchFamily="34" charset="0"/>
              </a:rPr>
              <a:t>Á</a:t>
            </a:r>
            <a:r>
              <a:rPr lang="vi-VN" sz="1750" dirty="0">
                <a:solidFill>
                  <a:srgbClr val="1E3063"/>
                </a:solidFill>
                <a:latin typeface="Arial" panose="020B0604020202020204" pitchFamily="34" charset="0"/>
                <a:ea typeface="Instrument Sans Medium" pitchFamily="34" charset="-122"/>
                <a:cs typeface="Arial" panose="020B0604020202020204" pitchFamily="34" charset="0"/>
              </a:rPr>
              <a:t>p dụng early stopping và lưu mô hình tốt nhất.</a:t>
            </a:r>
            <a:endParaRPr lang="en-US" sz="175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2799</Words>
  <Application>Microsoft Office PowerPoint</Application>
  <PresentationFormat>Custom</PresentationFormat>
  <Paragraphs>446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Anh Khoa Hồng</cp:lastModifiedBy>
  <cp:revision>2</cp:revision>
  <dcterms:created xsi:type="dcterms:W3CDTF">2025-05-18T14:26:25Z</dcterms:created>
  <dcterms:modified xsi:type="dcterms:W3CDTF">2025-05-18T16:47:00Z</dcterms:modified>
</cp:coreProperties>
</file>