
<file path=[Content_Types].xml><?xml version="1.0" encoding="utf-8"?>
<Types xmlns="http://schemas.openxmlformats.org/package/2006/content-types">
  <Default Extension="gif" ContentType="image/gif"/>
  <Default Extension="jfif" ContentType="image/jpeg"/>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7" r:id="rId2"/>
    <p:sldId id="258" r:id="rId3"/>
    <p:sldId id="431" r:id="rId4"/>
    <p:sldId id="445" r:id="rId5"/>
    <p:sldId id="545" r:id="rId6"/>
    <p:sldId id="546" r:id="rId7"/>
    <p:sldId id="547" r:id="rId8"/>
    <p:sldId id="548" r:id="rId9"/>
    <p:sldId id="549" r:id="rId10"/>
    <p:sldId id="550" r:id="rId11"/>
    <p:sldId id="551" r:id="rId12"/>
    <p:sldId id="552" r:id="rId13"/>
    <p:sldId id="553" r:id="rId14"/>
    <p:sldId id="554" r:id="rId15"/>
    <p:sldId id="556" r:id="rId16"/>
    <p:sldId id="557" r:id="rId17"/>
    <p:sldId id="558" r:id="rId18"/>
    <p:sldId id="559" r:id="rId19"/>
    <p:sldId id="560" r:id="rId20"/>
    <p:sldId id="561" r:id="rId21"/>
    <p:sldId id="562" r:id="rId22"/>
    <p:sldId id="563" r:id="rId23"/>
    <p:sldId id="564" r:id="rId24"/>
    <p:sldId id="565" r:id="rId25"/>
    <p:sldId id="566" r:id="rId26"/>
    <p:sldId id="503" r:id="rId27"/>
    <p:sldId id="273" r:id="rId28"/>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h Khoa Hồng" initials="AKH" lastIdx="2" clrIdx="0">
    <p:extLst>
      <p:ext uri="{19B8F6BF-5375-455C-9EA6-DF929625EA0E}">
        <p15:presenceInfo xmlns:p15="http://schemas.microsoft.com/office/powerpoint/2012/main" userId="9c2a30ac981ff82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F284F"/>
    <a:srgbClr val="1884B4"/>
    <a:srgbClr val="FFCC00"/>
    <a:srgbClr val="548235"/>
    <a:srgbClr val="2E75B6"/>
    <a:srgbClr val="595959"/>
    <a:srgbClr val="FFC000"/>
    <a:srgbClr val="BFBFBF"/>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55" autoAdjust="0"/>
    <p:restoredTop sz="94660"/>
  </p:normalViewPr>
  <p:slideViewPr>
    <p:cSldViewPr snapToGrid="0">
      <p:cViewPr>
        <p:scale>
          <a:sx n="33" d="100"/>
          <a:sy n="33" d="100"/>
        </p:scale>
        <p:origin x="2482" y="10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87B264-DC3D-4E81-8A6E-6555F95695F2}" type="datetimeFigureOut">
              <a:rPr lang="vi-VN" smtClean="0"/>
              <a:t>17/04/2025</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3A882C-5124-4B7A-8AC5-07F58A8200F4}" type="slidenum">
              <a:rPr lang="vi-VN" smtClean="0"/>
              <a:t>‹#›</a:t>
            </a:fld>
            <a:endParaRPr lang="vi-VN"/>
          </a:p>
        </p:txBody>
      </p:sp>
    </p:spTree>
    <p:extLst>
      <p:ext uri="{BB962C8B-B14F-4D97-AF65-F5344CB8AC3E}">
        <p14:creationId xmlns:p14="http://schemas.microsoft.com/office/powerpoint/2010/main" val="1136056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5C649-188D-47AB-890D-5A63A06675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5695306E-A0CF-4B6B-A03B-1C8EEAEE50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9DAAEF48-8B96-43ED-9973-4E263F405416}"/>
              </a:ext>
            </a:extLst>
          </p:cNvPr>
          <p:cNvSpPr>
            <a:spLocks noGrp="1"/>
          </p:cNvSpPr>
          <p:nvPr>
            <p:ph type="dt" sz="half" idx="10"/>
          </p:nvPr>
        </p:nvSpPr>
        <p:spPr/>
        <p:txBody>
          <a:bodyPr/>
          <a:lstStyle/>
          <a:p>
            <a:fld id="{C0E780E0-87A6-4089-B0EE-53856C381269}" type="datetimeFigureOut">
              <a:rPr lang="vi-VN" smtClean="0"/>
              <a:t>17/04/2025</a:t>
            </a:fld>
            <a:endParaRPr lang="vi-VN"/>
          </a:p>
        </p:txBody>
      </p:sp>
      <p:sp>
        <p:nvSpPr>
          <p:cNvPr id="5" name="Footer Placeholder 4">
            <a:extLst>
              <a:ext uri="{FF2B5EF4-FFF2-40B4-BE49-F238E27FC236}">
                <a16:creationId xmlns:a16="http://schemas.microsoft.com/office/drawing/2014/main" id="{74377EEA-1FFD-4CB9-A6E3-DD25C8D2C6CB}"/>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040BE1B-E9CB-4025-A16C-201FBB8D5316}"/>
              </a:ext>
            </a:extLst>
          </p:cNvPr>
          <p:cNvSpPr>
            <a:spLocks noGrp="1"/>
          </p:cNvSpPr>
          <p:nvPr>
            <p:ph type="sldNum" sz="quarter" idx="12"/>
          </p:nvPr>
        </p:nvSpPr>
        <p:spPr/>
        <p:txBody>
          <a:bodyPr/>
          <a:lstStyle/>
          <a:p>
            <a:fld id="{F8246EED-EC9D-48BE-8128-FC12E6B40A61}" type="slidenum">
              <a:rPr lang="vi-VN" smtClean="0"/>
              <a:t>‹#›</a:t>
            </a:fld>
            <a:endParaRPr lang="vi-VN"/>
          </a:p>
        </p:txBody>
      </p:sp>
    </p:spTree>
    <p:extLst>
      <p:ext uri="{BB962C8B-B14F-4D97-AF65-F5344CB8AC3E}">
        <p14:creationId xmlns:p14="http://schemas.microsoft.com/office/powerpoint/2010/main" val="2810845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46EBE-711B-4FFD-8F03-FB9C27F1C556}"/>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12303B1A-495D-4427-8919-E40EC4EE4F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6101F05-EAD4-4F57-A362-75741F34C7B6}"/>
              </a:ext>
            </a:extLst>
          </p:cNvPr>
          <p:cNvSpPr>
            <a:spLocks noGrp="1"/>
          </p:cNvSpPr>
          <p:nvPr>
            <p:ph type="dt" sz="half" idx="10"/>
          </p:nvPr>
        </p:nvSpPr>
        <p:spPr/>
        <p:txBody>
          <a:bodyPr/>
          <a:lstStyle/>
          <a:p>
            <a:fld id="{C0E780E0-87A6-4089-B0EE-53856C381269}" type="datetimeFigureOut">
              <a:rPr lang="vi-VN" smtClean="0"/>
              <a:t>17/04/2025</a:t>
            </a:fld>
            <a:endParaRPr lang="vi-VN"/>
          </a:p>
        </p:txBody>
      </p:sp>
      <p:sp>
        <p:nvSpPr>
          <p:cNvPr id="5" name="Footer Placeholder 4">
            <a:extLst>
              <a:ext uri="{FF2B5EF4-FFF2-40B4-BE49-F238E27FC236}">
                <a16:creationId xmlns:a16="http://schemas.microsoft.com/office/drawing/2014/main" id="{297C7766-6EFF-4D51-946A-6C5B1F27F784}"/>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0E400BC6-F37F-4603-852B-707DE448EC3B}"/>
              </a:ext>
            </a:extLst>
          </p:cNvPr>
          <p:cNvSpPr>
            <a:spLocks noGrp="1"/>
          </p:cNvSpPr>
          <p:nvPr>
            <p:ph type="sldNum" sz="quarter" idx="12"/>
          </p:nvPr>
        </p:nvSpPr>
        <p:spPr/>
        <p:txBody>
          <a:bodyPr/>
          <a:lstStyle/>
          <a:p>
            <a:fld id="{F8246EED-EC9D-48BE-8128-FC12E6B40A61}" type="slidenum">
              <a:rPr lang="vi-VN" smtClean="0"/>
              <a:t>‹#›</a:t>
            </a:fld>
            <a:endParaRPr lang="vi-VN"/>
          </a:p>
        </p:txBody>
      </p:sp>
    </p:spTree>
    <p:extLst>
      <p:ext uri="{BB962C8B-B14F-4D97-AF65-F5344CB8AC3E}">
        <p14:creationId xmlns:p14="http://schemas.microsoft.com/office/powerpoint/2010/main" val="335704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7B4B1A-6DE4-414D-A44E-D755A74106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DED57F3E-55E5-4308-9FD7-9987F90089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BB2662D6-AF9C-4666-95A6-C22613F7C33F}"/>
              </a:ext>
            </a:extLst>
          </p:cNvPr>
          <p:cNvSpPr>
            <a:spLocks noGrp="1"/>
          </p:cNvSpPr>
          <p:nvPr>
            <p:ph type="dt" sz="half" idx="10"/>
          </p:nvPr>
        </p:nvSpPr>
        <p:spPr/>
        <p:txBody>
          <a:bodyPr/>
          <a:lstStyle/>
          <a:p>
            <a:fld id="{C0E780E0-87A6-4089-B0EE-53856C381269}" type="datetimeFigureOut">
              <a:rPr lang="vi-VN" smtClean="0"/>
              <a:t>17/04/2025</a:t>
            </a:fld>
            <a:endParaRPr lang="vi-VN"/>
          </a:p>
        </p:txBody>
      </p:sp>
      <p:sp>
        <p:nvSpPr>
          <p:cNvPr id="5" name="Footer Placeholder 4">
            <a:extLst>
              <a:ext uri="{FF2B5EF4-FFF2-40B4-BE49-F238E27FC236}">
                <a16:creationId xmlns:a16="http://schemas.microsoft.com/office/drawing/2014/main" id="{31853009-6456-4FA9-AF5B-9D9083C57A4D}"/>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78A3D8F-2C76-4CD8-84B3-78C1E726C8A3}"/>
              </a:ext>
            </a:extLst>
          </p:cNvPr>
          <p:cNvSpPr>
            <a:spLocks noGrp="1"/>
          </p:cNvSpPr>
          <p:nvPr>
            <p:ph type="sldNum" sz="quarter" idx="12"/>
          </p:nvPr>
        </p:nvSpPr>
        <p:spPr/>
        <p:txBody>
          <a:bodyPr/>
          <a:lstStyle/>
          <a:p>
            <a:fld id="{F8246EED-EC9D-48BE-8128-FC12E6B40A61}" type="slidenum">
              <a:rPr lang="vi-VN" smtClean="0"/>
              <a:t>‹#›</a:t>
            </a:fld>
            <a:endParaRPr lang="vi-VN"/>
          </a:p>
        </p:txBody>
      </p:sp>
    </p:spTree>
    <p:extLst>
      <p:ext uri="{BB962C8B-B14F-4D97-AF65-F5344CB8AC3E}">
        <p14:creationId xmlns:p14="http://schemas.microsoft.com/office/powerpoint/2010/main" val="85529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F36F2-02AA-4095-B662-C4B10A9907FB}"/>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A3F5BE84-1B98-4962-B8D4-4635E86B12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651D6C58-A33F-4D9A-A63E-84A2766F61C8}"/>
              </a:ext>
            </a:extLst>
          </p:cNvPr>
          <p:cNvSpPr>
            <a:spLocks noGrp="1"/>
          </p:cNvSpPr>
          <p:nvPr>
            <p:ph type="dt" sz="half" idx="10"/>
          </p:nvPr>
        </p:nvSpPr>
        <p:spPr/>
        <p:txBody>
          <a:bodyPr/>
          <a:lstStyle/>
          <a:p>
            <a:fld id="{C0E780E0-87A6-4089-B0EE-53856C381269}" type="datetimeFigureOut">
              <a:rPr lang="vi-VN" smtClean="0"/>
              <a:t>17/04/2025</a:t>
            </a:fld>
            <a:endParaRPr lang="vi-VN"/>
          </a:p>
        </p:txBody>
      </p:sp>
      <p:sp>
        <p:nvSpPr>
          <p:cNvPr id="5" name="Footer Placeholder 4">
            <a:extLst>
              <a:ext uri="{FF2B5EF4-FFF2-40B4-BE49-F238E27FC236}">
                <a16:creationId xmlns:a16="http://schemas.microsoft.com/office/drawing/2014/main" id="{86AF1B9B-B359-451C-A22B-A1C1AAAEBFC6}"/>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F4D2401A-CCC2-44CE-8976-B87F93A552CB}"/>
              </a:ext>
            </a:extLst>
          </p:cNvPr>
          <p:cNvSpPr>
            <a:spLocks noGrp="1"/>
          </p:cNvSpPr>
          <p:nvPr>
            <p:ph type="sldNum" sz="quarter" idx="12"/>
          </p:nvPr>
        </p:nvSpPr>
        <p:spPr/>
        <p:txBody>
          <a:bodyPr/>
          <a:lstStyle/>
          <a:p>
            <a:fld id="{F8246EED-EC9D-48BE-8128-FC12E6B40A61}" type="slidenum">
              <a:rPr lang="vi-VN" smtClean="0"/>
              <a:t>‹#›</a:t>
            </a:fld>
            <a:endParaRPr lang="vi-VN"/>
          </a:p>
        </p:txBody>
      </p:sp>
    </p:spTree>
    <p:extLst>
      <p:ext uri="{BB962C8B-B14F-4D97-AF65-F5344CB8AC3E}">
        <p14:creationId xmlns:p14="http://schemas.microsoft.com/office/powerpoint/2010/main" val="4287868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11527-7CAC-45BE-858A-58EB46EA9C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8D11F95D-517F-4429-9007-0A7DE5EB9A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75A848-83DA-46AC-8434-6ED5C911FD20}"/>
              </a:ext>
            </a:extLst>
          </p:cNvPr>
          <p:cNvSpPr>
            <a:spLocks noGrp="1"/>
          </p:cNvSpPr>
          <p:nvPr>
            <p:ph type="dt" sz="half" idx="10"/>
          </p:nvPr>
        </p:nvSpPr>
        <p:spPr/>
        <p:txBody>
          <a:bodyPr/>
          <a:lstStyle/>
          <a:p>
            <a:fld id="{C0E780E0-87A6-4089-B0EE-53856C381269}" type="datetimeFigureOut">
              <a:rPr lang="vi-VN" smtClean="0"/>
              <a:t>17/04/2025</a:t>
            </a:fld>
            <a:endParaRPr lang="vi-VN"/>
          </a:p>
        </p:txBody>
      </p:sp>
      <p:sp>
        <p:nvSpPr>
          <p:cNvPr id="5" name="Footer Placeholder 4">
            <a:extLst>
              <a:ext uri="{FF2B5EF4-FFF2-40B4-BE49-F238E27FC236}">
                <a16:creationId xmlns:a16="http://schemas.microsoft.com/office/drawing/2014/main" id="{A7712DFB-C7C4-4DBB-9FB0-B00FB0A53145}"/>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AAB5C535-75B6-41F8-8259-49917E1A7D72}"/>
              </a:ext>
            </a:extLst>
          </p:cNvPr>
          <p:cNvSpPr>
            <a:spLocks noGrp="1"/>
          </p:cNvSpPr>
          <p:nvPr>
            <p:ph type="sldNum" sz="quarter" idx="12"/>
          </p:nvPr>
        </p:nvSpPr>
        <p:spPr/>
        <p:txBody>
          <a:bodyPr/>
          <a:lstStyle/>
          <a:p>
            <a:fld id="{F8246EED-EC9D-48BE-8128-FC12E6B40A61}" type="slidenum">
              <a:rPr lang="vi-VN" smtClean="0"/>
              <a:t>‹#›</a:t>
            </a:fld>
            <a:endParaRPr lang="vi-VN"/>
          </a:p>
        </p:txBody>
      </p:sp>
    </p:spTree>
    <p:extLst>
      <p:ext uri="{BB962C8B-B14F-4D97-AF65-F5344CB8AC3E}">
        <p14:creationId xmlns:p14="http://schemas.microsoft.com/office/powerpoint/2010/main" val="462417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F7A3B-084A-4024-80FB-B52FF2E2ECEA}"/>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3FAEDE85-B3C4-4BC3-9BE8-B1DED1A414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3D6B8DDD-7631-4002-809C-B34F22C4EE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87E313C8-CB32-4639-8478-89E0222E00BF}"/>
              </a:ext>
            </a:extLst>
          </p:cNvPr>
          <p:cNvSpPr>
            <a:spLocks noGrp="1"/>
          </p:cNvSpPr>
          <p:nvPr>
            <p:ph type="dt" sz="half" idx="10"/>
          </p:nvPr>
        </p:nvSpPr>
        <p:spPr/>
        <p:txBody>
          <a:bodyPr/>
          <a:lstStyle/>
          <a:p>
            <a:fld id="{C0E780E0-87A6-4089-B0EE-53856C381269}" type="datetimeFigureOut">
              <a:rPr lang="vi-VN" smtClean="0"/>
              <a:t>17/04/2025</a:t>
            </a:fld>
            <a:endParaRPr lang="vi-VN"/>
          </a:p>
        </p:txBody>
      </p:sp>
      <p:sp>
        <p:nvSpPr>
          <p:cNvPr id="6" name="Footer Placeholder 5">
            <a:extLst>
              <a:ext uri="{FF2B5EF4-FFF2-40B4-BE49-F238E27FC236}">
                <a16:creationId xmlns:a16="http://schemas.microsoft.com/office/drawing/2014/main" id="{5454C4F8-1311-47BD-86CF-0F3312EC360C}"/>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BED8D2DE-7843-4424-A977-A7BC6285DF40}"/>
              </a:ext>
            </a:extLst>
          </p:cNvPr>
          <p:cNvSpPr>
            <a:spLocks noGrp="1"/>
          </p:cNvSpPr>
          <p:nvPr>
            <p:ph type="sldNum" sz="quarter" idx="12"/>
          </p:nvPr>
        </p:nvSpPr>
        <p:spPr/>
        <p:txBody>
          <a:bodyPr/>
          <a:lstStyle/>
          <a:p>
            <a:fld id="{F8246EED-EC9D-48BE-8128-FC12E6B40A61}" type="slidenum">
              <a:rPr lang="vi-VN" smtClean="0"/>
              <a:t>‹#›</a:t>
            </a:fld>
            <a:endParaRPr lang="vi-VN"/>
          </a:p>
        </p:txBody>
      </p:sp>
    </p:spTree>
    <p:extLst>
      <p:ext uri="{BB962C8B-B14F-4D97-AF65-F5344CB8AC3E}">
        <p14:creationId xmlns:p14="http://schemas.microsoft.com/office/powerpoint/2010/main" val="3804952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D96C-4278-4528-8748-03DC6E01B570}"/>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8AD8DA82-6E9B-478D-84FD-398B8B932D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B2355C-9C1D-49E0-9084-A01A7C18B2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171BDB94-49FD-46E0-AC95-DBCF404778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AEEAD0-D06E-4AD0-891F-51C7369A2E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57568301-D5B4-46FC-B5A7-62404F47BDE8}"/>
              </a:ext>
            </a:extLst>
          </p:cNvPr>
          <p:cNvSpPr>
            <a:spLocks noGrp="1"/>
          </p:cNvSpPr>
          <p:nvPr>
            <p:ph type="dt" sz="half" idx="10"/>
          </p:nvPr>
        </p:nvSpPr>
        <p:spPr/>
        <p:txBody>
          <a:bodyPr/>
          <a:lstStyle/>
          <a:p>
            <a:fld id="{C0E780E0-87A6-4089-B0EE-53856C381269}" type="datetimeFigureOut">
              <a:rPr lang="vi-VN" smtClean="0"/>
              <a:t>17/04/2025</a:t>
            </a:fld>
            <a:endParaRPr lang="vi-VN"/>
          </a:p>
        </p:txBody>
      </p:sp>
      <p:sp>
        <p:nvSpPr>
          <p:cNvPr id="8" name="Footer Placeholder 7">
            <a:extLst>
              <a:ext uri="{FF2B5EF4-FFF2-40B4-BE49-F238E27FC236}">
                <a16:creationId xmlns:a16="http://schemas.microsoft.com/office/drawing/2014/main" id="{CC584C37-B3C3-4BD2-88D9-31197997400B}"/>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0455907C-5C27-497C-B301-090D360F9E32}"/>
              </a:ext>
            </a:extLst>
          </p:cNvPr>
          <p:cNvSpPr>
            <a:spLocks noGrp="1"/>
          </p:cNvSpPr>
          <p:nvPr>
            <p:ph type="sldNum" sz="quarter" idx="12"/>
          </p:nvPr>
        </p:nvSpPr>
        <p:spPr/>
        <p:txBody>
          <a:bodyPr/>
          <a:lstStyle/>
          <a:p>
            <a:fld id="{F8246EED-EC9D-48BE-8128-FC12E6B40A61}" type="slidenum">
              <a:rPr lang="vi-VN" smtClean="0"/>
              <a:t>‹#›</a:t>
            </a:fld>
            <a:endParaRPr lang="vi-VN"/>
          </a:p>
        </p:txBody>
      </p:sp>
    </p:spTree>
    <p:extLst>
      <p:ext uri="{BB962C8B-B14F-4D97-AF65-F5344CB8AC3E}">
        <p14:creationId xmlns:p14="http://schemas.microsoft.com/office/powerpoint/2010/main" val="1909545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67F06-EB8E-4EBF-8470-C94B6221F656}"/>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D47B0925-BBAE-4FBA-BAFE-8B966F9CD948}"/>
              </a:ext>
            </a:extLst>
          </p:cNvPr>
          <p:cNvSpPr>
            <a:spLocks noGrp="1"/>
          </p:cNvSpPr>
          <p:nvPr>
            <p:ph type="dt" sz="half" idx="10"/>
          </p:nvPr>
        </p:nvSpPr>
        <p:spPr/>
        <p:txBody>
          <a:bodyPr/>
          <a:lstStyle/>
          <a:p>
            <a:fld id="{C0E780E0-87A6-4089-B0EE-53856C381269}" type="datetimeFigureOut">
              <a:rPr lang="vi-VN" smtClean="0"/>
              <a:t>17/04/2025</a:t>
            </a:fld>
            <a:endParaRPr lang="vi-VN"/>
          </a:p>
        </p:txBody>
      </p:sp>
      <p:sp>
        <p:nvSpPr>
          <p:cNvPr id="4" name="Footer Placeholder 3">
            <a:extLst>
              <a:ext uri="{FF2B5EF4-FFF2-40B4-BE49-F238E27FC236}">
                <a16:creationId xmlns:a16="http://schemas.microsoft.com/office/drawing/2014/main" id="{E93EC360-6F0B-4745-90A1-0897922F51DA}"/>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D20B7918-DC2C-4FF6-98C2-66A526DEA512}"/>
              </a:ext>
            </a:extLst>
          </p:cNvPr>
          <p:cNvSpPr>
            <a:spLocks noGrp="1"/>
          </p:cNvSpPr>
          <p:nvPr>
            <p:ph type="sldNum" sz="quarter" idx="12"/>
          </p:nvPr>
        </p:nvSpPr>
        <p:spPr/>
        <p:txBody>
          <a:bodyPr/>
          <a:lstStyle/>
          <a:p>
            <a:fld id="{F8246EED-EC9D-48BE-8128-FC12E6B40A61}" type="slidenum">
              <a:rPr lang="vi-VN" smtClean="0"/>
              <a:t>‹#›</a:t>
            </a:fld>
            <a:endParaRPr lang="vi-VN"/>
          </a:p>
        </p:txBody>
      </p:sp>
    </p:spTree>
    <p:extLst>
      <p:ext uri="{BB962C8B-B14F-4D97-AF65-F5344CB8AC3E}">
        <p14:creationId xmlns:p14="http://schemas.microsoft.com/office/powerpoint/2010/main" val="2581536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4D50A9-E468-4CC5-9C19-85A12EBDD3E8}"/>
              </a:ext>
            </a:extLst>
          </p:cNvPr>
          <p:cNvSpPr>
            <a:spLocks noGrp="1"/>
          </p:cNvSpPr>
          <p:nvPr>
            <p:ph type="dt" sz="half" idx="10"/>
          </p:nvPr>
        </p:nvSpPr>
        <p:spPr/>
        <p:txBody>
          <a:bodyPr/>
          <a:lstStyle/>
          <a:p>
            <a:fld id="{C0E780E0-87A6-4089-B0EE-53856C381269}" type="datetimeFigureOut">
              <a:rPr lang="vi-VN" smtClean="0"/>
              <a:t>17/04/2025</a:t>
            </a:fld>
            <a:endParaRPr lang="vi-VN"/>
          </a:p>
        </p:txBody>
      </p:sp>
      <p:sp>
        <p:nvSpPr>
          <p:cNvPr id="3" name="Footer Placeholder 2">
            <a:extLst>
              <a:ext uri="{FF2B5EF4-FFF2-40B4-BE49-F238E27FC236}">
                <a16:creationId xmlns:a16="http://schemas.microsoft.com/office/drawing/2014/main" id="{F516DDF0-856A-4127-9BF5-C4A3B2BF2B95}"/>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18C0889A-3BA2-4EE1-8E6A-40D13A52FFD7}"/>
              </a:ext>
            </a:extLst>
          </p:cNvPr>
          <p:cNvSpPr>
            <a:spLocks noGrp="1"/>
          </p:cNvSpPr>
          <p:nvPr>
            <p:ph type="sldNum" sz="quarter" idx="12"/>
          </p:nvPr>
        </p:nvSpPr>
        <p:spPr/>
        <p:txBody>
          <a:bodyPr/>
          <a:lstStyle/>
          <a:p>
            <a:fld id="{F8246EED-EC9D-48BE-8128-FC12E6B40A61}" type="slidenum">
              <a:rPr lang="vi-VN" smtClean="0"/>
              <a:t>‹#›</a:t>
            </a:fld>
            <a:endParaRPr lang="vi-VN"/>
          </a:p>
        </p:txBody>
      </p:sp>
    </p:spTree>
    <p:extLst>
      <p:ext uri="{BB962C8B-B14F-4D97-AF65-F5344CB8AC3E}">
        <p14:creationId xmlns:p14="http://schemas.microsoft.com/office/powerpoint/2010/main" val="230664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E531A-82EC-4FB9-835F-F0618CDF0D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CC4586B3-B6C2-4388-9096-E3087867BC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D481D6F5-0CCA-49C2-8FDE-03AD8B47C4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E594BA-F421-4913-9368-EE05B43BA21A}"/>
              </a:ext>
            </a:extLst>
          </p:cNvPr>
          <p:cNvSpPr>
            <a:spLocks noGrp="1"/>
          </p:cNvSpPr>
          <p:nvPr>
            <p:ph type="dt" sz="half" idx="10"/>
          </p:nvPr>
        </p:nvSpPr>
        <p:spPr/>
        <p:txBody>
          <a:bodyPr/>
          <a:lstStyle/>
          <a:p>
            <a:fld id="{C0E780E0-87A6-4089-B0EE-53856C381269}" type="datetimeFigureOut">
              <a:rPr lang="vi-VN" smtClean="0"/>
              <a:t>17/04/2025</a:t>
            </a:fld>
            <a:endParaRPr lang="vi-VN"/>
          </a:p>
        </p:txBody>
      </p:sp>
      <p:sp>
        <p:nvSpPr>
          <p:cNvPr id="6" name="Footer Placeholder 5">
            <a:extLst>
              <a:ext uri="{FF2B5EF4-FFF2-40B4-BE49-F238E27FC236}">
                <a16:creationId xmlns:a16="http://schemas.microsoft.com/office/drawing/2014/main" id="{D3B0321F-C103-4E33-A38E-6B8D448B08A8}"/>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F14880F0-67B9-41CB-9F6E-FE5006EFB23F}"/>
              </a:ext>
            </a:extLst>
          </p:cNvPr>
          <p:cNvSpPr>
            <a:spLocks noGrp="1"/>
          </p:cNvSpPr>
          <p:nvPr>
            <p:ph type="sldNum" sz="quarter" idx="12"/>
          </p:nvPr>
        </p:nvSpPr>
        <p:spPr/>
        <p:txBody>
          <a:bodyPr/>
          <a:lstStyle/>
          <a:p>
            <a:fld id="{F8246EED-EC9D-48BE-8128-FC12E6B40A61}" type="slidenum">
              <a:rPr lang="vi-VN" smtClean="0"/>
              <a:t>‹#›</a:t>
            </a:fld>
            <a:endParaRPr lang="vi-VN"/>
          </a:p>
        </p:txBody>
      </p:sp>
    </p:spTree>
    <p:extLst>
      <p:ext uri="{BB962C8B-B14F-4D97-AF65-F5344CB8AC3E}">
        <p14:creationId xmlns:p14="http://schemas.microsoft.com/office/powerpoint/2010/main" val="1391179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7EA5-D776-48CB-8016-A1AD51A41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715506B0-BFBC-4B0D-8992-851A46F681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E2CC64F7-77F4-4BEC-B933-6141204DAC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BCF0A0-F6EA-485E-95EC-EC03E7B08684}"/>
              </a:ext>
            </a:extLst>
          </p:cNvPr>
          <p:cNvSpPr>
            <a:spLocks noGrp="1"/>
          </p:cNvSpPr>
          <p:nvPr>
            <p:ph type="dt" sz="half" idx="10"/>
          </p:nvPr>
        </p:nvSpPr>
        <p:spPr/>
        <p:txBody>
          <a:bodyPr/>
          <a:lstStyle/>
          <a:p>
            <a:fld id="{C0E780E0-87A6-4089-B0EE-53856C381269}" type="datetimeFigureOut">
              <a:rPr lang="vi-VN" smtClean="0"/>
              <a:t>17/04/2025</a:t>
            </a:fld>
            <a:endParaRPr lang="vi-VN"/>
          </a:p>
        </p:txBody>
      </p:sp>
      <p:sp>
        <p:nvSpPr>
          <p:cNvPr id="6" name="Footer Placeholder 5">
            <a:extLst>
              <a:ext uri="{FF2B5EF4-FFF2-40B4-BE49-F238E27FC236}">
                <a16:creationId xmlns:a16="http://schemas.microsoft.com/office/drawing/2014/main" id="{22E6C952-3C7C-4144-AA9B-77C67C7018ED}"/>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28D98366-3DAF-4349-9C33-0E7F4F1CC28B}"/>
              </a:ext>
            </a:extLst>
          </p:cNvPr>
          <p:cNvSpPr>
            <a:spLocks noGrp="1"/>
          </p:cNvSpPr>
          <p:nvPr>
            <p:ph type="sldNum" sz="quarter" idx="12"/>
          </p:nvPr>
        </p:nvSpPr>
        <p:spPr/>
        <p:txBody>
          <a:bodyPr/>
          <a:lstStyle/>
          <a:p>
            <a:fld id="{F8246EED-EC9D-48BE-8128-FC12E6B40A61}" type="slidenum">
              <a:rPr lang="vi-VN" smtClean="0"/>
              <a:t>‹#›</a:t>
            </a:fld>
            <a:endParaRPr lang="vi-VN"/>
          </a:p>
        </p:txBody>
      </p:sp>
    </p:spTree>
    <p:extLst>
      <p:ext uri="{BB962C8B-B14F-4D97-AF65-F5344CB8AC3E}">
        <p14:creationId xmlns:p14="http://schemas.microsoft.com/office/powerpoint/2010/main" val="1133857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331CDC-CAE4-4504-A681-A25BCC1C23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EAD61DC6-22CB-4DE9-8894-CCB2A39D68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465BC52C-633E-41CD-A30A-2887502E97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780E0-87A6-4089-B0EE-53856C381269}" type="datetimeFigureOut">
              <a:rPr lang="vi-VN" smtClean="0"/>
              <a:t>17/04/2025</a:t>
            </a:fld>
            <a:endParaRPr lang="vi-VN"/>
          </a:p>
        </p:txBody>
      </p:sp>
      <p:sp>
        <p:nvSpPr>
          <p:cNvPr id="5" name="Footer Placeholder 4">
            <a:extLst>
              <a:ext uri="{FF2B5EF4-FFF2-40B4-BE49-F238E27FC236}">
                <a16:creationId xmlns:a16="http://schemas.microsoft.com/office/drawing/2014/main" id="{DE8E69B6-B4AC-4BE4-9675-4C48803501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7BC4CBA3-6263-43B5-B99A-6A565DFD2C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46EED-EC9D-48BE-8128-FC12E6B40A61}" type="slidenum">
              <a:rPr lang="vi-VN" smtClean="0"/>
              <a:t>‹#›</a:t>
            </a:fld>
            <a:endParaRPr lang="vi-VN"/>
          </a:p>
        </p:txBody>
      </p:sp>
    </p:spTree>
    <p:extLst>
      <p:ext uri="{BB962C8B-B14F-4D97-AF65-F5344CB8AC3E}">
        <p14:creationId xmlns:p14="http://schemas.microsoft.com/office/powerpoint/2010/main" val="3817149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7.jp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17.jp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17.jp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0.jfif"/><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jfif"/><Relationship Id="rId12" Type="http://schemas.openxmlformats.org/officeDocument/2006/relationships/image" Target="../media/image14.jpg"/><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8.jfif"/><Relationship Id="rId11" Type="http://schemas.openxmlformats.org/officeDocument/2006/relationships/image" Target="../media/image13.jfif"/><Relationship Id="rId5" Type="http://schemas.openxmlformats.org/officeDocument/2006/relationships/image" Target="../media/image7.jfif"/><Relationship Id="rId10" Type="http://schemas.openxmlformats.org/officeDocument/2006/relationships/image" Target="../media/image12.jfif"/><Relationship Id="rId4" Type="http://schemas.openxmlformats.org/officeDocument/2006/relationships/image" Target="../media/image6.jfif"/><Relationship Id="rId9" Type="http://schemas.openxmlformats.org/officeDocument/2006/relationships/image" Target="../media/image11.jfif"/></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gif"/><Relationship Id="rId1" Type="http://schemas.openxmlformats.org/officeDocument/2006/relationships/slideLayout" Target="../slideLayouts/slideLayout2.xml"/><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Layout" Target="../slideLayouts/slideLayout7.xml"/><Relationship Id="rId6" Type="http://schemas.openxmlformats.org/officeDocument/2006/relationships/image" Target="../media/image18.jpg"/><Relationship Id="rId5" Type="http://schemas.openxmlformats.org/officeDocument/2006/relationships/image" Target="../media/image17.jp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logo&#10;&#10;Description automatically generated">
            <a:extLst>
              <a:ext uri="{FF2B5EF4-FFF2-40B4-BE49-F238E27FC236}">
                <a16:creationId xmlns:a16="http://schemas.microsoft.com/office/drawing/2014/main" id="{C1790065-1C52-47E9-ACF3-D929D38289BD}"/>
              </a:ext>
            </a:extLst>
          </p:cNvPr>
          <p:cNvPicPr>
            <a:picLocks noChangeAspect="1"/>
          </p:cNvPicPr>
          <p:nvPr/>
        </p:nvPicPr>
        <p:blipFill rotWithShape="1">
          <a:blip r:embed="rId2">
            <a:extLst>
              <a:ext uri="{28A0092B-C50C-407E-A947-70E740481C1C}">
                <a14:useLocalDpi xmlns:a14="http://schemas.microsoft.com/office/drawing/2010/main" val="0"/>
              </a:ext>
            </a:extLst>
          </a:blip>
          <a:srcRect b="23703"/>
          <a:stretch/>
        </p:blipFill>
        <p:spPr>
          <a:xfrm>
            <a:off x="3459997" y="464820"/>
            <a:ext cx="5272006" cy="2261582"/>
          </a:xfrm>
          <a:prstGeom prst="rect">
            <a:avLst/>
          </a:prstGeom>
        </p:spPr>
      </p:pic>
      <p:pic>
        <p:nvPicPr>
          <p:cNvPr id="15" name="Picture 14">
            <a:extLst>
              <a:ext uri="{FF2B5EF4-FFF2-40B4-BE49-F238E27FC236}">
                <a16:creationId xmlns:a16="http://schemas.microsoft.com/office/drawing/2014/main" id="{7EB8A6C2-CD78-4FCD-B9B0-B9853BC721B7}"/>
              </a:ext>
            </a:extLst>
          </p:cNvPr>
          <p:cNvPicPr>
            <a:picLocks noChangeAspect="1"/>
          </p:cNvPicPr>
          <p:nvPr/>
        </p:nvPicPr>
        <p:blipFill rotWithShape="1">
          <a:blip r:embed="rId3"/>
          <a:srcRect l="30000" t="36863" r="30294" b="53072"/>
          <a:stretch/>
        </p:blipFill>
        <p:spPr>
          <a:xfrm>
            <a:off x="3093294" y="2571479"/>
            <a:ext cx="6013786" cy="857521"/>
          </a:xfrm>
          <a:prstGeom prst="rect">
            <a:avLst/>
          </a:prstGeom>
        </p:spPr>
      </p:pic>
      <p:sp>
        <p:nvSpPr>
          <p:cNvPr id="16" name="TextBox 15">
            <a:extLst>
              <a:ext uri="{FF2B5EF4-FFF2-40B4-BE49-F238E27FC236}">
                <a16:creationId xmlns:a16="http://schemas.microsoft.com/office/drawing/2014/main" id="{C40435F5-2336-4A8A-812D-BE9B7D8D2394}"/>
              </a:ext>
            </a:extLst>
          </p:cNvPr>
          <p:cNvSpPr txBox="1"/>
          <p:nvPr/>
        </p:nvSpPr>
        <p:spPr>
          <a:xfrm>
            <a:off x="3625517" y="2854827"/>
            <a:ext cx="4769453" cy="338554"/>
          </a:xfrm>
          <a:prstGeom prst="rect">
            <a:avLst/>
          </a:prstGeom>
          <a:noFill/>
        </p:spPr>
        <p:txBody>
          <a:bodyPr wrap="square" rtlCol="0">
            <a:spAutoFit/>
          </a:bodyPr>
          <a:lstStyle/>
          <a:p>
            <a:r>
              <a:rPr lang="vi-VN" sz="1600" dirty="0"/>
              <a:t>Ước lượng mật độ dùng mô hình trộn Gauss</a:t>
            </a:r>
            <a:endParaRPr lang="vi-VN" sz="1400" dirty="0"/>
          </a:p>
        </p:txBody>
      </p:sp>
      <p:sp>
        <p:nvSpPr>
          <p:cNvPr id="18" name="Rectangle: Rounded Corners 17">
            <a:extLst>
              <a:ext uri="{FF2B5EF4-FFF2-40B4-BE49-F238E27FC236}">
                <a16:creationId xmlns:a16="http://schemas.microsoft.com/office/drawing/2014/main" id="{987B657C-8EFC-4064-A15D-6B896331C0C6}"/>
              </a:ext>
            </a:extLst>
          </p:cNvPr>
          <p:cNvSpPr/>
          <p:nvPr/>
        </p:nvSpPr>
        <p:spPr>
          <a:xfrm>
            <a:off x="3996985" y="3518096"/>
            <a:ext cx="1951703" cy="440575"/>
          </a:xfrm>
          <a:prstGeom prst="roundRect">
            <a:avLst/>
          </a:prstGeom>
          <a:solidFill>
            <a:srgbClr val="E4E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34393C"/>
                </a:solidFill>
                <a:latin typeface="Arial" panose="020B0604020202020204" pitchFamily="34" charset="0"/>
                <a:cs typeface="Arial" panose="020B0604020202020204" pitchFamily="34" charset="0"/>
              </a:rPr>
              <a:t>Tìm kiếm Google</a:t>
            </a:r>
          </a:p>
        </p:txBody>
      </p:sp>
      <p:sp>
        <p:nvSpPr>
          <p:cNvPr id="9" name="Rectangle: Rounded Corners 8">
            <a:extLst>
              <a:ext uri="{FF2B5EF4-FFF2-40B4-BE49-F238E27FC236}">
                <a16:creationId xmlns:a16="http://schemas.microsoft.com/office/drawing/2014/main" id="{F0C9F78C-B86F-455B-B990-3C924443AE1A}"/>
              </a:ext>
            </a:extLst>
          </p:cNvPr>
          <p:cNvSpPr/>
          <p:nvPr/>
        </p:nvSpPr>
        <p:spPr>
          <a:xfrm>
            <a:off x="6096174" y="3518095"/>
            <a:ext cx="2620295" cy="440575"/>
          </a:xfrm>
          <a:prstGeom prst="roundRect">
            <a:avLst/>
          </a:prstGeom>
          <a:solidFill>
            <a:srgbClr val="E4E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34393C"/>
                </a:solidFill>
                <a:latin typeface="Arial" panose="020B0604020202020204" pitchFamily="34" charset="0"/>
                <a:cs typeface="Arial" panose="020B0604020202020204" pitchFamily="34" charset="0"/>
              </a:rPr>
              <a:t>Xem Trang đầu tiên tìm được</a:t>
            </a:r>
          </a:p>
        </p:txBody>
      </p:sp>
      <p:pic>
        <p:nvPicPr>
          <p:cNvPr id="3" name="Picture 2" descr="Shape, arrow&#10;&#10;Description automatically generated">
            <a:extLst>
              <a:ext uri="{FF2B5EF4-FFF2-40B4-BE49-F238E27FC236}">
                <a16:creationId xmlns:a16="http://schemas.microsoft.com/office/drawing/2014/main" id="{45666343-2CCF-4C94-9F38-477B19F3BD5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8223" b="93899" l="6322" r="93966">
                        <a14:foregroundMark x1="6609" y1="8488" x2="6609" y2="8488"/>
                        <a14:foregroundMark x1="86207" y1="94164" x2="86207" y2="94164"/>
                        <a14:foregroundMark x1="50287" y1="41645" x2="65805" y2="57294"/>
                        <a14:foregroundMark x1="41092" y1="46950" x2="54598" y2="61804"/>
                        <a14:foregroundMark x1="93966" y1="89125" x2="93966" y2="89125"/>
                      </a14:backgroundRemoval>
                    </a14:imgEffect>
                  </a14:imgLayer>
                </a14:imgProps>
              </a:ext>
              <a:ext uri="{28A0092B-C50C-407E-A947-70E740481C1C}">
                <a14:useLocalDpi xmlns:a14="http://schemas.microsoft.com/office/drawing/2010/main" val="0"/>
              </a:ext>
            </a:extLst>
          </a:blip>
          <a:stretch>
            <a:fillRect/>
          </a:stretch>
        </p:blipFill>
        <p:spPr>
          <a:xfrm>
            <a:off x="10820192" y="7107219"/>
            <a:ext cx="320919" cy="347662"/>
          </a:xfrm>
          <a:prstGeom prst="rect">
            <a:avLst/>
          </a:prstGeom>
        </p:spPr>
      </p:pic>
    </p:spTree>
    <p:extLst>
      <p:ext uri="{BB962C8B-B14F-4D97-AF65-F5344CB8AC3E}">
        <p14:creationId xmlns:p14="http://schemas.microsoft.com/office/powerpoint/2010/main" val="528113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iterate type="lt">
                                    <p:tmAbs val="80"/>
                                  </p:iterate>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par>
                          <p:cTn id="7" fill="hold">
                            <p:stCondLst>
                              <p:cond delay="2481"/>
                            </p:stCondLst>
                            <p:childTnLst>
                              <p:par>
                                <p:cTn id="8" presetID="42" presetClass="path" presetSubtype="0" accel="50000" decel="50000" fill="hold" nodeType="afterEffect">
                                  <p:stCondLst>
                                    <p:cond delay="0"/>
                                  </p:stCondLst>
                                  <p:childTnLst>
                                    <p:animMotion origin="layout" path="M -1.04167E-6 -4.07407E-6 L -0.41276 -0.47129 " pathEditMode="relative" rAng="0" ptsTypes="AA">
                                      <p:cBhvr>
                                        <p:cTn id="9" dur="1250" fill="hold"/>
                                        <p:tgtEl>
                                          <p:spTgt spid="3"/>
                                        </p:tgtEl>
                                        <p:attrNameLst>
                                          <p:attrName>ppt_x</p:attrName>
                                          <p:attrName>ppt_y</p:attrName>
                                        </p:attrNameLst>
                                      </p:cBhvr>
                                      <p:rCtr x="-20638" y="-235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37799-6C98-51F9-5337-F1CEE97939E0}"/>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56FDECC2-0B3D-141A-3A60-08B463B650C6}"/>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1FCD8E38-8A1B-96AC-1E68-FBFE31F19EEA}"/>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5E0A8887-CF18-10ED-6689-57EEA4C93F47}"/>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9AAAACDE-98C3-7379-55FD-9F31A00CEC9D}"/>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24781CE0-D7C4-05CD-9595-C39FDA02673B}"/>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5D13EF33-05E1-7EA8-8F83-70CEC7FAF4F5}"/>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0AEE6458-2D7B-A5D6-9316-EA4FFEA34F43}"/>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70A25D9A-848C-A5BD-D822-A3FC80E2B0CF}"/>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A63D0917-1C99-22C3-3116-7343BF69BCE0}"/>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A7342E74-A144-02F9-E132-6CB0F6DD62BA}"/>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8CE198F3-3A7B-3791-7D2A-B09BF189BF91}"/>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0BAF306E-58C2-73C9-7711-00F2FE115402}"/>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289D3F56-3506-CA93-286C-4F9F72F3A56F}"/>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30BF4BA8-B422-FEE0-1465-82518171900D}"/>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0C411D37-88ED-0F25-56B0-D22542A30397}"/>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3B0E8451-12F8-6E05-6A46-9AD03097D0D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pSp>
        <p:nvGrpSpPr>
          <p:cNvPr id="2" name="Group 1">
            <a:extLst>
              <a:ext uri="{FF2B5EF4-FFF2-40B4-BE49-F238E27FC236}">
                <a16:creationId xmlns:a16="http://schemas.microsoft.com/office/drawing/2014/main" id="{6ECBA2F2-9946-BC6F-64E1-D36A51BD0E5D}"/>
              </a:ext>
            </a:extLst>
          </p:cNvPr>
          <p:cNvGrpSpPr/>
          <p:nvPr/>
        </p:nvGrpSpPr>
        <p:grpSpPr>
          <a:xfrm>
            <a:off x="744810" y="601362"/>
            <a:ext cx="8362254" cy="1323439"/>
            <a:chOff x="744810" y="601362"/>
            <a:chExt cx="8362254" cy="1323439"/>
          </a:xfrm>
        </p:grpSpPr>
        <p:sp>
          <p:nvSpPr>
            <p:cNvPr id="33" name="Parallelogram 32">
              <a:extLst>
                <a:ext uri="{FF2B5EF4-FFF2-40B4-BE49-F238E27FC236}">
                  <a16:creationId xmlns:a16="http://schemas.microsoft.com/office/drawing/2014/main" id="{B0DBD442-EF19-5C3F-8A92-E74312BA22FA}"/>
                </a:ext>
              </a:extLst>
            </p:cNvPr>
            <p:cNvSpPr/>
            <p:nvPr/>
          </p:nvSpPr>
          <p:spPr>
            <a:xfrm>
              <a:off x="744810" y="908242"/>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2</a:t>
              </a:r>
            </a:p>
          </p:txBody>
        </p:sp>
        <p:sp>
          <p:nvSpPr>
            <p:cNvPr id="34" name="TextBox 33">
              <a:extLst>
                <a:ext uri="{FF2B5EF4-FFF2-40B4-BE49-F238E27FC236}">
                  <a16:creationId xmlns:a16="http://schemas.microsoft.com/office/drawing/2014/main" id="{6B790652-3A9F-B639-EEF5-F1E0A49B599E}"/>
                </a:ext>
              </a:extLst>
            </p:cNvPr>
            <p:cNvSpPr txBox="1"/>
            <p:nvPr/>
          </p:nvSpPr>
          <p:spPr>
            <a:xfrm>
              <a:off x="2085877" y="601362"/>
              <a:ext cx="7021187" cy="1323439"/>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Mô</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hình</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trộn</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Gauss (Gaussian Mixture Model)</a:t>
              </a:r>
              <a:endParaRPr lang="vi-VN" sz="4000" dirty="0"/>
            </a:p>
          </p:txBody>
        </p:sp>
      </p:grpSp>
      <p:sp>
        <p:nvSpPr>
          <p:cNvPr id="35" name="TextBox 34">
            <a:extLst>
              <a:ext uri="{FF2B5EF4-FFF2-40B4-BE49-F238E27FC236}">
                <a16:creationId xmlns:a16="http://schemas.microsoft.com/office/drawing/2014/main" id="{42B09814-666D-D673-EEDB-655FB2F81939}"/>
              </a:ext>
            </a:extLst>
          </p:cNvPr>
          <p:cNvSpPr txBox="1"/>
          <p:nvPr/>
        </p:nvSpPr>
        <p:spPr>
          <a:xfrm>
            <a:off x="1150351" y="1805050"/>
            <a:ext cx="9636313" cy="570990"/>
          </a:xfrm>
          <a:prstGeom prst="rect">
            <a:avLst/>
          </a:prstGeom>
          <a:noFill/>
        </p:spPr>
        <p:txBody>
          <a:bodyPr wrap="square">
            <a:spAutoFit/>
          </a:bodyPr>
          <a:lstStyle/>
          <a:p>
            <a:pPr marL="0" lvl="1" indent="3175">
              <a:lnSpc>
                <a:spcPct val="150000"/>
              </a:lnSpc>
              <a:spcBef>
                <a:spcPts val="200"/>
              </a:spcBef>
            </a:pPr>
            <a:r>
              <a:rPr lang="en-US" sz="2400" b="1" kern="100" dirty="0">
                <a:latin typeface="Tahoma" panose="020B0604030504040204" pitchFamily="34" charset="0"/>
                <a:ea typeface="Tahoma" panose="020B0604030504040204" pitchFamily="34" charset="0"/>
                <a:cs typeface="Tahoma" panose="020B0604030504040204" pitchFamily="34" charset="0"/>
              </a:rPr>
              <a:t>Ý </a:t>
            </a:r>
            <a:r>
              <a:rPr lang="en-US" sz="2400" b="1" kern="100" dirty="0" err="1">
                <a:latin typeface="Tahoma" panose="020B0604030504040204" pitchFamily="34" charset="0"/>
                <a:ea typeface="Tahoma" panose="020B0604030504040204" pitchFamily="34" charset="0"/>
                <a:cs typeface="Tahoma" panose="020B0604030504040204" pitchFamily="34" charset="0"/>
              </a:rPr>
              <a:t>nghĩa</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toán</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học</a:t>
            </a:r>
            <a:r>
              <a:rPr lang="en-US" sz="2400" b="1" kern="100" dirty="0">
                <a:latin typeface="Tahoma" panose="020B0604030504040204" pitchFamily="34" charset="0"/>
                <a:ea typeface="Tahoma" panose="020B0604030504040204" pitchFamily="34" charset="0"/>
                <a:cs typeface="Tahoma" panose="020B0604030504040204" pitchFamily="34" charset="0"/>
              </a:rPr>
              <a:t>:</a:t>
            </a:r>
            <a:endParaRPr lang="vi-VN" sz="2400" b="1" kern="100" dirty="0">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CD10E0D-86A7-BD30-3B43-4583FD936223}"/>
                  </a:ext>
                </a:extLst>
              </p:cNvPr>
              <p:cNvSpPr txBox="1"/>
              <p:nvPr/>
            </p:nvSpPr>
            <p:spPr>
              <a:xfrm>
                <a:off x="888921" y="2465372"/>
                <a:ext cx="10414158" cy="3068853"/>
              </a:xfrm>
              <a:prstGeom prst="rect">
                <a:avLst/>
              </a:prstGeom>
              <a:noFill/>
            </p:spPr>
            <p:txBody>
              <a:bodyPr wrap="square">
                <a:spAutoFit/>
              </a:bodyPr>
              <a:lstStyle/>
              <a:p>
                <a:pPr>
                  <a:lnSpc>
                    <a:spcPct val="200000"/>
                  </a:lnSpc>
                </a:pPr>
                <a:r>
                  <a:rPr lang="vi-VN" sz="2000" b="1" dirty="0">
                    <a:latin typeface="Tahoma" panose="020B0604030504040204" pitchFamily="34" charset="0"/>
                    <a:ea typeface="Tahoma" panose="020B0604030504040204" pitchFamily="34" charset="0"/>
                    <a:cs typeface="Tahoma" panose="020B0604030504040204" pitchFamily="34" charset="0"/>
                  </a:rPr>
                  <a:t>Mỗi thành phần Gauss </a:t>
                </a:r>
                <a14:m>
                  <m:oMath xmlns:m="http://schemas.openxmlformats.org/officeDocument/2006/math">
                    <m:r>
                      <a:rPr lang="vi-VN" sz="2000" b="1" i="1">
                        <a:latin typeface="Cambria Math" panose="02040503050406030204" pitchFamily="18" charset="0"/>
                      </a:rPr>
                      <m:t>𝓝</m:t>
                    </m:r>
                    <m:d>
                      <m:dPr>
                        <m:ctrlPr>
                          <a:rPr lang="en-US" sz="2000" b="1" i="1">
                            <a:latin typeface="Cambria Math" panose="02040503050406030204" pitchFamily="18" charset="0"/>
                          </a:rPr>
                        </m:ctrlPr>
                      </m:dPr>
                      <m:e>
                        <m:r>
                          <a:rPr lang="en-US" sz="2000" b="1" i="1">
                            <a:latin typeface="Cambria Math" panose="02040503050406030204" pitchFamily="18" charset="0"/>
                          </a:rPr>
                          <m:t>𝒙</m:t>
                        </m:r>
                      </m:e>
                      <m:e>
                        <m:sSub>
                          <m:sSubPr>
                            <m:ctrlPr>
                              <a:rPr lang="en-US" sz="2000" b="1" i="1">
                                <a:latin typeface="Cambria Math" panose="02040503050406030204" pitchFamily="18" charset="0"/>
                              </a:rPr>
                            </m:ctrlPr>
                          </m:sSubPr>
                          <m:e>
                            <m:r>
                              <a:rPr lang="en-US" sz="2000" b="1" i="1">
                                <a:latin typeface="Cambria Math" panose="02040503050406030204" pitchFamily="18" charset="0"/>
                              </a:rPr>
                              <m:t>𝝁</m:t>
                            </m:r>
                          </m:e>
                          <m:sub>
                            <m:r>
                              <a:rPr lang="en-US" sz="2000" b="1" i="1">
                                <a:latin typeface="Cambria Math" panose="02040503050406030204" pitchFamily="18" charset="0"/>
                              </a:rPr>
                              <m:t>𝒌</m:t>
                            </m:r>
                          </m:sub>
                        </m:sSub>
                        <m:r>
                          <a:rPr lang="en-US" sz="2000" b="1" i="1">
                            <a:latin typeface="Cambria Math" panose="02040503050406030204" pitchFamily="18" charset="0"/>
                          </a:rPr>
                          <m:t>, </m:t>
                        </m:r>
                        <m:sSub>
                          <m:sSubPr>
                            <m:ctrlPr>
                              <a:rPr lang="en-US" sz="2000" b="1" i="1">
                                <a:latin typeface="Cambria Math" panose="02040503050406030204" pitchFamily="18" charset="0"/>
                              </a:rPr>
                            </m:ctrlPr>
                          </m:sSubPr>
                          <m:e>
                            <m:r>
                              <a:rPr lang="en-US" sz="2000" b="1" i="1">
                                <a:latin typeface="Cambria Math" panose="02040503050406030204" pitchFamily="18" charset="0"/>
                              </a:rPr>
                              <m:t>∑</m:t>
                            </m:r>
                          </m:e>
                          <m:sub>
                            <m:r>
                              <a:rPr lang="en-US" sz="2000" b="1" i="1">
                                <a:latin typeface="Cambria Math" panose="02040503050406030204" pitchFamily="18" charset="0"/>
                              </a:rPr>
                              <m:t>𝒌</m:t>
                            </m:r>
                          </m:sub>
                        </m:sSub>
                      </m:e>
                    </m:d>
                  </m:oMath>
                </a14:m>
                <a:r>
                  <a:rPr lang="en-US" sz="2000" b="1" dirty="0">
                    <a:latin typeface="Tahoma" panose="020B0604030504040204" pitchFamily="34" charset="0"/>
                    <a:ea typeface="Tahoma" panose="020B0604030504040204" pitchFamily="34" charset="0"/>
                    <a:cs typeface="Tahoma" panose="020B0604030504040204" pitchFamily="34" charset="0"/>
                  </a:rPr>
                  <a:t> </a:t>
                </a:r>
                <a:r>
                  <a:rPr lang="vi-VN" sz="2000" b="1" dirty="0">
                    <a:latin typeface="Tahoma" panose="020B0604030504040204" pitchFamily="34" charset="0"/>
                    <a:ea typeface="Tahoma" panose="020B0604030504040204" pitchFamily="34" charset="0"/>
                    <a:cs typeface="Tahoma" panose="020B0604030504040204" pitchFamily="34" charset="0"/>
                  </a:rPr>
                  <a:t>đại diện cho một cụm (cluster) trong dữ liệu, và trọng số </a:t>
                </a:r>
                <a14:m>
                  <m:oMath xmlns:m="http://schemas.openxmlformats.org/officeDocument/2006/math">
                    <m:sSub>
                      <m:sSubPr>
                        <m:ctrlPr>
                          <a:rPr lang="en-US" sz="2000" b="1" i="1">
                            <a:latin typeface="Cambria Math" panose="02040503050406030204" pitchFamily="18" charset="0"/>
                          </a:rPr>
                        </m:ctrlPr>
                      </m:sSubPr>
                      <m:e>
                        <m:r>
                          <a:rPr lang="vi-VN" sz="2000" b="1" i="1">
                            <a:latin typeface="Cambria Math" panose="02040503050406030204" pitchFamily="18" charset="0"/>
                          </a:rPr>
                          <m:t>𝝅</m:t>
                        </m:r>
                      </m:e>
                      <m:sub>
                        <m:r>
                          <a:rPr lang="vi-VN" sz="2000" b="1" i="1">
                            <a:latin typeface="Cambria Math" panose="02040503050406030204" pitchFamily="18" charset="0"/>
                          </a:rPr>
                          <m:t>𝒌</m:t>
                        </m:r>
                      </m:sub>
                    </m:sSub>
                  </m:oMath>
                </a14:m>
                <a:r>
                  <a:rPr lang="vi-VN" sz="2000" b="1" dirty="0">
                    <a:latin typeface="Tahoma" panose="020B0604030504040204" pitchFamily="34" charset="0"/>
                    <a:ea typeface="Tahoma" panose="020B0604030504040204" pitchFamily="34" charset="0"/>
                    <a:cs typeface="Tahoma" panose="020B0604030504040204" pitchFamily="34" charset="0"/>
                  </a:rPr>
                  <a:t> thể hiện xác suất tiên nghiệm  của một điểm dữ liệu thuộc về cụm thứ k trong mô hình. Tổng hợp các thành phần này cho phép GMM mô hình hóa các phân phối phức tạp, không đối xứng, hoặc đa đỉnh (multimodal), điều mà một phân phối Gauss đơn lẻ không thể thực hiện được.</a:t>
                </a:r>
                <a:endParaRPr lang="en-US" sz="1600" b="1"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4" name="TextBox 3">
                <a:extLst>
                  <a:ext uri="{FF2B5EF4-FFF2-40B4-BE49-F238E27FC236}">
                    <a16:creationId xmlns:a16="http://schemas.microsoft.com/office/drawing/2014/main" id="{9CD10E0D-86A7-BD30-3B43-4583FD936223}"/>
                  </a:ext>
                </a:extLst>
              </p:cNvPr>
              <p:cNvSpPr txBox="1">
                <a:spLocks noRot="1" noChangeAspect="1" noMove="1" noResize="1" noEditPoints="1" noAdjustHandles="1" noChangeArrowheads="1" noChangeShapeType="1" noTextEdit="1"/>
              </p:cNvSpPr>
              <p:nvPr/>
            </p:nvSpPr>
            <p:spPr>
              <a:xfrm>
                <a:off x="888921" y="2465372"/>
                <a:ext cx="10414158" cy="3068853"/>
              </a:xfrm>
              <a:prstGeom prst="rect">
                <a:avLst/>
              </a:prstGeom>
              <a:blipFill>
                <a:blip r:embed="rId3"/>
                <a:stretch>
                  <a:fillRect l="-644" r="-351" b="-2579"/>
                </a:stretch>
              </a:blipFill>
            </p:spPr>
            <p:txBody>
              <a:bodyPr/>
              <a:lstStyle/>
              <a:p>
                <a:r>
                  <a:rPr lang="en-US">
                    <a:noFill/>
                  </a:rPr>
                  <a:t> </a:t>
                </a:r>
              </a:p>
            </p:txBody>
          </p:sp>
        </mc:Fallback>
      </mc:AlternateContent>
    </p:spTree>
    <p:extLst>
      <p:ext uri="{BB962C8B-B14F-4D97-AF65-F5344CB8AC3E}">
        <p14:creationId xmlns:p14="http://schemas.microsoft.com/office/powerpoint/2010/main" val="67573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04F3D-F77F-E9F4-6C57-D215BD81C30F}"/>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CD0A98C4-B6CF-4F5F-8ED3-D43B3F1D459E}"/>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97B95DBE-F70A-1CE1-770B-695B46DB7880}"/>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4A6F638A-5DB8-EAA2-A142-493C72C05F0F}"/>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C78CAAE3-8792-E323-D47F-FC43A03DFE06}"/>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70F1DE54-2431-E14F-7F36-CA259526434D}"/>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E296801D-772A-C9F2-5E6F-1C80F4B80277}"/>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FDC95BF3-7220-DE5D-672D-7A1B004B41C0}"/>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CA144032-169E-9196-CFF5-C8DF1379DE38}"/>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C19E7DF0-DB30-EDBC-764D-19844EB756A8}"/>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296276CC-7221-71A5-630A-3E632D8FE621}"/>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1A4A04CA-A807-9552-95F6-3FF392CF5F14}"/>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21326105-8F25-9D30-BB03-99CB41C61561}"/>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782523E4-101A-A7E8-8E31-33B51C55B566}"/>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06F0667C-8D68-125C-67A3-CFE5DDF32C7C}"/>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A9BC9066-6CA6-807C-B924-CB23C410F365}"/>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AB55E220-0EDC-BA24-741D-EE6F63D538E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pSp>
        <p:nvGrpSpPr>
          <p:cNvPr id="2" name="Group 1">
            <a:extLst>
              <a:ext uri="{FF2B5EF4-FFF2-40B4-BE49-F238E27FC236}">
                <a16:creationId xmlns:a16="http://schemas.microsoft.com/office/drawing/2014/main" id="{6171F3BA-0612-25AA-B45F-A88BD27B12A1}"/>
              </a:ext>
            </a:extLst>
          </p:cNvPr>
          <p:cNvGrpSpPr/>
          <p:nvPr/>
        </p:nvGrpSpPr>
        <p:grpSpPr>
          <a:xfrm>
            <a:off x="744810" y="601362"/>
            <a:ext cx="8362254" cy="1323439"/>
            <a:chOff x="744810" y="601362"/>
            <a:chExt cx="8362254" cy="1323439"/>
          </a:xfrm>
        </p:grpSpPr>
        <p:sp>
          <p:nvSpPr>
            <p:cNvPr id="33" name="Parallelogram 32">
              <a:extLst>
                <a:ext uri="{FF2B5EF4-FFF2-40B4-BE49-F238E27FC236}">
                  <a16:creationId xmlns:a16="http://schemas.microsoft.com/office/drawing/2014/main" id="{6115AB0F-187C-3AEA-7C1E-EAA530A43D75}"/>
                </a:ext>
              </a:extLst>
            </p:cNvPr>
            <p:cNvSpPr/>
            <p:nvPr/>
          </p:nvSpPr>
          <p:spPr>
            <a:xfrm>
              <a:off x="744810" y="908242"/>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2</a:t>
              </a:r>
            </a:p>
          </p:txBody>
        </p:sp>
        <p:sp>
          <p:nvSpPr>
            <p:cNvPr id="34" name="TextBox 33">
              <a:extLst>
                <a:ext uri="{FF2B5EF4-FFF2-40B4-BE49-F238E27FC236}">
                  <a16:creationId xmlns:a16="http://schemas.microsoft.com/office/drawing/2014/main" id="{77EF4F16-42FC-C644-322D-6FF8D7CE0EA9}"/>
                </a:ext>
              </a:extLst>
            </p:cNvPr>
            <p:cNvSpPr txBox="1"/>
            <p:nvPr/>
          </p:nvSpPr>
          <p:spPr>
            <a:xfrm>
              <a:off x="2085877" y="601362"/>
              <a:ext cx="7021187" cy="1323439"/>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Mô</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hình</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trộn</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Gauss (Gaussian Mixture Model)</a:t>
              </a:r>
              <a:endParaRPr lang="vi-VN" sz="4000" dirty="0"/>
            </a:p>
          </p:txBody>
        </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FDBAB01-6E77-E5BB-03C5-3A71F4031E42}"/>
                  </a:ext>
                </a:extLst>
              </p:cNvPr>
              <p:cNvSpPr txBox="1"/>
              <p:nvPr/>
            </p:nvSpPr>
            <p:spPr>
              <a:xfrm>
                <a:off x="744810" y="2972109"/>
                <a:ext cx="10414158" cy="3137910"/>
              </a:xfrm>
              <a:prstGeom prst="rect">
                <a:avLst/>
              </a:prstGeom>
              <a:noFill/>
            </p:spPr>
            <p:txBody>
              <a:bodyPr wrap="square">
                <a:spAutoFit/>
              </a:bodyPr>
              <a:lstStyle/>
              <a:p>
                <a:pPr marL="285750" indent="-285750">
                  <a:lnSpc>
                    <a:spcPct val="150000"/>
                  </a:lnSpc>
                  <a:buFontTx/>
                  <a:buChar char="-"/>
                </a:pPr>
                <a:r>
                  <a:rPr lang="vi-VN" b="1" dirty="0">
                    <a:latin typeface="Tahoma" panose="020B0604030504040204" pitchFamily="34" charset="0"/>
                    <a:ea typeface="Tahoma" panose="020B0604030504040204" pitchFamily="34" charset="0"/>
                    <a:cs typeface="Tahoma" panose="020B0604030504040204" pitchFamily="34" charset="0"/>
                  </a:rPr>
                  <a:t>Hàm mật độ Gauss</a:t>
                </a:r>
                <a:r>
                  <a:rPr lang="vi-VN" dirty="0">
                    <a:latin typeface="Tahoma" panose="020B0604030504040204" pitchFamily="34" charset="0"/>
                    <a:ea typeface="Tahoma" panose="020B0604030504040204" pitchFamily="34" charset="0"/>
                    <a:cs typeface="Tahoma" panose="020B0604030504040204" pitchFamily="34" charset="0"/>
                  </a:rPr>
                  <a:t>: Hằng số </a:t>
                </a:r>
                <a14:m>
                  <m:oMath xmlns:m="http://schemas.openxmlformats.org/officeDocument/2006/math">
                    <m:f>
                      <m:fPr>
                        <m:ctrlPr>
                          <a:rPr lang="en-US" i="1">
                            <a:latin typeface="Cambria Math" panose="02040503050406030204" pitchFamily="18" charset="0"/>
                          </a:rPr>
                        </m:ctrlPr>
                      </m:fPr>
                      <m:num>
                        <m:r>
                          <a:rPr lang="vi-VN" b="0" i="1">
                            <a:latin typeface="Cambria Math" panose="02040503050406030204" pitchFamily="18" charset="0"/>
                          </a:rPr>
                          <m:t>1</m:t>
                        </m:r>
                      </m:num>
                      <m:den>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vi-VN" b="0" i="1">
                                    <a:latin typeface="Cambria Math" panose="02040503050406030204" pitchFamily="18" charset="0"/>
                                  </a:rPr>
                                  <m:t>2</m:t>
                                </m:r>
                                <m:r>
                                  <a:rPr lang="en-US" b="0" i="1">
                                    <a:latin typeface="Cambria Math" panose="02040503050406030204" pitchFamily="18" charset="0"/>
                                  </a:rPr>
                                  <m:t>𝜋</m:t>
                                </m:r>
                              </m:e>
                            </m:d>
                          </m:e>
                          <m:sup>
                            <m:f>
                              <m:fPr>
                                <m:ctrlPr>
                                  <a:rPr lang="en-US" i="1">
                                    <a:latin typeface="Cambria Math" panose="02040503050406030204" pitchFamily="18" charset="0"/>
                                  </a:rPr>
                                </m:ctrlPr>
                              </m:fPr>
                              <m:num>
                                <m:r>
                                  <a:rPr lang="en-US" b="0" i="1">
                                    <a:latin typeface="Cambria Math" panose="02040503050406030204" pitchFamily="18" charset="0"/>
                                  </a:rPr>
                                  <m:t>𝐷</m:t>
                                </m:r>
                              </m:num>
                              <m:den>
                                <m:r>
                                  <a:rPr lang="en-US" b="0" i="1">
                                    <a:latin typeface="Cambria Math" panose="02040503050406030204" pitchFamily="18" charset="0"/>
                                  </a:rPr>
                                  <m:t>2</m:t>
                                </m:r>
                              </m:den>
                            </m:f>
                          </m:sup>
                        </m:sSup>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𝛴</m:t>
                            </m:r>
                          </m:e>
                          <m:sub>
                            <m:r>
                              <a:rPr lang="en-US" b="0" i="1">
                                <a:latin typeface="Cambria Math" panose="02040503050406030204" pitchFamily="18" charset="0"/>
                              </a:rPr>
                              <m:t>𝑘</m:t>
                            </m:r>
                          </m:sub>
                        </m:sSub>
                        <m:sSup>
                          <m:sSupPr>
                            <m:ctrlPr>
                              <a:rPr lang="en-US" i="1">
                                <a:latin typeface="Cambria Math" panose="02040503050406030204" pitchFamily="18" charset="0"/>
                              </a:rPr>
                            </m:ctrlPr>
                          </m:sSupPr>
                          <m:e>
                            <m:r>
                              <a:rPr lang="en-US" b="0" i="1">
                                <a:latin typeface="Cambria Math" panose="02040503050406030204" pitchFamily="18" charset="0"/>
                              </a:rPr>
                              <m:t>|</m:t>
                            </m:r>
                          </m:e>
                          <m:sup>
                            <m:r>
                              <a:rPr lang="en-US" b="0" i="1">
                                <a:latin typeface="Cambria Math" panose="02040503050406030204" pitchFamily="18" charset="0"/>
                              </a:rPr>
                              <m:t>1/2</m:t>
                            </m:r>
                          </m:sup>
                        </m:sSup>
                      </m:den>
                    </m:f>
                    <m:r>
                      <a:rPr lang="vi-VN" b="0" i="1">
                        <a:latin typeface="Cambria Math" panose="02040503050406030204" pitchFamily="18" charset="0"/>
                      </a:rPr>
                      <m:t> </m:t>
                    </m:r>
                  </m:oMath>
                </a14:m>
                <a:r>
                  <a:rPr lang="vi-VN" dirty="0">
                    <a:latin typeface="Tahoma" panose="020B0604030504040204" pitchFamily="34" charset="0"/>
                    <a:ea typeface="Tahoma" panose="020B0604030504040204" pitchFamily="34" charset="0"/>
                    <a:cs typeface="Tahoma" panose="020B0604030504040204" pitchFamily="34" charset="0"/>
                  </a:rPr>
                  <a:t>đảm bảo rằng tổng xác suất bằng 1. Phần lũy thừa </a:t>
                </a:r>
                <a:r>
                  <a:rPr lang="en-US" dirty="0">
                    <a:latin typeface="Tahoma" panose="020B0604030504040204" pitchFamily="34" charset="0"/>
                    <a:ea typeface="Tahoma" panose="020B0604030504040204" pitchFamily="34" charset="0"/>
                    <a:cs typeface="Tahoma" panose="020B0604030504040204" pitchFamily="34" charset="0"/>
                  </a:rPr>
                  <a:t>exp(</a:t>
                </a:r>
                <a14:m>
                  <m:oMath xmlns:m="http://schemas.openxmlformats.org/officeDocument/2006/math">
                    <m:r>
                      <a:rPr lang="en-US" b="0" i="1">
                        <a:latin typeface="Cambria Math" panose="02040503050406030204" pitchFamily="18" charset="0"/>
                      </a:rPr>
                      <m:t>−</m:t>
                    </m:r>
                    <m:f>
                      <m:fPr>
                        <m:ctrlPr>
                          <a:rPr lang="en-US" i="1">
                            <a:latin typeface="Cambria Math" panose="02040503050406030204" pitchFamily="18" charset="0"/>
                          </a:rPr>
                        </m:ctrlPr>
                      </m:fPr>
                      <m:num>
                        <m:r>
                          <a:rPr lang="en-US" b="0" i="1">
                            <a:latin typeface="Cambria Math" panose="02040503050406030204" pitchFamily="18" charset="0"/>
                          </a:rPr>
                          <m:t>1</m:t>
                        </m:r>
                      </m:num>
                      <m:den>
                        <m:r>
                          <a:rPr lang="en-US" b="0" i="1">
                            <a:latin typeface="Cambria Math" panose="02040503050406030204" pitchFamily="18" charset="0"/>
                          </a:rPr>
                          <m:t>2</m:t>
                        </m:r>
                      </m:den>
                    </m:f>
                    <m:r>
                      <a:rPr lang="en-US" b="0" i="1">
                        <a:latin typeface="Cambria Math" panose="02040503050406030204" pitchFamily="18" charset="0"/>
                      </a:rPr>
                      <m:t>(</m:t>
                    </m:r>
                    <m:r>
                      <a:rPr lang="en-US" b="0" i="1">
                        <a:latin typeface="Cambria Math" panose="02040503050406030204" pitchFamily="18" charset="0"/>
                      </a:rPr>
                      <m:t>𝑥</m:t>
                    </m:r>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𝜇</m:t>
                        </m:r>
                      </m:e>
                      <m:sub>
                        <m:r>
                          <a:rPr lang="en-US" b="0" i="1">
                            <a:latin typeface="Cambria Math" panose="02040503050406030204" pitchFamily="18" charset="0"/>
                          </a:rPr>
                          <m:t>𝑘</m:t>
                        </m:r>
                      </m:sub>
                    </m:sSub>
                  </m:oMath>
                </a14:m>
                <a:r>
                  <a:rPr lang="en-US" dirty="0">
                    <a:latin typeface="Tahoma" panose="020B0604030504040204" pitchFamily="34" charset="0"/>
                    <a:ea typeface="Tahoma" panose="020B0604030504040204" pitchFamily="34" charset="0"/>
                    <a:cs typeface="Tahoma" panose="020B0604030504040204" pitchFamily="34" charset="0"/>
                  </a:rPr>
                  <a:t>)</a:t>
                </a:r>
                <a:r>
                  <a:rPr lang="en-US" baseline="30000" dirty="0">
                    <a:latin typeface="Tahoma" panose="020B0604030504040204" pitchFamily="34" charset="0"/>
                    <a:ea typeface="Tahoma" panose="020B0604030504040204" pitchFamily="34" charset="0"/>
                    <a:cs typeface="Tahoma" panose="020B0604030504040204" pitchFamily="34" charset="0"/>
                  </a:rPr>
                  <a:t>T</a:t>
                </a:r>
                <a:r>
                  <a:rPr lang="en-US"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nary>
                      <m:naryPr>
                        <m:chr m:val="∑"/>
                        <m:limLoc m:val="subSup"/>
                        <m:ctrlPr>
                          <a:rPr lang="en-US" i="1">
                            <a:latin typeface="Cambria Math" panose="02040503050406030204" pitchFamily="18" charset="0"/>
                          </a:rPr>
                        </m:ctrlPr>
                      </m:naryPr>
                      <m:sub>
                        <m:r>
                          <a:rPr lang="en-US" b="0" i="1">
                            <a:latin typeface="Cambria Math" panose="02040503050406030204" pitchFamily="18" charset="0"/>
                          </a:rPr>
                          <m:t>𝑘</m:t>
                        </m:r>
                      </m:sub>
                      <m:sup>
                        <m:r>
                          <a:rPr lang="en-US" b="0" i="1">
                            <a:latin typeface="Cambria Math" panose="02040503050406030204" pitchFamily="18" charset="0"/>
                          </a:rPr>
                          <m:t>−1</m:t>
                        </m:r>
                      </m:sup>
                      <m:e>
                        <m:d>
                          <m:dPr>
                            <m:ctrlPr>
                              <a:rPr lang="en-US" i="1">
                                <a:latin typeface="Cambria Math" panose="02040503050406030204" pitchFamily="18" charset="0"/>
                              </a:rPr>
                            </m:ctrlPr>
                          </m:dPr>
                          <m:e>
                            <m:r>
                              <a:rPr lang="en-US" b="0" i="1">
                                <a:latin typeface="Cambria Math" panose="02040503050406030204" pitchFamily="18" charset="0"/>
                              </a:rPr>
                              <m:t>𝑥</m:t>
                            </m:r>
                            <m:r>
                              <a:rPr lang="en-US" b="0" i="1">
                                <a:latin typeface="Cambria Math" panose="020405030504060302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𝜇</m:t>
                                </m:r>
                              </m:e>
                              <m:sub>
                                <m:r>
                                  <a:rPr lang="en-US" b="0" i="1">
                                    <a:latin typeface="Cambria Math" panose="02040503050406030204" pitchFamily="18" charset="0"/>
                                  </a:rPr>
                                  <m:t>𝑘</m:t>
                                </m:r>
                              </m:sub>
                            </m:sSub>
                          </m:e>
                        </m:d>
                      </m:e>
                    </m:nary>
                    <m:r>
                      <a:rPr lang="en-US" b="0" i="1">
                        <a:latin typeface="Cambria Math" panose="02040503050406030204" pitchFamily="18" charset="0"/>
                      </a:rPr>
                      <m:t>) </m:t>
                    </m:r>
                  </m:oMath>
                </a14:m>
                <a:r>
                  <a:rPr lang="vi-VN" dirty="0">
                    <a:latin typeface="Tahoma" panose="020B0604030504040204" pitchFamily="34" charset="0"/>
                    <a:ea typeface="Tahoma" panose="020B0604030504040204" pitchFamily="34" charset="0"/>
                    <a:cs typeface="Tahoma" panose="020B0604030504040204" pitchFamily="34" charset="0"/>
                  </a:rPr>
                  <a:t> đo lường khoảng cách Mahalanobis từ </a:t>
                </a:r>
                <a:r>
                  <a:rPr lang="en-US" dirty="0">
                    <a:latin typeface="Tahoma" panose="020B0604030504040204" pitchFamily="34" charset="0"/>
                    <a:ea typeface="Tahoma" panose="020B0604030504040204" pitchFamily="34" charset="0"/>
                    <a:cs typeface="Tahoma" panose="020B0604030504040204" pitchFamily="34" charset="0"/>
                  </a:rPr>
                  <a:t>x</a:t>
                </a:r>
                <a:r>
                  <a:rPr lang="vi-VN" dirty="0">
                    <a:latin typeface="Tahoma" panose="020B0604030504040204" pitchFamily="34" charset="0"/>
                    <a:ea typeface="Tahoma" panose="020B0604030504040204" pitchFamily="34" charset="0"/>
                    <a:cs typeface="Tahoma" panose="020B0604030504040204" pitchFamily="34" charset="0"/>
                  </a:rPr>
                  <a:t> đến </a:t>
                </a:r>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𝜇</m:t>
                        </m:r>
                      </m:e>
                      <m:sub>
                        <m:r>
                          <a:rPr lang="en-US" b="0" i="1">
                            <a:latin typeface="Cambria Math" panose="02040503050406030204" pitchFamily="18" charset="0"/>
                          </a:rPr>
                          <m:t>𝑘</m:t>
                        </m:r>
                      </m:sub>
                    </m:sSub>
                  </m:oMath>
                </a14:m>
                <a:r>
                  <a:rPr lang="en-US" dirty="0">
                    <a:latin typeface="Tahoma" panose="020B0604030504040204" pitchFamily="34" charset="0"/>
                    <a:ea typeface="Tahoma" panose="020B0604030504040204" pitchFamily="34" charset="0"/>
                    <a:cs typeface="Tahoma" panose="020B0604030504040204" pitchFamily="34" charset="0"/>
                  </a:rPr>
                  <a:t>,</a:t>
                </a:r>
                <a:r>
                  <a:rPr lang="vi-VN" dirty="0">
                    <a:latin typeface="Tahoma" panose="020B0604030504040204" pitchFamily="34" charset="0"/>
                    <a:ea typeface="Tahoma" panose="020B0604030504040204" pitchFamily="34" charset="0"/>
                    <a:cs typeface="Tahoma" panose="020B0604030504040204" pitchFamily="34" charset="0"/>
                  </a:rPr>
                  <a:t> điều chỉnh bởi ma trận hiệp phương sai </a:t>
                </a:r>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m:t>
                        </m:r>
                      </m:e>
                      <m:sub>
                        <m:r>
                          <a:rPr lang="en-US" b="0" i="1">
                            <a:latin typeface="Cambria Math" panose="02040503050406030204" pitchFamily="18" charset="0"/>
                          </a:rPr>
                          <m:t>𝑘</m:t>
                        </m:r>
                      </m:sub>
                    </m:sSub>
                  </m:oMath>
                </a14:m>
                <a:r>
                  <a:rPr lang="vi-VN" dirty="0">
                    <a:latin typeface="Tahoma" panose="020B0604030504040204" pitchFamily="34" charset="0"/>
                    <a:ea typeface="Tahoma" panose="020B0604030504040204" pitchFamily="34" charset="0"/>
                    <a:cs typeface="Tahoma" panose="020B0604030504040204" pitchFamily="34" charset="0"/>
                  </a:rPr>
                  <a:t>.</a:t>
                </a:r>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50000"/>
                  </a:lnSpc>
                  <a:buFontTx/>
                  <a:buChar char="-"/>
                </a:pPr>
                <a:endParaRPr lang="en-US"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vi-VN" b="1" dirty="0">
                    <a:latin typeface="Tahoma" panose="020B0604030504040204" pitchFamily="34" charset="0"/>
                    <a:ea typeface="Tahoma" panose="020B0604030504040204" pitchFamily="34" charset="0"/>
                    <a:cs typeface="Tahoma" panose="020B0604030504040204" pitchFamily="34" charset="0"/>
                  </a:rPr>
                  <a:t>- Trọng số trộn: </a:t>
                </a:r>
                <a14:m>
                  <m:oMath xmlns:m="http://schemas.openxmlformats.org/officeDocument/2006/math">
                    <m:sSub>
                      <m:sSubPr>
                        <m:ctrlPr>
                          <a:rPr lang="en-US" i="1">
                            <a:latin typeface="Cambria Math" panose="02040503050406030204" pitchFamily="18" charset="0"/>
                          </a:rPr>
                        </m:ctrlPr>
                      </m:sSubPr>
                      <m:e>
                        <m:r>
                          <a:rPr lang="vi-VN" b="0" i="1">
                            <a:latin typeface="Cambria Math" panose="02040503050406030204" pitchFamily="18" charset="0"/>
                          </a:rPr>
                          <m:t>𝜋</m:t>
                        </m:r>
                      </m:e>
                      <m:sub>
                        <m:r>
                          <a:rPr lang="vi-VN" b="0" i="1">
                            <a:latin typeface="Cambria Math" panose="02040503050406030204" pitchFamily="18" charset="0"/>
                          </a:rPr>
                          <m:t>𝑘</m:t>
                        </m:r>
                      </m:sub>
                    </m:sSub>
                  </m:oMath>
                </a14:m>
                <a:r>
                  <a:rPr lang="vi-VN" dirty="0">
                    <a:latin typeface="Tahoma" panose="020B0604030504040204" pitchFamily="34" charset="0"/>
                    <a:ea typeface="Tahoma" panose="020B0604030504040204" pitchFamily="34" charset="0"/>
                    <a:cs typeface="Tahoma" panose="020B0604030504040204" pitchFamily="34" charset="0"/>
                  </a:rPr>
                  <a:t> kiểm soát mức độ đóng góp của mỗi thành phần Gauss vào mật độ tổng thể. Điều kiện </a:t>
                </a:r>
                <a14:m>
                  <m:oMath xmlns:m="http://schemas.openxmlformats.org/officeDocument/2006/math">
                    <m:nary>
                      <m:naryPr>
                        <m:chr m:val="∑"/>
                        <m:limLoc m:val="subSup"/>
                        <m:ctrlPr>
                          <a:rPr lang="en-US" i="1">
                            <a:latin typeface="Cambria Math" panose="02040503050406030204" pitchFamily="18" charset="0"/>
                          </a:rPr>
                        </m:ctrlPr>
                      </m:naryPr>
                      <m:sub>
                        <m:r>
                          <a:rPr lang="vi-VN" b="0" i="1">
                            <a:latin typeface="Cambria Math" panose="02040503050406030204" pitchFamily="18" charset="0"/>
                          </a:rPr>
                          <m:t>𝑘</m:t>
                        </m:r>
                        <m:r>
                          <a:rPr lang="en-US" b="0" i="1">
                            <a:latin typeface="Cambria Math" panose="02040503050406030204" pitchFamily="18" charset="0"/>
                          </a:rPr>
                          <m:t>=1</m:t>
                        </m:r>
                      </m:sub>
                      <m:sup>
                        <m:r>
                          <a:rPr lang="vi-VN" b="0" i="1">
                            <a:latin typeface="Cambria Math" panose="02040503050406030204" pitchFamily="18" charset="0"/>
                          </a:rPr>
                          <m:t>𝐾</m:t>
                        </m:r>
                      </m:sup>
                      <m:e>
                        <m:sSub>
                          <m:sSubPr>
                            <m:ctrlPr>
                              <a:rPr lang="en-US" i="1">
                                <a:latin typeface="Cambria Math" panose="02040503050406030204" pitchFamily="18" charset="0"/>
                              </a:rPr>
                            </m:ctrlPr>
                          </m:sSubPr>
                          <m:e>
                            <m:r>
                              <a:rPr lang="vi-VN" b="0" i="1">
                                <a:latin typeface="Cambria Math" panose="02040503050406030204" pitchFamily="18" charset="0"/>
                              </a:rPr>
                              <m:t>𝜋</m:t>
                            </m:r>
                          </m:e>
                          <m:sub>
                            <m:r>
                              <a:rPr lang="vi-VN" b="0" i="1">
                                <a:latin typeface="Cambria Math" panose="02040503050406030204" pitchFamily="18" charset="0"/>
                              </a:rPr>
                              <m:t>𝑘</m:t>
                            </m:r>
                          </m:sub>
                        </m:sSub>
                      </m:e>
                    </m:nary>
                    <m:r>
                      <a:rPr lang="vi-VN" b="0" i="1">
                        <a:latin typeface="Cambria Math" panose="02040503050406030204" pitchFamily="18" charset="0"/>
                      </a:rPr>
                      <m:t>=</m:t>
                    </m:r>
                    <m:r>
                      <a:rPr lang="en-US" b="0" i="1">
                        <a:latin typeface="Cambria Math" panose="02040503050406030204" pitchFamily="18" charset="0"/>
                      </a:rPr>
                      <m:t>1</m:t>
                    </m:r>
                  </m:oMath>
                </a14:m>
                <a:r>
                  <a:rPr lang="vi-VN" dirty="0">
                    <a:latin typeface="Tahoma" panose="020B0604030504040204" pitchFamily="34" charset="0"/>
                    <a:ea typeface="Tahoma" panose="020B0604030504040204" pitchFamily="34" charset="0"/>
                    <a:cs typeface="Tahoma" panose="020B0604030504040204" pitchFamily="34" charset="0"/>
                  </a:rPr>
                  <a:t> đảm bảo rằng </a:t>
                </a:r>
                <a:r>
                  <a:rPr lang="en-US" dirty="0">
                    <a:latin typeface="Tahoma" panose="020B0604030504040204" pitchFamily="34" charset="0"/>
                    <a:ea typeface="Tahoma" panose="020B0604030504040204" pitchFamily="34" charset="0"/>
                    <a:cs typeface="Tahoma" panose="020B0604030504040204" pitchFamily="34" charset="0"/>
                  </a:rPr>
                  <a:t>p(x) </a:t>
                </a:r>
                <a:r>
                  <a:rPr lang="vi-VN" dirty="0">
                    <a:latin typeface="Tahoma" panose="020B0604030504040204" pitchFamily="34" charset="0"/>
                    <a:ea typeface="Tahoma" panose="020B0604030504040204" pitchFamily="34" charset="0"/>
                    <a:cs typeface="Tahoma" panose="020B0604030504040204" pitchFamily="34" charset="0"/>
                  </a:rPr>
                  <a:t>là một hàm mật độ xác suất hợp lệ.</a:t>
                </a:r>
                <a:endParaRPr lang="en-US"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4" name="TextBox 3">
                <a:extLst>
                  <a:ext uri="{FF2B5EF4-FFF2-40B4-BE49-F238E27FC236}">
                    <a16:creationId xmlns:a16="http://schemas.microsoft.com/office/drawing/2014/main" id="{DFDBAB01-6E77-E5BB-03C5-3A71F4031E42}"/>
                  </a:ext>
                </a:extLst>
              </p:cNvPr>
              <p:cNvSpPr txBox="1">
                <a:spLocks noRot="1" noChangeAspect="1" noMove="1" noResize="1" noEditPoints="1" noAdjustHandles="1" noChangeArrowheads="1" noChangeShapeType="1" noTextEdit="1"/>
              </p:cNvSpPr>
              <p:nvPr/>
            </p:nvSpPr>
            <p:spPr>
              <a:xfrm>
                <a:off x="744810" y="2972109"/>
                <a:ext cx="10414158" cy="3137910"/>
              </a:xfrm>
              <a:prstGeom prst="rect">
                <a:avLst/>
              </a:prstGeom>
              <a:blipFill>
                <a:blip r:embed="rId3"/>
                <a:stretch>
                  <a:fillRect l="-468" r="-878" b="-21206"/>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743A8523-5D3C-0F63-1972-6226D93E25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5670" y="1948674"/>
            <a:ext cx="9048150" cy="1055617"/>
          </a:xfrm>
          <a:prstGeom prst="rect">
            <a:avLst/>
          </a:prstGeom>
        </p:spPr>
      </p:pic>
    </p:spTree>
    <p:extLst>
      <p:ext uri="{BB962C8B-B14F-4D97-AF65-F5344CB8AC3E}">
        <p14:creationId xmlns:p14="http://schemas.microsoft.com/office/powerpoint/2010/main" val="367103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36448-6510-D577-46F9-1C20A84E953D}"/>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2D1CEAD7-891A-4153-88F9-E89CFA555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3549" y="3511122"/>
            <a:ext cx="9382725" cy="1457962"/>
          </a:xfrm>
          <a:prstGeom prst="rect">
            <a:avLst/>
          </a:prstGeom>
        </p:spPr>
      </p:pic>
      <p:sp>
        <p:nvSpPr>
          <p:cNvPr id="31" name="Right Triangle 30">
            <a:extLst>
              <a:ext uri="{FF2B5EF4-FFF2-40B4-BE49-F238E27FC236}">
                <a16:creationId xmlns:a16="http://schemas.microsoft.com/office/drawing/2014/main" id="{AA2079EE-E375-F5AB-2809-F594FC245EF4}"/>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C661FABC-558A-2FEB-D31F-02A528D4A2A7}"/>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A5FCC95D-379F-5AD6-E4F2-7EEF626B9F8F}"/>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799325CD-BD24-7CD4-8D62-EC122F2B5E2A}"/>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5BEA1D35-D6EA-FAAD-2B42-6ED48B617F31}"/>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F4FB2B51-463E-5B17-3975-F101A54147A1}"/>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1979E617-DCFC-760A-3720-325D0457F9E7}"/>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BFA0727A-E19A-E36B-28FC-E98F41D697E9}"/>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024E22AF-2EED-A646-3A93-DE2C43E1D1E8}"/>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2CB83CBD-D742-D143-5352-096AD06AC9DA}"/>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4DC3F5F5-EF40-2DAF-95DB-8B03681EDF0E}"/>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90D8354D-D253-E181-4A60-3A9C5D957A78}"/>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9E3A80AB-6754-06B5-469D-5E63BB0A22E3}"/>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869ED742-D77A-57DC-6C0E-24B7C49942D9}"/>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D07763F7-2F6F-BB5B-30A3-EE9A0AA5497C}"/>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C4573D97-1948-9633-3F7B-775BA8F22F6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3" name="Parallelogram 32">
            <a:extLst>
              <a:ext uri="{FF2B5EF4-FFF2-40B4-BE49-F238E27FC236}">
                <a16:creationId xmlns:a16="http://schemas.microsoft.com/office/drawing/2014/main" id="{DE3E63A4-2807-022B-31ED-5D68C7D270CD}"/>
              </a:ext>
            </a:extLst>
          </p:cNvPr>
          <p:cNvSpPr/>
          <p:nvPr/>
        </p:nvSpPr>
        <p:spPr>
          <a:xfrm>
            <a:off x="744810" y="908242"/>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3</a:t>
            </a:r>
          </a:p>
        </p:txBody>
      </p:sp>
      <p:sp>
        <p:nvSpPr>
          <p:cNvPr id="34" name="TextBox 33">
            <a:extLst>
              <a:ext uri="{FF2B5EF4-FFF2-40B4-BE49-F238E27FC236}">
                <a16:creationId xmlns:a16="http://schemas.microsoft.com/office/drawing/2014/main" id="{826D6BEF-875E-C1D4-8362-9220F51CA464}"/>
              </a:ext>
            </a:extLst>
          </p:cNvPr>
          <p:cNvSpPr txBox="1"/>
          <p:nvPr/>
        </p:nvSpPr>
        <p:spPr>
          <a:xfrm>
            <a:off x="2085877" y="554299"/>
            <a:ext cx="8564283" cy="1323439"/>
          </a:xfrm>
          <a:prstGeom prst="rect">
            <a:avLst/>
          </a:prstGeom>
          <a:noFill/>
        </p:spPr>
        <p:txBody>
          <a:bodyPr wrap="square">
            <a:spAutoFit/>
          </a:bodyPr>
          <a:lstStyle/>
          <a:p>
            <a:r>
              <a:rPr lang="en-US" sz="4000" spc="300" dirty="0">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Học </a:t>
            </a:r>
            <a:r>
              <a:rPr lang="en-US" sz="4000" spc="300" dirty="0" err="1">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tham</a:t>
            </a:r>
            <a:r>
              <a:rPr lang="en-US" sz="4000" spc="300" dirty="0">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số</a:t>
            </a:r>
            <a:r>
              <a:rPr lang="en-US" sz="4000" spc="300" dirty="0">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bằng</a:t>
            </a:r>
            <a:r>
              <a:rPr lang="en-US" sz="4000" spc="300" dirty="0">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hợp</a:t>
            </a:r>
            <a:r>
              <a:rPr lang="en-US" sz="4000" spc="300" dirty="0">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lý</a:t>
            </a:r>
            <a:r>
              <a:rPr lang="en-US" sz="4000" spc="300" dirty="0">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cực</a:t>
            </a:r>
            <a:r>
              <a:rPr lang="en-US" sz="4000" spc="300" dirty="0">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đại</a:t>
            </a:r>
            <a:r>
              <a:rPr lang="en-US" sz="4000" spc="300" dirty="0">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(Maximum Likelihood Estimation)</a:t>
            </a:r>
            <a:endParaRPr lang="vi-VN" sz="40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52308AD-35A5-A8D9-EC55-B52C8EED7715}"/>
                  </a:ext>
                </a:extLst>
              </p:cNvPr>
              <p:cNvSpPr txBox="1"/>
              <p:nvPr/>
            </p:nvSpPr>
            <p:spPr>
              <a:xfrm>
                <a:off x="744810" y="2187436"/>
                <a:ext cx="10414158" cy="1229696"/>
              </a:xfrm>
              <a:prstGeom prst="rect">
                <a:avLst/>
              </a:prstGeom>
              <a:noFill/>
            </p:spPr>
            <p:txBody>
              <a:bodyPr wrap="square">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Đ</a:t>
                </a:r>
                <a:r>
                  <a:rPr lang="vi-VN" sz="2400" dirty="0">
                    <a:latin typeface="Tahoma" panose="020B0604030504040204" pitchFamily="34" charset="0"/>
                    <a:ea typeface="Tahoma" panose="020B0604030504040204" pitchFamily="34" charset="0"/>
                    <a:cs typeface="Tahoma" panose="020B0604030504040204" pitchFamily="34" charset="0"/>
                  </a:rPr>
                  <a:t>ể học các tham số của GMM </a:t>
                </a:r>
                <a14:m>
                  <m:oMath xmlns:m="http://schemas.openxmlformats.org/officeDocument/2006/math">
                    <m:r>
                      <a:rPr lang="en-US" sz="2400" b="0" i="1">
                        <a:latin typeface="Cambria Math" panose="02040503050406030204" pitchFamily="18" charset="0"/>
                      </a:rPr>
                      <m:t>𝜃</m:t>
                    </m:r>
                    <m:r>
                      <a:rPr lang="en-US" sz="2400" b="0" i="1">
                        <a:latin typeface="Cambria Math" panose="02040503050406030204" pitchFamily="18" charset="0"/>
                      </a:rPr>
                      <m:t>=</m:t>
                    </m:r>
                    <m:sSubSup>
                      <m:sSubSupPr>
                        <m:ctrlPr>
                          <a:rPr lang="en-US" sz="2400" i="1">
                            <a:latin typeface="Cambria Math" panose="02040503050406030204" pitchFamily="18" charset="0"/>
                          </a:rPr>
                        </m:ctrlPr>
                      </m:sSubSupPr>
                      <m:e>
                        <m:r>
                          <a:rPr lang="en-US" sz="2400" b="0" i="1">
                            <a:latin typeface="Cambria Math" panose="02040503050406030204" pitchFamily="18" charset="0"/>
                          </a:rPr>
                          <m:t>{</m:t>
                        </m:r>
                        <m:sSub>
                          <m:sSubPr>
                            <m:ctrlPr>
                              <a:rPr lang="en-US" sz="2400" i="1">
                                <a:latin typeface="Cambria Math" panose="02040503050406030204" pitchFamily="18" charset="0"/>
                              </a:rPr>
                            </m:ctrlPr>
                          </m:sSubPr>
                          <m:e>
                            <m:r>
                              <a:rPr lang="vi-VN" sz="2400" b="0" i="1">
                                <a:latin typeface="Cambria Math" panose="02040503050406030204" pitchFamily="18" charset="0"/>
                              </a:rPr>
                              <m:t>𝜋</m:t>
                            </m:r>
                          </m:e>
                          <m:sub>
                            <m:r>
                              <a:rPr lang="vi-VN" sz="2400" b="0" i="1">
                                <a:latin typeface="Cambria Math" panose="02040503050406030204" pitchFamily="18" charset="0"/>
                              </a:rPr>
                              <m:t>𝑘</m:t>
                            </m:r>
                          </m:sub>
                        </m:sSub>
                        <m:r>
                          <a:rPr lang="en-US" sz="2400" b="0">
                            <a:latin typeface="Cambria Math" panose="02040503050406030204" pitchFamily="18" charset="0"/>
                          </a:rPr>
                          <m:t>,</m:t>
                        </m:r>
                        <m:r>
                          <a:rPr lang="en-US" sz="2400" b="0" i="1">
                            <a:latin typeface="Cambria Math" panose="02040503050406030204" pitchFamily="18" charset="0"/>
                          </a:rPr>
                          <m:t> </m:t>
                        </m:r>
                        <m:sSub>
                          <m:sSubPr>
                            <m:ctrlPr>
                              <a:rPr lang="en-US" sz="2400" i="1">
                                <a:latin typeface="Cambria Math" panose="02040503050406030204" pitchFamily="18" charset="0"/>
                              </a:rPr>
                            </m:ctrlPr>
                          </m:sSubPr>
                          <m:e>
                            <m:r>
                              <a:rPr lang="en-US" sz="2400" b="0" i="1">
                                <a:latin typeface="Cambria Math" panose="02040503050406030204" pitchFamily="18" charset="0"/>
                              </a:rPr>
                              <m:t>𝜇</m:t>
                            </m:r>
                          </m:e>
                          <m:sub>
                            <m:r>
                              <a:rPr lang="en-US" sz="2400" b="0" i="1">
                                <a:latin typeface="Cambria Math" panose="02040503050406030204" pitchFamily="18" charset="0"/>
                              </a:rPr>
                              <m:t>𝑘</m:t>
                            </m:r>
                          </m:sub>
                        </m:sSub>
                        <m:r>
                          <a:rPr lang="en-US" sz="2400" b="0" i="1">
                            <a:latin typeface="Cambria Math" panose="02040503050406030204" pitchFamily="18" charset="0"/>
                          </a:rPr>
                          <m:t>, </m:t>
                        </m:r>
                        <m:sSub>
                          <m:sSubPr>
                            <m:ctrlPr>
                              <a:rPr lang="en-US" sz="2400" i="1">
                                <a:latin typeface="Cambria Math" panose="02040503050406030204" pitchFamily="18" charset="0"/>
                              </a:rPr>
                            </m:ctrlPr>
                          </m:sSubPr>
                          <m:e>
                            <m:r>
                              <a:rPr lang="en-US" sz="2400" b="0" i="1">
                                <a:latin typeface="Cambria Math" panose="02040503050406030204" pitchFamily="18" charset="0"/>
                              </a:rPr>
                              <m:t>∑</m:t>
                            </m:r>
                          </m:e>
                          <m:sub>
                            <m:r>
                              <a:rPr lang="en-US" sz="2400" b="0" i="1">
                                <a:latin typeface="Cambria Math" panose="02040503050406030204" pitchFamily="18" charset="0"/>
                              </a:rPr>
                              <m:t>𝑘</m:t>
                            </m:r>
                          </m:sub>
                        </m:sSub>
                        <m:r>
                          <a:rPr lang="en-US" sz="2400" b="0" i="1">
                            <a:latin typeface="Cambria Math" panose="02040503050406030204" pitchFamily="18" charset="0"/>
                          </a:rPr>
                          <m:t>} </m:t>
                        </m:r>
                      </m:e>
                      <m:sub>
                        <m:r>
                          <a:rPr lang="en-US" sz="2400" b="0" i="1">
                            <a:latin typeface="Cambria Math" panose="02040503050406030204" pitchFamily="18" charset="0"/>
                          </a:rPr>
                          <m:t>𝑘</m:t>
                        </m:r>
                        <m:r>
                          <a:rPr lang="en-US" sz="2400" b="0" i="1">
                            <a:latin typeface="Cambria Math" panose="02040503050406030204" pitchFamily="18" charset="0"/>
                          </a:rPr>
                          <m:t>=1</m:t>
                        </m:r>
                      </m:sub>
                      <m:sup>
                        <m:r>
                          <a:rPr lang="en-US" sz="2400" b="0" i="1">
                            <a:latin typeface="Cambria Math" panose="02040503050406030204" pitchFamily="18" charset="0"/>
                          </a:rPr>
                          <m:t>𝐾</m:t>
                        </m:r>
                      </m:sup>
                    </m:sSubSup>
                  </m:oMath>
                </a14:m>
                <a:r>
                  <a:rPr lang="en-US" sz="2400" dirty="0">
                    <a:latin typeface="Tahoma" panose="020B0604030504040204" pitchFamily="34" charset="0"/>
                    <a:ea typeface="Tahoma" panose="020B0604030504040204" pitchFamily="34" charset="0"/>
                    <a:cs typeface="Tahoma" panose="020B0604030504040204" pitchFamily="34" charset="0"/>
                  </a:rPr>
                  <a:t>  </a:t>
                </a:r>
                <a:r>
                  <a:rPr lang="vi-VN" sz="2400" dirty="0">
                    <a:latin typeface="Tahoma" panose="020B0604030504040204" pitchFamily="34" charset="0"/>
                    <a:ea typeface="Tahoma" panose="020B0604030504040204" pitchFamily="34" charset="0"/>
                    <a:cs typeface="Tahoma" panose="020B0604030504040204" pitchFamily="34" charset="0"/>
                  </a:rPr>
                  <a:t>, chúng ta sử dụng phương pháp hợp lý cực đại (MLE). Theo trang 35</a:t>
                </a:r>
                <a:r>
                  <a:rPr lang="en-US" sz="2400" dirty="0">
                    <a:latin typeface="Tahoma" panose="020B0604030504040204" pitchFamily="34" charset="0"/>
                    <a:ea typeface="Tahoma" panose="020B0604030504040204" pitchFamily="34" charset="0"/>
                    <a:cs typeface="Tahoma" panose="020B0604030504040204" pitchFamily="34" charset="0"/>
                  </a:rPr>
                  <a:t>1</a:t>
                </a:r>
                <a:r>
                  <a:rPr lang="vi-VN" sz="2400" dirty="0">
                    <a:latin typeface="Tahoma" panose="020B0604030504040204" pitchFamily="34" charset="0"/>
                    <a:ea typeface="Tahoma" panose="020B0604030504040204" pitchFamily="34" charset="0"/>
                    <a:cs typeface="Tahoma" panose="020B0604030504040204" pitchFamily="34" charset="0"/>
                  </a:rPr>
                  <a:t>, hàm log-likelihood của dữ liệu được định nghĩa như sau:</a:t>
                </a:r>
                <a:endParaRPr lang="en-US" sz="24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4" name="TextBox 3">
                <a:extLst>
                  <a:ext uri="{FF2B5EF4-FFF2-40B4-BE49-F238E27FC236}">
                    <a16:creationId xmlns:a16="http://schemas.microsoft.com/office/drawing/2014/main" id="{B52308AD-35A5-A8D9-EC55-B52C8EED7715}"/>
                  </a:ext>
                </a:extLst>
              </p:cNvPr>
              <p:cNvSpPr txBox="1">
                <a:spLocks noRot="1" noChangeAspect="1" noMove="1" noResize="1" noEditPoints="1" noAdjustHandles="1" noChangeArrowheads="1" noChangeShapeType="1" noTextEdit="1"/>
              </p:cNvSpPr>
              <p:nvPr/>
            </p:nvSpPr>
            <p:spPr>
              <a:xfrm>
                <a:off x="744810" y="2187436"/>
                <a:ext cx="10414158" cy="1229696"/>
              </a:xfrm>
              <a:prstGeom prst="rect">
                <a:avLst/>
              </a:prstGeom>
              <a:blipFill>
                <a:blip r:embed="rId4"/>
                <a:stretch>
                  <a:fillRect l="-878" t="-2970" r="-819" b="-99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1C15273-E55C-F82A-7208-FC4D37D95929}"/>
                  </a:ext>
                </a:extLst>
              </p:cNvPr>
              <p:cNvSpPr txBox="1"/>
              <p:nvPr/>
            </p:nvSpPr>
            <p:spPr>
              <a:xfrm>
                <a:off x="943496" y="5083282"/>
                <a:ext cx="10414158" cy="461665"/>
              </a:xfrm>
              <a:prstGeom prst="rect">
                <a:avLst/>
              </a:prstGeom>
              <a:noFill/>
            </p:spPr>
            <p:txBody>
              <a:bodyPr wrap="square">
                <a:spAutoFit/>
              </a:bodyPr>
              <a:lstStyle/>
              <a:p>
                <a:r>
                  <a:rPr lang="vi-VN" sz="2400" dirty="0">
                    <a:latin typeface="Tahoma" panose="020B0604030504040204" pitchFamily="34" charset="0"/>
                    <a:ea typeface="Tahoma" panose="020B0604030504040204" pitchFamily="34" charset="0"/>
                    <a:cs typeface="Tahoma" panose="020B0604030504040204" pitchFamily="34" charset="0"/>
                  </a:rPr>
                  <a:t>Mục tiêu là tối ưu hóa </a:t>
                </a:r>
                <a14:m>
                  <m:oMath xmlns:m="http://schemas.openxmlformats.org/officeDocument/2006/math">
                    <m:r>
                      <a:rPr lang="vi-VN" sz="2400" i="1">
                        <a:latin typeface="Cambria Math" panose="02040503050406030204" pitchFamily="18" charset="0"/>
                      </a:rPr>
                      <m:t>𝓁</m:t>
                    </m:r>
                    <m:d>
                      <m:dPr>
                        <m:ctrlPr>
                          <a:rPr lang="en-US" sz="2400" i="1">
                            <a:latin typeface="Cambria Math" panose="02040503050406030204" pitchFamily="18" charset="0"/>
                          </a:rPr>
                        </m:ctrlPr>
                      </m:dPr>
                      <m:e>
                        <m:r>
                          <a:rPr lang="vi-VN" sz="2400" i="1">
                            <a:latin typeface="Cambria Math" panose="02040503050406030204" pitchFamily="18" charset="0"/>
                          </a:rPr>
                          <m:t>𝜃</m:t>
                        </m:r>
                      </m:e>
                    </m:d>
                    <m:r>
                      <a:rPr lang="vi-VN" sz="2400" i="1">
                        <a:latin typeface="Cambria Math" panose="02040503050406030204" pitchFamily="18" charset="0"/>
                      </a:rPr>
                      <m:t> </m:t>
                    </m:r>
                  </m:oMath>
                </a14:m>
                <a:r>
                  <a:rPr lang="vi-VN" sz="2400" dirty="0">
                    <a:latin typeface="Tahoma" panose="020B0604030504040204" pitchFamily="34" charset="0"/>
                    <a:ea typeface="Tahoma" panose="020B0604030504040204" pitchFamily="34" charset="0"/>
                    <a:cs typeface="Tahoma" panose="020B0604030504040204" pitchFamily="34" charset="0"/>
                  </a:rPr>
                  <a:t>để tìm </a:t>
                </a:r>
                <a14:m>
                  <m:oMath xmlns:m="http://schemas.openxmlformats.org/officeDocument/2006/math">
                    <m:r>
                      <a:rPr lang="vi-VN" sz="2400" i="1">
                        <a:latin typeface="Cambria Math" panose="02040503050406030204" pitchFamily="18" charset="0"/>
                      </a:rPr>
                      <m:t>𝜃</m:t>
                    </m:r>
                  </m:oMath>
                </a14:m>
                <a:r>
                  <a:rPr lang="vi-VN" sz="2400" dirty="0">
                    <a:latin typeface="Tahoma" panose="020B0604030504040204" pitchFamily="34" charset="0"/>
                    <a:ea typeface="Tahoma" panose="020B0604030504040204" pitchFamily="34" charset="0"/>
                    <a:cs typeface="Tahoma" panose="020B0604030504040204" pitchFamily="34" charset="0"/>
                  </a:rPr>
                  <a:t> sao cho hàm này đạt giá trị lớn nhất.</a:t>
                </a:r>
                <a:endParaRPr lang="en-US" sz="24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3" name="TextBox 12">
                <a:extLst>
                  <a:ext uri="{FF2B5EF4-FFF2-40B4-BE49-F238E27FC236}">
                    <a16:creationId xmlns:a16="http://schemas.microsoft.com/office/drawing/2014/main" id="{E1C15273-E55C-F82A-7208-FC4D37D95929}"/>
                  </a:ext>
                </a:extLst>
              </p:cNvPr>
              <p:cNvSpPr txBox="1">
                <a:spLocks noRot="1" noChangeAspect="1" noMove="1" noResize="1" noEditPoints="1" noAdjustHandles="1" noChangeArrowheads="1" noChangeShapeType="1" noTextEdit="1"/>
              </p:cNvSpPr>
              <p:nvPr/>
            </p:nvSpPr>
            <p:spPr>
              <a:xfrm>
                <a:off x="943496" y="5083282"/>
                <a:ext cx="10414158" cy="461665"/>
              </a:xfrm>
              <a:prstGeom prst="rect">
                <a:avLst/>
              </a:prstGeom>
              <a:blipFill>
                <a:blip r:embed="rId5"/>
                <a:stretch>
                  <a:fillRect l="-937" t="-11842" b="-27632"/>
                </a:stretch>
              </a:blipFill>
            </p:spPr>
            <p:txBody>
              <a:bodyPr/>
              <a:lstStyle/>
              <a:p>
                <a:r>
                  <a:rPr lang="en-US">
                    <a:noFill/>
                  </a:rPr>
                  <a:t> </a:t>
                </a:r>
              </a:p>
            </p:txBody>
          </p:sp>
        </mc:Fallback>
      </mc:AlternateContent>
    </p:spTree>
    <p:extLst>
      <p:ext uri="{BB962C8B-B14F-4D97-AF65-F5344CB8AC3E}">
        <p14:creationId xmlns:p14="http://schemas.microsoft.com/office/powerpoint/2010/main" val="2988335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BC76D-8641-5837-1D50-44297BE25830}"/>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F4113DD6-5E3B-788C-7B2D-2E9BD5BE5449}"/>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120F9015-52AB-988E-2D3F-7FD0066DC0AB}"/>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42E3D44E-CD23-F1A7-DA1A-B9656C72C8A8}"/>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2E3B2178-D979-DC19-6E8A-E2E0651265A1}"/>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750234C2-3D04-D12B-6AE4-43F1F9A20801}"/>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3255D164-A511-D537-51D6-EC8848D03826}"/>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029C68A6-7943-1722-1EA5-658D1ED4A1E3}"/>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BE9384C0-21F9-F1D6-E43A-05AB29D42964}"/>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CDC2CB01-2641-85A3-9D1A-7713ADCA4C04}"/>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23E0BABD-7A51-9E49-5C5C-AB40BDC2FBBC}"/>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A87360F7-9954-AEA4-822A-3A6D4D020F4D}"/>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0E6E5E99-E548-3FDA-4AEA-E9AD41845AA6}"/>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9C7D99A7-482E-7FFD-6611-368B26BEF112}"/>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881E263B-E44A-E929-4CFE-E370C73B918E}"/>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30A60D7E-D896-D16F-DD4E-995A23E9B03C}"/>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6AD45678-F685-F767-6978-2F7211D5699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3" name="Parallelogram 32">
            <a:extLst>
              <a:ext uri="{FF2B5EF4-FFF2-40B4-BE49-F238E27FC236}">
                <a16:creationId xmlns:a16="http://schemas.microsoft.com/office/drawing/2014/main" id="{B4335363-D97B-05A9-203A-49F5A8C566AB}"/>
              </a:ext>
            </a:extLst>
          </p:cNvPr>
          <p:cNvSpPr/>
          <p:nvPr/>
        </p:nvSpPr>
        <p:spPr>
          <a:xfrm>
            <a:off x="744810" y="908242"/>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3</a:t>
            </a:r>
          </a:p>
        </p:txBody>
      </p:sp>
      <p:sp>
        <p:nvSpPr>
          <p:cNvPr id="34" name="TextBox 33">
            <a:extLst>
              <a:ext uri="{FF2B5EF4-FFF2-40B4-BE49-F238E27FC236}">
                <a16:creationId xmlns:a16="http://schemas.microsoft.com/office/drawing/2014/main" id="{63939BF2-B792-1CC7-1460-7917CD92A0D4}"/>
              </a:ext>
            </a:extLst>
          </p:cNvPr>
          <p:cNvSpPr txBox="1"/>
          <p:nvPr/>
        </p:nvSpPr>
        <p:spPr>
          <a:xfrm>
            <a:off x="2085877" y="554299"/>
            <a:ext cx="8564283" cy="1323439"/>
          </a:xfrm>
          <a:prstGeom prst="rect">
            <a:avLst/>
          </a:prstGeom>
          <a:noFill/>
        </p:spPr>
        <p:txBody>
          <a:bodyPr wrap="square">
            <a:spAutoFit/>
          </a:bodyPr>
          <a:lstStyle/>
          <a:p>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Học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tham</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số</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bằng</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hợp</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lý</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cực</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đại</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(Maximum Likelihood Estimation)</a:t>
            </a:r>
            <a:endParaRPr lang="vi-VN" sz="4000" dirty="0"/>
          </a:p>
        </p:txBody>
      </p:sp>
      <p:sp>
        <p:nvSpPr>
          <p:cNvPr id="4" name="TextBox 3">
            <a:extLst>
              <a:ext uri="{FF2B5EF4-FFF2-40B4-BE49-F238E27FC236}">
                <a16:creationId xmlns:a16="http://schemas.microsoft.com/office/drawing/2014/main" id="{016670A3-1CFD-59B2-E45B-8AF64B0F03AD}"/>
              </a:ext>
            </a:extLst>
          </p:cNvPr>
          <p:cNvSpPr txBox="1"/>
          <p:nvPr/>
        </p:nvSpPr>
        <p:spPr>
          <a:xfrm>
            <a:off x="744810" y="2187436"/>
            <a:ext cx="10414158" cy="461665"/>
          </a:xfrm>
          <a:prstGeom prst="rect">
            <a:avLst/>
          </a:prstGeom>
          <a:noFill/>
        </p:spPr>
        <p:txBody>
          <a:bodyPr wrap="square">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Tuy </a:t>
            </a:r>
            <a:r>
              <a:rPr lang="en-US" sz="2400" dirty="0" err="1">
                <a:latin typeface="Tahoma" panose="020B0604030504040204" pitchFamily="34" charset="0"/>
                <a:ea typeface="Tahoma" panose="020B0604030504040204" pitchFamily="34" charset="0"/>
                <a:cs typeface="Tahoma" panose="020B0604030504040204" pitchFamily="34" charset="0"/>
              </a:rPr>
              <a:t>nhiên</a:t>
            </a:r>
            <a:r>
              <a:rPr lang="en-US" sz="2400" dirty="0">
                <a:latin typeface="Tahoma" panose="020B0604030504040204" pitchFamily="34" charset="0"/>
                <a:ea typeface="Tahoma" panose="020B0604030504040204" pitchFamily="34" charset="0"/>
                <a:cs typeface="Tahoma" panose="020B0604030504040204" pitchFamily="34" charset="0"/>
              </a:rPr>
              <a:t>:</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8CBBE8-9793-C2CA-0E6D-BCE117D37536}"/>
                  </a:ext>
                </a:extLst>
              </p:cNvPr>
              <p:cNvSpPr txBox="1"/>
              <p:nvPr/>
            </p:nvSpPr>
            <p:spPr>
              <a:xfrm>
                <a:off x="744810" y="2953984"/>
                <a:ext cx="10414158" cy="2238562"/>
              </a:xfrm>
              <a:prstGeom prst="rect">
                <a:avLst/>
              </a:prstGeom>
              <a:noFill/>
            </p:spPr>
            <p:txBody>
              <a:bodyPr wrap="square">
                <a:spAutoFit/>
              </a:bodyPr>
              <a:lstStyle/>
              <a:p>
                <a:pPr>
                  <a:lnSpc>
                    <a:spcPct val="150000"/>
                  </a:lnSpc>
                </a:pPr>
                <a:r>
                  <a:rPr lang="vi-VN" sz="2400" dirty="0">
                    <a:latin typeface="Tahoma" panose="020B0604030504040204" pitchFamily="34" charset="0"/>
                    <a:ea typeface="Tahoma" panose="020B0604030504040204" pitchFamily="34" charset="0"/>
                    <a:cs typeface="Tahoma" panose="020B0604030504040204" pitchFamily="34" charset="0"/>
                  </a:rPr>
                  <a:t>Việc tối ưu hóa trực tiếp </a:t>
                </a:r>
                <a14:m>
                  <m:oMath xmlns:m="http://schemas.openxmlformats.org/officeDocument/2006/math">
                    <m:r>
                      <a:rPr lang="vi-VN" sz="2400" i="1">
                        <a:latin typeface="Cambria Math" panose="02040503050406030204" pitchFamily="18" charset="0"/>
                      </a:rPr>
                      <m:t>𝓁</m:t>
                    </m:r>
                    <m:d>
                      <m:dPr>
                        <m:ctrlPr>
                          <a:rPr lang="en-US" sz="2400" i="1">
                            <a:latin typeface="Cambria Math" panose="02040503050406030204" pitchFamily="18" charset="0"/>
                          </a:rPr>
                        </m:ctrlPr>
                      </m:dPr>
                      <m:e>
                        <m:r>
                          <a:rPr lang="vi-VN" sz="2400" b="1" i="1">
                            <a:latin typeface="Cambria Math" panose="02040503050406030204" pitchFamily="18" charset="0"/>
                          </a:rPr>
                          <m:t>𝜽</m:t>
                        </m:r>
                      </m:e>
                    </m:d>
                    <m:r>
                      <a:rPr lang="vi-VN" sz="2400" i="1">
                        <a:latin typeface="Cambria Math" panose="02040503050406030204" pitchFamily="18" charset="0"/>
                      </a:rPr>
                      <m:t> </m:t>
                    </m:r>
                  </m:oMath>
                </a14:m>
                <a:r>
                  <a:rPr lang="vi-VN" sz="2400" dirty="0">
                    <a:latin typeface="Tahoma" panose="020B0604030504040204" pitchFamily="34" charset="0"/>
                    <a:ea typeface="Tahoma" panose="020B0604030504040204" pitchFamily="34" charset="0"/>
                    <a:cs typeface="Tahoma" panose="020B0604030504040204" pitchFamily="34" charset="0"/>
                  </a:rPr>
                  <a:t>gặp khó khăn do sự hiện diện của tổng bên trong logarit, làm cho hàm mục tiêu không có dạng đóng (closed-form). Đạo hàm của </a:t>
                </a:r>
                <a14:m>
                  <m:oMath xmlns:m="http://schemas.openxmlformats.org/officeDocument/2006/math">
                    <m:r>
                      <a:rPr lang="vi-VN" sz="2400" i="1">
                        <a:latin typeface="Cambria Math" panose="02040503050406030204" pitchFamily="18" charset="0"/>
                      </a:rPr>
                      <m:t>𝓁</m:t>
                    </m:r>
                    <m:d>
                      <m:dPr>
                        <m:ctrlPr>
                          <a:rPr lang="en-US" sz="2400" i="1">
                            <a:latin typeface="Cambria Math" panose="02040503050406030204" pitchFamily="18" charset="0"/>
                          </a:rPr>
                        </m:ctrlPr>
                      </m:dPr>
                      <m:e>
                        <m:r>
                          <a:rPr lang="vi-VN" sz="2400" i="1">
                            <a:latin typeface="Cambria Math" panose="02040503050406030204" pitchFamily="18" charset="0"/>
                          </a:rPr>
                          <m:t>𝜃</m:t>
                        </m:r>
                      </m:e>
                    </m:d>
                    <m:r>
                      <a:rPr lang="vi-VN" sz="2400" i="1">
                        <a:latin typeface="Cambria Math" panose="02040503050406030204" pitchFamily="18" charset="0"/>
                      </a:rPr>
                      <m:t> </m:t>
                    </m:r>
                  </m:oMath>
                </a14:m>
                <a:r>
                  <a:rPr lang="vi-VN" sz="2400" dirty="0">
                    <a:latin typeface="Tahoma" panose="020B0604030504040204" pitchFamily="34" charset="0"/>
                    <a:ea typeface="Tahoma" panose="020B0604030504040204" pitchFamily="34" charset="0"/>
                    <a:cs typeface="Tahoma" panose="020B0604030504040204" pitchFamily="34" charset="0"/>
                  </a:rPr>
                  <a:t>đối với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𝑘</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𝑘</m:t>
                        </m:r>
                      </m:sub>
                    </m:sSub>
                  </m:oMath>
                </a14:m>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hoặc</a:t>
                </a:r>
                <a:r>
                  <a:rPr lang="en-US" sz="24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b>
                      <m:sSubPr>
                        <m:ctrlPr>
                          <a:rPr lang="en-US" sz="2400" i="1">
                            <a:latin typeface="Cambria Math" panose="02040503050406030204" pitchFamily="18" charset="0"/>
                          </a:rPr>
                        </m:ctrlPr>
                      </m:sSubPr>
                      <m:e>
                        <m:r>
                          <a:rPr lang="vi-VN" sz="2400" i="1">
                            <a:latin typeface="Cambria Math" panose="02040503050406030204" pitchFamily="18" charset="0"/>
                          </a:rPr>
                          <m:t>𝜋</m:t>
                        </m:r>
                      </m:e>
                      <m:sub>
                        <m:r>
                          <a:rPr lang="vi-VN" sz="2400" i="1">
                            <a:latin typeface="Cambria Math" panose="02040503050406030204" pitchFamily="18" charset="0"/>
                          </a:rPr>
                          <m:t>𝑘</m:t>
                        </m:r>
                      </m:sub>
                    </m:sSub>
                    <m:r>
                      <a:rPr lang="vi-VN" sz="2400" i="1">
                        <a:latin typeface="Cambria Math" panose="02040503050406030204" pitchFamily="18" charset="0"/>
                      </a:rPr>
                      <m:t> </m:t>
                    </m:r>
                  </m:oMath>
                </a14:m>
                <a:r>
                  <a:rPr lang="vi-VN" sz="2400" dirty="0">
                    <a:latin typeface="Tahoma" panose="020B0604030504040204" pitchFamily="34" charset="0"/>
                    <a:ea typeface="Tahoma" panose="020B0604030504040204" pitchFamily="34" charset="0"/>
                    <a:cs typeface="Tahoma" panose="020B0604030504040204" pitchFamily="34" charset="0"/>
                  </a:rPr>
                  <a:t>dẫn đến các phương trình phi tuyến phức tạp. </a:t>
                </a:r>
                <a:endParaRPr lang="en-US" sz="32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3" name="TextBox 12">
                <a:extLst>
                  <a:ext uri="{FF2B5EF4-FFF2-40B4-BE49-F238E27FC236}">
                    <a16:creationId xmlns:a16="http://schemas.microsoft.com/office/drawing/2014/main" id="{D78CBBE8-9793-C2CA-0E6D-BCE117D37536}"/>
                  </a:ext>
                </a:extLst>
              </p:cNvPr>
              <p:cNvSpPr txBox="1">
                <a:spLocks noRot="1" noChangeAspect="1" noMove="1" noResize="1" noEditPoints="1" noAdjustHandles="1" noChangeArrowheads="1" noChangeShapeType="1" noTextEdit="1"/>
              </p:cNvSpPr>
              <p:nvPr/>
            </p:nvSpPr>
            <p:spPr>
              <a:xfrm>
                <a:off x="744810" y="2953984"/>
                <a:ext cx="10414158" cy="2238562"/>
              </a:xfrm>
              <a:prstGeom prst="rect">
                <a:avLst/>
              </a:prstGeom>
              <a:blipFill>
                <a:blip r:embed="rId3"/>
                <a:stretch>
                  <a:fillRect l="-878" b="-5177"/>
                </a:stretch>
              </a:blipFill>
            </p:spPr>
            <p:txBody>
              <a:bodyPr/>
              <a:lstStyle/>
              <a:p>
                <a:r>
                  <a:rPr lang="en-US">
                    <a:noFill/>
                  </a:rPr>
                  <a:t> </a:t>
                </a:r>
              </a:p>
            </p:txBody>
          </p:sp>
        </mc:Fallback>
      </mc:AlternateContent>
    </p:spTree>
    <p:extLst>
      <p:ext uri="{BB962C8B-B14F-4D97-AF65-F5344CB8AC3E}">
        <p14:creationId xmlns:p14="http://schemas.microsoft.com/office/powerpoint/2010/main" val="286008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09090-1F0D-0909-0AC0-748BF9EF5A04}"/>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B4CE7576-E110-5A3D-2394-65EE0C76ADC3}"/>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5BC66264-FEB8-591A-065A-BBFE42480470}"/>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7847747F-5321-185F-BE12-E622DBC0FC11}"/>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D90260EA-53E7-7F3A-2218-BB71B716E898}"/>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373C5EDE-AA69-3DA0-7F1D-B263A32572F4}"/>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3A68EFDB-2946-DD94-A41E-C834DCB58658}"/>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B86EAF81-D824-E8ED-06F5-787042C164D3}"/>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B3198955-9494-5846-5DB3-C3BAC8EF4186}"/>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60EDECD3-8DDF-BBD9-10F7-029C384F045D}"/>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982AE82A-9EE5-D9E3-798E-E610DBB3ECBA}"/>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E9CDC0F1-0B47-E38A-0921-19341F02CF60}"/>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E9D2FF12-8A29-68C1-042F-1F626EE3CECA}"/>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58EEEBE2-8A6C-7796-7491-76627BB54012}"/>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25E629AC-0C17-B23C-D926-FEEB95A5E137}"/>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740CF726-C964-041E-0FB5-39893D1400EF}"/>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B53003DC-C776-F991-F444-1C381D1DD6A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3" name="Parallelogram 32">
            <a:extLst>
              <a:ext uri="{FF2B5EF4-FFF2-40B4-BE49-F238E27FC236}">
                <a16:creationId xmlns:a16="http://schemas.microsoft.com/office/drawing/2014/main" id="{F188EB61-5FFA-20E7-0460-8CD0B1A31C3A}"/>
              </a:ext>
            </a:extLst>
          </p:cNvPr>
          <p:cNvSpPr/>
          <p:nvPr/>
        </p:nvSpPr>
        <p:spPr>
          <a:xfrm>
            <a:off x="744810" y="908242"/>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3</a:t>
            </a:r>
          </a:p>
        </p:txBody>
      </p:sp>
      <p:sp>
        <p:nvSpPr>
          <p:cNvPr id="34" name="TextBox 33">
            <a:extLst>
              <a:ext uri="{FF2B5EF4-FFF2-40B4-BE49-F238E27FC236}">
                <a16:creationId xmlns:a16="http://schemas.microsoft.com/office/drawing/2014/main" id="{07707690-07E7-4902-2F0E-EB40213424BF}"/>
              </a:ext>
            </a:extLst>
          </p:cNvPr>
          <p:cNvSpPr txBox="1"/>
          <p:nvPr/>
        </p:nvSpPr>
        <p:spPr>
          <a:xfrm>
            <a:off x="2085877" y="554299"/>
            <a:ext cx="8564283" cy="1323439"/>
          </a:xfrm>
          <a:prstGeom prst="rect">
            <a:avLst/>
          </a:prstGeom>
          <a:noFill/>
        </p:spPr>
        <p:txBody>
          <a:bodyPr wrap="square">
            <a:spAutoFit/>
          </a:bodyPr>
          <a:lstStyle/>
          <a:p>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Học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tham</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số</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bằng</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hợp</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lý</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cực</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đại</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(Maximum Likelihood Estimation)</a:t>
            </a:r>
            <a:endParaRPr lang="vi-VN" sz="40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F490CC0-4591-52A0-D84C-141CC4A4E08F}"/>
                  </a:ext>
                </a:extLst>
              </p:cNvPr>
              <p:cNvSpPr txBox="1"/>
              <p:nvPr/>
            </p:nvSpPr>
            <p:spPr>
              <a:xfrm>
                <a:off x="744810" y="2187436"/>
                <a:ext cx="10414158" cy="456151"/>
              </a:xfrm>
              <a:prstGeom prst="rect">
                <a:avLst/>
              </a:prstGeom>
              <a:noFill/>
            </p:spPr>
            <p:txBody>
              <a:bodyPr wrap="square">
                <a:spAutoFit/>
              </a:bodyPr>
              <a:lstStyle/>
              <a:p>
                <a:pPr>
                  <a:lnSpc>
                    <a:spcPct val="107000"/>
                  </a:lnSpc>
                  <a:spcAft>
                    <a:spcPts val="800"/>
                  </a:spcAft>
                </a:pPr>
                <a:r>
                  <a:rPr lang="vi-VN" sz="2400" kern="100" dirty="0">
                    <a:effectLst/>
                    <a:latin typeface="Tahoma" panose="020B0604030504040204" pitchFamily="34" charset="0"/>
                    <a:ea typeface="Tahoma" panose="020B0604030504040204" pitchFamily="34" charset="0"/>
                    <a:cs typeface="Tahoma" panose="020B0604030504040204" pitchFamily="34" charset="0"/>
                  </a:rPr>
                  <a:t>Ví dụ, nếu lấy đạo hàm đối với </a:t>
                </a:r>
                <a14:m>
                  <m:oMath xmlns:m="http://schemas.openxmlformats.org/officeDocument/2006/math">
                    <m:sSub>
                      <m:sSubPr>
                        <m:ctrlPr>
                          <a:rPr lang="en-US" sz="24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en-US" sz="2400" i="1" kern="100">
                            <a:effectLst/>
                            <a:latin typeface="Cambria Math" panose="02040503050406030204" pitchFamily="18" charset="0"/>
                            <a:ea typeface="Aptos" panose="020B0004020202020204" pitchFamily="34" charset="0"/>
                            <a:cs typeface="Times New Roman" panose="02020603050405020304" pitchFamily="18" charset="0"/>
                          </a:rPr>
                          <m:t>𝜇</m:t>
                        </m:r>
                      </m:e>
                      <m:sub>
                        <m:r>
                          <a:rPr lang="en-US" sz="2400" i="1" kern="100">
                            <a:effectLst/>
                            <a:latin typeface="Cambria Math" panose="02040503050406030204" pitchFamily="18" charset="0"/>
                            <a:ea typeface="Aptos" panose="020B0004020202020204" pitchFamily="34" charset="0"/>
                            <a:cs typeface="Times New Roman" panose="02020603050405020304" pitchFamily="18" charset="0"/>
                          </a:rPr>
                          <m:t>𝑘</m:t>
                        </m:r>
                      </m:sub>
                    </m:sSub>
                  </m:oMath>
                </a14:m>
                <a:r>
                  <a:rPr lang="vi-VN" sz="2400" kern="100" dirty="0">
                    <a:effectLst/>
                    <a:latin typeface="Tahoma" panose="020B0604030504040204" pitchFamily="34" charset="0"/>
                    <a:ea typeface="Tahoma" panose="020B0604030504040204" pitchFamily="34" charset="0"/>
                    <a:cs typeface="Tahoma" panose="020B0604030504040204" pitchFamily="34" charset="0"/>
                  </a:rPr>
                  <a:t>:</a:t>
                </a:r>
                <a:endParaRPr lang="en-US" sz="2400" kern="100" dirty="0">
                  <a:effectLst/>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4" name="TextBox 3">
                <a:extLst>
                  <a:ext uri="{FF2B5EF4-FFF2-40B4-BE49-F238E27FC236}">
                    <a16:creationId xmlns:a16="http://schemas.microsoft.com/office/drawing/2014/main" id="{4F490CC0-4591-52A0-D84C-141CC4A4E08F}"/>
                  </a:ext>
                </a:extLst>
              </p:cNvPr>
              <p:cNvSpPr txBox="1">
                <a:spLocks noRot="1" noChangeAspect="1" noMove="1" noResize="1" noEditPoints="1" noAdjustHandles="1" noChangeArrowheads="1" noChangeShapeType="1" noTextEdit="1"/>
              </p:cNvSpPr>
              <p:nvPr/>
            </p:nvSpPr>
            <p:spPr>
              <a:xfrm>
                <a:off x="744810" y="2187436"/>
                <a:ext cx="10414158" cy="456151"/>
              </a:xfrm>
              <a:prstGeom prst="rect">
                <a:avLst/>
              </a:prstGeom>
              <a:blipFill>
                <a:blip r:embed="rId3"/>
                <a:stretch>
                  <a:fillRect l="-878" t="-13333" b="-28000"/>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1398ECDF-C5A9-6AB7-2D39-5DA2C9B2AC65}"/>
              </a:ext>
            </a:extLst>
          </p:cNvPr>
          <p:cNvSpPr txBox="1"/>
          <p:nvPr/>
        </p:nvSpPr>
        <p:spPr>
          <a:xfrm>
            <a:off x="583798" y="4532728"/>
            <a:ext cx="10414158" cy="830997"/>
          </a:xfrm>
          <a:prstGeom prst="rect">
            <a:avLst/>
          </a:prstGeom>
          <a:noFill/>
        </p:spPr>
        <p:txBody>
          <a:bodyPr wrap="square">
            <a:spAutoFit/>
          </a:bodyPr>
          <a:lstStyle/>
          <a:p>
            <a:r>
              <a:rPr lang="vi-VN" sz="2400" dirty="0">
                <a:latin typeface="Tahoma" panose="020B0604030504040204" pitchFamily="34" charset="0"/>
                <a:ea typeface="Tahoma" panose="020B0604030504040204" pitchFamily="34" charset="0"/>
                <a:cs typeface="Tahoma" panose="020B0604030504040204" pitchFamily="34" charset="0"/>
              </a:rPr>
              <a:t>Phương trình này không thể giải trực tiếp vì phụ thuộc vào tất cả các tham số khác. Do đó, chúng ta cần một phương pháp lặp để xấp xỉ lời giải.</a:t>
            </a:r>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a:extLst>
              <a:ext uri="{FF2B5EF4-FFF2-40B4-BE49-F238E27FC236}">
                <a16:creationId xmlns:a16="http://schemas.microsoft.com/office/drawing/2014/main" id="{C8FC51BB-2933-1C35-6065-60C0F3E1E55F}"/>
              </a:ext>
            </a:extLst>
          </p:cNvPr>
          <p:cNvPicPr>
            <a:picLocks noChangeAspect="1"/>
          </p:cNvPicPr>
          <p:nvPr/>
        </p:nvPicPr>
        <p:blipFill>
          <a:blip r:embed="rId4"/>
          <a:stretch>
            <a:fillRect/>
          </a:stretch>
        </p:blipFill>
        <p:spPr>
          <a:xfrm>
            <a:off x="1448606" y="2827638"/>
            <a:ext cx="9148031" cy="1434352"/>
          </a:xfrm>
          <a:prstGeom prst="rect">
            <a:avLst/>
          </a:prstGeom>
        </p:spPr>
      </p:pic>
    </p:spTree>
    <p:extLst>
      <p:ext uri="{BB962C8B-B14F-4D97-AF65-F5344CB8AC3E}">
        <p14:creationId xmlns:p14="http://schemas.microsoft.com/office/powerpoint/2010/main" val="489531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9E199-F229-5988-928A-2A4A3BC9EFC2}"/>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5087F371-26FB-5C77-5E17-4EAF4F7C271C}"/>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E0842660-3C26-E4D1-85F8-B3CB2CDE7ABB}"/>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14E49204-6128-E3FF-0328-F911F15069A4}"/>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41938A17-A249-583F-CF6C-716F7798DFC7}"/>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373E9057-2698-8544-5919-04435636A786}"/>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4A9404A0-A25B-C72C-CDF8-49C6A32994BC}"/>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FF2A903B-2C73-EF1B-4660-DE392D477C37}"/>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BE54C3AC-9FD5-9A8C-4337-0DAB26684258}"/>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FEB982B3-E879-CA1E-FCDE-F0BA00C374E7}"/>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1BF862D6-3762-9417-A09B-23F7A57E9E8D}"/>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DA63EE6D-01BE-128B-FA5F-F7FDCB1E0C93}"/>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E97A03FC-38AB-55D6-08E3-2D29272B2F0E}"/>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517F1E09-C531-FE2B-951D-298E6928BA10}"/>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38549C2D-E76A-F0D6-0CCC-83BB9DE88E44}"/>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1AF7778F-822B-2232-0ADA-E62C321DC49F}"/>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A523A36F-64BA-7AF4-9205-860DD7689A4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3" name="Parallelogram 32">
            <a:extLst>
              <a:ext uri="{FF2B5EF4-FFF2-40B4-BE49-F238E27FC236}">
                <a16:creationId xmlns:a16="http://schemas.microsoft.com/office/drawing/2014/main" id="{BCDFD339-5D2F-F32F-92CB-596100F54B65}"/>
              </a:ext>
            </a:extLst>
          </p:cNvPr>
          <p:cNvSpPr/>
          <p:nvPr/>
        </p:nvSpPr>
        <p:spPr>
          <a:xfrm>
            <a:off x="744810" y="908242"/>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4</a:t>
            </a:r>
          </a:p>
        </p:txBody>
      </p:sp>
      <p:sp>
        <p:nvSpPr>
          <p:cNvPr id="34" name="TextBox 33">
            <a:extLst>
              <a:ext uri="{FF2B5EF4-FFF2-40B4-BE49-F238E27FC236}">
                <a16:creationId xmlns:a16="http://schemas.microsoft.com/office/drawing/2014/main" id="{A7F28FDF-2C4C-6389-2A49-2613BC18FC76}"/>
              </a:ext>
            </a:extLst>
          </p:cNvPr>
          <p:cNvSpPr txBox="1"/>
          <p:nvPr/>
        </p:nvSpPr>
        <p:spPr>
          <a:xfrm>
            <a:off x="2085877" y="554299"/>
            <a:ext cx="9073091" cy="1323439"/>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Thuật</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toán</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Cực</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đại</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Kỳ</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vọng</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(Expectation-Maximization algorithm)</a:t>
            </a:r>
            <a:endParaRPr lang="vi-VN" sz="40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02C7BE8-DF39-58C3-5579-E408AC2F7B67}"/>
                  </a:ext>
                </a:extLst>
              </p:cNvPr>
              <p:cNvSpPr txBox="1"/>
              <p:nvPr/>
            </p:nvSpPr>
            <p:spPr>
              <a:xfrm>
                <a:off x="744810" y="2187436"/>
                <a:ext cx="10414158" cy="1683666"/>
              </a:xfrm>
              <a:prstGeom prst="rect">
                <a:avLst/>
              </a:prstGeom>
              <a:noFill/>
            </p:spPr>
            <p:txBody>
              <a:bodyPr wrap="square">
                <a:spAutoFit/>
              </a:bodyPr>
              <a:lstStyle/>
              <a:p>
                <a:pPr>
                  <a:lnSpc>
                    <a:spcPct val="150000"/>
                  </a:lnSpc>
                </a:pPr>
                <a:r>
                  <a:rPr lang="vi-VN" sz="2400" dirty="0">
                    <a:latin typeface="Tahoma" panose="020B0604030504040204" pitchFamily="34" charset="0"/>
                    <a:ea typeface="Tahoma" panose="020B0604030504040204" pitchFamily="34" charset="0"/>
                    <a:cs typeface="Tahoma" panose="020B0604030504040204" pitchFamily="34" charset="0"/>
                  </a:rPr>
                  <a:t>Thuật toán EM là một phương pháp lặp để tối ưu hóa hàm hợp lý khi mô hình có biến ẩn. Trong GMM, biến ẩn </a:t>
                </a:r>
                <a:r>
                  <a:rPr lang="en-US" sz="2400" b="1" dirty="0" err="1">
                    <a:latin typeface="Tahoma" panose="020B0604030504040204" pitchFamily="34" charset="0"/>
                    <a:ea typeface="Tahoma" panose="020B0604030504040204" pitchFamily="34" charset="0"/>
                    <a:cs typeface="Tahoma" panose="020B0604030504040204" pitchFamily="34" charset="0"/>
                  </a:rPr>
                  <a:t>z</a:t>
                </a:r>
                <a:r>
                  <a:rPr lang="en-US" sz="2400" baseline="-25000" dirty="0" err="1">
                    <a:latin typeface="Tahoma" panose="020B0604030504040204" pitchFamily="34" charset="0"/>
                    <a:ea typeface="Tahoma" panose="020B0604030504040204" pitchFamily="34" charset="0"/>
                    <a:cs typeface="Tahoma" panose="020B0604030504040204" pitchFamily="34" charset="0"/>
                  </a:rPr>
                  <a:t>n</a:t>
                </a:r>
                <a:r>
                  <a:rPr lang="en-US" sz="2400" baseline="-25000" dirty="0">
                    <a:latin typeface="Tahoma" panose="020B0604030504040204" pitchFamily="34" charset="0"/>
                    <a:ea typeface="Tahoma" panose="020B0604030504040204" pitchFamily="34" charset="0"/>
                    <a:cs typeface="Tahoma" panose="020B0604030504040204" pitchFamily="34" charset="0"/>
                  </a:rPr>
                  <a:t> </a:t>
                </a:r>
                <a:r>
                  <a:rPr lang="vi-VN" sz="2400" dirty="0">
                    <a:latin typeface="Tahoma" panose="020B0604030504040204" pitchFamily="34" charset="0"/>
                    <a:ea typeface="Tahoma" panose="020B0604030504040204" pitchFamily="34" charset="0"/>
                    <a:cs typeface="Tahoma" panose="020B0604030504040204" pitchFamily="34" charset="0"/>
                  </a:rPr>
                  <a:t>biểu thị chỉ số cụm mà</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x</a:t>
                </a:r>
                <a:r>
                  <a:rPr lang="en-US" sz="2400" baseline="-25000" dirty="0" err="1">
                    <a:latin typeface="Tahoma" panose="020B0604030504040204" pitchFamily="34" charset="0"/>
                    <a:ea typeface="Tahoma" panose="020B0604030504040204" pitchFamily="34" charset="0"/>
                    <a:cs typeface="Tahoma" panose="020B0604030504040204" pitchFamily="34" charset="0"/>
                  </a:rPr>
                  <a:t>n</a:t>
                </a:r>
                <a:r>
                  <a:rPr lang="en-US" sz="2400" dirty="0">
                    <a:latin typeface="Tahoma" panose="020B0604030504040204" pitchFamily="34" charset="0"/>
                    <a:ea typeface="Tahoma" panose="020B0604030504040204" pitchFamily="34" charset="0"/>
                    <a:cs typeface="Tahoma" panose="020B0604030504040204" pitchFamily="34" charset="0"/>
                  </a:rPr>
                  <a:t> </a:t>
                </a:r>
                <a:r>
                  <a:rPr lang="vi-VN" sz="2400" dirty="0">
                    <a:latin typeface="Tahoma" panose="020B0604030504040204" pitchFamily="34" charset="0"/>
                    <a:ea typeface="Tahoma" panose="020B0604030504040204" pitchFamily="34" charset="0"/>
                    <a:cs typeface="Tahoma" panose="020B0604030504040204" pitchFamily="34" charset="0"/>
                  </a:rPr>
                  <a:t>thuộc về, với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𝓏</m:t>
                        </m:r>
                      </m:e>
                      <m:sub>
                        <m:r>
                          <a:rPr lang="en-US" sz="2400" i="1">
                            <a:latin typeface="Cambria Math" panose="02040503050406030204" pitchFamily="18" charset="0"/>
                          </a:rPr>
                          <m:t>𝑛</m:t>
                        </m:r>
                      </m:sub>
                    </m:sSub>
                    <m:r>
                      <a:rPr lang="en-US" sz="2400" i="1">
                        <a:latin typeface="Cambria Math" panose="02040503050406030204" pitchFamily="18" charset="0"/>
                      </a:rPr>
                      <m:t>∈{1,…, </m:t>
                    </m:r>
                    <m:r>
                      <a:rPr lang="en-US" sz="2400" i="1">
                        <a:latin typeface="Cambria Math" panose="02040503050406030204" pitchFamily="18" charset="0"/>
                      </a:rPr>
                      <m:t>𝐾</m:t>
                    </m:r>
                    <m:r>
                      <a:rPr lang="en-US" sz="2400" i="1">
                        <a:latin typeface="Cambria Math" panose="02040503050406030204" pitchFamily="18" charset="0"/>
                      </a:rPr>
                      <m:t>}</m:t>
                    </m:r>
                  </m:oMath>
                </a14:m>
                <a:r>
                  <a:rPr lang="vi-VN" sz="2400" dirty="0">
                    <a:latin typeface="Tahoma" panose="020B0604030504040204" pitchFamily="34" charset="0"/>
                    <a:ea typeface="Tahoma" panose="020B0604030504040204" pitchFamily="34" charset="0"/>
                    <a:cs typeface="Tahoma" panose="020B0604030504040204" pitchFamily="34" charset="0"/>
                  </a:rPr>
                  <a:t>. Theo trang 36</a:t>
                </a:r>
                <a:r>
                  <a:rPr lang="en-US" sz="2400" dirty="0">
                    <a:latin typeface="Tahoma" panose="020B0604030504040204" pitchFamily="34" charset="0"/>
                    <a:ea typeface="Tahoma" panose="020B0604030504040204" pitchFamily="34" charset="0"/>
                    <a:cs typeface="Tahoma" panose="020B0604030504040204" pitchFamily="34" charset="0"/>
                  </a:rPr>
                  <a:t>1</a:t>
                </a:r>
                <a:r>
                  <a:rPr lang="vi-VN" sz="2400" dirty="0">
                    <a:latin typeface="Tahoma" panose="020B0604030504040204" pitchFamily="34" charset="0"/>
                    <a:ea typeface="Tahoma" panose="020B0604030504040204" pitchFamily="34" charset="0"/>
                    <a:cs typeface="Tahoma" panose="020B0604030504040204" pitchFamily="34" charset="0"/>
                  </a:rPr>
                  <a:t>, thuật toán EM bao gồm hai bước chính:</a:t>
                </a:r>
                <a:endParaRPr lang="en-US" sz="24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4" name="TextBox 3">
                <a:extLst>
                  <a:ext uri="{FF2B5EF4-FFF2-40B4-BE49-F238E27FC236}">
                    <a16:creationId xmlns:a16="http://schemas.microsoft.com/office/drawing/2014/main" id="{B02C7BE8-DF39-58C3-5579-E408AC2F7B67}"/>
                  </a:ext>
                </a:extLst>
              </p:cNvPr>
              <p:cNvSpPr txBox="1">
                <a:spLocks noRot="1" noChangeAspect="1" noMove="1" noResize="1" noEditPoints="1" noAdjustHandles="1" noChangeArrowheads="1" noChangeShapeType="1" noTextEdit="1"/>
              </p:cNvSpPr>
              <p:nvPr/>
            </p:nvSpPr>
            <p:spPr>
              <a:xfrm>
                <a:off x="744810" y="2187436"/>
                <a:ext cx="10414158" cy="1683666"/>
              </a:xfrm>
              <a:prstGeom prst="rect">
                <a:avLst/>
              </a:prstGeom>
              <a:blipFill>
                <a:blip r:embed="rId3"/>
                <a:stretch>
                  <a:fillRect l="-878" r="-1053" b="-724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3B41555-27D7-966B-5098-D3B30E047F6E}"/>
              </a:ext>
            </a:extLst>
          </p:cNvPr>
          <p:cNvSpPr txBox="1"/>
          <p:nvPr/>
        </p:nvSpPr>
        <p:spPr>
          <a:xfrm>
            <a:off x="553970" y="4475558"/>
            <a:ext cx="11281288" cy="606641"/>
          </a:xfrm>
          <a:prstGeom prst="rect">
            <a:avLst/>
          </a:prstGeom>
          <a:noFill/>
        </p:spPr>
        <p:txBody>
          <a:bodyPr wrap="square">
            <a:spAutoFit/>
          </a:bodyPr>
          <a:lstStyle/>
          <a:p>
            <a:pPr>
              <a:lnSpc>
                <a:spcPct val="200000"/>
              </a:lnSpc>
              <a:spcAft>
                <a:spcPts val="800"/>
              </a:spcAft>
            </a:pPr>
            <a:r>
              <a:rPr lang="vi-VN" sz="2000" b="1" kern="100">
                <a:effectLst/>
                <a:latin typeface="Tahoma" panose="020B0604030504040204" pitchFamily="34" charset="0"/>
                <a:ea typeface="Tahoma" panose="020B0604030504040204" pitchFamily="34" charset="0"/>
                <a:cs typeface="Tahoma" panose="020B0604030504040204" pitchFamily="34" charset="0"/>
              </a:rPr>
              <a:t>2. Bước M (Maximization): </a:t>
            </a:r>
            <a:r>
              <a:rPr lang="vi-VN" sz="2000" kern="100">
                <a:effectLst/>
                <a:latin typeface="Tahoma" panose="020B0604030504040204" pitchFamily="34" charset="0"/>
                <a:ea typeface="Tahoma" panose="020B0604030504040204" pitchFamily="34" charset="0"/>
                <a:cs typeface="Tahoma" panose="020B0604030504040204" pitchFamily="34" charset="0"/>
              </a:rPr>
              <a:t>Cập nhật các tham số để tối đa hóa hàm hợp lý kỳ vọng.</a:t>
            </a:r>
            <a:endParaRPr lang="en-US" sz="2000" kern="100" dirty="0">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39601F59-4935-88E0-2C19-C9B577E7609D}"/>
              </a:ext>
            </a:extLst>
          </p:cNvPr>
          <p:cNvSpPr txBox="1"/>
          <p:nvPr/>
        </p:nvSpPr>
        <p:spPr>
          <a:xfrm>
            <a:off x="3696172" y="4146862"/>
            <a:ext cx="9045614" cy="391967"/>
          </a:xfrm>
          <a:prstGeom prst="rect">
            <a:avLst/>
          </a:prstGeom>
          <a:noFill/>
        </p:spPr>
        <p:txBody>
          <a:bodyPr wrap="square">
            <a:spAutoFit/>
          </a:bodyPr>
          <a:lstStyle/>
          <a:p>
            <a:pPr>
              <a:lnSpc>
                <a:spcPct val="107000"/>
              </a:lnSpc>
              <a:spcAft>
                <a:spcPts val="800"/>
              </a:spcAft>
              <a:buNone/>
            </a:pPr>
            <a:r>
              <a:rPr lang="vi-VN" sz="2000" kern="100" dirty="0">
                <a:effectLst/>
                <a:latin typeface="Tahoma" panose="020B0604030504040204" pitchFamily="34" charset="0"/>
                <a:ea typeface="Tahoma" panose="020B0604030504040204" pitchFamily="34" charset="0"/>
                <a:cs typeface="Tahoma" panose="020B0604030504040204" pitchFamily="34" charset="0"/>
              </a:rPr>
              <a:t>Tính xác suất có điều kiện của biến ẩn dựa trên tham số hiện tại.</a:t>
            </a:r>
            <a:endParaRPr lang="en-US" sz="2000" kern="100" dirty="0">
              <a:effectLst/>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9B1BB1E0-8588-4BEE-9D48-79143E9FE679}"/>
              </a:ext>
            </a:extLst>
          </p:cNvPr>
          <p:cNvSpPr txBox="1"/>
          <p:nvPr/>
        </p:nvSpPr>
        <p:spPr>
          <a:xfrm>
            <a:off x="547068" y="4139513"/>
            <a:ext cx="3320347" cy="391967"/>
          </a:xfrm>
          <a:prstGeom prst="rect">
            <a:avLst/>
          </a:prstGeom>
          <a:noFill/>
        </p:spPr>
        <p:txBody>
          <a:bodyPr wrap="square">
            <a:spAutoFit/>
          </a:bodyPr>
          <a:lstStyle/>
          <a:p>
            <a:pPr>
              <a:lnSpc>
                <a:spcPct val="107000"/>
              </a:lnSpc>
              <a:spcAft>
                <a:spcPts val="800"/>
              </a:spcAft>
            </a:pPr>
            <a:r>
              <a:rPr lang="en-US" sz="2000" b="1" kern="100" dirty="0">
                <a:effectLst/>
                <a:latin typeface="Tahoma" panose="020B0604030504040204" pitchFamily="34" charset="0"/>
                <a:ea typeface="Tahoma" panose="020B0604030504040204" pitchFamily="34" charset="0"/>
                <a:cs typeface="Tahoma" panose="020B0604030504040204" pitchFamily="34" charset="0"/>
              </a:rPr>
              <a:t>1. </a:t>
            </a:r>
            <a:r>
              <a:rPr lang="vi-VN" sz="2000" b="1" kern="100" dirty="0">
                <a:effectLst/>
                <a:latin typeface="Tahoma" panose="020B0604030504040204" pitchFamily="34" charset="0"/>
                <a:ea typeface="Tahoma" panose="020B0604030504040204" pitchFamily="34" charset="0"/>
                <a:cs typeface="Tahoma" panose="020B0604030504040204" pitchFamily="34" charset="0"/>
              </a:rPr>
              <a:t>Bước E (Expectation): </a:t>
            </a:r>
            <a:endParaRPr lang="en-US" sz="2000" b="1" kern="10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247192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2A8630-17FD-E5C8-F44F-D398582FA204}"/>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C60C450E-111A-ECF1-D912-FEA72BD8FE3C}"/>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26B28767-BC15-E5B9-BD91-E8008E80878A}"/>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2289C4C9-D0F4-B9FB-4BCC-66DE2FCBC9D2}"/>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84CB3806-3835-734C-CC6B-21E626838294}"/>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5A8B1080-8E69-C393-B6E4-8ABB4A46FA5C}"/>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E77A882A-0DD1-6667-08D7-F87132D4E107}"/>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1686A986-18E1-4C33-0B6E-14F04B6DB727}"/>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4E67D181-D677-E27F-475D-6B57029CBE85}"/>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B46BB45A-4CEA-D4CC-ECC9-93F35F6C056E}"/>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79488609-D3B0-647E-4376-DE815F9EA8B1}"/>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DC0F8EFA-7350-E21C-7C89-21861E56D908}"/>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47FFE406-9461-BBBB-E33B-A7048EFFC63E}"/>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63A460F3-01BA-0CDC-DDEC-9F31F7E8F9F8}"/>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8FD6BE71-4456-69AE-AF5B-816EB491DEC2}"/>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9E3AD2FC-6FC8-EC44-48B1-C93D2B492E30}"/>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54EA5A50-88AD-0D5C-45ED-9402C63E361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3" name="Parallelogram 32">
            <a:extLst>
              <a:ext uri="{FF2B5EF4-FFF2-40B4-BE49-F238E27FC236}">
                <a16:creationId xmlns:a16="http://schemas.microsoft.com/office/drawing/2014/main" id="{FE4ECF55-2DAA-9E0E-A0FC-BB1ED2401ED4}"/>
              </a:ext>
            </a:extLst>
          </p:cNvPr>
          <p:cNvSpPr/>
          <p:nvPr/>
        </p:nvSpPr>
        <p:spPr>
          <a:xfrm>
            <a:off x="744810" y="908242"/>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4</a:t>
            </a:r>
          </a:p>
        </p:txBody>
      </p:sp>
      <p:sp>
        <p:nvSpPr>
          <p:cNvPr id="34" name="TextBox 33">
            <a:extLst>
              <a:ext uri="{FF2B5EF4-FFF2-40B4-BE49-F238E27FC236}">
                <a16:creationId xmlns:a16="http://schemas.microsoft.com/office/drawing/2014/main" id="{C353CB66-6AF4-F282-5DEC-E08C2A08FA4D}"/>
              </a:ext>
            </a:extLst>
          </p:cNvPr>
          <p:cNvSpPr txBox="1"/>
          <p:nvPr/>
        </p:nvSpPr>
        <p:spPr>
          <a:xfrm>
            <a:off x="2085877" y="554299"/>
            <a:ext cx="9073091" cy="1323439"/>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Thuật</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toán</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Cực</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đại</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Kỳ</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vọng</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(Expectation-Maximization algorithm)</a:t>
            </a:r>
            <a:endParaRPr lang="vi-VN" sz="4000" dirty="0"/>
          </a:p>
        </p:txBody>
      </p:sp>
      <p:sp>
        <p:nvSpPr>
          <p:cNvPr id="2" name="TextBox 1">
            <a:extLst>
              <a:ext uri="{FF2B5EF4-FFF2-40B4-BE49-F238E27FC236}">
                <a16:creationId xmlns:a16="http://schemas.microsoft.com/office/drawing/2014/main" id="{94667AB9-704C-7D76-739E-73CE5BF9E348}"/>
              </a:ext>
            </a:extLst>
          </p:cNvPr>
          <p:cNvSpPr txBox="1"/>
          <p:nvPr/>
        </p:nvSpPr>
        <p:spPr>
          <a:xfrm>
            <a:off x="735397" y="1948191"/>
            <a:ext cx="4125970" cy="451919"/>
          </a:xfrm>
          <a:prstGeom prst="rect">
            <a:avLst/>
          </a:prstGeom>
          <a:noFill/>
        </p:spPr>
        <p:txBody>
          <a:bodyPr wrap="square">
            <a:spAutoFit/>
          </a:bodyPr>
          <a:lstStyle/>
          <a:p>
            <a:pPr>
              <a:lnSpc>
                <a:spcPct val="107000"/>
              </a:lnSpc>
              <a:spcAft>
                <a:spcPts val="800"/>
              </a:spcAft>
            </a:pPr>
            <a:r>
              <a:rPr lang="en-US" sz="2400" b="1" kern="100" dirty="0">
                <a:effectLst/>
                <a:latin typeface="Tahoma" panose="020B0604030504040204" pitchFamily="34" charset="0"/>
                <a:ea typeface="Tahoma" panose="020B0604030504040204" pitchFamily="34" charset="0"/>
                <a:cs typeface="Tahoma" panose="020B0604030504040204" pitchFamily="34" charset="0"/>
              </a:rPr>
              <a:t>1. </a:t>
            </a:r>
            <a:r>
              <a:rPr lang="vi-VN" sz="2400" b="1" kern="100" dirty="0">
                <a:effectLst/>
                <a:latin typeface="Tahoma" panose="020B0604030504040204" pitchFamily="34" charset="0"/>
                <a:ea typeface="Tahoma" panose="020B0604030504040204" pitchFamily="34" charset="0"/>
                <a:cs typeface="Tahoma" panose="020B0604030504040204" pitchFamily="34" charset="0"/>
              </a:rPr>
              <a:t>Bước E</a:t>
            </a:r>
            <a:r>
              <a:rPr lang="en-US" sz="2400" b="1" kern="100" dirty="0">
                <a:effectLst/>
                <a:latin typeface="Tahoma" panose="020B0604030504040204" pitchFamily="34" charset="0"/>
                <a:ea typeface="Tahoma" panose="020B0604030504040204" pitchFamily="34" charset="0"/>
                <a:cs typeface="Tahoma" panose="020B0604030504040204" pitchFamily="34" charset="0"/>
              </a:rPr>
              <a: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11CE087-D4F0-A538-D354-682CDB53CD78}"/>
                  </a:ext>
                </a:extLst>
              </p:cNvPr>
              <p:cNvSpPr txBox="1"/>
              <p:nvPr/>
            </p:nvSpPr>
            <p:spPr>
              <a:xfrm>
                <a:off x="735397" y="2465232"/>
                <a:ext cx="10414158" cy="830997"/>
              </a:xfrm>
              <a:prstGeom prst="rect">
                <a:avLst/>
              </a:prstGeom>
              <a:noFill/>
            </p:spPr>
            <p:txBody>
              <a:bodyPr wrap="square">
                <a:spAutoFit/>
              </a:bodyPr>
              <a:lstStyle/>
              <a:p>
                <a:r>
                  <a:rPr lang="vi-VN" sz="2400" dirty="0">
                    <a:latin typeface="Tahoma" panose="020B0604030504040204" pitchFamily="34" charset="0"/>
                    <a:ea typeface="Tahoma" panose="020B0604030504040204" pitchFamily="34" charset="0"/>
                    <a:cs typeface="Tahoma" panose="020B0604030504040204" pitchFamily="34" charset="0"/>
                  </a:rPr>
                  <a:t>Trong bước E, chúng ta tính xác suất có điều kiện (responsibility)</a:t>
                </a:r>
                <a14:m>
                  <m:oMath xmlns:m="http://schemas.openxmlformats.org/officeDocument/2006/math">
                    <m:sSub>
                      <m:sSubPr>
                        <m:ctrlPr>
                          <a:rPr lang="en-US" sz="2400" i="1">
                            <a:latin typeface="Cambria Math" panose="02040503050406030204" pitchFamily="18" charset="0"/>
                          </a:rPr>
                        </m:ctrlPr>
                      </m:sSubPr>
                      <m:e>
                        <m:r>
                          <a:rPr lang="vi-VN" sz="2400">
                            <a:latin typeface="Cambria Math" panose="02040503050406030204" pitchFamily="18" charset="0"/>
                          </a:rPr>
                          <m:t>  </m:t>
                        </m:r>
                        <m:r>
                          <a:rPr lang="vi-VN" sz="2400" i="1">
                            <a:latin typeface="Cambria Math" panose="02040503050406030204" pitchFamily="18" charset="0"/>
                          </a:rPr>
                          <m:t>𝛾</m:t>
                        </m:r>
                      </m:e>
                      <m:sub>
                        <m:r>
                          <a:rPr lang="vi-VN" sz="2400" i="1">
                            <a:latin typeface="Cambria Math" panose="02040503050406030204" pitchFamily="18" charset="0"/>
                          </a:rPr>
                          <m:t>𝑛</m:t>
                        </m:r>
                        <m:r>
                          <a:rPr lang="en-US" sz="2400" i="1">
                            <a:latin typeface="Cambria Math" panose="02040503050406030204" pitchFamily="18" charset="0"/>
                          </a:rPr>
                          <m:t>𝑘</m:t>
                        </m:r>
                      </m:sub>
                    </m:sSub>
                  </m:oMath>
                </a14:m>
                <a:r>
                  <a:rPr lang="vi-VN" sz="2400" dirty="0">
                    <a:latin typeface="Tahoma" panose="020B0604030504040204" pitchFamily="34" charset="0"/>
                    <a:ea typeface="Tahoma" panose="020B0604030504040204" pitchFamily="34" charset="0"/>
                    <a:cs typeface="Tahoma" panose="020B0604030504040204" pitchFamily="34" charset="0"/>
                  </a:rPr>
                  <a:t>, biểu thị xác suất rằng </a:t>
                </a:r>
                <a:r>
                  <a:rPr lang="en-US" sz="2400" b="1" dirty="0" err="1">
                    <a:latin typeface="Tahoma" panose="020B0604030504040204" pitchFamily="34" charset="0"/>
                    <a:ea typeface="Tahoma" panose="020B0604030504040204" pitchFamily="34" charset="0"/>
                    <a:cs typeface="Tahoma" panose="020B0604030504040204" pitchFamily="34" charset="0"/>
                  </a:rPr>
                  <a:t>x</a:t>
                </a:r>
                <a:r>
                  <a:rPr lang="en-US" sz="2400" baseline="-25000" dirty="0" err="1">
                    <a:latin typeface="Tahoma" panose="020B0604030504040204" pitchFamily="34" charset="0"/>
                    <a:ea typeface="Tahoma" panose="020B0604030504040204" pitchFamily="34" charset="0"/>
                    <a:cs typeface="Tahoma" panose="020B0604030504040204" pitchFamily="34" charset="0"/>
                  </a:rPr>
                  <a:t>n</a:t>
                </a:r>
                <a:r>
                  <a:rPr lang="vi-VN" sz="2400" dirty="0">
                    <a:latin typeface="Tahoma" panose="020B0604030504040204" pitchFamily="34" charset="0"/>
                    <a:ea typeface="Tahoma" panose="020B0604030504040204" pitchFamily="34" charset="0"/>
                    <a:cs typeface="Tahoma" panose="020B0604030504040204" pitchFamily="34" charset="0"/>
                  </a:rPr>
                  <a:t> thuộc cụm</a:t>
                </a:r>
                <a:r>
                  <a:rPr lang="en-US" sz="2400" dirty="0">
                    <a:latin typeface="Tahoma" panose="020B0604030504040204" pitchFamily="34" charset="0"/>
                    <a:ea typeface="Tahoma" panose="020B0604030504040204" pitchFamily="34" charset="0"/>
                    <a:cs typeface="Tahoma" panose="020B0604030504040204" pitchFamily="34" charset="0"/>
                  </a:rPr>
                  <a:t> k</a:t>
                </a:r>
                <a:r>
                  <a:rPr lang="vi-VN" sz="2400" dirty="0">
                    <a:latin typeface="Tahoma" panose="020B0604030504040204" pitchFamily="34" charset="0"/>
                    <a:ea typeface="Tahoma" panose="020B0604030504040204" pitchFamily="34" charset="0"/>
                    <a:cs typeface="Tahoma" panose="020B0604030504040204" pitchFamily="34" charset="0"/>
                  </a:rPr>
                  <a:t>:</a:t>
                </a:r>
                <a:endParaRPr lang="en-US" sz="24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 name="TextBox 2">
                <a:extLst>
                  <a:ext uri="{FF2B5EF4-FFF2-40B4-BE49-F238E27FC236}">
                    <a16:creationId xmlns:a16="http://schemas.microsoft.com/office/drawing/2014/main" id="{311CE087-D4F0-A538-D354-682CDB53CD78}"/>
                  </a:ext>
                </a:extLst>
              </p:cNvPr>
              <p:cNvSpPr txBox="1">
                <a:spLocks noRot="1" noChangeAspect="1" noMove="1" noResize="1" noEditPoints="1" noAdjustHandles="1" noChangeArrowheads="1" noChangeShapeType="1" noTextEdit="1"/>
              </p:cNvSpPr>
              <p:nvPr/>
            </p:nvSpPr>
            <p:spPr>
              <a:xfrm>
                <a:off x="735397" y="2465232"/>
                <a:ext cx="10414158" cy="830997"/>
              </a:xfrm>
              <a:prstGeom prst="rect">
                <a:avLst/>
              </a:prstGeom>
              <a:blipFill>
                <a:blip r:embed="rId3"/>
                <a:stretch>
                  <a:fillRect l="-937" t="-6569" r="-293"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C0E2FB4-B145-7CBE-4EA8-434A60671186}"/>
                  </a:ext>
                </a:extLst>
              </p:cNvPr>
              <p:cNvSpPr txBox="1"/>
              <p:nvPr/>
            </p:nvSpPr>
            <p:spPr>
              <a:xfrm>
                <a:off x="1229487" y="5263751"/>
                <a:ext cx="9425978" cy="830997"/>
              </a:xfrm>
              <a:prstGeom prst="rect">
                <a:avLst/>
              </a:prstGeom>
              <a:noFill/>
            </p:spPr>
            <p:txBody>
              <a:bodyPr wrap="square">
                <a:spAutoFit/>
              </a:bodyPr>
              <a:lstStyle/>
              <a:p>
                <a:r>
                  <a:rPr lang="vi-VN" sz="2400" dirty="0"/>
                  <a:t>Công thức này sử dụng định lý Bayes, trong đó tử số là xác suất chung của </a:t>
                </a:r>
                <a:r>
                  <a:rPr lang="en-US" sz="2400" b="1" dirty="0" err="1"/>
                  <a:t>x</a:t>
                </a:r>
                <a:r>
                  <a:rPr lang="en-US" sz="2400" baseline="-25000" dirty="0" err="1"/>
                  <a:t>n</a:t>
                </a:r>
                <a:r>
                  <a:rPr lang="vi-VN" sz="2400" dirty="0"/>
                  <a:t> và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𝓏</m:t>
                        </m:r>
                      </m:e>
                      <m:sub>
                        <m:r>
                          <a:rPr lang="en-US" sz="2400" i="1">
                            <a:latin typeface="Cambria Math" panose="02040503050406030204" pitchFamily="18" charset="0"/>
                          </a:rPr>
                          <m:t>𝑛</m:t>
                        </m:r>
                      </m:sub>
                    </m:sSub>
                    <m:r>
                      <a:rPr lang="en-US" sz="2400" i="1">
                        <a:latin typeface="Cambria Math" panose="02040503050406030204" pitchFamily="18" charset="0"/>
                      </a:rPr>
                      <m:t>=</m:t>
                    </m:r>
                    <m:r>
                      <a:rPr lang="en-US" sz="2400" i="1">
                        <a:latin typeface="Cambria Math" panose="02040503050406030204" pitchFamily="18" charset="0"/>
                      </a:rPr>
                      <m:t>𝑘</m:t>
                    </m:r>
                  </m:oMath>
                </a14:m>
                <a:r>
                  <a:rPr lang="vi-VN" sz="2400" dirty="0"/>
                  <a:t>, và mẫu số là xác suất biên của </a:t>
                </a:r>
                <a:r>
                  <a:rPr lang="en-US" sz="2400" b="1" dirty="0" err="1"/>
                  <a:t>x</a:t>
                </a:r>
                <a:r>
                  <a:rPr lang="en-US" sz="2400" baseline="-25000" dirty="0" err="1"/>
                  <a:t>n</a:t>
                </a:r>
                <a:r>
                  <a:rPr lang="vi-VN" sz="2400" dirty="0"/>
                  <a:t>.</a:t>
                </a:r>
                <a:endParaRPr lang="en-US" sz="2400" dirty="0"/>
              </a:p>
            </p:txBody>
          </p:sp>
        </mc:Choice>
        <mc:Fallback xmlns="">
          <p:sp>
            <p:nvSpPr>
              <p:cNvPr id="8" name="TextBox 7">
                <a:extLst>
                  <a:ext uri="{FF2B5EF4-FFF2-40B4-BE49-F238E27FC236}">
                    <a16:creationId xmlns:a16="http://schemas.microsoft.com/office/drawing/2014/main" id="{DC0E2FB4-B145-7CBE-4EA8-434A60671186}"/>
                  </a:ext>
                </a:extLst>
              </p:cNvPr>
              <p:cNvSpPr txBox="1">
                <a:spLocks noRot="1" noChangeAspect="1" noMove="1" noResize="1" noEditPoints="1" noAdjustHandles="1" noChangeArrowheads="1" noChangeShapeType="1" noTextEdit="1"/>
              </p:cNvSpPr>
              <p:nvPr/>
            </p:nvSpPr>
            <p:spPr>
              <a:xfrm>
                <a:off x="1229487" y="5263751"/>
                <a:ext cx="9425978" cy="830997"/>
              </a:xfrm>
              <a:prstGeom prst="rect">
                <a:avLst/>
              </a:prstGeom>
              <a:blipFill>
                <a:blip r:embed="rId4"/>
                <a:stretch>
                  <a:fillRect l="-1035" t="-5109" b="-15328"/>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124B78A-147B-7F04-8394-DD24D9497CD1}"/>
              </a:ext>
            </a:extLst>
          </p:cNvPr>
          <p:cNvPicPr>
            <a:picLocks noChangeAspect="1"/>
          </p:cNvPicPr>
          <p:nvPr/>
        </p:nvPicPr>
        <p:blipFill>
          <a:blip r:embed="rId5"/>
          <a:stretch>
            <a:fillRect/>
          </a:stretch>
        </p:blipFill>
        <p:spPr>
          <a:xfrm>
            <a:off x="2149919" y="3554709"/>
            <a:ext cx="7586319" cy="1286147"/>
          </a:xfrm>
          <a:prstGeom prst="rect">
            <a:avLst/>
          </a:prstGeom>
        </p:spPr>
      </p:pic>
    </p:spTree>
    <p:extLst>
      <p:ext uri="{BB962C8B-B14F-4D97-AF65-F5344CB8AC3E}">
        <p14:creationId xmlns:p14="http://schemas.microsoft.com/office/powerpoint/2010/main" val="96882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49ED7-6678-2F20-5DE2-9524DF391EC2}"/>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985CF8AF-68D6-C95C-9F8A-6255DB2A8076}"/>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FCC7768B-2DDD-05B5-76C2-9DED2E25609E}"/>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E41D7C97-E93A-3BB9-4903-E660F8D9C103}"/>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B9B778A9-3B2D-DEC9-8898-6A3F5295E680}"/>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22D6F667-EF4D-C38A-5633-EBDE65298555}"/>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9DF8F75D-A3EF-C42E-0CC8-DB918A3F40C2}"/>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B9B8BF1D-D6C2-DBA1-3FBE-28BA25F62F24}"/>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D60C2464-AB8D-08DA-53E4-1009B047A14C}"/>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EA0EC5A1-9821-9C79-9B78-B29E41AE3305}"/>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CA0855A9-8F23-D325-573D-3AED934BF7DE}"/>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D73187E2-7DF3-0738-8E25-998FD1979136}"/>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706F7B45-CB11-4B17-8D2B-C3F5FC2E0F36}"/>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31DFBF0C-EB60-8D0C-033A-D7464B7C03D1}"/>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19E5C46F-63E7-1FA9-8F43-F8EC34A26432}"/>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CBB69ADE-F2EA-0E0C-9BD5-549CC9316D61}"/>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5A60F4CB-2C3B-2C27-DA08-FAA909F5F2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3" name="Parallelogram 32">
            <a:extLst>
              <a:ext uri="{FF2B5EF4-FFF2-40B4-BE49-F238E27FC236}">
                <a16:creationId xmlns:a16="http://schemas.microsoft.com/office/drawing/2014/main" id="{F8EEB150-763E-7282-75F9-F7F08B2B9368}"/>
              </a:ext>
            </a:extLst>
          </p:cNvPr>
          <p:cNvSpPr/>
          <p:nvPr/>
        </p:nvSpPr>
        <p:spPr>
          <a:xfrm>
            <a:off x="744810" y="908242"/>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4</a:t>
            </a:r>
          </a:p>
        </p:txBody>
      </p:sp>
      <p:sp>
        <p:nvSpPr>
          <p:cNvPr id="34" name="TextBox 33">
            <a:extLst>
              <a:ext uri="{FF2B5EF4-FFF2-40B4-BE49-F238E27FC236}">
                <a16:creationId xmlns:a16="http://schemas.microsoft.com/office/drawing/2014/main" id="{2BB522B3-CDED-AD0F-56FA-915B4E39A534}"/>
              </a:ext>
            </a:extLst>
          </p:cNvPr>
          <p:cNvSpPr txBox="1"/>
          <p:nvPr/>
        </p:nvSpPr>
        <p:spPr>
          <a:xfrm>
            <a:off x="2085877" y="554299"/>
            <a:ext cx="9073091" cy="1323439"/>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Thuật</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toán</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Cực</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đại</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Kỳ</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vọng</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(Expectation-Maximization algorithm)</a:t>
            </a:r>
            <a:endParaRPr lang="vi-VN" sz="4000" dirty="0"/>
          </a:p>
        </p:txBody>
      </p:sp>
      <p:sp>
        <p:nvSpPr>
          <p:cNvPr id="2" name="TextBox 1">
            <a:extLst>
              <a:ext uri="{FF2B5EF4-FFF2-40B4-BE49-F238E27FC236}">
                <a16:creationId xmlns:a16="http://schemas.microsoft.com/office/drawing/2014/main" id="{125D0064-6BBA-1487-96A1-C183FECBADE0}"/>
              </a:ext>
            </a:extLst>
          </p:cNvPr>
          <p:cNvSpPr txBox="1"/>
          <p:nvPr/>
        </p:nvSpPr>
        <p:spPr>
          <a:xfrm>
            <a:off x="735397" y="1948191"/>
            <a:ext cx="4125970" cy="451919"/>
          </a:xfrm>
          <a:prstGeom prst="rect">
            <a:avLst/>
          </a:prstGeom>
          <a:noFill/>
        </p:spPr>
        <p:txBody>
          <a:bodyPr wrap="square">
            <a:spAutoFit/>
          </a:bodyPr>
          <a:lstStyle/>
          <a:p>
            <a:pPr>
              <a:lnSpc>
                <a:spcPct val="107000"/>
              </a:lnSpc>
              <a:spcAft>
                <a:spcPts val="800"/>
              </a:spcAft>
            </a:pPr>
            <a:r>
              <a:rPr lang="en-US" sz="2400" b="1" kern="100" dirty="0">
                <a:latin typeface="Tahoma" panose="020B0604030504040204" pitchFamily="34" charset="0"/>
                <a:ea typeface="Tahoma" panose="020B0604030504040204" pitchFamily="34" charset="0"/>
                <a:cs typeface="Tahoma" panose="020B0604030504040204" pitchFamily="34" charset="0"/>
              </a:rPr>
              <a:t>2</a:t>
            </a:r>
            <a:r>
              <a:rPr lang="en-US" sz="2400" b="1" kern="100" dirty="0">
                <a:effectLst/>
                <a:latin typeface="Tahoma" panose="020B0604030504040204" pitchFamily="34" charset="0"/>
                <a:ea typeface="Tahoma" panose="020B0604030504040204" pitchFamily="34" charset="0"/>
                <a:cs typeface="Tahoma" panose="020B0604030504040204" pitchFamily="34" charset="0"/>
              </a:rPr>
              <a:t>. </a:t>
            </a:r>
            <a:r>
              <a:rPr lang="vi-VN" sz="2400" b="1" kern="100" dirty="0">
                <a:effectLst/>
                <a:latin typeface="Tahoma" panose="020B0604030504040204" pitchFamily="34" charset="0"/>
                <a:ea typeface="Tahoma" panose="020B0604030504040204" pitchFamily="34" charset="0"/>
                <a:cs typeface="Tahoma" panose="020B0604030504040204" pitchFamily="34" charset="0"/>
              </a:rPr>
              <a:t>Bước M</a:t>
            </a:r>
            <a:r>
              <a:rPr lang="en-US" sz="2400" b="1" kern="100" dirty="0">
                <a:effectLst/>
                <a:latin typeface="Tahoma" panose="020B0604030504040204" pitchFamily="34" charset="0"/>
                <a:ea typeface="Tahoma" panose="020B0604030504040204" pitchFamily="34" charset="0"/>
                <a:cs typeface="Tahoma" panose="020B0604030504040204" pitchFamily="34" charset="0"/>
              </a:rPr>
              <a: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05F0BA3-A9AA-55EB-48E8-6579B64C773A}"/>
                  </a:ext>
                </a:extLst>
              </p:cNvPr>
              <p:cNvSpPr txBox="1"/>
              <p:nvPr/>
            </p:nvSpPr>
            <p:spPr>
              <a:xfrm>
                <a:off x="735397" y="2465232"/>
                <a:ext cx="10414158" cy="461665"/>
              </a:xfrm>
              <a:prstGeom prst="rect">
                <a:avLst/>
              </a:prstGeom>
              <a:noFill/>
            </p:spPr>
            <p:txBody>
              <a:bodyPr wrap="square">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Ước </a:t>
                </a:r>
                <a:r>
                  <a:rPr lang="en-US" sz="2400" dirty="0" err="1">
                    <a:latin typeface="Tahoma" panose="020B0604030504040204" pitchFamily="34" charset="0"/>
                    <a:ea typeface="Tahoma" panose="020B0604030504040204" pitchFamily="34" charset="0"/>
                    <a:cs typeface="Tahoma" panose="020B0604030504040204" pitchFamily="34" charset="0"/>
                  </a:rPr>
                  <a:t>tính</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lại</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các</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tham</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số</a:t>
                </a:r>
                <a:r>
                  <a:rPr lang="en-US" sz="2400" dirty="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vi-VN" sz="2400">
                            <a:latin typeface="Cambria Math" panose="02040503050406030204" pitchFamily="18" charset="0"/>
                            <a:ea typeface="Aptos" panose="020B0004020202020204" pitchFamily="34" charset="0"/>
                            <a:cs typeface="Times New Roman" panose="02020603050405020304" pitchFamily="18" charset="0"/>
                          </a:rPr>
                          <m:t>  </m:t>
                        </m:r>
                        <m:r>
                          <a:rPr lang="vi-VN" sz="2400" i="1" smtClean="0">
                            <a:latin typeface="Cambria Math" panose="02040503050406030204" pitchFamily="18" charset="0"/>
                            <a:ea typeface="Cambria Math" panose="02040503050406030204" pitchFamily="18" charset="0"/>
                            <a:cs typeface="Times New Roman" panose="02020603050405020304" pitchFamily="18" charset="0"/>
                          </a:rPr>
                          <m:t>𝜋</m:t>
                        </m:r>
                      </m:e>
                      <m:sub>
                        <m:r>
                          <a:rPr lang="en-US" sz="2400" i="1">
                            <a:latin typeface="Cambria Math" panose="02040503050406030204" pitchFamily="18" charset="0"/>
                            <a:ea typeface="Aptos" panose="020B0004020202020204" pitchFamily="34" charset="0"/>
                            <a:cs typeface="Times New Roman" panose="02020603050405020304" pitchFamily="18" charset="0"/>
                          </a:rPr>
                          <m:t>𝑘</m:t>
                        </m:r>
                      </m:sub>
                    </m:sSub>
                    <m:r>
                      <a:rPr lang="en-US" sz="2400" b="0" i="0" smtClean="0">
                        <a:latin typeface="Cambria Math" panose="02040503050406030204" pitchFamily="18" charset="0"/>
                        <a:ea typeface="Aptos" panose="020B0004020202020204" pitchFamily="34"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vi-VN" sz="2400">
                            <a:latin typeface="Cambria Math" panose="02040503050406030204" pitchFamily="18" charset="0"/>
                            <a:ea typeface="Aptos" panose="020B0004020202020204" pitchFamily="34" charset="0"/>
                            <a:cs typeface="Times New Roman" panose="02020603050405020304" pitchFamily="18" charset="0"/>
                          </a:rPr>
                          <m:t>  </m:t>
                        </m:r>
                        <m:r>
                          <a:rPr lang="vi-VN" sz="2400" i="1" smtClean="0">
                            <a:latin typeface="Cambria Math" panose="02040503050406030204" pitchFamily="18" charset="0"/>
                            <a:ea typeface="Cambria Math" panose="02040503050406030204" pitchFamily="18" charset="0"/>
                            <a:cs typeface="Times New Roman" panose="02020603050405020304" pitchFamily="18" charset="0"/>
                          </a:rPr>
                          <m:t>𝜇</m:t>
                        </m:r>
                      </m:e>
                      <m:sub>
                        <m:r>
                          <a:rPr lang="en-US" sz="2400" i="1">
                            <a:latin typeface="Cambria Math" panose="02040503050406030204" pitchFamily="18" charset="0"/>
                            <a:ea typeface="Aptos" panose="020B0004020202020204" pitchFamily="34" charset="0"/>
                            <a:cs typeface="Times New Roman" panose="02020603050405020304" pitchFamily="18" charset="0"/>
                          </a:rPr>
                          <m:t>𝑘</m:t>
                        </m:r>
                      </m:sub>
                    </m:sSub>
                    <m:sSub>
                      <m:sSubPr>
                        <m:ctrlPr>
                          <a:rPr lang="en-US" sz="2400" i="1">
                            <a:latin typeface="Cambria Math" panose="02040503050406030204" pitchFamily="18" charset="0"/>
                            <a:cs typeface="Times New Roman" panose="02020603050405020304" pitchFamily="18" charset="0"/>
                          </a:rPr>
                        </m:ctrlPr>
                      </m:sSubPr>
                      <m:e>
                        <m:r>
                          <a:rPr lang="en-US" sz="2400" b="0" i="0" smtClean="0">
                            <a:latin typeface="Cambria Math" panose="02040503050406030204" pitchFamily="18" charset="0"/>
                            <a:cs typeface="Times New Roman" panose="02020603050405020304" pitchFamily="18" charset="0"/>
                          </a:rPr>
                          <m:t>,</m:t>
                        </m:r>
                        <m:r>
                          <a:rPr lang="vi-VN" sz="2400">
                            <a:latin typeface="Cambria Math" panose="02040503050406030204" pitchFamily="18" charset="0"/>
                            <a:ea typeface="Aptos" panose="020B0004020202020204" pitchFamily="34" charset="0"/>
                            <a:cs typeface="Times New Roman" panose="02020603050405020304" pitchFamily="18" charset="0"/>
                          </a:rPr>
                          <m:t>  </m:t>
                        </m:r>
                        <m:r>
                          <m:rPr>
                            <m:sty m:val="p"/>
                          </m:rPr>
                          <a:rPr lang="el-GR" sz="2400" i="1" smtClean="0">
                            <a:latin typeface="Cambria Math" panose="02040503050406030204" pitchFamily="18" charset="0"/>
                            <a:ea typeface="Cambria Math" panose="02040503050406030204" pitchFamily="18" charset="0"/>
                            <a:cs typeface="Times New Roman" panose="02020603050405020304" pitchFamily="18" charset="0"/>
                          </a:rPr>
                          <m:t>Σ</m:t>
                        </m:r>
                      </m:e>
                      <m:sub>
                        <m:r>
                          <a:rPr lang="en-US" sz="2400" i="1">
                            <a:latin typeface="Cambria Math" panose="02040503050406030204" pitchFamily="18" charset="0"/>
                            <a:ea typeface="Aptos" panose="020B0004020202020204" pitchFamily="34" charset="0"/>
                            <a:cs typeface="Times New Roman" panose="02020603050405020304" pitchFamily="18" charset="0"/>
                          </a:rPr>
                          <m:t>𝑘</m:t>
                        </m:r>
                      </m:sub>
                    </m:sSub>
                  </m:oMath>
                </a14:m>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dựa</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trên</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vi-VN" sz="2400">
                            <a:latin typeface="Cambria Math" panose="02040503050406030204" pitchFamily="18" charset="0"/>
                            <a:ea typeface="Aptos" panose="020B0004020202020204" pitchFamily="34" charset="0"/>
                            <a:cs typeface="Times New Roman" panose="02020603050405020304" pitchFamily="18" charset="0"/>
                          </a:rPr>
                          <m:t> </m:t>
                        </m:r>
                        <m:r>
                          <a:rPr lang="vi-VN" sz="2400" i="1">
                            <a:latin typeface="Cambria Math" panose="02040503050406030204" pitchFamily="18" charset="0"/>
                            <a:ea typeface="Aptos" panose="020B0004020202020204" pitchFamily="34" charset="0"/>
                            <a:cs typeface="Times New Roman" panose="02020603050405020304" pitchFamily="18" charset="0"/>
                          </a:rPr>
                          <m:t>𝛾</m:t>
                        </m:r>
                      </m:e>
                      <m:sub>
                        <m:r>
                          <a:rPr lang="vi-VN" sz="2400" i="1">
                            <a:latin typeface="Cambria Math" panose="02040503050406030204" pitchFamily="18" charset="0"/>
                            <a:ea typeface="Aptos" panose="020B0004020202020204" pitchFamily="34" charset="0"/>
                            <a:cs typeface="Times New Roman" panose="02020603050405020304" pitchFamily="18" charset="0"/>
                          </a:rPr>
                          <m:t>𝑛</m:t>
                        </m:r>
                        <m:r>
                          <a:rPr lang="en-US" sz="2400" i="1">
                            <a:latin typeface="Cambria Math" panose="02040503050406030204" pitchFamily="18" charset="0"/>
                            <a:ea typeface="Aptos" panose="020B0004020202020204" pitchFamily="34" charset="0"/>
                            <a:cs typeface="Times New Roman" panose="02020603050405020304" pitchFamily="18" charset="0"/>
                          </a:rPr>
                          <m:t>𝑘</m:t>
                        </m:r>
                      </m:sub>
                    </m:sSub>
                  </m:oMath>
                </a14:m>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tìm</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dirty="0" err="1">
                    <a:latin typeface="Tahoma" panose="020B0604030504040204" pitchFamily="34" charset="0"/>
                    <a:ea typeface="Tahoma" panose="020B0604030504040204" pitchFamily="34" charset="0"/>
                    <a:cs typeface="Tahoma" panose="020B0604030504040204" pitchFamily="34" charset="0"/>
                  </a:rPr>
                  <a:t>được</a:t>
                </a:r>
                <a:r>
                  <a:rPr lang="en-US" sz="2400" dirty="0">
                    <a:latin typeface="Tahoma" panose="020B0604030504040204" pitchFamily="34" charset="0"/>
                    <a:ea typeface="Tahoma" panose="020B0604030504040204" pitchFamily="34" charset="0"/>
                    <a:cs typeface="Tahoma" panose="020B0604030504040204" pitchFamily="34" charset="0"/>
                  </a:rPr>
                  <a:t> ở </a:t>
                </a:r>
                <a:r>
                  <a:rPr lang="en-US" sz="2400" dirty="0" err="1">
                    <a:latin typeface="Tahoma" panose="020B0604030504040204" pitchFamily="34" charset="0"/>
                    <a:ea typeface="Tahoma" panose="020B0604030504040204" pitchFamily="34" charset="0"/>
                    <a:cs typeface="Tahoma" panose="020B0604030504040204" pitchFamily="34" charset="0"/>
                  </a:rPr>
                  <a:t>bước</a:t>
                </a:r>
                <a:r>
                  <a:rPr lang="en-US" sz="2400" dirty="0">
                    <a:latin typeface="Tahoma" panose="020B0604030504040204" pitchFamily="34" charset="0"/>
                    <a:ea typeface="Tahoma" panose="020B0604030504040204" pitchFamily="34" charset="0"/>
                    <a:cs typeface="Tahoma" panose="020B0604030504040204" pitchFamily="34" charset="0"/>
                  </a:rPr>
                  <a:t> E</a:t>
                </a:r>
              </a:p>
            </p:txBody>
          </p:sp>
        </mc:Choice>
        <mc:Fallback xmlns="">
          <p:sp>
            <p:nvSpPr>
              <p:cNvPr id="3" name="TextBox 2">
                <a:extLst>
                  <a:ext uri="{FF2B5EF4-FFF2-40B4-BE49-F238E27FC236}">
                    <a16:creationId xmlns:a16="http://schemas.microsoft.com/office/drawing/2014/main" id="{F05F0BA3-A9AA-55EB-48E8-6579B64C773A}"/>
                  </a:ext>
                </a:extLst>
              </p:cNvPr>
              <p:cNvSpPr txBox="1">
                <a:spLocks noRot="1" noChangeAspect="1" noMove="1" noResize="1" noEditPoints="1" noAdjustHandles="1" noChangeArrowheads="1" noChangeShapeType="1" noTextEdit="1"/>
              </p:cNvSpPr>
              <p:nvPr/>
            </p:nvSpPr>
            <p:spPr>
              <a:xfrm>
                <a:off x="735397" y="2465232"/>
                <a:ext cx="10414158" cy="461665"/>
              </a:xfrm>
              <a:prstGeom prst="rect">
                <a:avLst/>
              </a:prstGeom>
              <a:blipFill>
                <a:blip r:embed="rId3"/>
                <a:stretch>
                  <a:fillRect l="-937" t="-14474" b="-2500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ED687F6-3E98-5D1B-ECCE-9E38854EEC8B}"/>
              </a:ext>
            </a:extLst>
          </p:cNvPr>
          <p:cNvSpPr txBox="1"/>
          <p:nvPr/>
        </p:nvSpPr>
        <p:spPr>
          <a:xfrm>
            <a:off x="735397" y="3236595"/>
            <a:ext cx="4007823" cy="461665"/>
          </a:xfrm>
          <a:prstGeom prst="rect">
            <a:avLst/>
          </a:prstGeom>
          <a:noFill/>
        </p:spPr>
        <p:txBody>
          <a:bodyPr wrap="square">
            <a:spAutoFit/>
          </a:bodyPr>
          <a:lstStyle/>
          <a:p>
            <a:r>
              <a:rPr lang="vi-VN" sz="2400" dirty="0"/>
              <a:t>- Ma trận hiệp phương sai: </a:t>
            </a:r>
            <a:endParaRPr lang="en-US" sz="2400" dirty="0"/>
          </a:p>
        </p:txBody>
      </p:sp>
      <p:sp>
        <p:nvSpPr>
          <p:cNvPr id="4" name="TextBox 3">
            <a:extLst>
              <a:ext uri="{FF2B5EF4-FFF2-40B4-BE49-F238E27FC236}">
                <a16:creationId xmlns:a16="http://schemas.microsoft.com/office/drawing/2014/main" id="{49201963-82B5-7B75-3D49-A571CA61DA46}"/>
              </a:ext>
            </a:extLst>
          </p:cNvPr>
          <p:cNvSpPr txBox="1"/>
          <p:nvPr/>
        </p:nvSpPr>
        <p:spPr>
          <a:xfrm>
            <a:off x="731864" y="4286217"/>
            <a:ext cx="2378193" cy="461665"/>
          </a:xfrm>
          <a:prstGeom prst="rect">
            <a:avLst/>
          </a:prstGeom>
          <a:noFill/>
        </p:spPr>
        <p:txBody>
          <a:bodyPr wrap="square">
            <a:spAutoFit/>
          </a:bodyPr>
          <a:lstStyle/>
          <a:p>
            <a:r>
              <a:rPr lang="vi-VN" sz="2400" dirty="0"/>
              <a:t>- Trung bình: </a:t>
            </a:r>
            <a:endParaRPr lang="en-US" sz="2400" dirty="0"/>
          </a:p>
        </p:txBody>
      </p:sp>
      <p:sp>
        <p:nvSpPr>
          <p:cNvPr id="6" name="TextBox 5">
            <a:extLst>
              <a:ext uri="{FF2B5EF4-FFF2-40B4-BE49-F238E27FC236}">
                <a16:creationId xmlns:a16="http://schemas.microsoft.com/office/drawing/2014/main" id="{2211E086-AAC2-0EF9-D63E-0D22AAE0A82C}"/>
              </a:ext>
            </a:extLst>
          </p:cNvPr>
          <p:cNvSpPr txBox="1"/>
          <p:nvPr/>
        </p:nvSpPr>
        <p:spPr>
          <a:xfrm>
            <a:off x="731865" y="5375384"/>
            <a:ext cx="2378193" cy="461665"/>
          </a:xfrm>
          <a:prstGeom prst="rect">
            <a:avLst/>
          </a:prstGeom>
          <a:noFill/>
        </p:spPr>
        <p:txBody>
          <a:bodyPr wrap="square">
            <a:spAutoFit/>
          </a:bodyPr>
          <a:lstStyle/>
          <a:p>
            <a:r>
              <a:rPr lang="vi-VN" sz="2400" dirty="0"/>
              <a:t>- Trọng số trộn: </a:t>
            </a:r>
            <a:endParaRPr lang="en-US" sz="2400" dirty="0"/>
          </a:p>
        </p:txBody>
      </p:sp>
      <p:pic>
        <p:nvPicPr>
          <p:cNvPr id="9" name="Picture 8">
            <a:extLst>
              <a:ext uri="{FF2B5EF4-FFF2-40B4-BE49-F238E27FC236}">
                <a16:creationId xmlns:a16="http://schemas.microsoft.com/office/drawing/2014/main" id="{DD8CF471-AB27-D1B7-B4AE-2BE3D99B93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6326" y="5171977"/>
            <a:ext cx="1576894" cy="868477"/>
          </a:xfrm>
          <a:prstGeom prst="rect">
            <a:avLst/>
          </a:prstGeom>
        </p:spPr>
      </p:pic>
      <p:pic>
        <p:nvPicPr>
          <p:cNvPr id="10" name="Picture 9">
            <a:extLst>
              <a:ext uri="{FF2B5EF4-FFF2-40B4-BE49-F238E27FC236}">
                <a16:creationId xmlns:a16="http://schemas.microsoft.com/office/drawing/2014/main" id="{252F8110-A711-8539-8E78-91A84E04C0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0424" y="3062627"/>
            <a:ext cx="5032257" cy="886416"/>
          </a:xfrm>
          <a:prstGeom prst="rect">
            <a:avLst/>
          </a:prstGeom>
        </p:spPr>
      </p:pic>
      <p:pic>
        <p:nvPicPr>
          <p:cNvPr id="11" name="Picture 10">
            <a:extLst>
              <a:ext uri="{FF2B5EF4-FFF2-40B4-BE49-F238E27FC236}">
                <a16:creationId xmlns:a16="http://schemas.microsoft.com/office/drawing/2014/main" id="{03E9DC97-907A-DEB3-F38D-D3F78F6A976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23921" y="3991663"/>
            <a:ext cx="3013856" cy="929531"/>
          </a:xfrm>
          <a:prstGeom prst="rect">
            <a:avLst/>
          </a:prstGeom>
        </p:spPr>
      </p:pic>
    </p:spTree>
    <p:extLst>
      <p:ext uri="{BB962C8B-B14F-4D97-AF65-F5344CB8AC3E}">
        <p14:creationId xmlns:p14="http://schemas.microsoft.com/office/powerpoint/2010/main" val="32020544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E43CB-296A-F3C5-839C-2F6659A8CC44}"/>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D7C18C20-D246-21C0-67DA-402996D863E7}"/>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BBE98D42-BC2F-24C5-2C17-DBDDC42B829F}"/>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30474222-0541-E8AB-63EB-5801723DA1B9}"/>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4578406F-A7F7-3DD0-03A4-5022FB744BD6}"/>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872E0511-16CB-635D-7367-25F54E00250E}"/>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1DAF208E-D221-96C1-A121-8DF7A73E2A52}"/>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2370345D-7785-6917-7A6A-3C4F49FC5812}"/>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6E5E30EA-076E-8E1B-8512-E069F6D75D67}"/>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351A7075-43C3-7DEA-7597-135C962FB5D0}"/>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2B58CA29-F042-97D9-8B57-55D0DAE14CC1}"/>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60DC69D7-7AD7-8653-1795-EE28E36AC83A}"/>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B54FD58E-F7E3-00F1-A1AA-BC7611FA8289}"/>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395D03C4-6629-3E40-EB8C-C81429690968}"/>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A316CD78-4563-CB60-FF21-8BC6CFE6A7D3}"/>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77AB5964-6C32-F4EC-4F5C-65B0ACDB4822}"/>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44F567F5-C29D-D606-3562-C0ADD8D77B2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3" name="Parallelogram 32">
            <a:extLst>
              <a:ext uri="{FF2B5EF4-FFF2-40B4-BE49-F238E27FC236}">
                <a16:creationId xmlns:a16="http://schemas.microsoft.com/office/drawing/2014/main" id="{48B94824-AE11-25F9-9B47-6167A761F7AD}"/>
              </a:ext>
            </a:extLst>
          </p:cNvPr>
          <p:cNvSpPr/>
          <p:nvPr/>
        </p:nvSpPr>
        <p:spPr>
          <a:xfrm>
            <a:off x="779535" y="837284"/>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3600" b="1" kern="0" dirty="0">
                <a:solidFill>
                  <a:schemeClr val="bg1"/>
                </a:solidFill>
                <a:latin typeface="Segoe UI Black" panose="020B0A02040204020203" pitchFamily="34" charset="0"/>
                <a:ea typeface="Segoe UI Black" panose="020B0A02040204020203" pitchFamily="34" charset="0"/>
              </a:rPr>
              <a:t>5</a:t>
            </a:r>
            <a:endPar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endParaRPr>
          </a:p>
        </p:txBody>
      </p:sp>
      <p:sp>
        <p:nvSpPr>
          <p:cNvPr id="34" name="TextBox 33">
            <a:extLst>
              <a:ext uri="{FF2B5EF4-FFF2-40B4-BE49-F238E27FC236}">
                <a16:creationId xmlns:a16="http://schemas.microsoft.com/office/drawing/2014/main" id="{FA0BF85B-1F6B-2CBA-C129-FFC737ED3602}"/>
              </a:ext>
            </a:extLst>
          </p:cNvPr>
          <p:cNvSpPr txBox="1"/>
          <p:nvPr/>
        </p:nvSpPr>
        <p:spPr>
          <a:xfrm>
            <a:off x="1920960" y="878673"/>
            <a:ext cx="9073091" cy="707886"/>
          </a:xfrm>
          <a:prstGeom prst="rect">
            <a:avLst/>
          </a:prstGeom>
          <a:noFill/>
        </p:spPr>
        <p:txBody>
          <a:bodyPr wrap="square">
            <a:spAutoFit/>
          </a:bodyPr>
          <a:lstStyle/>
          <a:p>
            <a:r>
              <a:rPr lang="fr-FR"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Biến</a:t>
            </a:r>
            <a:r>
              <a:rPr lang="fr-FR"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fr-FR"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ẩn</a:t>
            </a:r>
            <a:r>
              <a:rPr lang="fr-FR"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(Latent Variable Perspective</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a:t>
            </a:r>
            <a:endParaRPr lang="vi-VN" sz="4000" dirty="0"/>
          </a:p>
        </p:txBody>
      </p:sp>
      <p:sp>
        <p:nvSpPr>
          <p:cNvPr id="2" name="TextBox 1">
            <a:extLst>
              <a:ext uri="{FF2B5EF4-FFF2-40B4-BE49-F238E27FC236}">
                <a16:creationId xmlns:a16="http://schemas.microsoft.com/office/drawing/2014/main" id="{3486AD23-24DF-66CE-1AEE-980F1B2DA24D}"/>
              </a:ext>
            </a:extLst>
          </p:cNvPr>
          <p:cNvSpPr txBox="1"/>
          <p:nvPr/>
        </p:nvSpPr>
        <p:spPr>
          <a:xfrm>
            <a:off x="735397" y="1948191"/>
            <a:ext cx="4125970" cy="451919"/>
          </a:xfrm>
          <a:prstGeom prst="rect">
            <a:avLst/>
          </a:prstGeom>
          <a:noFill/>
        </p:spPr>
        <p:txBody>
          <a:bodyPr wrap="square">
            <a:spAutoFit/>
          </a:bodyPr>
          <a:lstStyle/>
          <a:p>
            <a:pPr>
              <a:lnSpc>
                <a:spcPct val="107000"/>
              </a:lnSpc>
              <a:spcAft>
                <a:spcPts val="800"/>
              </a:spcAft>
            </a:pPr>
            <a:r>
              <a:rPr lang="en-US" sz="2400" b="1" kern="100" dirty="0">
                <a:effectLst/>
                <a:latin typeface="Tahoma" panose="020B0604030504040204" pitchFamily="34" charset="0"/>
                <a:ea typeface="Tahoma" panose="020B0604030504040204" pitchFamily="34" charset="0"/>
                <a:cs typeface="Tahoma" panose="020B0604030504040204" pitchFamily="34" charset="0"/>
              </a:rPr>
              <a:t>1</a:t>
            </a:r>
            <a:r>
              <a:rPr lang="en-US" sz="2400" b="1" kern="100" dirty="0">
                <a:latin typeface="Tahoma" panose="020B0604030504040204" pitchFamily="34" charset="0"/>
                <a:ea typeface="Tahoma" panose="020B0604030504040204" pitchFamily="34" charset="0"/>
                <a:cs typeface="Tahoma" panose="020B0604030504040204" pitchFamily="34" charset="0"/>
              </a:rPr>
              <a:t>. Vai </a:t>
            </a:r>
            <a:r>
              <a:rPr lang="en-US" sz="2400" b="1" kern="100" dirty="0" err="1">
                <a:latin typeface="Tahoma" panose="020B0604030504040204" pitchFamily="34" charset="0"/>
                <a:ea typeface="Tahoma" panose="020B0604030504040204" pitchFamily="34" charset="0"/>
                <a:cs typeface="Tahoma" panose="020B0604030504040204" pitchFamily="34" charset="0"/>
              </a:rPr>
              <a:t>trò</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của</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biến</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ẩn</a:t>
            </a:r>
            <a:r>
              <a:rPr lang="en-US" sz="2400" b="1" kern="100" dirty="0">
                <a:latin typeface="Tahoma" panose="020B0604030504040204" pitchFamily="34" charset="0"/>
                <a:ea typeface="Tahoma" panose="020B0604030504040204" pitchFamily="34" charset="0"/>
                <a:cs typeface="Tahoma" panose="020B0604030504040204" pitchFamily="34" charset="0"/>
              </a:rPr>
              <a:t>:</a:t>
            </a:r>
            <a:endParaRPr lang="en-US" sz="2400" b="1" kern="100" dirty="0">
              <a:effectLst/>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647731F-37F6-408D-B82A-2E04855A22A9}"/>
                  </a:ext>
                </a:extLst>
              </p:cNvPr>
              <p:cNvSpPr txBox="1"/>
              <p:nvPr/>
            </p:nvSpPr>
            <p:spPr>
              <a:xfrm>
                <a:off x="735397" y="2465232"/>
                <a:ext cx="10414158" cy="1200329"/>
              </a:xfrm>
              <a:prstGeom prst="rect">
                <a:avLst/>
              </a:prstGeom>
              <a:noFill/>
            </p:spPr>
            <p:txBody>
              <a:bodyPr wrap="square">
                <a:spAutoFit/>
              </a:bodyPr>
              <a:lstStyle/>
              <a:p>
                <a:r>
                  <a:rPr lang="vi-VN" sz="2400" dirty="0">
                    <a:latin typeface="Tahoma" panose="020B0604030504040204" pitchFamily="34" charset="0"/>
                    <a:ea typeface="Tahoma" panose="020B0604030504040204" pitchFamily="34" charset="0"/>
                    <a:cs typeface="Tahoma" panose="020B0604030504040204" pitchFamily="34" charset="0"/>
                  </a:rPr>
                  <a:t>Biến ẩn</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𝓏</m:t>
                        </m:r>
                      </m:e>
                      <m:sub>
                        <m:r>
                          <a:rPr lang="en-US" sz="2400" i="1">
                            <a:latin typeface="Cambria Math" panose="02040503050406030204" pitchFamily="18" charset="0"/>
                          </a:rPr>
                          <m:t>𝑛</m:t>
                        </m:r>
                      </m:sub>
                    </m:sSub>
                  </m:oMath>
                </a14:m>
                <a:r>
                  <a:rPr lang="vi-VN" sz="2400" dirty="0">
                    <a:latin typeface="Tahoma" panose="020B0604030504040204" pitchFamily="34" charset="0"/>
                    <a:ea typeface="Tahoma" panose="020B0604030504040204" pitchFamily="34" charset="0"/>
                    <a:cs typeface="Tahoma" panose="020B0604030504040204" pitchFamily="34" charset="0"/>
                  </a:rPr>
                  <a:t> trong GMM đóng vai trò như một chỉ số cụm ẩn, giúp đơn giản hóa việc mô hình hóa dữ liệu. Theo trang 363, mô hình có thể được diễn giải như sau:</a:t>
                </a:r>
                <a:endParaRPr lang="en-US" sz="24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 name="TextBox 2">
                <a:extLst>
                  <a:ext uri="{FF2B5EF4-FFF2-40B4-BE49-F238E27FC236}">
                    <a16:creationId xmlns:a16="http://schemas.microsoft.com/office/drawing/2014/main" id="{4647731F-37F6-408D-B82A-2E04855A22A9}"/>
                  </a:ext>
                </a:extLst>
              </p:cNvPr>
              <p:cNvSpPr txBox="1">
                <a:spLocks noRot="1" noChangeAspect="1" noMove="1" noResize="1" noEditPoints="1" noAdjustHandles="1" noChangeArrowheads="1" noChangeShapeType="1" noTextEdit="1"/>
              </p:cNvSpPr>
              <p:nvPr/>
            </p:nvSpPr>
            <p:spPr>
              <a:xfrm>
                <a:off x="735397" y="2465232"/>
                <a:ext cx="10414158" cy="1200329"/>
              </a:xfrm>
              <a:prstGeom prst="rect">
                <a:avLst/>
              </a:prstGeom>
              <a:blipFill>
                <a:blip r:embed="rId3"/>
                <a:stretch>
                  <a:fillRect l="-937" t="-4569"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1EC350D-4337-91A6-9BAA-2D3F1B7B6BD8}"/>
                  </a:ext>
                </a:extLst>
              </p:cNvPr>
              <p:cNvSpPr txBox="1"/>
              <p:nvPr/>
            </p:nvSpPr>
            <p:spPr>
              <a:xfrm>
                <a:off x="799477" y="3700391"/>
                <a:ext cx="9027429" cy="456151"/>
              </a:xfrm>
              <a:prstGeom prst="rect">
                <a:avLst/>
              </a:prstGeom>
              <a:noFill/>
            </p:spPr>
            <p:txBody>
              <a:bodyPr wrap="square">
                <a:spAutoFit/>
              </a:bodyPr>
              <a:lstStyle/>
              <a:p>
                <a:pPr>
                  <a:lnSpc>
                    <a:spcPct val="107000"/>
                  </a:lnSpc>
                  <a:spcAft>
                    <a:spcPts val="800"/>
                  </a:spcAft>
                </a:pPr>
                <a:r>
                  <a:rPr lang="vi-VN" sz="2400" kern="100" dirty="0">
                    <a:effectLst/>
                    <a:latin typeface="Tahoma" panose="020B0604030504040204" pitchFamily="34" charset="0"/>
                    <a:ea typeface="Tahoma" panose="020B0604030504040204" pitchFamily="34" charset="0"/>
                    <a:cs typeface="Tahoma" panose="020B0604030504040204" pitchFamily="34" charset="0"/>
                  </a:rPr>
                  <a:t>- Mỗi </a:t>
                </a:r>
                <a:r>
                  <a:rPr lang="en-US" sz="2400" kern="100" dirty="0" err="1">
                    <a:effectLst/>
                    <a:latin typeface="Tahoma" panose="020B0604030504040204" pitchFamily="34" charset="0"/>
                    <a:ea typeface="Tahoma" panose="020B0604030504040204" pitchFamily="34" charset="0"/>
                    <a:cs typeface="Tahoma" panose="020B0604030504040204" pitchFamily="34" charset="0"/>
                  </a:rPr>
                  <a:t>x</a:t>
                </a:r>
                <a:r>
                  <a:rPr lang="en-US" sz="2400" kern="100" baseline="-25000" dirty="0" err="1">
                    <a:effectLst/>
                    <a:latin typeface="Tahoma" panose="020B0604030504040204" pitchFamily="34" charset="0"/>
                    <a:ea typeface="Tahoma" panose="020B0604030504040204" pitchFamily="34" charset="0"/>
                    <a:cs typeface="Tahoma" panose="020B0604030504040204" pitchFamily="34" charset="0"/>
                  </a:rPr>
                  <a:t>n</a:t>
                </a:r>
                <a:r>
                  <a:rPr lang="vi-VN" sz="2400" kern="100" dirty="0">
                    <a:effectLst/>
                    <a:latin typeface="Tahoma" panose="020B0604030504040204" pitchFamily="34" charset="0"/>
                    <a:ea typeface="Tahoma" panose="020B0604030504040204" pitchFamily="34" charset="0"/>
                    <a:cs typeface="Tahoma" panose="020B0604030504040204" pitchFamily="34" charset="0"/>
                  </a:rPr>
                  <a:t> được sinh ra từ một trong </a:t>
                </a:r>
                <a:r>
                  <a:rPr lang="en-US" sz="2400" b="1" i="1" kern="100" dirty="0">
                    <a:effectLst/>
                    <a:latin typeface="Tahoma" panose="020B0604030504040204" pitchFamily="34" charset="0"/>
                    <a:ea typeface="Tahoma" panose="020B0604030504040204" pitchFamily="34" charset="0"/>
                    <a:cs typeface="Tahoma" panose="020B0604030504040204" pitchFamily="34" charset="0"/>
                  </a:rPr>
                  <a:t>K</a:t>
                </a:r>
                <a:r>
                  <a:rPr lang="vi-VN" sz="2400" kern="100" dirty="0">
                    <a:effectLst/>
                    <a:latin typeface="Tahoma" panose="020B0604030504040204" pitchFamily="34" charset="0"/>
                    <a:ea typeface="Tahoma" panose="020B0604030504040204" pitchFamily="34" charset="0"/>
                    <a:cs typeface="Tahoma" panose="020B0604030504040204" pitchFamily="34" charset="0"/>
                  </a:rPr>
                  <a:t> cụm, với xác suất </a:t>
                </a:r>
                <a14:m>
                  <m:oMath xmlns:m="http://schemas.openxmlformats.org/officeDocument/2006/math">
                    <m:sSub>
                      <m:sSubPr>
                        <m:ctrlPr>
                          <a:rPr lang="en-US" sz="2400" i="1" kern="100">
                            <a:effectLst/>
                            <a:latin typeface="Cambria Math" panose="02040503050406030204" pitchFamily="18" charset="0"/>
                            <a:ea typeface="Aptos" panose="020B0004020202020204" pitchFamily="34" charset="0"/>
                            <a:cs typeface="Times New Roman" panose="02020603050405020304" pitchFamily="18" charset="0"/>
                          </a:rPr>
                        </m:ctrlPr>
                      </m:sSubPr>
                      <m:e>
                        <m:r>
                          <a:rPr lang="vi-VN" sz="2400" i="1" kern="100">
                            <a:effectLst/>
                            <a:latin typeface="Cambria Math" panose="02040503050406030204" pitchFamily="18" charset="0"/>
                            <a:ea typeface="Aptos" panose="020B0004020202020204" pitchFamily="34" charset="0"/>
                            <a:cs typeface="Times New Roman" panose="02020603050405020304" pitchFamily="18" charset="0"/>
                          </a:rPr>
                          <m:t>𝜋</m:t>
                        </m:r>
                      </m:e>
                      <m:sub>
                        <m:r>
                          <a:rPr lang="vi-VN" sz="2400" i="1" kern="100">
                            <a:effectLst/>
                            <a:latin typeface="Cambria Math" panose="02040503050406030204" pitchFamily="18" charset="0"/>
                            <a:ea typeface="Aptos" panose="020B0004020202020204" pitchFamily="34" charset="0"/>
                            <a:cs typeface="Times New Roman" panose="02020603050405020304" pitchFamily="18" charset="0"/>
                          </a:rPr>
                          <m:t>𝑘</m:t>
                        </m:r>
                      </m:sub>
                    </m:sSub>
                  </m:oMath>
                </a14:m>
                <a:r>
                  <a:rPr lang="vi-VN" sz="2400" kern="100" dirty="0">
                    <a:effectLst/>
                    <a:latin typeface="Tahoma" panose="020B0604030504040204" pitchFamily="34" charset="0"/>
                    <a:ea typeface="Tahoma" panose="020B0604030504040204" pitchFamily="34" charset="0"/>
                    <a:cs typeface="Tahoma" panose="020B0604030504040204" pitchFamily="34" charset="0"/>
                  </a:rPr>
                  <a:t>.</a:t>
                </a:r>
                <a:endParaRPr lang="en-US" sz="2400" kern="100" dirty="0">
                  <a:effectLst/>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6" name="TextBox 5">
                <a:extLst>
                  <a:ext uri="{FF2B5EF4-FFF2-40B4-BE49-F238E27FC236}">
                    <a16:creationId xmlns:a16="http://schemas.microsoft.com/office/drawing/2014/main" id="{F1EC350D-4337-91A6-9BAA-2D3F1B7B6BD8}"/>
                  </a:ext>
                </a:extLst>
              </p:cNvPr>
              <p:cNvSpPr txBox="1">
                <a:spLocks noRot="1" noChangeAspect="1" noMove="1" noResize="1" noEditPoints="1" noAdjustHandles="1" noChangeArrowheads="1" noChangeShapeType="1" noTextEdit="1"/>
              </p:cNvSpPr>
              <p:nvPr/>
            </p:nvSpPr>
            <p:spPr>
              <a:xfrm>
                <a:off x="799477" y="3700391"/>
                <a:ext cx="9027429" cy="456151"/>
              </a:xfrm>
              <a:prstGeom prst="rect">
                <a:avLst/>
              </a:prstGeom>
              <a:blipFill>
                <a:blip r:embed="rId4"/>
                <a:stretch>
                  <a:fillRect l="-1013" t="-1333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280B65D-9E74-7779-02ED-5852FC082F1C}"/>
                  </a:ext>
                </a:extLst>
              </p:cNvPr>
              <p:cNvSpPr txBox="1"/>
              <p:nvPr/>
            </p:nvSpPr>
            <p:spPr>
              <a:xfrm>
                <a:off x="799477" y="4424477"/>
                <a:ext cx="9183688" cy="461665"/>
              </a:xfrm>
              <a:prstGeom prst="rect">
                <a:avLst/>
              </a:prstGeom>
              <a:noFill/>
            </p:spPr>
            <p:txBody>
              <a:bodyPr wrap="square">
                <a:spAutoFit/>
              </a:bodyPr>
              <a:lstStyle/>
              <a:p>
                <a:r>
                  <a:rPr lang="vi-VN" sz="2400" dirty="0">
                    <a:latin typeface="Tahoma" panose="020B0604030504040204" pitchFamily="34" charset="0"/>
                    <a:ea typeface="Tahoma" panose="020B0604030504040204" pitchFamily="34" charset="0"/>
                    <a:cs typeface="Tahoma" panose="020B0604030504040204" pitchFamily="34" charset="0"/>
                  </a:rPr>
                  <a:t>- Biến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 </m:t>
                        </m:r>
                        <m:r>
                          <a:rPr lang="en-US" sz="2400" i="1">
                            <a:latin typeface="Cambria Math" panose="02040503050406030204" pitchFamily="18" charset="0"/>
                          </a:rPr>
                          <m:t>𝓏</m:t>
                        </m:r>
                      </m:e>
                      <m:sub>
                        <m:r>
                          <a:rPr lang="en-US" sz="2400" i="1">
                            <a:latin typeface="Cambria Math" panose="02040503050406030204" pitchFamily="18" charset="0"/>
                          </a:rPr>
                          <m:t>𝑛</m:t>
                        </m:r>
                      </m:sub>
                    </m:sSub>
                  </m:oMath>
                </a14:m>
                <a:r>
                  <a:rPr lang="vi-VN" sz="2400" dirty="0">
                    <a:latin typeface="Tahoma" panose="020B0604030504040204" pitchFamily="34" charset="0"/>
                    <a:ea typeface="Tahoma" panose="020B0604030504040204" pitchFamily="34" charset="0"/>
                    <a:cs typeface="Tahoma" panose="020B0604030504040204" pitchFamily="34" charset="0"/>
                  </a:rPr>
                  <a:t> tuân theo phân phối đa thức (multinomial distribution):</a:t>
                </a:r>
                <a:endParaRPr lang="en-US" sz="24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7" name="TextBox 6">
                <a:extLst>
                  <a:ext uri="{FF2B5EF4-FFF2-40B4-BE49-F238E27FC236}">
                    <a16:creationId xmlns:a16="http://schemas.microsoft.com/office/drawing/2014/main" id="{3280B65D-9E74-7779-02ED-5852FC082F1C}"/>
                  </a:ext>
                </a:extLst>
              </p:cNvPr>
              <p:cNvSpPr txBox="1">
                <a:spLocks noRot="1" noChangeAspect="1" noMove="1" noResize="1" noEditPoints="1" noAdjustHandles="1" noChangeArrowheads="1" noChangeShapeType="1" noTextEdit="1"/>
              </p:cNvSpPr>
              <p:nvPr/>
            </p:nvSpPr>
            <p:spPr>
              <a:xfrm>
                <a:off x="799477" y="4424477"/>
                <a:ext cx="9183688" cy="461665"/>
              </a:xfrm>
              <a:prstGeom prst="rect">
                <a:avLst/>
              </a:prstGeom>
              <a:blipFill>
                <a:blip r:embed="rId5"/>
                <a:stretch>
                  <a:fillRect l="-995" t="-11842" b="-27632"/>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C951038A-29AA-5F6B-4A71-A95F7E94EB5C}"/>
              </a:ext>
            </a:extLst>
          </p:cNvPr>
          <p:cNvSpPr txBox="1"/>
          <p:nvPr/>
        </p:nvSpPr>
        <p:spPr>
          <a:xfrm>
            <a:off x="799476" y="5449889"/>
            <a:ext cx="9183688" cy="461665"/>
          </a:xfrm>
          <a:prstGeom prst="rect">
            <a:avLst/>
          </a:prstGeom>
          <a:noFill/>
        </p:spPr>
        <p:txBody>
          <a:bodyPr wrap="square">
            <a:spAutoFit/>
          </a:bodyPr>
          <a:lstStyle/>
          <a:p>
            <a:r>
              <a:rPr lang="vi-VN" sz="2400" dirty="0">
                <a:latin typeface="Tahoma" panose="020B0604030504040204" pitchFamily="34" charset="0"/>
                <a:ea typeface="Tahoma" panose="020B0604030504040204" pitchFamily="34" charset="0"/>
                <a:cs typeface="Tahoma" panose="020B0604030504040204" pitchFamily="34" charset="0"/>
              </a:rPr>
              <a:t>- Dữ liệu </a:t>
            </a:r>
            <a:r>
              <a:rPr lang="en-US" sz="2400" dirty="0" err="1">
                <a:latin typeface="Tahoma" panose="020B0604030504040204" pitchFamily="34" charset="0"/>
                <a:ea typeface="Tahoma" panose="020B0604030504040204" pitchFamily="34" charset="0"/>
                <a:cs typeface="Tahoma" panose="020B0604030504040204" pitchFamily="34" charset="0"/>
              </a:rPr>
              <a:t>x</a:t>
            </a:r>
            <a:r>
              <a:rPr lang="en-US" sz="2400" baseline="-25000" dirty="0" err="1">
                <a:latin typeface="Tahoma" panose="020B0604030504040204" pitchFamily="34" charset="0"/>
                <a:ea typeface="Tahoma" panose="020B0604030504040204" pitchFamily="34" charset="0"/>
                <a:cs typeface="Tahoma" panose="020B0604030504040204" pitchFamily="34" charset="0"/>
              </a:rPr>
              <a:t>n</a:t>
            </a:r>
            <a:r>
              <a:rPr lang="vi-VN" sz="2400" dirty="0">
                <a:latin typeface="Tahoma" panose="020B0604030504040204" pitchFamily="34" charset="0"/>
                <a:ea typeface="Tahoma" panose="020B0604030504040204" pitchFamily="34" charset="0"/>
                <a:cs typeface="Tahoma" panose="020B0604030504040204" pitchFamily="34" charset="0"/>
              </a:rPr>
              <a:t> được sinh ra từ phân phối Gauss có điều kiện:</a:t>
            </a:r>
            <a:endParaRPr lang="en-US" sz="2400" dirty="0">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E0AEE0D-CDB0-9620-DD27-B9E1A4F6232E}"/>
                  </a:ext>
                </a:extLst>
              </p:cNvPr>
              <p:cNvSpPr txBox="1"/>
              <p:nvPr/>
            </p:nvSpPr>
            <p:spPr>
              <a:xfrm>
                <a:off x="4133527" y="4899262"/>
                <a:ext cx="266507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𝑝</m:t>
                      </m:r>
                      <m:d>
                        <m:dPr>
                          <m:ctrlPr>
                            <a:rPr lang="en-US" sz="2400" i="1">
                              <a:latin typeface="Cambria Math" panose="02040503050406030204" pitchFamily="18" charset="0"/>
                            </a:rPr>
                          </m:ctrlPr>
                        </m:dPr>
                        <m:e>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𝑛</m:t>
                              </m:r>
                            </m:sub>
                          </m:sSub>
                          <m:r>
                            <a:rPr lang="en-US" sz="2400" i="0">
                              <a:latin typeface="Cambria Math" panose="02040503050406030204" pitchFamily="18" charset="0"/>
                            </a:rPr>
                            <m:t>=</m:t>
                          </m:r>
                          <m:r>
                            <a:rPr lang="en-US" sz="2400" i="1">
                              <a:latin typeface="Cambria Math" panose="02040503050406030204" pitchFamily="18" charset="0"/>
                            </a:rPr>
                            <m:t>𝑘</m:t>
                          </m:r>
                        </m:e>
                      </m:d>
                      <m:r>
                        <a:rPr lang="en-US" sz="2400" i="0">
                          <a:latin typeface="Cambria Math" panose="02040503050406030204" pitchFamily="18" charset="0"/>
                        </a:rPr>
                        <m:t>=</m:t>
                      </m:r>
                      <m:sSub>
                        <m:sSubPr>
                          <m:ctrlPr>
                            <a:rPr lang="en-US" sz="2400" i="1">
                              <a:solidFill>
                                <a:srgbClr val="836967"/>
                              </a:solidFill>
                              <a:latin typeface="Cambria Math" panose="02040503050406030204" pitchFamily="18" charset="0"/>
                            </a:rPr>
                          </m:ctrlPr>
                        </m:sSubPr>
                        <m:e>
                          <m:r>
                            <a:rPr lang="en-US" sz="2400" i="1">
                              <a:latin typeface="Cambria Math" panose="02040503050406030204" pitchFamily="18" charset="0"/>
                            </a:rPr>
                            <m:t>𝜋</m:t>
                          </m:r>
                        </m:e>
                        <m:sub>
                          <m:r>
                            <a:rPr lang="en-US" sz="2400" i="1">
                              <a:latin typeface="Cambria Math" panose="02040503050406030204" pitchFamily="18" charset="0"/>
                            </a:rPr>
                            <m:t>𝑘</m:t>
                          </m:r>
                        </m:sub>
                      </m:sSub>
                    </m:oMath>
                  </m:oMathPara>
                </a14:m>
                <a:endParaRPr lang="en-US" sz="2400" dirty="0"/>
              </a:p>
            </p:txBody>
          </p:sp>
        </mc:Choice>
        <mc:Fallback xmlns="">
          <p:sp>
            <p:nvSpPr>
              <p:cNvPr id="14" name="TextBox 13">
                <a:extLst>
                  <a:ext uri="{FF2B5EF4-FFF2-40B4-BE49-F238E27FC236}">
                    <a16:creationId xmlns:a16="http://schemas.microsoft.com/office/drawing/2014/main" id="{1E0AEE0D-CDB0-9620-DD27-B9E1A4F6232E}"/>
                  </a:ext>
                </a:extLst>
              </p:cNvPr>
              <p:cNvSpPr txBox="1">
                <a:spLocks noRot="1" noChangeAspect="1" noMove="1" noResize="1" noEditPoints="1" noAdjustHandles="1" noChangeArrowheads="1" noChangeShapeType="1" noTextEdit="1"/>
              </p:cNvSpPr>
              <p:nvPr/>
            </p:nvSpPr>
            <p:spPr>
              <a:xfrm>
                <a:off x="4133527" y="4899262"/>
                <a:ext cx="2665071" cy="461665"/>
              </a:xfrm>
              <a:prstGeom prst="rect">
                <a:avLst/>
              </a:prstGeom>
              <a:blipFill>
                <a:blip r:embed="rId6"/>
                <a:stretch>
                  <a:fillRect b="-10667"/>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0C79C1E5-A141-45A8-3FB6-FA23FFC82A74}"/>
              </a:ext>
            </a:extLst>
          </p:cNvPr>
          <p:cNvPicPr>
            <a:picLocks noChangeAspect="1"/>
          </p:cNvPicPr>
          <p:nvPr/>
        </p:nvPicPr>
        <p:blipFill>
          <a:blip r:embed="rId7"/>
          <a:stretch>
            <a:fillRect/>
          </a:stretch>
        </p:blipFill>
        <p:spPr>
          <a:xfrm>
            <a:off x="3466055" y="5978298"/>
            <a:ext cx="4277408" cy="391419"/>
          </a:xfrm>
          <a:prstGeom prst="rect">
            <a:avLst/>
          </a:prstGeom>
        </p:spPr>
      </p:pic>
    </p:spTree>
    <p:extLst>
      <p:ext uri="{BB962C8B-B14F-4D97-AF65-F5344CB8AC3E}">
        <p14:creationId xmlns:p14="http://schemas.microsoft.com/office/powerpoint/2010/main" val="3471685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76591-7D98-BBFA-EB86-6C5AB06181E8}"/>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1F1282BF-A06C-DC0A-8444-A64E4C41F18E}"/>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52A4C8BF-637D-C998-3B58-98A5F12B0740}"/>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785F9068-7A0B-A2C1-E388-20F961E5F74D}"/>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B7F615EC-84B0-2431-342B-32EA5C1D3E6B}"/>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DDB640D3-3AE0-EEEE-EA63-51381A235125}"/>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CEA50865-3C98-25C4-2B47-35BE623547C0}"/>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F4CE05D8-DFED-9A62-B132-4F72DAA5C790}"/>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557E7621-5A70-E28A-FDA4-21983978648C}"/>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90F09B8E-4688-DC62-C7E1-1AD1E7A9DDE4}"/>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7B0F35F6-E219-421C-BFF1-7FF0DBFF5001}"/>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BD9FC458-D8FF-7D52-B7A7-6A25AEF4309B}"/>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60461350-C384-2D62-88A5-7599534565A6}"/>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7AD39D72-7963-7FB6-AEC5-357D456D99B5}"/>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C712BB09-73C5-183E-732D-5A7370BBC399}"/>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32114917-BCDF-E19A-9360-69711F54BD47}"/>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59D2DC2B-535A-3ADA-F970-782A64E20C4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3" name="Parallelogram 32">
            <a:extLst>
              <a:ext uri="{FF2B5EF4-FFF2-40B4-BE49-F238E27FC236}">
                <a16:creationId xmlns:a16="http://schemas.microsoft.com/office/drawing/2014/main" id="{6F539923-E450-F657-4468-9E781E0D7FD3}"/>
              </a:ext>
            </a:extLst>
          </p:cNvPr>
          <p:cNvSpPr/>
          <p:nvPr/>
        </p:nvSpPr>
        <p:spPr>
          <a:xfrm>
            <a:off x="779535" y="837284"/>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3600" b="1" kern="0" dirty="0">
                <a:solidFill>
                  <a:schemeClr val="bg1"/>
                </a:solidFill>
                <a:latin typeface="Segoe UI Black" panose="020B0A02040204020203" pitchFamily="34" charset="0"/>
                <a:ea typeface="Segoe UI Black" panose="020B0A02040204020203" pitchFamily="34" charset="0"/>
              </a:rPr>
              <a:t>5</a:t>
            </a:r>
            <a:endPar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endParaRPr>
          </a:p>
        </p:txBody>
      </p:sp>
      <p:sp>
        <p:nvSpPr>
          <p:cNvPr id="34" name="TextBox 33">
            <a:extLst>
              <a:ext uri="{FF2B5EF4-FFF2-40B4-BE49-F238E27FC236}">
                <a16:creationId xmlns:a16="http://schemas.microsoft.com/office/drawing/2014/main" id="{C250A3F4-F011-5921-1BC5-95344DC3BAC7}"/>
              </a:ext>
            </a:extLst>
          </p:cNvPr>
          <p:cNvSpPr txBox="1"/>
          <p:nvPr/>
        </p:nvSpPr>
        <p:spPr>
          <a:xfrm>
            <a:off x="1920960" y="878673"/>
            <a:ext cx="9073091" cy="707886"/>
          </a:xfrm>
          <a:prstGeom prst="rect">
            <a:avLst/>
          </a:prstGeom>
          <a:noFill/>
        </p:spPr>
        <p:txBody>
          <a:bodyPr wrap="square">
            <a:spAutoFit/>
          </a:bodyPr>
          <a:lstStyle/>
          <a:p>
            <a:r>
              <a:rPr lang="fr-FR"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Biến</a:t>
            </a:r>
            <a:r>
              <a:rPr lang="fr-FR"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fr-FR"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ẩn</a:t>
            </a:r>
            <a:r>
              <a:rPr lang="fr-FR"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(Latent Variable Perspective</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a:t>
            </a:r>
            <a:endParaRPr lang="vi-VN" sz="4000" dirty="0"/>
          </a:p>
        </p:txBody>
      </p:sp>
      <p:sp>
        <p:nvSpPr>
          <p:cNvPr id="2" name="TextBox 1">
            <a:extLst>
              <a:ext uri="{FF2B5EF4-FFF2-40B4-BE49-F238E27FC236}">
                <a16:creationId xmlns:a16="http://schemas.microsoft.com/office/drawing/2014/main" id="{490D5A8A-9E2C-AAB8-137D-919F40EE1911}"/>
              </a:ext>
            </a:extLst>
          </p:cNvPr>
          <p:cNvSpPr txBox="1"/>
          <p:nvPr/>
        </p:nvSpPr>
        <p:spPr>
          <a:xfrm>
            <a:off x="735397" y="1948191"/>
            <a:ext cx="4125970" cy="451919"/>
          </a:xfrm>
          <a:prstGeom prst="rect">
            <a:avLst/>
          </a:prstGeom>
          <a:noFill/>
        </p:spPr>
        <p:txBody>
          <a:bodyPr wrap="square">
            <a:spAutoFit/>
          </a:bodyPr>
          <a:lstStyle/>
          <a:p>
            <a:pPr>
              <a:lnSpc>
                <a:spcPct val="107000"/>
              </a:lnSpc>
              <a:spcAft>
                <a:spcPts val="800"/>
              </a:spcAft>
            </a:pPr>
            <a:r>
              <a:rPr lang="en-US" sz="2400" b="1" kern="100" dirty="0">
                <a:latin typeface="Tahoma" panose="020B0604030504040204" pitchFamily="34" charset="0"/>
                <a:ea typeface="Tahoma" panose="020B0604030504040204" pitchFamily="34" charset="0"/>
                <a:cs typeface="Tahoma" panose="020B0604030504040204" pitchFamily="34" charset="0"/>
              </a:rPr>
              <a:t>2. Ý </a:t>
            </a:r>
            <a:r>
              <a:rPr lang="en-US" sz="2400" b="1" kern="100" dirty="0" err="1">
                <a:latin typeface="Tahoma" panose="020B0604030504040204" pitchFamily="34" charset="0"/>
                <a:ea typeface="Tahoma" panose="020B0604030504040204" pitchFamily="34" charset="0"/>
                <a:cs typeface="Tahoma" panose="020B0604030504040204" pitchFamily="34" charset="0"/>
              </a:rPr>
              <a:t>nghĩa</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toán</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học</a:t>
            </a:r>
            <a:r>
              <a:rPr lang="en-US" sz="2400" b="1" kern="100" dirty="0">
                <a:latin typeface="Tahoma" panose="020B0604030504040204" pitchFamily="34" charset="0"/>
                <a:ea typeface="Tahoma" panose="020B0604030504040204" pitchFamily="34" charset="0"/>
                <a:cs typeface="Tahoma" panose="020B0604030504040204" pitchFamily="34" charset="0"/>
              </a:rPr>
              <a:t>:</a:t>
            </a:r>
            <a:endParaRPr lang="en-US" sz="2400" b="1" kern="100" dirty="0">
              <a:effectLst/>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3371AAB-6656-0B9A-71BD-6E2FEAF58B4B}"/>
                  </a:ext>
                </a:extLst>
              </p:cNvPr>
              <p:cNvSpPr txBox="1"/>
              <p:nvPr/>
            </p:nvSpPr>
            <p:spPr>
              <a:xfrm>
                <a:off x="888921" y="2628460"/>
                <a:ext cx="10414158" cy="2786981"/>
              </a:xfrm>
              <a:prstGeom prst="rect">
                <a:avLst/>
              </a:prstGeom>
              <a:noFill/>
            </p:spPr>
            <p:txBody>
              <a:bodyPr wrap="square">
                <a:spAutoFit/>
              </a:bodyPr>
              <a:lstStyle/>
              <a:p>
                <a:pPr>
                  <a:lnSpc>
                    <a:spcPct val="150000"/>
                  </a:lnSpc>
                </a:pPr>
                <a:r>
                  <a:rPr lang="vi-VN" sz="2400" dirty="0">
                    <a:effectLst/>
                    <a:latin typeface="Tahoma" panose="020B0604030504040204" pitchFamily="34" charset="0"/>
                    <a:ea typeface="Tahoma" panose="020B0604030504040204" pitchFamily="34" charset="0"/>
                    <a:cs typeface="Tahoma" panose="020B0604030504040204" pitchFamily="34" charset="0"/>
                  </a:rPr>
                  <a:t>Biến ẩn cho phép GMM phân tách dữ liệu thành các cụm mà không cần gán nhãn cứng. Thay vì giả định mỗi điểm thuộc một cụm duy nhất, GMM sử dụng xác suất có điều kiện </a:t>
                </a:r>
                <a14:m>
                  <m:oMath xmlns:m="http://schemas.openxmlformats.org/officeDocument/2006/math">
                    <m:sSub>
                      <m:sSubPr>
                        <m:ctrlPr>
                          <a:rPr lang="en-US" sz="2400" i="1">
                            <a:effectLst/>
                            <a:latin typeface="Cambria Math" panose="02040503050406030204" pitchFamily="18" charset="0"/>
                            <a:cs typeface="Times New Roman" panose="02020603050405020304" pitchFamily="18" charset="0"/>
                          </a:rPr>
                        </m:ctrlPr>
                      </m:sSubPr>
                      <m:e>
                        <m:r>
                          <a:rPr lang="vi-VN" sz="2400">
                            <a:effectLst/>
                            <a:latin typeface="Cambria Math" panose="02040503050406030204" pitchFamily="18" charset="0"/>
                            <a:ea typeface="Aptos" panose="020B0004020202020204" pitchFamily="34" charset="0"/>
                            <a:cs typeface="Times New Roman" panose="02020603050405020304" pitchFamily="18" charset="0"/>
                          </a:rPr>
                          <m:t>  </m:t>
                        </m:r>
                        <m:r>
                          <a:rPr lang="vi-VN" sz="2400" i="1">
                            <a:effectLst/>
                            <a:latin typeface="Cambria Math" panose="02040503050406030204" pitchFamily="18" charset="0"/>
                            <a:ea typeface="Aptos" panose="020B0004020202020204" pitchFamily="34" charset="0"/>
                            <a:cs typeface="Times New Roman" panose="02020603050405020304" pitchFamily="18" charset="0"/>
                          </a:rPr>
                          <m:t>𝛾</m:t>
                        </m:r>
                      </m:e>
                      <m:sub>
                        <m:r>
                          <a:rPr lang="vi-VN" sz="2400" i="1">
                            <a:effectLst/>
                            <a:latin typeface="Cambria Math" panose="02040503050406030204" pitchFamily="18" charset="0"/>
                            <a:ea typeface="Aptos" panose="020B0004020202020204" pitchFamily="34" charset="0"/>
                            <a:cs typeface="Times New Roman" panose="02020603050405020304" pitchFamily="18" charset="0"/>
                          </a:rPr>
                          <m:t>𝑛</m:t>
                        </m:r>
                        <m:r>
                          <a:rPr lang="en-US" sz="2400" i="1">
                            <a:effectLst/>
                            <a:latin typeface="Cambria Math" panose="02040503050406030204" pitchFamily="18" charset="0"/>
                            <a:ea typeface="Aptos" panose="020B0004020202020204" pitchFamily="34" charset="0"/>
                            <a:cs typeface="Times New Roman" panose="02020603050405020304" pitchFamily="18" charset="0"/>
                          </a:rPr>
                          <m:t>𝑘</m:t>
                        </m:r>
                      </m:sub>
                    </m:sSub>
                    <m:r>
                      <a:rPr lang="vi-VN" sz="2400" i="1">
                        <a:effectLst/>
                        <a:latin typeface="Cambria Math" panose="02040503050406030204" pitchFamily="18" charset="0"/>
                        <a:ea typeface="Aptos" panose="020B0004020202020204" pitchFamily="34" charset="0"/>
                        <a:cs typeface="Times New Roman" panose="02020603050405020304" pitchFamily="18" charset="0"/>
                      </a:rPr>
                      <m:t> </m:t>
                    </m:r>
                  </m:oMath>
                </a14:m>
                <a:r>
                  <a:rPr lang="vi-VN" sz="2400" dirty="0">
                    <a:effectLst/>
                    <a:latin typeface="Tahoma" panose="020B0604030504040204" pitchFamily="34" charset="0"/>
                    <a:ea typeface="Tahoma" panose="020B0604030504040204" pitchFamily="34" charset="0"/>
                    <a:cs typeface="Tahoma" panose="020B0604030504040204" pitchFamily="34" charset="0"/>
                  </a:rPr>
                  <a:t>để biểu thị mức độ thuộc về của mỗi điểm dữ liệu vào các cụm khác nhau. Điều này làm tăng tính linh hoạt của mô hình, đặc biệt khi các cụm có sự chồng lấn.</a:t>
                </a:r>
                <a:endParaRPr lang="en-US" sz="32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 name="TextBox 2">
                <a:extLst>
                  <a:ext uri="{FF2B5EF4-FFF2-40B4-BE49-F238E27FC236}">
                    <a16:creationId xmlns:a16="http://schemas.microsoft.com/office/drawing/2014/main" id="{13371AAB-6656-0B9A-71BD-6E2FEAF58B4B}"/>
                  </a:ext>
                </a:extLst>
              </p:cNvPr>
              <p:cNvSpPr txBox="1">
                <a:spLocks noRot="1" noChangeAspect="1" noMove="1" noResize="1" noEditPoints="1" noAdjustHandles="1" noChangeArrowheads="1" noChangeShapeType="1" noTextEdit="1"/>
              </p:cNvSpPr>
              <p:nvPr/>
            </p:nvSpPr>
            <p:spPr>
              <a:xfrm>
                <a:off x="888921" y="2628460"/>
                <a:ext cx="10414158" cy="2786981"/>
              </a:xfrm>
              <a:prstGeom prst="rect">
                <a:avLst/>
              </a:prstGeom>
              <a:blipFill>
                <a:blip r:embed="rId3"/>
                <a:stretch>
                  <a:fillRect l="-937" r="-1639" b="-4158"/>
                </a:stretch>
              </a:blipFill>
            </p:spPr>
            <p:txBody>
              <a:bodyPr/>
              <a:lstStyle/>
              <a:p>
                <a:r>
                  <a:rPr lang="en-US">
                    <a:noFill/>
                  </a:rPr>
                  <a:t> </a:t>
                </a:r>
              </a:p>
            </p:txBody>
          </p:sp>
        </mc:Fallback>
      </mc:AlternateContent>
    </p:spTree>
    <p:extLst>
      <p:ext uri="{BB962C8B-B14F-4D97-AF65-F5344CB8AC3E}">
        <p14:creationId xmlns:p14="http://schemas.microsoft.com/office/powerpoint/2010/main" val="3466455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colorful balloons&#10;&#10;Description automatically generated with medium confidence">
            <a:extLst>
              <a:ext uri="{FF2B5EF4-FFF2-40B4-BE49-F238E27FC236}">
                <a16:creationId xmlns:a16="http://schemas.microsoft.com/office/drawing/2014/main" id="{E5D4A870-0DF8-4881-A220-5F8A81E67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9326" y="2367746"/>
            <a:ext cx="3773347" cy="2122508"/>
          </a:xfrm>
          <a:prstGeom prst="rect">
            <a:avLst/>
          </a:prstGeom>
        </p:spPr>
      </p:pic>
      <p:grpSp>
        <p:nvGrpSpPr>
          <p:cNvPr id="189" name="Group 188">
            <a:extLst>
              <a:ext uri="{FF2B5EF4-FFF2-40B4-BE49-F238E27FC236}">
                <a16:creationId xmlns:a16="http://schemas.microsoft.com/office/drawing/2014/main" id="{441AB40A-B061-406E-AE03-C155C631FFAC}"/>
              </a:ext>
            </a:extLst>
          </p:cNvPr>
          <p:cNvGrpSpPr/>
          <p:nvPr/>
        </p:nvGrpSpPr>
        <p:grpSpPr>
          <a:xfrm>
            <a:off x="648513" y="-5149177"/>
            <a:ext cx="2194560" cy="2847937"/>
            <a:chOff x="648513" y="581063"/>
            <a:chExt cx="2194560" cy="2847937"/>
          </a:xfrm>
        </p:grpSpPr>
        <p:grpSp>
          <p:nvGrpSpPr>
            <p:cNvPr id="190" name="Nhóm 38">
              <a:extLst>
                <a:ext uri="{FF2B5EF4-FFF2-40B4-BE49-F238E27FC236}">
                  <a16:creationId xmlns:a16="http://schemas.microsoft.com/office/drawing/2014/main" id="{6882B71C-743C-4DE1-8CA3-43493AF99A99}"/>
                </a:ext>
              </a:extLst>
            </p:cNvPr>
            <p:cNvGrpSpPr/>
            <p:nvPr/>
          </p:nvGrpSpPr>
          <p:grpSpPr>
            <a:xfrm>
              <a:off x="648513" y="581063"/>
              <a:ext cx="2194560" cy="2847937"/>
              <a:chOff x="841585" y="1986455"/>
              <a:chExt cx="2157823" cy="2847937"/>
            </a:xfrm>
          </p:grpSpPr>
          <p:sp>
            <p:nvSpPr>
              <p:cNvPr id="192" name="Hình chữ nhật: Góc Tròn 2">
                <a:extLst>
                  <a:ext uri="{FF2B5EF4-FFF2-40B4-BE49-F238E27FC236}">
                    <a16:creationId xmlns:a16="http://schemas.microsoft.com/office/drawing/2014/main" id="{F200831A-EBED-43A6-ACF5-079D04E7BDC4}"/>
                  </a:ext>
                </a:extLst>
              </p:cNvPr>
              <p:cNvSpPr/>
              <p:nvPr/>
            </p:nvSpPr>
            <p:spPr>
              <a:xfrm>
                <a:off x="841585" y="1986455"/>
                <a:ext cx="2157823" cy="2847937"/>
              </a:xfrm>
              <a:prstGeom prst="roundRect">
                <a:avLst>
                  <a:gd name="adj" fmla="val 8387"/>
                </a:avLst>
              </a:prstGeom>
              <a:solidFill>
                <a:srgbClr val="4084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Hộp Văn bản 26">
                <a:extLst>
                  <a:ext uri="{FF2B5EF4-FFF2-40B4-BE49-F238E27FC236}">
                    <a16:creationId xmlns:a16="http://schemas.microsoft.com/office/drawing/2014/main" id="{A1C37D2A-5EC6-4CD1-AD5F-D58EBB281C17}"/>
                  </a:ext>
                </a:extLst>
              </p:cNvPr>
              <p:cNvSpPr txBox="1"/>
              <p:nvPr/>
            </p:nvSpPr>
            <p:spPr>
              <a:xfrm>
                <a:off x="1105796" y="3857394"/>
                <a:ext cx="1670720" cy="646331"/>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HOÀNG CAO KỲ DUYÊN</a:t>
                </a:r>
              </a:p>
            </p:txBody>
          </p:sp>
        </p:grpSp>
        <p:sp>
          <p:nvSpPr>
            <p:cNvPr id="191" name="Flowchart: Connector 190">
              <a:extLst>
                <a:ext uri="{FF2B5EF4-FFF2-40B4-BE49-F238E27FC236}">
                  <a16:creationId xmlns:a16="http://schemas.microsoft.com/office/drawing/2014/main" id="{6C604F75-0707-47FA-8849-401E8A7442A8}"/>
                </a:ext>
              </a:extLst>
            </p:cNvPr>
            <p:cNvSpPr/>
            <p:nvPr/>
          </p:nvSpPr>
          <p:spPr>
            <a:xfrm>
              <a:off x="862717" y="791978"/>
              <a:ext cx="1766151" cy="1519766"/>
            </a:xfrm>
            <a:prstGeom prst="flowChartConnector">
              <a:avLst/>
            </a:prstGeom>
            <a:blipFill>
              <a:blip r:embed="rId3">
                <a:extLst>
                  <a:ext uri="{28A0092B-C50C-407E-A947-70E740481C1C}">
                    <a14:useLocalDpi xmlns:a14="http://schemas.microsoft.com/office/drawing/2010/main" val="0"/>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194" name="Group 193">
            <a:extLst>
              <a:ext uri="{FF2B5EF4-FFF2-40B4-BE49-F238E27FC236}">
                <a16:creationId xmlns:a16="http://schemas.microsoft.com/office/drawing/2014/main" id="{7C0D9007-76C1-441A-B427-1928072AF40A}"/>
              </a:ext>
            </a:extLst>
          </p:cNvPr>
          <p:cNvGrpSpPr/>
          <p:nvPr/>
        </p:nvGrpSpPr>
        <p:grpSpPr>
          <a:xfrm>
            <a:off x="2868178" y="-5149177"/>
            <a:ext cx="2194560" cy="2847937"/>
            <a:chOff x="2868178" y="581063"/>
            <a:chExt cx="2194560" cy="2847937"/>
          </a:xfrm>
        </p:grpSpPr>
        <p:grpSp>
          <p:nvGrpSpPr>
            <p:cNvPr id="195" name="Nhóm 39">
              <a:extLst>
                <a:ext uri="{FF2B5EF4-FFF2-40B4-BE49-F238E27FC236}">
                  <a16:creationId xmlns:a16="http://schemas.microsoft.com/office/drawing/2014/main" id="{DDD4314A-088E-4B30-9D05-AF469A8CF9F8}"/>
                </a:ext>
              </a:extLst>
            </p:cNvPr>
            <p:cNvGrpSpPr/>
            <p:nvPr/>
          </p:nvGrpSpPr>
          <p:grpSpPr>
            <a:xfrm>
              <a:off x="2868178" y="581063"/>
              <a:ext cx="2194560" cy="2847937"/>
              <a:chOff x="3369061" y="1986455"/>
              <a:chExt cx="2157823" cy="2847937"/>
            </a:xfrm>
          </p:grpSpPr>
          <p:sp>
            <p:nvSpPr>
              <p:cNvPr id="197" name="Hình chữ nhật: Góc Tròn 17">
                <a:extLst>
                  <a:ext uri="{FF2B5EF4-FFF2-40B4-BE49-F238E27FC236}">
                    <a16:creationId xmlns:a16="http://schemas.microsoft.com/office/drawing/2014/main" id="{D31C0DD5-50E5-4C7F-AAD9-8B73CDDF504E}"/>
                  </a:ext>
                </a:extLst>
              </p:cNvPr>
              <p:cNvSpPr/>
              <p:nvPr/>
            </p:nvSpPr>
            <p:spPr>
              <a:xfrm>
                <a:off x="3369061" y="1986455"/>
                <a:ext cx="2157823" cy="2847937"/>
              </a:xfrm>
              <a:prstGeom prst="roundRect">
                <a:avLst>
                  <a:gd name="adj" fmla="val 8387"/>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Hộp Văn bản 27">
                <a:extLst>
                  <a:ext uri="{FF2B5EF4-FFF2-40B4-BE49-F238E27FC236}">
                    <a16:creationId xmlns:a16="http://schemas.microsoft.com/office/drawing/2014/main" id="{568641FF-0330-4EFA-89C5-F97CF3F4AC6D}"/>
                  </a:ext>
                </a:extLst>
              </p:cNvPr>
              <p:cNvSpPr txBox="1"/>
              <p:nvPr/>
            </p:nvSpPr>
            <p:spPr>
              <a:xfrm>
                <a:off x="3623266" y="3881704"/>
                <a:ext cx="1686660" cy="646331"/>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 PHẠM THÚY NHI</a:t>
                </a:r>
              </a:p>
            </p:txBody>
          </p:sp>
        </p:grpSp>
        <p:sp>
          <p:nvSpPr>
            <p:cNvPr id="196" name="Flowchart: Connector 195">
              <a:extLst>
                <a:ext uri="{FF2B5EF4-FFF2-40B4-BE49-F238E27FC236}">
                  <a16:creationId xmlns:a16="http://schemas.microsoft.com/office/drawing/2014/main" id="{DC0A8700-4CD9-460E-B324-414A35A62137}"/>
                </a:ext>
              </a:extLst>
            </p:cNvPr>
            <p:cNvSpPr/>
            <p:nvPr/>
          </p:nvSpPr>
          <p:spPr>
            <a:xfrm>
              <a:off x="3147355" y="791327"/>
              <a:ext cx="1766151" cy="1519766"/>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199" name="Group 198">
            <a:extLst>
              <a:ext uri="{FF2B5EF4-FFF2-40B4-BE49-F238E27FC236}">
                <a16:creationId xmlns:a16="http://schemas.microsoft.com/office/drawing/2014/main" id="{C1C37A76-F514-4E5C-B3F6-A605F311E0FC}"/>
              </a:ext>
            </a:extLst>
          </p:cNvPr>
          <p:cNvGrpSpPr/>
          <p:nvPr/>
        </p:nvGrpSpPr>
        <p:grpSpPr>
          <a:xfrm>
            <a:off x="5087842" y="-5149177"/>
            <a:ext cx="2194560" cy="2847937"/>
            <a:chOff x="5087842" y="581063"/>
            <a:chExt cx="2194560" cy="2847937"/>
          </a:xfrm>
        </p:grpSpPr>
        <p:grpSp>
          <p:nvGrpSpPr>
            <p:cNvPr id="200" name="Nhóm 40">
              <a:extLst>
                <a:ext uri="{FF2B5EF4-FFF2-40B4-BE49-F238E27FC236}">
                  <a16:creationId xmlns:a16="http://schemas.microsoft.com/office/drawing/2014/main" id="{2ABDEC5F-C7EE-4606-8B7D-0971E4DB9EF0}"/>
                </a:ext>
              </a:extLst>
            </p:cNvPr>
            <p:cNvGrpSpPr/>
            <p:nvPr/>
          </p:nvGrpSpPr>
          <p:grpSpPr>
            <a:xfrm>
              <a:off x="5087842" y="581063"/>
              <a:ext cx="2194560" cy="2847937"/>
              <a:chOff x="5865438" y="1986455"/>
              <a:chExt cx="2157823" cy="2847937"/>
            </a:xfrm>
          </p:grpSpPr>
          <p:sp>
            <p:nvSpPr>
              <p:cNvPr id="202" name="Hình chữ nhật: Góc Tròn 18">
                <a:extLst>
                  <a:ext uri="{FF2B5EF4-FFF2-40B4-BE49-F238E27FC236}">
                    <a16:creationId xmlns:a16="http://schemas.microsoft.com/office/drawing/2014/main" id="{AD22A064-E471-4901-9F15-79281F6A3857}"/>
                  </a:ext>
                </a:extLst>
              </p:cNvPr>
              <p:cNvSpPr/>
              <p:nvPr/>
            </p:nvSpPr>
            <p:spPr>
              <a:xfrm>
                <a:off x="5865438" y="1986455"/>
                <a:ext cx="2157823" cy="2847937"/>
              </a:xfrm>
              <a:prstGeom prst="roundRect">
                <a:avLst>
                  <a:gd name="adj" fmla="val 8387"/>
                </a:avLst>
              </a:prstGeom>
              <a:solidFill>
                <a:srgbClr val="EAAE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Hộp Văn bản 28">
                <a:extLst>
                  <a:ext uri="{FF2B5EF4-FFF2-40B4-BE49-F238E27FC236}">
                    <a16:creationId xmlns:a16="http://schemas.microsoft.com/office/drawing/2014/main" id="{4F1C9A65-6D29-4BF6-922C-0B15B3B65C61}"/>
                  </a:ext>
                </a:extLst>
              </p:cNvPr>
              <p:cNvSpPr txBox="1"/>
              <p:nvPr/>
            </p:nvSpPr>
            <p:spPr>
              <a:xfrm>
                <a:off x="6062716" y="3881703"/>
                <a:ext cx="1706247" cy="646331"/>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BÙI THỊ NGỌC ÁNH</a:t>
                </a:r>
              </a:p>
            </p:txBody>
          </p:sp>
        </p:grpSp>
        <p:sp>
          <p:nvSpPr>
            <p:cNvPr id="201" name="Flowchart: Connector 200">
              <a:extLst>
                <a:ext uri="{FF2B5EF4-FFF2-40B4-BE49-F238E27FC236}">
                  <a16:creationId xmlns:a16="http://schemas.microsoft.com/office/drawing/2014/main" id="{B9044EBD-FC9B-40D7-86D3-D6EFAB224EA2}"/>
                </a:ext>
              </a:extLst>
            </p:cNvPr>
            <p:cNvSpPr/>
            <p:nvPr/>
          </p:nvSpPr>
          <p:spPr>
            <a:xfrm>
              <a:off x="5302045" y="785111"/>
              <a:ext cx="1766151" cy="1519766"/>
            </a:xfrm>
            <a:prstGeom prst="flowChartConnector">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04" name="Group 203">
            <a:extLst>
              <a:ext uri="{FF2B5EF4-FFF2-40B4-BE49-F238E27FC236}">
                <a16:creationId xmlns:a16="http://schemas.microsoft.com/office/drawing/2014/main" id="{C83C95F1-277F-49C3-8FD9-2F8ED22C174D}"/>
              </a:ext>
            </a:extLst>
          </p:cNvPr>
          <p:cNvGrpSpPr/>
          <p:nvPr/>
        </p:nvGrpSpPr>
        <p:grpSpPr>
          <a:xfrm>
            <a:off x="7307506" y="-5149177"/>
            <a:ext cx="2194560" cy="2847937"/>
            <a:chOff x="7307506" y="581063"/>
            <a:chExt cx="2194560" cy="2847937"/>
          </a:xfrm>
        </p:grpSpPr>
        <p:grpSp>
          <p:nvGrpSpPr>
            <p:cNvPr id="205" name="Nhóm 41">
              <a:extLst>
                <a:ext uri="{FF2B5EF4-FFF2-40B4-BE49-F238E27FC236}">
                  <a16:creationId xmlns:a16="http://schemas.microsoft.com/office/drawing/2014/main" id="{373EA5D2-ADAE-49C0-9A2F-DE073A36968F}"/>
                </a:ext>
              </a:extLst>
            </p:cNvPr>
            <p:cNvGrpSpPr/>
            <p:nvPr/>
          </p:nvGrpSpPr>
          <p:grpSpPr>
            <a:xfrm>
              <a:off x="7307506" y="581063"/>
              <a:ext cx="2194560" cy="2847937"/>
              <a:chOff x="8361815" y="1986455"/>
              <a:chExt cx="2157823" cy="2847937"/>
            </a:xfrm>
          </p:grpSpPr>
          <p:sp>
            <p:nvSpPr>
              <p:cNvPr id="207" name="Hình chữ nhật: Góc Tròn 19">
                <a:extLst>
                  <a:ext uri="{FF2B5EF4-FFF2-40B4-BE49-F238E27FC236}">
                    <a16:creationId xmlns:a16="http://schemas.microsoft.com/office/drawing/2014/main" id="{C7A44426-E5DA-460C-B040-231FE9436690}"/>
                  </a:ext>
                </a:extLst>
              </p:cNvPr>
              <p:cNvSpPr/>
              <p:nvPr/>
            </p:nvSpPr>
            <p:spPr>
              <a:xfrm>
                <a:off x="8361815" y="1986455"/>
                <a:ext cx="2157823" cy="2847937"/>
              </a:xfrm>
              <a:prstGeom prst="roundRect">
                <a:avLst>
                  <a:gd name="adj" fmla="val 8387"/>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Hộp Văn bản 29">
                <a:extLst>
                  <a:ext uri="{FF2B5EF4-FFF2-40B4-BE49-F238E27FC236}">
                    <a16:creationId xmlns:a16="http://schemas.microsoft.com/office/drawing/2014/main" id="{B0EDF5CF-D498-4DA2-8D79-AAD99C779985}"/>
                  </a:ext>
                </a:extLst>
              </p:cNvPr>
              <p:cNvSpPr txBox="1"/>
              <p:nvPr/>
            </p:nvSpPr>
            <p:spPr>
              <a:xfrm>
                <a:off x="8565314" y="3931403"/>
                <a:ext cx="1666320" cy="646331"/>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TRẦN THÚY LOAN</a:t>
                </a:r>
              </a:p>
            </p:txBody>
          </p:sp>
        </p:grpSp>
        <p:sp>
          <p:nvSpPr>
            <p:cNvPr id="206" name="Flowchart: Connector 205">
              <a:extLst>
                <a:ext uri="{FF2B5EF4-FFF2-40B4-BE49-F238E27FC236}">
                  <a16:creationId xmlns:a16="http://schemas.microsoft.com/office/drawing/2014/main" id="{22022F06-4C51-406D-9880-8F88BF33901A}"/>
                </a:ext>
              </a:extLst>
            </p:cNvPr>
            <p:cNvSpPr/>
            <p:nvPr/>
          </p:nvSpPr>
          <p:spPr>
            <a:xfrm>
              <a:off x="7533596" y="785111"/>
              <a:ext cx="1766151" cy="1519766"/>
            </a:xfrm>
            <a:prstGeom prst="flowChartConnector">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09" name="Group 208">
            <a:extLst>
              <a:ext uri="{FF2B5EF4-FFF2-40B4-BE49-F238E27FC236}">
                <a16:creationId xmlns:a16="http://schemas.microsoft.com/office/drawing/2014/main" id="{038CF17C-B374-4CB1-AA4F-05F5BB5575D7}"/>
              </a:ext>
            </a:extLst>
          </p:cNvPr>
          <p:cNvGrpSpPr/>
          <p:nvPr/>
        </p:nvGrpSpPr>
        <p:grpSpPr>
          <a:xfrm>
            <a:off x="9527171" y="-5149177"/>
            <a:ext cx="2194560" cy="2847937"/>
            <a:chOff x="9527171" y="581063"/>
            <a:chExt cx="2194560" cy="2847937"/>
          </a:xfrm>
        </p:grpSpPr>
        <p:grpSp>
          <p:nvGrpSpPr>
            <p:cNvPr id="210" name="Nhóm 41">
              <a:extLst>
                <a:ext uri="{FF2B5EF4-FFF2-40B4-BE49-F238E27FC236}">
                  <a16:creationId xmlns:a16="http://schemas.microsoft.com/office/drawing/2014/main" id="{5D415E49-FECE-4A8E-A767-CF389962FD74}"/>
                </a:ext>
              </a:extLst>
            </p:cNvPr>
            <p:cNvGrpSpPr/>
            <p:nvPr/>
          </p:nvGrpSpPr>
          <p:grpSpPr>
            <a:xfrm>
              <a:off x="9527171" y="581063"/>
              <a:ext cx="2194560" cy="2847937"/>
              <a:chOff x="8361815" y="1986455"/>
              <a:chExt cx="2157823" cy="2847937"/>
            </a:xfrm>
            <a:solidFill>
              <a:srgbClr val="00B0F0"/>
            </a:solidFill>
          </p:grpSpPr>
          <p:sp>
            <p:nvSpPr>
              <p:cNvPr id="212" name="Hình chữ nhật: Góc Tròn 19">
                <a:extLst>
                  <a:ext uri="{FF2B5EF4-FFF2-40B4-BE49-F238E27FC236}">
                    <a16:creationId xmlns:a16="http://schemas.microsoft.com/office/drawing/2014/main" id="{611616EE-4F94-4F8A-99C8-3CA8CFC7F05A}"/>
                  </a:ext>
                </a:extLst>
              </p:cNvPr>
              <p:cNvSpPr/>
              <p:nvPr/>
            </p:nvSpPr>
            <p:spPr>
              <a:xfrm>
                <a:off x="8361815" y="1986455"/>
                <a:ext cx="2157823" cy="2847937"/>
              </a:xfrm>
              <a:prstGeom prst="roundRect">
                <a:avLst>
                  <a:gd name="adj" fmla="val 838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Hộp Văn bản 29">
                <a:extLst>
                  <a:ext uri="{FF2B5EF4-FFF2-40B4-BE49-F238E27FC236}">
                    <a16:creationId xmlns:a16="http://schemas.microsoft.com/office/drawing/2014/main" id="{E952F408-C445-42F9-B4FA-B17B6F2E3791}"/>
                  </a:ext>
                </a:extLst>
              </p:cNvPr>
              <p:cNvSpPr txBox="1"/>
              <p:nvPr/>
            </p:nvSpPr>
            <p:spPr>
              <a:xfrm>
                <a:off x="8819898" y="3922159"/>
                <a:ext cx="1241657" cy="646331"/>
              </a:xfrm>
              <a:prstGeom prst="rect">
                <a:avLst/>
              </a:prstGeom>
              <a:grp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LÊ THỊ THU HIỀN</a:t>
                </a:r>
              </a:p>
            </p:txBody>
          </p:sp>
        </p:grpSp>
        <p:sp>
          <p:nvSpPr>
            <p:cNvPr id="211" name="Flowchart: Connector 210">
              <a:extLst>
                <a:ext uri="{FF2B5EF4-FFF2-40B4-BE49-F238E27FC236}">
                  <a16:creationId xmlns:a16="http://schemas.microsoft.com/office/drawing/2014/main" id="{F8F463AF-C4F4-4E0D-80BA-28B88B9FBBAA}"/>
                </a:ext>
              </a:extLst>
            </p:cNvPr>
            <p:cNvSpPr/>
            <p:nvPr/>
          </p:nvSpPr>
          <p:spPr>
            <a:xfrm>
              <a:off x="9636562" y="785111"/>
              <a:ext cx="1766151" cy="1519766"/>
            </a:xfrm>
            <a:prstGeom prst="flowChartConnector">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14" name="Group 213">
            <a:extLst>
              <a:ext uri="{FF2B5EF4-FFF2-40B4-BE49-F238E27FC236}">
                <a16:creationId xmlns:a16="http://schemas.microsoft.com/office/drawing/2014/main" id="{A9CD20C7-88C4-4FBE-A1D5-C5E072872559}"/>
              </a:ext>
            </a:extLst>
          </p:cNvPr>
          <p:cNvGrpSpPr/>
          <p:nvPr/>
        </p:nvGrpSpPr>
        <p:grpSpPr>
          <a:xfrm>
            <a:off x="1770898" y="8962489"/>
            <a:ext cx="2194560" cy="2847937"/>
            <a:chOff x="1770898" y="3567529"/>
            <a:chExt cx="2194560" cy="2847937"/>
          </a:xfrm>
        </p:grpSpPr>
        <p:grpSp>
          <p:nvGrpSpPr>
            <p:cNvPr id="215" name="Nhóm 38">
              <a:extLst>
                <a:ext uri="{FF2B5EF4-FFF2-40B4-BE49-F238E27FC236}">
                  <a16:creationId xmlns:a16="http://schemas.microsoft.com/office/drawing/2014/main" id="{EDC5E7AD-99D9-4A37-983A-CEF45D6A9C7B}"/>
                </a:ext>
              </a:extLst>
            </p:cNvPr>
            <p:cNvGrpSpPr/>
            <p:nvPr/>
          </p:nvGrpSpPr>
          <p:grpSpPr>
            <a:xfrm>
              <a:off x="1770898" y="3567529"/>
              <a:ext cx="2194560" cy="2847937"/>
              <a:chOff x="841585" y="1986455"/>
              <a:chExt cx="2157823" cy="2847937"/>
            </a:xfrm>
          </p:grpSpPr>
          <p:sp>
            <p:nvSpPr>
              <p:cNvPr id="217" name="Hình chữ nhật: Góc Tròn 2">
                <a:extLst>
                  <a:ext uri="{FF2B5EF4-FFF2-40B4-BE49-F238E27FC236}">
                    <a16:creationId xmlns:a16="http://schemas.microsoft.com/office/drawing/2014/main" id="{B8326A5A-E066-480C-A2EB-C4DBAC06D123}"/>
                  </a:ext>
                </a:extLst>
              </p:cNvPr>
              <p:cNvSpPr/>
              <p:nvPr/>
            </p:nvSpPr>
            <p:spPr>
              <a:xfrm>
                <a:off x="841585" y="1986455"/>
                <a:ext cx="2157823" cy="2847937"/>
              </a:xfrm>
              <a:prstGeom prst="roundRect">
                <a:avLst>
                  <a:gd name="adj" fmla="val 8387"/>
                </a:avLst>
              </a:prstGeom>
              <a:solidFill>
                <a:srgbClr val="4084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Hộp Văn bản 26">
                <a:extLst>
                  <a:ext uri="{FF2B5EF4-FFF2-40B4-BE49-F238E27FC236}">
                    <a16:creationId xmlns:a16="http://schemas.microsoft.com/office/drawing/2014/main" id="{F13AB555-E1D5-40FC-A8B5-4A20A5E6F858}"/>
                  </a:ext>
                </a:extLst>
              </p:cNvPr>
              <p:cNvSpPr txBox="1"/>
              <p:nvPr/>
            </p:nvSpPr>
            <p:spPr>
              <a:xfrm>
                <a:off x="1280575" y="3896237"/>
                <a:ext cx="1241657" cy="646331"/>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NGUYỄN KHẢ </a:t>
                </a:r>
                <a:r>
                  <a:rPr lang="en-US" dirty="0" err="1">
                    <a:solidFill>
                      <a:schemeClr val="bg1"/>
                    </a:solidFill>
                    <a:latin typeface="Arial" panose="020B0604020202020204" pitchFamily="34" charset="0"/>
                    <a:cs typeface="Arial" panose="020B0604020202020204" pitchFamily="34" charset="0"/>
                  </a:rPr>
                  <a:t>KHẢ</a:t>
                </a:r>
                <a:endParaRPr lang="en-US" dirty="0">
                  <a:solidFill>
                    <a:schemeClr val="bg1"/>
                  </a:solidFill>
                  <a:latin typeface="Arial" panose="020B0604020202020204" pitchFamily="34" charset="0"/>
                  <a:cs typeface="Arial" panose="020B0604020202020204" pitchFamily="34" charset="0"/>
                </a:endParaRPr>
              </a:p>
            </p:txBody>
          </p:sp>
        </p:grpSp>
        <p:sp>
          <p:nvSpPr>
            <p:cNvPr id="216" name="Flowchart: Connector 215">
              <a:extLst>
                <a:ext uri="{FF2B5EF4-FFF2-40B4-BE49-F238E27FC236}">
                  <a16:creationId xmlns:a16="http://schemas.microsoft.com/office/drawing/2014/main" id="{38428F88-EA83-43D6-B018-BC5B6B881650}"/>
                </a:ext>
              </a:extLst>
            </p:cNvPr>
            <p:cNvSpPr/>
            <p:nvPr/>
          </p:nvSpPr>
          <p:spPr>
            <a:xfrm>
              <a:off x="2012382" y="3773231"/>
              <a:ext cx="1766151" cy="1519766"/>
            </a:xfrm>
            <a:prstGeom prst="flowChartConnector">
              <a:avLst/>
            </a:prstGeom>
            <a:blipFill dpi="0" rotWithShape="1">
              <a:blip r:embed="rId8">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19" name="Group 218">
            <a:extLst>
              <a:ext uri="{FF2B5EF4-FFF2-40B4-BE49-F238E27FC236}">
                <a16:creationId xmlns:a16="http://schemas.microsoft.com/office/drawing/2014/main" id="{BFB5F012-0DC0-477A-886F-4A7AAF3AA784}"/>
              </a:ext>
            </a:extLst>
          </p:cNvPr>
          <p:cNvGrpSpPr/>
          <p:nvPr/>
        </p:nvGrpSpPr>
        <p:grpSpPr>
          <a:xfrm>
            <a:off x="3990563" y="8962489"/>
            <a:ext cx="2194560" cy="2847937"/>
            <a:chOff x="3990563" y="3567529"/>
            <a:chExt cx="2194560" cy="2847937"/>
          </a:xfrm>
        </p:grpSpPr>
        <p:grpSp>
          <p:nvGrpSpPr>
            <p:cNvPr id="220" name="Nhóm 39">
              <a:extLst>
                <a:ext uri="{FF2B5EF4-FFF2-40B4-BE49-F238E27FC236}">
                  <a16:creationId xmlns:a16="http://schemas.microsoft.com/office/drawing/2014/main" id="{09DC2953-33B0-4B3C-9E87-6734D211CA6A}"/>
                </a:ext>
              </a:extLst>
            </p:cNvPr>
            <p:cNvGrpSpPr/>
            <p:nvPr/>
          </p:nvGrpSpPr>
          <p:grpSpPr>
            <a:xfrm>
              <a:off x="3990563" y="3567529"/>
              <a:ext cx="2194560" cy="2847937"/>
              <a:chOff x="3369061" y="1986455"/>
              <a:chExt cx="2157823" cy="2847937"/>
            </a:xfrm>
          </p:grpSpPr>
          <p:sp>
            <p:nvSpPr>
              <p:cNvPr id="222" name="Hình chữ nhật: Góc Tròn 17">
                <a:extLst>
                  <a:ext uri="{FF2B5EF4-FFF2-40B4-BE49-F238E27FC236}">
                    <a16:creationId xmlns:a16="http://schemas.microsoft.com/office/drawing/2014/main" id="{85498A1D-B350-4BD6-A19E-E443F1C34798}"/>
                  </a:ext>
                </a:extLst>
              </p:cNvPr>
              <p:cNvSpPr/>
              <p:nvPr/>
            </p:nvSpPr>
            <p:spPr>
              <a:xfrm>
                <a:off x="3369061" y="1986455"/>
                <a:ext cx="2157823" cy="2847937"/>
              </a:xfrm>
              <a:prstGeom prst="roundRect">
                <a:avLst>
                  <a:gd name="adj" fmla="val 8387"/>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Hộp Văn bản 27">
                <a:extLst>
                  <a:ext uri="{FF2B5EF4-FFF2-40B4-BE49-F238E27FC236}">
                    <a16:creationId xmlns:a16="http://schemas.microsoft.com/office/drawing/2014/main" id="{B8B03C0B-5B75-4427-8ED1-2877E4108931}"/>
                  </a:ext>
                </a:extLst>
              </p:cNvPr>
              <p:cNvSpPr txBox="1"/>
              <p:nvPr/>
            </p:nvSpPr>
            <p:spPr>
              <a:xfrm>
                <a:off x="3521340" y="3836398"/>
                <a:ext cx="1843637" cy="646331"/>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TRẦN THỊ THẢO NGUYÊN</a:t>
                </a:r>
              </a:p>
            </p:txBody>
          </p:sp>
        </p:grpSp>
        <p:sp>
          <p:nvSpPr>
            <p:cNvPr id="221" name="Flowchart: Connector 220">
              <a:extLst>
                <a:ext uri="{FF2B5EF4-FFF2-40B4-BE49-F238E27FC236}">
                  <a16:creationId xmlns:a16="http://schemas.microsoft.com/office/drawing/2014/main" id="{8A5BD358-0287-4AEA-9AAA-1B4886C6A1E5}"/>
                </a:ext>
              </a:extLst>
            </p:cNvPr>
            <p:cNvSpPr/>
            <p:nvPr/>
          </p:nvSpPr>
          <p:spPr>
            <a:xfrm>
              <a:off x="4179662" y="3789732"/>
              <a:ext cx="1766151" cy="1519766"/>
            </a:xfrm>
            <a:prstGeom prst="flowChartConnector">
              <a:avLst/>
            </a:prstGeom>
            <a:blipFill dpi="0" rotWithShape="1">
              <a:blip r:embed="rId9">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24" name="Group 223">
            <a:extLst>
              <a:ext uri="{FF2B5EF4-FFF2-40B4-BE49-F238E27FC236}">
                <a16:creationId xmlns:a16="http://schemas.microsoft.com/office/drawing/2014/main" id="{5AC42BCD-91B7-4388-A7AC-1321D3E2D4B7}"/>
              </a:ext>
            </a:extLst>
          </p:cNvPr>
          <p:cNvGrpSpPr/>
          <p:nvPr/>
        </p:nvGrpSpPr>
        <p:grpSpPr>
          <a:xfrm>
            <a:off x="6210227" y="8962489"/>
            <a:ext cx="2194560" cy="2847937"/>
            <a:chOff x="6210227" y="3567529"/>
            <a:chExt cx="2194560" cy="2847937"/>
          </a:xfrm>
        </p:grpSpPr>
        <p:grpSp>
          <p:nvGrpSpPr>
            <p:cNvPr id="225" name="Nhóm 40">
              <a:extLst>
                <a:ext uri="{FF2B5EF4-FFF2-40B4-BE49-F238E27FC236}">
                  <a16:creationId xmlns:a16="http://schemas.microsoft.com/office/drawing/2014/main" id="{8F034C12-8574-4BE0-8D8F-2F965BB9DAA0}"/>
                </a:ext>
              </a:extLst>
            </p:cNvPr>
            <p:cNvGrpSpPr/>
            <p:nvPr/>
          </p:nvGrpSpPr>
          <p:grpSpPr>
            <a:xfrm>
              <a:off x="6210227" y="3567529"/>
              <a:ext cx="2194560" cy="2847937"/>
              <a:chOff x="5865438" y="1986455"/>
              <a:chExt cx="2157823" cy="2847937"/>
            </a:xfrm>
          </p:grpSpPr>
          <p:sp>
            <p:nvSpPr>
              <p:cNvPr id="227" name="Hình chữ nhật: Góc Tròn 18">
                <a:extLst>
                  <a:ext uri="{FF2B5EF4-FFF2-40B4-BE49-F238E27FC236}">
                    <a16:creationId xmlns:a16="http://schemas.microsoft.com/office/drawing/2014/main" id="{7F6CEBD4-05D9-40B7-B1C3-525BA21757E2}"/>
                  </a:ext>
                </a:extLst>
              </p:cNvPr>
              <p:cNvSpPr/>
              <p:nvPr/>
            </p:nvSpPr>
            <p:spPr>
              <a:xfrm>
                <a:off x="5865438" y="1986455"/>
                <a:ext cx="2157823" cy="2847937"/>
              </a:xfrm>
              <a:prstGeom prst="roundRect">
                <a:avLst>
                  <a:gd name="adj" fmla="val 8387"/>
                </a:avLst>
              </a:prstGeom>
              <a:solidFill>
                <a:srgbClr val="EAAE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ộp Văn bản 28">
                <a:extLst>
                  <a:ext uri="{FF2B5EF4-FFF2-40B4-BE49-F238E27FC236}">
                    <a16:creationId xmlns:a16="http://schemas.microsoft.com/office/drawing/2014/main" id="{202A9AEC-9B8D-45FE-84A5-6C156E50ED69}"/>
                  </a:ext>
                </a:extLst>
              </p:cNvPr>
              <p:cNvSpPr txBox="1"/>
              <p:nvPr/>
            </p:nvSpPr>
            <p:spPr>
              <a:xfrm>
                <a:off x="6115356" y="3849907"/>
                <a:ext cx="1608616" cy="646331"/>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LÊ HOÀNG GIA MỸ</a:t>
                </a:r>
              </a:p>
            </p:txBody>
          </p:sp>
        </p:grpSp>
        <p:sp>
          <p:nvSpPr>
            <p:cNvPr id="226" name="Flowchart: Connector 225">
              <a:extLst>
                <a:ext uri="{FF2B5EF4-FFF2-40B4-BE49-F238E27FC236}">
                  <a16:creationId xmlns:a16="http://schemas.microsoft.com/office/drawing/2014/main" id="{6279596F-D4A7-4C1D-92FF-9BA7243FFE46}"/>
                </a:ext>
              </a:extLst>
            </p:cNvPr>
            <p:cNvSpPr/>
            <p:nvPr/>
          </p:nvSpPr>
          <p:spPr>
            <a:xfrm>
              <a:off x="6448271" y="3763960"/>
              <a:ext cx="1766151" cy="1519766"/>
            </a:xfrm>
            <a:prstGeom prst="flowChartConnector">
              <a:avLst/>
            </a:prstGeom>
            <a:blipFill dpi="0" rotWithShape="1">
              <a:blip r:embed="rId10">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29" name="Group 228">
            <a:extLst>
              <a:ext uri="{FF2B5EF4-FFF2-40B4-BE49-F238E27FC236}">
                <a16:creationId xmlns:a16="http://schemas.microsoft.com/office/drawing/2014/main" id="{EEC115D5-34AB-4A76-9121-7CECCBB9DC07}"/>
              </a:ext>
            </a:extLst>
          </p:cNvPr>
          <p:cNvGrpSpPr/>
          <p:nvPr/>
        </p:nvGrpSpPr>
        <p:grpSpPr>
          <a:xfrm>
            <a:off x="8429891" y="8962489"/>
            <a:ext cx="2194560" cy="2847937"/>
            <a:chOff x="8429891" y="3567529"/>
            <a:chExt cx="2194560" cy="2847937"/>
          </a:xfrm>
        </p:grpSpPr>
        <p:grpSp>
          <p:nvGrpSpPr>
            <p:cNvPr id="230" name="Nhóm 41">
              <a:extLst>
                <a:ext uri="{FF2B5EF4-FFF2-40B4-BE49-F238E27FC236}">
                  <a16:creationId xmlns:a16="http://schemas.microsoft.com/office/drawing/2014/main" id="{B220D74C-40D9-44A9-A083-F1A7E24B7AA6}"/>
                </a:ext>
              </a:extLst>
            </p:cNvPr>
            <p:cNvGrpSpPr/>
            <p:nvPr/>
          </p:nvGrpSpPr>
          <p:grpSpPr>
            <a:xfrm>
              <a:off x="8429891" y="3567529"/>
              <a:ext cx="2194560" cy="2847937"/>
              <a:chOff x="8361815" y="1986455"/>
              <a:chExt cx="2157823" cy="2847937"/>
            </a:xfrm>
          </p:grpSpPr>
          <p:sp>
            <p:nvSpPr>
              <p:cNvPr id="232" name="Hình chữ nhật: Góc Tròn 19">
                <a:extLst>
                  <a:ext uri="{FF2B5EF4-FFF2-40B4-BE49-F238E27FC236}">
                    <a16:creationId xmlns:a16="http://schemas.microsoft.com/office/drawing/2014/main" id="{05298B0E-31DA-446B-A17D-7D7C15E3D065}"/>
                  </a:ext>
                </a:extLst>
              </p:cNvPr>
              <p:cNvSpPr/>
              <p:nvPr/>
            </p:nvSpPr>
            <p:spPr>
              <a:xfrm>
                <a:off x="8361815" y="1986455"/>
                <a:ext cx="2157823" cy="2847937"/>
              </a:xfrm>
              <a:prstGeom prst="roundRect">
                <a:avLst>
                  <a:gd name="adj" fmla="val 8387"/>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Hộp Văn bản 29">
                <a:extLst>
                  <a:ext uri="{FF2B5EF4-FFF2-40B4-BE49-F238E27FC236}">
                    <a16:creationId xmlns:a16="http://schemas.microsoft.com/office/drawing/2014/main" id="{7ED76DE4-C796-42CD-877D-E4EA37E9E44B}"/>
                  </a:ext>
                </a:extLst>
              </p:cNvPr>
              <p:cNvSpPr txBox="1"/>
              <p:nvPr/>
            </p:nvSpPr>
            <p:spPr>
              <a:xfrm>
                <a:off x="8617125" y="3877125"/>
                <a:ext cx="1648956" cy="646331"/>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HUỲNH THỊ TƯỜNG VI</a:t>
                </a:r>
              </a:p>
            </p:txBody>
          </p:sp>
        </p:grpSp>
        <p:sp>
          <p:nvSpPr>
            <p:cNvPr id="231" name="Flowchart: Connector 230">
              <a:extLst>
                <a:ext uri="{FF2B5EF4-FFF2-40B4-BE49-F238E27FC236}">
                  <a16:creationId xmlns:a16="http://schemas.microsoft.com/office/drawing/2014/main" id="{248159F9-C25A-4EEC-B2C3-44FB2D517BB7}"/>
                </a:ext>
              </a:extLst>
            </p:cNvPr>
            <p:cNvSpPr/>
            <p:nvPr/>
          </p:nvSpPr>
          <p:spPr>
            <a:xfrm>
              <a:off x="8655981" y="3773231"/>
              <a:ext cx="1766151" cy="1519766"/>
            </a:xfrm>
            <a:prstGeom prst="flowChartConnector">
              <a:avLst/>
            </a:prstGeom>
            <a:blipFill>
              <a:blip r:embed="rId11">
                <a:extLst>
                  <a:ext uri="{28A0092B-C50C-407E-A947-70E740481C1C}">
                    <a14:useLocalDpi xmlns:a14="http://schemas.microsoft.com/office/drawing/2010/main" val="0"/>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50" name="TextBox 49">
            <a:extLst>
              <a:ext uri="{FF2B5EF4-FFF2-40B4-BE49-F238E27FC236}">
                <a16:creationId xmlns:a16="http://schemas.microsoft.com/office/drawing/2014/main" id="{252FCF28-41A4-4F0A-9443-87C615870DA4}"/>
              </a:ext>
            </a:extLst>
          </p:cNvPr>
          <p:cNvSpPr txBox="1"/>
          <p:nvPr/>
        </p:nvSpPr>
        <p:spPr>
          <a:xfrm>
            <a:off x="4482140" y="3837655"/>
            <a:ext cx="3246456" cy="461665"/>
          </a:xfrm>
          <a:prstGeom prst="rect">
            <a:avLst/>
          </a:prstGeom>
          <a:noFill/>
        </p:spPr>
        <p:txBody>
          <a:bodyPr wrap="square">
            <a:spAutoFit/>
          </a:bodyPr>
          <a:lstStyle/>
          <a:p>
            <a:r>
              <a:rPr lang="vi-VN" sz="2400" cap="all" dirty="0"/>
              <a:t>LOADING NHÓM 4</a:t>
            </a:r>
            <a:endParaRPr lang="vi-VN" sz="2400" dirty="0"/>
          </a:p>
        </p:txBody>
      </p:sp>
      <p:sp>
        <p:nvSpPr>
          <p:cNvPr id="51" name="TextBox 50">
            <a:extLst>
              <a:ext uri="{FF2B5EF4-FFF2-40B4-BE49-F238E27FC236}">
                <a16:creationId xmlns:a16="http://schemas.microsoft.com/office/drawing/2014/main" id="{50CD70B8-31B2-49CA-8656-43DC70DE5C60}"/>
              </a:ext>
            </a:extLst>
          </p:cNvPr>
          <p:cNvSpPr txBox="1"/>
          <p:nvPr/>
        </p:nvSpPr>
        <p:spPr>
          <a:xfrm>
            <a:off x="7220311" y="3837655"/>
            <a:ext cx="878134" cy="461665"/>
          </a:xfrm>
          <a:prstGeom prst="rect">
            <a:avLst/>
          </a:prstGeom>
          <a:noFill/>
        </p:spPr>
        <p:txBody>
          <a:bodyPr wrap="square">
            <a:spAutoFit/>
          </a:bodyPr>
          <a:lstStyle/>
          <a:p>
            <a:r>
              <a:rPr lang="vi-VN" sz="2400" cap="all" dirty="0"/>
              <a:t>. . . </a:t>
            </a:r>
            <a:endParaRPr lang="vi-VN" sz="2400" dirty="0"/>
          </a:p>
        </p:txBody>
      </p:sp>
      <p:grpSp>
        <p:nvGrpSpPr>
          <p:cNvPr id="67" name="Group 66">
            <a:extLst>
              <a:ext uri="{FF2B5EF4-FFF2-40B4-BE49-F238E27FC236}">
                <a16:creationId xmlns:a16="http://schemas.microsoft.com/office/drawing/2014/main" id="{4A900D68-6331-4A48-AE99-343201F9BDAF}"/>
              </a:ext>
            </a:extLst>
          </p:cNvPr>
          <p:cNvGrpSpPr/>
          <p:nvPr/>
        </p:nvGrpSpPr>
        <p:grpSpPr>
          <a:xfrm>
            <a:off x="1460673" y="7927294"/>
            <a:ext cx="2748653" cy="3440353"/>
            <a:chOff x="2868178" y="581063"/>
            <a:chExt cx="2194560" cy="2847937"/>
          </a:xfrm>
        </p:grpSpPr>
        <p:grpSp>
          <p:nvGrpSpPr>
            <p:cNvPr id="68" name="Nhóm 39">
              <a:extLst>
                <a:ext uri="{FF2B5EF4-FFF2-40B4-BE49-F238E27FC236}">
                  <a16:creationId xmlns:a16="http://schemas.microsoft.com/office/drawing/2014/main" id="{23C352F9-11D2-4331-A142-B1CA406A4D82}"/>
                </a:ext>
              </a:extLst>
            </p:cNvPr>
            <p:cNvGrpSpPr/>
            <p:nvPr/>
          </p:nvGrpSpPr>
          <p:grpSpPr>
            <a:xfrm>
              <a:off x="2868178" y="581063"/>
              <a:ext cx="2194560" cy="2847937"/>
              <a:chOff x="3369061" y="1986455"/>
              <a:chExt cx="2157823" cy="2847937"/>
            </a:xfrm>
          </p:grpSpPr>
          <p:sp>
            <p:nvSpPr>
              <p:cNvPr id="70" name="Hình chữ nhật: Góc Tròn 17">
                <a:extLst>
                  <a:ext uri="{FF2B5EF4-FFF2-40B4-BE49-F238E27FC236}">
                    <a16:creationId xmlns:a16="http://schemas.microsoft.com/office/drawing/2014/main" id="{87408A49-1FCB-46AD-9CB5-7E8B3D1E9B36}"/>
                  </a:ext>
                </a:extLst>
              </p:cNvPr>
              <p:cNvSpPr/>
              <p:nvPr/>
            </p:nvSpPr>
            <p:spPr>
              <a:xfrm>
                <a:off x="3369061" y="1986455"/>
                <a:ext cx="2157823" cy="2847937"/>
              </a:xfrm>
              <a:prstGeom prst="roundRect">
                <a:avLst>
                  <a:gd name="adj" fmla="val 8387"/>
                </a:avLst>
              </a:prstGeom>
              <a:solidFill>
                <a:srgbClr val="E942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ộp Văn bản 27">
                <a:extLst>
                  <a:ext uri="{FF2B5EF4-FFF2-40B4-BE49-F238E27FC236}">
                    <a16:creationId xmlns:a16="http://schemas.microsoft.com/office/drawing/2014/main" id="{D36473D2-5E93-4423-A579-52873756BE8C}"/>
                  </a:ext>
                </a:extLst>
              </p:cNvPr>
              <p:cNvSpPr txBox="1"/>
              <p:nvPr/>
            </p:nvSpPr>
            <p:spPr>
              <a:xfrm>
                <a:off x="3623266" y="3881704"/>
                <a:ext cx="1686660" cy="535035"/>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TRẦN VŨ KHANH</a:t>
                </a:r>
              </a:p>
              <a:p>
                <a:pPr algn="ctr"/>
                <a:r>
                  <a:rPr lang="en-US" dirty="0">
                    <a:solidFill>
                      <a:schemeClr val="bg1"/>
                    </a:solidFill>
                    <a:latin typeface="Arial" panose="020B0604020202020204" pitchFamily="34" charset="0"/>
                    <a:cs typeface="Arial" panose="020B0604020202020204" pitchFamily="34" charset="0"/>
                  </a:rPr>
                  <a:t>_22110349_</a:t>
                </a:r>
              </a:p>
            </p:txBody>
          </p:sp>
        </p:grpSp>
        <p:sp>
          <p:nvSpPr>
            <p:cNvPr id="69" name="Flowchart: Connector 68">
              <a:extLst>
                <a:ext uri="{FF2B5EF4-FFF2-40B4-BE49-F238E27FC236}">
                  <a16:creationId xmlns:a16="http://schemas.microsoft.com/office/drawing/2014/main" id="{F53D2726-DF25-455F-9E35-70B478AEB766}"/>
                </a:ext>
              </a:extLst>
            </p:cNvPr>
            <p:cNvSpPr/>
            <p:nvPr/>
          </p:nvSpPr>
          <p:spPr>
            <a:xfrm>
              <a:off x="3147355" y="791327"/>
              <a:ext cx="1766151" cy="1519766"/>
            </a:xfrm>
            <a:prstGeom prst="flowChartConnector">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72" name="Group 71">
            <a:extLst>
              <a:ext uri="{FF2B5EF4-FFF2-40B4-BE49-F238E27FC236}">
                <a16:creationId xmlns:a16="http://schemas.microsoft.com/office/drawing/2014/main" id="{B980CB10-B45B-4660-9BDF-28A48998EBD2}"/>
              </a:ext>
            </a:extLst>
          </p:cNvPr>
          <p:cNvGrpSpPr/>
          <p:nvPr/>
        </p:nvGrpSpPr>
        <p:grpSpPr>
          <a:xfrm>
            <a:off x="7744545" y="8028894"/>
            <a:ext cx="2748653" cy="3440353"/>
            <a:chOff x="9527171" y="581063"/>
            <a:chExt cx="2194560" cy="2847937"/>
          </a:xfrm>
        </p:grpSpPr>
        <p:grpSp>
          <p:nvGrpSpPr>
            <p:cNvPr id="73" name="Nhóm 41">
              <a:extLst>
                <a:ext uri="{FF2B5EF4-FFF2-40B4-BE49-F238E27FC236}">
                  <a16:creationId xmlns:a16="http://schemas.microsoft.com/office/drawing/2014/main" id="{AF73367D-B301-4AF4-ADBC-081B3FE99043}"/>
                </a:ext>
              </a:extLst>
            </p:cNvPr>
            <p:cNvGrpSpPr/>
            <p:nvPr/>
          </p:nvGrpSpPr>
          <p:grpSpPr>
            <a:xfrm>
              <a:off x="9527171" y="581063"/>
              <a:ext cx="2194560" cy="2847937"/>
              <a:chOff x="8361815" y="1986455"/>
              <a:chExt cx="2157823" cy="2847937"/>
            </a:xfrm>
            <a:solidFill>
              <a:srgbClr val="00B0F0"/>
            </a:solidFill>
          </p:grpSpPr>
          <p:sp>
            <p:nvSpPr>
              <p:cNvPr id="75" name="Hình chữ nhật: Góc Tròn 19">
                <a:extLst>
                  <a:ext uri="{FF2B5EF4-FFF2-40B4-BE49-F238E27FC236}">
                    <a16:creationId xmlns:a16="http://schemas.microsoft.com/office/drawing/2014/main" id="{433D3A57-786F-4F4E-8A9A-F87FA967A348}"/>
                  </a:ext>
                </a:extLst>
              </p:cNvPr>
              <p:cNvSpPr/>
              <p:nvPr/>
            </p:nvSpPr>
            <p:spPr>
              <a:xfrm>
                <a:off x="8361815" y="1986455"/>
                <a:ext cx="2157823" cy="2847937"/>
              </a:xfrm>
              <a:prstGeom prst="roundRect">
                <a:avLst>
                  <a:gd name="adj" fmla="val 838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Hộp Văn bản 29">
                <a:extLst>
                  <a:ext uri="{FF2B5EF4-FFF2-40B4-BE49-F238E27FC236}">
                    <a16:creationId xmlns:a16="http://schemas.microsoft.com/office/drawing/2014/main" id="{28C5ACDC-E51F-4CC1-81CD-E725A4E8CDE7}"/>
                  </a:ext>
                </a:extLst>
              </p:cNvPr>
              <p:cNvSpPr txBox="1"/>
              <p:nvPr/>
            </p:nvSpPr>
            <p:spPr>
              <a:xfrm>
                <a:off x="8741754" y="3918417"/>
                <a:ext cx="1351031" cy="535035"/>
              </a:xfrm>
              <a:prstGeom prst="rect">
                <a:avLst/>
              </a:prstGeom>
              <a:grp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VŨ VĂN ĐỨC</a:t>
                </a:r>
              </a:p>
              <a:p>
                <a:pPr algn="ctr"/>
                <a:r>
                  <a:rPr lang="en-US" dirty="0">
                    <a:solidFill>
                      <a:schemeClr val="bg1"/>
                    </a:solidFill>
                    <a:latin typeface="Arial" panose="020B0604020202020204" pitchFamily="34" charset="0"/>
                    <a:cs typeface="Arial" panose="020B0604020202020204" pitchFamily="34" charset="0"/>
                  </a:rPr>
                  <a:t>_22110312_</a:t>
                </a:r>
              </a:p>
            </p:txBody>
          </p:sp>
        </p:grpSp>
        <p:sp>
          <p:nvSpPr>
            <p:cNvPr id="74" name="Flowchart: Connector 73">
              <a:extLst>
                <a:ext uri="{FF2B5EF4-FFF2-40B4-BE49-F238E27FC236}">
                  <a16:creationId xmlns:a16="http://schemas.microsoft.com/office/drawing/2014/main" id="{6861C33B-6116-409F-BA2D-E2AFE97B1E32}"/>
                </a:ext>
              </a:extLst>
            </p:cNvPr>
            <p:cNvSpPr/>
            <p:nvPr/>
          </p:nvSpPr>
          <p:spPr>
            <a:xfrm>
              <a:off x="9741375" y="780493"/>
              <a:ext cx="1766151" cy="1519766"/>
            </a:xfrm>
            <a:prstGeom prst="flowChartConnector">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77" name="Group 76">
            <a:extLst>
              <a:ext uri="{FF2B5EF4-FFF2-40B4-BE49-F238E27FC236}">
                <a16:creationId xmlns:a16="http://schemas.microsoft.com/office/drawing/2014/main" id="{E425C6DD-44C7-47EB-B904-E6ED2ED7785B}"/>
              </a:ext>
            </a:extLst>
          </p:cNvPr>
          <p:cNvGrpSpPr/>
          <p:nvPr/>
        </p:nvGrpSpPr>
        <p:grpSpPr>
          <a:xfrm>
            <a:off x="4602609" y="-4752386"/>
            <a:ext cx="2748653" cy="3440353"/>
            <a:chOff x="8429891" y="3567529"/>
            <a:chExt cx="2194560" cy="2847937"/>
          </a:xfrm>
        </p:grpSpPr>
        <p:grpSp>
          <p:nvGrpSpPr>
            <p:cNvPr id="78" name="Nhóm 41">
              <a:extLst>
                <a:ext uri="{FF2B5EF4-FFF2-40B4-BE49-F238E27FC236}">
                  <a16:creationId xmlns:a16="http://schemas.microsoft.com/office/drawing/2014/main" id="{B3DD311B-96D1-47D8-A762-F9EEDCE13201}"/>
                </a:ext>
              </a:extLst>
            </p:cNvPr>
            <p:cNvGrpSpPr/>
            <p:nvPr/>
          </p:nvGrpSpPr>
          <p:grpSpPr>
            <a:xfrm>
              <a:off x="8429891" y="3567529"/>
              <a:ext cx="2194560" cy="2847937"/>
              <a:chOff x="8361815" y="1986455"/>
              <a:chExt cx="2157823" cy="2847937"/>
            </a:xfrm>
          </p:grpSpPr>
          <p:sp>
            <p:nvSpPr>
              <p:cNvPr id="80" name="Hình chữ nhật: Góc Tròn 19">
                <a:extLst>
                  <a:ext uri="{FF2B5EF4-FFF2-40B4-BE49-F238E27FC236}">
                    <a16:creationId xmlns:a16="http://schemas.microsoft.com/office/drawing/2014/main" id="{E4956E53-A1A2-4C02-A17A-505864A55A0E}"/>
                  </a:ext>
                </a:extLst>
              </p:cNvPr>
              <p:cNvSpPr/>
              <p:nvPr/>
            </p:nvSpPr>
            <p:spPr>
              <a:xfrm>
                <a:off x="8361815" y="1986455"/>
                <a:ext cx="2157823" cy="2847937"/>
              </a:xfrm>
              <a:prstGeom prst="roundRect">
                <a:avLst>
                  <a:gd name="adj" fmla="val 8387"/>
                </a:avLst>
              </a:prstGeom>
              <a:solidFill>
                <a:srgbClr val="33A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Hộp Văn bản 29">
                <a:extLst>
                  <a:ext uri="{FF2B5EF4-FFF2-40B4-BE49-F238E27FC236}">
                    <a16:creationId xmlns:a16="http://schemas.microsoft.com/office/drawing/2014/main" id="{033D5FF4-80EB-42DD-BFC5-68D9AC87B933}"/>
                  </a:ext>
                </a:extLst>
              </p:cNvPr>
              <p:cNvSpPr txBox="1"/>
              <p:nvPr/>
            </p:nvSpPr>
            <p:spPr>
              <a:xfrm>
                <a:off x="8617125" y="3877125"/>
                <a:ext cx="1648956" cy="535035"/>
              </a:xfrm>
              <a:prstGeom prst="rect">
                <a:avLst/>
              </a:prstGeom>
              <a:noFill/>
            </p:spPr>
            <p:txBody>
              <a:bodyPr wrap="square" rtlCol="0">
                <a:spAutoFit/>
              </a:bodyPr>
              <a:lstStyle/>
              <a:p>
                <a:pPr algn="ctr"/>
                <a:r>
                  <a:rPr lang="en-US" dirty="0">
                    <a:solidFill>
                      <a:schemeClr val="bg1"/>
                    </a:solidFill>
                    <a:latin typeface="Arial" panose="020B0604020202020204" pitchFamily="34" charset="0"/>
                    <a:cs typeface="Arial" panose="020B0604020202020204" pitchFamily="34" charset="0"/>
                  </a:rPr>
                  <a:t>LÊ VĂN TÚ</a:t>
                </a:r>
              </a:p>
              <a:p>
                <a:pPr algn="ctr"/>
                <a:r>
                  <a:rPr lang="en-US" dirty="0">
                    <a:solidFill>
                      <a:schemeClr val="bg1"/>
                    </a:solidFill>
                    <a:latin typeface="Arial" panose="020B0604020202020204" pitchFamily="34" charset="0"/>
                    <a:cs typeface="Arial" panose="020B0604020202020204" pitchFamily="34" charset="0"/>
                  </a:rPr>
                  <a:t>_22110454_</a:t>
                </a:r>
              </a:p>
            </p:txBody>
          </p:sp>
        </p:grpSp>
        <p:sp>
          <p:nvSpPr>
            <p:cNvPr id="79" name="Flowchart: Connector 78">
              <a:extLst>
                <a:ext uri="{FF2B5EF4-FFF2-40B4-BE49-F238E27FC236}">
                  <a16:creationId xmlns:a16="http://schemas.microsoft.com/office/drawing/2014/main" id="{ED903AEB-3212-4E67-81D3-E7DEF267C4A3}"/>
                </a:ext>
              </a:extLst>
            </p:cNvPr>
            <p:cNvSpPr/>
            <p:nvPr/>
          </p:nvSpPr>
          <p:spPr>
            <a:xfrm>
              <a:off x="8655981" y="3773231"/>
              <a:ext cx="1766151" cy="1519766"/>
            </a:xfrm>
            <a:prstGeom prst="flowChartConnector">
              <a:avLst/>
            </a:prstGeom>
            <a:blipFill>
              <a:blip r:embed="rId11">
                <a:extLst>
                  <a:ext uri="{28A0092B-C50C-407E-A947-70E740481C1C}">
                    <a14:useLocalDpi xmlns:a14="http://schemas.microsoft.com/office/drawing/2010/main" val="0"/>
                  </a:ext>
                </a:extLst>
              </a:blip>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2" name="Freeform 6">
            <a:extLst>
              <a:ext uri="{FF2B5EF4-FFF2-40B4-BE49-F238E27FC236}">
                <a16:creationId xmlns:a16="http://schemas.microsoft.com/office/drawing/2014/main" id="{2BAA0FDF-86F3-7066-65D1-208C577311A1}"/>
              </a:ext>
            </a:extLst>
          </p:cNvPr>
          <p:cNvSpPr/>
          <p:nvPr/>
        </p:nvSpPr>
        <p:spPr>
          <a:xfrm>
            <a:off x="0" y="7802880"/>
            <a:ext cx="12192000" cy="6858000"/>
          </a:xfrm>
          <a:prstGeom prst="rect">
            <a:avLst/>
          </a:prstGeom>
          <a:blipFill>
            <a:blip r:embed="rId12">
              <a:extLst>
                <a:ext uri="{28A0092B-C50C-407E-A947-70E740481C1C}">
                  <a14:useLocalDpi xmlns:a14="http://schemas.microsoft.com/office/drawing/2010/main" val="0"/>
                </a:ext>
              </a:extLst>
            </a:blip>
            <a:stretch>
              <a:fillRect/>
            </a:stretch>
          </a:blipFill>
        </p:spPr>
        <p:txBody>
          <a:bodyPr/>
          <a:lstStyle/>
          <a:p>
            <a:endParaRPr lang="vi-VN" dirty="0"/>
          </a:p>
        </p:txBody>
      </p:sp>
      <p:sp>
        <p:nvSpPr>
          <p:cNvPr id="3" name="Rectangle 3">
            <a:extLst>
              <a:ext uri="{FF2B5EF4-FFF2-40B4-BE49-F238E27FC236}">
                <a16:creationId xmlns:a16="http://schemas.microsoft.com/office/drawing/2014/main" id="{6FF449CE-6ABB-0FE8-1EF5-31E9EFBB9141}"/>
              </a:ext>
            </a:extLst>
          </p:cNvPr>
          <p:cNvSpPr/>
          <p:nvPr/>
        </p:nvSpPr>
        <p:spPr>
          <a:xfrm>
            <a:off x="-9396502" y="7927294"/>
            <a:ext cx="8391524" cy="4358640"/>
          </a:xfrm>
          <a:custGeom>
            <a:avLst/>
            <a:gdLst>
              <a:gd name="connsiteX0" fmla="*/ 0 w 9004027"/>
              <a:gd name="connsiteY0" fmla="*/ 0 h 4898571"/>
              <a:gd name="connsiteX1" fmla="*/ 9004027 w 9004027"/>
              <a:gd name="connsiteY1" fmla="*/ 0 h 4898571"/>
              <a:gd name="connsiteX2" fmla="*/ 9004027 w 9004027"/>
              <a:gd name="connsiteY2" fmla="*/ 4898571 h 4898571"/>
              <a:gd name="connsiteX3" fmla="*/ 0 w 9004027"/>
              <a:gd name="connsiteY3" fmla="*/ 4898571 h 4898571"/>
              <a:gd name="connsiteX4" fmla="*/ 0 w 9004027"/>
              <a:gd name="connsiteY4" fmla="*/ 0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Lst>
            <a:ahLst/>
            <a:cxnLst>
              <a:cxn ang="0">
                <a:pos x="connsiteX0" y="connsiteY0"/>
              </a:cxn>
              <a:cxn ang="0">
                <a:pos x="connsiteX1" y="connsiteY1"/>
              </a:cxn>
              <a:cxn ang="0">
                <a:pos x="connsiteX2" y="connsiteY2"/>
              </a:cxn>
              <a:cxn ang="0">
                <a:pos x="connsiteX3" y="connsiteY3"/>
              </a:cxn>
            </a:cxnLst>
            <a:rect l="l" t="t" r="r" b="b"/>
            <a:pathLst>
              <a:path w="9004027" h="4898571">
                <a:moveTo>
                  <a:pt x="0" y="4898571"/>
                </a:moveTo>
                <a:cubicBezTo>
                  <a:pt x="3422257" y="3643085"/>
                  <a:pt x="3099827" y="94343"/>
                  <a:pt x="9004027" y="0"/>
                </a:cubicBezTo>
                <a:lnTo>
                  <a:pt x="9004027" y="4898571"/>
                </a:lnTo>
                <a:lnTo>
                  <a:pt x="0" y="4898571"/>
                </a:lnTo>
                <a:close/>
              </a:path>
            </a:pathLst>
          </a:custGeom>
          <a:solidFill>
            <a:schemeClr val="tx2">
              <a:lumMod val="7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4" name="Rectangle 3">
            <a:extLst>
              <a:ext uri="{FF2B5EF4-FFF2-40B4-BE49-F238E27FC236}">
                <a16:creationId xmlns:a16="http://schemas.microsoft.com/office/drawing/2014/main" id="{A19E2C60-45FE-EA0A-46B8-CB2108C98540}"/>
              </a:ext>
            </a:extLst>
          </p:cNvPr>
          <p:cNvSpPr/>
          <p:nvPr/>
        </p:nvSpPr>
        <p:spPr>
          <a:xfrm>
            <a:off x="14518639" y="-4503895"/>
            <a:ext cx="7586131" cy="4216399"/>
          </a:xfrm>
          <a:custGeom>
            <a:avLst/>
            <a:gdLst>
              <a:gd name="connsiteX0" fmla="*/ 0 w 9004027"/>
              <a:gd name="connsiteY0" fmla="*/ 0 h 4898571"/>
              <a:gd name="connsiteX1" fmla="*/ 9004027 w 9004027"/>
              <a:gd name="connsiteY1" fmla="*/ 0 h 4898571"/>
              <a:gd name="connsiteX2" fmla="*/ 9004027 w 9004027"/>
              <a:gd name="connsiteY2" fmla="*/ 4898571 h 4898571"/>
              <a:gd name="connsiteX3" fmla="*/ 0 w 9004027"/>
              <a:gd name="connsiteY3" fmla="*/ 4898571 h 4898571"/>
              <a:gd name="connsiteX4" fmla="*/ 0 w 9004027"/>
              <a:gd name="connsiteY4" fmla="*/ 0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971142 h 4971142"/>
              <a:gd name="connsiteX1" fmla="*/ 9004027 w 9004027"/>
              <a:gd name="connsiteY1" fmla="*/ 0 h 4971142"/>
              <a:gd name="connsiteX2" fmla="*/ 9004027 w 9004027"/>
              <a:gd name="connsiteY2" fmla="*/ 4971142 h 4971142"/>
              <a:gd name="connsiteX3" fmla="*/ 0 w 9004027"/>
              <a:gd name="connsiteY3" fmla="*/ 4971142 h 4971142"/>
              <a:gd name="connsiteX0" fmla="*/ 0 w 9004027"/>
              <a:gd name="connsiteY0" fmla="*/ 5058228 h 5058228"/>
              <a:gd name="connsiteX1" fmla="*/ 9004027 w 9004027"/>
              <a:gd name="connsiteY1" fmla="*/ 0 h 5058228"/>
              <a:gd name="connsiteX2" fmla="*/ 9004027 w 9004027"/>
              <a:gd name="connsiteY2" fmla="*/ 5058228 h 5058228"/>
              <a:gd name="connsiteX3" fmla="*/ 0 w 9004027"/>
              <a:gd name="connsiteY3" fmla="*/ 5058228 h 5058228"/>
              <a:gd name="connsiteX0" fmla="*/ 0 w 9004027"/>
              <a:gd name="connsiteY0" fmla="*/ 5067753 h 5067753"/>
              <a:gd name="connsiteX1" fmla="*/ 8989740 w 9004027"/>
              <a:gd name="connsiteY1" fmla="*/ 0 h 5067753"/>
              <a:gd name="connsiteX2" fmla="*/ 9004027 w 9004027"/>
              <a:gd name="connsiteY2" fmla="*/ 5067753 h 5067753"/>
              <a:gd name="connsiteX3" fmla="*/ 0 w 9004027"/>
              <a:gd name="connsiteY3" fmla="*/ 5067753 h 5067753"/>
              <a:gd name="connsiteX0" fmla="*/ 0 w 8991114"/>
              <a:gd name="connsiteY0" fmla="*/ 5067753 h 5067753"/>
              <a:gd name="connsiteX1" fmla="*/ 8989740 w 8991114"/>
              <a:gd name="connsiteY1" fmla="*/ 0 h 5067753"/>
              <a:gd name="connsiteX2" fmla="*/ 8989739 w 8991114"/>
              <a:gd name="connsiteY2" fmla="*/ 5067753 h 5067753"/>
              <a:gd name="connsiteX3" fmla="*/ 0 w 8991114"/>
              <a:gd name="connsiteY3" fmla="*/ 5067753 h 5067753"/>
              <a:gd name="connsiteX0" fmla="*/ 0 w 8991114"/>
              <a:gd name="connsiteY0" fmla="*/ 5067753 h 5067753"/>
              <a:gd name="connsiteX1" fmla="*/ 8989740 w 8991114"/>
              <a:gd name="connsiteY1" fmla="*/ 0 h 5067753"/>
              <a:gd name="connsiteX2" fmla="*/ 8989739 w 8991114"/>
              <a:gd name="connsiteY2" fmla="*/ 5067753 h 5067753"/>
              <a:gd name="connsiteX3" fmla="*/ 0 w 8991114"/>
              <a:gd name="connsiteY3" fmla="*/ 5067753 h 5067753"/>
            </a:gdLst>
            <a:ahLst/>
            <a:cxnLst>
              <a:cxn ang="0">
                <a:pos x="connsiteX0" y="connsiteY0"/>
              </a:cxn>
              <a:cxn ang="0">
                <a:pos x="connsiteX1" y="connsiteY1"/>
              </a:cxn>
              <a:cxn ang="0">
                <a:pos x="connsiteX2" y="connsiteY2"/>
              </a:cxn>
              <a:cxn ang="0">
                <a:pos x="connsiteX3" y="connsiteY3"/>
              </a:cxn>
            </a:cxnLst>
            <a:rect l="l" t="t" r="r" b="b"/>
            <a:pathLst>
              <a:path w="8991114" h="5067753">
                <a:moveTo>
                  <a:pt x="0" y="5067753"/>
                </a:moveTo>
                <a:cubicBezTo>
                  <a:pt x="3422257" y="3812267"/>
                  <a:pt x="2289893" y="569356"/>
                  <a:pt x="8989740" y="0"/>
                </a:cubicBezTo>
                <a:cubicBezTo>
                  <a:pt x="8994502" y="1689251"/>
                  <a:pt x="8984977" y="3378502"/>
                  <a:pt x="8989739" y="5067753"/>
                </a:cubicBezTo>
                <a:lnTo>
                  <a:pt x="0" y="5067753"/>
                </a:lnTo>
                <a:close/>
              </a:path>
            </a:pathLst>
          </a:cu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alpha val="0"/>
                </a:prstClr>
              </a:solidFill>
              <a:effectLst/>
              <a:uLnTx/>
              <a:uFillTx/>
              <a:latin typeface="Arial" panose="020B0604020202020204" pitchFamily="34" charset="0"/>
              <a:ea typeface="+mn-ea"/>
              <a:cs typeface="+mn-cs"/>
            </a:endParaRPr>
          </a:p>
        </p:txBody>
      </p:sp>
      <p:sp>
        <p:nvSpPr>
          <p:cNvPr id="6" name="TextBox 5">
            <a:extLst>
              <a:ext uri="{FF2B5EF4-FFF2-40B4-BE49-F238E27FC236}">
                <a16:creationId xmlns:a16="http://schemas.microsoft.com/office/drawing/2014/main" id="{4811A8A0-56FE-F67F-B710-4A9257C6AD1B}"/>
              </a:ext>
            </a:extLst>
          </p:cNvPr>
          <p:cNvSpPr txBox="1"/>
          <p:nvPr/>
        </p:nvSpPr>
        <p:spPr>
          <a:xfrm>
            <a:off x="12089825" y="3853543"/>
            <a:ext cx="7934010" cy="3245941"/>
          </a:xfrm>
          <a:prstGeom prst="flowChartConnector">
            <a:avLst/>
          </a:prstGeom>
          <a:noFill/>
        </p:spPr>
        <p:txBody>
          <a:bodyPr wrap="square" rtlCol="0">
            <a:spAutoFit/>
          </a:bodyPr>
          <a:lstStyle/>
          <a:p>
            <a:pPr lvl="0" algn="r">
              <a:defRPr/>
            </a:pPr>
            <a:r>
              <a:rPr lang="vi-VN" sz="4800" spc="300" dirty="0">
                <a:blipFill dpi="0" rotWithShape="1">
                  <a:blip r:embed="rId1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Ước lượng mật độ dùng mô hình trộn Gauss</a:t>
            </a:r>
            <a:endParaRPr lang="en-US" sz="4800" spc="300" dirty="0">
              <a:blipFill dpi="0" rotWithShape="1">
                <a:blip r:embed="rId1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endParaRPr>
          </a:p>
        </p:txBody>
      </p:sp>
    </p:spTree>
    <p:extLst>
      <p:ext uri="{BB962C8B-B14F-4D97-AF65-F5344CB8AC3E}">
        <p14:creationId xmlns:p14="http://schemas.microsoft.com/office/powerpoint/2010/main" val="1220183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0"/>
                                          </p:stCondLst>
                                        </p:cTn>
                                        <p:tgtEl>
                                          <p:spTgt spid="50">
                                            <p:txEl>
                                              <p:pRg st="0" end="0"/>
                                            </p:txEl>
                                          </p:spTgt>
                                        </p:tgtEl>
                                        <p:attrNameLst>
                                          <p:attrName>style.visibility</p:attrName>
                                        </p:attrNameLst>
                                      </p:cBhvr>
                                      <p:to>
                                        <p:strVal val="visible"/>
                                      </p:to>
                                    </p:set>
                                  </p:childTnLst>
                                </p:cTn>
                              </p:par>
                            </p:childTnLst>
                          </p:cTn>
                        </p:par>
                        <p:par>
                          <p:cTn id="7" fill="hold">
                            <p:stCondLst>
                              <p:cond delay="1101"/>
                            </p:stCondLst>
                            <p:childTnLst>
                              <p:par>
                                <p:cTn id="8" presetID="1" presetClass="entr" presetSubtype="0" fill="hold" grpId="0" nodeType="afterEffect">
                                  <p:stCondLst>
                                    <p:cond delay="0"/>
                                  </p:stCondLst>
                                  <p:iterate type="lt">
                                    <p:tmAbs val="200"/>
                                  </p:iterate>
                                  <p:childTnLst>
                                    <p:set>
                                      <p:cBhvr>
                                        <p:cTn id="9" dur="1" fill="hold">
                                          <p:stCondLst>
                                            <p:cond delay="0"/>
                                          </p:stCondLst>
                                        </p:cTn>
                                        <p:tgtEl>
                                          <p:spTgt spid="51">
                                            <p:txEl>
                                              <p:pRg st="0" end="0"/>
                                            </p:txEl>
                                          </p:spTgt>
                                        </p:tgtEl>
                                        <p:attrNameLst>
                                          <p:attrName>style.visibility</p:attrName>
                                        </p:attrNameLst>
                                      </p:cBhvr>
                                      <p:to>
                                        <p:strVal val="visible"/>
                                      </p:to>
                                    </p:set>
                                  </p:childTnLst>
                                </p:cTn>
                              </p:par>
                            </p:childTnLst>
                          </p:cTn>
                        </p:par>
                        <p:par>
                          <p:cTn id="10" fill="hold">
                            <p:stCondLst>
                              <p:cond delay="1502"/>
                            </p:stCondLst>
                            <p:childTnLst>
                              <p:par>
                                <p:cTn id="11" presetID="27" presetClass="emph" presetSubtype="0" repeatCount="indefinite" fill="remove" nodeType="afterEffect">
                                  <p:stCondLst>
                                    <p:cond delay="0"/>
                                  </p:stCondLst>
                                  <p:iterate type="lt">
                                    <p:tmPct val="47000"/>
                                  </p:iterate>
                                  <p:childTnLst>
                                    <p:animClr clrSpc="rgb" dir="cw">
                                      <p:cBhvr override="childStyle">
                                        <p:cTn id="12" dur="500" autoRev="1" fill="remove"/>
                                        <p:tgtEl>
                                          <p:spTgt spid="51">
                                            <p:txEl>
                                              <p:pRg st="0" end="0"/>
                                            </p:txEl>
                                          </p:spTgt>
                                        </p:tgtEl>
                                        <p:attrNameLst>
                                          <p:attrName>style.color</p:attrName>
                                        </p:attrNameLst>
                                      </p:cBhvr>
                                      <p:to>
                                        <a:schemeClr val="bg1"/>
                                      </p:to>
                                    </p:animClr>
                                    <p:animClr clrSpc="rgb" dir="cw">
                                      <p:cBhvr>
                                        <p:cTn id="13" dur="500" autoRev="1" fill="remove"/>
                                        <p:tgtEl>
                                          <p:spTgt spid="51">
                                            <p:txEl>
                                              <p:pRg st="0" end="0"/>
                                            </p:txEl>
                                          </p:spTgt>
                                        </p:tgtEl>
                                        <p:attrNameLst>
                                          <p:attrName>fillcolor</p:attrName>
                                        </p:attrNameLst>
                                      </p:cBhvr>
                                      <p:to>
                                        <a:schemeClr val="bg1"/>
                                      </p:to>
                                    </p:animClr>
                                    <p:set>
                                      <p:cBhvr>
                                        <p:cTn id="14" dur="500" autoRev="1" fill="remove"/>
                                        <p:tgtEl>
                                          <p:spTgt spid="51">
                                            <p:txEl>
                                              <p:pRg st="0" end="0"/>
                                            </p:txEl>
                                          </p:spTgt>
                                        </p:tgtEl>
                                        <p:attrNameLst>
                                          <p:attrName>fill.type</p:attrName>
                                        </p:attrNameLst>
                                      </p:cBhvr>
                                      <p:to>
                                        <p:strVal val="solid"/>
                                      </p:to>
                                    </p:set>
                                    <p:set>
                                      <p:cBhvr>
                                        <p:cTn id="15" dur="500" autoRev="1" fill="remove"/>
                                        <p:tgtEl>
                                          <p:spTgt spid="51">
                                            <p:txEl>
                                              <p:pRg st="0" end="0"/>
                                            </p:txEl>
                                          </p:spTgt>
                                        </p:tgtEl>
                                        <p:attrNameLst>
                                          <p:attrName>fill.on</p:attrName>
                                        </p:attrNameLst>
                                      </p:cBhvr>
                                      <p:to>
                                        <p:strVal val="true"/>
                                      </p:to>
                                    </p:set>
                                  </p:childTnLst>
                                </p:cTn>
                              </p:par>
                              <p:par>
                                <p:cTn id="16" presetID="22" presetClass="entr" presetSubtype="1"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uild="p"/>
      <p:bldP spid="51" grpId="0" build="allAtOnce"/>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22E88-BE5F-259F-3FA5-C465F9019359}"/>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545C12C0-A47C-01D6-9483-374507264430}"/>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A078310D-31C7-AC22-7FC2-0A336060250B}"/>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98D07E15-D8A4-A232-BF0D-7D5DA3D48BC9}"/>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59358A75-66B6-A6CC-C43E-167EA78FDB87}"/>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CF814D29-C3C6-5109-6395-3F40CA1EBADC}"/>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8A6F4087-D38D-4FAA-C151-CAF4CE845002}"/>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048E284E-E670-3CB9-F034-A04715C9E3AC}"/>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5B8240E9-460D-7A41-3CAC-EB2A83C7C844}"/>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EAE5C58B-FF08-03D7-0FEC-92390780C518}"/>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A0FE1B08-A01E-0E88-910D-31E29A16AECB}"/>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8FBF94F4-3F4B-21BA-9489-64DD80238B7F}"/>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A2EFAC9A-2ECC-98F6-06D6-9B230198077E}"/>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E1F10547-D479-3B93-12F3-78AAFA99B9BA}"/>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1A24D5DC-E36F-A932-FA36-B300BA6ADE8B}"/>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54740047-242E-C4D9-7D26-DCCAAF2AA582}"/>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FFE68456-87F3-D0C1-71DA-2BF447D36F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3" name="Parallelogram 32">
            <a:extLst>
              <a:ext uri="{FF2B5EF4-FFF2-40B4-BE49-F238E27FC236}">
                <a16:creationId xmlns:a16="http://schemas.microsoft.com/office/drawing/2014/main" id="{41081010-33FD-7D8E-55C5-90EDBD73841A}"/>
              </a:ext>
            </a:extLst>
          </p:cNvPr>
          <p:cNvSpPr/>
          <p:nvPr/>
        </p:nvSpPr>
        <p:spPr>
          <a:xfrm>
            <a:off x="779535" y="837284"/>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3600" b="1" kern="0" dirty="0">
                <a:solidFill>
                  <a:schemeClr val="bg1"/>
                </a:solidFill>
                <a:latin typeface="Segoe UI Black" panose="020B0A02040204020203" pitchFamily="34" charset="0"/>
                <a:ea typeface="Segoe UI Black" panose="020B0A02040204020203" pitchFamily="34" charset="0"/>
              </a:rPr>
              <a:t>5</a:t>
            </a:r>
            <a:endPar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endParaRPr>
          </a:p>
        </p:txBody>
      </p:sp>
      <p:sp>
        <p:nvSpPr>
          <p:cNvPr id="34" name="TextBox 33">
            <a:extLst>
              <a:ext uri="{FF2B5EF4-FFF2-40B4-BE49-F238E27FC236}">
                <a16:creationId xmlns:a16="http://schemas.microsoft.com/office/drawing/2014/main" id="{3012B4EE-74E8-0FF5-2D45-321EEF1019AA}"/>
              </a:ext>
            </a:extLst>
          </p:cNvPr>
          <p:cNvSpPr txBox="1"/>
          <p:nvPr/>
        </p:nvSpPr>
        <p:spPr>
          <a:xfrm>
            <a:off x="1920960" y="878673"/>
            <a:ext cx="9073091" cy="707886"/>
          </a:xfrm>
          <a:prstGeom prst="rect">
            <a:avLst/>
          </a:prstGeom>
          <a:noFill/>
        </p:spPr>
        <p:txBody>
          <a:bodyPr wrap="square">
            <a:spAutoFit/>
          </a:bodyPr>
          <a:lstStyle/>
          <a:p>
            <a:r>
              <a:rPr lang="fr-FR"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Biến</a:t>
            </a:r>
            <a:r>
              <a:rPr lang="fr-FR"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fr-FR"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ẩn</a:t>
            </a:r>
            <a:r>
              <a:rPr lang="fr-FR"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(Latent Variable Perspective</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a:t>
            </a:r>
            <a:endParaRPr lang="vi-VN" sz="4000" dirty="0"/>
          </a:p>
        </p:txBody>
      </p:sp>
      <p:sp>
        <p:nvSpPr>
          <p:cNvPr id="2" name="TextBox 1">
            <a:extLst>
              <a:ext uri="{FF2B5EF4-FFF2-40B4-BE49-F238E27FC236}">
                <a16:creationId xmlns:a16="http://schemas.microsoft.com/office/drawing/2014/main" id="{EB778A00-8A03-5D9D-E361-7987032B0F00}"/>
              </a:ext>
            </a:extLst>
          </p:cNvPr>
          <p:cNvSpPr txBox="1"/>
          <p:nvPr/>
        </p:nvSpPr>
        <p:spPr>
          <a:xfrm>
            <a:off x="735397" y="1948191"/>
            <a:ext cx="4125970" cy="451919"/>
          </a:xfrm>
          <a:prstGeom prst="rect">
            <a:avLst/>
          </a:prstGeom>
          <a:noFill/>
        </p:spPr>
        <p:txBody>
          <a:bodyPr wrap="square">
            <a:spAutoFit/>
          </a:bodyPr>
          <a:lstStyle/>
          <a:p>
            <a:pPr>
              <a:lnSpc>
                <a:spcPct val="107000"/>
              </a:lnSpc>
              <a:spcAft>
                <a:spcPts val="800"/>
              </a:spcAft>
            </a:pPr>
            <a:r>
              <a:rPr lang="en-US" sz="2400" b="1" kern="100" dirty="0">
                <a:latin typeface="Tahoma" panose="020B0604030504040204" pitchFamily="34" charset="0"/>
                <a:ea typeface="Tahoma" panose="020B0604030504040204" pitchFamily="34" charset="0"/>
                <a:cs typeface="Tahoma" panose="020B0604030504040204" pitchFamily="34" charset="0"/>
              </a:rPr>
              <a:t>2. Ý </a:t>
            </a:r>
            <a:r>
              <a:rPr lang="en-US" sz="2400" b="1" kern="100" dirty="0" err="1">
                <a:latin typeface="Tahoma" panose="020B0604030504040204" pitchFamily="34" charset="0"/>
                <a:ea typeface="Tahoma" panose="020B0604030504040204" pitchFamily="34" charset="0"/>
                <a:cs typeface="Tahoma" panose="020B0604030504040204" pitchFamily="34" charset="0"/>
              </a:rPr>
              <a:t>nghĩa</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toán</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học</a:t>
            </a:r>
            <a:r>
              <a:rPr lang="en-US" sz="2400" b="1" kern="100" dirty="0">
                <a:latin typeface="Tahoma" panose="020B0604030504040204" pitchFamily="34" charset="0"/>
                <a:ea typeface="Tahoma" panose="020B0604030504040204" pitchFamily="34" charset="0"/>
                <a:cs typeface="Tahoma" panose="020B0604030504040204" pitchFamily="34" charset="0"/>
              </a:rPr>
              <a:t>:</a:t>
            </a:r>
            <a:endParaRPr lang="en-US" sz="2400" b="1" kern="100" dirty="0">
              <a:effectLst/>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4DA686D-8150-9205-29A3-AAE6EC6376FD}"/>
                  </a:ext>
                </a:extLst>
              </p:cNvPr>
              <p:cNvSpPr txBox="1"/>
              <p:nvPr/>
            </p:nvSpPr>
            <p:spPr>
              <a:xfrm>
                <a:off x="888921" y="2628460"/>
                <a:ext cx="10414158" cy="883447"/>
              </a:xfrm>
              <a:prstGeom prst="rect">
                <a:avLst/>
              </a:prstGeom>
              <a:noFill/>
            </p:spPr>
            <p:txBody>
              <a:bodyPr wrap="square">
                <a:spAutoFit/>
              </a:bodyPr>
              <a:lstStyle/>
              <a:p>
                <a:r>
                  <a:rPr lang="vi-VN" sz="2400" dirty="0"/>
                  <a:t>GMM có thể được biểu diễn như một mô hình đồ họa có hướng: </a:t>
                </a:r>
                <a:endParaRPr lang="en-US" sz="2400" dirty="0"/>
              </a:p>
              <a:p>
                <a:pPr algn="ctr"/>
                <a14:m>
                  <m:oMath xmlns:m="http://schemas.openxmlformats.org/officeDocument/2006/math">
                    <m:sSub>
                      <m:sSubPr>
                        <m:ctrlPr>
                          <a:rPr lang="vi-VN" sz="2400" i="1">
                            <a:latin typeface="Cambria Math" panose="02040503050406030204" pitchFamily="18" charset="0"/>
                          </a:rPr>
                        </m:ctrlPr>
                      </m:sSubPr>
                      <m:e>
                        <m:r>
                          <m:rPr>
                            <m:nor/>
                          </m:rPr>
                          <a:rPr lang="vi-VN" sz="2400" dirty="0"/>
                          <m:t>𝜋</m:t>
                        </m:r>
                      </m:e>
                      <m:sub>
                        <m:r>
                          <m:rPr>
                            <m:nor/>
                          </m:rPr>
                          <a:rPr lang="vi-VN" sz="2400" dirty="0"/>
                          <m:t>𝑘</m:t>
                        </m:r>
                      </m:sub>
                    </m:sSub>
                    <m:r>
                      <a:rPr lang="vi-VN" sz="2400" i="1" dirty="0">
                        <a:latin typeface="Cambria Math" panose="02040503050406030204" pitchFamily="18" charset="0"/>
                      </a:rPr>
                      <m:t> </m:t>
                    </m:r>
                  </m:oMath>
                </a14:m>
                <a:r>
                  <a:rPr lang="vi-VN" sz="2400" dirty="0"/>
                  <a:t>→</a:t>
                </a:r>
                <a:r>
                  <a:rPr lang="en-US" sz="2400" dirty="0"/>
                  <a:t> </a:t>
                </a:r>
                <a14:m>
                  <m:oMath xmlns:m="http://schemas.openxmlformats.org/officeDocument/2006/math">
                    <m:sSub>
                      <m:sSubPr>
                        <m:ctrlPr>
                          <a:rPr lang="vi-VN" sz="2400" i="1">
                            <a:latin typeface="Cambria Math" panose="02040503050406030204" pitchFamily="18" charset="0"/>
                          </a:rPr>
                        </m:ctrlPr>
                      </m:sSubPr>
                      <m:e>
                        <m:r>
                          <a:rPr lang="en-US" sz="2400" i="1">
                            <a:latin typeface="Cambria Math" panose="02040503050406030204" pitchFamily="18" charset="0"/>
                          </a:rPr>
                          <m:t>𝓏</m:t>
                        </m:r>
                      </m:e>
                      <m:sub>
                        <m:r>
                          <a:rPr lang="en-US" sz="2400" b="0" i="1" dirty="0" smtClean="0">
                            <a:latin typeface="Cambria Math" panose="02040503050406030204" pitchFamily="18" charset="0"/>
                          </a:rPr>
                          <m:t>𝑛</m:t>
                        </m:r>
                      </m:sub>
                    </m:sSub>
                    <m:r>
                      <a:rPr lang="vi-VN" sz="2400" i="1" dirty="0">
                        <a:latin typeface="Cambria Math" panose="02040503050406030204" pitchFamily="18" charset="0"/>
                      </a:rPr>
                      <m:t> </m:t>
                    </m:r>
                  </m:oMath>
                </a14:m>
                <a:r>
                  <a:rPr lang="vi-VN" sz="2400" dirty="0"/>
                  <a:t>→</a:t>
                </a:r>
                <a14:m>
                  <m:oMath xmlns:m="http://schemas.openxmlformats.org/officeDocument/2006/math">
                    <m:sSub>
                      <m:sSubPr>
                        <m:ctrlPr>
                          <a:rPr lang="vi-VN" sz="2400" i="1" smtClean="0">
                            <a:latin typeface="Cambria Math" panose="02040503050406030204" pitchFamily="18" charset="0"/>
                          </a:rPr>
                        </m:ctrlPr>
                      </m:sSubPr>
                      <m:e>
                        <m:r>
                          <m:rPr>
                            <m:nor/>
                          </m:rPr>
                          <a:rPr lang="vi-VN" sz="2400" dirty="0"/>
                          <m:t>𝑥</m:t>
                        </m:r>
                      </m:e>
                      <m:sub>
                        <m:r>
                          <a:rPr lang="en-US" sz="2400" b="0" i="1" smtClean="0">
                            <a:latin typeface="Cambria Math" panose="02040503050406030204" pitchFamily="18" charset="0"/>
                          </a:rPr>
                          <m:t>𝑛</m:t>
                        </m:r>
                      </m:sub>
                    </m:sSub>
                  </m:oMath>
                </a14:m>
                <a:endParaRPr lang="vi-VN" sz="2400" dirty="0"/>
              </a:p>
            </p:txBody>
          </p:sp>
        </mc:Choice>
        <mc:Fallback xmlns="">
          <p:sp>
            <p:nvSpPr>
              <p:cNvPr id="3" name="TextBox 2">
                <a:extLst>
                  <a:ext uri="{FF2B5EF4-FFF2-40B4-BE49-F238E27FC236}">
                    <a16:creationId xmlns:a16="http://schemas.microsoft.com/office/drawing/2014/main" id="{94DA686D-8150-9205-29A3-AAE6EC6376FD}"/>
                  </a:ext>
                </a:extLst>
              </p:cNvPr>
              <p:cNvSpPr txBox="1">
                <a:spLocks noRot="1" noChangeAspect="1" noMove="1" noResize="1" noEditPoints="1" noAdjustHandles="1" noChangeArrowheads="1" noChangeShapeType="1" noTextEdit="1"/>
              </p:cNvSpPr>
              <p:nvPr/>
            </p:nvSpPr>
            <p:spPr>
              <a:xfrm>
                <a:off x="888921" y="2628460"/>
                <a:ext cx="10414158" cy="883447"/>
              </a:xfrm>
              <a:prstGeom prst="rect">
                <a:avLst/>
              </a:prstGeom>
              <a:blipFill>
                <a:blip r:embed="rId3"/>
                <a:stretch>
                  <a:fillRect l="-937" t="-6207" b="-8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49FA566-6AB1-98F2-5E51-8BF7B7F85B8A}"/>
                  </a:ext>
                </a:extLst>
              </p:cNvPr>
              <p:cNvSpPr txBox="1"/>
              <p:nvPr/>
            </p:nvSpPr>
            <p:spPr>
              <a:xfrm>
                <a:off x="868206" y="4132198"/>
                <a:ext cx="10414158" cy="857222"/>
              </a:xfrm>
              <a:prstGeom prst="rect">
                <a:avLst/>
              </a:prstGeom>
              <a:noFill/>
            </p:spPr>
            <p:txBody>
              <a:bodyPr wrap="square">
                <a:spAutoFit/>
              </a:bodyPr>
              <a:lstStyle/>
              <a:p>
                <a14:m>
                  <m:oMath xmlns:m="http://schemas.openxmlformats.org/officeDocument/2006/math">
                    <m:sSub>
                      <m:sSubPr>
                        <m:ctrlPr>
                          <a:rPr lang="vi-VN" sz="2400" i="1">
                            <a:latin typeface="Cambria Math" panose="02040503050406030204" pitchFamily="18" charset="0"/>
                          </a:rPr>
                        </m:ctrlPr>
                      </m:sSubPr>
                      <m:e>
                        <m:r>
                          <a:rPr lang="en-US" sz="2400" i="1">
                            <a:latin typeface="Cambria Math" panose="02040503050406030204" pitchFamily="18" charset="0"/>
                          </a:rPr>
                          <m:t>𝓏</m:t>
                        </m:r>
                      </m:e>
                      <m:sub>
                        <m:r>
                          <a:rPr lang="en-US" sz="2400" i="1" dirty="0">
                            <a:latin typeface="Cambria Math" panose="02040503050406030204" pitchFamily="18" charset="0"/>
                          </a:rPr>
                          <m:t>𝑛</m:t>
                        </m:r>
                      </m:sub>
                    </m:sSub>
                    <m:r>
                      <a:rPr lang="vi-VN" sz="2400" i="1" dirty="0">
                        <a:latin typeface="Cambria Math" panose="02040503050406030204" pitchFamily="18" charset="0"/>
                      </a:rPr>
                      <m:t> </m:t>
                    </m:r>
                  </m:oMath>
                </a14:m>
                <a:r>
                  <a:rPr lang="en-US" sz="2400" dirty="0"/>
                  <a:t>​ </a:t>
                </a:r>
                <a:r>
                  <a:rPr lang="en-US" sz="2400" dirty="0" err="1"/>
                  <a:t>là</a:t>
                </a:r>
                <a:r>
                  <a:rPr lang="en-US" sz="2400" dirty="0"/>
                  <a:t> </a:t>
                </a:r>
                <a:r>
                  <a:rPr lang="en-US" sz="2400" dirty="0" err="1"/>
                  <a:t>nút</a:t>
                </a:r>
                <a:r>
                  <a:rPr lang="en-US" sz="2400" dirty="0"/>
                  <a:t> </a:t>
                </a:r>
                <a:r>
                  <a:rPr lang="en-US" sz="2400" dirty="0" err="1"/>
                  <a:t>trung</a:t>
                </a:r>
                <a:r>
                  <a:rPr lang="en-US" sz="2400" dirty="0"/>
                  <a:t> </a:t>
                </a:r>
                <a:r>
                  <a:rPr lang="en-US" sz="2400" dirty="0" err="1"/>
                  <a:t>gian</a:t>
                </a:r>
                <a:r>
                  <a:rPr lang="en-US" sz="2400" dirty="0"/>
                  <a:t> </a:t>
                </a:r>
                <a:r>
                  <a:rPr lang="en-US" sz="2400" dirty="0" err="1"/>
                  <a:t>kết</a:t>
                </a:r>
                <a:r>
                  <a:rPr lang="en-US" sz="2400" dirty="0"/>
                  <a:t> </a:t>
                </a:r>
                <a:r>
                  <a:rPr lang="en-US" sz="2400" dirty="0" err="1"/>
                  <a:t>nối</a:t>
                </a:r>
                <a:r>
                  <a:rPr lang="en-US" sz="2400" dirty="0"/>
                  <a:t> </a:t>
                </a:r>
                <a:r>
                  <a:rPr lang="en-US" sz="2400" dirty="0" err="1"/>
                  <a:t>xác</a:t>
                </a:r>
                <a:r>
                  <a:rPr lang="en-US" sz="2400" dirty="0"/>
                  <a:t> </a:t>
                </a:r>
                <a:r>
                  <a:rPr lang="en-US" sz="2400" dirty="0" err="1"/>
                  <a:t>suất</a:t>
                </a:r>
                <a:r>
                  <a:rPr lang="en-US" sz="2400" dirty="0"/>
                  <a:t> a priori </a:t>
                </a:r>
                <a14:m>
                  <m:oMath xmlns:m="http://schemas.openxmlformats.org/officeDocument/2006/math">
                    <m:sSub>
                      <m:sSubPr>
                        <m:ctrlPr>
                          <a:rPr lang="vi-VN" sz="2400" i="1" smtClean="0">
                            <a:latin typeface="Cambria Math" panose="02040503050406030204" pitchFamily="18" charset="0"/>
                          </a:rPr>
                        </m:ctrlPr>
                      </m:sSubPr>
                      <m:e>
                        <m:r>
                          <m:rPr>
                            <m:nor/>
                          </m:rPr>
                          <a:rPr lang="vi-VN" sz="2400" dirty="0"/>
                          <m:t>𝜋</m:t>
                        </m:r>
                      </m:e>
                      <m:sub>
                        <m:r>
                          <m:rPr>
                            <m:nor/>
                          </m:rPr>
                          <a:rPr lang="vi-VN" sz="2400" dirty="0"/>
                          <m:t>𝑘</m:t>
                        </m:r>
                      </m:sub>
                    </m:sSub>
                  </m:oMath>
                </a14:m>
                <a:r>
                  <a:rPr lang="en-US" sz="2400" dirty="0"/>
                  <a:t> </a:t>
                </a:r>
                <a:r>
                  <a:rPr lang="en-US" sz="2400" dirty="0" err="1"/>
                  <a:t>với</a:t>
                </a:r>
                <a:r>
                  <a:rPr lang="en-US" sz="2400" dirty="0"/>
                  <a:t> </a:t>
                </a:r>
                <a:r>
                  <a:rPr lang="en-US" sz="2400" dirty="0" err="1"/>
                  <a:t>dữ</a:t>
                </a:r>
                <a:r>
                  <a:rPr lang="en-US" sz="2400" dirty="0"/>
                  <a:t> </a:t>
                </a:r>
                <a:r>
                  <a:rPr lang="en-US" sz="2400" dirty="0" err="1"/>
                  <a:t>liệu</a:t>
                </a:r>
                <a:r>
                  <a:rPr lang="en-US" sz="2400" dirty="0"/>
                  <a:t> </a:t>
                </a:r>
                <a:r>
                  <a:rPr lang="en-US" sz="2400" dirty="0" err="1"/>
                  <a:t>quan</a:t>
                </a:r>
                <a:r>
                  <a:rPr lang="en-US" sz="2400" dirty="0"/>
                  <a:t> </a:t>
                </a:r>
                <a:r>
                  <a:rPr lang="en-US" sz="2400" dirty="0" err="1"/>
                  <a:t>sát</a:t>
                </a:r>
                <a:r>
                  <a:rPr lang="en-US" sz="2400" dirty="0"/>
                  <a:t> </a:t>
                </a:r>
                <a14:m>
                  <m:oMath xmlns:m="http://schemas.openxmlformats.org/officeDocument/2006/math">
                    <m:sSub>
                      <m:sSubPr>
                        <m:ctrlPr>
                          <a:rPr lang="vi-VN" sz="2400" i="1">
                            <a:latin typeface="Cambria Math" panose="02040503050406030204" pitchFamily="18" charset="0"/>
                          </a:rPr>
                        </m:ctrlPr>
                      </m:sSubPr>
                      <m:e>
                        <m:r>
                          <m:rPr>
                            <m:nor/>
                          </m:rPr>
                          <a:rPr lang="vi-VN" sz="2400" dirty="0"/>
                          <m:t>𝑥</m:t>
                        </m:r>
                      </m:e>
                      <m:sub>
                        <m:r>
                          <a:rPr lang="en-US" sz="2400" i="1">
                            <a:latin typeface="Cambria Math" panose="02040503050406030204" pitchFamily="18" charset="0"/>
                          </a:rPr>
                          <m:t>𝑛</m:t>
                        </m:r>
                      </m:sub>
                    </m:sSub>
                    <m:r>
                      <a:rPr lang="en-US" sz="2400" b="0" i="1" smtClean="0">
                        <a:latin typeface="Cambria Math" panose="02040503050406030204" pitchFamily="18" charset="0"/>
                      </a:rPr>
                      <m:t>, </m:t>
                    </m:r>
                  </m:oMath>
                </a14:m>
                <a:r>
                  <a:rPr lang="en-US" sz="2400" dirty="0" err="1"/>
                  <a:t>giúp</a:t>
                </a:r>
                <a:r>
                  <a:rPr lang="en-US" sz="2400" dirty="0"/>
                  <a:t> </a:t>
                </a:r>
                <a:r>
                  <a:rPr lang="en-US" sz="2400" dirty="0" err="1"/>
                  <a:t>mô</a:t>
                </a:r>
                <a:r>
                  <a:rPr lang="en-US" sz="2400" dirty="0"/>
                  <a:t> </a:t>
                </a:r>
                <a:r>
                  <a:rPr lang="en-US" sz="2400" dirty="0" err="1"/>
                  <a:t>hình</a:t>
                </a:r>
                <a:r>
                  <a:rPr lang="en-US" sz="2400" dirty="0"/>
                  <a:t> </a:t>
                </a:r>
                <a:r>
                  <a:rPr lang="en-US" sz="2400" dirty="0" err="1"/>
                  <a:t>hóa</a:t>
                </a:r>
                <a:r>
                  <a:rPr lang="en-US" sz="2400" dirty="0"/>
                  <a:t> </a:t>
                </a:r>
                <a:r>
                  <a:rPr lang="en-US" sz="2400" dirty="0" err="1"/>
                  <a:t>mối</a:t>
                </a:r>
                <a:r>
                  <a:rPr lang="en-US" sz="2400" dirty="0"/>
                  <a:t> </a:t>
                </a:r>
                <a:r>
                  <a:rPr lang="en-US" sz="2400" dirty="0" err="1"/>
                  <a:t>quan</a:t>
                </a:r>
                <a:r>
                  <a:rPr lang="en-US" sz="2400" dirty="0"/>
                  <a:t> </a:t>
                </a:r>
                <a:r>
                  <a:rPr lang="en-US" sz="2400" dirty="0" err="1"/>
                  <a:t>hệ</a:t>
                </a:r>
                <a:r>
                  <a:rPr lang="en-US" sz="2400" dirty="0"/>
                  <a:t> </a:t>
                </a:r>
                <a:r>
                  <a:rPr lang="en-US" sz="2400" dirty="0" err="1"/>
                  <a:t>xác</a:t>
                </a:r>
                <a:r>
                  <a:rPr lang="en-US" sz="2400" dirty="0"/>
                  <a:t> </a:t>
                </a:r>
                <a:r>
                  <a:rPr lang="en-US" sz="2400" dirty="0" err="1"/>
                  <a:t>suất</a:t>
                </a:r>
                <a:r>
                  <a:rPr lang="en-US" sz="2400" dirty="0"/>
                  <a:t> </a:t>
                </a:r>
                <a:r>
                  <a:rPr lang="en-US" sz="2400" dirty="0" err="1"/>
                  <a:t>giữa</a:t>
                </a:r>
                <a:r>
                  <a:rPr lang="en-US" sz="2400" dirty="0"/>
                  <a:t> </a:t>
                </a:r>
                <a:r>
                  <a:rPr lang="en-US" sz="2400" dirty="0" err="1"/>
                  <a:t>các</a:t>
                </a:r>
                <a:r>
                  <a:rPr lang="en-US" sz="2400" dirty="0"/>
                  <a:t> </a:t>
                </a:r>
                <a:r>
                  <a:rPr lang="en-US" sz="2400" dirty="0" err="1"/>
                  <a:t>thành</a:t>
                </a:r>
                <a:r>
                  <a:rPr lang="en-US" sz="2400" dirty="0"/>
                  <a:t> </a:t>
                </a:r>
                <a:r>
                  <a:rPr lang="en-US" sz="2400" dirty="0" err="1"/>
                  <a:t>phần</a:t>
                </a:r>
                <a:r>
                  <a:rPr lang="en-US" sz="2400" dirty="0"/>
                  <a:t>.</a:t>
                </a:r>
              </a:p>
            </p:txBody>
          </p:sp>
        </mc:Choice>
        <mc:Fallback xmlns="">
          <p:sp>
            <p:nvSpPr>
              <p:cNvPr id="6" name="TextBox 5">
                <a:extLst>
                  <a:ext uri="{FF2B5EF4-FFF2-40B4-BE49-F238E27FC236}">
                    <a16:creationId xmlns:a16="http://schemas.microsoft.com/office/drawing/2014/main" id="{649FA566-6AB1-98F2-5E51-8BF7B7F85B8A}"/>
                  </a:ext>
                </a:extLst>
              </p:cNvPr>
              <p:cNvSpPr txBox="1">
                <a:spLocks noRot="1" noChangeAspect="1" noMove="1" noResize="1" noEditPoints="1" noAdjustHandles="1" noChangeArrowheads="1" noChangeShapeType="1" noTextEdit="1"/>
              </p:cNvSpPr>
              <p:nvPr/>
            </p:nvSpPr>
            <p:spPr>
              <a:xfrm>
                <a:off x="868206" y="4132198"/>
                <a:ext cx="10414158" cy="857222"/>
              </a:xfrm>
              <a:prstGeom prst="rect">
                <a:avLst/>
              </a:prstGeom>
              <a:blipFill>
                <a:blip r:embed="rId4"/>
                <a:stretch>
                  <a:fillRect l="-878" t="-5000" b="-15714"/>
                </a:stretch>
              </a:blipFill>
            </p:spPr>
            <p:txBody>
              <a:bodyPr/>
              <a:lstStyle/>
              <a:p>
                <a:r>
                  <a:rPr lang="en-US">
                    <a:noFill/>
                  </a:rPr>
                  <a:t> </a:t>
                </a:r>
              </a:p>
            </p:txBody>
          </p:sp>
        </mc:Fallback>
      </mc:AlternateContent>
    </p:spTree>
    <p:extLst>
      <p:ext uri="{BB962C8B-B14F-4D97-AF65-F5344CB8AC3E}">
        <p14:creationId xmlns:p14="http://schemas.microsoft.com/office/powerpoint/2010/main" val="3535692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CB52E-7ED3-13F1-CBD2-11AB114A0267}"/>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F5707053-B62C-C43B-77B1-46BC447630B3}"/>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9BF0E6EE-65EE-A651-7418-D2C10FC7ABF6}"/>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B2E34427-1646-F4E0-B1FE-2ABD63E013C5}"/>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B8CA8098-E48C-D6F4-AACC-05DFBA040DD9}"/>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9DC66131-0725-F6CE-967A-E57102B093B5}"/>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4D9C33A8-0C7E-4046-B9E6-1FD134FC8E30}"/>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E992564E-A121-852A-FD14-5696A1947DAB}"/>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FEAFAE48-B757-81A5-9265-B40514FD67E5}"/>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D042EFB0-7623-421E-174D-26E55DD5A372}"/>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7DC45B95-34A3-5371-3221-6E03184F0967}"/>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05CB0526-27F0-C8CC-319E-FC3E9E48F647}"/>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7A8F1CCD-3F7A-BBFD-D8DE-B8F2067B9F41}"/>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B6314226-E344-5C41-9B69-2AC59F077A68}"/>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D14F2B6B-D8ED-E84F-BC59-8D06E643EC0A}"/>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3A78943E-D8AE-4779-D050-C62AE51CE425}"/>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82D184DA-B65D-CD89-D9A2-CFBA5C2E827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2" name="TextBox 1">
            <a:extLst>
              <a:ext uri="{FF2B5EF4-FFF2-40B4-BE49-F238E27FC236}">
                <a16:creationId xmlns:a16="http://schemas.microsoft.com/office/drawing/2014/main" id="{311193A9-2F16-3E87-A27F-BC62C54A6A94}"/>
              </a:ext>
            </a:extLst>
          </p:cNvPr>
          <p:cNvSpPr txBox="1"/>
          <p:nvPr/>
        </p:nvSpPr>
        <p:spPr>
          <a:xfrm>
            <a:off x="735396" y="1948191"/>
            <a:ext cx="5360603" cy="451919"/>
          </a:xfrm>
          <a:prstGeom prst="rect">
            <a:avLst/>
          </a:prstGeom>
          <a:noFill/>
        </p:spPr>
        <p:txBody>
          <a:bodyPr wrap="square">
            <a:spAutoFit/>
          </a:bodyPr>
          <a:lstStyle/>
          <a:p>
            <a:pPr>
              <a:lnSpc>
                <a:spcPct val="107000"/>
              </a:lnSpc>
              <a:spcAft>
                <a:spcPts val="800"/>
              </a:spcAft>
            </a:pPr>
            <a:r>
              <a:rPr lang="en-US" sz="2400" b="1" kern="100" dirty="0">
                <a:latin typeface="Tahoma" panose="020B0604030504040204" pitchFamily="34" charset="0"/>
                <a:ea typeface="Tahoma" panose="020B0604030504040204" pitchFamily="34" charset="0"/>
                <a:cs typeface="Tahoma" panose="020B0604030504040204" pitchFamily="34" charset="0"/>
              </a:rPr>
              <a:t>3. So </a:t>
            </a:r>
            <a:r>
              <a:rPr lang="en-US" sz="2400" b="1" kern="100" dirty="0" err="1">
                <a:latin typeface="Tahoma" panose="020B0604030504040204" pitchFamily="34" charset="0"/>
                <a:ea typeface="Tahoma" panose="020B0604030504040204" pitchFamily="34" charset="0"/>
                <a:cs typeface="Tahoma" panose="020B0604030504040204" pitchFamily="34" charset="0"/>
              </a:rPr>
              <a:t>sánh</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với</a:t>
            </a:r>
            <a:r>
              <a:rPr lang="en-US" sz="2400" b="1" kern="100" dirty="0">
                <a:latin typeface="Tahoma" panose="020B0604030504040204" pitchFamily="34" charset="0"/>
                <a:ea typeface="Tahoma" panose="020B0604030504040204" pitchFamily="34" charset="0"/>
                <a:cs typeface="Tahoma" panose="020B0604030504040204" pitchFamily="34" charset="0"/>
              </a:rPr>
              <a:t> K-mean:</a:t>
            </a:r>
            <a:endParaRPr lang="en-US" sz="2400" b="1" kern="100" dirty="0">
              <a:effectLst/>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CD59D73-E835-06F7-D74C-79A4123D60DD}"/>
                  </a:ext>
                </a:extLst>
              </p:cNvPr>
              <p:cNvSpPr txBox="1"/>
              <p:nvPr/>
            </p:nvSpPr>
            <p:spPr>
              <a:xfrm>
                <a:off x="888921" y="2628460"/>
                <a:ext cx="10414158" cy="2239844"/>
              </a:xfrm>
              <a:prstGeom prst="rect">
                <a:avLst/>
              </a:prstGeom>
              <a:noFill/>
            </p:spPr>
            <p:txBody>
              <a:bodyPr wrap="square">
                <a:spAutoFit/>
              </a:bodyPr>
              <a:lstStyle/>
              <a:p>
                <a:pPr marL="342900" indent="-342900">
                  <a:lnSpc>
                    <a:spcPct val="150000"/>
                  </a:lnSpc>
                  <a:buFont typeface="Arial" panose="020B0604020202020204" pitchFamily="34" charset="0"/>
                  <a:buChar char="•"/>
                </a:pPr>
                <a:r>
                  <a:rPr lang="vi-VN" sz="2400" dirty="0">
                    <a:latin typeface="Tahoma" panose="020B0604030504040204" pitchFamily="34" charset="0"/>
                    <a:ea typeface="Tahoma" panose="020B0604030504040204" pitchFamily="34" charset="0"/>
                    <a:cs typeface="Tahoma" panose="020B0604030504040204" pitchFamily="34" charset="0"/>
                  </a:rPr>
                  <a:t>Trong k-means, mỗi điểm dữ liệu được gán cứng vào một cụm (hard clustering).</a:t>
                </a:r>
                <a:r>
                  <a:rPr lang="en-US" sz="2400" dirty="0">
                    <a:latin typeface="Tahoma" panose="020B0604030504040204" pitchFamily="34" charset="0"/>
                    <a:ea typeface="Tahoma" panose="020B0604030504040204" pitchFamily="34" charset="0"/>
                    <a:cs typeface="Tahoma" panose="020B0604030504040204" pitchFamily="34" charset="0"/>
                  </a:rPr>
                  <a:t> </a:t>
                </a:r>
              </a:p>
              <a:p>
                <a:pPr marL="342900" indent="-342900">
                  <a:lnSpc>
                    <a:spcPct val="150000"/>
                  </a:lnSpc>
                  <a:buFont typeface="Arial" panose="020B0604020202020204" pitchFamily="34" charset="0"/>
                  <a:buChar char="•"/>
                </a:pPr>
                <a:r>
                  <a:rPr lang="vi-VN" sz="2400" dirty="0">
                    <a:latin typeface="Tahoma" panose="020B0604030504040204" pitchFamily="34" charset="0"/>
                    <a:ea typeface="Tahoma" panose="020B0604030504040204" pitchFamily="34" charset="0"/>
                    <a:cs typeface="Tahoma" panose="020B0604030504040204" pitchFamily="34" charset="0"/>
                  </a:rPr>
                  <a:t>Trong GMM, </a:t>
                </a:r>
                <a14:m>
                  <m:oMath xmlns:m="http://schemas.openxmlformats.org/officeDocument/2006/math">
                    <m:sSub>
                      <m:sSubPr>
                        <m:ctrlPr>
                          <a:rPr lang="vi-VN" sz="2400" i="1" smtClean="0">
                            <a:latin typeface="Cambria Math" panose="02040503050406030204" pitchFamily="18" charset="0"/>
                          </a:rPr>
                        </m:ctrlPr>
                      </m:sSubPr>
                      <m:e>
                        <m:r>
                          <a:rPr lang="en-US" sz="2400" i="1">
                            <a:latin typeface="Cambria Math" panose="02040503050406030204" pitchFamily="18" charset="0"/>
                          </a:rPr>
                          <m:t>𝓏</m:t>
                        </m:r>
                      </m:e>
                      <m:sub>
                        <m:r>
                          <a:rPr lang="en-US" sz="2400" b="0" i="1" dirty="0" smtClean="0">
                            <a:latin typeface="Cambria Math" panose="02040503050406030204" pitchFamily="18" charset="0"/>
                          </a:rPr>
                          <m:t>𝑛</m:t>
                        </m:r>
                      </m:sub>
                    </m:sSub>
                    <m:r>
                      <a:rPr lang="vi-VN" sz="2400" i="1" dirty="0">
                        <a:latin typeface="Cambria Math" panose="02040503050406030204" pitchFamily="18" charset="0"/>
                      </a:rPr>
                      <m:t> </m:t>
                    </m:r>
                  </m:oMath>
                </a14:m>
                <a:r>
                  <a:rPr lang="vi-VN" sz="2400" dirty="0">
                    <a:latin typeface="Tahoma" panose="020B0604030504040204" pitchFamily="34" charset="0"/>
                    <a:ea typeface="Tahoma" panose="020B0604030504040204" pitchFamily="34" charset="0"/>
                    <a:cs typeface="Tahoma" panose="020B0604030504040204" pitchFamily="34" charset="0"/>
                  </a:rPr>
                  <a:t>​  và </a:t>
                </a:r>
                <a14:m>
                  <m:oMath xmlns:m="http://schemas.openxmlformats.org/officeDocument/2006/math">
                    <m:sSub>
                      <m:sSubPr>
                        <m:ctrlPr>
                          <a:rPr lang="en-US" sz="2400" i="1">
                            <a:latin typeface="Cambria Math" panose="02040503050406030204" pitchFamily="18" charset="0"/>
                            <a:cs typeface="Times New Roman" panose="02020603050405020304" pitchFamily="18" charset="0"/>
                          </a:rPr>
                        </m:ctrlPr>
                      </m:sSubPr>
                      <m:e>
                        <m:r>
                          <a:rPr lang="vi-VN" sz="2400">
                            <a:latin typeface="Cambria Math" panose="02040503050406030204" pitchFamily="18" charset="0"/>
                            <a:ea typeface="Aptos" panose="020B0004020202020204" pitchFamily="34" charset="0"/>
                            <a:cs typeface="Times New Roman" panose="02020603050405020304" pitchFamily="18" charset="0"/>
                          </a:rPr>
                          <m:t>  </m:t>
                        </m:r>
                        <m:r>
                          <a:rPr lang="vi-VN" sz="2400" i="1">
                            <a:latin typeface="Cambria Math" panose="02040503050406030204" pitchFamily="18" charset="0"/>
                            <a:ea typeface="Aptos" panose="020B0004020202020204" pitchFamily="34" charset="0"/>
                            <a:cs typeface="Times New Roman" panose="02020603050405020304" pitchFamily="18" charset="0"/>
                          </a:rPr>
                          <m:t>𝛾</m:t>
                        </m:r>
                      </m:e>
                      <m:sub>
                        <m:r>
                          <a:rPr lang="vi-VN" sz="2400" i="1">
                            <a:latin typeface="Cambria Math" panose="02040503050406030204" pitchFamily="18" charset="0"/>
                            <a:ea typeface="Aptos" panose="020B0004020202020204" pitchFamily="34" charset="0"/>
                            <a:cs typeface="Times New Roman" panose="02020603050405020304" pitchFamily="18" charset="0"/>
                          </a:rPr>
                          <m:t>𝑛</m:t>
                        </m:r>
                        <m:r>
                          <a:rPr lang="en-US" sz="2400" i="1">
                            <a:latin typeface="Cambria Math" panose="02040503050406030204" pitchFamily="18" charset="0"/>
                            <a:ea typeface="Aptos" panose="020B0004020202020204" pitchFamily="34" charset="0"/>
                            <a:cs typeface="Times New Roman" panose="02020603050405020304" pitchFamily="18" charset="0"/>
                          </a:rPr>
                          <m:t>𝑘</m:t>
                        </m:r>
                      </m:sub>
                    </m:sSub>
                    <m:r>
                      <a:rPr lang="vi-VN" sz="2400" i="1">
                        <a:latin typeface="Cambria Math" panose="02040503050406030204" pitchFamily="18" charset="0"/>
                        <a:ea typeface="Aptos" panose="020B0004020202020204" pitchFamily="34" charset="0"/>
                        <a:cs typeface="Times New Roman" panose="02020603050405020304" pitchFamily="18" charset="0"/>
                      </a:rPr>
                      <m:t> </m:t>
                    </m:r>
                  </m:oMath>
                </a14:m>
                <a:r>
                  <a:rPr lang="vi-VN" sz="2400" dirty="0">
                    <a:latin typeface="Tahoma" panose="020B0604030504040204" pitchFamily="34" charset="0"/>
                    <a:ea typeface="Tahoma" panose="020B0604030504040204" pitchFamily="34" charset="0"/>
                    <a:cs typeface="Tahoma" panose="020B0604030504040204" pitchFamily="34" charset="0"/>
                  </a:rPr>
                  <a:t>cho phép phân cụm mềm</a:t>
                </a:r>
                <a:r>
                  <a:rPr lang="en-US" sz="2400" dirty="0">
                    <a:latin typeface="Tahoma" panose="020B0604030504040204" pitchFamily="34" charset="0"/>
                    <a:ea typeface="Tahoma" panose="020B0604030504040204" pitchFamily="34" charset="0"/>
                    <a:cs typeface="Tahoma" panose="020B0604030504040204" pitchFamily="34" charset="0"/>
                  </a:rPr>
                  <a:t> (soft clustering)</a:t>
                </a:r>
                <a:r>
                  <a:rPr lang="vi-VN" sz="2400" dirty="0">
                    <a:latin typeface="Tahoma" panose="020B0604030504040204" pitchFamily="34" charset="0"/>
                    <a:ea typeface="Tahoma" panose="020B0604030504040204" pitchFamily="34" charset="0"/>
                    <a:cs typeface="Tahoma" panose="020B0604030504040204" pitchFamily="34" charset="0"/>
                  </a:rPr>
                  <a:t>, phù hợp hơn khi các cụm chồng lấn hoặc dữ liệu có sự không chắc chắn.</a:t>
                </a:r>
              </a:p>
            </p:txBody>
          </p:sp>
        </mc:Choice>
        <mc:Fallback xmlns="">
          <p:sp>
            <p:nvSpPr>
              <p:cNvPr id="3" name="TextBox 2">
                <a:extLst>
                  <a:ext uri="{FF2B5EF4-FFF2-40B4-BE49-F238E27FC236}">
                    <a16:creationId xmlns:a16="http://schemas.microsoft.com/office/drawing/2014/main" id="{ACD59D73-E835-06F7-D74C-79A4123D60DD}"/>
                  </a:ext>
                </a:extLst>
              </p:cNvPr>
              <p:cNvSpPr txBox="1">
                <a:spLocks noRot="1" noChangeAspect="1" noMove="1" noResize="1" noEditPoints="1" noAdjustHandles="1" noChangeArrowheads="1" noChangeShapeType="1" noTextEdit="1"/>
              </p:cNvSpPr>
              <p:nvPr/>
            </p:nvSpPr>
            <p:spPr>
              <a:xfrm>
                <a:off x="888921" y="2628460"/>
                <a:ext cx="10414158" cy="2239844"/>
              </a:xfrm>
              <a:prstGeom prst="rect">
                <a:avLst/>
              </a:prstGeom>
              <a:blipFill>
                <a:blip r:embed="rId2"/>
                <a:stretch>
                  <a:fillRect l="-820" r="-59" b="-4891"/>
                </a:stretch>
              </a:blipFill>
            </p:spPr>
            <p:txBody>
              <a:bodyPr/>
              <a:lstStyle/>
              <a:p>
                <a:r>
                  <a:rPr lang="en-US">
                    <a:noFill/>
                  </a:rPr>
                  <a:t> </a:t>
                </a:r>
              </a:p>
            </p:txBody>
          </p:sp>
        </mc:Fallback>
      </mc:AlternateContent>
      <p:sp>
        <p:nvSpPr>
          <p:cNvPr id="4" name="Parallelogram 3">
            <a:extLst>
              <a:ext uri="{FF2B5EF4-FFF2-40B4-BE49-F238E27FC236}">
                <a16:creationId xmlns:a16="http://schemas.microsoft.com/office/drawing/2014/main" id="{AE771CBD-F610-8729-1029-AAC043280540}"/>
              </a:ext>
            </a:extLst>
          </p:cNvPr>
          <p:cNvSpPr/>
          <p:nvPr/>
        </p:nvSpPr>
        <p:spPr>
          <a:xfrm>
            <a:off x="779535" y="837284"/>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3600" b="1" kern="0" dirty="0">
                <a:solidFill>
                  <a:schemeClr val="bg1"/>
                </a:solidFill>
                <a:latin typeface="Segoe UI Black" panose="020B0A02040204020203" pitchFamily="34" charset="0"/>
                <a:ea typeface="Segoe UI Black" panose="020B0A02040204020203" pitchFamily="34" charset="0"/>
              </a:rPr>
              <a:t>5</a:t>
            </a:r>
            <a:endPar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ED2E3D0B-F7C7-CEB9-6D3A-D331C98E4C4F}"/>
              </a:ext>
            </a:extLst>
          </p:cNvPr>
          <p:cNvSpPr txBox="1"/>
          <p:nvPr/>
        </p:nvSpPr>
        <p:spPr>
          <a:xfrm>
            <a:off x="1920960" y="878673"/>
            <a:ext cx="9073091" cy="707886"/>
          </a:xfrm>
          <a:prstGeom prst="rect">
            <a:avLst/>
          </a:prstGeom>
          <a:noFill/>
        </p:spPr>
        <p:txBody>
          <a:bodyPr wrap="square">
            <a:spAutoFit/>
          </a:bodyPr>
          <a:lstStyle/>
          <a:p>
            <a:r>
              <a:rPr lang="fr-FR" sz="4000" spc="300" dirty="0" err="1">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Biến</a:t>
            </a:r>
            <a:r>
              <a:rPr lang="fr-FR" sz="4000" spc="300" dirty="0">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fr-FR" sz="4000" spc="300" dirty="0" err="1">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ẩn</a:t>
            </a:r>
            <a:r>
              <a:rPr lang="fr-FR" sz="4000" spc="300" dirty="0">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(Latent Variable Perspective</a:t>
            </a:r>
            <a:r>
              <a:rPr lang="en-US" sz="4000" spc="300" dirty="0">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a:t>
            </a:r>
            <a:endParaRPr lang="vi-VN" sz="4000" dirty="0"/>
          </a:p>
        </p:txBody>
      </p:sp>
    </p:spTree>
    <p:extLst>
      <p:ext uri="{BB962C8B-B14F-4D97-AF65-F5344CB8AC3E}">
        <p14:creationId xmlns:p14="http://schemas.microsoft.com/office/powerpoint/2010/main" val="1735868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543B4-9E6E-38C7-A4F9-5EAF6A2F2094}"/>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41206385-F001-B8CC-BBBD-ABA332BD6500}"/>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CFC29F9D-C14C-954E-4FBA-C17BFFB2F6E0}"/>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60FC0074-C4D0-E30C-899B-EA46E9BC8D28}"/>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6A5F56CB-3396-FB3A-0925-779DBA3257DA}"/>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7B68311F-5FDC-0884-D8EA-C5DB1968CAFE}"/>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DC26C036-D710-9399-859B-A484C8C3FE46}"/>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47E3093A-DD53-395C-02F8-9763C9380858}"/>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3AAE4CA7-3FD9-CCC9-36C3-6EB419C679F5}"/>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86D77D4B-90B6-ACB4-2526-B80EF12B03A0}"/>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01107272-5FAD-C055-5659-F0CC193046CB}"/>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0991371B-3557-DF0C-6799-6BFA8955F712}"/>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AD5D372F-8E75-8488-2344-6F1D1CDCC091}"/>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28E14614-E69A-DE69-B1D7-24C8ABE341D2}"/>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13CEB2F0-F635-C2B9-EC98-97AC6AF78D2A}"/>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54086C6D-5F20-C4AA-87F3-94042C8E277D}"/>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6945B15E-5B81-EC86-D107-616BFB05DE1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2" name="TextBox 1">
            <a:extLst>
              <a:ext uri="{FF2B5EF4-FFF2-40B4-BE49-F238E27FC236}">
                <a16:creationId xmlns:a16="http://schemas.microsoft.com/office/drawing/2014/main" id="{FA111953-721E-849C-00BA-C007C0E404C5}"/>
              </a:ext>
            </a:extLst>
          </p:cNvPr>
          <p:cNvSpPr txBox="1"/>
          <p:nvPr/>
        </p:nvSpPr>
        <p:spPr>
          <a:xfrm>
            <a:off x="735396" y="1948191"/>
            <a:ext cx="5360603" cy="451919"/>
          </a:xfrm>
          <a:prstGeom prst="rect">
            <a:avLst/>
          </a:prstGeom>
          <a:noFill/>
        </p:spPr>
        <p:txBody>
          <a:bodyPr wrap="square">
            <a:spAutoFit/>
          </a:bodyPr>
          <a:lstStyle/>
          <a:p>
            <a:pPr>
              <a:lnSpc>
                <a:spcPct val="107000"/>
              </a:lnSpc>
              <a:spcAft>
                <a:spcPts val="800"/>
              </a:spcAft>
            </a:pPr>
            <a:r>
              <a:rPr lang="en-US" sz="2400" b="1" kern="100" dirty="0">
                <a:latin typeface="Tahoma" panose="020B0604030504040204" pitchFamily="34" charset="0"/>
                <a:ea typeface="Tahoma" panose="020B0604030504040204" pitchFamily="34" charset="0"/>
                <a:cs typeface="Tahoma" panose="020B0604030504040204" pitchFamily="34" charset="0"/>
              </a:rPr>
              <a:t>1. So </a:t>
            </a:r>
            <a:r>
              <a:rPr lang="en-US" sz="2400" b="1" kern="100" dirty="0" err="1">
                <a:latin typeface="Tahoma" panose="020B0604030504040204" pitchFamily="34" charset="0"/>
                <a:ea typeface="Tahoma" panose="020B0604030504040204" pitchFamily="34" charset="0"/>
                <a:cs typeface="Tahoma" panose="020B0604030504040204" pitchFamily="34" charset="0"/>
              </a:rPr>
              <a:t>sánh</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với</a:t>
            </a:r>
            <a:r>
              <a:rPr lang="en-US" sz="2400" b="1" kern="100" dirty="0">
                <a:latin typeface="Tahoma" panose="020B0604030504040204" pitchFamily="34" charset="0"/>
                <a:ea typeface="Tahoma" panose="020B0604030504040204" pitchFamily="34" charset="0"/>
                <a:cs typeface="Tahoma" panose="020B0604030504040204" pitchFamily="34" charset="0"/>
              </a:rPr>
              <a:t> PCA:</a:t>
            </a:r>
            <a:endParaRPr lang="en-US" sz="2400" b="1" kern="100" dirty="0">
              <a:effectLst/>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1E156E8-E772-33B6-4E03-AD8A4EAF77DB}"/>
                  </a:ext>
                </a:extLst>
              </p:cNvPr>
              <p:cNvSpPr txBox="1"/>
              <p:nvPr/>
            </p:nvSpPr>
            <p:spPr>
              <a:xfrm>
                <a:off x="779535" y="3086363"/>
                <a:ext cx="10414158" cy="167898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vi-VN" sz="2400" dirty="0">
                    <a:latin typeface="Tahoma" panose="020B0604030504040204" pitchFamily="34" charset="0"/>
                    <a:ea typeface="Tahoma" panose="020B0604030504040204" pitchFamily="34" charset="0"/>
                    <a:cs typeface="Tahoma" panose="020B0604030504040204" pitchFamily="34" charset="0"/>
                  </a:rPr>
                  <a:t>Trong PCA, biến ẩn là liên tục (các tọa độ trong không gian giảm chiều).</a:t>
                </a:r>
                <a:endParaRPr lang="en-US" sz="24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Font typeface="Arial" panose="020B0604020202020204" pitchFamily="34" charset="0"/>
                  <a:buChar char="•"/>
                </a:pPr>
                <a:r>
                  <a:rPr lang="vi-VN" sz="2400" dirty="0">
                    <a:latin typeface="Tahoma" panose="020B0604030504040204" pitchFamily="34" charset="0"/>
                    <a:ea typeface="Tahoma" panose="020B0604030504040204" pitchFamily="34" charset="0"/>
                    <a:cs typeface="Tahoma" panose="020B0604030504040204" pitchFamily="34" charset="0"/>
                  </a:rPr>
                  <a:t>Trong GMM, </a:t>
                </a:r>
                <a14:m>
                  <m:oMath xmlns:m="http://schemas.openxmlformats.org/officeDocument/2006/math">
                    <m:sSub>
                      <m:sSubPr>
                        <m:ctrlPr>
                          <a:rPr lang="vi-VN" sz="2400" i="1" smtClean="0">
                            <a:latin typeface="Cambria Math" panose="02040503050406030204" pitchFamily="18" charset="0"/>
                          </a:rPr>
                        </m:ctrlPr>
                      </m:sSubPr>
                      <m:e>
                        <m:r>
                          <a:rPr lang="en-US" sz="2400" i="1">
                            <a:latin typeface="Cambria Math" panose="02040503050406030204" pitchFamily="18" charset="0"/>
                          </a:rPr>
                          <m:t>𝓏</m:t>
                        </m:r>
                      </m:e>
                      <m:sub>
                        <m:r>
                          <a:rPr lang="en-US" sz="2400" b="0" i="1" dirty="0" smtClean="0">
                            <a:latin typeface="Cambria Math" panose="02040503050406030204" pitchFamily="18" charset="0"/>
                          </a:rPr>
                          <m:t>𝑛</m:t>
                        </m:r>
                      </m:sub>
                    </m:sSub>
                    <m:r>
                      <a:rPr lang="vi-VN" sz="2400" i="1" dirty="0">
                        <a:latin typeface="Cambria Math" panose="02040503050406030204" pitchFamily="18" charset="0"/>
                      </a:rPr>
                      <m:t> </m:t>
                    </m:r>
                  </m:oMath>
                </a14:m>
                <a:r>
                  <a:rPr lang="vi-VN" sz="2400" dirty="0">
                    <a:latin typeface="Tahoma" panose="020B0604030504040204" pitchFamily="34" charset="0"/>
                    <a:ea typeface="Tahoma" panose="020B0604030504040204" pitchFamily="34" charset="0"/>
                    <a:cs typeface="Tahoma" panose="020B0604030504040204" pitchFamily="34" charset="0"/>
                  </a:rPr>
                  <a:t>là rời rạc, đại diện cho các cụm cụ thể, phù hợp với bài toán phân cụm hơn là giảm chiều.</a:t>
                </a:r>
              </a:p>
            </p:txBody>
          </p:sp>
        </mc:Choice>
        <mc:Fallback xmlns="">
          <p:sp>
            <p:nvSpPr>
              <p:cNvPr id="3" name="TextBox 2">
                <a:extLst>
                  <a:ext uri="{FF2B5EF4-FFF2-40B4-BE49-F238E27FC236}">
                    <a16:creationId xmlns:a16="http://schemas.microsoft.com/office/drawing/2014/main" id="{51E156E8-E772-33B6-4E03-AD8A4EAF77DB}"/>
                  </a:ext>
                </a:extLst>
              </p:cNvPr>
              <p:cNvSpPr txBox="1">
                <a:spLocks noRot="1" noChangeAspect="1" noMove="1" noResize="1" noEditPoints="1" noAdjustHandles="1" noChangeArrowheads="1" noChangeShapeType="1" noTextEdit="1"/>
              </p:cNvSpPr>
              <p:nvPr/>
            </p:nvSpPr>
            <p:spPr>
              <a:xfrm>
                <a:off x="779535" y="3086363"/>
                <a:ext cx="10414158" cy="1678986"/>
              </a:xfrm>
              <a:prstGeom prst="rect">
                <a:avLst/>
              </a:prstGeom>
              <a:blipFill>
                <a:blip r:embed="rId2"/>
                <a:stretch>
                  <a:fillRect l="-820" b="-7246"/>
                </a:stretch>
              </a:blipFill>
            </p:spPr>
            <p:txBody>
              <a:bodyPr/>
              <a:lstStyle/>
              <a:p>
                <a:r>
                  <a:rPr lang="en-US">
                    <a:noFill/>
                  </a:rPr>
                  <a:t> </a:t>
                </a:r>
              </a:p>
            </p:txBody>
          </p:sp>
        </mc:Fallback>
      </mc:AlternateContent>
      <p:sp>
        <p:nvSpPr>
          <p:cNvPr id="6" name="Parallelogram 5">
            <a:extLst>
              <a:ext uri="{FF2B5EF4-FFF2-40B4-BE49-F238E27FC236}">
                <a16:creationId xmlns:a16="http://schemas.microsoft.com/office/drawing/2014/main" id="{E41C0D9D-787C-7F45-54BC-F5DADF7B3345}"/>
              </a:ext>
            </a:extLst>
          </p:cNvPr>
          <p:cNvSpPr/>
          <p:nvPr/>
        </p:nvSpPr>
        <p:spPr>
          <a:xfrm>
            <a:off x="779535" y="837284"/>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IN" sz="3600" b="1" kern="0" dirty="0">
                <a:solidFill>
                  <a:schemeClr val="bg1"/>
                </a:solidFill>
                <a:latin typeface="Segoe UI Black" panose="020B0A02040204020203" pitchFamily="34" charset="0"/>
                <a:ea typeface="Segoe UI Black" panose="020B0A02040204020203" pitchFamily="34" charset="0"/>
              </a:rPr>
              <a:t>5</a:t>
            </a:r>
            <a:endPar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endParaRPr>
          </a:p>
        </p:txBody>
      </p:sp>
      <p:sp>
        <p:nvSpPr>
          <p:cNvPr id="7" name="TextBox 6">
            <a:extLst>
              <a:ext uri="{FF2B5EF4-FFF2-40B4-BE49-F238E27FC236}">
                <a16:creationId xmlns:a16="http://schemas.microsoft.com/office/drawing/2014/main" id="{A6383429-609D-C4D2-E893-5CDBA064F9CA}"/>
              </a:ext>
            </a:extLst>
          </p:cNvPr>
          <p:cNvSpPr txBox="1"/>
          <p:nvPr/>
        </p:nvSpPr>
        <p:spPr>
          <a:xfrm>
            <a:off x="1920960" y="878673"/>
            <a:ext cx="9073091" cy="707886"/>
          </a:xfrm>
          <a:prstGeom prst="rect">
            <a:avLst/>
          </a:prstGeom>
          <a:noFill/>
        </p:spPr>
        <p:txBody>
          <a:bodyPr wrap="square">
            <a:spAutoFit/>
          </a:bodyPr>
          <a:lstStyle/>
          <a:p>
            <a:r>
              <a:rPr lang="fr-FR" sz="4000" spc="300" dirty="0" err="1">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Biến</a:t>
            </a:r>
            <a:r>
              <a:rPr lang="fr-FR" sz="4000" spc="300" dirty="0">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fr-FR" sz="4000" spc="300" dirty="0" err="1">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ẩn</a:t>
            </a:r>
            <a:r>
              <a:rPr lang="fr-FR" sz="4000" spc="300" dirty="0">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(Latent Variable Perspective</a:t>
            </a:r>
            <a:r>
              <a:rPr lang="en-US" sz="4000" spc="300" dirty="0">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a:t>
            </a:r>
            <a:endParaRPr lang="vi-VN" sz="4000" dirty="0"/>
          </a:p>
        </p:txBody>
      </p:sp>
    </p:spTree>
    <p:extLst>
      <p:ext uri="{BB962C8B-B14F-4D97-AF65-F5344CB8AC3E}">
        <p14:creationId xmlns:p14="http://schemas.microsoft.com/office/powerpoint/2010/main" val="1044703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7F989-C25F-E279-B110-84AEC97F1EFD}"/>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C35BD79B-674F-4FA0-F741-266E39CFEFC5}"/>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C5992B57-F98E-374D-4D5B-660C87BE2B30}"/>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12068C0C-9765-C636-CF51-CC0CA61B03DB}"/>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BBA5A3FB-F4BD-40FE-7FDB-0DFEAA55EA51}"/>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18BF86C8-66C0-FD1A-0194-FCFDBEB9D098}"/>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D72157B0-A316-5E76-1CA8-24F18B55BD40}"/>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EBC28951-1E06-3F12-EC8C-05B9C1275B0A}"/>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DD0419A2-7943-7FC1-0F07-13C8498A2F4E}"/>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E81C1627-6639-D552-8FB9-E914E436BFF2}"/>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E23355F5-6668-9402-6865-9C2E0F250745}"/>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9DAE73AA-5C31-CB4C-117E-0508DCA8F31D}"/>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25111D3E-180C-A4D2-F792-51BB0C7A2CEA}"/>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CFB8D1B9-2134-E874-6221-072A6B10DC9B}"/>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90063BA4-D770-3B78-09D2-D3727B4AEC95}"/>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4B018D6E-56E5-94DC-7FD2-E73302A8A6C1}"/>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4D2ABD08-9CBA-57F4-7DD9-C8F7E405272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2" name="TextBox 1">
            <a:extLst>
              <a:ext uri="{FF2B5EF4-FFF2-40B4-BE49-F238E27FC236}">
                <a16:creationId xmlns:a16="http://schemas.microsoft.com/office/drawing/2014/main" id="{0FC4C8BC-84D1-ABA9-2FB8-85E2560F28F9}"/>
              </a:ext>
            </a:extLst>
          </p:cNvPr>
          <p:cNvSpPr txBox="1"/>
          <p:nvPr/>
        </p:nvSpPr>
        <p:spPr>
          <a:xfrm>
            <a:off x="735395" y="1982553"/>
            <a:ext cx="5360603" cy="451919"/>
          </a:xfrm>
          <a:prstGeom prst="rect">
            <a:avLst/>
          </a:prstGeom>
          <a:noFill/>
        </p:spPr>
        <p:txBody>
          <a:bodyPr wrap="square">
            <a:spAutoFit/>
          </a:bodyPr>
          <a:lstStyle/>
          <a:p>
            <a:pPr>
              <a:lnSpc>
                <a:spcPct val="107000"/>
              </a:lnSpc>
              <a:spcAft>
                <a:spcPts val="800"/>
              </a:spcAft>
            </a:pPr>
            <a:r>
              <a:rPr lang="en-US" sz="2400" b="1" kern="100" dirty="0">
                <a:latin typeface="Tahoma" panose="020B0604030504040204" pitchFamily="34" charset="0"/>
                <a:ea typeface="Tahoma" panose="020B0604030504040204" pitchFamily="34" charset="0"/>
                <a:cs typeface="Tahoma" panose="020B0604030504040204" pitchFamily="34" charset="0"/>
              </a:rPr>
              <a:t>1. </a:t>
            </a:r>
            <a:r>
              <a:rPr lang="en-US" sz="2400" b="1" kern="100" dirty="0" err="1">
                <a:latin typeface="Tahoma" panose="020B0604030504040204" pitchFamily="34" charset="0"/>
                <a:ea typeface="Tahoma" panose="020B0604030504040204" pitchFamily="34" charset="0"/>
                <a:cs typeface="Tahoma" panose="020B0604030504040204" pitchFamily="34" charset="0"/>
              </a:rPr>
              <a:t>Phân</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cụm</a:t>
            </a:r>
            <a:r>
              <a:rPr lang="en-US" sz="2400" b="1" kern="100" dirty="0">
                <a:latin typeface="Tahoma" panose="020B0604030504040204" pitchFamily="34" charset="0"/>
                <a:ea typeface="Tahoma" panose="020B0604030504040204" pitchFamily="34" charset="0"/>
                <a:cs typeface="Tahoma" panose="020B0604030504040204" pitchFamily="34" charset="0"/>
              </a:rPr>
              <a:t> (Clustering)</a:t>
            </a:r>
            <a:endParaRPr lang="en-US" sz="2400" b="1" kern="100"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Parallelogram 5">
            <a:extLst>
              <a:ext uri="{FF2B5EF4-FFF2-40B4-BE49-F238E27FC236}">
                <a16:creationId xmlns:a16="http://schemas.microsoft.com/office/drawing/2014/main" id="{32B4AFE8-9A45-3C52-F685-C97EF6B6D99C}"/>
              </a:ext>
            </a:extLst>
          </p:cNvPr>
          <p:cNvSpPr/>
          <p:nvPr/>
        </p:nvSpPr>
        <p:spPr>
          <a:xfrm>
            <a:off x="779535" y="837284"/>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6</a:t>
            </a:r>
          </a:p>
        </p:txBody>
      </p:sp>
      <p:sp>
        <p:nvSpPr>
          <p:cNvPr id="7" name="TextBox 6">
            <a:extLst>
              <a:ext uri="{FF2B5EF4-FFF2-40B4-BE49-F238E27FC236}">
                <a16:creationId xmlns:a16="http://schemas.microsoft.com/office/drawing/2014/main" id="{32662E18-5D59-D2B3-3063-EA4D98E70D2F}"/>
              </a:ext>
            </a:extLst>
          </p:cNvPr>
          <p:cNvSpPr txBox="1"/>
          <p:nvPr/>
        </p:nvSpPr>
        <p:spPr>
          <a:xfrm>
            <a:off x="1920960" y="878673"/>
            <a:ext cx="9073091" cy="707886"/>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Ứng</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dụng</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mở</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rộng</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của</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GMM</a:t>
            </a:r>
            <a:endParaRPr lang="vi-VN" sz="4000" dirty="0"/>
          </a:p>
        </p:txBody>
      </p:sp>
      <p:sp>
        <p:nvSpPr>
          <p:cNvPr id="4" name="TextBox 3">
            <a:extLst>
              <a:ext uri="{FF2B5EF4-FFF2-40B4-BE49-F238E27FC236}">
                <a16:creationId xmlns:a16="http://schemas.microsoft.com/office/drawing/2014/main" id="{8123F866-9F0D-844C-E786-8493BEAC614D}"/>
              </a:ext>
            </a:extLst>
          </p:cNvPr>
          <p:cNvSpPr txBox="1"/>
          <p:nvPr/>
        </p:nvSpPr>
        <p:spPr>
          <a:xfrm>
            <a:off x="735395" y="2802086"/>
            <a:ext cx="7438490" cy="451919"/>
          </a:xfrm>
          <a:prstGeom prst="rect">
            <a:avLst/>
          </a:prstGeom>
          <a:noFill/>
        </p:spPr>
        <p:txBody>
          <a:bodyPr wrap="square">
            <a:spAutoFit/>
          </a:bodyPr>
          <a:lstStyle/>
          <a:p>
            <a:pPr>
              <a:lnSpc>
                <a:spcPct val="107000"/>
              </a:lnSpc>
              <a:spcAft>
                <a:spcPts val="800"/>
              </a:spcAft>
            </a:pPr>
            <a:r>
              <a:rPr lang="en-US" sz="2400" b="1" kern="100" dirty="0">
                <a:latin typeface="Tahoma" panose="020B0604030504040204" pitchFamily="34" charset="0"/>
                <a:ea typeface="Tahoma" panose="020B0604030504040204" pitchFamily="34" charset="0"/>
                <a:cs typeface="Tahoma" panose="020B0604030504040204" pitchFamily="34" charset="0"/>
              </a:rPr>
              <a:t>2. </a:t>
            </a:r>
            <a:r>
              <a:rPr lang="en-US" sz="2400" b="1" kern="100" dirty="0" err="1">
                <a:latin typeface="Tahoma" panose="020B0604030504040204" pitchFamily="34" charset="0"/>
                <a:ea typeface="Tahoma" panose="020B0604030504040204" pitchFamily="34" charset="0"/>
                <a:cs typeface="Tahoma" panose="020B0604030504040204" pitchFamily="34" charset="0"/>
              </a:rPr>
              <a:t>Nhận</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dạng</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mẫu</a:t>
            </a:r>
            <a:r>
              <a:rPr lang="en-US" sz="2400" b="1" kern="100" dirty="0">
                <a:latin typeface="Tahoma" panose="020B0604030504040204" pitchFamily="34" charset="0"/>
                <a:ea typeface="Tahoma" panose="020B0604030504040204" pitchFamily="34" charset="0"/>
                <a:cs typeface="Tahoma" panose="020B0604030504040204" pitchFamily="34" charset="0"/>
              </a:rPr>
              <a:t> (Pattern Recognition)</a:t>
            </a:r>
            <a:endParaRPr lang="en-US" sz="2400" b="1" kern="100" dirty="0">
              <a:effectLst/>
              <a:latin typeface="Tahoma" panose="020B0604030504040204" pitchFamily="34" charset="0"/>
              <a:ea typeface="Tahoma" panose="020B0604030504040204" pitchFamily="34" charset="0"/>
              <a:cs typeface="Tahoma" panose="020B0604030504040204" pitchFamily="34" charset="0"/>
            </a:endParaRPr>
          </a:p>
        </p:txBody>
      </p:sp>
      <p:sp>
        <p:nvSpPr>
          <p:cNvPr id="8" name="TextBox 7">
            <a:extLst>
              <a:ext uri="{FF2B5EF4-FFF2-40B4-BE49-F238E27FC236}">
                <a16:creationId xmlns:a16="http://schemas.microsoft.com/office/drawing/2014/main" id="{7E310823-4D4C-60D3-2FF9-7082DBD0B856}"/>
              </a:ext>
            </a:extLst>
          </p:cNvPr>
          <p:cNvSpPr txBox="1"/>
          <p:nvPr/>
        </p:nvSpPr>
        <p:spPr>
          <a:xfrm>
            <a:off x="735395" y="3598410"/>
            <a:ext cx="7065942" cy="451919"/>
          </a:xfrm>
          <a:prstGeom prst="rect">
            <a:avLst/>
          </a:prstGeom>
          <a:noFill/>
        </p:spPr>
        <p:txBody>
          <a:bodyPr wrap="square">
            <a:spAutoFit/>
          </a:bodyPr>
          <a:lstStyle/>
          <a:p>
            <a:pPr>
              <a:lnSpc>
                <a:spcPct val="107000"/>
              </a:lnSpc>
              <a:spcAft>
                <a:spcPts val="800"/>
              </a:spcAft>
            </a:pPr>
            <a:r>
              <a:rPr lang="en-US" sz="2400" b="1" kern="100" dirty="0">
                <a:latin typeface="Tahoma" panose="020B0604030504040204" pitchFamily="34" charset="0"/>
                <a:ea typeface="Tahoma" panose="020B0604030504040204" pitchFamily="34" charset="0"/>
                <a:cs typeface="Tahoma" panose="020B0604030504040204" pitchFamily="34" charset="0"/>
              </a:rPr>
              <a:t>3. </a:t>
            </a:r>
            <a:r>
              <a:rPr lang="en-US" sz="2400" b="1" kern="100" dirty="0" err="1">
                <a:latin typeface="Tahoma" panose="020B0604030504040204" pitchFamily="34" charset="0"/>
                <a:ea typeface="Tahoma" panose="020B0604030504040204" pitchFamily="34" charset="0"/>
                <a:cs typeface="Tahoma" panose="020B0604030504040204" pitchFamily="34" charset="0"/>
              </a:rPr>
              <a:t>Xử</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lý</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tín</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hiệu</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và</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hình</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ảnh</a:t>
            </a:r>
            <a:endParaRPr lang="en-US" sz="2400" b="1" kern="100" dirty="0">
              <a:effectLst/>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282289E0-28D8-0389-13DA-5E1272C1BAAF}"/>
              </a:ext>
            </a:extLst>
          </p:cNvPr>
          <p:cNvSpPr txBox="1"/>
          <p:nvPr/>
        </p:nvSpPr>
        <p:spPr>
          <a:xfrm>
            <a:off x="735395" y="4394241"/>
            <a:ext cx="7065942" cy="451919"/>
          </a:xfrm>
          <a:prstGeom prst="rect">
            <a:avLst/>
          </a:prstGeom>
          <a:noFill/>
        </p:spPr>
        <p:txBody>
          <a:bodyPr wrap="square">
            <a:spAutoFit/>
          </a:bodyPr>
          <a:lstStyle/>
          <a:p>
            <a:pPr>
              <a:lnSpc>
                <a:spcPct val="107000"/>
              </a:lnSpc>
              <a:spcAft>
                <a:spcPts val="800"/>
              </a:spcAft>
            </a:pPr>
            <a:r>
              <a:rPr lang="en-US" sz="2400" b="1" kern="100" dirty="0">
                <a:latin typeface="Tahoma" panose="020B0604030504040204" pitchFamily="34" charset="0"/>
                <a:ea typeface="Tahoma" panose="020B0604030504040204" pitchFamily="34" charset="0"/>
                <a:cs typeface="Tahoma" panose="020B0604030504040204" pitchFamily="34" charset="0"/>
              </a:rPr>
              <a:t>4. Học </a:t>
            </a:r>
            <a:r>
              <a:rPr lang="en-US" sz="2400" b="1" kern="100" dirty="0" err="1">
                <a:latin typeface="Tahoma" panose="020B0604030504040204" pitchFamily="34" charset="0"/>
                <a:ea typeface="Tahoma" panose="020B0604030504040204" pitchFamily="34" charset="0"/>
                <a:cs typeface="Tahoma" panose="020B0604030504040204" pitchFamily="34" charset="0"/>
              </a:rPr>
              <a:t>sâu</a:t>
            </a:r>
            <a:r>
              <a:rPr lang="en-US" sz="2400" b="1" kern="100" dirty="0">
                <a:latin typeface="Tahoma" panose="020B0604030504040204" pitchFamily="34" charset="0"/>
                <a:ea typeface="Tahoma" panose="020B0604030504040204" pitchFamily="34" charset="0"/>
                <a:cs typeface="Tahoma" panose="020B0604030504040204" pitchFamily="34" charset="0"/>
              </a:rPr>
              <a:t> (Deep Learning)</a:t>
            </a:r>
            <a:endParaRPr lang="en-US" sz="2400" b="1" kern="100" dirty="0">
              <a:effectLst/>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59C444BC-9D25-E79B-3133-8D17889FB5B7}"/>
              </a:ext>
            </a:extLst>
          </p:cNvPr>
          <p:cNvSpPr txBox="1"/>
          <p:nvPr/>
        </p:nvSpPr>
        <p:spPr>
          <a:xfrm>
            <a:off x="735395" y="5143640"/>
            <a:ext cx="7899319" cy="451919"/>
          </a:xfrm>
          <a:prstGeom prst="rect">
            <a:avLst/>
          </a:prstGeom>
          <a:noFill/>
        </p:spPr>
        <p:txBody>
          <a:bodyPr wrap="square">
            <a:spAutoFit/>
          </a:bodyPr>
          <a:lstStyle/>
          <a:p>
            <a:pPr>
              <a:lnSpc>
                <a:spcPct val="107000"/>
              </a:lnSpc>
              <a:spcAft>
                <a:spcPts val="800"/>
              </a:spcAft>
            </a:pPr>
            <a:r>
              <a:rPr lang="vi-VN" sz="2400" b="1" kern="100" dirty="0">
                <a:latin typeface="Tahoma" panose="020B0604030504040204" pitchFamily="34" charset="0"/>
                <a:ea typeface="Tahoma" panose="020B0604030504040204" pitchFamily="34" charset="0"/>
                <a:cs typeface="Tahoma" panose="020B0604030504040204" pitchFamily="34" charset="0"/>
              </a:rPr>
              <a:t>5. Phát hiện bất thường (Anomaly Detection)</a:t>
            </a:r>
            <a:endParaRPr lang="en-US" sz="2400" b="1" kern="10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79175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22E009-D6B4-0159-740C-04494CF5C70F}"/>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929393A4-E459-E839-D9A8-0F4D1B841121}"/>
              </a:ext>
            </a:extLst>
          </p:cNvPr>
          <p:cNvSpPr/>
          <p:nvPr/>
        </p:nvSpPr>
        <p:spPr>
          <a:xfrm rot="10800000" flipV="1">
            <a:off x="7327749" y="5155832"/>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810DBC1B-B5D8-F0C2-1343-410022A5E95E}"/>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E44BCB72-3D2D-AA2B-126D-B13CBB513D0C}"/>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1AFBA048-14C3-88A6-1913-83DCDD2CBD40}"/>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E1840EC1-B24E-0FBD-3E0E-EC03B3EB69E6}"/>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F2412A6E-961F-167F-320B-BA7288760635}"/>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E830AF6B-4F77-ECDF-6D45-11458AEA5EBB}"/>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CA12437E-1EE4-C17A-6D90-9A1B7AB972CF}"/>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4556F418-8FE6-E1E8-AEF4-C4072D0499D9}"/>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C9E3E973-B298-197A-606A-89870471DFA3}"/>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C0FD0504-7006-1847-EB6B-5A464E4D6858}"/>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CA770409-2D79-5470-B628-A5DCEB2C0CA9}"/>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4A1B6824-FA55-61C5-BF3E-3F68D0C0DDE1}"/>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CDBAA252-10B5-BF0C-319F-2381492FFB5F}"/>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95BD8881-FADA-1D78-DDF1-6AA9C2481EEB}"/>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C9D0D278-6332-7E6F-72F5-2E979E1E257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2" name="TextBox 1">
            <a:extLst>
              <a:ext uri="{FF2B5EF4-FFF2-40B4-BE49-F238E27FC236}">
                <a16:creationId xmlns:a16="http://schemas.microsoft.com/office/drawing/2014/main" id="{C0A88A49-A6A2-4CC6-95F6-11CBB02B4034}"/>
              </a:ext>
            </a:extLst>
          </p:cNvPr>
          <p:cNvSpPr txBox="1"/>
          <p:nvPr/>
        </p:nvSpPr>
        <p:spPr>
          <a:xfrm>
            <a:off x="340523" y="1394335"/>
            <a:ext cx="5360603" cy="451919"/>
          </a:xfrm>
          <a:prstGeom prst="rect">
            <a:avLst/>
          </a:prstGeom>
          <a:noFill/>
        </p:spPr>
        <p:txBody>
          <a:bodyPr wrap="square">
            <a:spAutoFit/>
          </a:bodyPr>
          <a:lstStyle/>
          <a:p>
            <a:pPr>
              <a:lnSpc>
                <a:spcPct val="107000"/>
              </a:lnSpc>
              <a:spcAft>
                <a:spcPts val="800"/>
              </a:spcAft>
            </a:pPr>
            <a:r>
              <a:rPr lang="en-US" sz="2400" b="1" kern="100" dirty="0">
                <a:latin typeface="Tahoma" panose="020B0604030504040204" pitchFamily="34" charset="0"/>
                <a:ea typeface="Tahoma" panose="020B0604030504040204" pitchFamily="34" charset="0"/>
                <a:cs typeface="Tahoma" panose="020B0604030504040204" pitchFamily="34" charset="0"/>
              </a:rPr>
              <a:t>1. </a:t>
            </a:r>
            <a:r>
              <a:rPr lang="en-US" sz="2400" b="1" kern="100" dirty="0" err="1">
                <a:latin typeface="Tahoma" panose="020B0604030504040204" pitchFamily="34" charset="0"/>
                <a:ea typeface="Tahoma" panose="020B0604030504040204" pitchFamily="34" charset="0"/>
                <a:cs typeface="Tahoma" panose="020B0604030504040204" pitchFamily="34" charset="0"/>
              </a:rPr>
              <a:t>Ưu</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điểm</a:t>
            </a:r>
            <a:r>
              <a:rPr lang="en-US" sz="2400" b="1" kern="100" dirty="0">
                <a:latin typeface="Tahoma" panose="020B0604030504040204" pitchFamily="34" charset="0"/>
                <a:ea typeface="Tahoma" panose="020B0604030504040204" pitchFamily="34" charset="0"/>
                <a:cs typeface="Tahoma" panose="020B0604030504040204" pitchFamily="34" charset="0"/>
              </a:rPr>
              <a:t>:</a:t>
            </a:r>
            <a:endParaRPr lang="en-US" sz="2400" b="1" kern="100"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Parallelogram 5">
            <a:extLst>
              <a:ext uri="{FF2B5EF4-FFF2-40B4-BE49-F238E27FC236}">
                <a16:creationId xmlns:a16="http://schemas.microsoft.com/office/drawing/2014/main" id="{1754F3D1-AE36-9A28-8C58-47B6412CDB4E}"/>
              </a:ext>
            </a:extLst>
          </p:cNvPr>
          <p:cNvSpPr/>
          <p:nvPr/>
        </p:nvSpPr>
        <p:spPr>
          <a:xfrm>
            <a:off x="752093" y="514065"/>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7</a:t>
            </a:r>
          </a:p>
        </p:txBody>
      </p:sp>
      <p:sp>
        <p:nvSpPr>
          <p:cNvPr id="7" name="TextBox 6">
            <a:extLst>
              <a:ext uri="{FF2B5EF4-FFF2-40B4-BE49-F238E27FC236}">
                <a16:creationId xmlns:a16="http://schemas.microsoft.com/office/drawing/2014/main" id="{3DDC32D9-2FAF-EC6E-59A6-53EDA60819D2}"/>
              </a:ext>
            </a:extLst>
          </p:cNvPr>
          <p:cNvSpPr txBox="1"/>
          <p:nvPr/>
        </p:nvSpPr>
        <p:spPr>
          <a:xfrm>
            <a:off x="1917527" y="501165"/>
            <a:ext cx="9073091" cy="707886"/>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Ưu</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điểm</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và</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nhược</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điểm</a:t>
            </a:r>
            <a:endParaRPr lang="vi-VN" sz="4000" dirty="0"/>
          </a:p>
        </p:txBody>
      </p:sp>
      <p:sp>
        <p:nvSpPr>
          <p:cNvPr id="3" name="TextBox 2">
            <a:extLst>
              <a:ext uri="{FF2B5EF4-FFF2-40B4-BE49-F238E27FC236}">
                <a16:creationId xmlns:a16="http://schemas.microsoft.com/office/drawing/2014/main" id="{D6C29605-EFF3-C14C-DD96-0376DA609FF9}"/>
              </a:ext>
            </a:extLst>
          </p:cNvPr>
          <p:cNvSpPr txBox="1"/>
          <p:nvPr/>
        </p:nvSpPr>
        <p:spPr>
          <a:xfrm>
            <a:off x="439077" y="1904460"/>
            <a:ext cx="10670669" cy="3722879"/>
          </a:xfrm>
          <a:prstGeom prst="rect">
            <a:avLst/>
          </a:prstGeom>
          <a:noFill/>
        </p:spPr>
        <p:txBody>
          <a:bodyPr wrap="square">
            <a:spAutoFit/>
          </a:bodyPr>
          <a:lstStyle/>
          <a:p>
            <a:pPr marL="342900" indent="-342900">
              <a:lnSpc>
                <a:spcPct val="150000"/>
              </a:lnSpc>
              <a:buFont typeface="Arial" panose="020B0604020202020204" pitchFamily="34" charset="0"/>
              <a:buChar char="•"/>
            </a:pPr>
            <a:r>
              <a:rPr lang="vi-VN" sz="2000" b="1" dirty="0">
                <a:latin typeface="Tahoma" panose="020B0604030504040204" pitchFamily="34" charset="0"/>
                <a:ea typeface="Tahoma" panose="020B0604030504040204" pitchFamily="34" charset="0"/>
                <a:cs typeface="Tahoma" panose="020B0604030504040204" pitchFamily="34" charset="0"/>
              </a:rPr>
              <a:t>Linh hoạt: </a:t>
            </a:r>
            <a:r>
              <a:rPr lang="vi-VN" sz="2000" dirty="0">
                <a:latin typeface="Tahoma" panose="020B0604030504040204" pitchFamily="34" charset="0"/>
                <a:ea typeface="Tahoma" panose="020B0604030504040204" pitchFamily="34" charset="0"/>
                <a:cs typeface="Tahoma" panose="020B0604030504040204" pitchFamily="34" charset="0"/>
              </a:rPr>
              <a:t>Mô hình hóa dữ liệu phức tạp, đa đỉnh, hoặc chồng lấn tốt nhờ tổ hợp nhiều phân phối Gauss.</a:t>
            </a: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Font typeface="Arial" panose="020B0604020202020204" pitchFamily="34" charset="0"/>
              <a:buChar char="•"/>
            </a:pPr>
            <a:r>
              <a:rPr lang="vi-VN" sz="2000" b="1" dirty="0">
                <a:latin typeface="Tahoma" panose="020B0604030504040204" pitchFamily="34" charset="0"/>
                <a:ea typeface="Tahoma" panose="020B0604030504040204" pitchFamily="34" charset="0"/>
                <a:cs typeface="Tahoma" panose="020B0604030504040204" pitchFamily="34" charset="0"/>
              </a:rPr>
              <a:t>Phân cụm mềm: </a:t>
            </a:r>
            <a:r>
              <a:rPr lang="vi-VN" sz="2000" dirty="0">
                <a:latin typeface="Tahoma" panose="020B0604030504040204" pitchFamily="34" charset="0"/>
                <a:ea typeface="Tahoma" panose="020B0604030504040204" pitchFamily="34" charset="0"/>
                <a:cs typeface="Tahoma" panose="020B0604030504040204" pitchFamily="34" charset="0"/>
              </a:rPr>
              <a:t>Gán xác suất cho mỗi điểm dữ liệu thuộc các cụm, phù hợp với dữ liệu không rõ ràng.</a:t>
            </a: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Font typeface="Arial" panose="020B0604020202020204" pitchFamily="34" charset="0"/>
              <a:buChar char="•"/>
            </a:pPr>
            <a:r>
              <a:rPr lang="vi-VN" sz="2000" b="1" dirty="0">
                <a:latin typeface="Tahoma" panose="020B0604030504040204" pitchFamily="34" charset="0"/>
                <a:ea typeface="Tahoma" panose="020B0604030504040204" pitchFamily="34" charset="0"/>
                <a:cs typeface="Tahoma" panose="020B0604030504040204" pitchFamily="34" charset="0"/>
              </a:rPr>
              <a:t>Cơ sở xác suất: </a:t>
            </a:r>
            <a:r>
              <a:rPr lang="vi-VN" sz="2000" dirty="0">
                <a:latin typeface="Tahoma" panose="020B0604030504040204" pitchFamily="34" charset="0"/>
                <a:ea typeface="Tahoma" panose="020B0604030504040204" pitchFamily="34" charset="0"/>
                <a:cs typeface="Tahoma" panose="020B0604030504040204" pitchFamily="34" charset="0"/>
              </a:rPr>
              <a:t>Cung cấp mật độ xác suất và xác suất hậu nghiệm, hỗ trợ phát hiện bất thường, sinh dữ liệu.</a:t>
            </a: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150000"/>
              </a:lnSpc>
              <a:buFont typeface="Arial" panose="020B0604020202020204" pitchFamily="34" charset="0"/>
              <a:buChar char="•"/>
            </a:pPr>
            <a:r>
              <a:rPr lang="vi-VN" sz="2000" b="1" dirty="0">
                <a:latin typeface="Tahoma" panose="020B0604030504040204" pitchFamily="34" charset="0"/>
                <a:ea typeface="Tahoma" panose="020B0604030504040204" pitchFamily="34" charset="0"/>
                <a:cs typeface="Tahoma" panose="020B0604030504040204" pitchFamily="34" charset="0"/>
              </a:rPr>
              <a:t>Xử lý đa chiều: </a:t>
            </a:r>
            <a:r>
              <a:rPr lang="vi-VN" sz="2000" dirty="0">
                <a:latin typeface="Tahoma" panose="020B0604030504040204" pitchFamily="34" charset="0"/>
                <a:ea typeface="Tahoma" panose="020B0604030504040204" pitchFamily="34" charset="0"/>
                <a:cs typeface="Tahoma" panose="020B0604030504040204" pitchFamily="34" charset="0"/>
              </a:rPr>
              <a:t>Hiệu quả với dữ liệu nhiều chiều, tùy chỉnh được ma trận hiệp phương sai.</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
        <p:nvSpPr>
          <p:cNvPr id="13" name="TextBox 12">
            <a:extLst>
              <a:ext uri="{FF2B5EF4-FFF2-40B4-BE49-F238E27FC236}">
                <a16:creationId xmlns:a16="http://schemas.microsoft.com/office/drawing/2014/main" id="{F8F2B180-5343-84C0-80B4-5DD5A7411145}"/>
              </a:ext>
            </a:extLst>
          </p:cNvPr>
          <p:cNvSpPr txBox="1"/>
          <p:nvPr/>
        </p:nvSpPr>
        <p:spPr>
          <a:xfrm>
            <a:off x="439077" y="5538462"/>
            <a:ext cx="9045614" cy="95289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vi-VN" sz="2000" b="1" dirty="0">
                <a:latin typeface="Tahoma" panose="020B0604030504040204" pitchFamily="34" charset="0"/>
                <a:ea typeface="Tahoma" panose="020B0604030504040204" pitchFamily="34" charset="0"/>
                <a:cs typeface="Tahoma" panose="020B0604030504040204" pitchFamily="34" charset="0"/>
              </a:rPr>
              <a:t>Tích hợp tốt</a:t>
            </a:r>
            <a:r>
              <a:rPr lang="vi-VN" sz="2000" dirty="0">
                <a:latin typeface="Tahoma" panose="020B0604030504040204" pitchFamily="34" charset="0"/>
                <a:ea typeface="Tahoma" panose="020B0604030504040204" pitchFamily="34" charset="0"/>
                <a:cs typeface="Tahoma" panose="020B0604030504040204" pitchFamily="34" charset="0"/>
              </a:rPr>
              <a:t>: Dễ kết hợp với các mô hình học sâu hoặc xác suất khác (như VAE, HMM).</a:t>
            </a:r>
          </a:p>
        </p:txBody>
      </p:sp>
    </p:spTree>
    <p:extLst>
      <p:ext uri="{BB962C8B-B14F-4D97-AF65-F5344CB8AC3E}">
        <p14:creationId xmlns:p14="http://schemas.microsoft.com/office/powerpoint/2010/main" val="8827058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DF5D3-A966-F88B-7216-16A0F8E90AFA}"/>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6685F0F3-BAF4-63FB-A85D-E52F7D3D413A}"/>
              </a:ext>
            </a:extLst>
          </p:cNvPr>
          <p:cNvSpPr/>
          <p:nvPr/>
        </p:nvSpPr>
        <p:spPr>
          <a:xfrm rot="10800000" flipV="1">
            <a:off x="7327749" y="5155832"/>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18AEFBE9-557E-9435-5254-F75D8FA2DD6E}"/>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518A2131-A98F-E3E0-EB9F-5671303DADA5}"/>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E33E0C5E-F8F3-48FA-C585-91E32754B87B}"/>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E2D7B91B-31BA-64AB-0934-EBB894539CF6}"/>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A4CCAA54-F854-9086-6818-AA019F2CDC56}"/>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EE740C5E-CBBD-C198-9BF8-F444AC1D3910}"/>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45C97867-4AF1-9968-867F-C95BB58ACA0B}"/>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3790A343-C10D-5E28-D340-3FC5CA38AF1F}"/>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625706DC-334D-4B87-5ECE-02C72FDF5C87}"/>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A35966B0-5D0F-4608-D571-3739E9DDA2EF}"/>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92200351-CDBA-86EB-66FD-8BE0BF518783}"/>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CA3B963F-A379-E055-0A74-CE69D427FA6F}"/>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2A5998B2-1305-E96C-CA29-E9066683541A}"/>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6EC6F0EF-A430-A4E0-F4B9-DE16E9531D54}"/>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3051F045-26F3-E23B-6DE1-D20BFDE9E7E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2" name="TextBox 1">
            <a:extLst>
              <a:ext uri="{FF2B5EF4-FFF2-40B4-BE49-F238E27FC236}">
                <a16:creationId xmlns:a16="http://schemas.microsoft.com/office/drawing/2014/main" id="{3340489D-3C40-2330-D1D8-137644287554}"/>
              </a:ext>
            </a:extLst>
          </p:cNvPr>
          <p:cNvSpPr txBox="1"/>
          <p:nvPr/>
        </p:nvSpPr>
        <p:spPr>
          <a:xfrm>
            <a:off x="340523" y="1394335"/>
            <a:ext cx="5360603" cy="451919"/>
          </a:xfrm>
          <a:prstGeom prst="rect">
            <a:avLst/>
          </a:prstGeom>
          <a:noFill/>
        </p:spPr>
        <p:txBody>
          <a:bodyPr wrap="square">
            <a:spAutoFit/>
          </a:bodyPr>
          <a:lstStyle/>
          <a:p>
            <a:pPr>
              <a:lnSpc>
                <a:spcPct val="107000"/>
              </a:lnSpc>
              <a:spcAft>
                <a:spcPts val="800"/>
              </a:spcAft>
            </a:pPr>
            <a:r>
              <a:rPr lang="en-US" sz="2400" b="1" kern="100" dirty="0">
                <a:latin typeface="Tahoma" panose="020B0604030504040204" pitchFamily="34" charset="0"/>
                <a:ea typeface="Tahoma" panose="020B0604030504040204" pitchFamily="34" charset="0"/>
                <a:cs typeface="Tahoma" panose="020B0604030504040204" pitchFamily="34" charset="0"/>
              </a:rPr>
              <a:t>1. </a:t>
            </a:r>
            <a:r>
              <a:rPr lang="en-US" sz="2400" b="1" kern="100" dirty="0" err="1">
                <a:latin typeface="Tahoma" panose="020B0604030504040204" pitchFamily="34" charset="0"/>
                <a:ea typeface="Tahoma" panose="020B0604030504040204" pitchFamily="34" charset="0"/>
                <a:cs typeface="Tahoma" panose="020B0604030504040204" pitchFamily="34" charset="0"/>
              </a:rPr>
              <a:t>Nhược</a:t>
            </a:r>
            <a:r>
              <a:rPr lang="en-US" sz="2400" b="1" kern="100" dirty="0">
                <a:latin typeface="Tahoma" panose="020B0604030504040204" pitchFamily="34" charset="0"/>
                <a:ea typeface="Tahoma" panose="020B0604030504040204" pitchFamily="34" charset="0"/>
                <a:cs typeface="Tahoma" panose="020B0604030504040204" pitchFamily="34" charset="0"/>
              </a:rPr>
              <a:t> </a:t>
            </a:r>
            <a:r>
              <a:rPr lang="en-US" sz="2400" b="1" kern="100" dirty="0" err="1">
                <a:latin typeface="Tahoma" panose="020B0604030504040204" pitchFamily="34" charset="0"/>
                <a:ea typeface="Tahoma" panose="020B0604030504040204" pitchFamily="34" charset="0"/>
                <a:cs typeface="Tahoma" panose="020B0604030504040204" pitchFamily="34" charset="0"/>
              </a:rPr>
              <a:t>điểm</a:t>
            </a:r>
            <a:r>
              <a:rPr lang="en-US" sz="2400" b="1" kern="100" dirty="0">
                <a:latin typeface="Tahoma" panose="020B0604030504040204" pitchFamily="34" charset="0"/>
                <a:ea typeface="Tahoma" panose="020B0604030504040204" pitchFamily="34" charset="0"/>
                <a:cs typeface="Tahoma" panose="020B0604030504040204" pitchFamily="34" charset="0"/>
              </a:rPr>
              <a:t>:</a:t>
            </a:r>
            <a:endParaRPr lang="en-US" sz="2400" b="1" kern="100" dirty="0">
              <a:effectLst/>
              <a:latin typeface="Tahoma" panose="020B0604030504040204" pitchFamily="34" charset="0"/>
              <a:ea typeface="Tahoma" panose="020B0604030504040204" pitchFamily="34" charset="0"/>
              <a:cs typeface="Tahoma" panose="020B0604030504040204" pitchFamily="34" charset="0"/>
            </a:endParaRPr>
          </a:p>
        </p:txBody>
      </p:sp>
      <p:sp>
        <p:nvSpPr>
          <p:cNvPr id="6" name="Parallelogram 5">
            <a:extLst>
              <a:ext uri="{FF2B5EF4-FFF2-40B4-BE49-F238E27FC236}">
                <a16:creationId xmlns:a16="http://schemas.microsoft.com/office/drawing/2014/main" id="{87E01B09-9678-2C11-76FE-505F1DD69D67}"/>
              </a:ext>
            </a:extLst>
          </p:cNvPr>
          <p:cNvSpPr/>
          <p:nvPr/>
        </p:nvSpPr>
        <p:spPr>
          <a:xfrm>
            <a:off x="752093" y="514065"/>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7</a:t>
            </a:r>
          </a:p>
        </p:txBody>
      </p:sp>
      <p:sp>
        <p:nvSpPr>
          <p:cNvPr id="7" name="TextBox 6">
            <a:extLst>
              <a:ext uri="{FF2B5EF4-FFF2-40B4-BE49-F238E27FC236}">
                <a16:creationId xmlns:a16="http://schemas.microsoft.com/office/drawing/2014/main" id="{8AA3C446-092C-5D34-6445-FB96DC4C7ADC}"/>
              </a:ext>
            </a:extLst>
          </p:cNvPr>
          <p:cNvSpPr txBox="1"/>
          <p:nvPr/>
        </p:nvSpPr>
        <p:spPr>
          <a:xfrm>
            <a:off x="1917527" y="501165"/>
            <a:ext cx="9073091" cy="707886"/>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Ưu</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điểm</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và</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nhược</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điểm</a:t>
            </a:r>
            <a:endParaRPr lang="vi-VN" sz="4000" dirty="0"/>
          </a:p>
        </p:txBody>
      </p:sp>
      <p:sp>
        <p:nvSpPr>
          <p:cNvPr id="3" name="TextBox 2">
            <a:extLst>
              <a:ext uri="{FF2B5EF4-FFF2-40B4-BE49-F238E27FC236}">
                <a16:creationId xmlns:a16="http://schemas.microsoft.com/office/drawing/2014/main" id="{9D5F5B7A-F46F-06FC-8CE7-6F2384801193}"/>
              </a:ext>
            </a:extLst>
          </p:cNvPr>
          <p:cNvSpPr txBox="1"/>
          <p:nvPr/>
        </p:nvSpPr>
        <p:spPr>
          <a:xfrm>
            <a:off x="541861" y="2043509"/>
            <a:ext cx="10670669" cy="3068853"/>
          </a:xfrm>
          <a:prstGeom prst="rect">
            <a:avLst/>
          </a:prstGeom>
          <a:noFill/>
        </p:spPr>
        <p:txBody>
          <a:bodyPr wrap="square">
            <a:spAutoFit/>
          </a:bodyPr>
          <a:lstStyle/>
          <a:p>
            <a:pPr marL="342900" indent="-342900">
              <a:lnSpc>
                <a:spcPct val="200000"/>
              </a:lnSpc>
              <a:buFont typeface="Arial" panose="020B0604020202020204" pitchFamily="34" charset="0"/>
              <a:buChar char="•"/>
            </a:pPr>
            <a:r>
              <a:rPr lang="vi-VN" sz="2000" b="1" dirty="0">
                <a:latin typeface="Tahoma" panose="020B0604030504040204" pitchFamily="34" charset="0"/>
                <a:ea typeface="Tahoma" panose="020B0604030504040204" pitchFamily="34" charset="0"/>
                <a:cs typeface="Tahoma" panose="020B0604030504040204" pitchFamily="34" charset="0"/>
              </a:rPr>
              <a:t>Nhạy cảm khởi tạo: </a:t>
            </a:r>
            <a:r>
              <a:rPr lang="vi-VN" sz="2000" dirty="0">
                <a:latin typeface="Tahoma" panose="020B0604030504040204" pitchFamily="34" charset="0"/>
                <a:ea typeface="Tahoma" panose="020B0604030504040204" pitchFamily="34" charset="0"/>
                <a:cs typeface="Tahoma" panose="020B0604030504040204" pitchFamily="34" charset="0"/>
              </a:rPr>
              <a:t>Dễ hội tụ đến cực đại cục bộ nếu tham số ban đầu không tốt.</a:t>
            </a: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200000"/>
              </a:lnSpc>
              <a:buFont typeface="Arial" panose="020B0604020202020204" pitchFamily="34" charset="0"/>
              <a:buChar char="•"/>
            </a:pPr>
            <a:r>
              <a:rPr lang="vi-VN" sz="2000" b="1" dirty="0">
                <a:latin typeface="Tahoma" panose="020B0604030504040204" pitchFamily="34" charset="0"/>
                <a:ea typeface="Tahoma" panose="020B0604030504040204" pitchFamily="34" charset="0"/>
                <a:cs typeface="Tahoma" panose="020B0604030504040204" pitchFamily="34" charset="0"/>
              </a:rPr>
              <a:t>Khó chọn 𝐾: </a:t>
            </a:r>
            <a:r>
              <a:rPr lang="vi-VN" sz="2000" dirty="0">
                <a:latin typeface="Tahoma" panose="020B0604030504040204" pitchFamily="34" charset="0"/>
                <a:ea typeface="Tahoma" panose="020B0604030504040204" pitchFamily="34" charset="0"/>
                <a:cs typeface="Tahoma" panose="020B0604030504040204" pitchFamily="34" charset="0"/>
              </a:rPr>
              <a:t>Xác định số cụm tối ưu cần thử nghiệm hoặc tiêu chí bổ sun</a:t>
            </a:r>
            <a:r>
              <a:rPr lang="en-US" sz="2000" dirty="0">
                <a:latin typeface="Tahoma" panose="020B0604030504040204" pitchFamily="34" charset="0"/>
                <a:ea typeface="Tahoma" panose="020B0604030504040204" pitchFamily="34" charset="0"/>
                <a:cs typeface="Tahoma" panose="020B0604030504040204" pitchFamily="34" charset="0"/>
              </a:rPr>
              <a:t>g.</a:t>
            </a:r>
          </a:p>
          <a:p>
            <a:pPr marL="342900" indent="-342900">
              <a:lnSpc>
                <a:spcPct val="200000"/>
              </a:lnSpc>
              <a:buFont typeface="Arial" panose="020B0604020202020204" pitchFamily="34" charset="0"/>
              <a:buChar char="•"/>
            </a:pPr>
            <a:r>
              <a:rPr lang="vi-VN" sz="2000" b="1" dirty="0">
                <a:latin typeface="Tahoma" panose="020B0604030504040204" pitchFamily="34" charset="0"/>
                <a:ea typeface="Tahoma" panose="020B0604030504040204" pitchFamily="34" charset="0"/>
                <a:cs typeface="Tahoma" panose="020B0604030504040204" pitchFamily="34" charset="0"/>
              </a:rPr>
              <a:t>Giả định Gauss: </a:t>
            </a:r>
            <a:r>
              <a:rPr lang="vi-VN" sz="2000" dirty="0">
                <a:latin typeface="Tahoma" panose="020B0604030504040204" pitchFamily="34" charset="0"/>
                <a:ea typeface="Tahoma" panose="020B0604030504040204" pitchFamily="34" charset="0"/>
                <a:cs typeface="Tahoma" panose="020B0604030504040204" pitchFamily="34" charset="0"/>
              </a:rPr>
              <a:t>Không phù hợp với dữ liệu phi Gauss, lệch mạnh, hoặc chứa ngoại lai.</a:t>
            </a: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200000"/>
              </a:lnSpc>
              <a:buFont typeface="Arial" panose="020B0604020202020204" pitchFamily="34" charset="0"/>
              <a:buChar char="•"/>
            </a:pPr>
            <a:r>
              <a:rPr lang="vi-VN" sz="2000" b="1" dirty="0">
                <a:latin typeface="Tahoma" panose="020B0604030504040204" pitchFamily="34" charset="0"/>
                <a:ea typeface="Tahoma" panose="020B0604030504040204" pitchFamily="34" charset="0"/>
                <a:cs typeface="Tahoma" panose="020B0604030504040204" pitchFamily="34" charset="0"/>
              </a:rPr>
              <a:t>Chi phí tính toán: </a:t>
            </a:r>
            <a:r>
              <a:rPr lang="vi-VN" sz="2000" dirty="0">
                <a:latin typeface="Tahoma" panose="020B0604030504040204" pitchFamily="34" charset="0"/>
                <a:ea typeface="Tahoma" panose="020B0604030504040204" pitchFamily="34" charset="0"/>
                <a:cs typeface="Tahoma" panose="020B0604030504040204" pitchFamily="34" charset="0"/>
              </a:rPr>
              <a:t>Cao với dữ liệu lớn do tính toán xác suất và </a:t>
            </a:r>
            <a:r>
              <a:rPr lang="en-US" sz="2000" dirty="0">
                <a:latin typeface="Tahoma" panose="020B0604030504040204" pitchFamily="34" charset="0"/>
                <a:ea typeface="Tahoma" panose="020B0604030504040204" pitchFamily="34" charset="0"/>
                <a:cs typeface="Tahoma" panose="020B0604030504040204" pitchFamily="34" charset="0"/>
              </a:rPr>
              <a:t>responsibility </a:t>
            </a:r>
            <a:r>
              <a:rPr lang="vi-VN" sz="2000" dirty="0">
                <a:latin typeface="Tahoma" panose="020B0604030504040204" pitchFamily="34" charset="0"/>
                <a:ea typeface="Tahoma" panose="020B0604030504040204" pitchFamily="34" charset="0"/>
                <a:cs typeface="Tahoma" panose="020B0604030504040204" pitchFamily="34" charset="0"/>
              </a:rPr>
              <a:t>.</a:t>
            </a:r>
            <a:endParaRPr lang="en-US" sz="2000" dirty="0">
              <a:latin typeface="Tahoma" panose="020B0604030504040204" pitchFamily="34" charset="0"/>
              <a:ea typeface="Tahoma" panose="020B0604030504040204" pitchFamily="34" charset="0"/>
              <a:cs typeface="Tahoma" panose="020B0604030504040204" pitchFamily="34" charset="0"/>
            </a:endParaRPr>
          </a:p>
          <a:p>
            <a:pPr marL="342900" indent="-342900">
              <a:lnSpc>
                <a:spcPct val="200000"/>
              </a:lnSpc>
              <a:buFont typeface="Arial" panose="020B0604020202020204" pitchFamily="34" charset="0"/>
              <a:buChar char="•"/>
            </a:pPr>
            <a:r>
              <a:rPr lang="vi-VN" sz="2000" b="1" dirty="0">
                <a:latin typeface="Tahoma" panose="020B0604030504040204" pitchFamily="34" charset="0"/>
                <a:ea typeface="Tahoma" panose="020B0604030504040204" pitchFamily="34" charset="0"/>
                <a:cs typeface="Tahoma" panose="020B0604030504040204" pitchFamily="34" charset="0"/>
              </a:rPr>
              <a:t>Nhạy cảm với ngoại lai: </a:t>
            </a:r>
            <a:r>
              <a:rPr lang="vi-VN" sz="2000" dirty="0">
                <a:latin typeface="Tahoma" panose="020B0604030504040204" pitchFamily="34" charset="0"/>
                <a:ea typeface="Tahoma" panose="020B0604030504040204" pitchFamily="34" charset="0"/>
                <a:cs typeface="Tahoma" panose="020B0604030504040204" pitchFamily="34" charset="0"/>
              </a:rPr>
              <a:t>Dễ bị lệch tham số nếu có dữ liệu bất thường.</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90580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colorful balloons&#10;&#10;Description automatically generated with medium confidence">
            <a:extLst>
              <a:ext uri="{FF2B5EF4-FFF2-40B4-BE49-F238E27FC236}">
                <a16:creationId xmlns:a16="http://schemas.microsoft.com/office/drawing/2014/main" id="{E5D4A870-0DF8-4881-A220-5F8A81E67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9326" y="2367746"/>
            <a:ext cx="3773347" cy="2122508"/>
          </a:xfrm>
          <a:prstGeom prst="rect">
            <a:avLst/>
          </a:prstGeom>
        </p:spPr>
      </p:pic>
      <p:sp>
        <p:nvSpPr>
          <p:cNvPr id="188" name="TextBox 187">
            <a:extLst>
              <a:ext uri="{FF2B5EF4-FFF2-40B4-BE49-F238E27FC236}">
                <a16:creationId xmlns:a16="http://schemas.microsoft.com/office/drawing/2014/main" id="{FC819B73-79DA-41B0-8BAA-D4FF2B4585E4}"/>
              </a:ext>
            </a:extLst>
          </p:cNvPr>
          <p:cNvSpPr txBox="1"/>
          <p:nvPr/>
        </p:nvSpPr>
        <p:spPr>
          <a:xfrm>
            <a:off x="3570719" y="3851744"/>
            <a:ext cx="4750187" cy="461665"/>
          </a:xfrm>
          <a:prstGeom prst="rect">
            <a:avLst/>
          </a:prstGeom>
          <a:noFill/>
        </p:spPr>
        <p:txBody>
          <a:bodyPr wrap="square" rtlCol="0">
            <a:spAutoFit/>
          </a:bodyPr>
          <a:lstStyle/>
          <a:p>
            <a:pPr algn="ctr"/>
            <a:r>
              <a:rPr lang="en-US" sz="2400" dirty="0">
                <a:solidFill>
                  <a:srgbClr val="34393C"/>
                </a:solidFill>
                <a:latin typeface="Arial" panose="020B0604020202020204" pitchFamily="34" charset="0"/>
                <a:cs typeface="Arial" panose="020B0604020202020204" pitchFamily="34" charset="0"/>
              </a:rPr>
              <a:t>KẾT THÚC BÀI THUYẾT TRÌNH</a:t>
            </a:r>
          </a:p>
        </p:txBody>
      </p:sp>
      <p:sp>
        <p:nvSpPr>
          <p:cNvPr id="49" name="Rectangle: Rounded Corners 48">
            <a:extLst>
              <a:ext uri="{FF2B5EF4-FFF2-40B4-BE49-F238E27FC236}">
                <a16:creationId xmlns:a16="http://schemas.microsoft.com/office/drawing/2014/main" id="{057A93B7-6C1C-401B-8466-208F0F6432A8}"/>
              </a:ext>
            </a:extLst>
          </p:cNvPr>
          <p:cNvSpPr/>
          <p:nvPr/>
        </p:nvSpPr>
        <p:spPr>
          <a:xfrm rot="2700000">
            <a:off x="19826560" y="1183279"/>
            <a:ext cx="4425696" cy="4425696"/>
          </a:xfrm>
          <a:prstGeom prst="roundRect">
            <a:avLst/>
          </a:prstGeom>
          <a:gradFill>
            <a:gsLst>
              <a:gs pos="0">
                <a:srgbClr val="00CC99"/>
              </a:gs>
              <a:gs pos="100000">
                <a:srgbClr val="0099FF"/>
              </a:gs>
            </a:gsLst>
            <a:lin ang="0" scaled="1"/>
          </a:gradFill>
          <a:ln>
            <a:noFill/>
          </a:ln>
          <a:effectLst>
            <a:outerShdw blurRad="279400" dist="1270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chemeClr val="bg1"/>
              </a:solidFill>
              <a:effectLst/>
              <a:uLnTx/>
              <a:uFillTx/>
            </a:endParaRPr>
          </a:p>
        </p:txBody>
      </p:sp>
      <p:sp>
        <p:nvSpPr>
          <p:cNvPr id="51" name="TextBox 50">
            <a:extLst>
              <a:ext uri="{FF2B5EF4-FFF2-40B4-BE49-F238E27FC236}">
                <a16:creationId xmlns:a16="http://schemas.microsoft.com/office/drawing/2014/main" id="{87CDCD2A-3260-4870-9C76-C1A2F192ED93}"/>
              </a:ext>
            </a:extLst>
          </p:cNvPr>
          <p:cNvSpPr txBox="1"/>
          <p:nvPr/>
        </p:nvSpPr>
        <p:spPr>
          <a:xfrm>
            <a:off x="24086801" y="3064523"/>
            <a:ext cx="2904165" cy="8309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4800" b="0" i="0" u="none" strike="noStrike" kern="0" cap="none" spc="0" normalizeH="0" baseline="0" noProof="0" dirty="0">
                <a:ln>
                  <a:noFill/>
                </a:ln>
                <a:solidFill>
                  <a:schemeClr val="tx1">
                    <a:lumMod val="65000"/>
                    <a:lumOff val="35000"/>
                  </a:schemeClr>
                </a:solidFill>
                <a:effectLst/>
                <a:uLnTx/>
                <a:uFillTx/>
                <a:latin typeface="Eurostile BQ" pitchFamily="50" charset="0"/>
              </a:rPr>
              <a:t>A</a:t>
            </a:r>
          </a:p>
        </p:txBody>
      </p:sp>
      <p:sp>
        <p:nvSpPr>
          <p:cNvPr id="52" name="TextBox 51">
            <a:extLst>
              <a:ext uri="{FF2B5EF4-FFF2-40B4-BE49-F238E27FC236}">
                <a16:creationId xmlns:a16="http://schemas.microsoft.com/office/drawing/2014/main" id="{271E2C43-02B6-4C6F-9DC9-DC1574E5C3EF}"/>
              </a:ext>
            </a:extLst>
          </p:cNvPr>
          <p:cNvSpPr txBox="1"/>
          <p:nvPr/>
        </p:nvSpPr>
        <p:spPr>
          <a:xfrm>
            <a:off x="22067712" y="2507618"/>
            <a:ext cx="2325768" cy="193899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vi-VN" sz="2000" b="0" i="0" dirty="0">
                <a:solidFill>
                  <a:schemeClr val="bg1"/>
                </a:solidFill>
                <a:effectLst/>
                <a:latin typeface="SegoeuiPc"/>
              </a:rPr>
              <a:t>A : Không có tính di truyền trong gia đình và chúng xảy ra ngẫu nhiên khi tinh trùng và trứng kết hợp.</a:t>
            </a:r>
            <a:endParaRPr kumimoji="0" lang="en-IN" sz="2000" b="0" i="0" u="none" strike="noStrike" kern="0" cap="none" spc="0" normalizeH="0" baseline="0" noProof="0" dirty="0">
              <a:ln>
                <a:noFill/>
              </a:ln>
              <a:solidFill>
                <a:schemeClr val="bg1"/>
              </a:solidFill>
              <a:effectLst/>
              <a:uLnTx/>
              <a:uFillTx/>
              <a:latin typeface="SegoeuiPc"/>
            </a:endParaRPr>
          </a:p>
        </p:txBody>
      </p:sp>
      <p:sp>
        <p:nvSpPr>
          <p:cNvPr id="54" name="Rectangle: Rounded Corners 53">
            <a:extLst>
              <a:ext uri="{FF2B5EF4-FFF2-40B4-BE49-F238E27FC236}">
                <a16:creationId xmlns:a16="http://schemas.microsoft.com/office/drawing/2014/main" id="{74E7AD9F-A059-4875-A19D-F4069810DC80}"/>
              </a:ext>
            </a:extLst>
          </p:cNvPr>
          <p:cNvSpPr/>
          <p:nvPr/>
        </p:nvSpPr>
        <p:spPr>
          <a:xfrm rot="2700000">
            <a:off x="14591305" y="365760"/>
            <a:ext cx="6126480" cy="6126480"/>
          </a:xfrm>
          <a:prstGeom prst="roundRect">
            <a:avLst/>
          </a:prstGeom>
          <a:noFill/>
          <a:ln>
            <a:gradFill flip="none" rotWithShape="1">
              <a:gsLst>
                <a:gs pos="0">
                  <a:srgbClr val="00CC99"/>
                </a:gs>
                <a:gs pos="100000">
                  <a:srgbClr val="0099FF"/>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5" name="Rectangle: Rounded Corners 54">
            <a:extLst>
              <a:ext uri="{FF2B5EF4-FFF2-40B4-BE49-F238E27FC236}">
                <a16:creationId xmlns:a16="http://schemas.microsoft.com/office/drawing/2014/main" id="{89DD2EC2-B412-4C78-BA63-4E0C81C2540C}"/>
              </a:ext>
            </a:extLst>
          </p:cNvPr>
          <p:cNvSpPr/>
          <p:nvPr/>
        </p:nvSpPr>
        <p:spPr>
          <a:xfrm rot="2700000">
            <a:off x="2734042" y="10635587"/>
            <a:ext cx="2244280" cy="2244280"/>
          </a:xfrm>
          <a:prstGeom prst="roundRect">
            <a:avLst/>
          </a:prstGeom>
          <a:noFill/>
          <a:ln>
            <a:gradFill flip="none" rotWithShape="1">
              <a:gsLst>
                <a:gs pos="0">
                  <a:srgbClr val="00CC99"/>
                </a:gs>
                <a:gs pos="100000">
                  <a:srgbClr val="0099FF"/>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6" name="Rectangle: Rounded Corners 55">
            <a:extLst>
              <a:ext uri="{FF2B5EF4-FFF2-40B4-BE49-F238E27FC236}">
                <a16:creationId xmlns:a16="http://schemas.microsoft.com/office/drawing/2014/main" id="{60F65908-94E0-465C-ADB1-4011712542AC}"/>
              </a:ext>
            </a:extLst>
          </p:cNvPr>
          <p:cNvSpPr/>
          <p:nvPr/>
        </p:nvSpPr>
        <p:spPr>
          <a:xfrm rot="2700000">
            <a:off x="3742200" y="10808473"/>
            <a:ext cx="2244280" cy="2244280"/>
          </a:xfrm>
          <a:prstGeom prst="roundRect">
            <a:avLst/>
          </a:prstGeom>
          <a:noFill/>
          <a:ln>
            <a:gradFill flip="none" rotWithShape="1">
              <a:gsLst>
                <a:gs pos="0">
                  <a:srgbClr val="00CC99"/>
                </a:gs>
                <a:gs pos="100000">
                  <a:srgbClr val="0099FF"/>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7" name="Rectangle: Rounded Corners 56">
            <a:extLst>
              <a:ext uri="{FF2B5EF4-FFF2-40B4-BE49-F238E27FC236}">
                <a16:creationId xmlns:a16="http://schemas.microsoft.com/office/drawing/2014/main" id="{A1B086D2-C0B5-46E5-98D1-6CD43D69F934}"/>
              </a:ext>
            </a:extLst>
          </p:cNvPr>
          <p:cNvSpPr/>
          <p:nvPr/>
        </p:nvSpPr>
        <p:spPr>
          <a:xfrm rot="2700000">
            <a:off x="4855929" y="11507699"/>
            <a:ext cx="2244280" cy="2244280"/>
          </a:xfrm>
          <a:prstGeom prst="roundRect">
            <a:avLst/>
          </a:prstGeom>
          <a:noFill/>
          <a:ln>
            <a:gradFill flip="none" rotWithShape="1">
              <a:gsLst>
                <a:gs pos="0">
                  <a:srgbClr val="00CC99"/>
                </a:gs>
                <a:gs pos="100000">
                  <a:srgbClr val="0099FF"/>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8" name="Rectangle: Rounded Corners 57">
            <a:extLst>
              <a:ext uri="{FF2B5EF4-FFF2-40B4-BE49-F238E27FC236}">
                <a16:creationId xmlns:a16="http://schemas.microsoft.com/office/drawing/2014/main" id="{4D63F648-731C-4990-A73C-1F80CC195B89}"/>
              </a:ext>
            </a:extLst>
          </p:cNvPr>
          <p:cNvSpPr/>
          <p:nvPr/>
        </p:nvSpPr>
        <p:spPr>
          <a:xfrm rot="2700000">
            <a:off x="6025398" y="12140744"/>
            <a:ext cx="2244280" cy="2244280"/>
          </a:xfrm>
          <a:prstGeom prst="roundRect">
            <a:avLst/>
          </a:prstGeom>
          <a:noFill/>
          <a:ln>
            <a:gradFill flip="none" rotWithShape="1">
              <a:gsLst>
                <a:gs pos="0">
                  <a:srgbClr val="00CC99"/>
                </a:gs>
                <a:gs pos="100000">
                  <a:srgbClr val="0099FF"/>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59" name="Rectangle: Rounded Corners 58">
            <a:extLst>
              <a:ext uri="{FF2B5EF4-FFF2-40B4-BE49-F238E27FC236}">
                <a16:creationId xmlns:a16="http://schemas.microsoft.com/office/drawing/2014/main" id="{6FFDA4EF-46A8-47C7-BA20-B99DAAEF87D1}"/>
              </a:ext>
            </a:extLst>
          </p:cNvPr>
          <p:cNvSpPr/>
          <p:nvPr/>
        </p:nvSpPr>
        <p:spPr>
          <a:xfrm rot="2700000">
            <a:off x="7193523" y="13078591"/>
            <a:ext cx="2244280" cy="2244280"/>
          </a:xfrm>
          <a:prstGeom prst="roundRect">
            <a:avLst/>
          </a:prstGeom>
          <a:noFill/>
          <a:ln>
            <a:gradFill flip="none" rotWithShape="1">
              <a:gsLst>
                <a:gs pos="0">
                  <a:srgbClr val="00CC99"/>
                </a:gs>
                <a:gs pos="100000">
                  <a:srgbClr val="0099FF"/>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0" name="Hình bình hành 9">
            <a:extLst>
              <a:ext uri="{FF2B5EF4-FFF2-40B4-BE49-F238E27FC236}">
                <a16:creationId xmlns:a16="http://schemas.microsoft.com/office/drawing/2014/main" id="{A2971733-BFA5-4EA8-AA08-FD4D736C16DA}"/>
              </a:ext>
            </a:extLst>
          </p:cNvPr>
          <p:cNvSpPr/>
          <p:nvPr/>
        </p:nvSpPr>
        <p:spPr>
          <a:xfrm rot="10800000">
            <a:off x="-6795112" y="0"/>
            <a:ext cx="3672309" cy="6901255"/>
          </a:xfrm>
          <a:prstGeom prst="parallelogram">
            <a:avLst/>
          </a:prstGeom>
          <a:solidFill>
            <a:srgbClr val="E9423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ình bình hành 10">
            <a:extLst>
              <a:ext uri="{FF2B5EF4-FFF2-40B4-BE49-F238E27FC236}">
                <a16:creationId xmlns:a16="http://schemas.microsoft.com/office/drawing/2014/main" id="{71B7D9D9-1267-4C71-84E3-35DD1CF86317}"/>
              </a:ext>
            </a:extLst>
          </p:cNvPr>
          <p:cNvSpPr/>
          <p:nvPr/>
        </p:nvSpPr>
        <p:spPr>
          <a:xfrm rot="10800000">
            <a:off x="15266955" y="-43255"/>
            <a:ext cx="3672309" cy="6901255"/>
          </a:xfrm>
          <a:prstGeom prst="parallelogram">
            <a:avLst/>
          </a:prstGeom>
          <a:solidFill>
            <a:srgbClr val="FBBD0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ình bình hành 11">
            <a:extLst>
              <a:ext uri="{FF2B5EF4-FFF2-40B4-BE49-F238E27FC236}">
                <a16:creationId xmlns:a16="http://schemas.microsoft.com/office/drawing/2014/main" id="{1A3653D5-BEC6-463E-8A83-1E280E781D63}"/>
              </a:ext>
            </a:extLst>
          </p:cNvPr>
          <p:cNvSpPr/>
          <p:nvPr/>
        </p:nvSpPr>
        <p:spPr>
          <a:xfrm rot="10800000">
            <a:off x="21083480" y="-43255"/>
            <a:ext cx="3672309" cy="6901255"/>
          </a:xfrm>
          <a:prstGeom prst="parallelogram">
            <a:avLst/>
          </a:prstGeom>
          <a:solidFill>
            <a:srgbClr val="33A952"/>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ình bình hành 12">
            <a:extLst>
              <a:ext uri="{FF2B5EF4-FFF2-40B4-BE49-F238E27FC236}">
                <a16:creationId xmlns:a16="http://schemas.microsoft.com/office/drawing/2014/main" id="{CA7A5513-9B62-43ED-926D-031F6A7E8D9E}"/>
              </a:ext>
            </a:extLst>
          </p:cNvPr>
          <p:cNvSpPr/>
          <p:nvPr/>
        </p:nvSpPr>
        <p:spPr>
          <a:xfrm rot="10800000">
            <a:off x="-13983237" y="0"/>
            <a:ext cx="3672309" cy="6901255"/>
          </a:xfrm>
          <a:prstGeom prst="parallelogram">
            <a:avLst/>
          </a:prstGeom>
          <a:solidFill>
            <a:srgbClr val="4084F3"/>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Hình ảnh 18">
            <a:extLst>
              <a:ext uri="{FF2B5EF4-FFF2-40B4-BE49-F238E27FC236}">
                <a16:creationId xmlns:a16="http://schemas.microsoft.com/office/drawing/2014/main" id="{17D6597F-CD15-417B-8B6B-6BD1E3A8630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5155" b="94330" l="2317" r="88417">
                        <a14:foregroundMark x1="23938" y1="34021" x2="24324" y2="53608"/>
                        <a14:foregroundMark x1="23166" y1="29897" x2="24324" y2="46907"/>
                        <a14:foregroundMark x1="27799" y1="24742" x2="55598" y2="19072"/>
                        <a14:foregroundMark x1="39382" y1="15979" x2="55598" y2="15979"/>
                        <a14:foregroundMark x1="52124" y1="13402" x2="71429" y2="38144"/>
                        <a14:foregroundMark x1="72587" y1="28351" x2="74517" y2="56701"/>
                        <a14:foregroundMark x1="75676" y1="57216" x2="64479" y2="85052"/>
                        <a14:foregroundMark x1="39768" y1="82990" x2="50965" y2="90722"/>
                        <a14:foregroundMark x1="27799" y1="77835" x2="36293" y2="84021"/>
                        <a14:foregroundMark x1="22780" y1="63402" x2="30116" y2="76289"/>
                        <a14:foregroundMark x1="16988" y1="56701" x2="23166" y2="70103"/>
                        <a14:foregroundMark x1="17761" y1="59278" x2="20077" y2="71649"/>
                        <a14:foregroundMark x1="18919" y1="40722" x2="21236" y2="61340"/>
                        <a14:foregroundMark x1="19691" y1="32474" x2="21236" y2="52062"/>
                        <a14:foregroundMark x1="21236" y1="31443" x2="29730" y2="22680"/>
                        <a14:foregroundMark x1="32819" y1="19588" x2="51737" y2="13918"/>
                        <a14:foregroundMark x1="61390" y1="14948" x2="72587" y2="29381"/>
                        <a14:foregroundMark x1="73359" y1="30412" x2="78764" y2="43814"/>
                        <a14:foregroundMark x1="78764" y1="44845" x2="79537" y2="56701"/>
                        <a14:foregroundMark x1="80695" y1="50515" x2="76448" y2="69072"/>
                        <a14:foregroundMark x1="64093" y1="79897" x2="48263" y2="84536"/>
                        <a14:foregroundMark x1="37838" y1="85567" x2="45174" y2="88660"/>
                        <a14:foregroundMark x1="40154" y1="89691" x2="49035" y2="91237"/>
                        <a14:foregroundMark x1="53668" y1="90722" x2="61390" y2="89691"/>
                        <a14:foregroundMark x1="63320" y1="86598" x2="72973" y2="77835"/>
                        <a14:foregroundMark x1="78378" y1="60309" x2="77220" y2="70619"/>
                        <a14:foregroundMark x1="82625" y1="60309" x2="80309" y2="69072"/>
                        <a14:foregroundMark x1="77992" y1="32474" x2="80695" y2="43299"/>
                        <a14:foregroundMark x1="67954" y1="18557" x2="77220" y2="24742"/>
                        <a14:foregroundMark x1="57529" y1="11856" x2="61390" y2="15979"/>
                        <a14:foregroundMark x1="48263" y1="18041" x2="49035" y2="62887"/>
                        <a14:foregroundMark x1="37452" y1="33505" x2="45946" y2="71649"/>
                        <a14:foregroundMark x1="39768" y1="34536" x2="61390" y2="51546"/>
                        <a14:foregroundMark x1="49421" y1="34536" x2="72201" y2="46907"/>
                        <a14:foregroundMark x1="57915" y1="38144" x2="75290" y2="72165"/>
                        <a14:foregroundMark x1="51351" y1="62371" x2="54826" y2="69588"/>
                        <a14:foregroundMark x1="47876" y1="52062" x2="60618" y2="65464"/>
                        <a14:foregroundMark x1="33591" y1="89175" x2="41313" y2="89175"/>
                        <a14:foregroundMark x1="50193" y1="93814" x2="52124" y2="94330"/>
                        <a14:foregroundMark x1="64093" y1="89691" x2="72201" y2="84536"/>
                        <a14:foregroundMark x1="80309" y1="39175" x2="81081" y2="51546"/>
                        <a14:foregroundMark x1="79151" y1="30412" x2="83784" y2="46392"/>
                        <a14:foregroundMark x1="54054" y1="8247" x2="63320" y2="10309"/>
                        <a14:foregroundMark x1="39382" y1="7216" x2="2317" y2="31443"/>
                        <a14:foregroundMark x1="2317" y1="31443" x2="2317" y2="31443"/>
                        <a14:foregroundMark x1="44015" y1="7732" x2="52510" y2="8763"/>
                        <a14:foregroundMark x1="61390" y1="9794" x2="71815" y2="14948"/>
                        <a14:foregroundMark x1="72973" y1="16495" x2="75290" y2="20619"/>
                        <a14:foregroundMark x1="54826" y1="6186" x2="53668" y2="6701"/>
                        <a14:foregroundMark x1="44788" y1="7216" x2="52896" y2="7216"/>
                        <a14:foregroundMark x1="45560" y1="5155" x2="53668" y2="5155"/>
                      </a14:backgroundRemoval>
                    </a14:imgEffect>
                  </a14:imgLayer>
                </a14:imgProps>
              </a:ext>
              <a:ext uri="{28A0092B-C50C-407E-A947-70E740481C1C}">
                <a14:useLocalDpi xmlns:a14="http://schemas.microsoft.com/office/drawing/2010/main" val="0"/>
              </a:ext>
            </a:extLst>
          </a:blip>
          <a:stretch>
            <a:fillRect/>
          </a:stretch>
        </p:blipFill>
        <p:spPr>
          <a:xfrm>
            <a:off x="5284555" y="-3791989"/>
            <a:ext cx="1646741" cy="1233466"/>
          </a:xfrm>
          <a:prstGeom prst="rect">
            <a:avLst/>
          </a:prstGeom>
        </p:spPr>
      </p:pic>
      <p:sp>
        <p:nvSpPr>
          <p:cNvPr id="65" name="Hộp Văn bản 5">
            <a:extLst>
              <a:ext uri="{FF2B5EF4-FFF2-40B4-BE49-F238E27FC236}">
                <a16:creationId xmlns:a16="http://schemas.microsoft.com/office/drawing/2014/main" id="{B7970056-1A7F-44F2-9704-2023E0D1ED9F}"/>
              </a:ext>
            </a:extLst>
          </p:cNvPr>
          <p:cNvSpPr txBox="1"/>
          <p:nvPr/>
        </p:nvSpPr>
        <p:spPr>
          <a:xfrm>
            <a:off x="4386823" y="11607686"/>
            <a:ext cx="3418354" cy="2123658"/>
          </a:xfrm>
          <a:prstGeom prst="rect">
            <a:avLst/>
          </a:prstGeom>
          <a:noFill/>
        </p:spPr>
        <p:txBody>
          <a:bodyPr wrap="square" rtlCol="0">
            <a:spAutoFit/>
          </a:bodyPr>
          <a:lstStyle/>
          <a:p>
            <a:pPr algn="ctr"/>
            <a:r>
              <a:rPr lang="en-US" sz="4400" b="1" dirty="0" err="1">
                <a:solidFill>
                  <a:srgbClr val="4084F3"/>
                </a:solidFill>
                <a:latin typeface="Arial" panose="020B0604020202020204" pitchFamily="34" charset="0"/>
                <a:cs typeface="Arial" panose="020B0604020202020204" pitchFamily="34" charset="0"/>
              </a:rPr>
              <a:t>Cảm</a:t>
            </a:r>
            <a:r>
              <a:rPr lang="en-US" sz="4400" b="1" dirty="0">
                <a:solidFill>
                  <a:srgbClr val="4084F3"/>
                </a:solidFill>
                <a:latin typeface="Arial" panose="020B0604020202020204" pitchFamily="34" charset="0"/>
                <a:cs typeface="Arial" panose="020B0604020202020204" pitchFamily="34" charset="0"/>
              </a:rPr>
              <a:t> </a:t>
            </a:r>
            <a:r>
              <a:rPr lang="en-US" sz="4400" b="1" dirty="0" err="1">
                <a:solidFill>
                  <a:srgbClr val="4084F3"/>
                </a:solidFill>
                <a:latin typeface="Arial" panose="020B0604020202020204" pitchFamily="34" charset="0"/>
                <a:cs typeface="Arial" panose="020B0604020202020204" pitchFamily="34" charset="0"/>
              </a:rPr>
              <a:t>ơn</a:t>
            </a:r>
            <a:r>
              <a:rPr lang="en-US" sz="4400" b="1" dirty="0">
                <a:solidFill>
                  <a:srgbClr val="4084F3"/>
                </a:solidFill>
                <a:latin typeface="Arial" panose="020B0604020202020204" pitchFamily="34" charset="0"/>
                <a:cs typeface="Arial" panose="020B0604020202020204" pitchFamily="34" charset="0"/>
              </a:rPr>
              <a:t> </a:t>
            </a:r>
            <a:r>
              <a:rPr lang="en-US" sz="4400" b="1" dirty="0" err="1">
                <a:solidFill>
                  <a:srgbClr val="FF0000"/>
                </a:solidFill>
                <a:latin typeface="Arial" panose="020B0604020202020204" pitchFamily="34" charset="0"/>
                <a:cs typeface="Arial" panose="020B0604020202020204" pitchFamily="34" charset="0"/>
              </a:rPr>
              <a:t>mọi</a:t>
            </a:r>
            <a:r>
              <a:rPr lang="en-US" sz="4400" b="1" dirty="0">
                <a:solidFill>
                  <a:srgbClr val="FF0000"/>
                </a:solidFill>
                <a:latin typeface="Arial" panose="020B0604020202020204" pitchFamily="34" charset="0"/>
                <a:cs typeface="Arial" panose="020B0604020202020204" pitchFamily="34" charset="0"/>
              </a:rPr>
              <a:t> </a:t>
            </a:r>
            <a:r>
              <a:rPr lang="en-US" sz="4400" b="1" dirty="0" err="1">
                <a:solidFill>
                  <a:srgbClr val="FF0000"/>
                </a:solidFill>
                <a:latin typeface="Arial" panose="020B0604020202020204" pitchFamily="34" charset="0"/>
                <a:cs typeface="Arial" panose="020B0604020202020204" pitchFamily="34" charset="0"/>
              </a:rPr>
              <a:t>người</a:t>
            </a:r>
            <a:r>
              <a:rPr lang="en-US" sz="4400" b="1" dirty="0">
                <a:solidFill>
                  <a:srgbClr val="FF0000"/>
                </a:solidFill>
                <a:latin typeface="Arial" panose="020B0604020202020204" pitchFamily="34" charset="0"/>
                <a:cs typeface="Arial" panose="020B0604020202020204" pitchFamily="34" charset="0"/>
              </a:rPr>
              <a:t> </a:t>
            </a:r>
            <a:r>
              <a:rPr lang="en-US" sz="4400" b="1" dirty="0" err="1">
                <a:solidFill>
                  <a:srgbClr val="FF0000"/>
                </a:solidFill>
                <a:latin typeface="Arial" panose="020B0604020202020204" pitchFamily="34" charset="0"/>
                <a:cs typeface="Arial" panose="020B0604020202020204" pitchFamily="34" charset="0"/>
              </a:rPr>
              <a:t>đã</a:t>
            </a:r>
            <a:r>
              <a:rPr lang="en-US" sz="4400" b="1" dirty="0">
                <a:solidFill>
                  <a:srgbClr val="FF0000"/>
                </a:solidFill>
                <a:latin typeface="Arial" panose="020B0604020202020204" pitchFamily="34" charset="0"/>
                <a:cs typeface="Arial" panose="020B0604020202020204" pitchFamily="34" charset="0"/>
              </a:rPr>
              <a:t> </a:t>
            </a:r>
            <a:r>
              <a:rPr lang="en-US" sz="4400" b="1" dirty="0" err="1">
                <a:solidFill>
                  <a:srgbClr val="FBBD06"/>
                </a:solidFill>
                <a:latin typeface="Arial" panose="020B0604020202020204" pitchFamily="34" charset="0"/>
                <a:cs typeface="Arial" panose="020B0604020202020204" pitchFamily="34" charset="0"/>
              </a:rPr>
              <a:t>theo</a:t>
            </a:r>
            <a:r>
              <a:rPr lang="en-US" sz="4400" b="1" dirty="0">
                <a:solidFill>
                  <a:srgbClr val="FBBD06"/>
                </a:solidFill>
                <a:latin typeface="Arial" panose="020B0604020202020204" pitchFamily="34" charset="0"/>
                <a:cs typeface="Arial" panose="020B0604020202020204" pitchFamily="34" charset="0"/>
              </a:rPr>
              <a:t> </a:t>
            </a:r>
            <a:r>
              <a:rPr lang="en-US" sz="4400" b="1" dirty="0" err="1">
                <a:solidFill>
                  <a:srgbClr val="FBBD06"/>
                </a:solidFill>
                <a:latin typeface="Arial" panose="020B0604020202020204" pitchFamily="34" charset="0"/>
                <a:cs typeface="Arial" panose="020B0604020202020204" pitchFamily="34" charset="0"/>
              </a:rPr>
              <a:t>dõi</a:t>
            </a:r>
            <a:r>
              <a:rPr lang="en-US" sz="4400" b="1" dirty="0">
                <a:solidFill>
                  <a:srgbClr val="33A952"/>
                </a:solidFill>
                <a:latin typeface="Arial" panose="020B0604020202020204" pitchFamily="34" charset="0"/>
                <a:cs typeface="Arial" panose="020B0604020202020204" pitchFamily="34" charset="0"/>
              </a:rPr>
              <a:t>!</a:t>
            </a:r>
          </a:p>
        </p:txBody>
      </p:sp>
      <p:sp>
        <p:nvSpPr>
          <p:cNvPr id="70" name="Rectangle: Rounded Corners 69">
            <a:extLst>
              <a:ext uri="{FF2B5EF4-FFF2-40B4-BE49-F238E27FC236}">
                <a16:creationId xmlns:a16="http://schemas.microsoft.com/office/drawing/2014/main" id="{363D2118-1864-44BA-8C85-0C592D51CCAC}"/>
              </a:ext>
            </a:extLst>
          </p:cNvPr>
          <p:cNvSpPr/>
          <p:nvPr/>
        </p:nvSpPr>
        <p:spPr>
          <a:xfrm rot="2700000">
            <a:off x="17055200" y="1183279"/>
            <a:ext cx="4425696" cy="4425696"/>
          </a:xfrm>
          <a:prstGeom prst="roundRect">
            <a:avLst/>
          </a:prstGeom>
          <a:gradFill>
            <a:gsLst>
              <a:gs pos="0">
                <a:srgbClr val="00CC99"/>
              </a:gs>
              <a:gs pos="100000">
                <a:srgbClr val="0099FF"/>
              </a:gs>
            </a:gsLst>
            <a:lin ang="0" scaled="1"/>
          </a:gradFill>
          <a:ln>
            <a:noFill/>
          </a:ln>
          <a:effectLst>
            <a:outerShdw blurRad="279400" dist="127000" dir="2700000" sx="103000" sy="103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chemeClr val="bg1"/>
              </a:solidFill>
              <a:effectLst/>
              <a:uLnTx/>
              <a:uFillTx/>
            </a:endParaRPr>
          </a:p>
        </p:txBody>
      </p:sp>
      <p:sp>
        <p:nvSpPr>
          <p:cNvPr id="71" name="Rectangle: Rounded Corners 70">
            <a:extLst>
              <a:ext uri="{FF2B5EF4-FFF2-40B4-BE49-F238E27FC236}">
                <a16:creationId xmlns:a16="http://schemas.microsoft.com/office/drawing/2014/main" id="{2039B0E0-BDFD-4205-8495-2E49436AE2BB}"/>
              </a:ext>
            </a:extLst>
          </p:cNvPr>
          <p:cNvSpPr/>
          <p:nvPr/>
        </p:nvSpPr>
        <p:spPr>
          <a:xfrm rot="2700000">
            <a:off x="16274717" y="365760"/>
            <a:ext cx="6126480" cy="6126480"/>
          </a:xfrm>
          <a:prstGeom prst="roundRect">
            <a:avLst/>
          </a:prstGeom>
          <a:noFill/>
          <a:ln>
            <a:gradFill flip="none" rotWithShape="1">
              <a:gsLst>
                <a:gs pos="0">
                  <a:srgbClr val="00CC99"/>
                </a:gs>
                <a:gs pos="100000">
                  <a:srgbClr val="0099FF"/>
                </a:gs>
              </a:gsLst>
              <a:lin ang="135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2" name="TextBox 71">
            <a:extLst>
              <a:ext uri="{FF2B5EF4-FFF2-40B4-BE49-F238E27FC236}">
                <a16:creationId xmlns:a16="http://schemas.microsoft.com/office/drawing/2014/main" id="{F4509803-C673-4872-A041-1A03BB0161F4}"/>
              </a:ext>
            </a:extLst>
          </p:cNvPr>
          <p:cNvSpPr txBox="1"/>
          <p:nvPr/>
        </p:nvSpPr>
        <p:spPr>
          <a:xfrm>
            <a:off x="21315441" y="3064523"/>
            <a:ext cx="2904165" cy="8309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4800" b="0" i="0" u="none" strike="noStrike" kern="0" cap="none" spc="0" normalizeH="0" baseline="0" noProof="0" dirty="0">
                <a:ln>
                  <a:noFill/>
                </a:ln>
                <a:solidFill>
                  <a:schemeClr val="tx1">
                    <a:lumMod val="65000"/>
                    <a:lumOff val="35000"/>
                  </a:schemeClr>
                </a:solidFill>
                <a:effectLst/>
                <a:uLnTx/>
                <a:uFillTx/>
                <a:latin typeface="Eurostile BQ" pitchFamily="50" charset="0"/>
              </a:rPr>
              <a:t>A</a:t>
            </a:r>
          </a:p>
        </p:txBody>
      </p:sp>
      <p:sp>
        <p:nvSpPr>
          <p:cNvPr id="73" name="TextBox 72">
            <a:extLst>
              <a:ext uri="{FF2B5EF4-FFF2-40B4-BE49-F238E27FC236}">
                <a16:creationId xmlns:a16="http://schemas.microsoft.com/office/drawing/2014/main" id="{CA561DDB-76BD-43AE-B39A-0DAD3AA71E2D}"/>
              </a:ext>
            </a:extLst>
          </p:cNvPr>
          <p:cNvSpPr txBox="1"/>
          <p:nvPr/>
        </p:nvSpPr>
        <p:spPr>
          <a:xfrm>
            <a:off x="19296352" y="2507618"/>
            <a:ext cx="2325768" cy="193899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vi-VN" sz="2000" b="0" i="0" dirty="0">
                <a:solidFill>
                  <a:schemeClr val="bg1"/>
                </a:solidFill>
                <a:effectLst/>
                <a:latin typeface="SegoeuiPc"/>
              </a:rPr>
              <a:t>A : Không có tính di truyền trong gia đình và chúng xảy ra ngẫu nhiên khi tinh trùng và trứng kết hợp.</a:t>
            </a:r>
            <a:endParaRPr kumimoji="0" lang="en-IN" sz="2000" b="0" i="0" u="none" strike="noStrike" kern="0" cap="none" spc="0" normalizeH="0" baseline="0" noProof="0" dirty="0">
              <a:ln>
                <a:noFill/>
              </a:ln>
              <a:solidFill>
                <a:schemeClr val="bg1"/>
              </a:solidFill>
              <a:effectLst/>
              <a:uLnTx/>
              <a:uFillTx/>
              <a:latin typeface="SegoeuiPc"/>
            </a:endParaRPr>
          </a:p>
        </p:txBody>
      </p:sp>
    </p:spTree>
    <p:extLst>
      <p:ext uri="{BB962C8B-B14F-4D97-AF65-F5344CB8AC3E}">
        <p14:creationId xmlns:p14="http://schemas.microsoft.com/office/powerpoint/2010/main" val="3558231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Hình bình hành 10">
            <a:extLst>
              <a:ext uri="{FF2B5EF4-FFF2-40B4-BE49-F238E27FC236}">
                <a16:creationId xmlns:a16="http://schemas.microsoft.com/office/drawing/2014/main" id="{74B96223-451B-4E02-A397-72ABF27C10D5}"/>
              </a:ext>
            </a:extLst>
          </p:cNvPr>
          <p:cNvSpPr/>
          <p:nvPr/>
        </p:nvSpPr>
        <p:spPr>
          <a:xfrm rot="10800000">
            <a:off x="520078" y="0"/>
            <a:ext cx="3672309" cy="6901255"/>
          </a:xfrm>
          <a:prstGeom prst="parallelogram">
            <a:avLst/>
          </a:prstGeom>
          <a:solidFill>
            <a:srgbClr val="E94236"/>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ình bình hành 11">
            <a:extLst>
              <a:ext uri="{FF2B5EF4-FFF2-40B4-BE49-F238E27FC236}">
                <a16:creationId xmlns:a16="http://schemas.microsoft.com/office/drawing/2014/main" id="{03C7D79E-887F-4B29-932D-891AA6AF3442}"/>
              </a:ext>
            </a:extLst>
          </p:cNvPr>
          <p:cNvSpPr/>
          <p:nvPr/>
        </p:nvSpPr>
        <p:spPr>
          <a:xfrm rot="10800000">
            <a:off x="7617229" y="-43255"/>
            <a:ext cx="3672309" cy="6901255"/>
          </a:xfrm>
          <a:prstGeom prst="parallelogram">
            <a:avLst/>
          </a:prstGeom>
          <a:solidFill>
            <a:srgbClr val="FBBD06"/>
          </a:solidFill>
          <a:ln>
            <a:noFill/>
          </a:ln>
          <a:effectLst>
            <a:outerShdw blurRad="50800" dist="381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ình bình hành 12">
            <a:extLst>
              <a:ext uri="{FF2B5EF4-FFF2-40B4-BE49-F238E27FC236}">
                <a16:creationId xmlns:a16="http://schemas.microsoft.com/office/drawing/2014/main" id="{B2096183-5E3A-43BF-8AAA-BC05561BA837}"/>
              </a:ext>
            </a:extLst>
          </p:cNvPr>
          <p:cNvSpPr/>
          <p:nvPr/>
        </p:nvSpPr>
        <p:spPr>
          <a:xfrm rot="10800000">
            <a:off x="9638994" y="-43255"/>
            <a:ext cx="3672309" cy="6901255"/>
          </a:xfrm>
          <a:prstGeom prst="parallelogram">
            <a:avLst/>
          </a:prstGeom>
          <a:solidFill>
            <a:srgbClr val="33A952"/>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ình bình hành 2">
            <a:extLst>
              <a:ext uri="{FF2B5EF4-FFF2-40B4-BE49-F238E27FC236}">
                <a16:creationId xmlns:a16="http://schemas.microsoft.com/office/drawing/2014/main" id="{C937CABF-974B-4762-9499-DF57E80D39EB}"/>
              </a:ext>
            </a:extLst>
          </p:cNvPr>
          <p:cNvSpPr/>
          <p:nvPr/>
        </p:nvSpPr>
        <p:spPr>
          <a:xfrm rot="10800000">
            <a:off x="-1501687" y="0"/>
            <a:ext cx="3672309" cy="6901255"/>
          </a:xfrm>
          <a:prstGeom prst="parallelogram">
            <a:avLst/>
          </a:prstGeom>
          <a:solidFill>
            <a:srgbClr val="4084F3"/>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ộp Văn bản 5">
            <a:extLst>
              <a:ext uri="{FF2B5EF4-FFF2-40B4-BE49-F238E27FC236}">
                <a16:creationId xmlns:a16="http://schemas.microsoft.com/office/drawing/2014/main" id="{F0ED232F-973E-4A4A-ADCD-0647194F8CD4}"/>
              </a:ext>
            </a:extLst>
          </p:cNvPr>
          <p:cNvSpPr txBox="1"/>
          <p:nvPr/>
        </p:nvSpPr>
        <p:spPr>
          <a:xfrm>
            <a:off x="4386823" y="2557462"/>
            <a:ext cx="3418354" cy="2123658"/>
          </a:xfrm>
          <a:prstGeom prst="rect">
            <a:avLst/>
          </a:prstGeom>
          <a:noFill/>
        </p:spPr>
        <p:txBody>
          <a:bodyPr wrap="square" rtlCol="0">
            <a:spAutoFit/>
          </a:bodyPr>
          <a:lstStyle/>
          <a:p>
            <a:pPr algn="ctr"/>
            <a:r>
              <a:rPr lang="en-US" sz="4400" b="1" dirty="0" err="1">
                <a:solidFill>
                  <a:srgbClr val="4084F3"/>
                </a:solidFill>
                <a:latin typeface="Arial" panose="020B0604020202020204" pitchFamily="34" charset="0"/>
                <a:cs typeface="Arial" panose="020B0604020202020204" pitchFamily="34" charset="0"/>
              </a:rPr>
              <a:t>Cảm</a:t>
            </a:r>
            <a:r>
              <a:rPr lang="en-US" sz="4400" b="1" dirty="0">
                <a:solidFill>
                  <a:srgbClr val="4084F3"/>
                </a:solidFill>
                <a:latin typeface="Arial" panose="020B0604020202020204" pitchFamily="34" charset="0"/>
                <a:cs typeface="Arial" panose="020B0604020202020204" pitchFamily="34" charset="0"/>
              </a:rPr>
              <a:t> </a:t>
            </a:r>
            <a:r>
              <a:rPr lang="en-US" sz="4400" b="1" dirty="0" err="1">
                <a:solidFill>
                  <a:srgbClr val="4084F3"/>
                </a:solidFill>
                <a:latin typeface="Arial" panose="020B0604020202020204" pitchFamily="34" charset="0"/>
                <a:cs typeface="Arial" panose="020B0604020202020204" pitchFamily="34" charset="0"/>
              </a:rPr>
              <a:t>ơn</a:t>
            </a:r>
            <a:r>
              <a:rPr lang="en-US" sz="4400" b="1" dirty="0">
                <a:solidFill>
                  <a:srgbClr val="4084F3"/>
                </a:solidFill>
                <a:latin typeface="Arial" panose="020B0604020202020204" pitchFamily="34" charset="0"/>
                <a:cs typeface="Arial" panose="020B0604020202020204" pitchFamily="34" charset="0"/>
              </a:rPr>
              <a:t> </a:t>
            </a:r>
            <a:r>
              <a:rPr lang="en-US" sz="4400" b="1" dirty="0" err="1">
                <a:solidFill>
                  <a:srgbClr val="FF0000"/>
                </a:solidFill>
                <a:latin typeface="Arial" panose="020B0604020202020204" pitchFamily="34" charset="0"/>
                <a:cs typeface="Arial" panose="020B0604020202020204" pitchFamily="34" charset="0"/>
              </a:rPr>
              <a:t>mọi</a:t>
            </a:r>
            <a:r>
              <a:rPr lang="en-US" sz="4400" b="1" dirty="0">
                <a:solidFill>
                  <a:srgbClr val="FF0000"/>
                </a:solidFill>
                <a:latin typeface="Arial" panose="020B0604020202020204" pitchFamily="34" charset="0"/>
                <a:cs typeface="Arial" panose="020B0604020202020204" pitchFamily="34" charset="0"/>
              </a:rPr>
              <a:t> </a:t>
            </a:r>
            <a:r>
              <a:rPr lang="en-US" sz="4400" b="1" dirty="0" err="1">
                <a:solidFill>
                  <a:srgbClr val="FF0000"/>
                </a:solidFill>
                <a:latin typeface="Arial" panose="020B0604020202020204" pitchFamily="34" charset="0"/>
                <a:cs typeface="Arial" panose="020B0604020202020204" pitchFamily="34" charset="0"/>
              </a:rPr>
              <a:t>người</a:t>
            </a:r>
            <a:r>
              <a:rPr lang="en-US" sz="4400" b="1" dirty="0">
                <a:solidFill>
                  <a:srgbClr val="FF0000"/>
                </a:solidFill>
                <a:latin typeface="Arial" panose="020B0604020202020204" pitchFamily="34" charset="0"/>
                <a:cs typeface="Arial" panose="020B0604020202020204" pitchFamily="34" charset="0"/>
              </a:rPr>
              <a:t> </a:t>
            </a:r>
            <a:r>
              <a:rPr lang="en-US" sz="4400" b="1" dirty="0" err="1">
                <a:solidFill>
                  <a:srgbClr val="FF0000"/>
                </a:solidFill>
                <a:latin typeface="Arial" panose="020B0604020202020204" pitchFamily="34" charset="0"/>
                <a:cs typeface="Arial" panose="020B0604020202020204" pitchFamily="34" charset="0"/>
              </a:rPr>
              <a:t>đã</a:t>
            </a:r>
            <a:r>
              <a:rPr lang="en-US" sz="4400" b="1" dirty="0">
                <a:solidFill>
                  <a:srgbClr val="FF0000"/>
                </a:solidFill>
                <a:latin typeface="Arial" panose="020B0604020202020204" pitchFamily="34" charset="0"/>
                <a:cs typeface="Arial" panose="020B0604020202020204" pitchFamily="34" charset="0"/>
              </a:rPr>
              <a:t> </a:t>
            </a:r>
            <a:r>
              <a:rPr lang="en-US" sz="4400" b="1" dirty="0" err="1">
                <a:solidFill>
                  <a:srgbClr val="FBBD06"/>
                </a:solidFill>
                <a:latin typeface="Arial" panose="020B0604020202020204" pitchFamily="34" charset="0"/>
                <a:cs typeface="Arial" panose="020B0604020202020204" pitchFamily="34" charset="0"/>
              </a:rPr>
              <a:t>theo</a:t>
            </a:r>
            <a:r>
              <a:rPr lang="en-US" sz="4400" b="1" dirty="0">
                <a:solidFill>
                  <a:srgbClr val="FBBD06"/>
                </a:solidFill>
                <a:latin typeface="Arial" panose="020B0604020202020204" pitchFamily="34" charset="0"/>
                <a:cs typeface="Arial" panose="020B0604020202020204" pitchFamily="34" charset="0"/>
              </a:rPr>
              <a:t> </a:t>
            </a:r>
            <a:r>
              <a:rPr lang="en-US" sz="4400" b="1" dirty="0" err="1">
                <a:solidFill>
                  <a:srgbClr val="FBBD06"/>
                </a:solidFill>
                <a:latin typeface="Arial" panose="020B0604020202020204" pitchFamily="34" charset="0"/>
                <a:cs typeface="Arial" panose="020B0604020202020204" pitchFamily="34" charset="0"/>
              </a:rPr>
              <a:t>dõi</a:t>
            </a:r>
            <a:r>
              <a:rPr lang="en-US" sz="4400" b="1" dirty="0">
                <a:solidFill>
                  <a:srgbClr val="33A952"/>
                </a:solidFill>
                <a:latin typeface="Arial" panose="020B0604020202020204" pitchFamily="34" charset="0"/>
                <a:cs typeface="Arial" panose="020B0604020202020204" pitchFamily="34" charset="0"/>
              </a:rPr>
              <a:t>!</a:t>
            </a:r>
          </a:p>
        </p:txBody>
      </p:sp>
      <p:pic>
        <p:nvPicPr>
          <p:cNvPr id="8" name="Hình ảnh 7">
            <a:extLst>
              <a:ext uri="{FF2B5EF4-FFF2-40B4-BE49-F238E27FC236}">
                <a16:creationId xmlns:a16="http://schemas.microsoft.com/office/drawing/2014/main" id="{96C83840-8F82-406F-B1AD-00FD55CD1BD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5155" b="94330" l="2317" r="88417">
                        <a14:foregroundMark x1="23938" y1="34021" x2="24324" y2="53608"/>
                        <a14:foregroundMark x1="23166" y1="29897" x2="24324" y2="46907"/>
                        <a14:foregroundMark x1="27799" y1="24742" x2="55598" y2="19072"/>
                        <a14:foregroundMark x1="39382" y1="15979" x2="55598" y2="15979"/>
                        <a14:foregroundMark x1="52124" y1="13402" x2="71429" y2="38144"/>
                        <a14:foregroundMark x1="72587" y1="28351" x2="74517" y2="56701"/>
                        <a14:foregroundMark x1="75676" y1="57216" x2="64479" y2="85052"/>
                        <a14:foregroundMark x1="39768" y1="82990" x2="50965" y2="90722"/>
                        <a14:foregroundMark x1="27799" y1="77835" x2="36293" y2="84021"/>
                        <a14:foregroundMark x1="22780" y1="63402" x2="30116" y2="76289"/>
                        <a14:foregroundMark x1="16988" y1="56701" x2="23166" y2="70103"/>
                        <a14:foregroundMark x1="17761" y1="59278" x2="20077" y2="71649"/>
                        <a14:foregroundMark x1="18919" y1="40722" x2="21236" y2="61340"/>
                        <a14:foregroundMark x1="19691" y1="32474" x2="21236" y2="52062"/>
                        <a14:foregroundMark x1="21236" y1="31443" x2="29730" y2="22680"/>
                        <a14:foregroundMark x1="32819" y1="19588" x2="51737" y2="13918"/>
                        <a14:foregroundMark x1="61390" y1="14948" x2="72587" y2="29381"/>
                        <a14:foregroundMark x1="73359" y1="30412" x2="78764" y2="43814"/>
                        <a14:foregroundMark x1="78764" y1="44845" x2="79537" y2="56701"/>
                        <a14:foregroundMark x1="80695" y1="50515" x2="76448" y2="69072"/>
                        <a14:foregroundMark x1="64093" y1="79897" x2="48263" y2="84536"/>
                        <a14:foregroundMark x1="37838" y1="85567" x2="45174" y2="88660"/>
                        <a14:foregroundMark x1="40154" y1="89691" x2="49035" y2="91237"/>
                        <a14:foregroundMark x1="53668" y1="90722" x2="61390" y2="89691"/>
                        <a14:foregroundMark x1="63320" y1="86598" x2="72973" y2="77835"/>
                        <a14:foregroundMark x1="78378" y1="60309" x2="77220" y2="70619"/>
                        <a14:foregroundMark x1="82625" y1="60309" x2="80309" y2="69072"/>
                        <a14:foregroundMark x1="77992" y1="32474" x2="80695" y2="43299"/>
                        <a14:foregroundMark x1="67954" y1="18557" x2="77220" y2="24742"/>
                        <a14:foregroundMark x1="57529" y1="11856" x2="61390" y2="15979"/>
                        <a14:foregroundMark x1="48263" y1="18041" x2="49035" y2="62887"/>
                        <a14:foregroundMark x1="37452" y1="33505" x2="45946" y2="71649"/>
                        <a14:foregroundMark x1="39768" y1="34536" x2="61390" y2="51546"/>
                        <a14:foregroundMark x1="49421" y1="34536" x2="72201" y2="46907"/>
                        <a14:foregroundMark x1="57915" y1="38144" x2="75290" y2="72165"/>
                        <a14:foregroundMark x1="51351" y1="62371" x2="54826" y2="69588"/>
                        <a14:foregroundMark x1="47876" y1="52062" x2="60618" y2="65464"/>
                        <a14:foregroundMark x1="33591" y1="89175" x2="41313" y2="89175"/>
                        <a14:foregroundMark x1="50193" y1="93814" x2="52124" y2="94330"/>
                        <a14:foregroundMark x1="64093" y1="89691" x2="72201" y2="84536"/>
                        <a14:foregroundMark x1="80309" y1="39175" x2="81081" y2="51546"/>
                        <a14:foregroundMark x1="79151" y1="30412" x2="83784" y2="46392"/>
                        <a14:foregroundMark x1="54054" y1="8247" x2="63320" y2="10309"/>
                        <a14:foregroundMark x1="39382" y1="7216" x2="2317" y2="31443"/>
                        <a14:foregroundMark x1="2317" y1="31443" x2="2317" y2="31443"/>
                        <a14:foregroundMark x1="44015" y1="7732" x2="52510" y2="8763"/>
                        <a14:foregroundMark x1="61390" y1="9794" x2="71815" y2="14948"/>
                        <a14:foregroundMark x1="72973" y1="16495" x2="75290" y2="20619"/>
                        <a14:foregroundMark x1="54826" y1="6186" x2="53668" y2="6701"/>
                        <a14:foregroundMark x1="44788" y1="7216" x2="52896" y2="7216"/>
                        <a14:foregroundMark x1="45560" y1="5155" x2="53668" y2="5155"/>
                      </a14:backgroundRemoval>
                    </a14:imgEffect>
                  </a14:imgLayer>
                </a14:imgProps>
              </a:ext>
              <a:ext uri="{28A0092B-C50C-407E-A947-70E740481C1C}">
                <a14:useLocalDpi xmlns:a14="http://schemas.microsoft.com/office/drawing/2010/main" val="0"/>
              </a:ext>
            </a:extLst>
          </a:blip>
          <a:stretch>
            <a:fillRect/>
          </a:stretch>
        </p:blipFill>
        <p:spPr>
          <a:xfrm>
            <a:off x="5284555" y="1095384"/>
            <a:ext cx="1646741" cy="1233466"/>
          </a:xfrm>
          <a:prstGeom prst="rect">
            <a:avLst/>
          </a:prstGeom>
        </p:spPr>
      </p:pic>
    </p:spTree>
    <p:extLst>
      <p:ext uri="{BB962C8B-B14F-4D97-AF65-F5344CB8AC3E}">
        <p14:creationId xmlns:p14="http://schemas.microsoft.com/office/powerpoint/2010/main" val="19771257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35C44CF4-DDC5-4A9E-93CC-F9A6D5F0D8C6}"/>
              </a:ext>
            </a:extLst>
          </p:cNvPr>
          <p:cNvSpPr/>
          <p:nvPr/>
        </p:nvSpPr>
        <p:spPr>
          <a:xfrm>
            <a:off x="0" y="0"/>
            <a:ext cx="12192000" cy="6858000"/>
          </a:xfrm>
          <a:prstGeom prst="rect">
            <a:avLst/>
          </a:prstGeom>
          <a:blipFill>
            <a:blip r:embed="rId2">
              <a:extLst>
                <a:ext uri="{28A0092B-C50C-407E-A947-70E740481C1C}">
                  <a14:useLocalDpi xmlns:a14="http://schemas.microsoft.com/office/drawing/2010/main" val="0"/>
                </a:ext>
              </a:extLst>
            </a:blip>
            <a:stretch>
              <a:fillRect/>
            </a:stretch>
          </a:blipFill>
        </p:spPr>
        <p:txBody>
          <a:bodyPr/>
          <a:lstStyle/>
          <a:p>
            <a:endParaRPr lang="vi-VN" dirty="0"/>
          </a:p>
        </p:txBody>
      </p:sp>
      <p:sp>
        <p:nvSpPr>
          <p:cNvPr id="4" name="Rectangle 3"/>
          <p:cNvSpPr/>
          <p:nvPr/>
        </p:nvSpPr>
        <p:spPr>
          <a:xfrm>
            <a:off x="3820160" y="2499360"/>
            <a:ext cx="8391524" cy="4358640"/>
          </a:xfrm>
          <a:custGeom>
            <a:avLst/>
            <a:gdLst>
              <a:gd name="connsiteX0" fmla="*/ 0 w 9004027"/>
              <a:gd name="connsiteY0" fmla="*/ 0 h 4898571"/>
              <a:gd name="connsiteX1" fmla="*/ 9004027 w 9004027"/>
              <a:gd name="connsiteY1" fmla="*/ 0 h 4898571"/>
              <a:gd name="connsiteX2" fmla="*/ 9004027 w 9004027"/>
              <a:gd name="connsiteY2" fmla="*/ 4898571 h 4898571"/>
              <a:gd name="connsiteX3" fmla="*/ 0 w 9004027"/>
              <a:gd name="connsiteY3" fmla="*/ 4898571 h 4898571"/>
              <a:gd name="connsiteX4" fmla="*/ 0 w 9004027"/>
              <a:gd name="connsiteY4" fmla="*/ 0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Lst>
            <a:ahLst/>
            <a:cxnLst>
              <a:cxn ang="0">
                <a:pos x="connsiteX0" y="connsiteY0"/>
              </a:cxn>
              <a:cxn ang="0">
                <a:pos x="connsiteX1" y="connsiteY1"/>
              </a:cxn>
              <a:cxn ang="0">
                <a:pos x="connsiteX2" y="connsiteY2"/>
              </a:cxn>
              <a:cxn ang="0">
                <a:pos x="connsiteX3" y="connsiteY3"/>
              </a:cxn>
            </a:cxnLst>
            <a:rect l="l" t="t" r="r" b="b"/>
            <a:pathLst>
              <a:path w="9004027" h="4898571">
                <a:moveTo>
                  <a:pt x="0" y="4898571"/>
                </a:moveTo>
                <a:cubicBezTo>
                  <a:pt x="3422257" y="3643085"/>
                  <a:pt x="3099827" y="94343"/>
                  <a:pt x="9004027" y="0"/>
                </a:cubicBezTo>
                <a:lnTo>
                  <a:pt x="9004027" y="4898571"/>
                </a:lnTo>
                <a:lnTo>
                  <a:pt x="0" y="4898571"/>
                </a:lnTo>
                <a:close/>
              </a:path>
            </a:pathLst>
          </a:custGeom>
          <a:solidFill>
            <a:schemeClr val="tx2">
              <a:lumMod val="7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5" name="Rectangle 3"/>
          <p:cNvSpPr/>
          <p:nvPr/>
        </p:nvSpPr>
        <p:spPr>
          <a:xfrm>
            <a:off x="4612639" y="2641599"/>
            <a:ext cx="7586131" cy="4216399"/>
          </a:xfrm>
          <a:custGeom>
            <a:avLst/>
            <a:gdLst>
              <a:gd name="connsiteX0" fmla="*/ 0 w 9004027"/>
              <a:gd name="connsiteY0" fmla="*/ 0 h 4898571"/>
              <a:gd name="connsiteX1" fmla="*/ 9004027 w 9004027"/>
              <a:gd name="connsiteY1" fmla="*/ 0 h 4898571"/>
              <a:gd name="connsiteX2" fmla="*/ 9004027 w 9004027"/>
              <a:gd name="connsiteY2" fmla="*/ 4898571 h 4898571"/>
              <a:gd name="connsiteX3" fmla="*/ 0 w 9004027"/>
              <a:gd name="connsiteY3" fmla="*/ 4898571 h 4898571"/>
              <a:gd name="connsiteX4" fmla="*/ 0 w 9004027"/>
              <a:gd name="connsiteY4" fmla="*/ 0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971142 h 4971142"/>
              <a:gd name="connsiteX1" fmla="*/ 9004027 w 9004027"/>
              <a:gd name="connsiteY1" fmla="*/ 0 h 4971142"/>
              <a:gd name="connsiteX2" fmla="*/ 9004027 w 9004027"/>
              <a:gd name="connsiteY2" fmla="*/ 4971142 h 4971142"/>
              <a:gd name="connsiteX3" fmla="*/ 0 w 9004027"/>
              <a:gd name="connsiteY3" fmla="*/ 4971142 h 4971142"/>
              <a:gd name="connsiteX0" fmla="*/ 0 w 9004027"/>
              <a:gd name="connsiteY0" fmla="*/ 5058228 h 5058228"/>
              <a:gd name="connsiteX1" fmla="*/ 9004027 w 9004027"/>
              <a:gd name="connsiteY1" fmla="*/ 0 h 5058228"/>
              <a:gd name="connsiteX2" fmla="*/ 9004027 w 9004027"/>
              <a:gd name="connsiteY2" fmla="*/ 5058228 h 5058228"/>
              <a:gd name="connsiteX3" fmla="*/ 0 w 9004027"/>
              <a:gd name="connsiteY3" fmla="*/ 5058228 h 5058228"/>
              <a:gd name="connsiteX0" fmla="*/ 0 w 9004027"/>
              <a:gd name="connsiteY0" fmla="*/ 5067753 h 5067753"/>
              <a:gd name="connsiteX1" fmla="*/ 8989740 w 9004027"/>
              <a:gd name="connsiteY1" fmla="*/ 0 h 5067753"/>
              <a:gd name="connsiteX2" fmla="*/ 9004027 w 9004027"/>
              <a:gd name="connsiteY2" fmla="*/ 5067753 h 5067753"/>
              <a:gd name="connsiteX3" fmla="*/ 0 w 9004027"/>
              <a:gd name="connsiteY3" fmla="*/ 5067753 h 5067753"/>
              <a:gd name="connsiteX0" fmla="*/ 0 w 8991114"/>
              <a:gd name="connsiteY0" fmla="*/ 5067753 h 5067753"/>
              <a:gd name="connsiteX1" fmla="*/ 8989740 w 8991114"/>
              <a:gd name="connsiteY1" fmla="*/ 0 h 5067753"/>
              <a:gd name="connsiteX2" fmla="*/ 8989739 w 8991114"/>
              <a:gd name="connsiteY2" fmla="*/ 5067753 h 5067753"/>
              <a:gd name="connsiteX3" fmla="*/ 0 w 8991114"/>
              <a:gd name="connsiteY3" fmla="*/ 5067753 h 5067753"/>
              <a:gd name="connsiteX0" fmla="*/ 0 w 8991114"/>
              <a:gd name="connsiteY0" fmla="*/ 5067753 h 5067753"/>
              <a:gd name="connsiteX1" fmla="*/ 8989740 w 8991114"/>
              <a:gd name="connsiteY1" fmla="*/ 0 h 5067753"/>
              <a:gd name="connsiteX2" fmla="*/ 8989739 w 8991114"/>
              <a:gd name="connsiteY2" fmla="*/ 5067753 h 5067753"/>
              <a:gd name="connsiteX3" fmla="*/ 0 w 8991114"/>
              <a:gd name="connsiteY3" fmla="*/ 5067753 h 5067753"/>
            </a:gdLst>
            <a:ahLst/>
            <a:cxnLst>
              <a:cxn ang="0">
                <a:pos x="connsiteX0" y="connsiteY0"/>
              </a:cxn>
              <a:cxn ang="0">
                <a:pos x="connsiteX1" y="connsiteY1"/>
              </a:cxn>
              <a:cxn ang="0">
                <a:pos x="connsiteX2" y="connsiteY2"/>
              </a:cxn>
              <a:cxn ang="0">
                <a:pos x="connsiteX3" y="connsiteY3"/>
              </a:cxn>
            </a:cxnLst>
            <a:rect l="l" t="t" r="r" b="b"/>
            <a:pathLst>
              <a:path w="8991114" h="5067753">
                <a:moveTo>
                  <a:pt x="0" y="5067753"/>
                </a:moveTo>
                <a:cubicBezTo>
                  <a:pt x="3422257" y="3812267"/>
                  <a:pt x="2289893" y="569356"/>
                  <a:pt x="8989740" y="0"/>
                </a:cubicBezTo>
                <a:cubicBezTo>
                  <a:pt x="8994502" y="1689251"/>
                  <a:pt x="8984977" y="3378502"/>
                  <a:pt x="8989739" y="5067753"/>
                </a:cubicBezTo>
                <a:lnTo>
                  <a:pt x="0" y="5067753"/>
                </a:lnTo>
                <a:close/>
              </a:path>
            </a:pathLst>
          </a:cu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alpha val="0"/>
                </a:prstClr>
              </a:solidFill>
              <a:effectLst/>
              <a:uLnTx/>
              <a:uFillTx/>
              <a:latin typeface="Arial" panose="020B0604020202020204" pitchFamily="34" charset="0"/>
              <a:ea typeface="+mn-ea"/>
              <a:cs typeface="+mn-cs"/>
            </a:endParaRPr>
          </a:p>
        </p:txBody>
      </p:sp>
      <p:sp>
        <p:nvSpPr>
          <p:cNvPr id="6" name="TextBox 5">
            <a:extLst>
              <a:ext uri="{FF2B5EF4-FFF2-40B4-BE49-F238E27FC236}">
                <a16:creationId xmlns:a16="http://schemas.microsoft.com/office/drawing/2014/main" id="{C08AD30D-75E5-4924-9BCC-F173FB1AA09B}"/>
              </a:ext>
            </a:extLst>
          </p:cNvPr>
          <p:cNvSpPr txBox="1"/>
          <p:nvPr/>
        </p:nvSpPr>
        <p:spPr>
          <a:xfrm>
            <a:off x="5292785" y="3853543"/>
            <a:ext cx="7934010" cy="3245941"/>
          </a:xfrm>
          <a:prstGeom prst="flowChartConnector">
            <a:avLst/>
          </a:prstGeom>
          <a:noFill/>
        </p:spPr>
        <p:txBody>
          <a:bodyPr wrap="square" rtlCol="0">
            <a:spAutoFit/>
          </a:bodyPr>
          <a:lstStyle/>
          <a:p>
            <a:pPr lvl="0" algn="r">
              <a:defRPr/>
            </a:pPr>
            <a:r>
              <a:rPr lang="vi-VN" sz="4800" spc="300" dirty="0">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Ước lượng mật độ dùng mô hình trộn Gauss</a:t>
            </a:r>
            <a:endParaRPr lang="en-US" sz="4800" spc="300" dirty="0">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endParaRPr>
          </a:p>
        </p:txBody>
      </p:sp>
      <p:sp>
        <p:nvSpPr>
          <p:cNvPr id="29" name="Freeform: Shape 28">
            <a:extLst>
              <a:ext uri="{FF2B5EF4-FFF2-40B4-BE49-F238E27FC236}">
                <a16:creationId xmlns:a16="http://schemas.microsoft.com/office/drawing/2014/main" id="{C0F4EC94-8BCE-409A-989A-ED005212CA8C}"/>
              </a:ext>
            </a:extLst>
          </p:cNvPr>
          <p:cNvSpPr/>
          <p:nvPr/>
        </p:nvSpPr>
        <p:spPr>
          <a:xfrm>
            <a:off x="-1" y="0"/>
            <a:ext cx="8536886" cy="6858000"/>
          </a:xfrm>
          <a:custGeom>
            <a:avLst/>
            <a:gdLst>
              <a:gd name="connsiteX0" fmla="*/ 0 w 7526620"/>
              <a:gd name="connsiteY0" fmla="*/ 0 h 6858000"/>
              <a:gd name="connsiteX1" fmla="*/ 3328695 w 7526620"/>
              <a:gd name="connsiteY1" fmla="*/ 0 h 6858000"/>
              <a:gd name="connsiteX2" fmla="*/ 3407406 w 7526620"/>
              <a:gd name="connsiteY2" fmla="*/ 128588 h 6858000"/>
              <a:gd name="connsiteX3" fmla="*/ 128588 w 7526620"/>
              <a:gd name="connsiteY3" fmla="*/ 128588 h 6858000"/>
              <a:gd name="connsiteX4" fmla="*/ 128588 w 7526620"/>
              <a:gd name="connsiteY4" fmla="*/ 6729413 h 6858000"/>
              <a:gd name="connsiteX5" fmla="*/ 7447909 w 7526620"/>
              <a:gd name="connsiteY5" fmla="*/ 6729413 h 6858000"/>
              <a:gd name="connsiteX6" fmla="*/ 7526620 w 7526620"/>
              <a:gd name="connsiteY6" fmla="*/ 6858000 h 6858000"/>
              <a:gd name="connsiteX7" fmla="*/ 0 w 752662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26620" h="6858000">
                <a:moveTo>
                  <a:pt x="0" y="0"/>
                </a:moveTo>
                <a:lnTo>
                  <a:pt x="3328695" y="0"/>
                </a:lnTo>
                <a:lnTo>
                  <a:pt x="3407406" y="128588"/>
                </a:lnTo>
                <a:lnTo>
                  <a:pt x="128588" y="128588"/>
                </a:lnTo>
                <a:lnTo>
                  <a:pt x="128588" y="6729413"/>
                </a:lnTo>
                <a:lnTo>
                  <a:pt x="7447909" y="6729413"/>
                </a:lnTo>
                <a:lnTo>
                  <a:pt x="7526620"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chemeClr val="tx1"/>
              </a:solidFill>
              <a:effectLst/>
              <a:uLnTx/>
              <a:uFillTx/>
            </a:endParaRPr>
          </a:p>
        </p:txBody>
      </p:sp>
      <p:sp>
        <p:nvSpPr>
          <p:cNvPr id="35" name="Parallelogram 34">
            <a:extLst>
              <a:ext uri="{FF2B5EF4-FFF2-40B4-BE49-F238E27FC236}">
                <a16:creationId xmlns:a16="http://schemas.microsoft.com/office/drawing/2014/main" id="{F8BFFB69-E84F-4B1E-9EAF-A96032A03526}"/>
              </a:ext>
            </a:extLst>
          </p:cNvPr>
          <p:cNvSpPr/>
          <p:nvPr/>
        </p:nvSpPr>
        <p:spPr>
          <a:xfrm>
            <a:off x="-27121605" y="4965886"/>
            <a:ext cx="1130091" cy="720000"/>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kumimoji="0" lang="en-IN" sz="32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3</a:t>
            </a:r>
          </a:p>
        </p:txBody>
      </p:sp>
      <p:grpSp>
        <p:nvGrpSpPr>
          <p:cNvPr id="42" name="Group 41">
            <a:extLst>
              <a:ext uri="{FF2B5EF4-FFF2-40B4-BE49-F238E27FC236}">
                <a16:creationId xmlns:a16="http://schemas.microsoft.com/office/drawing/2014/main" id="{CF84853B-802B-435A-9648-999DD1FEF5D8}"/>
              </a:ext>
            </a:extLst>
          </p:cNvPr>
          <p:cNvGrpSpPr/>
          <p:nvPr/>
        </p:nvGrpSpPr>
        <p:grpSpPr>
          <a:xfrm>
            <a:off x="-25972131" y="4646622"/>
            <a:ext cx="2675753" cy="1206156"/>
            <a:chOff x="4009404" y="1230699"/>
            <a:chExt cx="2675753" cy="1206156"/>
          </a:xfrm>
        </p:grpSpPr>
        <p:sp>
          <p:nvSpPr>
            <p:cNvPr id="43" name="TextBox 42">
              <a:extLst>
                <a:ext uri="{FF2B5EF4-FFF2-40B4-BE49-F238E27FC236}">
                  <a16:creationId xmlns:a16="http://schemas.microsoft.com/office/drawing/2014/main" id="{0EBBE7C7-6AB7-486A-B53E-5F9E035F8C31}"/>
                </a:ext>
              </a:extLst>
            </p:cNvPr>
            <p:cNvSpPr txBox="1"/>
            <p:nvPr/>
          </p:nvSpPr>
          <p:spPr>
            <a:xfrm>
              <a:off x="4009404" y="1230699"/>
              <a:ext cx="1872199" cy="27699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dirty="0">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TRIỆU CHỨNG</a:t>
              </a:r>
            </a:p>
          </p:txBody>
        </p:sp>
        <p:sp>
          <p:nvSpPr>
            <p:cNvPr id="44" name="TextBox 43">
              <a:extLst>
                <a:ext uri="{FF2B5EF4-FFF2-40B4-BE49-F238E27FC236}">
                  <a16:creationId xmlns:a16="http://schemas.microsoft.com/office/drawing/2014/main" id="{6A360AC4-92D9-4021-B975-1E1CE0FB2691}"/>
                </a:ext>
              </a:extLst>
            </p:cNvPr>
            <p:cNvSpPr txBox="1"/>
            <p:nvPr/>
          </p:nvSpPr>
          <p:spPr>
            <a:xfrm>
              <a:off x="4025821" y="1467359"/>
              <a:ext cx="2659336" cy="969496"/>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IN" sz="900" b="0" i="0" u="none" strike="noStrike" kern="0" cap="none" spc="0" normalizeH="0" baseline="0" noProof="0" dirty="0">
                  <a:ln>
                    <a:noFill/>
                  </a:ln>
                  <a:solidFill>
                    <a:sysClr val="windowText" lastClr="000000"/>
                  </a:solidFill>
                  <a:effectLst/>
                  <a:uLnTx/>
                  <a:uFillTx/>
                  <a:latin typeface="Roboto Light" panose="02000000000000000000" pitchFamily="2" charset="0"/>
                  <a:ea typeface="Roboto Light" panose="02000000000000000000" pitchFamily="2" charset="0"/>
                  <a:cs typeface="Roboto Light" panose="02000000000000000000" pitchFamily="2" charset="0"/>
                </a:rPr>
                <a:t>Lorem ipsum dolor sit amet, consectetuer adipiscing elit. Maecenas porttitor congue massa. Fusce posuere, magna sed pulvinar ultricies, purus lectus malesuada libero, sit amet commodo magna eros quis urna.</a:t>
              </a: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sysClr val="windowText" lastClr="000000"/>
                </a:solidFill>
                <a:effectLst/>
                <a:uLnTx/>
                <a:uFillTx/>
                <a:latin typeface="Roboto Light" panose="02000000000000000000" pitchFamily="2" charset="0"/>
                <a:ea typeface="Roboto Light" panose="02000000000000000000" pitchFamily="2" charset="0"/>
                <a:cs typeface="Roboto Light" panose="02000000000000000000" pitchFamily="2" charset="0"/>
              </a:endParaRPr>
            </a:p>
          </p:txBody>
        </p:sp>
      </p:grpSp>
      <p:sp>
        <p:nvSpPr>
          <p:cNvPr id="45" name="Parallelogram 44">
            <a:extLst>
              <a:ext uri="{FF2B5EF4-FFF2-40B4-BE49-F238E27FC236}">
                <a16:creationId xmlns:a16="http://schemas.microsoft.com/office/drawing/2014/main" id="{F1559AC4-97EE-4285-A6CE-C02724C73CFB}"/>
              </a:ext>
            </a:extLst>
          </p:cNvPr>
          <p:cNvSpPr/>
          <p:nvPr/>
        </p:nvSpPr>
        <p:spPr>
          <a:xfrm>
            <a:off x="-33001914" y="7099484"/>
            <a:ext cx="1130091" cy="720000"/>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kumimoji="0" lang="en-IN" sz="32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4</a:t>
            </a:r>
          </a:p>
        </p:txBody>
      </p:sp>
      <p:grpSp>
        <p:nvGrpSpPr>
          <p:cNvPr id="46" name="Group 45">
            <a:extLst>
              <a:ext uri="{FF2B5EF4-FFF2-40B4-BE49-F238E27FC236}">
                <a16:creationId xmlns:a16="http://schemas.microsoft.com/office/drawing/2014/main" id="{87074A14-6FE8-455E-B021-C502114B9D50}"/>
              </a:ext>
            </a:extLst>
          </p:cNvPr>
          <p:cNvGrpSpPr/>
          <p:nvPr/>
        </p:nvGrpSpPr>
        <p:grpSpPr>
          <a:xfrm>
            <a:off x="-31852440" y="6780220"/>
            <a:ext cx="2673206" cy="1324486"/>
            <a:chOff x="4009404" y="1230699"/>
            <a:chExt cx="2673206" cy="1324486"/>
          </a:xfrm>
        </p:grpSpPr>
        <p:sp>
          <p:nvSpPr>
            <p:cNvPr id="47" name="TextBox 46">
              <a:extLst>
                <a:ext uri="{FF2B5EF4-FFF2-40B4-BE49-F238E27FC236}">
                  <a16:creationId xmlns:a16="http://schemas.microsoft.com/office/drawing/2014/main" id="{772AEA38-4AFC-479E-B144-D2DA8C505EBE}"/>
                </a:ext>
              </a:extLst>
            </p:cNvPr>
            <p:cNvSpPr txBox="1"/>
            <p:nvPr/>
          </p:nvSpPr>
          <p:spPr>
            <a:xfrm>
              <a:off x="4009404" y="1230699"/>
              <a:ext cx="2659336"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dirty="0">
                  <a:ln>
                    <a:noFill/>
                  </a:ln>
                  <a:solidFill>
                    <a:sysClr val="windowText" lastClr="000000"/>
                  </a:solidFill>
                  <a:effectLst/>
                  <a:uLnTx/>
                  <a:uFillTx/>
                  <a:latin typeface="Roboto" panose="02000000000000000000" pitchFamily="2" charset="0"/>
                  <a:ea typeface="Roboto" panose="02000000000000000000" pitchFamily="2" charset="0"/>
                  <a:cs typeface="Roboto" panose="02000000000000000000" pitchFamily="2" charset="0"/>
                </a:rPr>
                <a:t>PHƯƠNG PHÁP CHUẨN ĐOÁN VÀ ĐIỀU TRỊ</a:t>
              </a:r>
            </a:p>
          </p:txBody>
        </p:sp>
        <p:sp>
          <p:nvSpPr>
            <p:cNvPr id="48" name="TextBox 47">
              <a:extLst>
                <a:ext uri="{FF2B5EF4-FFF2-40B4-BE49-F238E27FC236}">
                  <a16:creationId xmlns:a16="http://schemas.microsoft.com/office/drawing/2014/main" id="{640C041E-A44F-4C7F-B981-C1DE37EC189E}"/>
                </a:ext>
              </a:extLst>
            </p:cNvPr>
            <p:cNvSpPr txBox="1"/>
            <p:nvPr/>
          </p:nvSpPr>
          <p:spPr>
            <a:xfrm>
              <a:off x="4023274" y="1585689"/>
              <a:ext cx="2659336" cy="969496"/>
            </a:xfrm>
            <a:prstGeom prst="rect">
              <a:avLst/>
            </a:prstGeom>
            <a:noFill/>
          </p:spPr>
          <p:txBody>
            <a:bodyPr wrap="square" rtlCol="0">
              <a:spAutoFit/>
            </a:bodyPr>
            <a:lstStyle/>
            <a:p>
              <a:pPr marL="0" marR="0" lvl="0" indent="0" algn="just" defTabSz="914400" eaLnBrk="1" fontAlgn="auto" latinLnBrk="0" hangingPunct="1">
                <a:lnSpc>
                  <a:spcPct val="100000"/>
                </a:lnSpc>
                <a:spcBef>
                  <a:spcPts val="0"/>
                </a:spcBef>
                <a:spcAft>
                  <a:spcPts val="0"/>
                </a:spcAft>
                <a:buClrTx/>
                <a:buSzTx/>
                <a:buFontTx/>
                <a:buNone/>
                <a:tabLst/>
                <a:defRPr/>
              </a:pPr>
              <a:r>
                <a:rPr kumimoji="0" lang="en-IN" sz="900" b="0" i="0" u="none" strike="noStrike" kern="0" cap="none" spc="0" normalizeH="0" baseline="0" noProof="0" dirty="0">
                  <a:ln>
                    <a:noFill/>
                  </a:ln>
                  <a:solidFill>
                    <a:sysClr val="windowText" lastClr="000000"/>
                  </a:solidFill>
                  <a:effectLst/>
                  <a:uLnTx/>
                  <a:uFillTx/>
                  <a:latin typeface="Roboto Light" panose="02000000000000000000" pitchFamily="2" charset="0"/>
                  <a:ea typeface="Roboto Light" panose="02000000000000000000" pitchFamily="2" charset="0"/>
                  <a:cs typeface="Roboto Light" panose="02000000000000000000" pitchFamily="2" charset="0"/>
                </a:rPr>
                <a:t>Lorem ipsum dolor sit amet, consectetuer adipiscing elit. Maecenas porttitor congue massa. Fusce posuere, magna sed pulvinar ultricies, purus lectus malesuada libero, sit amet commodo magna eros quis urna.</a:t>
              </a:r>
            </a:p>
            <a:p>
              <a:pPr marL="0" marR="0" lvl="0" indent="0" algn="just" defTabSz="914400" eaLnBrk="1" fontAlgn="auto" latinLnBrk="0" hangingPunct="1">
                <a:lnSpc>
                  <a:spcPct val="100000"/>
                </a:lnSpc>
                <a:spcBef>
                  <a:spcPts val="0"/>
                </a:spcBef>
                <a:spcAft>
                  <a:spcPts val="0"/>
                </a:spcAft>
                <a:buClrTx/>
                <a:buSzTx/>
                <a:buFontTx/>
                <a:buNone/>
                <a:tabLst/>
                <a:defRPr/>
              </a:pPr>
              <a:endParaRPr kumimoji="0" lang="en-IN" sz="1200" b="0" i="0" u="none" strike="noStrike" kern="0" cap="none" spc="0" normalizeH="0" baseline="0" noProof="0" dirty="0">
                <a:ln>
                  <a:noFill/>
                </a:ln>
                <a:solidFill>
                  <a:sysClr val="windowText" lastClr="000000"/>
                </a:solidFill>
                <a:effectLst/>
                <a:uLnTx/>
                <a:uFillTx/>
                <a:latin typeface="Roboto Light" panose="02000000000000000000" pitchFamily="2" charset="0"/>
                <a:ea typeface="Roboto Light" panose="02000000000000000000" pitchFamily="2" charset="0"/>
                <a:cs typeface="Roboto Light" panose="02000000000000000000" pitchFamily="2" charset="0"/>
              </a:endParaRPr>
            </a:p>
          </p:txBody>
        </p:sp>
      </p:grpSp>
      <p:grpSp>
        <p:nvGrpSpPr>
          <p:cNvPr id="50" name="Group 49">
            <a:extLst>
              <a:ext uri="{FF2B5EF4-FFF2-40B4-BE49-F238E27FC236}">
                <a16:creationId xmlns:a16="http://schemas.microsoft.com/office/drawing/2014/main" id="{8825A090-92E7-4C17-8E7C-ABB08FB2190A}"/>
              </a:ext>
            </a:extLst>
          </p:cNvPr>
          <p:cNvGrpSpPr/>
          <p:nvPr/>
        </p:nvGrpSpPr>
        <p:grpSpPr>
          <a:xfrm>
            <a:off x="5945813" y="-1936894"/>
            <a:ext cx="569913" cy="1927323"/>
            <a:chOff x="10252075" y="1740771"/>
            <a:chExt cx="569913" cy="1927323"/>
          </a:xfrm>
        </p:grpSpPr>
        <p:sp>
          <p:nvSpPr>
            <p:cNvPr id="51" name="Google Shape;3729;p78">
              <a:extLst>
                <a:ext uri="{FF2B5EF4-FFF2-40B4-BE49-F238E27FC236}">
                  <a16:creationId xmlns:a16="http://schemas.microsoft.com/office/drawing/2014/main" id="{EA5D58F0-11A2-4BA2-8311-E6325B601BE0}"/>
                </a:ext>
              </a:extLst>
            </p:cNvPr>
            <p:cNvSpPr>
              <a:spLocks noChangeArrowheads="1"/>
            </p:cNvSpPr>
            <p:nvPr/>
          </p:nvSpPr>
          <p:spPr bwMode="auto">
            <a:xfrm>
              <a:off x="10252075" y="1740771"/>
              <a:ext cx="569913" cy="579438"/>
            </a:xfrm>
            <a:prstGeom prst="ellipse">
              <a:avLst/>
            </a:prstGeom>
            <a:solidFill>
              <a:srgbClr val="6BDABC"/>
            </a:solidFill>
            <a:ln>
              <a:noFill/>
            </a:ln>
            <a:extLst>
              <a:ext uri="{91240B29-F687-4F45-9708-019B960494DF}">
                <a14:hiddenLine xmlns:a14="http://schemas.microsoft.com/office/drawing/2010/main" w="9525">
                  <a:solidFill>
                    <a:srgbClr val="000000"/>
                  </a:solidFill>
                  <a:round/>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sp>
          <p:nvSpPr>
            <p:cNvPr id="52" name="Google Shape;3730;p78">
              <a:extLst>
                <a:ext uri="{FF2B5EF4-FFF2-40B4-BE49-F238E27FC236}">
                  <a16:creationId xmlns:a16="http://schemas.microsoft.com/office/drawing/2014/main" id="{5EE02096-526E-4A49-AB42-4D65A9D5559A}"/>
                </a:ext>
              </a:extLst>
            </p:cNvPr>
            <p:cNvSpPr txBox="1">
              <a:spLocks noChangeArrowheads="1"/>
            </p:cNvSpPr>
            <p:nvPr/>
          </p:nvSpPr>
          <p:spPr bwMode="auto">
            <a:xfrm>
              <a:off x="10497114" y="2024934"/>
              <a:ext cx="77224" cy="1643160"/>
            </a:xfrm>
            <a:prstGeom prst="rect">
              <a:avLst/>
            </a:prstGeom>
            <a:solidFill>
              <a:srgbClr val="6BDABC"/>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endParaRPr lang="en-US" altLang="en-US" sz="1800">
                <a:latin typeface="Calibri" panose="020F0502020204030204" pitchFamily="34" charset="0"/>
                <a:cs typeface="Calibri" panose="020F0502020204030204" pitchFamily="34" charset="0"/>
                <a:sym typeface="Calibri" panose="020F0502020204030204" pitchFamily="34" charset="0"/>
              </a:endParaRPr>
            </a:p>
          </p:txBody>
        </p:sp>
      </p:grpSp>
      <p:pic>
        <p:nvPicPr>
          <p:cNvPr id="53" name="Picture 52">
            <a:extLst>
              <a:ext uri="{FF2B5EF4-FFF2-40B4-BE49-F238E27FC236}">
                <a16:creationId xmlns:a16="http://schemas.microsoft.com/office/drawing/2014/main" id="{007F6C37-DB17-4036-96BE-8E8F987AFAF1}"/>
              </a:ext>
            </a:extLst>
          </p:cNvPr>
          <p:cNvPicPr>
            <a:picLocks noChangeAspect="1"/>
          </p:cNvPicPr>
          <p:nvPr/>
        </p:nvPicPr>
        <p:blipFill rotWithShape="1">
          <a:blip r:embed="rId4">
            <a:extLst>
              <a:ext uri="{28A0092B-C50C-407E-A947-70E740481C1C}">
                <a14:useLocalDpi xmlns:a14="http://schemas.microsoft.com/office/drawing/2010/main" val="0"/>
              </a:ext>
            </a:extLst>
          </a:blip>
          <a:srcRect l="65633" t="55735"/>
          <a:stretch/>
        </p:blipFill>
        <p:spPr>
          <a:xfrm rot="11700501">
            <a:off x="5041316" y="-3957652"/>
            <a:ext cx="1839154" cy="2368849"/>
          </a:xfrm>
          <a:prstGeom prst="rect">
            <a:avLst/>
          </a:prstGeom>
        </p:spPr>
      </p:pic>
      <p:sp>
        <p:nvSpPr>
          <p:cNvPr id="60" name="Minus Sign 59">
            <a:extLst>
              <a:ext uri="{FF2B5EF4-FFF2-40B4-BE49-F238E27FC236}">
                <a16:creationId xmlns:a16="http://schemas.microsoft.com/office/drawing/2014/main" id="{EE9E54E7-FAB1-4509-96EF-3B03F463FF62}"/>
              </a:ext>
            </a:extLst>
          </p:cNvPr>
          <p:cNvSpPr/>
          <p:nvPr/>
        </p:nvSpPr>
        <p:spPr>
          <a:xfrm rot="19778748">
            <a:off x="-17049746" y="10172268"/>
            <a:ext cx="20909590" cy="1121778"/>
          </a:xfrm>
          <a:prstGeom prst="mathMinus">
            <a:avLst/>
          </a:prstGeom>
          <a:gradFill flip="none" rotWithShape="1">
            <a:gsLst>
              <a:gs pos="26000">
                <a:srgbClr val="F58FE2"/>
              </a:gs>
              <a:gs pos="0">
                <a:srgbClr val="FFFF00"/>
              </a:gs>
              <a:gs pos="53000">
                <a:schemeClr val="accent4">
                  <a:lumMod val="40000"/>
                  <a:lumOff val="60000"/>
                </a:schemeClr>
              </a:gs>
              <a:gs pos="61900">
                <a:schemeClr val="accent5">
                  <a:lumMod val="60000"/>
                  <a:lumOff val="40000"/>
                </a:schemeClr>
              </a:gs>
              <a:gs pos="85714">
                <a:schemeClr val="accent3">
                  <a:lumMod val="60000"/>
                  <a:lumOff val="40000"/>
                </a:schemeClr>
              </a:gs>
              <a:gs pos="41000">
                <a:srgbClr val="C29DDF"/>
              </a:gs>
              <a:gs pos="13000">
                <a:schemeClr val="accent1">
                  <a:lumMod val="60000"/>
                  <a:lumOff val="40000"/>
                </a:schemeClr>
              </a:gs>
              <a:gs pos="73000">
                <a:schemeClr val="accent6">
                  <a:lumMod val="60000"/>
                  <a:lumOff val="40000"/>
                </a:schemeClr>
              </a:gs>
              <a:gs pos="99000">
                <a:schemeClr val="accent1">
                  <a:lumMod val="30000"/>
                  <a:lumOff val="70000"/>
                </a:schemeClr>
              </a:gs>
            </a:gsLst>
            <a:path path="circle">
              <a:fillToRect l="100000" t="100000"/>
            </a:path>
            <a:tileRect r="-100000" b="-10000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61" name="Group 60">
            <a:extLst>
              <a:ext uri="{FF2B5EF4-FFF2-40B4-BE49-F238E27FC236}">
                <a16:creationId xmlns:a16="http://schemas.microsoft.com/office/drawing/2014/main" id="{E9423D6D-082D-407A-8EE6-1EC4605292D1}"/>
              </a:ext>
            </a:extLst>
          </p:cNvPr>
          <p:cNvGrpSpPr/>
          <p:nvPr/>
        </p:nvGrpSpPr>
        <p:grpSpPr>
          <a:xfrm>
            <a:off x="-13806845" y="7034343"/>
            <a:ext cx="12192000" cy="6858000"/>
            <a:chOff x="0" y="-4"/>
            <a:chExt cx="12192000" cy="6858000"/>
          </a:xfrm>
        </p:grpSpPr>
        <p:sp>
          <p:nvSpPr>
            <p:cNvPr id="62" name="Right Triangle 61">
              <a:extLst>
                <a:ext uri="{FF2B5EF4-FFF2-40B4-BE49-F238E27FC236}">
                  <a16:creationId xmlns:a16="http://schemas.microsoft.com/office/drawing/2014/main" id="{224DDF59-BEFC-4DF6-9C58-84317A8D973E}"/>
                </a:ext>
              </a:extLst>
            </p:cNvPr>
            <p:cNvSpPr/>
            <p:nvPr/>
          </p:nvSpPr>
          <p:spPr>
            <a:xfrm flipV="1">
              <a:off x="0" y="-4"/>
              <a:ext cx="12192000" cy="6858000"/>
            </a:xfrm>
            <a:prstGeom prst="rtTriangle">
              <a:avLst/>
            </a:prstGeom>
            <a:solidFill>
              <a:schemeClr val="bg2">
                <a:lumMod val="75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TextBox 62">
              <a:extLst>
                <a:ext uri="{FF2B5EF4-FFF2-40B4-BE49-F238E27FC236}">
                  <a16:creationId xmlns:a16="http://schemas.microsoft.com/office/drawing/2014/main" id="{24D7E43E-2BB7-4336-8453-5CE852AB33A9}"/>
                </a:ext>
              </a:extLst>
            </p:cNvPr>
            <p:cNvSpPr txBox="1"/>
            <p:nvPr/>
          </p:nvSpPr>
          <p:spPr>
            <a:xfrm>
              <a:off x="581702" y="1332296"/>
              <a:ext cx="7503109" cy="1754326"/>
            </a:xfrm>
            <a:prstGeom prst="rect">
              <a:avLst/>
            </a:prstGeom>
            <a:noFill/>
          </p:spPr>
          <p:txBody>
            <a:bodyPr wrap="square" rtlCol="0">
              <a:spAutoFit/>
            </a:bodyPr>
            <a:lstStyle/>
            <a:p>
              <a:pPr lvl="0">
                <a:defRPr/>
              </a:pPr>
              <a:r>
                <a:rPr lang="en-US" sz="5400" spc="300" dirty="0">
                  <a:blipFill dpi="0" rotWithShape="1">
                    <a:blip r:embed="rId5">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CHƯƠNG      : THUẬT TOÁN MIN-CONFLICTS </a:t>
              </a:r>
            </a:p>
          </p:txBody>
        </p:sp>
      </p:grpSp>
      <p:grpSp>
        <p:nvGrpSpPr>
          <p:cNvPr id="65" name="Group 64">
            <a:extLst>
              <a:ext uri="{FF2B5EF4-FFF2-40B4-BE49-F238E27FC236}">
                <a16:creationId xmlns:a16="http://schemas.microsoft.com/office/drawing/2014/main" id="{52C65E7B-B1C9-4F33-8CBA-243A9F153448}"/>
              </a:ext>
            </a:extLst>
          </p:cNvPr>
          <p:cNvGrpSpPr/>
          <p:nvPr/>
        </p:nvGrpSpPr>
        <p:grpSpPr>
          <a:xfrm>
            <a:off x="15066767" y="-7889241"/>
            <a:ext cx="12192000" cy="6858000"/>
            <a:chOff x="0" y="-2"/>
            <a:chExt cx="12192000" cy="6858000"/>
          </a:xfrm>
          <a:solidFill>
            <a:schemeClr val="bg1">
              <a:lumMod val="85000"/>
            </a:schemeClr>
          </a:solidFill>
        </p:grpSpPr>
        <p:sp>
          <p:nvSpPr>
            <p:cNvPr id="66" name="Right Triangle 65">
              <a:extLst>
                <a:ext uri="{FF2B5EF4-FFF2-40B4-BE49-F238E27FC236}">
                  <a16:creationId xmlns:a16="http://schemas.microsoft.com/office/drawing/2014/main" id="{2D1D25A1-9300-420B-A156-CD4F8270A5E2}"/>
                </a:ext>
              </a:extLst>
            </p:cNvPr>
            <p:cNvSpPr/>
            <p:nvPr/>
          </p:nvSpPr>
          <p:spPr>
            <a:xfrm rot="10800000" flipV="1">
              <a:off x="0" y="-2"/>
              <a:ext cx="12192000" cy="6858000"/>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TextBox 66">
              <a:extLst>
                <a:ext uri="{FF2B5EF4-FFF2-40B4-BE49-F238E27FC236}">
                  <a16:creationId xmlns:a16="http://schemas.microsoft.com/office/drawing/2014/main" id="{100ADBDD-883D-4798-ADD6-5FB8730E1574}"/>
                </a:ext>
              </a:extLst>
            </p:cNvPr>
            <p:cNvSpPr txBox="1"/>
            <p:nvPr/>
          </p:nvSpPr>
          <p:spPr>
            <a:xfrm>
              <a:off x="3773346" y="3429000"/>
              <a:ext cx="8218026" cy="3210401"/>
            </a:xfrm>
            <a:prstGeom prst="flowChartManualInput">
              <a:avLst/>
            </a:prstGeom>
            <a:noFill/>
          </p:spPr>
          <p:txBody>
            <a:bodyPr wrap="square" rtlCol="0">
              <a:spAutoFit/>
            </a:bodyPr>
            <a:lstStyle/>
            <a:p>
              <a:pPr lvl="0" algn="r">
                <a:defRPr/>
              </a:pPr>
              <a:r>
                <a:rPr lang="vi-VN" sz="5400" spc="300" dirty="0">
                  <a:blipFill dpi="0" rotWithShape="1">
                    <a:blip r:embed="rId6">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CHƯƠNG     : ỨNG DỤNG          THUẬT TOÁN MIN CONFLICTS GIẢI MÃ BÀI TOÁN N_QUEEN</a:t>
              </a:r>
              <a:endParaRPr lang="en-US" sz="5400" spc="300" dirty="0">
                <a:blipFill dpi="0" rotWithShape="1">
                  <a:blip r:embed="rId6">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endParaRPr>
            </a:p>
          </p:txBody>
        </p:sp>
      </p:grpSp>
      <p:sp>
        <p:nvSpPr>
          <p:cNvPr id="68" name="Parallelogram 67">
            <a:extLst>
              <a:ext uri="{FF2B5EF4-FFF2-40B4-BE49-F238E27FC236}">
                <a16:creationId xmlns:a16="http://schemas.microsoft.com/office/drawing/2014/main" id="{AED722C4-2637-4C33-A591-B481CC653251}"/>
              </a:ext>
            </a:extLst>
          </p:cNvPr>
          <p:cNvSpPr/>
          <p:nvPr/>
        </p:nvSpPr>
        <p:spPr>
          <a:xfrm>
            <a:off x="22826611" y="-3787324"/>
            <a:ext cx="1082595" cy="808733"/>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2</a:t>
            </a:r>
          </a:p>
        </p:txBody>
      </p:sp>
      <p:sp>
        <p:nvSpPr>
          <p:cNvPr id="3" name="Right Triangle 2">
            <a:extLst>
              <a:ext uri="{FF2B5EF4-FFF2-40B4-BE49-F238E27FC236}">
                <a16:creationId xmlns:a16="http://schemas.microsoft.com/office/drawing/2014/main" id="{D9C2B05F-1FE4-0167-0D29-766FB8B31F4B}"/>
              </a:ext>
            </a:extLst>
          </p:cNvPr>
          <p:cNvSpPr/>
          <p:nvPr/>
        </p:nvSpPr>
        <p:spPr>
          <a:xfrm rot="10800000" flipV="1">
            <a:off x="10771033" y="8345169"/>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Parallelogram 6">
            <a:extLst>
              <a:ext uri="{FF2B5EF4-FFF2-40B4-BE49-F238E27FC236}">
                <a16:creationId xmlns:a16="http://schemas.microsoft.com/office/drawing/2014/main" id="{5AE1F4CD-6398-8FFF-5F68-A6F94BDF4C37}"/>
              </a:ext>
            </a:extLst>
          </p:cNvPr>
          <p:cNvSpPr/>
          <p:nvPr/>
        </p:nvSpPr>
        <p:spPr>
          <a:xfrm>
            <a:off x="-5637882" y="478976"/>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1</a:t>
            </a:r>
          </a:p>
        </p:txBody>
      </p:sp>
      <p:sp>
        <p:nvSpPr>
          <p:cNvPr id="8" name="TextBox 7">
            <a:extLst>
              <a:ext uri="{FF2B5EF4-FFF2-40B4-BE49-F238E27FC236}">
                <a16:creationId xmlns:a16="http://schemas.microsoft.com/office/drawing/2014/main" id="{FC3D3AE6-6B9C-AB27-D2C1-07068287D21E}"/>
              </a:ext>
            </a:extLst>
          </p:cNvPr>
          <p:cNvSpPr txBox="1"/>
          <p:nvPr/>
        </p:nvSpPr>
        <p:spPr>
          <a:xfrm>
            <a:off x="-4582467" y="563354"/>
            <a:ext cx="7021187" cy="707886"/>
          </a:xfrm>
          <a:prstGeom prst="rect">
            <a:avLst/>
          </a:prstGeom>
          <a:noFill/>
        </p:spPr>
        <p:txBody>
          <a:bodyPr wrap="square">
            <a:spAutoFit/>
          </a:bodyPr>
          <a:lstStyle/>
          <a:p>
            <a:r>
              <a:rPr lang="en-US" sz="4000" spc="300" dirty="0" err="1">
                <a:blipFill dpi="0" rotWithShape="1">
                  <a:blip r:embed="rId5">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Giới</a:t>
            </a:r>
            <a:r>
              <a:rPr lang="en-US" sz="4000" spc="300" dirty="0">
                <a:blipFill dpi="0" rotWithShape="1">
                  <a:blip r:embed="rId5">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5">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thiệu</a:t>
            </a:r>
            <a:r>
              <a:rPr lang="en-US" sz="4000" spc="300" dirty="0">
                <a:blipFill dpi="0" rotWithShape="1">
                  <a:blip r:embed="rId5">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a:t>
            </a:r>
            <a:endParaRPr lang="vi-VN" sz="4000" dirty="0"/>
          </a:p>
        </p:txBody>
      </p:sp>
    </p:spTree>
    <p:extLst>
      <p:ext uri="{BB962C8B-B14F-4D97-AF65-F5344CB8AC3E}">
        <p14:creationId xmlns:p14="http://schemas.microsoft.com/office/powerpoint/2010/main" val="3058711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ight Triangle 30">
            <a:extLst>
              <a:ext uri="{FF2B5EF4-FFF2-40B4-BE49-F238E27FC236}">
                <a16:creationId xmlns:a16="http://schemas.microsoft.com/office/drawing/2014/main" id="{C9030077-9D43-4986-A0F8-1236C5F6731C}"/>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7A2FA2DE-722E-45F5-ACF3-7F42AA5A172E}"/>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4EF5CE8B-5F02-4A53-BE1C-9021F5E327B6}"/>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BDA565CC-8918-40D1-B5AC-2CC31D509DF5}"/>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608093DF-B40C-401E-8A17-2D66F7976E87}"/>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184BD03D-29C2-4248-A45F-963A4FF9DCDE}"/>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7F762287-7883-4039-AF8E-6E030C42E160}"/>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8266FC7C-8CC8-43C8-BE4E-4BC2C4E51002}"/>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CDF636EF-D457-49A6-950D-DA19FE580926}"/>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EED70A55-36C9-4760-B88C-2BB77BEE6322}"/>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FEBBE38E-2B6C-4A30-83EB-B8E34B766918}"/>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672FFF4D-BAAB-4540-9A9C-6D5CAA713D6D}"/>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D09B7EEA-E0BC-4791-ADF1-3D59914BC985}"/>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7EC8CC2A-EEA9-42AA-A64F-34325325BCD7}"/>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78CFCB1A-6FD8-44A9-8EDC-2B0CC46C0FF7}"/>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B0F7A2DC-BFA5-419B-B286-C9389A1B8AE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3" name="Parallelogram 32">
            <a:extLst>
              <a:ext uri="{FF2B5EF4-FFF2-40B4-BE49-F238E27FC236}">
                <a16:creationId xmlns:a16="http://schemas.microsoft.com/office/drawing/2014/main" id="{89F3F5D6-0EF5-41B6-9F43-907AE44BBCBF}"/>
              </a:ext>
            </a:extLst>
          </p:cNvPr>
          <p:cNvSpPr/>
          <p:nvPr/>
        </p:nvSpPr>
        <p:spPr>
          <a:xfrm>
            <a:off x="800044" y="619653"/>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1</a:t>
            </a:r>
          </a:p>
        </p:txBody>
      </p:sp>
      <p:sp>
        <p:nvSpPr>
          <p:cNvPr id="34" name="TextBox 33">
            <a:extLst>
              <a:ext uri="{FF2B5EF4-FFF2-40B4-BE49-F238E27FC236}">
                <a16:creationId xmlns:a16="http://schemas.microsoft.com/office/drawing/2014/main" id="{DB068416-1F13-4523-A0C1-C7C05F2116CA}"/>
              </a:ext>
            </a:extLst>
          </p:cNvPr>
          <p:cNvSpPr txBox="1"/>
          <p:nvPr/>
        </p:nvSpPr>
        <p:spPr>
          <a:xfrm>
            <a:off x="1855459" y="704031"/>
            <a:ext cx="7021187" cy="707886"/>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Giới</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thiệu</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a:t>
            </a:r>
            <a:endParaRPr lang="vi-VN" sz="4000" dirty="0"/>
          </a:p>
        </p:txBody>
      </p:sp>
      <p:sp>
        <p:nvSpPr>
          <p:cNvPr id="35" name="TextBox 34">
            <a:extLst>
              <a:ext uri="{FF2B5EF4-FFF2-40B4-BE49-F238E27FC236}">
                <a16:creationId xmlns:a16="http://schemas.microsoft.com/office/drawing/2014/main" id="{C87F4557-1716-472D-A26C-86D9BF46129D}"/>
              </a:ext>
            </a:extLst>
          </p:cNvPr>
          <p:cNvSpPr txBox="1"/>
          <p:nvPr/>
        </p:nvSpPr>
        <p:spPr>
          <a:xfrm>
            <a:off x="1028373" y="2108129"/>
            <a:ext cx="9636313" cy="3340979"/>
          </a:xfrm>
          <a:prstGeom prst="rect">
            <a:avLst/>
          </a:prstGeom>
          <a:noFill/>
        </p:spPr>
        <p:txBody>
          <a:bodyPr wrap="square">
            <a:spAutoFit/>
          </a:bodyPr>
          <a:lstStyle/>
          <a:p>
            <a:pPr marL="0" lvl="1" indent="3175">
              <a:lnSpc>
                <a:spcPct val="150000"/>
              </a:lnSpc>
              <a:spcBef>
                <a:spcPts val="200"/>
              </a:spcBef>
            </a:pPr>
            <a:r>
              <a:rPr lang="vi-VN" sz="2400" b="1" kern="100" dirty="0">
                <a:latin typeface="Tahoma" panose="020B0604030504040204" pitchFamily="34" charset="0"/>
                <a:ea typeface="Tahoma" panose="020B0604030504040204" pitchFamily="34" charset="0"/>
                <a:cs typeface="Tahoma" panose="020B0604030504040204" pitchFamily="34" charset="0"/>
              </a:rPr>
              <a:t>Ước lượng mật độ là một trong những vấn đề cốt lõi của học máy, nhằm tìm ra một phân phối xác suất mô tả tốt nhất dữ liệu quan sát được. Mô hình trộn Gauss (Gaussian Mixture Model - GMM) là một phương pháp mạnh mẽ để thực hiện ước lượng mật độ, đặc biệt khi dữ liệu có cấu trúc phức tạp và không tuân theo một phân phối đơn giản. </a:t>
            </a:r>
          </a:p>
        </p:txBody>
      </p:sp>
      <p:sp>
        <p:nvSpPr>
          <p:cNvPr id="2" name="Rectangle 3">
            <a:extLst>
              <a:ext uri="{FF2B5EF4-FFF2-40B4-BE49-F238E27FC236}">
                <a16:creationId xmlns:a16="http://schemas.microsoft.com/office/drawing/2014/main" id="{CE40305F-6B14-F136-7F6D-72F7429E3099}"/>
              </a:ext>
            </a:extLst>
          </p:cNvPr>
          <p:cNvSpPr/>
          <p:nvPr/>
        </p:nvSpPr>
        <p:spPr>
          <a:xfrm>
            <a:off x="16142949" y="-4142093"/>
            <a:ext cx="8391524" cy="4358640"/>
          </a:xfrm>
          <a:custGeom>
            <a:avLst/>
            <a:gdLst>
              <a:gd name="connsiteX0" fmla="*/ 0 w 9004027"/>
              <a:gd name="connsiteY0" fmla="*/ 0 h 4898571"/>
              <a:gd name="connsiteX1" fmla="*/ 9004027 w 9004027"/>
              <a:gd name="connsiteY1" fmla="*/ 0 h 4898571"/>
              <a:gd name="connsiteX2" fmla="*/ 9004027 w 9004027"/>
              <a:gd name="connsiteY2" fmla="*/ 4898571 h 4898571"/>
              <a:gd name="connsiteX3" fmla="*/ 0 w 9004027"/>
              <a:gd name="connsiteY3" fmla="*/ 4898571 h 4898571"/>
              <a:gd name="connsiteX4" fmla="*/ 0 w 9004027"/>
              <a:gd name="connsiteY4" fmla="*/ 0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Lst>
            <a:ahLst/>
            <a:cxnLst>
              <a:cxn ang="0">
                <a:pos x="connsiteX0" y="connsiteY0"/>
              </a:cxn>
              <a:cxn ang="0">
                <a:pos x="connsiteX1" y="connsiteY1"/>
              </a:cxn>
              <a:cxn ang="0">
                <a:pos x="connsiteX2" y="connsiteY2"/>
              </a:cxn>
              <a:cxn ang="0">
                <a:pos x="connsiteX3" y="connsiteY3"/>
              </a:cxn>
            </a:cxnLst>
            <a:rect l="l" t="t" r="r" b="b"/>
            <a:pathLst>
              <a:path w="9004027" h="4898571">
                <a:moveTo>
                  <a:pt x="0" y="4898571"/>
                </a:moveTo>
                <a:cubicBezTo>
                  <a:pt x="3422257" y="3643085"/>
                  <a:pt x="3099827" y="94343"/>
                  <a:pt x="9004027" y="0"/>
                </a:cubicBezTo>
                <a:lnTo>
                  <a:pt x="9004027" y="4898571"/>
                </a:lnTo>
                <a:lnTo>
                  <a:pt x="0" y="4898571"/>
                </a:lnTo>
                <a:close/>
              </a:path>
            </a:pathLst>
          </a:custGeom>
          <a:solidFill>
            <a:schemeClr val="tx2">
              <a:lumMod val="7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solidFill>
              <a:effectLst/>
              <a:uLnTx/>
              <a:uFillTx/>
              <a:latin typeface="Arial" panose="020B0604020202020204" pitchFamily="34" charset="0"/>
              <a:ea typeface="+mn-ea"/>
              <a:cs typeface="+mn-cs"/>
            </a:endParaRPr>
          </a:p>
        </p:txBody>
      </p:sp>
      <p:sp>
        <p:nvSpPr>
          <p:cNvPr id="3" name="Rectangle 3">
            <a:extLst>
              <a:ext uri="{FF2B5EF4-FFF2-40B4-BE49-F238E27FC236}">
                <a16:creationId xmlns:a16="http://schemas.microsoft.com/office/drawing/2014/main" id="{85AC7F7B-6E42-A655-E88C-477A69F32575}"/>
              </a:ext>
            </a:extLst>
          </p:cNvPr>
          <p:cNvSpPr/>
          <p:nvPr/>
        </p:nvSpPr>
        <p:spPr>
          <a:xfrm>
            <a:off x="-4062438" y="7421583"/>
            <a:ext cx="7586131" cy="4216399"/>
          </a:xfrm>
          <a:custGeom>
            <a:avLst/>
            <a:gdLst>
              <a:gd name="connsiteX0" fmla="*/ 0 w 9004027"/>
              <a:gd name="connsiteY0" fmla="*/ 0 h 4898571"/>
              <a:gd name="connsiteX1" fmla="*/ 9004027 w 9004027"/>
              <a:gd name="connsiteY1" fmla="*/ 0 h 4898571"/>
              <a:gd name="connsiteX2" fmla="*/ 9004027 w 9004027"/>
              <a:gd name="connsiteY2" fmla="*/ 4898571 h 4898571"/>
              <a:gd name="connsiteX3" fmla="*/ 0 w 9004027"/>
              <a:gd name="connsiteY3" fmla="*/ 4898571 h 4898571"/>
              <a:gd name="connsiteX4" fmla="*/ 0 w 9004027"/>
              <a:gd name="connsiteY4" fmla="*/ 0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898571 h 4898571"/>
              <a:gd name="connsiteX1" fmla="*/ 9004027 w 9004027"/>
              <a:gd name="connsiteY1" fmla="*/ 0 h 4898571"/>
              <a:gd name="connsiteX2" fmla="*/ 9004027 w 9004027"/>
              <a:gd name="connsiteY2" fmla="*/ 4898571 h 4898571"/>
              <a:gd name="connsiteX3" fmla="*/ 0 w 9004027"/>
              <a:gd name="connsiteY3" fmla="*/ 4898571 h 4898571"/>
              <a:gd name="connsiteX0" fmla="*/ 0 w 9004027"/>
              <a:gd name="connsiteY0" fmla="*/ 4971142 h 4971142"/>
              <a:gd name="connsiteX1" fmla="*/ 9004027 w 9004027"/>
              <a:gd name="connsiteY1" fmla="*/ 0 h 4971142"/>
              <a:gd name="connsiteX2" fmla="*/ 9004027 w 9004027"/>
              <a:gd name="connsiteY2" fmla="*/ 4971142 h 4971142"/>
              <a:gd name="connsiteX3" fmla="*/ 0 w 9004027"/>
              <a:gd name="connsiteY3" fmla="*/ 4971142 h 4971142"/>
              <a:gd name="connsiteX0" fmla="*/ 0 w 9004027"/>
              <a:gd name="connsiteY0" fmla="*/ 5058228 h 5058228"/>
              <a:gd name="connsiteX1" fmla="*/ 9004027 w 9004027"/>
              <a:gd name="connsiteY1" fmla="*/ 0 h 5058228"/>
              <a:gd name="connsiteX2" fmla="*/ 9004027 w 9004027"/>
              <a:gd name="connsiteY2" fmla="*/ 5058228 h 5058228"/>
              <a:gd name="connsiteX3" fmla="*/ 0 w 9004027"/>
              <a:gd name="connsiteY3" fmla="*/ 5058228 h 5058228"/>
              <a:gd name="connsiteX0" fmla="*/ 0 w 9004027"/>
              <a:gd name="connsiteY0" fmla="*/ 5067753 h 5067753"/>
              <a:gd name="connsiteX1" fmla="*/ 8989740 w 9004027"/>
              <a:gd name="connsiteY1" fmla="*/ 0 h 5067753"/>
              <a:gd name="connsiteX2" fmla="*/ 9004027 w 9004027"/>
              <a:gd name="connsiteY2" fmla="*/ 5067753 h 5067753"/>
              <a:gd name="connsiteX3" fmla="*/ 0 w 9004027"/>
              <a:gd name="connsiteY3" fmla="*/ 5067753 h 5067753"/>
              <a:gd name="connsiteX0" fmla="*/ 0 w 8991114"/>
              <a:gd name="connsiteY0" fmla="*/ 5067753 h 5067753"/>
              <a:gd name="connsiteX1" fmla="*/ 8989740 w 8991114"/>
              <a:gd name="connsiteY1" fmla="*/ 0 h 5067753"/>
              <a:gd name="connsiteX2" fmla="*/ 8989739 w 8991114"/>
              <a:gd name="connsiteY2" fmla="*/ 5067753 h 5067753"/>
              <a:gd name="connsiteX3" fmla="*/ 0 w 8991114"/>
              <a:gd name="connsiteY3" fmla="*/ 5067753 h 5067753"/>
              <a:gd name="connsiteX0" fmla="*/ 0 w 8991114"/>
              <a:gd name="connsiteY0" fmla="*/ 5067753 h 5067753"/>
              <a:gd name="connsiteX1" fmla="*/ 8989740 w 8991114"/>
              <a:gd name="connsiteY1" fmla="*/ 0 h 5067753"/>
              <a:gd name="connsiteX2" fmla="*/ 8989739 w 8991114"/>
              <a:gd name="connsiteY2" fmla="*/ 5067753 h 5067753"/>
              <a:gd name="connsiteX3" fmla="*/ 0 w 8991114"/>
              <a:gd name="connsiteY3" fmla="*/ 5067753 h 5067753"/>
            </a:gdLst>
            <a:ahLst/>
            <a:cxnLst>
              <a:cxn ang="0">
                <a:pos x="connsiteX0" y="connsiteY0"/>
              </a:cxn>
              <a:cxn ang="0">
                <a:pos x="connsiteX1" y="connsiteY1"/>
              </a:cxn>
              <a:cxn ang="0">
                <a:pos x="connsiteX2" y="connsiteY2"/>
              </a:cxn>
              <a:cxn ang="0">
                <a:pos x="connsiteX3" y="connsiteY3"/>
              </a:cxn>
            </a:cxnLst>
            <a:rect l="l" t="t" r="r" b="b"/>
            <a:pathLst>
              <a:path w="8991114" h="5067753">
                <a:moveTo>
                  <a:pt x="0" y="5067753"/>
                </a:moveTo>
                <a:cubicBezTo>
                  <a:pt x="3422257" y="3812267"/>
                  <a:pt x="2289893" y="569356"/>
                  <a:pt x="8989740" y="0"/>
                </a:cubicBezTo>
                <a:cubicBezTo>
                  <a:pt x="8994502" y="1689251"/>
                  <a:pt x="8984977" y="3378502"/>
                  <a:pt x="8989739" y="5067753"/>
                </a:cubicBezTo>
                <a:lnTo>
                  <a:pt x="0" y="5067753"/>
                </a:lnTo>
                <a:close/>
              </a:path>
            </a:pathLst>
          </a:custGeom>
          <a:solidFill>
            <a:schemeClr val="bg1">
              <a:lumMod val="95000"/>
              <a:alpha val="7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vi-VN" sz="1800" b="0" i="0" u="none" strike="noStrike" kern="1200" cap="none" spc="0" normalizeH="0" baseline="0" noProof="0">
              <a:ln>
                <a:noFill/>
              </a:ln>
              <a:solidFill>
                <a:prstClr val="white">
                  <a:alpha val="0"/>
                </a:prstClr>
              </a:solidFill>
              <a:effectLst/>
              <a:uLnTx/>
              <a:uFillTx/>
              <a:latin typeface="Arial" panose="020B0604020202020204" pitchFamily="34" charset="0"/>
              <a:ea typeface="+mn-ea"/>
              <a:cs typeface="+mn-cs"/>
            </a:endParaRPr>
          </a:p>
        </p:txBody>
      </p:sp>
      <p:sp>
        <p:nvSpPr>
          <p:cNvPr id="4" name="TextBox 3">
            <a:extLst>
              <a:ext uri="{FF2B5EF4-FFF2-40B4-BE49-F238E27FC236}">
                <a16:creationId xmlns:a16="http://schemas.microsoft.com/office/drawing/2014/main" id="{C0F0C0A9-97F1-0D1A-043A-71E6B01FFDF5}"/>
              </a:ext>
            </a:extLst>
          </p:cNvPr>
          <p:cNvSpPr txBox="1"/>
          <p:nvPr/>
        </p:nvSpPr>
        <p:spPr>
          <a:xfrm>
            <a:off x="17625477" y="3853543"/>
            <a:ext cx="7934010" cy="3245941"/>
          </a:xfrm>
          <a:prstGeom prst="flowChartConnector">
            <a:avLst/>
          </a:prstGeom>
          <a:noFill/>
        </p:spPr>
        <p:txBody>
          <a:bodyPr wrap="square" rtlCol="0">
            <a:spAutoFit/>
          </a:bodyPr>
          <a:lstStyle/>
          <a:p>
            <a:pPr lvl="0" algn="r">
              <a:defRPr/>
            </a:pPr>
            <a:r>
              <a:rPr lang="vi-VN" sz="4800" spc="300" dirty="0">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Ước lượng mật độ dùng mô hình trộn Gauss</a:t>
            </a:r>
            <a:endParaRPr lang="en-US" sz="4800" spc="300" dirty="0">
              <a:blipFill dpi="0" rotWithShape="1">
                <a:blip r:embed="rId3">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endParaRPr>
          </a:p>
        </p:txBody>
      </p:sp>
      <p:sp>
        <p:nvSpPr>
          <p:cNvPr id="6" name="Freeform 6">
            <a:extLst>
              <a:ext uri="{FF2B5EF4-FFF2-40B4-BE49-F238E27FC236}">
                <a16:creationId xmlns:a16="http://schemas.microsoft.com/office/drawing/2014/main" id="{43C36813-F908-648C-D3A7-B61603F9A2DC}"/>
              </a:ext>
            </a:extLst>
          </p:cNvPr>
          <p:cNvSpPr/>
          <p:nvPr/>
        </p:nvSpPr>
        <p:spPr>
          <a:xfrm>
            <a:off x="0" y="-7971600"/>
            <a:ext cx="12192000" cy="6858000"/>
          </a:xfrm>
          <a:prstGeom prst="rect">
            <a:avLst/>
          </a:prstGeom>
          <a:blipFill>
            <a:blip r:embed="rId4">
              <a:extLst>
                <a:ext uri="{28A0092B-C50C-407E-A947-70E740481C1C}">
                  <a14:useLocalDpi xmlns:a14="http://schemas.microsoft.com/office/drawing/2010/main" val="0"/>
                </a:ext>
              </a:extLst>
            </a:blip>
            <a:stretch>
              <a:fillRect/>
            </a:stretch>
          </a:blipFill>
        </p:spPr>
        <p:txBody>
          <a:bodyPr/>
          <a:lstStyle/>
          <a:p>
            <a:endParaRPr lang="vi-VN" dirty="0"/>
          </a:p>
        </p:txBody>
      </p:sp>
    </p:spTree>
    <p:extLst>
      <p:ext uri="{BB962C8B-B14F-4D97-AF65-F5344CB8AC3E}">
        <p14:creationId xmlns:p14="http://schemas.microsoft.com/office/powerpoint/2010/main" val="3904253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D601E-4E07-F417-7854-4AA45D96FADC}"/>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15260AED-54C4-11B0-606C-6DDDA9870502}"/>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27763269-9F11-B40A-AE62-B0A0EFF9B76E}"/>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DF41149B-2CC8-71BE-EC65-3ABA847FD77D}"/>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5D9883F1-AD47-5FE0-F25D-B7373F379428}"/>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9D8BCF44-EB51-6FF5-E9E1-9B652026D67E}"/>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A9B09EE3-6F81-E9AC-454B-6F6FA79A5C45}"/>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1839B88E-0C96-1AD0-5DBE-034212BD1B89}"/>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CA15D192-2319-6BCD-1BA6-FA2B15603070}"/>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BF0D8011-053B-98D6-BE96-CCF799CC7D7F}"/>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CFCA47AA-0B67-5E90-DFF7-757E700CF334}"/>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1747048D-8C00-F796-D6F7-A7A232999890}"/>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EC3059B3-F1E0-0BD3-39A5-4D76BE071C05}"/>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16150152-C246-1D11-F19B-B6F41D575363}"/>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A1B76288-A441-A4E9-9F8C-ECBD76DAD4EE}"/>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5C48D28A-64B2-0396-052F-A8612D9E39CB}"/>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91A6418C-27FA-0651-EC22-DDE0EC7DF4E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sp>
        <p:nvSpPr>
          <p:cNvPr id="33" name="Parallelogram 32">
            <a:extLst>
              <a:ext uri="{FF2B5EF4-FFF2-40B4-BE49-F238E27FC236}">
                <a16:creationId xmlns:a16="http://schemas.microsoft.com/office/drawing/2014/main" id="{31714D03-D477-E46A-6018-ECEF152DA897}"/>
              </a:ext>
            </a:extLst>
          </p:cNvPr>
          <p:cNvSpPr/>
          <p:nvPr/>
        </p:nvSpPr>
        <p:spPr>
          <a:xfrm>
            <a:off x="800044" y="619653"/>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1</a:t>
            </a:r>
          </a:p>
        </p:txBody>
      </p:sp>
      <p:sp>
        <p:nvSpPr>
          <p:cNvPr id="34" name="TextBox 33">
            <a:extLst>
              <a:ext uri="{FF2B5EF4-FFF2-40B4-BE49-F238E27FC236}">
                <a16:creationId xmlns:a16="http://schemas.microsoft.com/office/drawing/2014/main" id="{6DD4FEC2-55C3-9D94-35D2-BE4CD3DA132F}"/>
              </a:ext>
            </a:extLst>
          </p:cNvPr>
          <p:cNvSpPr txBox="1"/>
          <p:nvPr/>
        </p:nvSpPr>
        <p:spPr>
          <a:xfrm>
            <a:off x="1855459" y="704031"/>
            <a:ext cx="7021187" cy="707886"/>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Giới</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thiệu</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a:t>
            </a:r>
            <a:endParaRPr lang="vi-VN" sz="4000" dirty="0"/>
          </a:p>
        </p:txBody>
      </p:sp>
      <p:sp>
        <p:nvSpPr>
          <p:cNvPr id="35" name="TextBox 34">
            <a:extLst>
              <a:ext uri="{FF2B5EF4-FFF2-40B4-BE49-F238E27FC236}">
                <a16:creationId xmlns:a16="http://schemas.microsoft.com/office/drawing/2014/main" id="{B0B0873F-43C7-0AA0-F2D2-0DA893921693}"/>
              </a:ext>
            </a:extLst>
          </p:cNvPr>
          <p:cNvSpPr txBox="1"/>
          <p:nvPr/>
        </p:nvSpPr>
        <p:spPr>
          <a:xfrm>
            <a:off x="1150351" y="2653237"/>
            <a:ext cx="9636313" cy="1678986"/>
          </a:xfrm>
          <a:prstGeom prst="rect">
            <a:avLst/>
          </a:prstGeom>
          <a:noFill/>
        </p:spPr>
        <p:txBody>
          <a:bodyPr wrap="square">
            <a:spAutoFit/>
          </a:bodyPr>
          <a:lstStyle/>
          <a:p>
            <a:pPr marL="0" lvl="1" indent="3175">
              <a:lnSpc>
                <a:spcPct val="150000"/>
              </a:lnSpc>
              <a:spcBef>
                <a:spcPts val="200"/>
              </a:spcBef>
            </a:pPr>
            <a:r>
              <a:rPr lang="vi-VN" sz="2400" b="1" kern="100" dirty="0">
                <a:latin typeface="Tahoma" panose="020B0604030504040204" pitchFamily="34" charset="0"/>
                <a:ea typeface="Tahoma" panose="020B0604030504040204" pitchFamily="34" charset="0"/>
                <a:cs typeface="Tahoma" panose="020B0604030504040204" pitchFamily="34" charset="0"/>
              </a:rPr>
              <a:t>Trong báo cáo này, chúng ta sẽ phân tích mô hình trộn Gauss, cách học tham số bằng phương pháp hợp lý cực đại, thuật toán Cực đại Kỳ vọng (Expectation-Maximization - EM)</a:t>
            </a:r>
          </a:p>
        </p:txBody>
      </p:sp>
    </p:spTree>
    <p:extLst>
      <p:ext uri="{BB962C8B-B14F-4D97-AF65-F5344CB8AC3E}">
        <p14:creationId xmlns:p14="http://schemas.microsoft.com/office/powerpoint/2010/main" val="12322937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6BF7D-1C65-9F4F-C8E7-EAE484B2FE1A}"/>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E0F7191C-69B6-DA39-E5A1-D2B2196C3616}"/>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3A9071FE-A22A-17D1-96C2-0FC950177CE4}"/>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DEF7698C-61A0-AC06-4022-E3AEE23132EF}"/>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9E74A975-8ECB-399C-C061-169AAD0842E5}"/>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0D20704C-DE23-CBAA-9DE3-E652B76A264C}"/>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2E5C900D-F518-A0D1-02A9-7FD731B3C138}"/>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D30BF1B9-D039-CCE2-B5C5-31300EA7D210}"/>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A4A947B3-6008-039A-09BA-A11546C1661B}"/>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552DB1DD-DF46-A8C2-7836-795979FA224C}"/>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1B1456F8-9930-7F1E-9579-5C14C986091E}"/>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A2839A42-6CA6-F088-8E47-CBF67A47FB6D}"/>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8661DF34-0A72-47FB-CBCC-F40F828A8168}"/>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C4383B1F-A87E-5561-A496-8FD8BA7F32AE}"/>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D1C99D95-3171-E5FE-2721-D1C6E6370821}"/>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3D12884C-71DD-5059-05DA-EED5CAC660FB}"/>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25245247-D3F8-5302-7853-EFF5C88C46F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pSp>
        <p:nvGrpSpPr>
          <p:cNvPr id="2" name="Group 1">
            <a:extLst>
              <a:ext uri="{FF2B5EF4-FFF2-40B4-BE49-F238E27FC236}">
                <a16:creationId xmlns:a16="http://schemas.microsoft.com/office/drawing/2014/main" id="{6D23C48B-2C5D-D37E-BFC2-FC52B5A6E70F}"/>
              </a:ext>
            </a:extLst>
          </p:cNvPr>
          <p:cNvGrpSpPr/>
          <p:nvPr/>
        </p:nvGrpSpPr>
        <p:grpSpPr>
          <a:xfrm>
            <a:off x="744810" y="601362"/>
            <a:ext cx="8362254" cy="1323439"/>
            <a:chOff x="744810" y="601362"/>
            <a:chExt cx="8362254" cy="1323439"/>
          </a:xfrm>
        </p:grpSpPr>
        <p:sp>
          <p:nvSpPr>
            <p:cNvPr id="33" name="Parallelogram 32">
              <a:extLst>
                <a:ext uri="{FF2B5EF4-FFF2-40B4-BE49-F238E27FC236}">
                  <a16:creationId xmlns:a16="http://schemas.microsoft.com/office/drawing/2014/main" id="{10117A39-8242-1AC1-DFDE-BEC64A977D27}"/>
                </a:ext>
              </a:extLst>
            </p:cNvPr>
            <p:cNvSpPr/>
            <p:nvPr/>
          </p:nvSpPr>
          <p:spPr>
            <a:xfrm>
              <a:off x="744810" y="908242"/>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2</a:t>
              </a:r>
            </a:p>
          </p:txBody>
        </p:sp>
        <p:sp>
          <p:nvSpPr>
            <p:cNvPr id="34" name="TextBox 33">
              <a:extLst>
                <a:ext uri="{FF2B5EF4-FFF2-40B4-BE49-F238E27FC236}">
                  <a16:creationId xmlns:a16="http://schemas.microsoft.com/office/drawing/2014/main" id="{8B4AC1D1-7613-FFA8-7D8E-1706D67D0FD8}"/>
                </a:ext>
              </a:extLst>
            </p:cNvPr>
            <p:cNvSpPr txBox="1"/>
            <p:nvPr/>
          </p:nvSpPr>
          <p:spPr>
            <a:xfrm>
              <a:off x="2085877" y="601362"/>
              <a:ext cx="7021187" cy="1323439"/>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Mô</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hình</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trộn</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Gauss (Gaussian Mixture Model)</a:t>
              </a:r>
              <a:endParaRPr lang="vi-VN" sz="4000" dirty="0"/>
            </a:p>
          </p:txBody>
        </p:sp>
      </p:grpSp>
      <p:sp>
        <p:nvSpPr>
          <p:cNvPr id="35" name="TextBox 34">
            <a:extLst>
              <a:ext uri="{FF2B5EF4-FFF2-40B4-BE49-F238E27FC236}">
                <a16:creationId xmlns:a16="http://schemas.microsoft.com/office/drawing/2014/main" id="{CAED3CE4-4A77-59DF-AE37-93D6B7DB31F9}"/>
              </a:ext>
            </a:extLst>
          </p:cNvPr>
          <p:cNvSpPr txBox="1"/>
          <p:nvPr/>
        </p:nvSpPr>
        <p:spPr>
          <a:xfrm>
            <a:off x="1150351" y="2653237"/>
            <a:ext cx="9636313" cy="2232984"/>
          </a:xfrm>
          <a:prstGeom prst="rect">
            <a:avLst/>
          </a:prstGeom>
          <a:noFill/>
        </p:spPr>
        <p:txBody>
          <a:bodyPr wrap="square">
            <a:spAutoFit/>
          </a:bodyPr>
          <a:lstStyle/>
          <a:p>
            <a:pPr marL="0" lvl="1" indent="3175">
              <a:lnSpc>
                <a:spcPct val="150000"/>
              </a:lnSpc>
              <a:spcBef>
                <a:spcPts val="200"/>
              </a:spcBef>
            </a:pPr>
            <a:r>
              <a:rPr lang="vi-VN" sz="2400" b="1" kern="100" dirty="0">
                <a:latin typeface="Tahoma" panose="020B0604030504040204" pitchFamily="34" charset="0"/>
                <a:ea typeface="Tahoma" panose="020B0604030504040204" pitchFamily="34" charset="0"/>
                <a:cs typeface="Tahoma" panose="020B0604030504040204" pitchFamily="34" charset="0"/>
              </a:rPr>
              <a:t>Mô hình trộn Gauss là một mô hình xác suất giả định rằng dữ liệu được tạo ra từ một tổ hợp tuyến tính của nhiều phân phối Gauss, mỗi phân phối có giá trị trung bình và phương sai riêng. </a:t>
            </a:r>
          </a:p>
        </p:txBody>
      </p:sp>
    </p:spTree>
    <p:extLst>
      <p:ext uri="{BB962C8B-B14F-4D97-AF65-F5344CB8AC3E}">
        <p14:creationId xmlns:p14="http://schemas.microsoft.com/office/powerpoint/2010/main" val="3542630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771AC-8652-3BD9-8A50-B55B445FA082}"/>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4997368E-6C7A-5620-68F4-AA12D9A6BFEE}"/>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30A8ECEB-94DF-7C43-6AD2-B91B22C71684}"/>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E67D840F-6E74-9C57-E7B2-3DEBAE40B34A}"/>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59D07AF4-F71E-0DF9-1257-42681C799B40}"/>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0B97208E-DE8D-524B-6EF2-F3E9EA783A14}"/>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CF04D05C-B547-1A05-03E9-4C1458C4C6EE}"/>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E6F7E27C-9B29-4EC3-D3A0-E982D3733453}"/>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12B767A4-C3A9-499B-35E6-2F8E1EA824FF}"/>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90454EE3-AB7F-2AFF-3213-13E0E8262422}"/>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7FFF34DE-C4B6-BF00-87A5-A8E613C8C60F}"/>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0EEFFDA8-332A-E4CB-337B-E54775D04D24}"/>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1FDCAA88-9ABE-5F25-E179-F51218E120A1}"/>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B5E0460B-4C28-34B0-92F0-3D410650FDF6}"/>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34B09D90-682C-CD02-B7F5-529F8CCE8F4A}"/>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298D67BC-3CCC-1C92-50D0-E5E690B2859C}"/>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6539742D-D6A3-50C5-7F63-7008518EB35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pSp>
        <p:nvGrpSpPr>
          <p:cNvPr id="2" name="Group 1">
            <a:extLst>
              <a:ext uri="{FF2B5EF4-FFF2-40B4-BE49-F238E27FC236}">
                <a16:creationId xmlns:a16="http://schemas.microsoft.com/office/drawing/2014/main" id="{FB7D7726-4095-B0CE-EAB2-89AB8369B9BC}"/>
              </a:ext>
            </a:extLst>
          </p:cNvPr>
          <p:cNvGrpSpPr/>
          <p:nvPr/>
        </p:nvGrpSpPr>
        <p:grpSpPr>
          <a:xfrm>
            <a:off x="744810" y="601362"/>
            <a:ext cx="8362254" cy="1323439"/>
            <a:chOff x="744810" y="601362"/>
            <a:chExt cx="8362254" cy="1323439"/>
          </a:xfrm>
        </p:grpSpPr>
        <p:sp>
          <p:nvSpPr>
            <p:cNvPr id="33" name="Parallelogram 32">
              <a:extLst>
                <a:ext uri="{FF2B5EF4-FFF2-40B4-BE49-F238E27FC236}">
                  <a16:creationId xmlns:a16="http://schemas.microsoft.com/office/drawing/2014/main" id="{F4D433AF-CF0F-65FF-BDBF-964655F27643}"/>
                </a:ext>
              </a:extLst>
            </p:cNvPr>
            <p:cNvSpPr/>
            <p:nvPr/>
          </p:nvSpPr>
          <p:spPr>
            <a:xfrm>
              <a:off x="744810" y="908242"/>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2</a:t>
              </a:r>
            </a:p>
          </p:txBody>
        </p:sp>
        <p:sp>
          <p:nvSpPr>
            <p:cNvPr id="34" name="TextBox 33">
              <a:extLst>
                <a:ext uri="{FF2B5EF4-FFF2-40B4-BE49-F238E27FC236}">
                  <a16:creationId xmlns:a16="http://schemas.microsoft.com/office/drawing/2014/main" id="{48F6FBE1-37BE-0B50-486B-67C6CC19EA4D}"/>
                </a:ext>
              </a:extLst>
            </p:cNvPr>
            <p:cNvSpPr txBox="1"/>
            <p:nvPr/>
          </p:nvSpPr>
          <p:spPr>
            <a:xfrm>
              <a:off x="2085877" y="601362"/>
              <a:ext cx="7021187" cy="1323439"/>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Mô</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hình</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trộn</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Gauss (Gaussian Mixture Model)</a:t>
              </a:r>
              <a:endParaRPr lang="vi-VN" sz="4000" dirty="0"/>
            </a:p>
          </p:txBody>
        </p:sp>
      </p:grpSp>
      <p:sp>
        <p:nvSpPr>
          <p:cNvPr id="35" name="TextBox 34">
            <a:extLst>
              <a:ext uri="{FF2B5EF4-FFF2-40B4-BE49-F238E27FC236}">
                <a16:creationId xmlns:a16="http://schemas.microsoft.com/office/drawing/2014/main" id="{AB12DD2E-4A8F-D197-86AF-BE78094E4A58}"/>
              </a:ext>
            </a:extLst>
          </p:cNvPr>
          <p:cNvSpPr txBox="1"/>
          <p:nvPr/>
        </p:nvSpPr>
        <p:spPr>
          <a:xfrm>
            <a:off x="634767" y="1772353"/>
            <a:ext cx="9636313" cy="570990"/>
          </a:xfrm>
          <a:prstGeom prst="rect">
            <a:avLst/>
          </a:prstGeom>
          <a:noFill/>
        </p:spPr>
        <p:txBody>
          <a:bodyPr wrap="square">
            <a:spAutoFit/>
          </a:bodyPr>
          <a:lstStyle/>
          <a:p>
            <a:pPr marL="0" lvl="1" indent="3175">
              <a:lnSpc>
                <a:spcPct val="150000"/>
              </a:lnSpc>
              <a:spcBef>
                <a:spcPts val="200"/>
              </a:spcBef>
            </a:pPr>
            <a:r>
              <a:rPr lang="en-US" sz="2400" b="1" kern="100" dirty="0">
                <a:latin typeface="Tahoma" panose="020B0604030504040204" pitchFamily="34" charset="0"/>
                <a:ea typeface="Tahoma" panose="020B0604030504040204" pitchFamily="34" charset="0"/>
                <a:cs typeface="Tahoma" panose="020B0604030504040204" pitchFamily="34" charset="0"/>
              </a:rPr>
              <a:t>M</a:t>
            </a:r>
            <a:r>
              <a:rPr lang="vi-VN" sz="2400" b="1" kern="100" dirty="0">
                <a:latin typeface="Tahoma" panose="020B0604030504040204" pitchFamily="34" charset="0"/>
                <a:ea typeface="Tahoma" panose="020B0604030504040204" pitchFamily="34" charset="0"/>
                <a:cs typeface="Tahoma" panose="020B0604030504040204" pitchFamily="34" charset="0"/>
              </a:rPr>
              <a:t>ột GMM được định nghĩa như sau:</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A06E543-3E9B-E13C-06F8-DC89996D3162}"/>
                  </a:ext>
                </a:extLst>
              </p:cNvPr>
              <p:cNvSpPr txBox="1"/>
              <p:nvPr/>
            </p:nvSpPr>
            <p:spPr>
              <a:xfrm>
                <a:off x="634766" y="2343343"/>
                <a:ext cx="10581102" cy="902427"/>
              </a:xfrm>
              <a:prstGeom prst="rect">
                <a:avLst/>
              </a:prstGeom>
              <a:noFill/>
            </p:spPr>
            <p:txBody>
              <a:bodyPr wrap="square">
                <a:spAutoFit/>
              </a:bodyPr>
              <a:lstStyle/>
              <a:p>
                <a:pPr marL="0" lvl="1" indent="3175">
                  <a:lnSpc>
                    <a:spcPct val="150000"/>
                  </a:lnSpc>
                  <a:spcBef>
                    <a:spcPts val="200"/>
                  </a:spcBef>
                </a:pPr>
                <a:r>
                  <a:rPr lang="vi-VN" b="1" kern="100" dirty="0">
                    <a:latin typeface="Tahoma" panose="020B0604030504040204" pitchFamily="34" charset="0"/>
                    <a:ea typeface="Tahoma" panose="020B0604030504040204" pitchFamily="34" charset="0"/>
                    <a:cs typeface="Tahoma" panose="020B0604030504040204" pitchFamily="34" charset="0"/>
                  </a:rPr>
                  <a:t>Cho một tập dữ liệu D = {</a:t>
                </a:r>
                <a14:m>
                  <m:oMath xmlns:m="http://schemas.openxmlformats.org/officeDocument/2006/math">
                    <m:sSub>
                      <m:sSubPr>
                        <m:ctrlPr>
                          <a:rPr lang="vi-VN" sz="2000" b="1" i="1" kern="100" dirty="0" smtClean="0">
                            <a:latin typeface="Cambria Math" panose="02040503050406030204" pitchFamily="18" charset="0"/>
                            <a:ea typeface="Tahoma" panose="020B0604030504040204" pitchFamily="34" charset="0"/>
                            <a:cs typeface="Tahoma" panose="020B0604030504040204" pitchFamily="34" charset="0"/>
                          </a:rPr>
                        </m:ctrlPr>
                      </m:sSubPr>
                      <m:e>
                        <m:r>
                          <a:rPr lang="en-US" sz="2000" b="1" i="1" kern="100" dirty="0" smtClean="0">
                            <a:latin typeface="Cambria Math" panose="02040503050406030204" pitchFamily="18" charset="0"/>
                            <a:ea typeface="Tahoma" panose="020B0604030504040204" pitchFamily="34" charset="0"/>
                            <a:cs typeface="Tahoma" panose="020B0604030504040204" pitchFamily="34" charset="0"/>
                          </a:rPr>
                          <m:t>𝒙</m:t>
                        </m:r>
                      </m:e>
                      <m:sub>
                        <m:r>
                          <a:rPr lang="en-US" sz="2000" b="1" i="1" kern="100" dirty="0" smtClean="0">
                            <a:latin typeface="Cambria Math" panose="02040503050406030204" pitchFamily="18" charset="0"/>
                            <a:ea typeface="Tahoma" panose="020B0604030504040204" pitchFamily="34" charset="0"/>
                            <a:cs typeface="Tahoma" panose="020B0604030504040204" pitchFamily="34" charset="0"/>
                          </a:rPr>
                          <m:t>𝟏</m:t>
                        </m:r>
                      </m:sub>
                    </m:sSub>
                  </m:oMath>
                </a14:m>
                <a:r>
                  <a:rPr lang="vi-VN" b="1" kern="1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b>
                      <m:sSubPr>
                        <m:ctrlPr>
                          <a:rPr lang="vi-VN" b="1" i="1" kern="100" dirty="0">
                            <a:latin typeface="Cambria Math" panose="02040503050406030204" pitchFamily="18" charset="0"/>
                            <a:ea typeface="Tahoma" panose="020B0604030504040204" pitchFamily="34" charset="0"/>
                            <a:cs typeface="Tahoma" panose="020B0604030504040204" pitchFamily="34" charset="0"/>
                          </a:rPr>
                        </m:ctrlPr>
                      </m:sSubPr>
                      <m:e>
                        <m:r>
                          <a:rPr lang="en-US" b="1" i="1" kern="100" dirty="0">
                            <a:latin typeface="Cambria Math" panose="02040503050406030204" pitchFamily="18" charset="0"/>
                            <a:ea typeface="Tahoma" panose="020B0604030504040204" pitchFamily="34" charset="0"/>
                            <a:cs typeface="Tahoma" panose="020B0604030504040204" pitchFamily="34" charset="0"/>
                          </a:rPr>
                          <m:t>𝒙</m:t>
                        </m:r>
                      </m:e>
                      <m:sub>
                        <m:r>
                          <a:rPr lang="en-US" b="1" i="1" kern="100" dirty="0" smtClean="0">
                            <a:latin typeface="Cambria Math" panose="02040503050406030204" pitchFamily="18" charset="0"/>
                            <a:ea typeface="Tahoma" panose="020B0604030504040204" pitchFamily="34" charset="0"/>
                            <a:cs typeface="Tahoma" panose="020B0604030504040204" pitchFamily="34" charset="0"/>
                          </a:rPr>
                          <m:t>𝟐</m:t>
                        </m:r>
                      </m:sub>
                    </m:sSub>
                  </m:oMath>
                </a14:m>
                <a:r>
                  <a:rPr lang="vi-VN" b="1" kern="100" dirty="0">
                    <a:latin typeface="Tahoma" panose="020B0604030504040204" pitchFamily="34" charset="0"/>
                    <a:ea typeface="Tahoma" panose="020B0604030504040204" pitchFamily="34" charset="0"/>
                    <a:cs typeface="Tahoma" panose="020B0604030504040204" pitchFamily="34" charset="0"/>
                  </a:rPr>
                  <a:t>, …, </a:t>
                </a:r>
                <a14:m>
                  <m:oMath xmlns:m="http://schemas.openxmlformats.org/officeDocument/2006/math">
                    <m:sSub>
                      <m:sSubPr>
                        <m:ctrlPr>
                          <a:rPr lang="vi-VN" b="1" i="1" kern="100" dirty="0">
                            <a:latin typeface="Cambria Math" panose="02040503050406030204" pitchFamily="18" charset="0"/>
                            <a:ea typeface="Tahoma" panose="020B0604030504040204" pitchFamily="34" charset="0"/>
                            <a:cs typeface="Tahoma" panose="020B0604030504040204" pitchFamily="34" charset="0"/>
                          </a:rPr>
                        </m:ctrlPr>
                      </m:sSubPr>
                      <m:e>
                        <m:r>
                          <a:rPr lang="en-US" b="1" i="1" kern="100" dirty="0">
                            <a:latin typeface="Cambria Math" panose="02040503050406030204" pitchFamily="18" charset="0"/>
                            <a:ea typeface="Tahoma" panose="020B0604030504040204" pitchFamily="34" charset="0"/>
                            <a:cs typeface="Tahoma" panose="020B0604030504040204" pitchFamily="34" charset="0"/>
                          </a:rPr>
                          <m:t>𝒙</m:t>
                        </m:r>
                      </m:e>
                      <m:sub>
                        <m:r>
                          <a:rPr lang="en-US" b="1" i="1" kern="100" dirty="0" smtClean="0">
                            <a:latin typeface="Cambria Math" panose="02040503050406030204" pitchFamily="18" charset="0"/>
                            <a:ea typeface="Tahoma" panose="020B0604030504040204" pitchFamily="34" charset="0"/>
                            <a:cs typeface="Tahoma" panose="020B0604030504040204" pitchFamily="34" charset="0"/>
                          </a:rPr>
                          <m:t>𝑵</m:t>
                        </m:r>
                      </m:sub>
                    </m:sSub>
                  </m:oMath>
                </a14:m>
                <a:r>
                  <a:rPr lang="vi-VN" b="1" kern="100" dirty="0">
                    <a:latin typeface="Tahoma" panose="020B0604030504040204" pitchFamily="34" charset="0"/>
                    <a:ea typeface="Tahoma" panose="020B0604030504040204" pitchFamily="34" charset="0"/>
                    <a:cs typeface="Tahoma" panose="020B0604030504040204" pitchFamily="34" charset="0"/>
                  </a:rPr>
                  <a:t>}, với xn ∈ R</a:t>
                </a:r>
                <a:r>
                  <a:rPr lang="vi-VN" b="1" kern="100" baseline="30000" dirty="0">
                    <a:latin typeface="Tahoma" panose="020B0604030504040204" pitchFamily="34" charset="0"/>
                    <a:ea typeface="Tahoma" panose="020B0604030504040204" pitchFamily="34" charset="0"/>
                    <a:cs typeface="Tahoma" panose="020B0604030504040204" pitchFamily="34" charset="0"/>
                  </a:rPr>
                  <a:t>D</a:t>
                </a:r>
                <a:r>
                  <a:rPr lang="vi-VN" b="1" kern="100" dirty="0">
                    <a:latin typeface="Tahoma" panose="020B0604030504040204" pitchFamily="34" charset="0"/>
                    <a:ea typeface="Tahoma" panose="020B0604030504040204" pitchFamily="34" charset="0"/>
                    <a:cs typeface="Tahoma" panose="020B0604030504040204" pitchFamily="34" charset="0"/>
                  </a:rPr>
                  <a:t>, mật độ xác suất của </a:t>
                </a:r>
                <a14:m>
                  <m:oMath xmlns:m="http://schemas.openxmlformats.org/officeDocument/2006/math">
                    <m:sSub>
                      <m:sSubPr>
                        <m:ctrlPr>
                          <a:rPr lang="vi-VN" b="1" i="1" kern="100" dirty="0">
                            <a:latin typeface="Cambria Math" panose="02040503050406030204" pitchFamily="18" charset="0"/>
                            <a:ea typeface="Tahoma" panose="020B0604030504040204" pitchFamily="34" charset="0"/>
                            <a:cs typeface="Tahoma" panose="020B0604030504040204" pitchFamily="34" charset="0"/>
                          </a:rPr>
                        </m:ctrlPr>
                      </m:sSubPr>
                      <m:e>
                        <m:r>
                          <a:rPr lang="en-US" b="1" i="1" kern="100" dirty="0">
                            <a:latin typeface="Cambria Math" panose="02040503050406030204" pitchFamily="18" charset="0"/>
                            <a:ea typeface="Tahoma" panose="020B0604030504040204" pitchFamily="34" charset="0"/>
                            <a:cs typeface="Tahoma" panose="020B0604030504040204" pitchFamily="34" charset="0"/>
                          </a:rPr>
                          <m:t>𝒙</m:t>
                        </m:r>
                      </m:e>
                      <m:sub>
                        <m:r>
                          <a:rPr lang="en-US" b="1" i="1" kern="100" dirty="0">
                            <a:latin typeface="Cambria Math" panose="02040503050406030204" pitchFamily="18" charset="0"/>
                            <a:ea typeface="Tahoma" panose="020B0604030504040204" pitchFamily="34" charset="0"/>
                            <a:cs typeface="Tahoma" panose="020B0604030504040204" pitchFamily="34" charset="0"/>
                          </a:rPr>
                          <m:t>𝑵</m:t>
                        </m:r>
                      </m:sub>
                    </m:sSub>
                  </m:oMath>
                </a14:m>
                <a:r>
                  <a:rPr lang="vi-VN" b="1" kern="100" dirty="0">
                    <a:latin typeface="Tahoma" panose="020B0604030504040204" pitchFamily="34" charset="0"/>
                    <a:ea typeface="Tahoma" panose="020B0604030504040204" pitchFamily="34" charset="0"/>
                    <a:cs typeface="Tahoma" panose="020B0604030504040204" pitchFamily="34" charset="0"/>
                  </a:rPr>
                  <a:t> được biểu diễn bằng:</a:t>
                </a:r>
              </a:p>
            </p:txBody>
          </p:sp>
        </mc:Choice>
        <mc:Fallback xmlns="">
          <p:sp>
            <p:nvSpPr>
              <p:cNvPr id="3" name="TextBox 2">
                <a:extLst>
                  <a:ext uri="{FF2B5EF4-FFF2-40B4-BE49-F238E27FC236}">
                    <a16:creationId xmlns:a16="http://schemas.microsoft.com/office/drawing/2014/main" id="{AA06E543-3E9B-E13C-06F8-DC89996D3162}"/>
                  </a:ext>
                </a:extLst>
              </p:cNvPr>
              <p:cNvSpPr txBox="1">
                <a:spLocks noRot="1" noChangeAspect="1" noMove="1" noResize="1" noEditPoints="1" noAdjustHandles="1" noChangeArrowheads="1" noChangeShapeType="1" noTextEdit="1"/>
              </p:cNvSpPr>
              <p:nvPr/>
            </p:nvSpPr>
            <p:spPr>
              <a:xfrm>
                <a:off x="634766" y="2343343"/>
                <a:ext cx="10581102" cy="902427"/>
              </a:xfrm>
              <a:prstGeom prst="rect">
                <a:avLst/>
              </a:prstGeom>
              <a:blipFill>
                <a:blip r:embed="rId3"/>
                <a:stretch>
                  <a:fillRect l="-461" b="-1013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447C2386-AFEA-029F-8935-A8E4496411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7222" y="3514334"/>
            <a:ext cx="5470996" cy="1473669"/>
          </a:xfrm>
          <a:prstGeom prst="rect">
            <a:avLst/>
          </a:prstGeom>
        </p:spPr>
      </p:pic>
    </p:spTree>
    <p:extLst>
      <p:ext uri="{BB962C8B-B14F-4D97-AF65-F5344CB8AC3E}">
        <p14:creationId xmlns:p14="http://schemas.microsoft.com/office/powerpoint/2010/main" val="4215216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fade">
                                      <p:cBhvr>
                                        <p:cTn id="13" dur="500"/>
                                        <p:tgtEl>
                                          <p:spTgt spid="3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F8C03-93D7-956B-F5A0-8DA418CF1709}"/>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300CD730-49F4-D375-27FD-573B475BA597}"/>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8E094266-7AE9-B488-700E-A432A8387CF6}"/>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D3A12C90-D34C-1B65-372D-E6BED5060182}"/>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86920BA9-437D-0459-3F3C-F2EA7F8FED2B}"/>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FD8ABFA5-B291-5ADE-99AC-4FEB47341D7A}"/>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E871824E-337E-7C37-6103-DE45A2BB8DC0}"/>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C47F4416-59DA-40D9-C499-01C9AAE2D4B9}"/>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4DED2DA2-8701-7B0D-B1F9-7EDB94AE6D98}"/>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F0FCB319-8818-1D13-4C12-D432EC327A42}"/>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F14CF2F9-BD79-C944-19D4-75C46266EAAF}"/>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F9FB4F59-0C5D-FA40-2E2C-C542E6093407}"/>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E7F77460-2E4C-B3D3-D315-105CE406E34B}"/>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DD07BEDF-3EEC-C355-86DE-C97E601AD6ED}"/>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E036B6FB-B343-3803-E33D-68BAE08D2280}"/>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EE6C7B09-51A1-8D5F-0C14-03B148BB1337}"/>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E90BF57C-2AF0-752E-C00E-C2B095897F8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pSp>
        <p:nvGrpSpPr>
          <p:cNvPr id="2" name="Group 1">
            <a:extLst>
              <a:ext uri="{FF2B5EF4-FFF2-40B4-BE49-F238E27FC236}">
                <a16:creationId xmlns:a16="http://schemas.microsoft.com/office/drawing/2014/main" id="{C857EB06-DBB8-409D-8E5B-A51AB122FE08}"/>
              </a:ext>
            </a:extLst>
          </p:cNvPr>
          <p:cNvGrpSpPr/>
          <p:nvPr/>
        </p:nvGrpSpPr>
        <p:grpSpPr>
          <a:xfrm>
            <a:off x="744810" y="601362"/>
            <a:ext cx="8362254" cy="1323439"/>
            <a:chOff x="744810" y="601362"/>
            <a:chExt cx="8362254" cy="1323439"/>
          </a:xfrm>
        </p:grpSpPr>
        <p:sp>
          <p:nvSpPr>
            <p:cNvPr id="33" name="Parallelogram 32">
              <a:extLst>
                <a:ext uri="{FF2B5EF4-FFF2-40B4-BE49-F238E27FC236}">
                  <a16:creationId xmlns:a16="http://schemas.microsoft.com/office/drawing/2014/main" id="{54103991-CA85-AE93-54D4-95C059EC2A40}"/>
                </a:ext>
              </a:extLst>
            </p:cNvPr>
            <p:cNvSpPr/>
            <p:nvPr/>
          </p:nvSpPr>
          <p:spPr>
            <a:xfrm>
              <a:off x="744810" y="908242"/>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2</a:t>
              </a:r>
            </a:p>
          </p:txBody>
        </p:sp>
        <p:sp>
          <p:nvSpPr>
            <p:cNvPr id="34" name="TextBox 33">
              <a:extLst>
                <a:ext uri="{FF2B5EF4-FFF2-40B4-BE49-F238E27FC236}">
                  <a16:creationId xmlns:a16="http://schemas.microsoft.com/office/drawing/2014/main" id="{175E3060-ADE6-9B78-5732-FA0EB4B4FFEA}"/>
                </a:ext>
              </a:extLst>
            </p:cNvPr>
            <p:cNvSpPr txBox="1"/>
            <p:nvPr/>
          </p:nvSpPr>
          <p:spPr>
            <a:xfrm>
              <a:off x="2085877" y="601362"/>
              <a:ext cx="7021187" cy="1323439"/>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Mô</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hình</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trộn</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Gauss (Gaussian Mixture Model)</a:t>
              </a:r>
              <a:endParaRPr lang="vi-VN" sz="4000" dirty="0"/>
            </a:p>
          </p:txBody>
        </p:sp>
      </p:grpSp>
      <p:sp>
        <p:nvSpPr>
          <p:cNvPr id="35" name="TextBox 34">
            <a:extLst>
              <a:ext uri="{FF2B5EF4-FFF2-40B4-BE49-F238E27FC236}">
                <a16:creationId xmlns:a16="http://schemas.microsoft.com/office/drawing/2014/main" id="{7EE93A7F-9EF3-BE87-E847-67584BE69525}"/>
              </a:ext>
            </a:extLst>
          </p:cNvPr>
          <p:cNvSpPr txBox="1"/>
          <p:nvPr/>
        </p:nvSpPr>
        <p:spPr>
          <a:xfrm>
            <a:off x="634767" y="1772353"/>
            <a:ext cx="9636313" cy="570990"/>
          </a:xfrm>
          <a:prstGeom prst="rect">
            <a:avLst/>
          </a:prstGeom>
          <a:noFill/>
        </p:spPr>
        <p:txBody>
          <a:bodyPr wrap="square">
            <a:spAutoFit/>
          </a:bodyPr>
          <a:lstStyle/>
          <a:p>
            <a:pPr marL="0" lvl="1" indent="3175">
              <a:lnSpc>
                <a:spcPct val="150000"/>
              </a:lnSpc>
              <a:spcBef>
                <a:spcPts val="200"/>
              </a:spcBef>
            </a:pPr>
            <a:r>
              <a:rPr lang="en-US" sz="2400" b="1" kern="100" dirty="0">
                <a:latin typeface="Tahoma" panose="020B0604030504040204" pitchFamily="34" charset="0"/>
                <a:ea typeface="Tahoma" panose="020B0604030504040204" pitchFamily="34" charset="0"/>
                <a:cs typeface="Tahoma" panose="020B0604030504040204" pitchFamily="34" charset="0"/>
              </a:rPr>
              <a:t>M</a:t>
            </a:r>
            <a:r>
              <a:rPr lang="vi-VN" sz="2400" b="1" kern="100" dirty="0">
                <a:latin typeface="Tahoma" panose="020B0604030504040204" pitchFamily="34" charset="0"/>
                <a:ea typeface="Tahoma" panose="020B0604030504040204" pitchFamily="34" charset="0"/>
                <a:cs typeface="Tahoma" panose="020B0604030504040204" pitchFamily="34" charset="0"/>
              </a:rPr>
              <a:t>ột GMM được định nghĩa như sau:</a:t>
            </a:r>
          </a:p>
        </p:txBody>
      </p:sp>
      <p:pic>
        <p:nvPicPr>
          <p:cNvPr id="4" name="Picture 3">
            <a:extLst>
              <a:ext uri="{FF2B5EF4-FFF2-40B4-BE49-F238E27FC236}">
                <a16:creationId xmlns:a16="http://schemas.microsoft.com/office/drawing/2014/main" id="{90173534-A942-832F-C789-7390D8FC8D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7222" y="2507334"/>
            <a:ext cx="5470996" cy="1473669"/>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D2625D5-4DDD-3396-5B10-256B444FAF59}"/>
                  </a:ext>
                </a:extLst>
              </p:cNvPr>
              <p:cNvSpPr txBox="1"/>
              <p:nvPr/>
            </p:nvSpPr>
            <p:spPr>
              <a:xfrm>
                <a:off x="888921" y="4098436"/>
                <a:ext cx="10414158" cy="1967526"/>
              </a:xfrm>
              <a:prstGeom prst="rect">
                <a:avLst/>
              </a:prstGeom>
              <a:noFill/>
            </p:spPr>
            <p:txBody>
              <a:bodyPr wrap="square">
                <a:spAutoFit/>
              </a:bodyPr>
              <a:lstStyle/>
              <a:p>
                <a:pPr marL="0" lvl="1" indent="3175">
                  <a:lnSpc>
                    <a:spcPct val="150000"/>
                  </a:lnSpc>
                  <a:spcBef>
                    <a:spcPts val="200"/>
                  </a:spcBef>
                </a:pPr>
                <a:r>
                  <a:rPr lang="vi-VN" sz="2000" b="1" kern="100" dirty="0">
                    <a:latin typeface="Tahoma" panose="020B0604030504040204" pitchFamily="34" charset="0"/>
                    <a:ea typeface="Tahoma" panose="020B0604030504040204" pitchFamily="34" charset="0"/>
                    <a:cs typeface="Tahoma" panose="020B0604030504040204" pitchFamily="34" charset="0"/>
                  </a:rPr>
                  <a:t>trong đó:</a:t>
                </a:r>
              </a:p>
              <a:p>
                <a:pPr marL="0" lvl="1" indent="3175">
                  <a:lnSpc>
                    <a:spcPct val="150000"/>
                  </a:lnSpc>
                  <a:spcBef>
                    <a:spcPts val="200"/>
                  </a:spcBef>
                </a:pPr>
                <a:r>
                  <a:rPr lang="vi-VN" sz="2000" b="1" kern="100" dirty="0">
                    <a:latin typeface="Tahoma" panose="020B0604030504040204" pitchFamily="34" charset="0"/>
                    <a:ea typeface="Tahoma" panose="020B0604030504040204" pitchFamily="34" charset="0"/>
                    <a:cs typeface="Tahoma" panose="020B0604030504040204" pitchFamily="34" charset="0"/>
                  </a:rPr>
                  <a:t>- K: số lượng thành phần Gauss (components).</a:t>
                </a:r>
              </a:p>
              <a:p>
                <a:pPr marL="0" lvl="1" indent="3175">
                  <a:lnSpc>
                    <a:spcPct val="150000"/>
                  </a:lnSpc>
                  <a:spcBef>
                    <a:spcPts val="200"/>
                  </a:spcBef>
                </a:pPr>
                <a:r>
                  <a:rPr lang="vi-VN" sz="2000" b="1" kern="100" dirty="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b>
                      <m:sSubPr>
                        <m:ctrlPr>
                          <a:rPr lang="vi-VN" sz="2000" b="1" i="1" kern="100" smtClean="0">
                            <a:latin typeface="Cambria Math" panose="02040503050406030204" pitchFamily="18" charset="0"/>
                            <a:ea typeface="Tahoma" panose="020B0604030504040204" pitchFamily="34" charset="0"/>
                            <a:cs typeface="Tahoma" panose="020B0604030504040204" pitchFamily="34" charset="0"/>
                          </a:rPr>
                        </m:ctrlPr>
                      </m:sSubPr>
                      <m:e>
                        <m:r>
                          <a:rPr lang="vi-VN" sz="2000" b="1" i="1" kern="100" smtClean="0">
                            <a:latin typeface="Cambria Math" panose="02040503050406030204" pitchFamily="18" charset="0"/>
                            <a:ea typeface="Cambria Math" panose="02040503050406030204" pitchFamily="18" charset="0"/>
                            <a:cs typeface="Tahoma" panose="020B0604030504040204" pitchFamily="34" charset="0"/>
                          </a:rPr>
                          <m:t>𝝅</m:t>
                        </m:r>
                      </m:e>
                      <m:sub>
                        <m:r>
                          <a:rPr lang="en-US" sz="2000" b="1" i="1" kern="100" smtClean="0">
                            <a:latin typeface="Cambria Math" panose="02040503050406030204" pitchFamily="18" charset="0"/>
                            <a:ea typeface="Tahoma" panose="020B0604030504040204" pitchFamily="34" charset="0"/>
                            <a:cs typeface="Tahoma" panose="020B0604030504040204" pitchFamily="34" charset="0"/>
                          </a:rPr>
                          <m:t>𝒌</m:t>
                        </m:r>
                      </m:sub>
                    </m:sSub>
                  </m:oMath>
                </a14:m>
                <a:r>
                  <a:rPr lang="vi-VN" sz="2000" b="1" kern="100" dirty="0">
                    <a:latin typeface="Tahoma" panose="020B0604030504040204" pitchFamily="34" charset="0"/>
                    <a:ea typeface="Tahoma" panose="020B0604030504040204" pitchFamily="34" charset="0"/>
                    <a:cs typeface="Tahoma" panose="020B0604030504040204" pitchFamily="34" charset="0"/>
                  </a:rPr>
                  <a:t>: trọng số trộn (mixture weight) của thành phần thứ k, thỏa mãn </a:t>
                </a:r>
                <a14:m>
                  <m:oMath xmlns:m="http://schemas.openxmlformats.org/officeDocument/2006/math">
                    <m:nary>
                      <m:naryPr>
                        <m:chr m:val="∑"/>
                        <m:limLoc m:val="subSup"/>
                        <m:ctrlPr>
                          <a:rPr lang="vi-VN" sz="2000" b="1" i="1" kern="100" smtClean="0">
                            <a:latin typeface="Cambria Math" panose="02040503050406030204" pitchFamily="18" charset="0"/>
                            <a:ea typeface="Tahoma" panose="020B0604030504040204" pitchFamily="34" charset="0"/>
                            <a:cs typeface="Tahoma" panose="020B0604030504040204" pitchFamily="34" charset="0"/>
                          </a:rPr>
                        </m:ctrlPr>
                      </m:naryPr>
                      <m:sub>
                        <m:r>
                          <m:rPr>
                            <m:brk m:alnAt="25"/>
                          </m:rPr>
                          <a:rPr lang="en-US" sz="2000" b="1" i="1" kern="100" smtClean="0">
                            <a:latin typeface="Cambria Math" panose="02040503050406030204" pitchFamily="18" charset="0"/>
                            <a:ea typeface="Tahoma" panose="020B0604030504040204" pitchFamily="34" charset="0"/>
                            <a:cs typeface="Tahoma" panose="020B0604030504040204" pitchFamily="34" charset="0"/>
                          </a:rPr>
                          <m:t>𝒌</m:t>
                        </m:r>
                        <m:r>
                          <a:rPr lang="en-US" sz="2000" b="1" i="1" kern="100" smtClean="0">
                            <a:latin typeface="Cambria Math" panose="02040503050406030204" pitchFamily="18" charset="0"/>
                            <a:ea typeface="Tahoma" panose="020B0604030504040204" pitchFamily="34" charset="0"/>
                            <a:cs typeface="Tahoma" panose="020B0604030504040204" pitchFamily="34" charset="0"/>
                          </a:rPr>
                          <m:t>=</m:t>
                        </m:r>
                        <m:r>
                          <a:rPr lang="en-US" sz="2000" b="1" i="1" kern="100" smtClean="0">
                            <a:latin typeface="Cambria Math" panose="02040503050406030204" pitchFamily="18" charset="0"/>
                            <a:ea typeface="Tahoma" panose="020B0604030504040204" pitchFamily="34" charset="0"/>
                            <a:cs typeface="Tahoma" panose="020B0604030504040204" pitchFamily="34" charset="0"/>
                          </a:rPr>
                          <m:t>𝟏</m:t>
                        </m:r>
                      </m:sub>
                      <m:sup>
                        <m:r>
                          <a:rPr lang="en-US" sz="2000" b="1" i="1" kern="100" smtClean="0">
                            <a:latin typeface="Cambria Math" panose="02040503050406030204" pitchFamily="18" charset="0"/>
                            <a:ea typeface="Tahoma" panose="020B0604030504040204" pitchFamily="34" charset="0"/>
                            <a:cs typeface="Tahoma" panose="020B0604030504040204" pitchFamily="34" charset="0"/>
                          </a:rPr>
                          <m:t>𝑲</m:t>
                        </m:r>
                      </m:sup>
                      <m:e>
                        <m:sSub>
                          <m:sSubPr>
                            <m:ctrlPr>
                              <a:rPr lang="vi-VN" sz="2000" b="1" i="1" kern="100">
                                <a:latin typeface="Cambria Math" panose="02040503050406030204" pitchFamily="18" charset="0"/>
                                <a:ea typeface="Tahoma" panose="020B0604030504040204" pitchFamily="34" charset="0"/>
                                <a:cs typeface="Tahoma" panose="020B0604030504040204" pitchFamily="34" charset="0"/>
                              </a:rPr>
                            </m:ctrlPr>
                          </m:sSubPr>
                          <m:e>
                            <m:r>
                              <a:rPr lang="vi-VN" sz="2000" b="1" i="1" kern="100">
                                <a:latin typeface="Cambria Math" panose="02040503050406030204" pitchFamily="18" charset="0"/>
                                <a:ea typeface="Cambria Math" panose="02040503050406030204" pitchFamily="18" charset="0"/>
                                <a:cs typeface="Tahoma" panose="020B0604030504040204" pitchFamily="34" charset="0"/>
                              </a:rPr>
                              <m:t>𝝅</m:t>
                            </m:r>
                          </m:e>
                          <m:sub>
                            <m:r>
                              <a:rPr lang="en-US" sz="2000" b="1" i="1" kern="100">
                                <a:latin typeface="Cambria Math" panose="02040503050406030204" pitchFamily="18" charset="0"/>
                                <a:ea typeface="Tahoma" panose="020B0604030504040204" pitchFamily="34" charset="0"/>
                                <a:cs typeface="Tahoma" panose="020B0604030504040204" pitchFamily="34" charset="0"/>
                              </a:rPr>
                              <m:t>𝒌</m:t>
                            </m:r>
                          </m:sub>
                        </m:sSub>
                      </m:e>
                    </m:nary>
                  </m:oMath>
                </a14:m>
                <a:r>
                  <a:rPr lang="vi-VN" sz="2000" b="1" kern="100" dirty="0">
                    <a:latin typeface="Tahoma" panose="020B0604030504040204" pitchFamily="34" charset="0"/>
                    <a:ea typeface="Tahoma" panose="020B0604030504040204" pitchFamily="34" charset="0"/>
                    <a:cs typeface="Tahoma" panose="020B0604030504040204" pitchFamily="34" charset="0"/>
                  </a:rPr>
                  <a:t>và </a:t>
                </a:r>
                <a14:m>
                  <m:oMath xmlns:m="http://schemas.openxmlformats.org/officeDocument/2006/math">
                    <m:sSub>
                      <m:sSubPr>
                        <m:ctrlPr>
                          <a:rPr lang="vi-VN" sz="2000" b="1" i="1" kern="100">
                            <a:latin typeface="Cambria Math" panose="02040503050406030204" pitchFamily="18" charset="0"/>
                            <a:ea typeface="Tahoma" panose="020B0604030504040204" pitchFamily="34" charset="0"/>
                            <a:cs typeface="Tahoma" panose="020B0604030504040204" pitchFamily="34" charset="0"/>
                          </a:rPr>
                        </m:ctrlPr>
                      </m:sSubPr>
                      <m:e>
                        <m:r>
                          <a:rPr lang="vi-VN" sz="2000" b="1" i="1" kern="100">
                            <a:latin typeface="Cambria Math" panose="02040503050406030204" pitchFamily="18" charset="0"/>
                            <a:ea typeface="Cambria Math" panose="02040503050406030204" pitchFamily="18" charset="0"/>
                            <a:cs typeface="Tahoma" panose="020B0604030504040204" pitchFamily="34" charset="0"/>
                          </a:rPr>
                          <m:t>𝝅</m:t>
                        </m:r>
                      </m:e>
                      <m:sub>
                        <m:r>
                          <a:rPr lang="en-US" sz="2000" b="1" i="1" kern="100">
                            <a:latin typeface="Cambria Math" panose="02040503050406030204" pitchFamily="18" charset="0"/>
                            <a:ea typeface="Tahoma" panose="020B0604030504040204" pitchFamily="34" charset="0"/>
                            <a:cs typeface="Tahoma" panose="020B0604030504040204" pitchFamily="34" charset="0"/>
                          </a:rPr>
                          <m:t>𝒌</m:t>
                        </m:r>
                      </m:sub>
                    </m:sSub>
                    <m:r>
                      <a:rPr lang="en-US" sz="2000" b="1" i="1" kern="100">
                        <a:latin typeface="Cambria Math" panose="02040503050406030204" pitchFamily="18" charset="0"/>
                        <a:ea typeface="Tahoma" panose="020B0604030504040204" pitchFamily="34" charset="0"/>
                        <a:cs typeface="Tahoma" panose="020B0604030504040204" pitchFamily="34" charset="0"/>
                      </a:rPr>
                      <m:t> </m:t>
                    </m:r>
                  </m:oMath>
                </a14:m>
                <a:r>
                  <a:rPr lang="vi-VN" sz="2000" b="1" kern="100" dirty="0">
                    <a:latin typeface="Tahoma" panose="020B0604030504040204" pitchFamily="34" charset="0"/>
                    <a:ea typeface="Tahoma" panose="020B0604030504040204" pitchFamily="34" charset="0"/>
                    <a:cs typeface="Tahoma" panose="020B0604030504040204" pitchFamily="34" charset="0"/>
                  </a:rPr>
                  <a:t>≥0.</a:t>
                </a:r>
              </a:p>
            </p:txBody>
          </p:sp>
        </mc:Choice>
        <mc:Fallback xmlns="">
          <p:sp>
            <p:nvSpPr>
              <p:cNvPr id="7" name="TextBox 6">
                <a:extLst>
                  <a:ext uri="{FF2B5EF4-FFF2-40B4-BE49-F238E27FC236}">
                    <a16:creationId xmlns:a16="http://schemas.microsoft.com/office/drawing/2014/main" id="{2D2625D5-4DDD-3396-5B10-256B444FAF59}"/>
                  </a:ext>
                </a:extLst>
              </p:cNvPr>
              <p:cNvSpPr txBox="1">
                <a:spLocks noRot="1" noChangeAspect="1" noMove="1" noResize="1" noEditPoints="1" noAdjustHandles="1" noChangeArrowheads="1" noChangeShapeType="1" noTextEdit="1"/>
              </p:cNvSpPr>
              <p:nvPr/>
            </p:nvSpPr>
            <p:spPr>
              <a:xfrm>
                <a:off x="888921" y="4098436"/>
                <a:ext cx="10414158" cy="1967526"/>
              </a:xfrm>
              <a:prstGeom prst="rect">
                <a:avLst/>
              </a:prstGeom>
              <a:blipFill>
                <a:blip r:embed="rId4"/>
                <a:stretch>
                  <a:fillRect l="-585" b="-13313"/>
                </a:stretch>
              </a:blipFill>
            </p:spPr>
            <p:txBody>
              <a:bodyPr/>
              <a:lstStyle/>
              <a:p>
                <a:r>
                  <a:rPr lang="en-US">
                    <a:noFill/>
                  </a:rPr>
                  <a:t> </a:t>
                </a:r>
              </a:p>
            </p:txBody>
          </p:sp>
        </mc:Fallback>
      </mc:AlternateContent>
    </p:spTree>
    <p:extLst>
      <p:ext uri="{BB962C8B-B14F-4D97-AF65-F5344CB8AC3E}">
        <p14:creationId xmlns:p14="http://schemas.microsoft.com/office/powerpoint/2010/main" val="2294919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FFA63-BB24-AB62-282D-96A9451FE8E9}"/>
            </a:ext>
          </a:extLst>
        </p:cNvPr>
        <p:cNvGrpSpPr/>
        <p:nvPr/>
      </p:nvGrpSpPr>
      <p:grpSpPr>
        <a:xfrm>
          <a:off x="0" y="0"/>
          <a:ext cx="0" cy="0"/>
          <a:chOff x="0" y="0"/>
          <a:chExt cx="0" cy="0"/>
        </a:xfrm>
      </p:grpSpPr>
      <p:sp>
        <p:nvSpPr>
          <p:cNvPr id="31" name="Right Triangle 30">
            <a:extLst>
              <a:ext uri="{FF2B5EF4-FFF2-40B4-BE49-F238E27FC236}">
                <a16:creationId xmlns:a16="http://schemas.microsoft.com/office/drawing/2014/main" id="{79F167AB-410B-5033-3894-EB05BBF6DDE0}"/>
              </a:ext>
            </a:extLst>
          </p:cNvPr>
          <p:cNvSpPr/>
          <p:nvPr/>
        </p:nvSpPr>
        <p:spPr>
          <a:xfrm rot="10800000" flipV="1">
            <a:off x="7280476" y="5082200"/>
            <a:ext cx="4911524" cy="1775800"/>
          </a:xfrm>
          <a:prstGeom prst="rtTriangle">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5" name="Group 84">
            <a:extLst>
              <a:ext uri="{FF2B5EF4-FFF2-40B4-BE49-F238E27FC236}">
                <a16:creationId xmlns:a16="http://schemas.microsoft.com/office/drawing/2014/main" id="{AE6DBB62-D1D6-38D2-3E74-E2AA4D120A41}"/>
              </a:ext>
            </a:extLst>
          </p:cNvPr>
          <p:cNvGrpSpPr/>
          <p:nvPr/>
        </p:nvGrpSpPr>
        <p:grpSpPr>
          <a:xfrm>
            <a:off x="-2231645" y="3952297"/>
            <a:ext cx="4627216" cy="4627216"/>
            <a:chOff x="421862" y="3896640"/>
            <a:chExt cx="1548000" cy="1548000"/>
          </a:xfrm>
        </p:grpSpPr>
        <p:sp>
          <p:nvSpPr>
            <p:cNvPr id="86" name="Oval 85">
              <a:extLst>
                <a:ext uri="{FF2B5EF4-FFF2-40B4-BE49-F238E27FC236}">
                  <a16:creationId xmlns:a16="http://schemas.microsoft.com/office/drawing/2014/main" id="{FBED05DE-FD86-8E6F-0158-61FC05773CB5}"/>
                </a:ext>
              </a:extLst>
            </p:cNvPr>
            <p:cNvSpPr/>
            <p:nvPr/>
          </p:nvSpPr>
          <p:spPr>
            <a:xfrm>
              <a:off x="738662" y="4213440"/>
              <a:ext cx="914400" cy="9144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Oval 86">
              <a:extLst>
                <a:ext uri="{FF2B5EF4-FFF2-40B4-BE49-F238E27FC236}">
                  <a16:creationId xmlns:a16="http://schemas.microsoft.com/office/drawing/2014/main" id="{5CC3ED98-AC09-2AED-4600-23FAE7F927B0}"/>
                </a:ext>
              </a:extLst>
            </p:cNvPr>
            <p:cNvSpPr/>
            <p:nvPr/>
          </p:nvSpPr>
          <p:spPr>
            <a:xfrm>
              <a:off x="799862" y="4274640"/>
              <a:ext cx="792000" cy="792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Oval 87">
              <a:extLst>
                <a:ext uri="{FF2B5EF4-FFF2-40B4-BE49-F238E27FC236}">
                  <a16:creationId xmlns:a16="http://schemas.microsoft.com/office/drawing/2014/main" id="{10E84157-0EA5-9036-4E2A-4F5B40EBD31B}"/>
                </a:ext>
              </a:extLst>
            </p:cNvPr>
            <p:cNvSpPr/>
            <p:nvPr/>
          </p:nvSpPr>
          <p:spPr>
            <a:xfrm>
              <a:off x="601862" y="4076640"/>
              <a:ext cx="1188000" cy="118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Oval 88">
              <a:extLst>
                <a:ext uri="{FF2B5EF4-FFF2-40B4-BE49-F238E27FC236}">
                  <a16:creationId xmlns:a16="http://schemas.microsoft.com/office/drawing/2014/main" id="{745176EC-CF43-3863-AC4D-CB1A74FA3243}"/>
                </a:ext>
              </a:extLst>
            </p:cNvPr>
            <p:cNvSpPr/>
            <p:nvPr/>
          </p:nvSpPr>
          <p:spPr>
            <a:xfrm>
              <a:off x="681374" y="4156152"/>
              <a:ext cx="1028976" cy="1028976"/>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Oval 89">
              <a:extLst>
                <a:ext uri="{FF2B5EF4-FFF2-40B4-BE49-F238E27FC236}">
                  <a16:creationId xmlns:a16="http://schemas.microsoft.com/office/drawing/2014/main" id="{2905BE58-BB81-BB6C-E47D-A406FCF6A867}"/>
                </a:ext>
              </a:extLst>
            </p:cNvPr>
            <p:cNvSpPr/>
            <p:nvPr/>
          </p:nvSpPr>
          <p:spPr>
            <a:xfrm>
              <a:off x="421862" y="3896640"/>
              <a:ext cx="1548000" cy="1548000"/>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Oval 90">
              <a:extLst>
                <a:ext uri="{FF2B5EF4-FFF2-40B4-BE49-F238E27FC236}">
                  <a16:creationId xmlns:a16="http://schemas.microsoft.com/office/drawing/2014/main" id="{E42451A8-CDA1-B076-8647-BF1335989901}"/>
                </a:ext>
              </a:extLst>
            </p:cNvPr>
            <p:cNvSpPr/>
            <p:nvPr/>
          </p:nvSpPr>
          <p:spPr>
            <a:xfrm>
              <a:off x="525469" y="4000247"/>
              <a:ext cx="1340787" cy="1340787"/>
            </a:xfrm>
            <a:prstGeom prst="ellipse">
              <a:avLst/>
            </a:prstGeom>
            <a:noFill/>
            <a:ln w="63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77" name="Group 76">
            <a:extLst>
              <a:ext uri="{FF2B5EF4-FFF2-40B4-BE49-F238E27FC236}">
                <a16:creationId xmlns:a16="http://schemas.microsoft.com/office/drawing/2014/main" id="{DD3892F7-6D30-2B40-1AE2-A86D24EE97B6}"/>
              </a:ext>
            </a:extLst>
          </p:cNvPr>
          <p:cNvGrpSpPr/>
          <p:nvPr/>
        </p:nvGrpSpPr>
        <p:grpSpPr>
          <a:xfrm>
            <a:off x="9592682" y="-2641172"/>
            <a:ext cx="5834231" cy="5834231"/>
            <a:chOff x="421862" y="3896640"/>
            <a:chExt cx="1548000" cy="1548000"/>
          </a:xfrm>
        </p:grpSpPr>
        <p:sp>
          <p:nvSpPr>
            <p:cNvPr id="73" name="Oval 72">
              <a:extLst>
                <a:ext uri="{FF2B5EF4-FFF2-40B4-BE49-F238E27FC236}">
                  <a16:creationId xmlns:a16="http://schemas.microsoft.com/office/drawing/2014/main" id="{37000632-C5B5-2FD5-38B0-7EEB710443E6}"/>
                </a:ext>
              </a:extLst>
            </p:cNvPr>
            <p:cNvSpPr/>
            <p:nvPr/>
          </p:nvSpPr>
          <p:spPr>
            <a:xfrm>
              <a:off x="738662" y="4213440"/>
              <a:ext cx="914400" cy="9144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6" name="Oval 75">
              <a:extLst>
                <a:ext uri="{FF2B5EF4-FFF2-40B4-BE49-F238E27FC236}">
                  <a16:creationId xmlns:a16="http://schemas.microsoft.com/office/drawing/2014/main" id="{86C6A9AE-390B-8236-0FA6-0A9B72D927B4}"/>
                </a:ext>
              </a:extLst>
            </p:cNvPr>
            <p:cNvSpPr/>
            <p:nvPr/>
          </p:nvSpPr>
          <p:spPr>
            <a:xfrm>
              <a:off x="799862" y="4274640"/>
              <a:ext cx="792000" cy="792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Oval 78">
              <a:extLst>
                <a:ext uri="{FF2B5EF4-FFF2-40B4-BE49-F238E27FC236}">
                  <a16:creationId xmlns:a16="http://schemas.microsoft.com/office/drawing/2014/main" id="{EA60DC40-069E-D92F-CF59-751BD33225E7}"/>
                </a:ext>
              </a:extLst>
            </p:cNvPr>
            <p:cNvSpPr/>
            <p:nvPr/>
          </p:nvSpPr>
          <p:spPr>
            <a:xfrm>
              <a:off x="601862" y="4076640"/>
              <a:ext cx="1188000" cy="118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Oval 79">
              <a:extLst>
                <a:ext uri="{FF2B5EF4-FFF2-40B4-BE49-F238E27FC236}">
                  <a16:creationId xmlns:a16="http://schemas.microsoft.com/office/drawing/2014/main" id="{18319554-724E-AE30-4BFD-2672B61AE592}"/>
                </a:ext>
              </a:extLst>
            </p:cNvPr>
            <p:cNvSpPr/>
            <p:nvPr/>
          </p:nvSpPr>
          <p:spPr>
            <a:xfrm>
              <a:off x="681374" y="4156152"/>
              <a:ext cx="1028976" cy="1028976"/>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2" name="Oval 81">
              <a:extLst>
                <a:ext uri="{FF2B5EF4-FFF2-40B4-BE49-F238E27FC236}">
                  <a16:creationId xmlns:a16="http://schemas.microsoft.com/office/drawing/2014/main" id="{687F0A07-C0D2-E03E-D793-6CD5D0033D29}"/>
                </a:ext>
              </a:extLst>
            </p:cNvPr>
            <p:cNvSpPr/>
            <p:nvPr/>
          </p:nvSpPr>
          <p:spPr>
            <a:xfrm>
              <a:off x="421862" y="3896640"/>
              <a:ext cx="1548000" cy="1548000"/>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3" name="Oval 82">
              <a:extLst>
                <a:ext uri="{FF2B5EF4-FFF2-40B4-BE49-F238E27FC236}">
                  <a16:creationId xmlns:a16="http://schemas.microsoft.com/office/drawing/2014/main" id="{C1759726-0AC3-A91C-569C-DFC78090A079}"/>
                </a:ext>
              </a:extLst>
            </p:cNvPr>
            <p:cNvSpPr/>
            <p:nvPr/>
          </p:nvSpPr>
          <p:spPr>
            <a:xfrm>
              <a:off x="525469" y="4000247"/>
              <a:ext cx="1340787" cy="1340787"/>
            </a:xfrm>
            <a:prstGeom prst="ellipse">
              <a:avLst/>
            </a:prstGeom>
            <a:no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5" name="Rectangle 1">
            <a:extLst>
              <a:ext uri="{FF2B5EF4-FFF2-40B4-BE49-F238E27FC236}">
                <a16:creationId xmlns:a16="http://schemas.microsoft.com/office/drawing/2014/main" id="{BA50CD2C-DCA3-4010-E273-C68B534E82B4}"/>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vi-VN"/>
          </a:p>
        </p:txBody>
      </p:sp>
      <p:grpSp>
        <p:nvGrpSpPr>
          <p:cNvPr id="2" name="Group 1">
            <a:extLst>
              <a:ext uri="{FF2B5EF4-FFF2-40B4-BE49-F238E27FC236}">
                <a16:creationId xmlns:a16="http://schemas.microsoft.com/office/drawing/2014/main" id="{79F581C6-77CB-6577-004D-350295B248E9}"/>
              </a:ext>
            </a:extLst>
          </p:cNvPr>
          <p:cNvGrpSpPr/>
          <p:nvPr/>
        </p:nvGrpSpPr>
        <p:grpSpPr>
          <a:xfrm>
            <a:off x="744810" y="601362"/>
            <a:ext cx="8362254" cy="1323439"/>
            <a:chOff x="744810" y="601362"/>
            <a:chExt cx="8362254" cy="1323439"/>
          </a:xfrm>
        </p:grpSpPr>
        <p:sp>
          <p:nvSpPr>
            <p:cNvPr id="33" name="Parallelogram 32">
              <a:extLst>
                <a:ext uri="{FF2B5EF4-FFF2-40B4-BE49-F238E27FC236}">
                  <a16:creationId xmlns:a16="http://schemas.microsoft.com/office/drawing/2014/main" id="{F54BA12A-1D7C-74B1-665A-68AE4C5AF938}"/>
                </a:ext>
              </a:extLst>
            </p:cNvPr>
            <p:cNvSpPr/>
            <p:nvPr/>
          </p:nvSpPr>
          <p:spPr>
            <a:xfrm>
              <a:off x="744810" y="908242"/>
              <a:ext cx="1057478" cy="781637"/>
            </a:xfrm>
            <a:prstGeom prst="parallelogram">
              <a:avLst>
                <a:gd name="adj" fmla="val 46167"/>
              </a:avLst>
            </a:prstGeom>
            <a:solidFill>
              <a:schemeClr val="tx1">
                <a:lumMod val="75000"/>
                <a:lumOff val="25000"/>
              </a:schemeClr>
            </a:solidFill>
            <a:ln>
              <a:gradFill flip="none" rotWithShape="1">
                <a:gsLst>
                  <a:gs pos="0">
                    <a:srgbClr val="00CCFF"/>
                  </a:gs>
                  <a:gs pos="100000">
                    <a:srgbClr val="9900CC"/>
                  </a:gs>
                </a:gsLst>
                <a:lin ang="13500000" scaled="1"/>
                <a:tileRect/>
              </a:gradFill>
            </a:ln>
            <a:effectLst>
              <a:outerShdw blurRad="1651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3600" b="1" i="0" u="none" strike="noStrike" kern="0" cap="none" spc="0" normalizeH="0" baseline="0" noProof="0" dirty="0">
                  <a:ln>
                    <a:noFill/>
                  </a:ln>
                  <a:solidFill>
                    <a:schemeClr val="bg1"/>
                  </a:solidFill>
                  <a:effectLst/>
                  <a:uLnTx/>
                  <a:uFillTx/>
                  <a:latin typeface="Segoe UI Black" panose="020B0A02040204020203" pitchFamily="34" charset="0"/>
                  <a:ea typeface="Segoe UI Black" panose="020B0A02040204020203" pitchFamily="34" charset="0"/>
                </a:rPr>
                <a:t>2</a:t>
              </a:r>
            </a:p>
          </p:txBody>
        </p:sp>
        <p:sp>
          <p:nvSpPr>
            <p:cNvPr id="34" name="TextBox 33">
              <a:extLst>
                <a:ext uri="{FF2B5EF4-FFF2-40B4-BE49-F238E27FC236}">
                  <a16:creationId xmlns:a16="http://schemas.microsoft.com/office/drawing/2014/main" id="{B8398CEA-6FF9-2982-076D-2932873DE61A}"/>
                </a:ext>
              </a:extLst>
            </p:cNvPr>
            <p:cNvSpPr txBox="1"/>
            <p:nvPr/>
          </p:nvSpPr>
          <p:spPr>
            <a:xfrm>
              <a:off x="2085877" y="601362"/>
              <a:ext cx="7021187" cy="1323439"/>
            </a:xfrm>
            <a:prstGeom prst="rect">
              <a:avLst/>
            </a:prstGeom>
            <a:noFill/>
          </p:spPr>
          <p:txBody>
            <a:bodyPr wrap="square">
              <a:spAutoFit/>
            </a:bodyPr>
            <a:lstStyle/>
            <a:p>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Mô</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hình</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a:t>
              </a:r>
              <a:r>
                <a:rPr lang="en-US" sz="4000" spc="300" dirty="0" err="1">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trộn</a:t>
              </a:r>
              <a:r>
                <a:rPr lang="en-US" sz="4000" spc="300" dirty="0">
                  <a:blipFill dpi="0" rotWithShape="1">
                    <a:blip r:embed="rId2">
                      <a:extLst>
                        <a:ext uri="{28A0092B-C50C-407E-A947-70E740481C1C}">
                          <a14:useLocalDpi xmlns:a14="http://schemas.microsoft.com/office/drawing/2010/main" val="0"/>
                        </a:ext>
                      </a:extLst>
                    </a:blip>
                    <a:srcRect/>
                    <a:stretch>
                      <a:fillRect/>
                    </a:stretch>
                  </a:blipFill>
                  <a:latin typeface="Barlow Condensed ExtraBold" panose="00000906000000000000" pitchFamily="2" charset="0"/>
                </a:rPr>
                <a:t> Gauss (Gaussian Mixture Model)</a:t>
              </a:r>
              <a:endParaRPr lang="vi-VN" sz="4000" dirty="0"/>
            </a:p>
          </p:txBody>
        </p:sp>
      </p:grpSp>
      <p:sp>
        <p:nvSpPr>
          <p:cNvPr id="35" name="TextBox 34">
            <a:extLst>
              <a:ext uri="{FF2B5EF4-FFF2-40B4-BE49-F238E27FC236}">
                <a16:creationId xmlns:a16="http://schemas.microsoft.com/office/drawing/2014/main" id="{CC4DD2D2-B508-565B-C42C-577CE0F36787}"/>
              </a:ext>
            </a:extLst>
          </p:cNvPr>
          <p:cNvSpPr txBox="1"/>
          <p:nvPr/>
        </p:nvSpPr>
        <p:spPr>
          <a:xfrm>
            <a:off x="634767" y="1772353"/>
            <a:ext cx="9636313" cy="570990"/>
          </a:xfrm>
          <a:prstGeom prst="rect">
            <a:avLst/>
          </a:prstGeom>
          <a:noFill/>
        </p:spPr>
        <p:txBody>
          <a:bodyPr wrap="square">
            <a:spAutoFit/>
          </a:bodyPr>
          <a:lstStyle/>
          <a:p>
            <a:pPr marL="0" lvl="1" indent="3175">
              <a:lnSpc>
                <a:spcPct val="150000"/>
              </a:lnSpc>
              <a:spcBef>
                <a:spcPts val="200"/>
              </a:spcBef>
            </a:pPr>
            <a:r>
              <a:rPr lang="en-US" sz="2400" b="1" kern="100" dirty="0">
                <a:latin typeface="Tahoma" panose="020B0604030504040204" pitchFamily="34" charset="0"/>
                <a:ea typeface="Tahoma" panose="020B0604030504040204" pitchFamily="34" charset="0"/>
                <a:cs typeface="Tahoma" panose="020B0604030504040204" pitchFamily="34" charset="0"/>
              </a:rPr>
              <a:t>M</a:t>
            </a:r>
            <a:r>
              <a:rPr lang="vi-VN" sz="2400" b="1" kern="100" dirty="0">
                <a:latin typeface="Tahoma" panose="020B0604030504040204" pitchFamily="34" charset="0"/>
                <a:ea typeface="Tahoma" panose="020B0604030504040204" pitchFamily="34" charset="0"/>
                <a:cs typeface="Tahoma" panose="020B0604030504040204" pitchFamily="34" charset="0"/>
              </a:rPr>
              <a:t>ột GMM được định nghĩa như sau:</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A31A07E-A75C-29C8-421D-997B30661D72}"/>
                  </a:ext>
                </a:extLst>
              </p:cNvPr>
              <p:cNvSpPr txBox="1"/>
              <p:nvPr/>
            </p:nvSpPr>
            <p:spPr>
              <a:xfrm>
                <a:off x="888921" y="2465372"/>
                <a:ext cx="10414158" cy="1129220"/>
              </a:xfrm>
              <a:prstGeom prst="rect">
                <a:avLst/>
              </a:prstGeom>
              <a:noFill/>
            </p:spPr>
            <p:txBody>
              <a:bodyPr wrap="square">
                <a:spAutoFit/>
              </a:bodyPr>
              <a:lstStyle/>
              <a:p>
                <a:pPr marL="0" lvl="1" indent="3175">
                  <a:lnSpc>
                    <a:spcPct val="150000"/>
                  </a:lnSpc>
                  <a:spcBef>
                    <a:spcPts val="200"/>
                  </a:spcBef>
                </a:pPr>
                <a14:m>
                  <m:oMath xmlns:m="http://schemas.openxmlformats.org/officeDocument/2006/math">
                    <m:r>
                      <a:rPr lang="vi-VN" sz="2400" b="1" i="1" smtClean="0">
                        <a:effectLst/>
                        <a:latin typeface="Cambria Math" panose="02040503050406030204" pitchFamily="18" charset="0"/>
                        <a:ea typeface="Aptos" panose="020B0004020202020204" pitchFamily="34" charset="0"/>
                        <a:cs typeface="Times New Roman" panose="02020603050405020304" pitchFamily="18" charset="0"/>
                      </a:rPr>
                      <m:t>𝓝</m:t>
                    </m:r>
                    <m:r>
                      <a:rPr lang="vi-VN" sz="2400" b="1" i="1" smtClean="0">
                        <a:effectLst/>
                        <a:latin typeface="Cambria Math" panose="02040503050406030204" pitchFamily="18" charset="0"/>
                        <a:ea typeface="Aptos" panose="020B0004020202020204" pitchFamily="34" charset="0"/>
                        <a:cs typeface="Times New Roman" panose="02020603050405020304" pitchFamily="18" charset="0"/>
                      </a:rPr>
                      <m:t>(</m:t>
                    </m:r>
                    <m:r>
                      <a:rPr lang="en-US" sz="2400" b="1" i="1">
                        <a:effectLst/>
                        <a:latin typeface="Cambria Math" panose="02040503050406030204" pitchFamily="18" charset="0"/>
                        <a:ea typeface="Aptos" panose="020B0004020202020204" pitchFamily="34" charset="0"/>
                        <a:cs typeface="Times New Roman" panose="02020603050405020304" pitchFamily="18" charset="0"/>
                      </a:rPr>
                      <m:t>𝒙</m:t>
                    </m:r>
                    <m:r>
                      <a:rPr lang="en-US" sz="2400" b="1" i="1">
                        <a:effectLst/>
                        <a:latin typeface="Cambria Math" panose="02040503050406030204" pitchFamily="18" charset="0"/>
                        <a:ea typeface="Aptos" panose="020B0004020202020204" pitchFamily="34" charset="0"/>
                        <a:cs typeface="Times New Roman" panose="02020603050405020304" pitchFamily="18" charset="0"/>
                      </a:rPr>
                      <m:t>|</m:t>
                    </m:r>
                    <m:sSub>
                      <m:sSubPr>
                        <m:ctrlPr>
                          <a:rPr lang="en-US" sz="2400" b="1" i="1">
                            <a:effectLst/>
                            <a:latin typeface="Cambria Math" panose="02040503050406030204" pitchFamily="18" charset="0"/>
                            <a:cs typeface="Times New Roman" panose="02020603050405020304" pitchFamily="18" charset="0"/>
                          </a:rPr>
                        </m:ctrlPr>
                      </m:sSubPr>
                      <m:e>
                        <m:r>
                          <a:rPr lang="en-US" sz="2400" b="1" i="1">
                            <a:effectLst/>
                            <a:latin typeface="Cambria Math" panose="02040503050406030204" pitchFamily="18" charset="0"/>
                            <a:ea typeface="Aptos" panose="020B0004020202020204" pitchFamily="34" charset="0"/>
                            <a:cs typeface="Times New Roman" panose="02020603050405020304" pitchFamily="18" charset="0"/>
                          </a:rPr>
                          <m:t>𝝁</m:t>
                        </m:r>
                      </m:e>
                      <m:sub>
                        <m:r>
                          <a:rPr lang="en-US" sz="2400" b="1" i="1">
                            <a:effectLst/>
                            <a:latin typeface="Cambria Math" panose="02040503050406030204" pitchFamily="18" charset="0"/>
                            <a:ea typeface="Aptos" panose="020B0004020202020204" pitchFamily="34" charset="0"/>
                            <a:cs typeface="Times New Roman" panose="02020603050405020304" pitchFamily="18" charset="0"/>
                          </a:rPr>
                          <m:t>𝒌</m:t>
                        </m:r>
                      </m:sub>
                    </m:sSub>
                    <m:r>
                      <a:rPr lang="en-US" sz="2400" b="1" i="1">
                        <a:effectLst/>
                        <a:latin typeface="Cambria Math" panose="02040503050406030204" pitchFamily="18" charset="0"/>
                        <a:ea typeface="Aptos" panose="020B0004020202020204" pitchFamily="34" charset="0"/>
                        <a:cs typeface="Times New Roman" panose="02020603050405020304" pitchFamily="18" charset="0"/>
                      </a:rPr>
                      <m:t>, </m:t>
                    </m:r>
                    <m:sSub>
                      <m:sSubPr>
                        <m:ctrlPr>
                          <a:rPr lang="en-US" sz="2400" b="1" i="1">
                            <a:effectLst/>
                            <a:latin typeface="Cambria Math" panose="02040503050406030204" pitchFamily="18" charset="0"/>
                            <a:cs typeface="Times New Roman" panose="02020603050405020304" pitchFamily="18" charset="0"/>
                          </a:rPr>
                        </m:ctrlPr>
                      </m:sSubPr>
                      <m:e>
                        <m:r>
                          <a:rPr lang="en-US" sz="2400" b="1" i="1">
                            <a:effectLst/>
                            <a:latin typeface="Cambria Math" panose="02040503050406030204" pitchFamily="18" charset="0"/>
                            <a:ea typeface="Aptos" panose="020B0004020202020204" pitchFamily="34" charset="0"/>
                            <a:cs typeface="Times New Roman" panose="02020603050405020304" pitchFamily="18" charset="0"/>
                          </a:rPr>
                          <m:t>∑</m:t>
                        </m:r>
                      </m:e>
                      <m:sub>
                        <m:r>
                          <a:rPr lang="en-US" sz="2400" b="1" i="1">
                            <a:effectLst/>
                            <a:latin typeface="Cambria Math" panose="02040503050406030204" pitchFamily="18" charset="0"/>
                            <a:ea typeface="Aptos" panose="020B0004020202020204" pitchFamily="34" charset="0"/>
                            <a:cs typeface="Times New Roman" panose="02020603050405020304" pitchFamily="18" charset="0"/>
                          </a:rPr>
                          <m:t>𝒌</m:t>
                        </m:r>
                      </m:sub>
                    </m:sSub>
                  </m:oMath>
                </a14:m>
                <a:r>
                  <a:rPr lang="en-US" sz="2400" b="1" dirty="0">
                    <a:effectLst/>
                    <a:latin typeface="Tahoma" panose="020B0604030504040204" pitchFamily="34" charset="0"/>
                    <a:ea typeface="Tahoma" panose="020B0604030504040204" pitchFamily="34" charset="0"/>
                    <a:cs typeface="Tahoma" panose="020B0604030504040204" pitchFamily="34" charset="0"/>
                  </a:rPr>
                  <a:t>): </a:t>
                </a:r>
                <a:r>
                  <a:rPr lang="en-US" sz="2400" b="1" dirty="0" err="1">
                    <a:effectLst/>
                    <a:latin typeface="Tahoma" panose="020B0604030504040204" pitchFamily="34" charset="0"/>
                    <a:ea typeface="Tahoma" panose="020B0604030504040204" pitchFamily="34" charset="0"/>
                    <a:cs typeface="Tahoma" panose="020B0604030504040204" pitchFamily="34" charset="0"/>
                  </a:rPr>
                  <a:t>phân</a:t>
                </a:r>
                <a:r>
                  <a:rPr lang="en-US" sz="2400" b="1" dirty="0">
                    <a:effectLst/>
                    <a:latin typeface="Tahoma" panose="020B0604030504040204" pitchFamily="34" charset="0"/>
                    <a:ea typeface="Tahoma" panose="020B0604030504040204" pitchFamily="34" charset="0"/>
                    <a:cs typeface="Tahoma" panose="020B0604030504040204" pitchFamily="34" charset="0"/>
                  </a:rPr>
                  <a:t> </a:t>
                </a:r>
                <a:r>
                  <a:rPr lang="en-US" sz="2400" b="1" dirty="0" err="1">
                    <a:effectLst/>
                    <a:latin typeface="Tahoma" panose="020B0604030504040204" pitchFamily="34" charset="0"/>
                    <a:ea typeface="Tahoma" panose="020B0604030504040204" pitchFamily="34" charset="0"/>
                    <a:cs typeface="Tahoma" panose="020B0604030504040204" pitchFamily="34" charset="0"/>
                  </a:rPr>
                  <a:t>phối</a:t>
                </a:r>
                <a:r>
                  <a:rPr lang="en-US" sz="2400" b="1" dirty="0">
                    <a:effectLst/>
                    <a:latin typeface="Tahoma" panose="020B0604030504040204" pitchFamily="34" charset="0"/>
                    <a:ea typeface="Tahoma" panose="020B0604030504040204" pitchFamily="34" charset="0"/>
                    <a:cs typeface="Tahoma" panose="020B0604030504040204" pitchFamily="34" charset="0"/>
                  </a:rPr>
                  <a:t> Gauss </a:t>
                </a:r>
                <a:r>
                  <a:rPr lang="en-US" sz="2400" b="1" dirty="0" err="1">
                    <a:effectLst/>
                    <a:latin typeface="Tahoma" panose="020B0604030504040204" pitchFamily="34" charset="0"/>
                    <a:ea typeface="Tahoma" panose="020B0604030504040204" pitchFamily="34" charset="0"/>
                    <a:cs typeface="Tahoma" panose="020B0604030504040204" pitchFamily="34" charset="0"/>
                  </a:rPr>
                  <a:t>đa</a:t>
                </a:r>
                <a:r>
                  <a:rPr lang="en-US" sz="2400" b="1" dirty="0">
                    <a:effectLst/>
                    <a:latin typeface="Tahoma" panose="020B0604030504040204" pitchFamily="34" charset="0"/>
                    <a:ea typeface="Tahoma" panose="020B0604030504040204" pitchFamily="34" charset="0"/>
                    <a:cs typeface="Tahoma" panose="020B0604030504040204" pitchFamily="34" charset="0"/>
                  </a:rPr>
                  <a:t> </a:t>
                </a:r>
                <a:r>
                  <a:rPr lang="en-US" sz="2400" b="1" dirty="0" err="1">
                    <a:effectLst/>
                    <a:latin typeface="Tahoma" panose="020B0604030504040204" pitchFamily="34" charset="0"/>
                    <a:ea typeface="Tahoma" panose="020B0604030504040204" pitchFamily="34" charset="0"/>
                    <a:cs typeface="Tahoma" panose="020B0604030504040204" pitchFamily="34" charset="0"/>
                  </a:rPr>
                  <a:t>biến</a:t>
                </a:r>
                <a:r>
                  <a:rPr lang="en-US" sz="2400" b="1" dirty="0">
                    <a:effectLst/>
                    <a:latin typeface="Tahoma" panose="020B0604030504040204" pitchFamily="34" charset="0"/>
                    <a:ea typeface="Tahoma" panose="020B0604030504040204" pitchFamily="34" charset="0"/>
                    <a:cs typeface="Tahoma" panose="020B0604030504040204" pitchFamily="34" charset="0"/>
                  </a:rPr>
                  <a:t> </a:t>
                </a:r>
                <a:r>
                  <a:rPr lang="en-US" sz="2400" b="1" dirty="0" err="1">
                    <a:effectLst/>
                    <a:latin typeface="Tahoma" panose="020B0604030504040204" pitchFamily="34" charset="0"/>
                    <a:ea typeface="Tahoma" panose="020B0604030504040204" pitchFamily="34" charset="0"/>
                    <a:cs typeface="Tahoma" panose="020B0604030504040204" pitchFamily="34" charset="0"/>
                  </a:rPr>
                  <a:t>với</a:t>
                </a:r>
                <a:r>
                  <a:rPr lang="en-US" sz="2400" b="1" dirty="0">
                    <a:effectLst/>
                    <a:latin typeface="Tahoma" panose="020B0604030504040204" pitchFamily="34" charset="0"/>
                    <a:ea typeface="Tahoma" panose="020B0604030504040204" pitchFamily="34" charset="0"/>
                    <a:cs typeface="Tahoma" panose="020B0604030504040204" pitchFamily="34" charset="0"/>
                  </a:rPr>
                  <a:t> </a:t>
                </a:r>
                <a:r>
                  <a:rPr lang="en-US" sz="2400" b="1" dirty="0" err="1">
                    <a:effectLst/>
                    <a:latin typeface="Tahoma" panose="020B0604030504040204" pitchFamily="34" charset="0"/>
                    <a:ea typeface="Tahoma" panose="020B0604030504040204" pitchFamily="34" charset="0"/>
                    <a:cs typeface="Tahoma" panose="020B0604030504040204" pitchFamily="34" charset="0"/>
                  </a:rPr>
                  <a:t>trung</a:t>
                </a:r>
                <a:r>
                  <a:rPr lang="en-US" sz="2400" b="1" dirty="0">
                    <a:effectLst/>
                    <a:latin typeface="Tahoma" panose="020B0604030504040204" pitchFamily="34" charset="0"/>
                    <a:ea typeface="Tahoma" panose="020B0604030504040204" pitchFamily="34" charset="0"/>
                    <a:cs typeface="Tahoma" panose="020B0604030504040204" pitchFamily="34" charset="0"/>
                  </a:rPr>
                  <a:t> </a:t>
                </a:r>
                <a:r>
                  <a:rPr lang="en-US" sz="2400" b="1" dirty="0" err="1">
                    <a:effectLst/>
                    <a:latin typeface="Tahoma" panose="020B0604030504040204" pitchFamily="34" charset="0"/>
                    <a:ea typeface="Tahoma" panose="020B0604030504040204" pitchFamily="34" charset="0"/>
                    <a:cs typeface="Tahoma" panose="020B0604030504040204" pitchFamily="34" charset="0"/>
                  </a:rPr>
                  <a:t>bình</a:t>
                </a:r>
                <a:r>
                  <a:rPr lang="en-US" sz="2400" b="1" dirty="0">
                    <a:effectLst/>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b>
                      <m:sSubPr>
                        <m:ctrlPr>
                          <a:rPr lang="en-US" sz="2400" b="1" i="1">
                            <a:effectLst/>
                            <a:latin typeface="Cambria Math" panose="02040503050406030204" pitchFamily="18" charset="0"/>
                            <a:cs typeface="Times New Roman" panose="02020603050405020304" pitchFamily="18" charset="0"/>
                          </a:rPr>
                        </m:ctrlPr>
                      </m:sSubPr>
                      <m:e>
                        <m:r>
                          <a:rPr lang="en-US" sz="2400" b="1" i="1">
                            <a:effectLst/>
                            <a:latin typeface="Cambria Math" panose="02040503050406030204" pitchFamily="18" charset="0"/>
                            <a:ea typeface="Aptos" panose="020B0004020202020204" pitchFamily="34" charset="0"/>
                            <a:cs typeface="Times New Roman" panose="02020603050405020304" pitchFamily="18" charset="0"/>
                          </a:rPr>
                          <m:t>𝝁</m:t>
                        </m:r>
                      </m:e>
                      <m:sub>
                        <m:r>
                          <a:rPr lang="en-US" sz="2400" b="1" i="1">
                            <a:effectLst/>
                            <a:latin typeface="Cambria Math" panose="02040503050406030204" pitchFamily="18" charset="0"/>
                            <a:ea typeface="Aptos" panose="020B0004020202020204" pitchFamily="34" charset="0"/>
                            <a:cs typeface="Times New Roman" panose="02020603050405020304" pitchFamily="18" charset="0"/>
                          </a:rPr>
                          <m:t>𝒌</m:t>
                        </m:r>
                      </m:sub>
                    </m:sSub>
                  </m:oMath>
                </a14:m>
                <a:r>
                  <a:rPr lang="en-US" sz="2400" b="1" dirty="0">
                    <a:effectLst/>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sz="2400" b="1" i="1">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2400" b="1" dirty="0">
                    <a:effectLst/>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ℝ</m:t>
                    </m:r>
                  </m:oMath>
                </a14:m>
                <a:r>
                  <a:rPr lang="en-US" sz="2400" b="1" baseline="30000" dirty="0">
                    <a:effectLst/>
                    <a:latin typeface="Tahoma" panose="020B0604030504040204" pitchFamily="34" charset="0"/>
                    <a:ea typeface="Tahoma" panose="020B0604030504040204" pitchFamily="34" charset="0"/>
                    <a:cs typeface="Tahoma" panose="020B0604030504040204" pitchFamily="34" charset="0"/>
                  </a:rPr>
                  <a:t>D</a:t>
                </a:r>
                <a:r>
                  <a:rPr lang="en-US" sz="2400" b="1" i="1" dirty="0">
                    <a:effectLst/>
                    <a:latin typeface="Tahoma" panose="020B0604030504040204" pitchFamily="34" charset="0"/>
                    <a:ea typeface="Tahoma" panose="020B0604030504040204" pitchFamily="34" charset="0"/>
                    <a:cs typeface="Tahoma" panose="020B0604030504040204" pitchFamily="34" charset="0"/>
                  </a:rPr>
                  <a:t> </a:t>
                </a:r>
                <a:r>
                  <a:rPr lang="en-US" sz="2400" b="1" dirty="0" err="1">
                    <a:effectLst/>
                    <a:latin typeface="Tahoma" panose="020B0604030504040204" pitchFamily="34" charset="0"/>
                    <a:ea typeface="Tahoma" panose="020B0604030504040204" pitchFamily="34" charset="0"/>
                    <a:cs typeface="Tahoma" panose="020B0604030504040204" pitchFamily="34" charset="0"/>
                  </a:rPr>
                  <a:t>và</a:t>
                </a:r>
                <a:r>
                  <a:rPr lang="en-US" sz="2400" b="1" dirty="0">
                    <a:effectLst/>
                    <a:latin typeface="Tahoma" panose="020B0604030504040204" pitchFamily="34" charset="0"/>
                    <a:ea typeface="Tahoma" panose="020B0604030504040204" pitchFamily="34" charset="0"/>
                    <a:cs typeface="Tahoma" panose="020B0604030504040204" pitchFamily="34" charset="0"/>
                  </a:rPr>
                  <a:t> ma </a:t>
                </a:r>
                <a:r>
                  <a:rPr lang="en-US" sz="2400" b="1" dirty="0" err="1">
                    <a:effectLst/>
                    <a:latin typeface="Tahoma" panose="020B0604030504040204" pitchFamily="34" charset="0"/>
                    <a:ea typeface="Tahoma" panose="020B0604030504040204" pitchFamily="34" charset="0"/>
                    <a:cs typeface="Tahoma" panose="020B0604030504040204" pitchFamily="34" charset="0"/>
                  </a:rPr>
                  <a:t>trận</a:t>
                </a:r>
                <a:r>
                  <a:rPr lang="en-US" sz="2400" b="1" dirty="0">
                    <a:effectLst/>
                    <a:latin typeface="Tahoma" panose="020B0604030504040204" pitchFamily="34" charset="0"/>
                    <a:ea typeface="Tahoma" panose="020B0604030504040204" pitchFamily="34" charset="0"/>
                    <a:cs typeface="Tahoma" panose="020B0604030504040204" pitchFamily="34" charset="0"/>
                  </a:rPr>
                  <a:t> </a:t>
                </a:r>
                <a:r>
                  <a:rPr lang="en-US" sz="2400" b="1" dirty="0" err="1">
                    <a:effectLst/>
                    <a:latin typeface="Tahoma" panose="020B0604030504040204" pitchFamily="34" charset="0"/>
                    <a:ea typeface="Tahoma" panose="020B0604030504040204" pitchFamily="34" charset="0"/>
                    <a:cs typeface="Tahoma" panose="020B0604030504040204" pitchFamily="34" charset="0"/>
                  </a:rPr>
                  <a:t>hiệp</a:t>
                </a:r>
                <a:r>
                  <a:rPr lang="en-US" sz="2400" b="1" dirty="0">
                    <a:effectLst/>
                    <a:latin typeface="Tahoma" panose="020B0604030504040204" pitchFamily="34" charset="0"/>
                    <a:ea typeface="Tahoma" panose="020B0604030504040204" pitchFamily="34" charset="0"/>
                    <a:cs typeface="Tahoma" panose="020B0604030504040204" pitchFamily="34" charset="0"/>
                  </a:rPr>
                  <a:t> </a:t>
                </a:r>
                <a:r>
                  <a:rPr lang="en-US" sz="2400" b="1" dirty="0" err="1">
                    <a:effectLst/>
                    <a:latin typeface="Tahoma" panose="020B0604030504040204" pitchFamily="34" charset="0"/>
                    <a:ea typeface="Tahoma" panose="020B0604030504040204" pitchFamily="34" charset="0"/>
                    <a:cs typeface="Tahoma" panose="020B0604030504040204" pitchFamily="34" charset="0"/>
                  </a:rPr>
                  <a:t>phương</a:t>
                </a:r>
                <a:r>
                  <a:rPr lang="en-US" sz="2400" b="1" dirty="0">
                    <a:effectLst/>
                    <a:latin typeface="Tahoma" panose="020B0604030504040204" pitchFamily="34" charset="0"/>
                    <a:ea typeface="Tahoma" panose="020B0604030504040204" pitchFamily="34" charset="0"/>
                    <a:cs typeface="Tahoma" panose="020B0604030504040204" pitchFamily="34" charset="0"/>
                  </a:rPr>
                  <a:t> </a:t>
                </a:r>
                <a:r>
                  <a:rPr lang="en-US" sz="2400" b="1" dirty="0" err="1">
                    <a:effectLst/>
                    <a:latin typeface="Tahoma" panose="020B0604030504040204" pitchFamily="34" charset="0"/>
                    <a:ea typeface="Tahoma" panose="020B0604030504040204" pitchFamily="34" charset="0"/>
                    <a:cs typeface="Tahoma" panose="020B0604030504040204" pitchFamily="34" charset="0"/>
                  </a:rPr>
                  <a:t>sai</a:t>
                </a:r>
                <a:r>
                  <a:rPr lang="en-US" sz="2400" b="1" dirty="0">
                    <a:effectLst/>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b>
                      <m:sSubPr>
                        <m:ctrlPr>
                          <a:rPr lang="en-US" sz="2400" b="1" i="1">
                            <a:effectLst/>
                            <a:latin typeface="Cambria Math" panose="02040503050406030204" pitchFamily="18" charset="0"/>
                            <a:cs typeface="Times New Roman" panose="02020603050405020304" pitchFamily="18" charset="0"/>
                          </a:rPr>
                        </m:ctrlPr>
                      </m:sSubPr>
                      <m:e>
                        <m:r>
                          <a:rPr lang="en-US" sz="2400" b="1" i="1">
                            <a:effectLst/>
                            <a:latin typeface="Cambria Math" panose="02040503050406030204" pitchFamily="18" charset="0"/>
                            <a:ea typeface="Aptos" panose="020B0004020202020204" pitchFamily="34" charset="0"/>
                            <a:cs typeface="Times New Roman" panose="02020603050405020304" pitchFamily="18" charset="0"/>
                          </a:rPr>
                          <m:t>∑</m:t>
                        </m:r>
                      </m:e>
                      <m:sub>
                        <m:r>
                          <a:rPr lang="en-US" sz="2400" b="1" i="1">
                            <a:effectLst/>
                            <a:latin typeface="Cambria Math" panose="02040503050406030204" pitchFamily="18" charset="0"/>
                            <a:ea typeface="Aptos" panose="020B0004020202020204" pitchFamily="34" charset="0"/>
                            <a:cs typeface="Times New Roman" panose="02020603050405020304" pitchFamily="18" charset="0"/>
                          </a:rPr>
                          <m:t>𝒌</m:t>
                        </m:r>
                      </m:sub>
                    </m:sSub>
                  </m:oMath>
                </a14:m>
                <a:r>
                  <a:rPr lang="en-US" sz="2400" b="1" dirty="0">
                    <a:effectLst/>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sz="2400" b="1" i="1">
                        <a:effectLst/>
                        <a:latin typeface="Cambria Math" panose="02040503050406030204" pitchFamily="18" charset="0"/>
                        <a:ea typeface="Aptos" panose="020B0004020202020204" pitchFamily="34" charset="0"/>
                        <a:cs typeface="Times New Roman" panose="02020603050405020304" pitchFamily="18" charset="0"/>
                      </a:rPr>
                      <m:t>∈</m:t>
                    </m:r>
                  </m:oMath>
                </a14:m>
                <a:r>
                  <a:rPr lang="en-US" sz="2400" b="1" dirty="0">
                    <a:effectLst/>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r>
                      <a:rPr lang="en-US" sz="2400" b="1" i="1">
                        <a:effectLst/>
                        <a:latin typeface="Cambria Math" panose="02040503050406030204" pitchFamily="18" charset="0"/>
                        <a:ea typeface="Times New Roman" panose="02020603050405020304" pitchFamily="18" charset="0"/>
                        <a:cs typeface="Times New Roman" panose="02020603050405020304" pitchFamily="18" charset="0"/>
                      </a:rPr>
                      <m:t>ℝ</m:t>
                    </m:r>
                  </m:oMath>
                </a14:m>
                <a:r>
                  <a:rPr lang="en-US" sz="2400" b="1" baseline="30000" dirty="0" err="1">
                    <a:effectLst/>
                    <a:latin typeface="Tahoma" panose="020B0604030504040204" pitchFamily="34" charset="0"/>
                    <a:ea typeface="Tahoma" panose="020B0604030504040204" pitchFamily="34" charset="0"/>
                    <a:cs typeface="Tahoma" panose="020B0604030504040204" pitchFamily="34" charset="0"/>
                  </a:rPr>
                  <a:t>DxD</a:t>
                </a:r>
                <a:r>
                  <a:rPr lang="en-US" sz="2400" b="1" dirty="0">
                    <a:effectLst/>
                    <a:latin typeface="Tahoma" panose="020B0604030504040204" pitchFamily="34" charset="0"/>
                    <a:ea typeface="Tahoma" panose="020B0604030504040204" pitchFamily="34" charset="0"/>
                    <a:cs typeface="Tahoma" panose="020B0604030504040204" pitchFamily="34" charset="0"/>
                  </a:rPr>
                  <a:t> , </a:t>
                </a:r>
                <a:r>
                  <a:rPr lang="en-US" sz="2400" b="1" dirty="0" err="1">
                    <a:effectLst/>
                    <a:latin typeface="Tahoma" panose="020B0604030504040204" pitchFamily="34" charset="0"/>
                    <a:ea typeface="Tahoma" panose="020B0604030504040204" pitchFamily="34" charset="0"/>
                    <a:cs typeface="Tahoma" panose="020B0604030504040204" pitchFamily="34" charset="0"/>
                  </a:rPr>
                  <a:t>được</a:t>
                </a:r>
                <a:r>
                  <a:rPr lang="en-US" sz="2400" b="1" dirty="0">
                    <a:effectLst/>
                    <a:latin typeface="Tahoma" panose="020B0604030504040204" pitchFamily="34" charset="0"/>
                    <a:ea typeface="Tahoma" panose="020B0604030504040204" pitchFamily="34" charset="0"/>
                    <a:cs typeface="Tahoma" panose="020B0604030504040204" pitchFamily="34" charset="0"/>
                  </a:rPr>
                  <a:t> </a:t>
                </a:r>
                <a:r>
                  <a:rPr lang="en-US" sz="2400" b="1" dirty="0" err="1">
                    <a:effectLst/>
                    <a:latin typeface="Tahoma" panose="020B0604030504040204" pitchFamily="34" charset="0"/>
                    <a:ea typeface="Tahoma" panose="020B0604030504040204" pitchFamily="34" charset="0"/>
                    <a:cs typeface="Tahoma" panose="020B0604030504040204" pitchFamily="34" charset="0"/>
                  </a:rPr>
                  <a:t>định</a:t>
                </a:r>
                <a:r>
                  <a:rPr lang="en-US" sz="2400" b="1" dirty="0">
                    <a:effectLst/>
                    <a:latin typeface="Tahoma" panose="020B0604030504040204" pitchFamily="34" charset="0"/>
                    <a:ea typeface="Tahoma" panose="020B0604030504040204" pitchFamily="34" charset="0"/>
                    <a:cs typeface="Tahoma" panose="020B0604030504040204" pitchFamily="34" charset="0"/>
                  </a:rPr>
                  <a:t> </a:t>
                </a:r>
                <a:r>
                  <a:rPr lang="en-US" sz="2400" b="1" dirty="0" err="1">
                    <a:effectLst/>
                    <a:latin typeface="Tahoma" panose="020B0604030504040204" pitchFamily="34" charset="0"/>
                    <a:ea typeface="Tahoma" panose="020B0604030504040204" pitchFamily="34" charset="0"/>
                    <a:cs typeface="Tahoma" panose="020B0604030504040204" pitchFamily="34" charset="0"/>
                  </a:rPr>
                  <a:t>nghĩa</a:t>
                </a:r>
                <a:r>
                  <a:rPr lang="en-US" sz="2400" b="1" dirty="0">
                    <a:effectLst/>
                    <a:latin typeface="Tahoma" panose="020B0604030504040204" pitchFamily="34" charset="0"/>
                    <a:ea typeface="Tahoma" panose="020B0604030504040204" pitchFamily="34" charset="0"/>
                    <a:cs typeface="Tahoma" panose="020B0604030504040204" pitchFamily="34" charset="0"/>
                  </a:rPr>
                  <a:t> </a:t>
                </a:r>
                <a:r>
                  <a:rPr lang="en-US" sz="2400" b="1" dirty="0" err="1">
                    <a:effectLst/>
                    <a:latin typeface="Tahoma" panose="020B0604030504040204" pitchFamily="34" charset="0"/>
                    <a:ea typeface="Tahoma" panose="020B0604030504040204" pitchFamily="34" charset="0"/>
                    <a:cs typeface="Tahoma" panose="020B0604030504040204" pitchFamily="34" charset="0"/>
                  </a:rPr>
                  <a:t>là</a:t>
                </a:r>
                <a:r>
                  <a:rPr lang="en-US" sz="2400" b="1" dirty="0">
                    <a:effectLst/>
                    <a:latin typeface="Tahoma" panose="020B0604030504040204" pitchFamily="34" charset="0"/>
                    <a:ea typeface="Tahoma" panose="020B0604030504040204" pitchFamily="34" charset="0"/>
                    <a:cs typeface="Tahoma" panose="020B0604030504040204" pitchFamily="34" charset="0"/>
                  </a:rPr>
                  <a:t>:</a:t>
                </a:r>
                <a:endParaRPr lang="vi-VN" sz="2800" b="1" kern="100" dirty="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7" name="TextBox 6">
                <a:extLst>
                  <a:ext uri="{FF2B5EF4-FFF2-40B4-BE49-F238E27FC236}">
                    <a16:creationId xmlns:a16="http://schemas.microsoft.com/office/drawing/2014/main" id="{3A31A07E-A75C-29C8-421D-997B30661D72}"/>
                  </a:ext>
                </a:extLst>
              </p:cNvPr>
              <p:cNvSpPr txBox="1">
                <a:spLocks noRot="1" noChangeAspect="1" noMove="1" noResize="1" noEditPoints="1" noAdjustHandles="1" noChangeArrowheads="1" noChangeShapeType="1" noTextEdit="1"/>
              </p:cNvSpPr>
              <p:nvPr/>
            </p:nvSpPr>
            <p:spPr>
              <a:xfrm>
                <a:off x="888921" y="2465372"/>
                <a:ext cx="10414158" cy="1129220"/>
              </a:xfrm>
              <a:prstGeom prst="rect">
                <a:avLst/>
              </a:prstGeom>
              <a:blipFill>
                <a:blip r:embed="rId3"/>
                <a:stretch>
                  <a:fillRect l="-937" b="-10753"/>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7D708F1E-5F7F-3081-189B-1C4F48BAE0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5670" y="3911088"/>
            <a:ext cx="9938057" cy="1159440"/>
          </a:xfrm>
          <a:prstGeom prst="rect">
            <a:avLst/>
          </a:prstGeom>
        </p:spPr>
      </p:pic>
    </p:spTree>
    <p:extLst>
      <p:ext uri="{BB962C8B-B14F-4D97-AF65-F5344CB8AC3E}">
        <p14:creationId xmlns:p14="http://schemas.microsoft.com/office/powerpoint/2010/main" val="2668657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repeatCount="indefinite" accel="37143" decel="62857" autoRev="1" fill="hold" nodeType="withEffect">
                                  <p:stCondLst>
                                    <p:cond delay="0"/>
                                  </p:stCondLst>
                                  <p:childTnLst>
                                    <p:animScale>
                                      <p:cBhvr>
                                        <p:cTn id="6" dur="3500" fill="hold"/>
                                        <p:tgtEl>
                                          <p:spTgt spid="85"/>
                                        </p:tgtEl>
                                      </p:cBhvr>
                                      <p:by x="150000" y="150000"/>
                                    </p:animScale>
                                  </p:childTnLst>
                                </p:cTn>
                              </p:par>
                              <p:par>
                                <p:cTn id="7" presetID="6" presetClass="emph" presetSubtype="0" repeatCount="indefinite" accel="37143" decel="37143" autoRev="1" fill="hold" nodeType="withEffect">
                                  <p:stCondLst>
                                    <p:cond delay="0"/>
                                  </p:stCondLst>
                                  <p:childTnLst>
                                    <p:animScale>
                                      <p:cBhvr>
                                        <p:cTn id="8" dur="3500" fill="hold"/>
                                        <p:tgtEl>
                                          <p:spTgt spid="7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2144</TotalTime>
  <Words>1968</Words>
  <Application>Microsoft Office PowerPoint</Application>
  <PresentationFormat>Widescreen</PresentationFormat>
  <Paragraphs>154</Paragraphs>
  <Slides>27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Arial</vt:lpstr>
      <vt:lpstr>Barlow Condensed ExtraBold</vt:lpstr>
      <vt:lpstr>Calibri</vt:lpstr>
      <vt:lpstr>Calibri Light</vt:lpstr>
      <vt:lpstr>Cambria Math</vt:lpstr>
      <vt:lpstr>Eurostile BQ</vt:lpstr>
      <vt:lpstr>Roboto</vt:lpstr>
      <vt:lpstr>Roboto Light</vt:lpstr>
      <vt:lpstr>Segoe UI Black</vt:lpstr>
      <vt:lpstr>SegoeuiPc</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Anh Khoa Hồng</dc:creator>
  <cp:lastModifiedBy>Anh Khoa Hồng</cp:lastModifiedBy>
  <cp:revision>119</cp:revision>
  <dcterms:created xsi:type="dcterms:W3CDTF">2024-03-03T10:36:42Z</dcterms:created>
  <dcterms:modified xsi:type="dcterms:W3CDTF">2025-04-17T09:49:32Z</dcterms:modified>
</cp:coreProperties>
</file>