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431" r:id="rId4"/>
    <p:sldId id="445" r:id="rId5"/>
    <p:sldId id="545" r:id="rId6"/>
    <p:sldId id="546" r:id="rId7"/>
    <p:sldId id="567" r:id="rId8"/>
    <p:sldId id="568" r:id="rId9"/>
    <p:sldId id="552" r:id="rId10"/>
    <p:sldId id="569" r:id="rId11"/>
    <p:sldId id="570" r:id="rId12"/>
    <p:sldId id="571" r:id="rId13"/>
    <p:sldId id="572" r:id="rId14"/>
    <p:sldId id="556" r:id="rId15"/>
    <p:sldId id="573" r:id="rId16"/>
    <p:sldId id="574" r:id="rId17"/>
    <p:sldId id="575" r:id="rId18"/>
    <p:sldId id="559" r:id="rId19"/>
    <p:sldId id="576" r:id="rId20"/>
    <p:sldId id="577" r:id="rId21"/>
    <p:sldId id="560" r:id="rId22"/>
    <p:sldId id="561" r:id="rId23"/>
    <p:sldId id="562" r:id="rId24"/>
    <p:sldId id="563" r:id="rId25"/>
    <p:sldId id="564" r:id="rId26"/>
    <p:sldId id="565" r:id="rId27"/>
    <p:sldId id="566" r:id="rId28"/>
    <p:sldId id="503" r:id="rId29"/>
    <p:sldId id="273" r:id="rId3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h Khoa Hồng" initials="AKH" lastIdx="2" clrIdx="0">
    <p:extLst>
      <p:ext uri="{19B8F6BF-5375-455C-9EA6-DF929625EA0E}">
        <p15:presenceInfo xmlns:p15="http://schemas.microsoft.com/office/powerpoint/2012/main" userId="9c2a30ac981ff8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F284F"/>
    <a:srgbClr val="1884B4"/>
    <a:srgbClr val="FFCC00"/>
    <a:srgbClr val="548235"/>
    <a:srgbClr val="2E75B6"/>
    <a:srgbClr val="595959"/>
    <a:srgbClr val="FFC000"/>
    <a:srgbClr val="BFBFBF"/>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55" autoAdjust="0"/>
    <p:restoredTop sz="94660"/>
  </p:normalViewPr>
  <p:slideViewPr>
    <p:cSldViewPr snapToGrid="0">
      <p:cViewPr varScale="1">
        <p:scale>
          <a:sx n="77" d="100"/>
          <a:sy n="77" d="100"/>
        </p:scale>
        <p:origin x="78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7B264-DC3D-4E81-8A6E-6555F95695F2}" type="datetimeFigureOut">
              <a:rPr lang="vi-VN" smtClean="0"/>
              <a:t>24/04/2025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A882C-5124-4B7A-8AC5-07F58A8200F4}" type="slidenum">
              <a:rPr lang="vi-VN" smtClean="0"/>
              <a:t>‹#›</a:t>
            </a:fld>
            <a:endParaRPr lang="vi-VN"/>
          </a:p>
        </p:txBody>
      </p:sp>
    </p:spTree>
    <p:extLst>
      <p:ext uri="{BB962C8B-B14F-4D97-AF65-F5344CB8AC3E}">
        <p14:creationId xmlns:p14="http://schemas.microsoft.com/office/powerpoint/2010/main" val="113605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C649-188D-47AB-890D-5A63A0667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5695306E-A0CF-4B6B-A03B-1C8EEAEE5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9DAAEF48-8B96-43ED-9973-4E263F405416}"/>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5" name="Footer Placeholder 4">
            <a:extLst>
              <a:ext uri="{FF2B5EF4-FFF2-40B4-BE49-F238E27FC236}">
                <a16:creationId xmlns:a16="http://schemas.microsoft.com/office/drawing/2014/main" id="{74377EEA-1FFD-4CB9-A6E3-DD25C8D2C6C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040BE1B-E9CB-4025-A16C-201FBB8D5316}"/>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281084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6EBE-711B-4FFD-8F03-FB9C27F1C55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2303B1A-495D-4427-8919-E40EC4EE4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6101F05-EAD4-4F57-A362-75741F34C7B6}"/>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5" name="Footer Placeholder 4">
            <a:extLst>
              <a:ext uri="{FF2B5EF4-FFF2-40B4-BE49-F238E27FC236}">
                <a16:creationId xmlns:a16="http://schemas.microsoft.com/office/drawing/2014/main" id="{297C7766-6EFF-4D51-946A-6C5B1F27F78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E400BC6-F37F-4603-852B-707DE448EC3B}"/>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33570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B4B1A-6DE4-414D-A44E-D755A74106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ED57F3E-55E5-4308-9FD7-9987F9008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B2662D6-AF9C-4666-95A6-C22613F7C33F}"/>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5" name="Footer Placeholder 4">
            <a:extLst>
              <a:ext uri="{FF2B5EF4-FFF2-40B4-BE49-F238E27FC236}">
                <a16:creationId xmlns:a16="http://schemas.microsoft.com/office/drawing/2014/main" id="{31853009-6456-4FA9-AF5B-9D9083C57A4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78A3D8F-2C76-4CD8-84B3-78C1E726C8A3}"/>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85529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36F2-02AA-4095-B662-C4B10A9907FB}"/>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3F5BE84-1B98-4962-B8D4-4635E86B12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51D6C58-A33F-4D9A-A63E-84A2766F61C8}"/>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5" name="Footer Placeholder 4">
            <a:extLst>
              <a:ext uri="{FF2B5EF4-FFF2-40B4-BE49-F238E27FC236}">
                <a16:creationId xmlns:a16="http://schemas.microsoft.com/office/drawing/2014/main" id="{86AF1B9B-B359-451C-A22B-A1C1AAAEBFC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4D2401A-CCC2-44CE-8976-B87F93A552CB}"/>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428786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1527-7CAC-45BE-858A-58EB46EA9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8D11F95D-517F-4429-9007-0A7DE5EB9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5A848-83DA-46AC-8434-6ED5C911FD20}"/>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5" name="Footer Placeholder 4">
            <a:extLst>
              <a:ext uri="{FF2B5EF4-FFF2-40B4-BE49-F238E27FC236}">
                <a16:creationId xmlns:a16="http://schemas.microsoft.com/office/drawing/2014/main" id="{A7712DFB-C7C4-4DBB-9FB0-B00FB0A5314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AB5C535-75B6-41F8-8259-49917E1A7D72}"/>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46241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7A3B-084A-4024-80FB-B52FF2E2ECE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3FAEDE85-B3C4-4BC3-9BE8-B1DED1A41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3D6B8DDD-7631-4002-809C-B34F22C4E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7E313C8-CB32-4639-8478-89E0222E00BF}"/>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6" name="Footer Placeholder 5">
            <a:extLst>
              <a:ext uri="{FF2B5EF4-FFF2-40B4-BE49-F238E27FC236}">
                <a16:creationId xmlns:a16="http://schemas.microsoft.com/office/drawing/2014/main" id="{5454C4F8-1311-47BD-86CF-0F3312EC360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ED8D2DE-7843-4424-A977-A7BC6285DF40}"/>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380495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96C-4278-4528-8748-03DC6E01B57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AD8DA82-6E9B-478D-84FD-398B8B932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2355C-9C1D-49E0-9084-A01A7C18B2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171BDB94-49FD-46E0-AC95-DBCF40477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AEEAD0-D06E-4AD0-891F-51C7369A2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7568301-D5B4-46FC-B5A7-62404F47BDE8}"/>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8" name="Footer Placeholder 7">
            <a:extLst>
              <a:ext uri="{FF2B5EF4-FFF2-40B4-BE49-F238E27FC236}">
                <a16:creationId xmlns:a16="http://schemas.microsoft.com/office/drawing/2014/main" id="{CC584C37-B3C3-4BD2-88D9-31197997400B}"/>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0455907C-5C27-497C-B301-090D360F9E32}"/>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190954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7F06-EB8E-4EBF-8470-C94B6221F656}"/>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47B0925-BBAE-4FBA-BAFE-8B966F9CD948}"/>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4" name="Footer Placeholder 3">
            <a:extLst>
              <a:ext uri="{FF2B5EF4-FFF2-40B4-BE49-F238E27FC236}">
                <a16:creationId xmlns:a16="http://schemas.microsoft.com/office/drawing/2014/main" id="{E93EC360-6F0B-4745-90A1-0897922F51D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20B7918-DC2C-4FF6-98C2-66A526DEA512}"/>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258153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D50A9-E468-4CC5-9C19-85A12EBDD3E8}"/>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3" name="Footer Placeholder 2">
            <a:extLst>
              <a:ext uri="{FF2B5EF4-FFF2-40B4-BE49-F238E27FC236}">
                <a16:creationId xmlns:a16="http://schemas.microsoft.com/office/drawing/2014/main" id="{F516DDF0-856A-4127-9BF5-C4A3B2BF2B95}"/>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18C0889A-3BA2-4EE1-8E6A-40D13A52FFD7}"/>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230664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531A-82EC-4FB9-835F-F0618CDF0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CC4586B3-B6C2-4388-9096-E3087867B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481D6F5-0CCA-49C2-8FDE-03AD8B47C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594BA-F421-4913-9368-EE05B43BA21A}"/>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6" name="Footer Placeholder 5">
            <a:extLst>
              <a:ext uri="{FF2B5EF4-FFF2-40B4-BE49-F238E27FC236}">
                <a16:creationId xmlns:a16="http://schemas.microsoft.com/office/drawing/2014/main" id="{D3B0321F-C103-4E33-A38E-6B8D448B08A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14880F0-67B9-41CB-9F6E-FE5006EFB23F}"/>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139117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7EA5-D776-48CB-8016-A1AD51A41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715506B0-BFBC-4B0D-8992-851A46F68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2CC64F7-77F4-4BEC-B933-6141204DA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CF0A0-F6EA-485E-95EC-EC03E7B08684}"/>
              </a:ext>
            </a:extLst>
          </p:cNvPr>
          <p:cNvSpPr>
            <a:spLocks noGrp="1"/>
          </p:cNvSpPr>
          <p:nvPr>
            <p:ph type="dt" sz="half" idx="10"/>
          </p:nvPr>
        </p:nvSpPr>
        <p:spPr/>
        <p:txBody>
          <a:bodyPr/>
          <a:lstStyle/>
          <a:p>
            <a:fld id="{C0E780E0-87A6-4089-B0EE-53856C381269}" type="datetimeFigureOut">
              <a:rPr lang="vi-VN" smtClean="0"/>
              <a:t>24/04/2025</a:t>
            </a:fld>
            <a:endParaRPr lang="vi-VN"/>
          </a:p>
        </p:txBody>
      </p:sp>
      <p:sp>
        <p:nvSpPr>
          <p:cNvPr id="6" name="Footer Placeholder 5">
            <a:extLst>
              <a:ext uri="{FF2B5EF4-FFF2-40B4-BE49-F238E27FC236}">
                <a16:creationId xmlns:a16="http://schemas.microsoft.com/office/drawing/2014/main" id="{22E6C952-3C7C-4144-AA9B-77C67C7018E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8D98366-3DAF-4349-9C33-0E7F4F1CC28B}"/>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113385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31CDC-CAE4-4504-A681-A25BCC1C2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EAD61DC6-22CB-4DE9-8894-CCB2A39D6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65BC52C-633E-41CD-A30A-2887502E9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780E0-87A6-4089-B0EE-53856C381269}" type="datetimeFigureOut">
              <a:rPr lang="vi-VN" smtClean="0"/>
              <a:t>24/04/2025</a:t>
            </a:fld>
            <a:endParaRPr lang="vi-VN"/>
          </a:p>
        </p:txBody>
      </p:sp>
      <p:sp>
        <p:nvSpPr>
          <p:cNvPr id="5" name="Footer Placeholder 4">
            <a:extLst>
              <a:ext uri="{FF2B5EF4-FFF2-40B4-BE49-F238E27FC236}">
                <a16:creationId xmlns:a16="http://schemas.microsoft.com/office/drawing/2014/main" id="{DE8E69B6-B4AC-4BE4-9675-4C4880350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7BC4CBA3-6263-43B5-B99A-6A565DFD2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46EED-EC9D-48BE-8128-FC12E6B40A61}" type="slidenum">
              <a:rPr lang="vi-VN" smtClean="0"/>
              <a:t>‹#›</a:t>
            </a:fld>
            <a:endParaRPr lang="vi-VN"/>
          </a:p>
        </p:txBody>
      </p:sp>
    </p:spTree>
    <p:extLst>
      <p:ext uri="{BB962C8B-B14F-4D97-AF65-F5344CB8AC3E}">
        <p14:creationId xmlns:p14="http://schemas.microsoft.com/office/powerpoint/2010/main" val="381714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image" Target="../media/image10.jfif"/><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fif"/><Relationship Id="rId12" Type="http://schemas.openxmlformats.org/officeDocument/2006/relationships/image" Target="../media/image14.jp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jfif"/><Relationship Id="rId11" Type="http://schemas.openxmlformats.org/officeDocument/2006/relationships/image" Target="../media/image13.jfif"/><Relationship Id="rId5" Type="http://schemas.openxmlformats.org/officeDocument/2006/relationships/image" Target="../media/image7.jfif"/><Relationship Id="rId10" Type="http://schemas.openxmlformats.org/officeDocument/2006/relationships/image" Target="../media/image12.jfif"/><Relationship Id="rId4" Type="http://schemas.openxmlformats.org/officeDocument/2006/relationships/image" Target="../media/image6.jfif"/><Relationship Id="rId9" Type="http://schemas.openxmlformats.org/officeDocument/2006/relationships/image" Target="../media/image11.jfif"/></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gif"/><Relationship Id="rId1" Type="http://schemas.openxmlformats.org/officeDocument/2006/relationships/slideLayout" Target="../slideLayouts/slideLayout2.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C1790065-1C52-47E9-ACF3-D929D38289BD}"/>
              </a:ext>
            </a:extLst>
          </p:cNvPr>
          <p:cNvPicPr>
            <a:picLocks noChangeAspect="1"/>
          </p:cNvPicPr>
          <p:nvPr/>
        </p:nvPicPr>
        <p:blipFill rotWithShape="1">
          <a:blip r:embed="rId2">
            <a:extLst>
              <a:ext uri="{28A0092B-C50C-407E-A947-70E740481C1C}">
                <a14:useLocalDpi xmlns:a14="http://schemas.microsoft.com/office/drawing/2010/main" val="0"/>
              </a:ext>
            </a:extLst>
          </a:blip>
          <a:srcRect b="23703"/>
          <a:stretch/>
        </p:blipFill>
        <p:spPr>
          <a:xfrm>
            <a:off x="3459997" y="464820"/>
            <a:ext cx="5272006" cy="2261582"/>
          </a:xfrm>
          <a:prstGeom prst="rect">
            <a:avLst/>
          </a:prstGeom>
        </p:spPr>
      </p:pic>
      <p:pic>
        <p:nvPicPr>
          <p:cNvPr id="15" name="Picture 14">
            <a:extLst>
              <a:ext uri="{FF2B5EF4-FFF2-40B4-BE49-F238E27FC236}">
                <a16:creationId xmlns:a16="http://schemas.microsoft.com/office/drawing/2014/main" id="{7EB8A6C2-CD78-4FCD-B9B0-B9853BC721B7}"/>
              </a:ext>
            </a:extLst>
          </p:cNvPr>
          <p:cNvPicPr>
            <a:picLocks noChangeAspect="1"/>
          </p:cNvPicPr>
          <p:nvPr/>
        </p:nvPicPr>
        <p:blipFill rotWithShape="1">
          <a:blip r:embed="rId3"/>
          <a:srcRect l="30000" t="36863" r="30294" b="53072"/>
          <a:stretch/>
        </p:blipFill>
        <p:spPr>
          <a:xfrm>
            <a:off x="3093294" y="2571479"/>
            <a:ext cx="6013786" cy="857521"/>
          </a:xfrm>
          <a:prstGeom prst="rect">
            <a:avLst/>
          </a:prstGeom>
        </p:spPr>
      </p:pic>
      <p:sp>
        <p:nvSpPr>
          <p:cNvPr id="16" name="TextBox 15">
            <a:extLst>
              <a:ext uri="{FF2B5EF4-FFF2-40B4-BE49-F238E27FC236}">
                <a16:creationId xmlns:a16="http://schemas.microsoft.com/office/drawing/2014/main" id="{C40435F5-2336-4A8A-812D-BE9B7D8D2394}"/>
              </a:ext>
            </a:extLst>
          </p:cNvPr>
          <p:cNvSpPr txBox="1"/>
          <p:nvPr/>
        </p:nvSpPr>
        <p:spPr>
          <a:xfrm>
            <a:off x="3625517" y="2854827"/>
            <a:ext cx="4769453" cy="338554"/>
          </a:xfrm>
          <a:prstGeom prst="rect">
            <a:avLst/>
          </a:prstGeom>
          <a:noFill/>
        </p:spPr>
        <p:txBody>
          <a:bodyPr wrap="square" rtlCol="0">
            <a:spAutoFit/>
          </a:bodyPr>
          <a:lstStyle/>
          <a:p>
            <a:r>
              <a:rPr lang="en-US" sz="1600" dirty="0" err="1"/>
              <a:t>Phân</a:t>
            </a:r>
            <a:r>
              <a:rPr lang="en-US" sz="1600" dirty="0"/>
              <a:t> </a:t>
            </a:r>
            <a:r>
              <a:rPr lang="en-US" sz="1600" dirty="0" err="1"/>
              <a:t>lớp</a:t>
            </a:r>
            <a:r>
              <a:rPr lang="en-US" sz="1600" dirty="0"/>
              <a:t> </a:t>
            </a:r>
            <a:r>
              <a:rPr lang="en-US" sz="1600" dirty="0" err="1"/>
              <a:t>dùng</a:t>
            </a:r>
            <a:r>
              <a:rPr lang="en-US" sz="1600" dirty="0"/>
              <a:t> </a:t>
            </a:r>
            <a:r>
              <a:rPr lang="en-US" sz="1600" dirty="0" err="1"/>
              <a:t>máy</a:t>
            </a:r>
            <a:r>
              <a:rPr lang="en-US" sz="1600" dirty="0"/>
              <a:t> vector </a:t>
            </a:r>
            <a:r>
              <a:rPr lang="en-US" sz="1600" dirty="0" err="1"/>
              <a:t>hỗ</a:t>
            </a:r>
            <a:r>
              <a:rPr lang="en-US" sz="1600" dirty="0"/>
              <a:t> </a:t>
            </a:r>
            <a:r>
              <a:rPr lang="en-US" sz="1600" dirty="0" err="1"/>
              <a:t>trợ</a:t>
            </a:r>
            <a:endParaRPr lang="vi-VN" sz="1400" dirty="0"/>
          </a:p>
        </p:txBody>
      </p:sp>
      <p:sp>
        <p:nvSpPr>
          <p:cNvPr id="18" name="Rectangle: Rounded Corners 17">
            <a:extLst>
              <a:ext uri="{FF2B5EF4-FFF2-40B4-BE49-F238E27FC236}">
                <a16:creationId xmlns:a16="http://schemas.microsoft.com/office/drawing/2014/main" id="{987B657C-8EFC-4064-A15D-6B896331C0C6}"/>
              </a:ext>
            </a:extLst>
          </p:cNvPr>
          <p:cNvSpPr/>
          <p:nvPr/>
        </p:nvSpPr>
        <p:spPr>
          <a:xfrm>
            <a:off x="3996985" y="3518096"/>
            <a:ext cx="1951703" cy="440575"/>
          </a:xfrm>
          <a:prstGeom prst="roundRect">
            <a:avLst/>
          </a:prstGeom>
          <a:solidFill>
            <a:srgbClr val="E4E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4393C"/>
                </a:solidFill>
                <a:latin typeface="Arial" panose="020B0604020202020204" pitchFamily="34" charset="0"/>
                <a:cs typeface="Arial" panose="020B0604020202020204" pitchFamily="34" charset="0"/>
              </a:rPr>
              <a:t>Tìm kiếm Google</a:t>
            </a:r>
          </a:p>
        </p:txBody>
      </p:sp>
      <p:sp>
        <p:nvSpPr>
          <p:cNvPr id="9" name="Rectangle: Rounded Corners 8">
            <a:extLst>
              <a:ext uri="{FF2B5EF4-FFF2-40B4-BE49-F238E27FC236}">
                <a16:creationId xmlns:a16="http://schemas.microsoft.com/office/drawing/2014/main" id="{F0C9F78C-B86F-455B-B990-3C924443AE1A}"/>
              </a:ext>
            </a:extLst>
          </p:cNvPr>
          <p:cNvSpPr/>
          <p:nvPr/>
        </p:nvSpPr>
        <p:spPr>
          <a:xfrm>
            <a:off x="6096174" y="3518095"/>
            <a:ext cx="2620295" cy="440575"/>
          </a:xfrm>
          <a:prstGeom prst="roundRect">
            <a:avLst/>
          </a:prstGeom>
          <a:solidFill>
            <a:srgbClr val="E4E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4393C"/>
                </a:solidFill>
                <a:latin typeface="Arial" panose="020B0604020202020204" pitchFamily="34" charset="0"/>
                <a:cs typeface="Arial" panose="020B0604020202020204" pitchFamily="34" charset="0"/>
              </a:rPr>
              <a:t>Xem Trang đầu tiên tìm được</a:t>
            </a:r>
          </a:p>
        </p:txBody>
      </p:sp>
      <p:pic>
        <p:nvPicPr>
          <p:cNvPr id="3" name="Picture 2" descr="Shape, arrow&#10;&#10;Description automatically generated">
            <a:extLst>
              <a:ext uri="{FF2B5EF4-FFF2-40B4-BE49-F238E27FC236}">
                <a16:creationId xmlns:a16="http://schemas.microsoft.com/office/drawing/2014/main" id="{45666343-2CCF-4C94-9F38-477B19F3BD5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223" b="93899" l="6322" r="93966">
                        <a14:foregroundMark x1="6609" y1="8488" x2="6609" y2="8488"/>
                        <a14:foregroundMark x1="86207" y1="94164" x2="86207" y2="94164"/>
                        <a14:foregroundMark x1="50287" y1="41645" x2="65805" y2="57294"/>
                        <a14:foregroundMark x1="41092" y1="46950" x2="54598" y2="61804"/>
                        <a14:foregroundMark x1="93966" y1="89125" x2="93966" y2="89125"/>
                      </a14:backgroundRemoval>
                    </a14:imgEffect>
                  </a14:imgLayer>
                </a14:imgProps>
              </a:ext>
              <a:ext uri="{28A0092B-C50C-407E-A947-70E740481C1C}">
                <a14:useLocalDpi xmlns:a14="http://schemas.microsoft.com/office/drawing/2010/main" val="0"/>
              </a:ext>
            </a:extLst>
          </a:blip>
          <a:stretch>
            <a:fillRect/>
          </a:stretch>
        </p:blipFill>
        <p:spPr>
          <a:xfrm>
            <a:off x="10820192" y="7107219"/>
            <a:ext cx="320919" cy="347662"/>
          </a:xfrm>
          <a:prstGeom prst="rect">
            <a:avLst/>
          </a:prstGeom>
        </p:spPr>
      </p:pic>
    </p:spTree>
    <p:extLst>
      <p:ext uri="{BB962C8B-B14F-4D97-AF65-F5344CB8AC3E}">
        <p14:creationId xmlns:p14="http://schemas.microsoft.com/office/powerpoint/2010/main" val="528113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80"/>
                                  </p:iterate>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p:stCondLst>
                              <p:cond delay="1921"/>
                            </p:stCondLst>
                            <p:childTnLst>
                              <p:par>
                                <p:cTn id="8" presetID="42" presetClass="path" presetSubtype="0" accel="50000" decel="50000" fill="hold" nodeType="afterEffect">
                                  <p:stCondLst>
                                    <p:cond delay="0"/>
                                  </p:stCondLst>
                                  <p:childTnLst>
                                    <p:animMotion origin="layout" path="M -1.04167E-6 -4.07407E-6 L -0.41276 -0.47129 " pathEditMode="relative" rAng="0" ptsTypes="AA">
                                      <p:cBhvr>
                                        <p:cTn id="9" dur="1250" fill="hold"/>
                                        <p:tgtEl>
                                          <p:spTgt spid="3"/>
                                        </p:tgtEl>
                                        <p:attrNameLst>
                                          <p:attrName>ppt_x</p:attrName>
                                          <p:attrName>ppt_y</p:attrName>
                                        </p:attrNameLst>
                                      </p:cBhvr>
                                      <p:rCtr x="-20638" y="-2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33484-A2DB-EC6A-9F98-5B27529CF6C4}"/>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887A390D-45EE-ACDC-6268-61CBF16360E3}"/>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4639B0C2-9D6E-D760-9342-8BC272D0C401}"/>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C2CF134D-AAE4-CA86-9CE2-BC4D0F9B78C3}"/>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6D80444D-3F58-FF4D-8056-D8556261FC3E}"/>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E0F7792D-02EE-420B-32B1-A6F4E6F1BB6B}"/>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DF18983A-16A5-092A-FB6E-0AE7B93E1D7F}"/>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4A21083D-4E73-B767-4117-D27CF776BDA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01F9CC84-D262-0A1E-8E81-A698D2CD1221}"/>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014090B0-F59B-A48C-D144-4D04A2688AF7}"/>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9208A854-3008-459B-34B1-2CA217DF2BFE}"/>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532B94E0-0F42-0231-C005-B9BD19AAF8E8}"/>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AD283E4A-3185-1FFE-6639-18988931E4E6}"/>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DF6445F3-2743-2F22-DBCB-9EFACC1EC652}"/>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B6CB1652-7A08-3A6C-67D5-7C0C2686F504}"/>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6CD5BCFB-7893-D96E-3FC8-1D44232280EF}"/>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8DD8FA72-8889-C523-EB05-871A6EF71C0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88DD7B4D-127C-DB19-6CEE-36BD8274305C}"/>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sp>
        <p:nvSpPr>
          <p:cNvPr id="34" name="TextBox 33">
            <a:extLst>
              <a:ext uri="{FF2B5EF4-FFF2-40B4-BE49-F238E27FC236}">
                <a16:creationId xmlns:a16="http://schemas.microsoft.com/office/drawing/2014/main" id="{7E037BD7-6D63-D798-BF1E-654E43C347BD}"/>
              </a:ext>
            </a:extLst>
          </p:cNvPr>
          <p:cNvSpPr txBox="1"/>
          <p:nvPr/>
        </p:nvSpPr>
        <p:spPr>
          <a:xfrm>
            <a:off x="1811227" y="981649"/>
            <a:ext cx="8564283"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endParaRPr lang="vi-VN" sz="4000"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CBCFBFA-673F-4494-6AB5-1A76E065CD12}"/>
                  </a:ext>
                </a:extLst>
              </p:cNvPr>
              <p:cNvSpPr txBox="1"/>
              <p:nvPr/>
            </p:nvSpPr>
            <p:spPr>
              <a:xfrm>
                <a:off x="886289" y="4534847"/>
                <a:ext cx="10414158" cy="1400704"/>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Hàm mục tiêu </a:t>
                </a:r>
                <a14:m>
                  <m:oMath xmlns:m="http://schemas.openxmlformats.org/officeDocument/2006/math">
                    <m:f>
                      <m:fPr>
                        <m:ctrlPr>
                          <a:rPr lang="vi-VN" sz="2400" b="1" i="1" kern="100" smtClean="0">
                            <a:latin typeface="Cambria Math" panose="02040503050406030204" pitchFamily="18" charset="0"/>
                            <a:ea typeface="Tahoma" panose="020B0604030504040204" pitchFamily="34" charset="0"/>
                            <a:cs typeface="Tahoma" panose="020B0604030504040204" pitchFamily="34" charset="0"/>
                          </a:rPr>
                        </m:ctrlPr>
                      </m:fPr>
                      <m:num>
                        <m:r>
                          <a:rPr lang="en-US" sz="2400" b="1" i="1" kern="100" smtClean="0">
                            <a:latin typeface="Cambria Math" panose="02040503050406030204" pitchFamily="18" charset="0"/>
                            <a:ea typeface="Tahoma" panose="020B0604030504040204" pitchFamily="34" charset="0"/>
                            <a:cs typeface="Tahoma" panose="020B0604030504040204" pitchFamily="34" charset="0"/>
                          </a:rPr>
                          <m:t>𝟏</m:t>
                        </m:r>
                      </m:num>
                      <m:den>
                        <m:r>
                          <a:rPr lang="en-US" sz="2400" b="1" i="1" kern="100" smtClean="0">
                            <a:latin typeface="Cambria Math" panose="02040503050406030204" pitchFamily="18" charset="0"/>
                            <a:ea typeface="Tahoma" panose="020B0604030504040204" pitchFamily="34" charset="0"/>
                            <a:cs typeface="Tahoma" panose="020B0604030504040204" pitchFamily="34" charset="0"/>
                          </a:rPr>
                          <m:t>𝟐</m:t>
                        </m:r>
                      </m:den>
                    </m:f>
                    <m:r>
                      <a:rPr lang="en-US" sz="2400" b="1" i="1" kern="100" smtClean="0">
                        <a:latin typeface="Cambria Math" panose="02040503050406030204" pitchFamily="18" charset="0"/>
                        <a:ea typeface="Tahoma" panose="020B0604030504040204" pitchFamily="34" charset="0"/>
                        <a:cs typeface="Tahoma" panose="020B0604030504040204" pitchFamily="34" charset="0"/>
                      </a:rPr>
                      <m:t> </m:t>
                    </m:r>
                    <m:sSup>
                      <m:sSupPr>
                        <m:ctrlPr>
                          <a:rPr lang="en-US" sz="2400" b="1" i="1" kern="100">
                            <a:latin typeface="Cambria Math" panose="02040503050406030204" pitchFamily="18" charset="0"/>
                            <a:ea typeface="Tahoma" panose="020B0604030504040204" pitchFamily="34" charset="0"/>
                            <a:cs typeface="Tahoma" panose="020B0604030504040204" pitchFamily="34" charset="0"/>
                          </a:rPr>
                        </m:ctrlPr>
                      </m:sSupPr>
                      <m:e>
                        <m:d>
                          <m:dPr>
                            <m:begChr m:val="‖"/>
                            <m:endChr m:val="‖"/>
                            <m:ctrlPr>
                              <a:rPr lang="vi-VN" sz="2400" b="1" i="1" kern="100">
                                <a:latin typeface="Cambria Math" panose="02040503050406030204" pitchFamily="18" charset="0"/>
                                <a:ea typeface="Tahoma" panose="020B0604030504040204" pitchFamily="34" charset="0"/>
                                <a:cs typeface="Tahoma" panose="020B0604030504040204" pitchFamily="34" charset="0"/>
                              </a:rPr>
                            </m:ctrlPr>
                          </m:dPr>
                          <m:e>
                            <m:r>
                              <a:rPr lang="en-US" sz="2400" b="1" i="1" kern="100">
                                <a:latin typeface="Cambria Math" panose="02040503050406030204" pitchFamily="18" charset="0"/>
                                <a:ea typeface="Tahoma" panose="020B0604030504040204" pitchFamily="34" charset="0"/>
                                <a:cs typeface="Tahoma" panose="020B0604030504040204" pitchFamily="34" charset="0"/>
                              </a:rPr>
                              <m:t>𝒘</m:t>
                            </m:r>
                          </m:e>
                        </m:d>
                      </m:e>
                      <m:sup>
                        <m:r>
                          <a:rPr lang="en-US" sz="2400" b="1" i="1" kern="100">
                            <a:latin typeface="Cambria Math" panose="02040503050406030204" pitchFamily="18" charset="0"/>
                            <a:ea typeface="Tahoma" panose="020B0604030504040204" pitchFamily="34" charset="0"/>
                            <a:cs typeface="Tahoma" panose="020B0604030504040204" pitchFamily="34" charset="0"/>
                          </a:rPr>
                          <m:t>𝟐</m:t>
                        </m:r>
                      </m:sup>
                    </m:sSup>
                  </m:oMath>
                </a14:m>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tương ứng với việc tối đa hóa lề </a:t>
                </a:r>
                <a14:m>
                  <m:oMath xmlns:m="http://schemas.openxmlformats.org/officeDocument/2006/math">
                    <m:f>
                      <m:fPr>
                        <m:ctrlPr>
                          <a:rPr lang="vi-VN" b="1" i="1"/>
                        </m:ctrlPr>
                      </m:fPr>
                      <m:num>
                        <m:r>
                          <a:rPr lang="en-US" b="1" i="1" smtClean="0">
                            <a:latin typeface="Cambria Math" panose="02040503050406030204" pitchFamily="18" charset="0"/>
                          </a:rPr>
                          <m:t>𝟐</m:t>
                        </m:r>
                      </m:num>
                      <m:den>
                        <m:d>
                          <m:dPr>
                            <m:begChr m:val="‖"/>
                            <m:endChr m:val="‖"/>
                            <m:ctrlPr>
                              <a:rPr lang="vi-VN" b="1" i="1"/>
                            </m:ctrlPr>
                          </m:dPr>
                          <m:e>
                            <m:r>
                              <a:rPr lang="en-US" b="1" i="1"/>
                              <m:t>𝒘</m:t>
                            </m:r>
                          </m:e>
                        </m:d>
                      </m:den>
                    </m:f>
                  </m:oMath>
                </a14:m>
                <a:r>
                  <a:rPr lang="vi-VN" sz="2400" dirty="0">
                    <a:latin typeface="Tahoma" panose="020B0604030504040204" pitchFamily="34" charset="0"/>
                    <a:ea typeface="Tahoma" panose="020B0604030504040204" pitchFamily="34" charset="0"/>
                    <a:cs typeface="Tahoma" panose="020B0604030504040204" pitchFamily="34" charset="0"/>
                  </a:rPr>
                  <a:t>. Các ràng buộc đảm bảo rằng tất cả các điểm dữ liệu được phân loại chính xác với khoảng cách ít nhất là 1 từ siêu phẳng (theo đơn vị chuẩn hóa).</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p:sp>
            <p:nvSpPr>
              <p:cNvPr id="4" name="TextBox 3">
                <a:extLst>
                  <a:ext uri="{FF2B5EF4-FFF2-40B4-BE49-F238E27FC236}">
                    <a16:creationId xmlns:a16="http://schemas.microsoft.com/office/drawing/2014/main" id="{9CBCFBFA-673F-4494-6AB5-1A76E065CD12}"/>
                  </a:ext>
                </a:extLst>
              </p:cNvPr>
              <p:cNvSpPr txBox="1">
                <a:spLocks noRot="1" noChangeAspect="1" noMove="1" noResize="1" noEditPoints="1" noAdjustHandles="1" noChangeArrowheads="1" noChangeShapeType="1" noTextEdit="1"/>
              </p:cNvSpPr>
              <p:nvPr/>
            </p:nvSpPr>
            <p:spPr>
              <a:xfrm>
                <a:off x="886289" y="4534847"/>
                <a:ext cx="10414158" cy="1400704"/>
              </a:xfrm>
              <a:prstGeom prst="rect">
                <a:avLst/>
              </a:prstGeom>
              <a:blipFill>
                <a:blip r:embed="rId3"/>
                <a:stretch>
                  <a:fillRect l="-878" r="-293" b="-608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5CC8C84-63C0-3A2D-6347-DC8DE8FDE2F4}"/>
              </a:ext>
            </a:extLst>
          </p:cNvPr>
          <p:cNvSpPr txBox="1"/>
          <p:nvPr/>
        </p:nvSpPr>
        <p:spPr>
          <a:xfrm>
            <a:off x="1168805" y="2008124"/>
            <a:ext cx="10414158"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3.1. </a:t>
            </a:r>
            <a:r>
              <a:rPr lang="en-US" sz="2400" dirty="0" err="1">
                <a:latin typeface="Tahoma" panose="020B0604030504040204" pitchFamily="34" charset="0"/>
                <a:ea typeface="Tahoma" panose="020B0604030504040204" pitchFamily="34" charset="0"/>
                <a:cs typeface="Tahoma" panose="020B0604030504040204" pitchFamily="34" charset="0"/>
              </a:rPr>
              <a:t>Máy</a:t>
            </a:r>
            <a:r>
              <a:rPr lang="en-US" sz="2400" dirty="0">
                <a:latin typeface="Tahoma" panose="020B0604030504040204" pitchFamily="34" charset="0"/>
                <a:ea typeface="Tahoma" panose="020B0604030504040204" pitchFamily="34" charset="0"/>
                <a:cs typeface="Tahoma" panose="020B0604030504040204" pitchFamily="34" charset="0"/>
              </a:rPr>
              <a:t> vector </a:t>
            </a:r>
            <a:r>
              <a:rPr lang="en-US" sz="2400" dirty="0" err="1">
                <a:latin typeface="Tahoma" panose="020B0604030504040204" pitchFamily="34" charset="0"/>
                <a:ea typeface="Tahoma" panose="020B0604030504040204" pitchFamily="34" charset="0"/>
                <a:cs typeface="Tahoma" panose="020B0604030504040204" pitchFamily="34" charset="0"/>
              </a:rPr>
              <a:t>hỗ</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trợ</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lề</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cứng</a:t>
            </a:r>
            <a:r>
              <a:rPr lang="en-US" sz="2400" dirty="0">
                <a:latin typeface="Tahoma" panose="020B0604030504040204" pitchFamily="34" charset="0"/>
                <a:ea typeface="Tahoma" panose="020B0604030504040204" pitchFamily="34" charset="0"/>
                <a:cs typeface="Tahoma" panose="020B0604030504040204" pitchFamily="34" charset="0"/>
              </a:rPr>
              <a:t> (Hard Margin SVM)</a:t>
            </a:r>
          </a:p>
        </p:txBody>
      </p:sp>
      <p:pic>
        <p:nvPicPr>
          <p:cNvPr id="3" name="Picture 2">
            <a:extLst>
              <a:ext uri="{FF2B5EF4-FFF2-40B4-BE49-F238E27FC236}">
                <a16:creationId xmlns:a16="http://schemas.microsoft.com/office/drawing/2014/main" id="{4CC04B4F-DA65-EAA1-4E95-455D32FB1D98}"/>
              </a:ext>
            </a:extLst>
          </p:cNvPr>
          <p:cNvPicPr>
            <a:picLocks noChangeAspect="1"/>
          </p:cNvPicPr>
          <p:nvPr/>
        </p:nvPicPr>
        <p:blipFill>
          <a:blip r:embed="rId4"/>
          <a:stretch>
            <a:fillRect/>
          </a:stretch>
        </p:blipFill>
        <p:spPr>
          <a:xfrm>
            <a:off x="2692844" y="2999432"/>
            <a:ext cx="6666771" cy="1359498"/>
          </a:xfrm>
          <a:prstGeom prst="rect">
            <a:avLst/>
          </a:prstGeom>
        </p:spPr>
      </p:pic>
    </p:spTree>
    <p:extLst>
      <p:ext uri="{BB962C8B-B14F-4D97-AF65-F5344CB8AC3E}">
        <p14:creationId xmlns:p14="http://schemas.microsoft.com/office/powerpoint/2010/main" val="25946033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A1FD1-EC4A-B4CB-EA4D-AA7288FD0927}"/>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4CA1F97F-0D07-0D3B-7C80-18E71A9084B1}"/>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9A329729-DBEA-C708-D6E9-5FC0DABACEC3}"/>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EA74C404-30E9-59D6-9DBA-5B9234431618}"/>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0900245B-96CE-1C5D-C7AC-8B525CF34447}"/>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1761F8B1-BFB2-2379-5462-2535F331F5EF}"/>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C4E2478E-04FC-F60C-6D69-EA8EE38DCAE4}"/>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130062C0-3520-4B63-D898-BACC221B987A}"/>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6C3D01A3-8674-C540-1B13-2FD3B6160820}"/>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3F5EDA60-46DD-A8E8-4B0B-C636342E057C}"/>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134993CA-72BF-408F-202A-2999731D612A}"/>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0B809D7E-E2F5-8E7F-78CD-947A843F84F3}"/>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459C039C-BFAB-813A-1FE2-78E92E5CBF57}"/>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F9D58CDE-BC44-6DAB-61B9-4AD558B839D2}"/>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671E3BB5-DDD5-E4A9-BE0D-FCBC97ED2D5D}"/>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1F053733-E689-B66B-12B2-A9582073240E}"/>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D9D0FAAD-9690-BFE4-F391-CCF6A9031F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42091B3C-DC3C-AF10-AD85-D57E4E3DDC78}"/>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sp>
        <p:nvSpPr>
          <p:cNvPr id="34" name="TextBox 33">
            <a:extLst>
              <a:ext uri="{FF2B5EF4-FFF2-40B4-BE49-F238E27FC236}">
                <a16:creationId xmlns:a16="http://schemas.microsoft.com/office/drawing/2014/main" id="{27DA3D6F-8FF4-7F8D-D039-1432ED8736B1}"/>
              </a:ext>
            </a:extLst>
          </p:cNvPr>
          <p:cNvSpPr txBox="1"/>
          <p:nvPr/>
        </p:nvSpPr>
        <p:spPr>
          <a:xfrm>
            <a:off x="1811227" y="981649"/>
            <a:ext cx="8564283"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endParaRPr lang="vi-VN" sz="4000" dirty="0"/>
          </a:p>
        </p:txBody>
      </p:sp>
      <p:sp>
        <p:nvSpPr>
          <p:cNvPr id="13" name="TextBox 12">
            <a:extLst>
              <a:ext uri="{FF2B5EF4-FFF2-40B4-BE49-F238E27FC236}">
                <a16:creationId xmlns:a16="http://schemas.microsoft.com/office/drawing/2014/main" id="{AC6CF344-920A-54B2-B4F9-CEBE8EFBFC50}"/>
              </a:ext>
            </a:extLst>
          </p:cNvPr>
          <p:cNvSpPr txBox="1"/>
          <p:nvPr/>
        </p:nvSpPr>
        <p:spPr>
          <a:xfrm>
            <a:off x="1168805" y="2008124"/>
            <a:ext cx="10414158"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3.1. </a:t>
            </a:r>
            <a:r>
              <a:rPr lang="en-US" sz="2400" dirty="0" err="1">
                <a:latin typeface="Tahoma" panose="020B0604030504040204" pitchFamily="34" charset="0"/>
                <a:ea typeface="Tahoma" panose="020B0604030504040204" pitchFamily="34" charset="0"/>
                <a:cs typeface="Tahoma" panose="020B0604030504040204" pitchFamily="34" charset="0"/>
              </a:rPr>
              <a:t>Máy</a:t>
            </a:r>
            <a:r>
              <a:rPr lang="en-US" sz="2400" dirty="0">
                <a:latin typeface="Tahoma" panose="020B0604030504040204" pitchFamily="34" charset="0"/>
                <a:ea typeface="Tahoma" panose="020B0604030504040204" pitchFamily="34" charset="0"/>
                <a:cs typeface="Tahoma" panose="020B0604030504040204" pitchFamily="34" charset="0"/>
              </a:rPr>
              <a:t> vector </a:t>
            </a:r>
            <a:r>
              <a:rPr lang="en-US" sz="2400" dirty="0" err="1">
                <a:latin typeface="Tahoma" panose="020B0604030504040204" pitchFamily="34" charset="0"/>
                <a:ea typeface="Tahoma" panose="020B0604030504040204" pitchFamily="34" charset="0"/>
                <a:cs typeface="Tahoma" panose="020B0604030504040204" pitchFamily="34" charset="0"/>
              </a:rPr>
              <a:t>hỗ</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trợ</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lề</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cứng</a:t>
            </a:r>
            <a:r>
              <a:rPr lang="en-US" sz="2400" dirty="0">
                <a:latin typeface="Tahoma" panose="020B0604030504040204" pitchFamily="34" charset="0"/>
                <a:ea typeface="Tahoma" panose="020B0604030504040204" pitchFamily="34" charset="0"/>
                <a:cs typeface="Tahoma" panose="020B0604030504040204" pitchFamily="34" charset="0"/>
              </a:rPr>
              <a:t> (Hard Margin SVM)</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D7F2422-F8B4-03D4-2AAD-BE1E3083B282}"/>
                  </a:ext>
                </a:extLst>
              </p:cNvPr>
              <p:cNvSpPr txBox="1"/>
              <p:nvPr/>
            </p:nvSpPr>
            <p:spPr>
              <a:xfrm>
                <a:off x="886289" y="4534847"/>
                <a:ext cx="10414158" cy="1200329"/>
              </a:xfrm>
              <a:prstGeom prst="rect">
                <a:avLst/>
              </a:prstGeom>
              <a:noFill/>
            </p:spPr>
            <p:txBody>
              <a:bodyPr wrap="square">
                <a:spAutoFit/>
              </a:bodyPr>
              <a:lstStyle/>
              <a:p>
                <a:r>
                  <a:rPr lang="vi-VN" sz="2400" dirty="0"/>
                  <a:t>Các điểm dữ liệu thỏa mãn đẳng thức </a:t>
                </a:r>
                <a14:m>
                  <m:oMath xmlns:m="http://schemas.openxmlformats.org/officeDocument/2006/math">
                    <m:sSub>
                      <m:sSubPr>
                        <m:ctrlPr>
                          <a:rPr lang="vi-VN"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𝑇</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=1</m:t>
                    </m:r>
                  </m:oMath>
                </a14:m>
                <a:r>
                  <a:rPr lang="en-US" sz="2400" dirty="0"/>
                  <a:t> </a:t>
                </a:r>
                <a:r>
                  <a:rPr lang="vi-VN" sz="2400" dirty="0"/>
                  <a:t>được gọi là </a:t>
                </a:r>
                <a:r>
                  <a:rPr lang="vi-VN" sz="2400" b="1" dirty="0"/>
                  <a:t>vector hỗ trợ</a:t>
                </a:r>
                <a:r>
                  <a:rPr lang="vi-VN" sz="2400" dirty="0"/>
                  <a:t>, vì chúng nằm gần siêu phẳng nhất và xác định vị trí của siêu phẳng.</a:t>
                </a:r>
              </a:p>
            </p:txBody>
          </p:sp>
        </mc:Choice>
        <mc:Fallback>
          <p:sp>
            <p:nvSpPr>
              <p:cNvPr id="6" name="TextBox 5">
                <a:extLst>
                  <a:ext uri="{FF2B5EF4-FFF2-40B4-BE49-F238E27FC236}">
                    <a16:creationId xmlns:a16="http://schemas.microsoft.com/office/drawing/2014/main" id="{AD7F2422-F8B4-03D4-2AAD-BE1E3083B282}"/>
                  </a:ext>
                </a:extLst>
              </p:cNvPr>
              <p:cNvSpPr txBox="1">
                <a:spLocks noRot="1" noChangeAspect="1" noMove="1" noResize="1" noEditPoints="1" noAdjustHandles="1" noChangeArrowheads="1" noChangeShapeType="1" noTextEdit="1"/>
              </p:cNvSpPr>
              <p:nvPr/>
            </p:nvSpPr>
            <p:spPr>
              <a:xfrm>
                <a:off x="886289" y="4534847"/>
                <a:ext cx="10414158" cy="1200329"/>
              </a:xfrm>
              <a:prstGeom prst="rect">
                <a:avLst/>
              </a:prstGeom>
              <a:blipFill>
                <a:blip r:embed="rId3"/>
                <a:stretch>
                  <a:fillRect l="-878" t="-4569" r="-936" b="-1116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3EAA880-0F61-7045-D9E7-E13A77F444D1}"/>
              </a:ext>
            </a:extLst>
          </p:cNvPr>
          <p:cNvPicPr>
            <a:picLocks noChangeAspect="1"/>
          </p:cNvPicPr>
          <p:nvPr/>
        </p:nvPicPr>
        <p:blipFill>
          <a:blip r:embed="rId4"/>
          <a:stretch>
            <a:fillRect/>
          </a:stretch>
        </p:blipFill>
        <p:spPr>
          <a:xfrm>
            <a:off x="2692844" y="2999432"/>
            <a:ext cx="6666771" cy="1359498"/>
          </a:xfrm>
          <a:prstGeom prst="rect">
            <a:avLst/>
          </a:prstGeom>
        </p:spPr>
      </p:pic>
    </p:spTree>
    <p:extLst>
      <p:ext uri="{BB962C8B-B14F-4D97-AF65-F5344CB8AC3E}">
        <p14:creationId xmlns:p14="http://schemas.microsoft.com/office/powerpoint/2010/main" val="2748191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A2A34-D6FB-E31E-14D3-1C672F4C75C1}"/>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E1D04486-AAA7-B238-03B9-1622560AF224}"/>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7992AAA0-4A91-FF73-5A2D-E17B62B6DA9A}"/>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979D9257-B92C-9355-9ABA-62A04DB42A82}"/>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2334CB06-B8C0-1584-2449-54C12C665A39}"/>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2E369542-CA35-D956-0115-A64386B2959A}"/>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26CC6300-2E26-3CAD-C85A-814460354632}"/>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DC1AE4D9-2F1F-F058-B8D5-A3898E4B9B2B}"/>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E93F1BF8-2BFF-E0C4-937E-C9D3E5C19C1D}"/>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4827776C-440E-7055-F079-E4986171A615}"/>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68327B3A-45B1-9871-5211-4ED8C24847E2}"/>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2DE4442-0298-57FB-D05C-6C06EB503B97}"/>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BDA1085F-A7CD-1A97-8C24-CB871D660CD0}"/>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CF52F7CA-2C3F-1AF6-89D0-523D30A95370}"/>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92130C28-90FB-5BD6-C7E1-DF77F9586D70}"/>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87D763B5-0C62-024A-6BB0-C86F06C093B4}"/>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2CF69425-28F7-4FB9-1A25-3364E1CDDC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4587069C-65AC-D654-17B1-BFD532FE0CC1}"/>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sp>
        <p:nvSpPr>
          <p:cNvPr id="34" name="TextBox 33">
            <a:extLst>
              <a:ext uri="{FF2B5EF4-FFF2-40B4-BE49-F238E27FC236}">
                <a16:creationId xmlns:a16="http://schemas.microsoft.com/office/drawing/2014/main" id="{5DF9A91E-3581-DA4D-C6A9-F6A0ED211118}"/>
              </a:ext>
            </a:extLst>
          </p:cNvPr>
          <p:cNvSpPr txBox="1"/>
          <p:nvPr/>
        </p:nvSpPr>
        <p:spPr>
          <a:xfrm>
            <a:off x="1811227" y="981649"/>
            <a:ext cx="8564283"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endParaRPr lang="vi-VN" sz="4000" dirty="0"/>
          </a:p>
        </p:txBody>
      </p:sp>
      <p:sp>
        <p:nvSpPr>
          <p:cNvPr id="13" name="TextBox 12">
            <a:extLst>
              <a:ext uri="{FF2B5EF4-FFF2-40B4-BE49-F238E27FC236}">
                <a16:creationId xmlns:a16="http://schemas.microsoft.com/office/drawing/2014/main" id="{D8DFAB2C-6228-3353-B981-325462EB9E37}"/>
              </a:ext>
            </a:extLst>
          </p:cNvPr>
          <p:cNvSpPr txBox="1"/>
          <p:nvPr/>
        </p:nvSpPr>
        <p:spPr>
          <a:xfrm>
            <a:off x="1168805" y="2008124"/>
            <a:ext cx="10414158"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3.2. </a:t>
            </a:r>
            <a:r>
              <a:rPr lang="en-US" sz="2400" dirty="0" err="1">
                <a:latin typeface="Tahoma" panose="020B0604030504040204" pitchFamily="34" charset="0"/>
                <a:ea typeface="Tahoma" panose="020B0604030504040204" pitchFamily="34" charset="0"/>
                <a:cs typeface="Tahoma" panose="020B0604030504040204" pitchFamily="34" charset="0"/>
              </a:rPr>
              <a:t>Máy</a:t>
            </a:r>
            <a:r>
              <a:rPr lang="en-US" sz="2400" dirty="0">
                <a:latin typeface="Tahoma" panose="020B0604030504040204" pitchFamily="34" charset="0"/>
                <a:ea typeface="Tahoma" panose="020B0604030504040204" pitchFamily="34" charset="0"/>
                <a:cs typeface="Tahoma" panose="020B0604030504040204" pitchFamily="34" charset="0"/>
              </a:rPr>
              <a:t> vector </a:t>
            </a:r>
            <a:r>
              <a:rPr lang="en-US" sz="2400" dirty="0" err="1">
                <a:latin typeface="Tahoma" panose="020B0604030504040204" pitchFamily="34" charset="0"/>
                <a:ea typeface="Tahoma" panose="020B0604030504040204" pitchFamily="34" charset="0"/>
                <a:cs typeface="Tahoma" panose="020B0604030504040204" pitchFamily="34" charset="0"/>
              </a:rPr>
              <a:t>hỗ</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trợ</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lề</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mềm</a:t>
            </a:r>
            <a:r>
              <a:rPr lang="en-US" sz="2400" dirty="0">
                <a:latin typeface="Tahoma" panose="020B0604030504040204" pitchFamily="34" charset="0"/>
                <a:ea typeface="Tahoma" panose="020B0604030504040204" pitchFamily="34" charset="0"/>
                <a:cs typeface="Tahoma" panose="020B0604030504040204" pitchFamily="34" charset="0"/>
              </a:rPr>
              <a:t> (Soft Margin SVM)</a:t>
            </a:r>
          </a:p>
        </p:txBody>
      </p:sp>
      <p:sp>
        <p:nvSpPr>
          <p:cNvPr id="6" name="TextBox 5">
            <a:extLst>
              <a:ext uri="{FF2B5EF4-FFF2-40B4-BE49-F238E27FC236}">
                <a16:creationId xmlns:a16="http://schemas.microsoft.com/office/drawing/2014/main" id="{FCF8908D-497F-9EFA-A8C0-78A652BB0DF3}"/>
              </a:ext>
            </a:extLst>
          </p:cNvPr>
          <p:cNvSpPr txBox="1"/>
          <p:nvPr/>
        </p:nvSpPr>
        <p:spPr>
          <a:xfrm>
            <a:off x="880889" y="2726474"/>
            <a:ext cx="10414158" cy="1569660"/>
          </a:xfrm>
          <a:prstGeom prst="rect">
            <a:avLst/>
          </a:prstGeom>
          <a:noFill/>
        </p:spPr>
        <p:txBody>
          <a:bodyPr wrap="square">
            <a:spAutoFit/>
          </a:bodyPr>
          <a:lstStyle/>
          <a:p>
            <a:r>
              <a:rPr lang="vi-VN" sz="2400" dirty="0"/>
              <a:t>Trong thực tế, dữ liệu thường không tách biệt tuyến tính hoàn hảo do nhiễu hoặc chồng lấn. SVM lề mềm đưa vào các biến chùng (slack variables)</a:t>
            </a:r>
            <a:endParaRPr lang="en-US" sz="2400" dirty="0"/>
          </a:p>
          <a:p>
            <a:r>
              <a:rPr lang="vi-VN" sz="2400" dirty="0"/>
              <a:t> 𝜉𝑖</a:t>
            </a:r>
            <a:r>
              <a:rPr lang="en-US" sz="2400" dirty="0"/>
              <a:t> </a:t>
            </a:r>
            <a:r>
              <a:rPr lang="vi-VN" sz="2400" dirty="0"/>
              <a:t>≥</a:t>
            </a:r>
            <a:r>
              <a:rPr lang="en-US" sz="2400" dirty="0"/>
              <a:t>  </a:t>
            </a:r>
            <a:r>
              <a:rPr lang="vi-VN" sz="2400" dirty="0"/>
              <a:t>0 để cho phép một số điểm dữ liệu vi phạm ràng buộc lề. Bài toán tối ưu hóa trở thành:</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A11BA294-221A-1BDF-9FEF-5D1A49B08B1F}"/>
                  </a:ext>
                </a:extLst>
              </p:cNvPr>
              <p:cNvSpPr txBox="1"/>
              <p:nvPr/>
            </p:nvSpPr>
            <p:spPr>
              <a:xfrm>
                <a:off x="880889" y="4329195"/>
                <a:ext cx="10414158" cy="983218"/>
              </a:xfrm>
              <a:prstGeom prst="rect">
                <a:avLst/>
              </a:prstGeom>
              <a:noFill/>
            </p:spPr>
            <p:txBody>
              <a:bodyPr wrap="square">
                <a:spAutoFit/>
              </a:bodyPr>
              <a:lstStyle/>
              <a:p>
                <a:pPr/>
                <a:r>
                  <a:rPr lang="en-US" sz="2400" dirty="0"/>
                  <a:t>Minimize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p>
                      <m:sSupPr>
                        <m:ctrlPr>
                          <a:rPr lang="en-US" sz="2400" i="1" smtClean="0">
                            <a:latin typeface="Cambria Math" panose="02040503050406030204" pitchFamily="18" charset="0"/>
                          </a:rPr>
                        </m:ctrlPr>
                      </m:sSup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𝑤</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b>
                          <m:sSubPr>
                            <m:ctrlPr>
                              <a:rPr lang="en-US" sz="2400" b="0" i="1" smtClean="0">
                                <a:latin typeface="Cambria Math" panose="02040503050406030204" pitchFamily="18" charset="0"/>
                              </a:rPr>
                            </m:ctrlPr>
                          </m:sSubPr>
                          <m:e>
                            <m:r>
                              <m:rPr>
                                <m:nor/>
                              </m:rPr>
                              <a:rPr lang="vi-VN" sz="2400" dirty="0"/>
                              <m:t>𝜉</m:t>
                            </m:r>
                          </m:e>
                          <m:sub>
                            <m:r>
                              <a:rPr lang="en-US" sz="2400" b="0" i="1" smtClean="0">
                                <a:latin typeface="Cambria Math" panose="02040503050406030204" pitchFamily="18" charset="0"/>
                              </a:rPr>
                              <m:t>𝑖</m:t>
                            </m:r>
                          </m:sub>
                        </m:sSub>
                      </m:e>
                    </m:nary>
                  </m:oMath>
                </a14:m>
                <a:br>
                  <a:rPr lang="en-US" sz="2400" dirty="0"/>
                </a:br>
                <a14:m>
                  <m:oMath xmlns:m="http://schemas.openxmlformats.org/officeDocument/2006/math">
                    <m:r>
                      <a:rPr lang="en-US" sz="2400" b="0" i="1" smtClean="0">
                        <a:latin typeface="Cambria Math" panose="02040503050406030204" pitchFamily="18" charset="0"/>
                      </a:rPr>
                      <m:t>𝑠𝑢𝑏𝑗𝑒𝑐𝑡</m:t>
                    </m:r>
                    <m:r>
                      <a:rPr lang="en-US" sz="2400" b="0" i="1" smtClean="0">
                        <a:latin typeface="Cambria Math" panose="02040503050406030204" pitchFamily="18" charset="0"/>
                      </a:rPr>
                      <m:t> </m:t>
                    </m:r>
                    <m:r>
                      <a:rPr lang="en-US" sz="2400" b="0" i="1" smtClean="0">
                        <a:latin typeface="Cambria Math" panose="02040503050406030204" pitchFamily="18" charset="0"/>
                      </a:rPr>
                      <m:t>𝑡𝑜</m:t>
                    </m:r>
                    <m:r>
                      <a:rPr lang="en-US" sz="2400" b="0" i="1" smtClean="0">
                        <a:latin typeface="Cambria Math" panose="02040503050406030204" pitchFamily="18" charset="0"/>
                      </a:rPr>
                      <m:t> </m:t>
                    </m:r>
                  </m:oMath>
                </a14:m>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d>
                      <m:dPr>
                        <m:ctrlPr>
                          <a:rPr lang="en-US" sz="2400" b="0" i="1" dirty="0" smtClean="0">
                            <a:latin typeface="Cambria Math" panose="02040503050406030204" pitchFamily="18" charset="0"/>
                          </a:rPr>
                        </m:ctrlPr>
                      </m:dPr>
                      <m:e>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𝑤</m:t>
                            </m:r>
                          </m:e>
                          <m:sup>
                            <m:r>
                              <a:rPr lang="en-US" sz="2400" b="0" i="1" dirty="0" smtClean="0">
                                <a:latin typeface="Cambria Math" panose="02040503050406030204" pitchFamily="18" charset="0"/>
                              </a:rPr>
                              <m:t>𝑇</m:t>
                            </m:r>
                          </m:sup>
                        </m:sSup>
                        <m:r>
                          <a:rPr lang="en-US" sz="2400" b="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𝑏</m:t>
                        </m:r>
                      </m:e>
                    </m:d>
                    <m:r>
                      <a:rPr lang="en-US" sz="2400" b="0" i="1" dirty="0" smtClean="0">
                        <a:latin typeface="Cambria Math" panose="02040503050406030204" pitchFamily="18" charset="0"/>
                        <a:ea typeface="Cambria Math" panose="02040503050406030204" pitchFamily="18" charset="0"/>
                      </a:rPr>
                      <m:t>≥1 − </m:t>
                    </m:r>
                    <m:sSub>
                      <m:sSubPr>
                        <m:ctrlPr>
                          <a:rPr lang="en-US" sz="2400" i="1">
                            <a:latin typeface="Cambria Math" panose="02040503050406030204" pitchFamily="18" charset="0"/>
                          </a:rPr>
                        </m:ctrlPr>
                      </m:sSubPr>
                      <m:e>
                        <m:r>
                          <m:rPr>
                            <m:nor/>
                          </m:rPr>
                          <a:rPr lang="vi-VN" sz="2400" dirty="0"/>
                          <m:t>𝜉</m:t>
                        </m:r>
                      </m:e>
                      <m:sub>
                        <m:r>
                          <a:rPr lang="en-US" sz="2400" i="1">
                            <a:latin typeface="Cambria Math" panose="02040503050406030204" pitchFamily="18" charset="0"/>
                          </a:rPr>
                          <m:t>𝑖</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m:rPr>
                            <m:nor/>
                          </m:rPr>
                          <a:rPr lang="vi-VN" sz="2400" dirty="0"/>
                          <m:t>𝜉</m:t>
                        </m:r>
                      </m:e>
                      <m:sub>
                        <m:r>
                          <a:rPr lang="en-US" sz="2400" i="1">
                            <a:latin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𝑁</m:t>
                    </m:r>
                  </m:oMath>
                </a14:m>
                <a:endParaRPr lang="vi-VN" sz="2400" dirty="0"/>
              </a:p>
            </p:txBody>
          </p:sp>
        </mc:Choice>
        <mc:Fallback>
          <p:sp>
            <p:nvSpPr>
              <p:cNvPr id="2" name="TextBox 1">
                <a:extLst>
                  <a:ext uri="{FF2B5EF4-FFF2-40B4-BE49-F238E27FC236}">
                    <a16:creationId xmlns:a16="http://schemas.microsoft.com/office/drawing/2014/main" id="{A11BA294-221A-1BDF-9FEF-5D1A49B08B1F}"/>
                  </a:ext>
                </a:extLst>
              </p:cNvPr>
              <p:cNvSpPr txBox="1">
                <a:spLocks noRot="1" noChangeAspect="1" noMove="1" noResize="1" noEditPoints="1" noAdjustHandles="1" noChangeArrowheads="1" noChangeShapeType="1" noTextEdit="1"/>
              </p:cNvSpPr>
              <p:nvPr/>
            </p:nvSpPr>
            <p:spPr>
              <a:xfrm>
                <a:off x="880889" y="4329195"/>
                <a:ext cx="10414158" cy="983218"/>
              </a:xfrm>
              <a:prstGeom prst="rect">
                <a:avLst/>
              </a:prstGeom>
              <a:blipFill>
                <a:blip r:embed="rId3"/>
                <a:stretch>
                  <a:fillRect l="-937" b="-13665"/>
                </a:stretch>
              </a:blipFill>
            </p:spPr>
            <p:txBody>
              <a:bodyPr/>
              <a:lstStyle/>
              <a:p>
                <a:r>
                  <a:rPr lang="en-US">
                    <a:noFill/>
                  </a:rPr>
                  <a:t> </a:t>
                </a:r>
              </a:p>
            </p:txBody>
          </p:sp>
        </mc:Fallback>
      </mc:AlternateContent>
    </p:spTree>
    <p:extLst>
      <p:ext uri="{BB962C8B-B14F-4D97-AF65-F5344CB8AC3E}">
        <p14:creationId xmlns:p14="http://schemas.microsoft.com/office/powerpoint/2010/main" val="3810062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1DCD0-B2EA-4A8F-4D52-DD03C8DE9E39}"/>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525BC8BE-93F6-2F69-7774-CFFE2C0D9B30}"/>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E808D74D-FB2F-5A63-BC5C-D91AD36456D9}"/>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C446FC04-B914-B329-E44E-D55630CE5C34}"/>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2E39AB92-54FF-6C32-BECF-125270C08983}"/>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BB360A59-0058-9D90-0E84-36AD147A65E8}"/>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47FEA5AA-F832-3509-139F-19F496D4F69E}"/>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16192274-61D1-D74F-8754-CA0F2B640718}"/>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1C64601F-1E65-F9CE-E26E-86BF0FD544C1}"/>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8C270B25-277F-D211-5EAB-5816FE232892}"/>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2AA31896-51B5-1423-B3AF-D9C4ED2FA6AC}"/>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3A7DE2BF-3B20-9AF6-56D9-6AD159C857A0}"/>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B02B15CE-F1D6-2D04-6D6A-BA6F62391B39}"/>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6ACE2D54-7AFF-E1E1-3079-A26CD6CAE31A}"/>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0E455042-8818-A360-037C-AF1D60DD43DB}"/>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783C30F-F28D-700A-E131-B9FC03700217}"/>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80F80F1B-DCDE-92D9-84DE-322CC80ED4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174D5DD6-531C-6A9F-6850-4EBABD7D565D}"/>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sp>
        <p:nvSpPr>
          <p:cNvPr id="34" name="TextBox 33">
            <a:extLst>
              <a:ext uri="{FF2B5EF4-FFF2-40B4-BE49-F238E27FC236}">
                <a16:creationId xmlns:a16="http://schemas.microsoft.com/office/drawing/2014/main" id="{D2A75199-D6DE-1715-C71A-7CA97B2C3AA2}"/>
              </a:ext>
            </a:extLst>
          </p:cNvPr>
          <p:cNvSpPr txBox="1"/>
          <p:nvPr/>
        </p:nvSpPr>
        <p:spPr>
          <a:xfrm>
            <a:off x="1811227" y="981649"/>
            <a:ext cx="8564283"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endParaRPr lang="vi-VN" sz="4000" dirty="0"/>
          </a:p>
        </p:txBody>
      </p:sp>
      <p:sp>
        <p:nvSpPr>
          <p:cNvPr id="13" name="TextBox 12">
            <a:extLst>
              <a:ext uri="{FF2B5EF4-FFF2-40B4-BE49-F238E27FC236}">
                <a16:creationId xmlns:a16="http://schemas.microsoft.com/office/drawing/2014/main" id="{45D2422C-C9D4-0636-AA42-B43E864496FE}"/>
              </a:ext>
            </a:extLst>
          </p:cNvPr>
          <p:cNvSpPr txBox="1"/>
          <p:nvPr/>
        </p:nvSpPr>
        <p:spPr>
          <a:xfrm>
            <a:off x="1168805" y="2008124"/>
            <a:ext cx="10414158"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3.2. </a:t>
            </a:r>
            <a:r>
              <a:rPr lang="en-US" sz="2400" dirty="0" err="1">
                <a:latin typeface="Tahoma" panose="020B0604030504040204" pitchFamily="34" charset="0"/>
                <a:ea typeface="Tahoma" panose="020B0604030504040204" pitchFamily="34" charset="0"/>
                <a:cs typeface="Tahoma" panose="020B0604030504040204" pitchFamily="34" charset="0"/>
              </a:rPr>
              <a:t>Máy</a:t>
            </a:r>
            <a:r>
              <a:rPr lang="en-US" sz="2400" dirty="0">
                <a:latin typeface="Tahoma" panose="020B0604030504040204" pitchFamily="34" charset="0"/>
                <a:ea typeface="Tahoma" panose="020B0604030504040204" pitchFamily="34" charset="0"/>
                <a:cs typeface="Tahoma" panose="020B0604030504040204" pitchFamily="34" charset="0"/>
              </a:rPr>
              <a:t> vector </a:t>
            </a:r>
            <a:r>
              <a:rPr lang="en-US" sz="2400" dirty="0" err="1">
                <a:latin typeface="Tahoma" panose="020B0604030504040204" pitchFamily="34" charset="0"/>
                <a:ea typeface="Tahoma" panose="020B0604030504040204" pitchFamily="34" charset="0"/>
                <a:cs typeface="Tahoma" panose="020B0604030504040204" pitchFamily="34" charset="0"/>
              </a:rPr>
              <a:t>hỗ</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trợ</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lề</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mềm</a:t>
            </a:r>
            <a:r>
              <a:rPr lang="en-US" sz="2400" dirty="0">
                <a:latin typeface="Tahoma" panose="020B0604030504040204" pitchFamily="34" charset="0"/>
                <a:ea typeface="Tahoma" panose="020B0604030504040204" pitchFamily="34" charset="0"/>
                <a:cs typeface="Tahoma" panose="020B0604030504040204" pitchFamily="34" charset="0"/>
              </a:rPr>
              <a:t> (Soft Margin SVM)</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167B93F-C3AE-3868-E53A-5B2C66E9F263}"/>
                  </a:ext>
                </a:extLst>
              </p:cNvPr>
              <p:cNvSpPr txBox="1"/>
              <p:nvPr/>
            </p:nvSpPr>
            <p:spPr>
              <a:xfrm>
                <a:off x="744810" y="4101300"/>
                <a:ext cx="10414158" cy="1208664"/>
              </a:xfrm>
              <a:prstGeom prst="rect">
                <a:avLst/>
              </a:prstGeom>
              <a:noFill/>
            </p:spPr>
            <p:txBody>
              <a:bodyPr wrap="square">
                <a:spAutoFit/>
              </a:bodyPr>
              <a:lstStyle/>
              <a:p>
                <a:r>
                  <a:rPr lang="vi-VN" sz="2400" dirty="0"/>
                  <a:t>Trong đó, 𝐶</a:t>
                </a:r>
                <a:r>
                  <a:rPr lang="en-US" sz="2400" dirty="0"/>
                  <a:t> </a:t>
                </a:r>
                <a:r>
                  <a:rPr lang="vi-VN" sz="2400" dirty="0"/>
                  <a:t>&gt;</a:t>
                </a:r>
                <a:r>
                  <a:rPr lang="en-US" sz="2400" dirty="0"/>
                  <a:t> </a:t>
                </a:r>
                <a:r>
                  <a:rPr lang="vi-VN" sz="2400" dirty="0"/>
                  <a:t>0 là tham số điều chỉnh, kiểm soát sự đánh đổi giữa việc tối đa hóa lề (nhỏ </a:t>
                </a:r>
                <a14:m>
                  <m:oMath xmlns:m="http://schemas.openxmlformats.org/officeDocument/2006/math">
                    <m:sSup>
                      <m:sSupPr>
                        <m:ctrlPr>
                          <a:rPr lang="en-US" sz="2400" b="1" i="1" kern="100" smtClean="0">
                            <a:latin typeface="Cambria Math" panose="02040503050406030204" pitchFamily="18" charset="0"/>
                            <a:ea typeface="Tahoma" panose="020B0604030504040204" pitchFamily="34" charset="0"/>
                            <a:cs typeface="Tahoma" panose="020B0604030504040204" pitchFamily="34" charset="0"/>
                          </a:rPr>
                        </m:ctrlPr>
                      </m:sSupPr>
                      <m:e>
                        <m:d>
                          <m:dPr>
                            <m:begChr m:val="‖"/>
                            <m:endChr m:val="‖"/>
                            <m:ctrlPr>
                              <a:rPr lang="vi-VN" sz="2400" b="1" i="1" kern="100">
                                <a:latin typeface="Cambria Math" panose="02040503050406030204" pitchFamily="18" charset="0"/>
                                <a:ea typeface="Tahoma" panose="020B0604030504040204" pitchFamily="34" charset="0"/>
                                <a:cs typeface="Tahoma" panose="020B0604030504040204" pitchFamily="34" charset="0"/>
                              </a:rPr>
                            </m:ctrlPr>
                          </m:dPr>
                          <m:e>
                            <m:r>
                              <a:rPr lang="en-US" sz="2400" b="1" i="1" kern="100">
                                <a:latin typeface="Cambria Math" panose="02040503050406030204" pitchFamily="18" charset="0"/>
                                <a:ea typeface="Tahoma" panose="020B0604030504040204" pitchFamily="34" charset="0"/>
                                <a:cs typeface="Tahoma" panose="020B0604030504040204" pitchFamily="34" charset="0"/>
                              </a:rPr>
                              <m:t>𝒘</m:t>
                            </m:r>
                          </m:e>
                        </m:d>
                      </m:e>
                      <m:sup>
                        <m:r>
                          <a:rPr lang="en-US" sz="2400" b="1" i="1" kern="100">
                            <a:latin typeface="Cambria Math" panose="02040503050406030204" pitchFamily="18" charset="0"/>
                            <a:ea typeface="Tahoma" panose="020B0604030504040204" pitchFamily="34" charset="0"/>
                            <a:cs typeface="Tahoma" panose="020B0604030504040204" pitchFamily="34" charset="0"/>
                          </a:rPr>
                          <m:t>𝟐</m:t>
                        </m:r>
                      </m:sup>
                    </m:sSup>
                  </m:oMath>
                </a14:m>
                <a:r>
                  <a:rPr lang="vi-VN" sz="2400" dirty="0"/>
                  <a:t>) và giảm thiểu lỗi phân loại (nhỏ </a:t>
                </a:r>
                <a14:m>
                  <m:oMath xmlns:m="http://schemas.openxmlformats.org/officeDocument/2006/math">
                    <m:nary>
                      <m:naryPr>
                        <m:chr m:val="∑"/>
                        <m:subHide m:val="on"/>
                        <m:supHide m:val="on"/>
                        <m:ctrlPr>
                          <a:rPr lang="vi-VN" sz="2400" i="1" smtClean="0">
                            <a:latin typeface="Cambria Math" panose="02040503050406030204" pitchFamily="18" charset="0"/>
                          </a:rPr>
                        </m:ctrlPr>
                      </m:naryPr>
                      <m:sub/>
                      <m:sup/>
                      <m:e>
                        <m:sSub>
                          <m:sSubPr>
                            <m:ctrlPr>
                              <a:rPr lang="en-US" sz="2400" i="1">
                                <a:latin typeface="Cambria Math" panose="02040503050406030204" pitchFamily="18" charset="0"/>
                              </a:rPr>
                            </m:ctrlPr>
                          </m:sSubPr>
                          <m:e>
                            <m:r>
                              <m:rPr>
                                <m:nor/>
                              </m:rPr>
                              <a:rPr lang="vi-VN" sz="2400" dirty="0"/>
                              <m:t>𝜉</m:t>
                            </m:r>
                          </m:e>
                          <m:sub>
                            <m:r>
                              <a:rPr lang="en-US" sz="2400" i="1">
                                <a:latin typeface="Cambria Math" panose="02040503050406030204" pitchFamily="18" charset="0"/>
                              </a:rPr>
                              <m:t>𝑖</m:t>
                            </m:r>
                          </m:sub>
                        </m:sSub>
                      </m:e>
                    </m:nary>
                  </m:oMath>
                </a14:m>
                <a:r>
                  <a:rPr lang="vi-VN" sz="2400" dirty="0"/>
                  <a:t> ). Giá trị 𝐶 lớn ưu tiên phân loại chính xác, trong khi 𝐶 nhỏ ưu tiên lề lớn hơn.</a:t>
                </a:r>
              </a:p>
            </p:txBody>
          </p:sp>
        </mc:Choice>
        <mc:Fallback>
          <p:sp>
            <p:nvSpPr>
              <p:cNvPr id="6" name="TextBox 5">
                <a:extLst>
                  <a:ext uri="{FF2B5EF4-FFF2-40B4-BE49-F238E27FC236}">
                    <a16:creationId xmlns:a16="http://schemas.microsoft.com/office/drawing/2014/main" id="{9167B93F-C3AE-3868-E53A-5B2C66E9F263}"/>
                  </a:ext>
                </a:extLst>
              </p:cNvPr>
              <p:cNvSpPr txBox="1">
                <a:spLocks noRot="1" noChangeAspect="1" noMove="1" noResize="1" noEditPoints="1" noAdjustHandles="1" noChangeArrowheads="1" noChangeShapeType="1" noTextEdit="1"/>
              </p:cNvSpPr>
              <p:nvPr/>
            </p:nvSpPr>
            <p:spPr>
              <a:xfrm>
                <a:off x="744810" y="4101300"/>
                <a:ext cx="10414158" cy="1208664"/>
              </a:xfrm>
              <a:prstGeom prst="rect">
                <a:avLst/>
              </a:prstGeom>
              <a:blipFill>
                <a:blip r:embed="rId3"/>
                <a:stretch>
                  <a:fillRect l="-878" t="-18182" r="-936" b="-4494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CE371C79-8C6B-8186-C03E-3706541223E2}"/>
                  </a:ext>
                </a:extLst>
              </p:cNvPr>
              <p:cNvSpPr txBox="1"/>
              <p:nvPr/>
            </p:nvSpPr>
            <p:spPr>
              <a:xfrm>
                <a:off x="880889" y="2666651"/>
                <a:ext cx="10414158" cy="983218"/>
              </a:xfrm>
              <a:prstGeom prst="rect">
                <a:avLst/>
              </a:prstGeom>
              <a:noFill/>
            </p:spPr>
            <p:txBody>
              <a:bodyPr wrap="square">
                <a:spAutoFit/>
              </a:bodyPr>
              <a:lstStyle/>
              <a:p>
                <a:r>
                  <a:rPr lang="en-US" sz="2400" dirty="0"/>
                  <a:t>Minimize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sSup>
                      <m:sSupPr>
                        <m:ctrlPr>
                          <a:rPr lang="en-US" sz="2400" i="1" smtClean="0">
                            <a:latin typeface="Cambria Math" panose="02040503050406030204" pitchFamily="18" charset="0"/>
                          </a:rPr>
                        </m:ctrlPr>
                      </m:sSupPr>
                      <m:e>
                        <m:d>
                          <m:dPr>
                            <m:begChr m:val="‖"/>
                            <m:endChr m:val="‖"/>
                            <m:ctrlPr>
                              <a:rPr lang="en-US" sz="2400" i="1" smtClean="0">
                                <a:latin typeface="Cambria Math" panose="02040503050406030204" pitchFamily="18" charset="0"/>
                              </a:rPr>
                            </m:ctrlPr>
                          </m:dPr>
                          <m:e>
                            <m:r>
                              <a:rPr lang="en-US" sz="2400" b="0" i="1" smtClean="0">
                                <a:latin typeface="Cambria Math" panose="02040503050406030204" pitchFamily="18" charset="0"/>
                              </a:rPr>
                              <m:t>𝑤</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𝐶</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b>
                          <m:sSubPr>
                            <m:ctrlPr>
                              <a:rPr lang="en-US" sz="2400" b="0" i="1" smtClean="0">
                                <a:latin typeface="Cambria Math" panose="02040503050406030204" pitchFamily="18" charset="0"/>
                              </a:rPr>
                            </m:ctrlPr>
                          </m:sSubPr>
                          <m:e>
                            <m:r>
                              <m:rPr>
                                <m:nor/>
                              </m:rPr>
                              <a:rPr lang="vi-VN" sz="2400" dirty="0"/>
                              <m:t>𝜉</m:t>
                            </m:r>
                          </m:e>
                          <m:sub>
                            <m:r>
                              <a:rPr lang="en-US" sz="2400" b="0" i="1" smtClean="0">
                                <a:latin typeface="Cambria Math" panose="02040503050406030204" pitchFamily="18" charset="0"/>
                              </a:rPr>
                              <m:t>𝑖</m:t>
                            </m:r>
                          </m:sub>
                        </m:sSub>
                      </m:e>
                    </m:nary>
                  </m:oMath>
                </a14:m>
                <a:br>
                  <a:rPr lang="en-US" sz="2400" dirty="0"/>
                </a:br>
                <a14:m>
                  <m:oMath xmlns:m="http://schemas.openxmlformats.org/officeDocument/2006/math">
                    <m:r>
                      <a:rPr lang="en-US" sz="2400" b="0" i="1" smtClean="0">
                        <a:latin typeface="Cambria Math" panose="02040503050406030204" pitchFamily="18" charset="0"/>
                      </a:rPr>
                      <m:t>𝑠𝑢𝑏𝑗𝑒𝑐𝑡</m:t>
                    </m:r>
                    <m:r>
                      <a:rPr lang="en-US" sz="2400" b="0" i="1" smtClean="0">
                        <a:latin typeface="Cambria Math" panose="02040503050406030204" pitchFamily="18" charset="0"/>
                      </a:rPr>
                      <m:t> </m:t>
                    </m:r>
                    <m:r>
                      <a:rPr lang="en-US" sz="2400" b="0" i="1" smtClean="0">
                        <a:latin typeface="Cambria Math" panose="02040503050406030204" pitchFamily="18" charset="0"/>
                      </a:rPr>
                      <m:t>𝑡𝑜</m:t>
                    </m:r>
                    <m:r>
                      <a:rPr lang="en-US" sz="2400" b="0" i="1" smtClean="0">
                        <a:latin typeface="Cambria Math" panose="02040503050406030204" pitchFamily="18" charset="0"/>
                      </a:rPr>
                      <m:t> </m:t>
                    </m:r>
                  </m:oMath>
                </a14:m>
                <a:r>
                  <a:rPr lang="en-US" sz="2400" dirty="0"/>
                  <a:t>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𝑦</m:t>
                        </m:r>
                      </m:e>
                      <m:sub>
                        <m:r>
                          <a:rPr lang="en-US" sz="2400" b="0" i="1" dirty="0" smtClean="0">
                            <a:latin typeface="Cambria Math" panose="02040503050406030204" pitchFamily="18" charset="0"/>
                          </a:rPr>
                          <m:t>𝑖</m:t>
                        </m:r>
                      </m:sub>
                    </m:sSub>
                    <m:d>
                      <m:dPr>
                        <m:ctrlPr>
                          <a:rPr lang="en-US" sz="2400" b="0" i="1" dirty="0" smtClean="0">
                            <a:latin typeface="Cambria Math" panose="02040503050406030204" pitchFamily="18" charset="0"/>
                          </a:rPr>
                        </m:ctrlPr>
                      </m:dPr>
                      <m:e>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𝑤</m:t>
                            </m:r>
                          </m:e>
                          <m:sup>
                            <m:r>
                              <a:rPr lang="en-US" sz="2400" b="0" i="1" dirty="0" smtClean="0">
                                <a:latin typeface="Cambria Math" panose="02040503050406030204" pitchFamily="18" charset="0"/>
                              </a:rPr>
                              <m:t>𝑇</m:t>
                            </m:r>
                          </m:sup>
                        </m:sSup>
                        <m:r>
                          <a:rPr lang="en-US" sz="2400" b="0" i="1" dirty="0" smtClean="0">
                            <a:latin typeface="Cambria Math" panose="02040503050406030204" pitchFamily="18" charset="0"/>
                          </a:rPr>
                          <m:t> </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𝑖</m:t>
                            </m:r>
                          </m:sub>
                        </m:sSub>
                        <m:r>
                          <a:rPr lang="en-US" sz="2400" b="0" i="1" dirty="0" smtClean="0">
                            <a:latin typeface="Cambria Math" panose="02040503050406030204" pitchFamily="18" charset="0"/>
                          </a:rPr>
                          <m:t>+</m:t>
                        </m:r>
                        <m:r>
                          <a:rPr lang="en-US" sz="2400" b="0" i="1" dirty="0" smtClean="0">
                            <a:latin typeface="Cambria Math" panose="02040503050406030204" pitchFamily="18" charset="0"/>
                          </a:rPr>
                          <m:t>𝑏</m:t>
                        </m:r>
                      </m:e>
                    </m:d>
                    <m:r>
                      <a:rPr lang="en-US" sz="2400" b="0" i="1" dirty="0" smtClean="0">
                        <a:latin typeface="Cambria Math" panose="02040503050406030204" pitchFamily="18" charset="0"/>
                        <a:ea typeface="Cambria Math" panose="02040503050406030204" pitchFamily="18" charset="0"/>
                      </a:rPr>
                      <m:t>≥1 − </m:t>
                    </m:r>
                    <m:sSub>
                      <m:sSubPr>
                        <m:ctrlPr>
                          <a:rPr lang="en-US" sz="2400" i="1">
                            <a:latin typeface="Cambria Math" panose="02040503050406030204" pitchFamily="18" charset="0"/>
                          </a:rPr>
                        </m:ctrlPr>
                      </m:sSubPr>
                      <m:e>
                        <m:r>
                          <m:rPr>
                            <m:nor/>
                          </m:rPr>
                          <a:rPr lang="vi-VN" sz="2400" dirty="0"/>
                          <m:t>𝜉</m:t>
                        </m:r>
                      </m:e>
                      <m:sub>
                        <m:r>
                          <a:rPr lang="en-US" sz="2400" i="1">
                            <a:latin typeface="Cambria Math" panose="02040503050406030204" pitchFamily="18" charset="0"/>
                          </a:rPr>
                          <m:t>𝑖</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m:rPr>
                            <m:nor/>
                          </m:rPr>
                          <a:rPr lang="vi-VN" sz="2400" dirty="0"/>
                          <m:t>𝜉</m:t>
                        </m:r>
                      </m:e>
                      <m:sub>
                        <m:r>
                          <a:rPr lang="en-US" sz="2400" i="1">
                            <a:latin typeface="Cambria Math" panose="02040503050406030204" pitchFamily="18" charset="0"/>
                          </a:rPr>
                          <m:t>𝑖</m:t>
                        </m:r>
                      </m:sub>
                    </m:sSub>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 ∀</m:t>
                    </m:r>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𝑁</m:t>
                    </m:r>
                  </m:oMath>
                </a14:m>
                <a:endParaRPr lang="vi-VN" sz="2400" dirty="0"/>
              </a:p>
            </p:txBody>
          </p:sp>
        </mc:Choice>
        <mc:Fallback>
          <p:sp>
            <p:nvSpPr>
              <p:cNvPr id="2" name="TextBox 1">
                <a:extLst>
                  <a:ext uri="{FF2B5EF4-FFF2-40B4-BE49-F238E27FC236}">
                    <a16:creationId xmlns:a16="http://schemas.microsoft.com/office/drawing/2014/main" id="{CE371C79-8C6B-8186-C03E-3706541223E2}"/>
                  </a:ext>
                </a:extLst>
              </p:cNvPr>
              <p:cNvSpPr txBox="1">
                <a:spLocks noRot="1" noChangeAspect="1" noMove="1" noResize="1" noEditPoints="1" noAdjustHandles="1" noChangeArrowheads="1" noChangeShapeType="1" noTextEdit="1"/>
              </p:cNvSpPr>
              <p:nvPr/>
            </p:nvSpPr>
            <p:spPr>
              <a:xfrm>
                <a:off x="880889" y="2666651"/>
                <a:ext cx="10414158" cy="983218"/>
              </a:xfrm>
              <a:prstGeom prst="rect">
                <a:avLst/>
              </a:prstGeom>
              <a:blipFill>
                <a:blip r:embed="rId4"/>
                <a:stretch>
                  <a:fillRect l="-937" b="-12963"/>
                </a:stretch>
              </a:blipFill>
            </p:spPr>
            <p:txBody>
              <a:bodyPr/>
              <a:lstStyle/>
              <a:p>
                <a:r>
                  <a:rPr lang="en-US">
                    <a:noFill/>
                  </a:rPr>
                  <a:t> </a:t>
                </a:r>
              </a:p>
            </p:txBody>
          </p:sp>
        </mc:Fallback>
      </mc:AlternateContent>
    </p:spTree>
    <p:extLst>
      <p:ext uri="{BB962C8B-B14F-4D97-AF65-F5344CB8AC3E}">
        <p14:creationId xmlns:p14="http://schemas.microsoft.com/office/powerpoint/2010/main" val="3624267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9E199-F229-5988-928A-2A4A3BC9EFC2}"/>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5087F371-26FB-5C77-5E17-4EAF4F7C271C}"/>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E0842660-3C26-E4D1-85F8-B3CB2CDE7ABB}"/>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14E49204-6128-E3FF-0328-F911F15069A4}"/>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41938A17-A249-583F-CF6C-716F7798DFC7}"/>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373E9057-2698-8544-5919-04435636A786}"/>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4A9404A0-A25B-C72C-CDF8-49C6A32994BC}"/>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FF2A903B-2C73-EF1B-4660-DE392D477C37}"/>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BE54C3AC-9FD5-9A8C-4337-0DAB26684258}"/>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FEB982B3-E879-CA1E-FCDE-F0BA00C374E7}"/>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1BF862D6-3762-9417-A09B-23F7A57E9E8D}"/>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DA63EE6D-01BE-128B-FA5F-F7FDCB1E0C93}"/>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97A03FC-38AB-55D6-08E3-2D29272B2F0E}"/>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517F1E09-C531-FE2B-951D-298E6928BA10}"/>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38549C2D-E76A-F0D6-0CCC-83BB9DE88E44}"/>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1AF7778F-822B-2232-0ADA-E62C321DC49F}"/>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A523A36F-64BA-7AF4-9205-860DD7689A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BCDFD339-5D2F-F32F-92CB-596100F54B65}"/>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sp>
        <p:nvSpPr>
          <p:cNvPr id="34" name="TextBox 33">
            <a:extLst>
              <a:ext uri="{FF2B5EF4-FFF2-40B4-BE49-F238E27FC236}">
                <a16:creationId xmlns:a16="http://schemas.microsoft.com/office/drawing/2014/main" id="{A7F28FDF-2C4C-6389-2A49-2613BC18FC76}"/>
              </a:ext>
            </a:extLst>
          </p:cNvPr>
          <p:cNvSpPr txBox="1"/>
          <p:nvPr/>
        </p:nvSpPr>
        <p:spPr>
          <a:xfrm>
            <a:off x="1944229" y="936179"/>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đối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ngẫu</a:t>
            </a:r>
            <a:endParaRPr lang="vi-VN" sz="4000" dirty="0"/>
          </a:p>
        </p:txBody>
      </p:sp>
      <p:sp>
        <p:nvSpPr>
          <p:cNvPr id="4" name="TextBox 3">
            <a:extLst>
              <a:ext uri="{FF2B5EF4-FFF2-40B4-BE49-F238E27FC236}">
                <a16:creationId xmlns:a16="http://schemas.microsoft.com/office/drawing/2014/main" id="{B02C7BE8-DF39-58C3-5579-E408AC2F7B67}"/>
              </a:ext>
            </a:extLst>
          </p:cNvPr>
          <p:cNvSpPr txBox="1"/>
          <p:nvPr/>
        </p:nvSpPr>
        <p:spPr>
          <a:xfrm>
            <a:off x="951860" y="2639142"/>
            <a:ext cx="10414158" cy="1683666"/>
          </a:xfrm>
          <a:prstGeom prst="rect">
            <a:avLst/>
          </a:prstGeom>
          <a:noFill/>
        </p:spPr>
        <p:txBody>
          <a:bodyPr wrap="square">
            <a:spAutoFit/>
          </a:bodyPr>
          <a:lstStyle/>
          <a:p>
            <a:pPr>
              <a:lnSpc>
                <a:spcPct val="150000"/>
              </a:lnSpc>
            </a:pPr>
            <a:r>
              <a:rPr lang="vi-VN" sz="2400" dirty="0">
                <a:latin typeface="Tahoma" panose="020B0604030504040204" pitchFamily="34" charset="0"/>
                <a:ea typeface="Tahoma" panose="020B0604030504040204" pitchFamily="34" charset="0"/>
                <a:cs typeface="Tahoma" panose="020B0604030504040204" pitchFamily="34" charset="0"/>
              </a:rPr>
              <a:t>Thay vì giải bài toán nguyên thủy (primal), SVM thường được giải trong dạng đối ngẫu (dual), vì dạng này có một số ưu điểm, đặc biệt khi kết hợp với kỹ thuật nhân.</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4719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B87BE-AF2E-3043-7939-823E0CED199C}"/>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06A64080-351E-2694-D7C5-8772AC0D2105}"/>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D1904997-6FFF-8C0F-194D-756FFC3C3CD9}"/>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9CE2C2F7-F4A2-9409-D2B4-7B40AA7FC124}"/>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6D9D7E74-6006-8595-021E-6491A1347A1B}"/>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62301839-C7CA-25E2-9ED8-43F35091F980}"/>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E45CF08A-9862-C1B3-05AC-FFD6CAC1E8AD}"/>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A193CD21-017D-8E70-FB2A-BE931D2A4E6A}"/>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57477001-6D71-B9AB-3813-A3AB1BCFF1F1}"/>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A4BB6BE1-757B-9D13-13F6-1E27A0AF6FCC}"/>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07532099-1B61-A759-4E0C-D5CCADD0B28F}"/>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D9E40C3-C1E6-1DC8-E8A4-210FB2EC8ECA}"/>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12B610CF-9E5F-B531-5813-7EDC7F32407C}"/>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146D4838-DD7C-37C7-997A-E0A541071B2F}"/>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0B5BBB86-F655-05A2-50F6-C4FD3DC50B5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945B8DF0-B47A-5999-FE0B-4AF47C4D5944}"/>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13784966-61C7-E9BE-A7AA-10B0B70C274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6D4798BC-3968-C5E9-EC61-E4C2F69C0A69}"/>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sp>
        <p:nvSpPr>
          <p:cNvPr id="34" name="TextBox 33">
            <a:extLst>
              <a:ext uri="{FF2B5EF4-FFF2-40B4-BE49-F238E27FC236}">
                <a16:creationId xmlns:a16="http://schemas.microsoft.com/office/drawing/2014/main" id="{811E433A-9377-D0F2-78E2-8C779095114E}"/>
              </a:ext>
            </a:extLst>
          </p:cNvPr>
          <p:cNvSpPr txBox="1"/>
          <p:nvPr/>
        </p:nvSpPr>
        <p:spPr>
          <a:xfrm>
            <a:off x="1944229" y="936179"/>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đối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ngẫu</a:t>
            </a:r>
            <a:endParaRPr lang="vi-VN" sz="4000" dirty="0"/>
          </a:p>
        </p:txBody>
      </p:sp>
      <p:sp>
        <p:nvSpPr>
          <p:cNvPr id="4" name="TextBox 3">
            <a:extLst>
              <a:ext uri="{FF2B5EF4-FFF2-40B4-BE49-F238E27FC236}">
                <a16:creationId xmlns:a16="http://schemas.microsoft.com/office/drawing/2014/main" id="{F1123603-64C3-09DF-10BE-78C0A0A2DF6C}"/>
              </a:ext>
            </a:extLst>
          </p:cNvPr>
          <p:cNvSpPr txBox="1"/>
          <p:nvPr/>
        </p:nvSpPr>
        <p:spPr>
          <a:xfrm>
            <a:off x="741319" y="1881739"/>
            <a:ext cx="3331917" cy="523220"/>
          </a:xfrm>
          <a:prstGeom prst="rect">
            <a:avLst/>
          </a:prstGeom>
          <a:noFill/>
        </p:spPr>
        <p:txBody>
          <a:bodyPr wrap="square">
            <a:spAutoFit/>
          </a:bodyPr>
          <a:lstStyle/>
          <a:p>
            <a:r>
              <a:rPr lang="en-US" sz="2800" b="1" dirty="0" err="1"/>
              <a:t>Bài</a:t>
            </a:r>
            <a:r>
              <a:rPr lang="en-US" sz="2800" b="1" dirty="0"/>
              <a:t> </a:t>
            </a:r>
            <a:r>
              <a:rPr lang="en-US" sz="2800" b="1" dirty="0" err="1"/>
              <a:t>toán</a:t>
            </a:r>
            <a:r>
              <a:rPr lang="en-US" sz="2800" b="1" dirty="0"/>
              <a:t> </a:t>
            </a:r>
            <a:r>
              <a:rPr lang="en-US" sz="2800" b="1" dirty="0" err="1"/>
              <a:t>đối</a:t>
            </a:r>
            <a:r>
              <a:rPr lang="en-US" sz="2800" b="1" dirty="0"/>
              <a:t> </a:t>
            </a:r>
            <a:r>
              <a:rPr lang="en-US" sz="2800" b="1" dirty="0" err="1"/>
              <a:t>ngẫu</a:t>
            </a:r>
            <a:endParaRPr lang="en-US" sz="2800"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4636000-1D05-45BF-FF54-BEBA62C5BFA6}"/>
                  </a:ext>
                </a:extLst>
              </p:cNvPr>
              <p:cNvSpPr txBox="1"/>
              <p:nvPr/>
            </p:nvSpPr>
            <p:spPr>
              <a:xfrm>
                <a:off x="741319" y="2440089"/>
                <a:ext cx="10414158" cy="1200329"/>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Bài toán đối ngẫu của SVM lề mềm được xây dựng bằng cách sử dụng </a:t>
                </a:r>
                <a:r>
                  <a:rPr lang="vi-VN" sz="2400" b="1" dirty="0">
                    <a:latin typeface="Tahoma" panose="020B0604030504040204" pitchFamily="34" charset="0"/>
                    <a:ea typeface="Tahoma" panose="020B0604030504040204" pitchFamily="34" charset="0"/>
                    <a:cs typeface="Tahoma" panose="020B0604030504040204" pitchFamily="34" charset="0"/>
                  </a:rPr>
                  <a:t>bộ nhân tử Lagrange</a:t>
                </a:r>
                <a:r>
                  <a:rPr lang="vi-VN" sz="24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vi-VN" sz="2400" i="1" smtClean="0">
                            <a:latin typeface="Cambria Math" panose="02040503050406030204" pitchFamily="18" charset="0"/>
                          </a:rPr>
                        </m:ctrlPr>
                      </m:sSubPr>
                      <m:e>
                        <m:r>
                          <a:rPr lang="vi-VN" sz="2400" i="1" smtClean="0">
                            <a:latin typeface="Cambria Math" panose="02040503050406030204" pitchFamily="18" charset="0"/>
                            <a:ea typeface="Cambria Math" panose="02040503050406030204" pitchFamily="18" charset="0"/>
                          </a:rPr>
                          <m:t>𝛼</m:t>
                        </m:r>
                      </m:e>
                      <m:sub>
                        <m:r>
                          <a:rPr lang="en-US" sz="2400" b="0" i="1" smtClean="0">
                            <a:latin typeface="Cambria Math" panose="02040503050406030204" pitchFamily="18" charset="0"/>
                          </a:rPr>
                          <m:t>𝑖</m:t>
                        </m:r>
                      </m:sub>
                    </m:sSub>
                    <m:r>
                      <a:rPr lang="vi-VN"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0 </m:t>
                    </m:r>
                  </m:oMath>
                </a14:m>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và </a:t>
                </a:r>
                <a14:m>
                  <m:oMath xmlns:m="http://schemas.openxmlformats.org/officeDocument/2006/math">
                    <m:sSub>
                      <m:sSubPr>
                        <m:ctrlPr>
                          <a:rPr lang="vi-VN" sz="2400" i="1">
                            <a:latin typeface="Cambria Math" panose="02040503050406030204" pitchFamily="18" charset="0"/>
                          </a:rPr>
                        </m:ctrlPr>
                      </m:sSubPr>
                      <m:e>
                        <m:r>
                          <a:rPr lang="vi-VN" sz="2400" i="1" smtClean="0">
                            <a:latin typeface="Cambria Math" panose="02040503050406030204" pitchFamily="18" charset="0"/>
                            <a:ea typeface="Cambria Math" panose="02040503050406030204" pitchFamily="18" charset="0"/>
                          </a:rPr>
                          <m:t>𝜇</m:t>
                        </m:r>
                      </m:e>
                      <m:sub>
                        <m:r>
                          <a:rPr lang="en-US" sz="2400" i="1">
                            <a:latin typeface="Cambria Math" panose="02040503050406030204" pitchFamily="18" charset="0"/>
                          </a:rPr>
                          <m:t>𝑖</m:t>
                        </m:r>
                      </m:sub>
                    </m:sSub>
                    <m:r>
                      <a:rPr lang="vi-VN"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0 </m:t>
                    </m:r>
                  </m:oMath>
                </a14:m>
                <a:r>
                  <a:rPr lang="vi-VN" sz="2400" dirty="0">
                    <a:latin typeface="Tahoma" panose="020B0604030504040204" pitchFamily="34" charset="0"/>
                    <a:ea typeface="Tahoma" panose="020B0604030504040204" pitchFamily="34" charset="0"/>
                    <a:cs typeface="Tahoma" panose="020B0604030504040204" pitchFamily="34" charset="0"/>
                  </a:rPr>
                  <a:t>cho các ràng buộc. Hàm Lagrangian được định nghĩa như:</a:t>
                </a:r>
              </a:p>
            </p:txBody>
          </p:sp>
        </mc:Choice>
        <mc:Fallback>
          <p:sp>
            <p:nvSpPr>
              <p:cNvPr id="3" name="TextBox 2">
                <a:extLst>
                  <a:ext uri="{FF2B5EF4-FFF2-40B4-BE49-F238E27FC236}">
                    <a16:creationId xmlns:a16="http://schemas.microsoft.com/office/drawing/2014/main" id="{34636000-1D05-45BF-FF54-BEBA62C5BFA6}"/>
                  </a:ext>
                </a:extLst>
              </p:cNvPr>
              <p:cNvSpPr txBox="1">
                <a:spLocks noRot="1" noChangeAspect="1" noMove="1" noResize="1" noEditPoints="1" noAdjustHandles="1" noChangeArrowheads="1" noChangeShapeType="1" noTextEdit="1"/>
              </p:cNvSpPr>
              <p:nvPr/>
            </p:nvSpPr>
            <p:spPr>
              <a:xfrm>
                <a:off x="741319" y="2440089"/>
                <a:ext cx="10414158" cy="1200329"/>
              </a:xfrm>
              <a:prstGeom prst="rect">
                <a:avLst/>
              </a:prstGeom>
              <a:blipFill>
                <a:blip r:embed="rId3"/>
                <a:stretch>
                  <a:fillRect l="-937" t="-4061" b="-1066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DDDDDD3C-F5C0-9264-1AAA-EBDEE606FBF1}"/>
              </a:ext>
            </a:extLst>
          </p:cNvPr>
          <p:cNvPicPr>
            <a:picLocks noChangeAspect="1"/>
          </p:cNvPicPr>
          <p:nvPr/>
        </p:nvPicPr>
        <p:blipFill>
          <a:blip r:embed="rId4"/>
          <a:stretch>
            <a:fillRect/>
          </a:stretch>
        </p:blipFill>
        <p:spPr>
          <a:xfrm>
            <a:off x="598092" y="3640418"/>
            <a:ext cx="10995815" cy="1108501"/>
          </a:xfrm>
          <a:prstGeom prst="rect">
            <a:avLst/>
          </a:prstGeom>
        </p:spPr>
      </p:pic>
    </p:spTree>
    <p:extLst>
      <p:ext uri="{BB962C8B-B14F-4D97-AF65-F5344CB8AC3E}">
        <p14:creationId xmlns:p14="http://schemas.microsoft.com/office/powerpoint/2010/main" val="23943189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8AF95-D20D-4910-3361-EBA14ADE4DF8}"/>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92656806-CE91-BF15-CA5F-A5BEBD53C23C}"/>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5C5488C5-DA2A-E38A-E112-7BDC155C8344}"/>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AAE71E0A-B435-AE02-7C05-9225F3AAEC83}"/>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320E7322-E65C-921C-8354-72B4FC444C4A}"/>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93393DE8-FB71-41F0-5444-71E62CE913E3}"/>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5C6FFF73-D13A-116C-68B5-691349C012BD}"/>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BDB64057-624B-11CD-CF3F-632CF62AF795}"/>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18069A04-0FF9-2A36-4912-60A18421834E}"/>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2EF03759-371A-6988-0441-9C37B9AD7244}"/>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3ACB6EF3-9CE4-1F41-9442-D4C688DDAA86}"/>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D25FE3B6-95AF-835C-0AEA-FA8446DF896C}"/>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217EC6D1-8904-5279-9F4B-71E605937922}"/>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33C8D45E-1022-DCEF-8617-64B1C19A149E}"/>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7756303B-9C2B-02AE-F32E-882FD99A4D19}"/>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C7DAD98A-1585-56E7-40E9-029FC227F74C}"/>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C6D7D717-E41D-DBB5-A241-86B12AEE7DD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A81D4A2A-7A3E-4067-1CFB-EEEFD9ECD4E3}"/>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sp>
        <p:nvSpPr>
          <p:cNvPr id="34" name="TextBox 33">
            <a:extLst>
              <a:ext uri="{FF2B5EF4-FFF2-40B4-BE49-F238E27FC236}">
                <a16:creationId xmlns:a16="http://schemas.microsoft.com/office/drawing/2014/main" id="{4815CD87-2E2E-05EC-279F-1BD497B6715F}"/>
              </a:ext>
            </a:extLst>
          </p:cNvPr>
          <p:cNvSpPr txBox="1"/>
          <p:nvPr/>
        </p:nvSpPr>
        <p:spPr>
          <a:xfrm>
            <a:off x="1944229" y="936179"/>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đối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ngẫu</a:t>
            </a:r>
            <a:endParaRPr lang="vi-VN" sz="4000" dirty="0"/>
          </a:p>
        </p:txBody>
      </p:sp>
      <p:sp>
        <p:nvSpPr>
          <p:cNvPr id="4" name="TextBox 3">
            <a:extLst>
              <a:ext uri="{FF2B5EF4-FFF2-40B4-BE49-F238E27FC236}">
                <a16:creationId xmlns:a16="http://schemas.microsoft.com/office/drawing/2014/main" id="{AA3BBD64-E75C-F85E-7007-54C3146C2E41}"/>
              </a:ext>
            </a:extLst>
          </p:cNvPr>
          <p:cNvSpPr txBox="1"/>
          <p:nvPr/>
        </p:nvSpPr>
        <p:spPr>
          <a:xfrm>
            <a:off x="741319" y="1881739"/>
            <a:ext cx="3331917" cy="523220"/>
          </a:xfrm>
          <a:prstGeom prst="rect">
            <a:avLst/>
          </a:prstGeom>
          <a:noFill/>
        </p:spPr>
        <p:txBody>
          <a:bodyPr wrap="square">
            <a:spAutoFit/>
          </a:bodyPr>
          <a:lstStyle/>
          <a:p>
            <a:r>
              <a:rPr lang="en-US" sz="2800" b="1" dirty="0" err="1"/>
              <a:t>Bài</a:t>
            </a:r>
            <a:r>
              <a:rPr lang="en-US" sz="2800" b="1" dirty="0"/>
              <a:t> </a:t>
            </a:r>
            <a:r>
              <a:rPr lang="en-US" sz="2800" b="1" dirty="0" err="1"/>
              <a:t>toán</a:t>
            </a:r>
            <a:r>
              <a:rPr lang="en-US" sz="2800" b="1" dirty="0"/>
              <a:t> </a:t>
            </a:r>
            <a:r>
              <a:rPr lang="en-US" sz="2800" b="1" dirty="0" err="1"/>
              <a:t>đối</a:t>
            </a:r>
            <a:r>
              <a:rPr lang="en-US" sz="2800" b="1" dirty="0"/>
              <a:t> </a:t>
            </a:r>
            <a:r>
              <a:rPr lang="en-US" sz="2800" b="1" dirty="0" err="1"/>
              <a:t>ngẫu</a:t>
            </a:r>
            <a:endParaRPr lang="en-US" sz="2800"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747B5BB-9DB1-72E5-8C2C-A63426925CB3}"/>
                  </a:ext>
                </a:extLst>
              </p:cNvPr>
              <p:cNvSpPr txBox="1"/>
              <p:nvPr/>
            </p:nvSpPr>
            <p:spPr>
              <a:xfrm>
                <a:off x="741319" y="2440089"/>
                <a:ext cx="10852588" cy="461665"/>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Để tìm điểm tối ưu, chúng ta lấy đạo hàm của </a:t>
                </a:r>
                <a14:m>
                  <m:oMath xmlns:m="http://schemas.openxmlformats.org/officeDocument/2006/math">
                    <m:r>
                      <a:rPr lang="vi-VN" sz="2400" i="1" smtClean="0">
                        <a:latin typeface="Cambria Math" panose="02040503050406030204" pitchFamily="18" charset="0"/>
                        <a:ea typeface="Cambria Math" panose="02040503050406030204" pitchFamily="18" charset="0"/>
                        <a:cs typeface="Tahoma" panose="020B0604030504040204" pitchFamily="34" charset="0"/>
                      </a:rPr>
                      <m:t>ℒ</m:t>
                    </m:r>
                  </m:oMath>
                </a14:m>
                <a:r>
                  <a:rPr lang="vi-VN" sz="2400" dirty="0">
                    <a:latin typeface="Tahoma" panose="020B0604030504040204" pitchFamily="34" charset="0"/>
                    <a:ea typeface="Tahoma" panose="020B0604030504040204" pitchFamily="34" charset="0"/>
                    <a:cs typeface="Tahoma" panose="020B0604030504040204" pitchFamily="34" charset="0"/>
                  </a:rPr>
                  <a:t> theo 𝑤,</a:t>
                </a:r>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𝑏,</a:t>
                </a:r>
                <a:r>
                  <a:rPr lang="en-US" sz="24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vi-VN" sz="2400" i="1" dirty="0" smtClean="0">
                            <a:latin typeface="Cambria Math" panose="02040503050406030204" pitchFamily="18" charset="0"/>
                            <a:ea typeface="Tahoma" panose="020B0604030504040204" pitchFamily="34" charset="0"/>
                            <a:cs typeface="Tahoma" panose="020B0604030504040204" pitchFamily="34" charset="0"/>
                          </a:rPr>
                        </m:ctrlPr>
                      </m:sSubPr>
                      <m:e>
                        <m:r>
                          <a:rPr lang="vi-VN" sz="2400" i="1" dirty="0">
                            <a:latin typeface="Cambria Math" panose="02040503050406030204" pitchFamily="18" charset="0"/>
                            <a:ea typeface="Tahoma" panose="020B0604030504040204" pitchFamily="34" charset="0"/>
                            <a:cs typeface="Tahoma" panose="020B0604030504040204" pitchFamily="34" charset="0"/>
                          </a:rPr>
                          <m:t>𝜉</m:t>
                        </m:r>
                      </m:e>
                      <m:sub>
                        <m:r>
                          <a:rPr lang="en-US" sz="2400" b="0" i="1" dirty="0" smtClean="0">
                            <a:latin typeface="Cambria Math" panose="02040503050406030204" pitchFamily="18" charset="0"/>
                            <a:ea typeface="Tahoma" panose="020B0604030504040204" pitchFamily="34" charset="0"/>
                            <a:cs typeface="Tahoma" panose="020B0604030504040204" pitchFamily="34" charset="0"/>
                          </a:rPr>
                          <m:t>𝑖</m:t>
                        </m:r>
                      </m:sub>
                    </m:sSub>
                  </m:oMath>
                </a14:m>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và đặt bằng 0:</a:t>
                </a:r>
              </a:p>
            </p:txBody>
          </p:sp>
        </mc:Choice>
        <mc:Fallback>
          <p:sp>
            <p:nvSpPr>
              <p:cNvPr id="3" name="TextBox 2">
                <a:extLst>
                  <a:ext uri="{FF2B5EF4-FFF2-40B4-BE49-F238E27FC236}">
                    <a16:creationId xmlns:a16="http://schemas.microsoft.com/office/drawing/2014/main" id="{F747B5BB-9DB1-72E5-8C2C-A63426925CB3}"/>
                  </a:ext>
                </a:extLst>
              </p:cNvPr>
              <p:cNvSpPr txBox="1">
                <a:spLocks noRot="1" noChangeAspect="1" noMove="1" noResize="1" noEditPoints="1" noAdjustHandles="1" noChangeArrowheads="1" noChangeShapeType="1" noTextEdit="1"/>
              </p:cNvSpPr>
              <p:nvPr/>
            </p:nvSpPr>
            <p:spPr>
              <a:xfrm>
                <a:off x="741319" y="2440089"/>
                <a:ext cx="10852588" cy="461665"/>
              </a:xfrm>
              <a:prstGeom prst="rect">
                <a:avLst/>
              </a:prstGeom>
              <a:blipFill>
                <a:blip r:embed="rId3"/>
                <a:stretch>
                  <a:fillRect l="-899" t="-11842" b="-2894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7D962AFA-D428-3756-73CA-E8198B95A6A0}"/>
              </a:ext>
            </a:extLst>
          </p:cNvPr>
          <p:cNvPicPr>
            <a:picLocks noChangeAspect="1"/>
          </p:cNvPicPr>
          <p:nvPr/>
        </p:nvPicPr>
        <p:blipFill>
          <a:blip r:embed="rId4"/>
          <a:stretch>
            <a:fillRect/>
          </a:stretch>
        </p:blipFill>
        <p:spPr>
          <a:xfrm>
            <a:off x="2705269" y="3126855"/>
            <a:ext cx="6189556" cy="3077160"/>
          </a:xfrm>
          <a:prstGeom prst="rect">
            <a:avLst/>
          </a:prstGeom>
        </p:spPr>
      </p:pic>
    </p:spTree>
    <p:extLst>
      <p:ext uri="{BB962C8B-B14F-4D97-AF65-F5344CB8AC3E}">
        <p14:creationId xmlns:p14="http://schemas.microsoft.com/office/powerpoint/2010/main" val="532865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304F9-2015-D8CE-E6D2-443834AC18BB}"/>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C8F6D543-9351-C76D-DCA3-82AA600D8E39}"/>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B242C0FB-6438-1650-EA30-BB22580182CB}"/>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2CFAE9EB-E871-0396-6A1A-6A3BAFD77FA0}"/>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BEF7FEC-CE37-31ED-E603-ACBDFDEBCF65}"/>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578EB7A4-0AE2-255E-3EE6-2B8902CA65DE}"/>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F22D9549-5817-1748-0EFE-9F6ACB1B2BC7}"/>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25C33FFE-68FA-FD74-F12D-30C631E6B22C}"/>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FA538A1-5888-3C25-E46B-EBCB320FBA4F}"/>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5EAD3538-30DE-9686-A8EF-76AE25A31E40}"/>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B013F32F-CB6E-9CEC-911D-D41315B9CB81}"/>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D72EFEE7-58B4-396F-1B80-FFBF39AD080C}"/>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1D3C6F6E-7B64-67E9-01DB-3FA3F35FE075}"/>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DBCC545C-9A5C-FA1B-9FB1-86A8CDA9807A}"/>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215E5A61-2BEA-3256-0E3B-1388E2CF662E}"/>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0D577F2-34E6-680A-44E5-CFE5859E75FB}"/>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0BCAE0C3-82CD-9E75-204A-CD3ED3EB83F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9D8E5919-1DBC-4DFB-47CC-23EC3812C32D}"/>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sp>
        <p:nvSpPr>
          <p:cNvPr id="34" name="TextBox 33">
            <a:extLst>
              <a:ext uri="{FF2B5EF4-FFF2-40B4-BE49-F238E27FC236}">
                <a16:creationId xmlns:a16="http://schemas.microsoft.com/office/drawing/2014/main" id="{AFA983D2-95FC-3A81-A2ED-9649C6B13AEC}"/>
              </a:ext>
            </a:extLst>
          </p:cNvPr>
          <p:cNvSpPr txBox="1"/>
          <p:nvPr/>
        </p:nvSpPr>
        <p:spPr>
          <a:xfrm>
            <a:off x="1944229" y="936179"/>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đối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ngẫu</a:t>
            </a:r>
            <a:endParaRPr lang="vi-VN" sz="4000" dirty="0"/>
          </a:p>
        </p:txBody>
      </p:sp>
      <p:sp>
        <p:nvSpPr>
          <p:cNvPr id="4" name="TextBox 3">
            <a:extLst>
              <a:ext uri="{FF2B5EF4-FFF2-40B4-BE49-F238E27FC236}">
                <a16:creationId xmlns:a16="http://schemas.microsoft.com/office/drawing/2014/main" id="{F4615650-01DA-EB32-AA07-DD22EF519A50}"/>
              </a:ext>
            </a:extLst>
          </p:cNvPr>
          <p:cNvSpPr txBox="1"/>
          <p:nvPr/>
        </p:nvSpPr>
        <p:spPr>
          <a:xfrm>
            <a:off x="741319" y="1881739"/>
            <a:ext cx="3331917" cy="523220"/>
          </a:xfrm>
          <a:prstGeom prst="rect">
            <a:avLst/>
          </a:prstGeom>
          <a:noFill/>
        </p:spPr>
        <p:txBody>
          <a:bodyPr wrap="square">
            <a:spAutoFit/>
          </a:bodyPr>
          <a:lstStyle/>
          <a:p>
            <a:r>
              <a:rPr lang="en-US" sz="2800" b="1" dirty="0" err="1"/>
              <a:t>Bài</a:t>
            </a:r>
            <a:r>
              <a:rPr lang="en-US" sz="2800" b="1" dirty="0"/>
              <a:t> </a:t>
            </a:r>
            <a:r>
              <a:rPr lang="en-US" sz="2800" b="1" dirty="0" err="1"/>
              <a:t>toán</a:t>
            </a:r>
            <a:r>
              <a:rPr lang="en-US" sz="2800" b="1" dirty="0"/>
              <a:t> </a:t>
            </a:r>
            <a:r>
              <a:rPr lang="en-US" sz="2800" b="1" dirty="0" err="1"/>
              <a:t>đối</a:t>
            </a:r>
            <a:r>
              <a:rPr lang="en-US" sz="2800" b="1" dirty="0"/>
              <a:t> </a:t>
            </a:r>
            <a:r>
              <a:rPr lang="en-US" sz="2800" b="1" dirty="0" err="1"/>
              <a:t>ngẫu</a:t>
            </a:r>
            <a:endParaRPr lang="en-US" sz="2800" b="1"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BF626C4-A46F-A952-64F1-B9FEE5D82418}"/>
                  </a:ext>
                </a:extLst>
              </p:cNvPr>
              <p:cNvSpPr txBox="1"/>
              <p:nvPr/>
            </p:nvSpPr>
            <p:spPr>
              <a:xfrm>
                <a:off x="741319" y="2440089"/>
                <a:ext cx="10852588" cy="461665"/>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Thay các biểu thức này vào </a:t>
                </a:r>
                <a14:m>
                  <m:oMath xmlns:m="http://schemas.openxmlformats.org/officeDocument/2006/math">
                    <m:r>
                      <a:rPr lang="vi-VN" sz="2400" i="1" smtClean="0">
                        <a:latin typeface="Cambria Math" panose="02040503050406030204" pitchFamily="18" charset="0"/>
                        <a:ea typeface="Cambria Math" panose="02040503050406030204" pitchFamily="18" charset="0"/>
                        <a:cs typeface="Tahoma" panose="020B0604030504040204" pitchFamily="34" charset="0"/>
                      </a:rPr>
                      <m:t>ℒ</m:t>
                    </m:r>
                  </m:oMath>
                </a14:m>
                <a:r>
                  <a:rPr lang="vi-VN" sz="2400" dirty="0">
                    <a:latin typeface="Tahoma" panose="020B0604030504040204" pitchFamily="34" charset="0"/>
                    <a:ea typeface="Tahoma" panose="020B0604030504040204" pitchFamily="34" charset="0"/>
                    <a:cs typeface="Tahoma" panose="020B0604030504040204" pitchFamily="34" charset="0"/>
                  </a:rPr>
                  <a:t>, ta thu được bài toán đối ngẫu:</a:t>
                </a:r>
              </a:p>
            </p:txBody>
          </p:sp>
        </mc:Choice>
        <mc:Fallback>
          <p:sp>
            <p:nvSpPr>
              <p:cNvPr id="3" name="TextBox 2">
                <a:extLst>
                  <a:ext uri="{FF2B5EF4-FFF2-40B4-BE49-F238E27FC236}">
                    <a16:creationId xmlns:a16="http://schemas.microsoft.com/office/drawing/2014/main" id="{1BF626C4-A46F-A952-64F1-B9FEE5D82418}"/>
                  </a:ext>
                </a:extLst>
              </p:cNvPr>
              <p:cNvSpPr txBox="1">
                <a:spLocks noRot="1" noChangeAspect="1" noMove="1" noResize="1" noEditPoints="1" noAdjustHandles="1" noChangeArrowheads="1" noChangeShapeType="1" noTextEdit="1"/>
              </p:cNvSpPr>
              <p:nvPr/>
            </p:nvSpPr>
            <p:spPr>
              <a:xfrm>
                <a:off x="741319" y="2440089"/>
                <a:ext cx="10852588" cy="461665"/>
              </a:xfrm>
              <a:prstGeom prst="rect">
                <a:avLst/>
              </a:prstGeom>
              <a:blipFill>
                <a:blip r:embed="rId3"/>
                <a:stretch>
                  <a:fillRect l="-899" t="-11842" b="-2763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CDAC051-C7FA-E8C7-8282-85D77A8640CB}"/>
              </a:ext>
            </a:extLst>
          </p:cNvPr>
          <p:cNvPicPr>
            <a:picLocks noChangeAspect="1"/>
          </p:cNvPicPr>
          <p:nvPr/>
        </p:nvPicPr>
        <p:blipFill>
          <a:blip r:embed="rId4"/>
          <a:stretch>
            <a:fillRect/>
          </a:stretch>
        </p:blipFill>
        <p:spPr>
          <a:xfrm>
            <a:off x="1922273" y="3228189"/>
            <a:ext cx="8822475" cy="2432364"/>
          </a:xfrm>
          <a:prstGeom prst="rect">
            <a:avLst/>
          </a:prstGeom>
        </p:spPr>
      </p:pic>
    </p:spTree>
    <p:extLst>
      <p:ext uri="{BB962C8B-B14F-4D97-AF65-F5344CB8AC3E}">
        <p14:creationId xmlns:p14="http://schemas.microsoft.com/office/powerpoint/2010/main" val="3326603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E43CB-296A-F3C5-839C-2F6659A8CC44}"/>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D7C18C20-D246-21C0-67DA-402996D863E7}"/>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BBE98D42-BC2F-24C5-2C17-DBDDC42B829F}"/>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30474222-0541-E8AB-63EB-5801723DA1B9}"/>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4578406F-A7F7-3DD0-03A4-5022FB744BD6}"/>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872E0511-16CB-635D-7367-25F54E00250E}"/>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1DAF208E-D221-96C1-A121-8DF7A73E2A52}"/>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2370345D-7785-6917-7A6A-3C4F49FC5812}"/>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6E5E30EA-076E-8E1B-8512-E069F6D75D67}"/>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351A7075-43C3-7DEA-7597-135C962FB5D0}"/>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2B58CA29-F042-97D9-8B57-55D0DAE14CC1}"/>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60DC69D7-7AD7-8653-1795-EE28E36AC83A}"/>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B54FD58E-F7E3-00F1-A1AA-BC7611FA8289}"/>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395D03C4-6629-3E40-EB8C-C81429690968}"/>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A316CD78-4563-CB60-FF21-8BC6CFE6A7D3}"/>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77AB5964-6C32-F4EC-4F5C-65B0ACDB4822}"/>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44F567F5-C29D-D606-3562-C0ADD8D77B2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48B94824-AE11-25F9-9B47-6167A761F7AD}"/>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34" name="TextBox 33">
            <a:extLst>
              <a:ext uri="{FF2B5EF4-FFF2-40B4-BE49-F238E27FC236}">
                <a16:creationId xmlns:a16="http://schemas.microsoft.com/office/drawing/2014/main" id="{FA0BF85B-1F6B-2CBA-C129-FFC737ED3602}"/>
              </a:ext>
            </a:extLst>
          </p:cNvPr>
          <p:cNvSpPr txBox="1"/>
          <p:nvPr/>
        </p:nvSpPr>
        <p:spPr>
          <a:xfrm>
            <a:off x="1920960" y="878673"/>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Nhân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(Kernel)</a:t>
            </a:r>
            <a:endParaRPr lang="vi-VN" sz="4000" dirty="0"/>
          </a:p>
        </p:txBody>
      </p:sp>
      <p:sp>
        <p:nvSpPr>
          <p:cNvPr id="2" name="TextBox 1">
            <a:extLst>
              <a:ext uri="{FF2B5EF4-FFF2-40B4-BE49-F238E27FC236}">
                <a16:creationId xmlns:a16="http://schemas.microsoft.com/office/drawing/2014/main" id="{3486AD23-24DF-66CE-1AEE-980F1B2DA24D}"/>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effectLst/>
                <a:latin typeface="Tahoma" panose="020B0604030504040204" pitchFamily="34" charset="0"/>
                <a:ea typeface="Tahoma" panose="020B0604030504040204" pitchFamily="34" charset="0"/>
                <a:cs typeface="Tahoma" panose="020B0604030504040204" pitchFamily="34" charset="0"/>
              </a:rPr>
              <a:t>Định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nghĩa</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nhân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647731F-37F6-408D-B82A-2E04855A22A9}"/>
                  </a:ext>
                </a:extLst>
              </p:cNvPr>
              <p:cNvSpPr txBox="1"/>
              <p:nvPr/>
            </p:nvSpPr>
            <p:spPr>
              <a:xfrm>
                <a:off x="735397" y="2465232"/>
                <a:ext cx="10414158" cy="1238224"/>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Một hàm nhân 𝐾(</a:t>
                </a:r>
                <a14:m>
                  <m:oMath xmlns:m="http://schemas.openxmlformats.org/officeDocument/2006/math">
                    <m:sSub>
                      <m:sSubPr>
                        <m:ctrlPr>
                          <a:rPr lang="vi-VN"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𝑖</m:t>
                        </m:r>
                      </m:sub>
                    </m:sSub>
                  </m:oMath>
                </a14:m>
                <a:r>
                  <a:rPr lang="vi-VN" sz="2400" dirty="0">
                    <a:latin typeface="Tahoma" panose="020B0604030504040204" pitchFamily="34" charset="0"/>
                    <a:ea typeface="Tahoma" panose="020B0604030504040204" pitchFamily="34" charset="0"/>
                    <a:cs typeface="Tahoma" panose="020B0604030504040204" pitchFamily="34" charset="0"/>
                  </a:rPr>
                  <a:t>,</a:t>
                </a:r>
                <a:r>
                  <a:rPr lang="en-US" sz="24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vi-VN"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𝑗</m:t>
                        </m:r>
                      </m:sub>
                    </m:sSub>
                  </m:oMath>
                </a14:m>
                <a:r>
                  <a:rPr lang="vi-VN" sz="2400" dirty="0">
                    <a:latin typeface="Tahoma" panose="020B0604030504040204" pitchFamily="34" charset="0"/>
                    <a:ea typeface="Tahoma" panose="020B0604030504040204" pitchFamily="34" charset="0"/>
                    <a:cs typeface="Tahoma" panose="020B0604030504040204" pitchFamily="34" charset="0"/>
                  </a:rPr>
                  <a:t>) thay thế tích vô hướng </a:t>
                </a:r>
                <a14:m>
                  <m:oMath xmlns:m="http://schemas.openxmlformats.org/officeDocument/2006/math">
                    <m:sSubSup>
                      <m:sSubSupPr>
                        <m:ctrlPr>
                          <a:rPr lang="vi-VN" sz="2400" i="1" smtClean="0">
                            <a:latin typeface="Cambria Math" panose="02040503050406030204" pitchFamily="18" charset="0"/>
                            <a:ea typeface="Tahoma" panose="020B0604030504040204" pitchFamily="34" charset="0"/>
                            <a:cs typeface="Tahoma" panose="020B0604030504040204" pitchFamily="34" charset="0"/>
                          </a:rPr>
                        </m:ctrlPr>
                      </m:sSubSupPr>
                      <m:e>
                        <m:r>
                          <a:rPr lang="en-US" sz="2400" b="0" i="1" smtClean="0">
                            <a:latin typeface="Cambria Math" panose="02040503050406030204" pitchFamily="18" charset="0"/>
                            <a:ea typeface="Tahoma" panose="020B0604030504040204" pitchFamily="34" charset="0"/>
                            <a:cs typeface="Tahoma" panose="020B0604030504040204" pitchFamily="34" charset="0"/>
                          </a:rPr>
                          <m:t>𝑥</m:t>
                        </m:r>
                      </m:e>
                      <m:sub>
                        <m:r>
                          <a:rPr lang="en-US" sz="2400" b="0" i="1" smtClean="0">
                            <a:latin typeface="Cambria Math" panose="02040503050406030204" pitchFamily="18" charset="0"/>
                            <a:ea typeface="Tahoma" panose="020B0604030504040204" pitchFamily="34" charset="0"/>
                            <a:cs typeface="Tahoma" panose="020B0604030504040204" pitchFamily="34" charset="0"/>
                          </a:rPr>
                          <m:t>𝑖</m:t>
                        </m:r>
                      </m:sub>
                      <m:sup>
                        <m:r>
                          <a:rPr lang="en-US" sz="2400" b="0" i="1" smtClean="0">
                            <a:latin typeface="Cambria Math" panose="02040503050406030204" pitchFamily="18" charset="0"/>
                            <a:ea typeface="Tahoma" panose="020B0604030504040204" pitchFamily="34" charset="0"/>
                            <a:cs typeface="Tahoma" panose="020B0604030504040204" pitchFamily="34" charset="0"/>
                          </a:rPr>
                          <m:t>𝑇</m:t>
                        </m:r>
                      </m:sup>
                    </m:sSubSup>
                  </m:oMath>
                </a14:m>
                <a:r>
                  <a:rPr lang="vi-VN" sz="2400" dirty="0"/>
                  <a:t> </a:t>
                </a:r>
                <a14:m>
                  <m:oMath xmlns:m="http://schemas.openxmlformats.org/officeDocument/2006/math">
                    <m:sSub>
                      <m:sSubPr>
                        <m:ctrlPr>
                          <a:rPr lang="vi-VN" sz="2400" i="1">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𝑥</m:t>
                        </m:r>
                      </m:e>
                      <m:sub>
                        <m:r>
                          <a:rPr lang="en-US" sz="2400" b="0" i="1" smtClean="0">
                            <a:latin typeface="Cambria Math" panose="02040503050406030204" pitchFamily="18" charset="0"/>
                            <a:ea typeface="Cambria Math" panose="02040503050406030204" pitchFamily="18" charset="0"/>
                          </a:rPr>
                          <m:t>𝑗</m:t>
                        </m:r>
                      </m:sub>
                    </m:sSub>
                    <m:r>
                      <a:rPr lang="en-US" sz="2400" i="1">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trong bài toán đối ngẫu. Theo định lý Mercer, một hàm 𝐾 là nhân hợp lệ nếu nó đối xứng và tích cực bán xác định (positive semi-definite). Một cách biểu diễn nhân là:</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p:sp>
            <p:nvSpPr>
              <p:cNvPr id="3" name="TextBox 2">
                <a:extLst>
                  <a:ext uri="{FF2B5EF4-FFF2-40B4-BE49-F238E27FC236}">
                    <a16:creationId xmlns:a16="http://schemas.microsoft.com/office/drawing/2014/main" id="{4647731F-37F6-408D-B82A-2E04855A22A9}"/>
                  </a:ext>
                </a:extLst>
              </p:cNvPr>
              <p:cNvSpPr txBox="1">
                <a:spLocks noRot="1" noChangeAspect="1" noMove="1" noResize="1" noEditPoints="1" noAdjustHandles="1" noChangeArrowheads="1" noChangeShapeType="1" noTextEdit="1"/>
              </p:cNvSpPr>
              <p:nvPr/>
            </p:nvSpPr>
            <p:spPr>
              <a:xfrm>
                <a:off x="735397" y="2465232"/>
                <a:ext cx="10414158" cy="1238224"/>
              </a:xfrm>
              <a:prstGeom prst="rect">
                <a:avLst/>
              </a:prstGeom>
              <a:blipFill>
                <a:blip r:embed="rId3"/>
                <a:stretch>
                  <a:fillRect l="-937" t="-4902" b="-93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951038A-29AA-5F6B-4A71-A95F7E94EB5C}"/>
                  </a:ext>
                </a:extLst>
              </p:cNvPr>
              <p:cNvSpPr txBox="1"/>
              <p:nvPr/>
            </p:nvSpPr>
            <p:spPr>
              <a:xfrm>
                <a:off x="946068" y="5053269"/>
                <a:ext cx="9624684" cy="461665"/>
              </a:xfrm>
              <a:prstGeom prst="rect">
                <a:avLst/>
              </a:prstGeom>
              <a:noFill/>
            </p:spPr>
            <p:txBody>
              <a:bodyPr wrap="square">
                <a:spAutoFit/>
              </a:bodyPr>
              <a:lstStyle/>
              <a:p>
                <a:r>
                  <a:rPr lang="vi-VN" sz="2400" dirty="0"/>
                  <a:t>trong đó </a:t>
                </a:r>
                <a14:m>
                  <m:oMath xmlns:m="http://schemas.openxmlformats.org/officeDocument/2006/math">
                    <m:r>
                      <a:rPr lang="vi-VN" sz="2400" i="1" smtClean="0">
                        <a:latin typeface="Cambria Math" panose="02040503050406030204" pitchFamily="18" charset="0"/>
                        <a:ea typeface="Cambria Math" panose="02040503050406030204" pitchFamily="18" charset="0"/>
                      </a:rPr>
                      <m:t>∅</m:t>
                    </m:r>
                  </m:oMath>
                </a14:m>
                <a:r>
                  <a:rPr lang="el-GR" sz="2400" dirty="0"/>
                  <a:t>:</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𝐷</m:t>
                        </m:r>
                      </m:sup>
                    </m:sSup>
                  </m:oMath>
                </a14:m>
                <a:r>
                  <a:rPr lang="vi-VN" sz="2400" dirty="0"/>
                  <a:t>→</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ℋ</m:t>
                    </m:r>
                  </m:oMath>
                </a14:m>
                <a:r>
                  <a:rPr lang="vi-VN" sz="2400" dirty="0"/>
                  <a:t>là ánh xạ vào không gian đặc trưng </a:t>
                </a:r>
                <a14:m>
                  <m:oMath xmlns:m="http://schemas.openxmlformats.org/officeDocument/2006/math">
                    <m:r>
                      <a:rPr lang="en-US" sz="2400" i="1">
                        <a:latin typeface="Cambria Math" panose="02040503050406030204" pitchFamily="18" charset="0"/>
                        <a:ea typeface="Cambria Math" panose="02040503050406030204" pitchFamily="18" charset="0"/>
                      </a:rPr>
                      <m:t>ℋ</m:t>
                    </m:r>
                  </m:oMath>
                </a14:m>
                <a:r>
                  <a:rPr lang="vi-VN" sz="2400" dirty="0"/>
                  <a:t>.</a:t>
                </a:r>
              </a:p>
            </p:txBody>
          </p:sp>
        </mc:Choice>
        <mc:Fallback>
          <p:sp>
            <p:nvSpPr>
              <p:cNvPr id="12" name="TextBox 11">
                <a:extLst>
                  <a:ext uri="{FF2B5EF4-FFF2-40B4-BE49-F238E27FC236}">
                    <a16:creationId xmlns:a16="http://schemas.microsoft.com/office/drawing/2014/main" id="{C951038A-29AA-5F6B-4A71-A95F7E94EB5C}"/>
                  </a:ext>
                </a:extLst>
              </p:cNvPr>
              <p:cNvSpPr txBox="1">
                <a:spLocks noRot="1" noChangeAspect="1" noMove="1" noResize="1" noEditPoints="1" noAdjustHandles="1" noChangeArrowheads="1" noChangeShapeType="1" noTextEdit="1"/>
              </p:cNvSpPr>
              <p:nvPr/>
            </p:nvSpPr>
            <p:spPr>
              <a:xfrm>
                <a:off x="946068" y="5053269"/>
                <a:ext cx="9624684" cy="461665"/>
              </a:xfrm>
              <a:prstGeom prst="rect">
                <a:avLst/>
              </a:prstGeom>
              <a:blipFill>
                <a:blip r:embed="rId4"/>
                <a:stretch>
                  <a:fillRect l="-950" t="-11842" b="-2894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18F98B29-7BD7-22BC-355B-45CFAA88EAEB}"/>
              </a:ext>
            </a:extLst>
          </p:cNvPr>
          <p:cNvPicPr>
            <a:picLocks noChangeAspect="1"/>
          </p:cNvPicPr>
          <p:nvPr/>
        </p:nvPicPr>
        <p:blipFill>
          <a:blip r:embed="rId5"/>
          <a:stretch>
            <a:fillRect/>
          </a:stretch>
        </p:blipFill>
        <p:spPr>
          <a:xfrm>
            <a:off x="3236926" y="3797201"/>
            <a:ext cx="4900070" cy="844269"/>
          </a:xfrm>
          <a:prstGeom prst="rect">
            <a:avLst/>
          </a:prstGeom>
        </p:spPr>
      </p:pic>
    </p:spTree>
    <p:extLst>
      <p:ext uri="{BB962C8B-B14F-4D97-AF65-F5344CB8AC3E}">
        <p14:creationId xmlns:p14="http://schemas.microsoft.com/office/powerpoint/2010/main" val="347168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86C13-FBF1-2914-3AF2-FC09A552B13E}"/>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29C3898B-8C1A-5DCA-D341-5AB91F04E282}"/>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B6FBB39C-B647-0D6C-1DCC-453A2DA8A9A1}"/>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0DBA74B2-C460-140B-8AB5-DA65AC1BFEC3}"/>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448E0B38-F3F0-6907-2338-F518B1D54238}"/>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60D42A0D-C66F-AEC7-709B-4A6A2DBD5BD6}"/>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6F0F711B-34DE-56D3-C83A-75CAEECA7973}"/>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FC6E837B-AEF7-8664-FAD3-EEAF4D55E274}"/>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47F5C4EC-1DDB-B8D5-FA6B-53BCB09D49A0}"/>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3000D9B8-5B98-5230-F82B-F67A2333F32D}"/>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CB6D7F67-378D-2826-BDB9-433908DF8FA3}"/>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66F6B02D-060F-2E85-E481-202501F9B030}"/>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1BF7C430-BD5C-7D11-BA6D-747F15D2F7A4}"/>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488D8880-C5FB-47DF-54B3-5CEDEEF57011}"/>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33023845-9040-49AF-626B-ED1601A23198}"/>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85AC4C9E-4188-C06E-8F2D-52660D107EF2}"/>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2678C547-67E6-DC39-3C7F-7A4B643A9EE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D925F3A8-A435-1892-910E-B2AC930C5F02}"/>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34" name="TextBox 33">
            <a:extLst>
              <a:ext uri="{FF2B5EF4-FFF2-40B4-BE49-F238E27FC236}">
                <a16:creationId xmlns:a16="http://schemas.microsoft.com/office/drawing/2014/main" id="{795D697B-1F08-3217-465C-F54EEE697703}"/>
              </a:ext>
            </a:extLst>
          </p:cNvPr>
          <p:cNvSpPr txBox="1"/>
          <p:nvPr/>
        </p:nvSpPr>
        <p:spPr>
          <a:xfrm>
            <a:off x="1920960" y="878673"/>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Nhân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(Kernel)</a:t>
            </a:r>
            <a:endParaRPr lang="vi-VN" sz="4000" dirty="0"/>
          </a:p>
        </p:txBody>
      </p:sp>
      <p:sp>
        <p:nvSpPr>
          <p:cNvPr id="2" name="TextBox 1">
            <a:extLst>
              <a:ext uri="{FF2B5EF4-FFF2-40B4-BE49-F238E27FC236}">
                <a16:creationId xmlns:a16="http://schemas.microsoft.com/office/drawing/2014/main" id="{2329630D-ACA4-FB51-A3B9-EAD519DA27EF}"/>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effectLst/>
                <a:latin typeface="Tahoma" panose="020B0604030504040204" pitchFamily="34" charset="0"/>
                <a:ea typeface="Tahoma" panose="020B0604030504040204" pitchFamily="34" charset="0"/>
                <a:cs typeface="Tahoma" panose="020B0604030504040204" pitchFamily="34" charset="0"/>
              </a:rPr>
              <a:t>Các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loại</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nhân</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phổ</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biến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05141D38-C2EE-B320-116B-18FE5EC066A6}"/>
              </a:ext>
            </a:extLst>
          </p:cNvPr>
          <p:cNvSpPr txBox="1"/>
          <p:nvPr/>
        </p:nvSpPr>
        <p:spPr>
          <a:xfrm>
            <a:off x="735397" y="2524829"/>
            <a:ext cx="3154959" cy="461665"/>
          </a:xfrm>
          <a:prstGeom prst="rect">
            <a:avLst/>
          </a:prstGeom>
          <a:noFill/>
        </p:spPr>
        <p:txBody>
          <a:bodyPr wrap="square">
            <a:spAutoFit/>
          </a:bodyPr>
          <a:lstStyle/>
          <a:p>
            <a:r>
              <a:rPr lang="en-US" sz="2400" dirty="0"/>
              <a:t>1. </a:t>
            </a:r>
            <a:r>
              <a:rPr lang="en-US" sz="2400" dirty="0" err="1"/>
              <a:t>Nhân</a:t>
            </a:r>
            <a:r>
              <a:rPr lang="en-US" sz="2400" dirty="0"/>
              <a:t> </a:t>
            </a:r>
            <a:r>
              <a:rPr lang="en-US" sz="2400" dirty="0" err="1"/>
              <a:t>tuyến</a:t>
            </a:r>
            <a:r>
              <a:rPr lang="en-US" sz="2400" dirty="0"/>
              <a:t> </a:t>
            </a:r>
            <a:r>
              <a:rPr lang="en-US" sz="2400" dirty="0" err="1"/>
              <a:t>tính</a:t>
            </a:r>
            <a:r>
              <a:rPr lang="en-US" sz="2400" dirty="0"/>
              <a:t>:</a:t>
            </a:r>
            <a:endParaRPr lang="vi-VN" sz="2400" dirty="0"/>
          </a:p>
        </p:txBody>
      </p:sp>
      <p:sp>
        <p:nvSpPr>
          <p:cNvPr id="4" name="TextBox 3">
            <a:extLst>
              <a:ext uri="{FF2B5EF4-FFF2-40B4-BE49-F238E27FC236}">
                <a16:creationId xmlns:a16="http://schemas.microsoft.com/office/drawing/2014/main" id="{A55E9ADD-681F-21BA-F664-03E7BF30A999}"/>
              </a:ext>
            </a:extLst>
          </p:cNvPr>
          <p:cNvSpPr txBox="1"/>
          <p:nvPr/>
        </p:nvSpPr>
        <p:spPr>
          <a:xfrm>
            <a:off x="779535" y="3770512"/>
            <a:ext cx="9624684" cy="461665"/>
          </a:xfrm>
          <a:prstGeom prst="rect">
            <a:avLst/>
          </a:prstGeom>
          <a:noFill/>
        </p:spPr>
        <p:txBody>
          <a:bodyPr wrap="square">
            <a:spAutoFit/>
          </a:bodyPr>
          <a:lstStyle/>
          <a:p>
            <a:r>
              <a:rPr lang="en-US" sz="2400" dirty="0"/>
              <a:t>2. </a:t>
            </a:r>
            <a:r>
              <a:rPr lang="en-US" sz="2400" dirty="0" err="1"/>
              <a:t>Nhân</a:t>
            </a:r>
            <a:r>
              <a:rPr lang="en-US" sz="2400" dirty="0"/>
              <a:t> </a:t>
            </a:r>
            <a:r>
              <a:rPr lang="en-US" sz="2400" dirty="0" err="1"/>
              <a:t>đa</a:t>
            </a:r>
            <a:r>
              <a:rPr lang="en-US" sz="2400" dirty="0"/>
              <a:t> </a:t>
            </a:r>
            <a:r>
              <a:rPr lang="en-US" sz="2400" dirty="0" err="1"/>
              <a:t>thức</a:t>
            </a:r>
            <a:r>
              <a:rPr lang="en-US" sz="2400" dirty="0"/>
              <a:t>:</a:t>
            </a:r>
            <a:endParaRPr lang="vi-VN" sz="2400" dirty="0"/>
          </a:p>
        </p:txBody>
      </p:sp>
      <p:sp>
        <p:nvSpPr>
          <p:cNvPr id="6" name="TextBox 5">
            <a:extLst>
              <a:ext uri="{FF2B5EF4-FFF2-40B4-BE49-F238E27FC236}">
                <a16:creationId xmlns:a16="http://schemas.microsoft.com/office/drawing/2014/main" id="{3AF48C10-B32A-7F09-5531-87C96EE8B29B}"/>
              </a:ext>
            </a:extLst>
          </p:cNvPr>
          <p:cNvSpPr txBox="1"/>
          <p:nvPr/>
        </p:nvSpPr>
        <p:spPr>
          <a:xfrm>
            <a:off x="646397" y="4967147"/>
            <a:ext cx="9624684" cy="461665"/>
          </a:xfrm>
          <a:prstGeom prst="rect">
            <a:avLst/>
          </a:prstGeom>
          <a:noFill/>
        </p:spPr>
        <p:txBody>
          <a:bodyPr wrap="square">
            <a:spAutoFit/>
          </a:bodyPr>
          <a:lstStyle/>
          <a:p>
            <a:r>
              <a:rPr lang="en-US" sz="2400" dirty="0"/>
              <a:t>3. </a:t>
            </a:r>
            <a:r>
              <a:rPr lang="en-US" sz="2400" dirty="0" err="1"/>
              <a:t>Nhân</a:t>
            </a:r>
            <a:r>
              <a:rPr lang="en-US" sz="2400" dirty="0"/>
              <a:t> Gaussian (RBF):</a:t>
            </a:r>
            <a:endParaRPr lang="vi-VN" sz="2400" dirty="0"/>
          </a:p>
        </p:txBody>
      </p:sp>
      <p:pic>
        <p:nvPicPr>
          <p:cNvPr id="10" name="Picture 9">
            <a:extLst>
              <a:ext uri="{FF2B5EF4-FFF2-40B4-BE49-F238E27FC236}">
                <a16:creationId xmlns:a16="http://schemas.microsoft.com/office/drawing/2014/main" id="{C0F5E715-4825-4742-762F-D5D89245999C}"/>
              </a:ext>
            </a:extLst>
          </p:cNvPr>
          <p:cNvPicPr>
            <a:picLocks noChangeAspect="1"/>
          </p:cNvPicPr>
          <p:nvPr/>
        </p:nvPicPr>
        <p:blipFill>
          <a:blip r:embed="rId3"/>
          <a:stretch>
            <a:fillRect/>
          </a:stretch>
        </p:blipFill>
        <p:spPr>
          <a:xfrm>
            <a:off x="3469399" y="2524981"/>
            <a:ext cx="3490711" cy="668078"/>
          </a:xfrm>
          <a:prstGeom prst="rect">
            <a:avLst/>
          </a:prstGeom>
        </p:spPr>
      </p:pic>
      <p:pic>
        <p:nvPicPr>
          <p:cNvPr id="13" name="Picture 12">
            <a:extLst>
              <a:ext uri="{FF2B5EF4-FFF2-40B4-BE49-F238E27FC236}">
                <a16:creationId xmlns:a16="http://schemas.microsoft.com/office/drawing/2014/main" id="{9CD68533-13D5-AA46-A463-582E72D9D5A9}"/>
              </a:ext>
            </a:extLst>
          </p:cNvPr>
          <p:cNvPicPr>
            <a:picLocks noChangeAspect="1"/>
          </p:cNvPicPr>
          <p:nvPr/>
        </p:nvPicPr>
        <p:blipFill>
          <a:blip r:embed="rId4"/>
          <a:stretch>
            <a:fillRect/>
          </a:stretch>
        </p:blipFill>
        <p:spPr>
          <a:xfrm>
            <a:off x="4005238" y="3692589"/>
            <a:ext cx="4449139" cy="665748"/>
          </a:xfrm>
          <a:prstGeom prst="rect">
            <a:avLst/>
          </a:prstGeom>
        </p:spPr>
      </p:pic>
      <p:pic>
        <p:nvPicPr>
          <p:cNvPr id="15" name="Picture 14">
            <a:extLst>
              <a:ext uri="{FF2B5EF4-FFF2-40B4-BE49-F238E27FC236}">
                <a16:creationId xmlns:a16="http://schemas.microsoft.com/office/drawing/2014/main" id="{2CFE06D5-53F1-0E0E-F6C3-6B8D94057F09}"/>
              </a:ext>
            </a:extLst>
          </p:cNvPr>
          <p:cNvPicPr>
            <a:picLocks noChangeAspect="1"/>
          </p:cNvPicPr>
          <p:nvPr/>
        </p:nvPicPr>
        <p:blipFill>
          <a:blip r:embed="rId5"/>
          <a:stretch>
            <a:fillRect/>
          </a:stretch>
        </p:blipFill>
        <p:spPr>
          <a:xfrm>
            <a:off x="4005238" y="4684725"/>
            <a:ext cx="5308079" cy="1047269"/>
          </a:xfrm>
          <a:prstGeom prst="rect">
            <a:avLst/>
          </a:prstGeom>
        </p:spPr>
      </p:pic>
      <p:sp>
        <p:nvSpPr>
          <p:cNvPr id="16" name="TextBox 15">
            <a:extLst>
              <a:ext uri="{FF2B5EF4-FFF2-40B4-BE49-F238E27FC236}">
                <a16:creationId xmlns:a16="http://schemas.microsoft.com/office/drawing/2014/main" id="{69DB89E3-D5EF-457B-935E-288EFC63A445}"/>
              </a:ext>
            </a:extLst>
          </p:cNvPr>
          <p:cNvSpPr txBox="1"/>
          <p:nvPr/>
        </p:nvSpPr>
        <p:spPr>
          <a:xfrm>
            <a:off x="3046953" y="2992844"/>
            <a:ext cx="5834231" cy="461665"/>
          </a:xfrm>
          <a:prstGeom prst="rect">
            <a:avLst/>
          </a:prstGeom>
          <a:noFill/>
        </p:spPr>
        <p:txBody>
          <a:bodyPr wrap="square">
            <a:spAutoFit/>
          </a:bodyPr>
          <a:lstStyle/>
          <a:p>
            <a:r>
              <a:rPr lang="en-US" sz="2400" dirty="0" err="1"/>
              <a:t>Dùng</a:t>
            </a:r>
            <a:r>
              <a:rPr lang="en-US" sz="2400" dirty="0"/>
              <a:t> </a:t>
            </a:r>
            <a:r>
              <a:rPr lang="en-US" sz="2400" dirty="0" err="1"/>
              <a:t>cho</a:t>
            </a:r>
            <a:r>
              <a:rPr lang="en-US" sz="2400" dirty="0"/>
              <a:t> </a:t>
            </a:r>
            <a:r>
              <a:rPr lang="en-US" sz="2400" dirty="0" err="1"/>
              <a:t>dữ</a:t>
            </a:r>
            <a:r>
              <a:rPr lang="en-US" sz="2400" dirty="0"/>
              <a:t> </a:t>
            </a:r>
            <a:r>
              <a:rPr lang="en-US" sz="2400" dirty="0" err="1"/>
              <a:t>liệu</a:t>
            </a:r>
            <a:r>
              <a:rPr lang="en-US" sz="2400" dirty="0"/>
              <a:t> </a:t>
            </a:r>
            <a:r>
              <a:rPr lang="en-US" sz="2400" dirty="0" err="1"/>
              <a:t>tách</a:t>
            </a:r>
            <a:r>
              <a:rPr lang="en-US" sz="2400" dirty="0"/>
              <a:t> </a:t>
            </a:r>
            <a:r>
              <a:rPr lang="en-US" sz="2400" dirty="0" err="1"/>
              <a:t>biệt</a:t>
            </a:r>
            <a:r>
              <a:rPr lang="en-US" sz="2400" dirty="0"/>
              <a:t> </a:t>
            </a:r>
            <a:r>
              <a:rPr lang="en-US" sz="2400" dirty="0" err="1"/>
              <a:t>tuyến</a:t>
            </a:r>
            <a:r>
              <a:rPr lang="en-US" sz="2400" dirty="0"/>
              <a:t> </a:t>
            </a:r>
            <a:r>
              <a:rPr lang="en-US" sz="2400" dirty="0" err="1"/>
              <a:t>tính</a:t>
            </a:r>
            <a:r>
              <a:rPr lang="en-US" sz="2400" dirty="0"/>
              <a:t>.</a:t>
            </a:r>
            <a:endParaRPr lang="vi-VN" sz="2400" dirty="0"/>
          </a:p>
        </p:txBody>
      </p:sp>
      <p:sp>
        <p:nvSpPr>
          <p:cNvPr id="17" name="TextBox 16">
            <a:extLst>
              <a:ext uri="{FF2B5EF4-FFF2-40B4-BE49-F238E27FC236}">
                <a16:creationId xmlns:a16="http://schemas.microsoft.com/office/drawing/2014/main" id="{3A4D8FA9-B4C4-2927-06DC-C6D56292A042}"/>
              </a:ext>
            </a:extLst>
          </p:cNvPr>
          <p:cNvSpPr txBox="1"/>
          <p:nvPr/>
        </p:nvSpPr>
        <p:spPr>
          <a:xfrm>
            <a:off x="4005238" y="5712832"/>
            <a:ext cx="5474377" cy="461665"/>
          </a:xfrm>
          <a:prstGeom prst="rect">
            <a:avLst/>
          </a:prstGeom>
          <a:noFill/>
        </p:spPr>
        <p:txBody>
          <a:bodyPr wrap="square">
            <a:spAutoFit/>
          </a:bodyPr>
          <a:lstStyle/>
          <a:p>
            <a:r>
              <a:rPr lang="en-US" sz="2400" dirty="0" err="1"/>
              <a:t>Phù</a:t>
            </a:r>
            <a:r>
              <a:rPr lang="en-US" sz="2400" dirty="0"/>
              <a:t> </a:t>
            </a:r>
            <a:r>
              <a:rPr lang="en-US" sz="2400" dirty="0" err="1"/>
              <a:t>hợp</a:t>
            </a:r>
            <a:r>
              <a:rPr lang="en-US" sz="2400" dirty="0"/>
              <a:t> </a:t>
            </a:r>
            <a:r>
              <a:rPr lang="en-US" sz="2400" dirty="0" err="1"/>
              <a:t>với</a:t>
            </a:r>
            <a:r>
              <a:rPr lang="en-US" sz="2400" dirty="0"/>
              <a:t> </a:t>
            </a:r>
            <a:r>
              <a:rPr lang="en-US" sz="2400" dirty="0" err="1"/>
              <a:t>dữ</a:t>
            </a:r>
            <a:r>
              <a:rPr lang="en-US" sz="2400" dirty="0"/>
              <a:t> </a:t>
            </a:r>
            <a:r>
              <a:rPr lang="en-US" sz="2400" dirty="0" err="1"/>
              <a:t>liệu</a:t>
            </a:r>
            <a:r>
              <a:rPr lang="en-US" sz="2400" dirty="0"/>
              <a:t> phi </a:t>
            </a:r>
            <a:r>
              <a:rPr lang="en-US" sz="2400" dirty="0" err="1"/>
              <a:t>tuyến</a:t>
            </a:r>
            <a:r>
              <a:rPr lang="en-US" sz="2400" dirty="0"/>
              <a:t> </a:t>
            </a:r>
            <a:r>
              <a:rPr lang="en-US" sz="2400" dirty="0" err="1"/>
              <a:t>phức</a:t>
            </a:r>
            <a:r>
              <a:rPr lang="en-US" sz="2400" dirty="0"/>
              <a:t> </a:t>
            </a:r>
            <a:r>
              <a:rPr lang="en-US" sz="2400" dirty="0" err="1"/>
              <a:t>tạp</a:t>
            </a:r>
            <a:r>
              <a:rPr lang="en-US" sz="2400" dirty="0"/>
              <a:t>.</a:t>
            </a:r>
            <a:endParaRPr lang="vi-VN" sz="2400" dirty="0"/>
          </a:p>
        </p:txBody>
      </p:sp>
    </p:spTree>
    <p:extLst>
      <p:ext uri="{BB962C8B-B14F-4D97-AF65-F5344CB8AC3E}">
        <p14:creationId xmlns:p14="http://schemas.microsoft.com/office/powerpoint/2010/main" val="1245099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colorful balloons&#10;&#10;Description automatically generated with medium confidence">
            <a:extLst>
              <a:ext uri="{FF2B5EF4-FFF2-40B4-BE49-F238E27FC236}">
                <a16:creationId xmlns:a16="http://schemas.microsoft.com/office/drawing/2014/main" id="{E5D4A870-0DF8-4881-A220-5F8A81E67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326" y="2367746"/>
            <a:ext cx="3773347" cy="2122508"/>
          </a:xfrm>
          <a:prstGeom prst="rect">
            <a:avLst/>
          </a:prstGeom>
        </p:spPr>
      </p:pic>
      <p:grpSp>
        <p:nvGrpSpPr>
          <p:cNvPr id="189" name="Group 188">
            <a:extLst>
              <a:ext uri="{FF2B5EF4-FFF2-40B4-BE49-F238E27FC236}">
                <a16:creationId xmlns:a16="http://schemas.microsoft.com/office/drawing/2014/main" id="{441AB40A-B061-406E-AE03-C155C631FFAC}"/>
              </a:ext>
            </a:extLst>
          </p:cNvPr>
          <p:cNvGrpSpPr/>
          <p:nvPr/>
        </p:nvGrpSpPr>
        <p:grpSpPr>
          <a:xfrm>
            <a:off x="648513" y="-5149177"/>
            <a:ext cx="2194560" cy="2847937"/>
            <a:chOff x="648513" y="581063"/>
            <a:chExt cx="2194560" cy="2847937"/>
          </a:xfrm>
        </p:grpSpPr>
        <p:grpSp>
          <p:nvGrpSpPr>
            <p:cNvPr id="190" name="Nhóm 38">
              <a:extLst>
                <a:ext uri="{FF2B5EF4-FFF2-40B4-BE49-F238E27FC236}">
                  <a16:creationId xmlns:a16="http://schemas.microsoft.com/office/drawing/2014/main" id="{6882B71C-743C-4DE1-8CA3-43493AF99A99}"/>
                </a:ext>
              </a:extLst>
            </p:cNvPr>
            <p:cNvGrpSpPr/>
            <p:nvPr/>
          </p:nvGrpSpPr>
          <p:grpSpPr>
            <a:xfrm>
              <a:off x="648513" y="581063"/>
              <a:ext cx="2194560" cy="2847937"/>
              <a:chOff x="841585" y="1986455"/>
              <a:chExt cx="2157823" cy="2847937"/>
            </a:xfrm>
          </p:grpSpPr>
          <p:sp>
            <p:nvSpPr>
              <p:cNvPr id="192" name="Hình chữ nhật: Góc Tròn 2">
                <a:extLst>
                  <a:ext uri="{FF2B5EF4-FFF2-40B4-BE49-F238E27FC236}">
                    <a16:creationId xmlns:a16="http://schemas.microsoft.com/office/drawing/2014/main" id="{F200831A-EBED-43A6-ACF5-079D04E7BDC4}"/>
                  </a:ext>
                </a:extLst>
              </p:cNvPr>
              <p:cNvSpPr/>
              <p:nvPr/>
            </p:nvSpPr>
            <p:spPr>
              <a:xfrm>
                <a:off x="841585" y="1986455"/>
                <a:ext cx="2157823" cy="2847937"/>
              </a:xfrm>
              <a:prstGeom prst="roundRect">
                <a:avLst>
                  <a:gd name="adj" fmla="val 8387"/>
                </a:avLst>
              </a:prstGeom>
              <a:solidFill>
                <a:srgbClr val="4084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ộp Văn bản 26">
                <a:extLst>
                  <a:ext uri="{FF2B5EF4-FFF2-40B4-BE49-F238E27FC236}">
                    <a16:creationId xmlns:a16="http://schemas.microsoft.com/office/drawing/2014/main" id="{A1C37D2A-5EC6-4CD1-AD5F-D58EBB281C17}"/>
                  </a:ext>
                </a:extLst>
              </p:cNvPr>
              <p:cNvSpPr txBox="1"/>
              <p:nvPr/>
            </p:nvSpPr>
            <p:spPr>
              <a:xfrm>
                <a:off x="1105796" y="3857394"/>
                <a:ext cx="1670720"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HOÀNG CAO KỲ DUYÊN</a:t>
                </a:r>
              </a:p>
            </p:txBody>
          </p:sp>
        </p:grpSp>
        <p:sp>
          <p:nvSpPr>
            <p:cNvPr id="191" name="Flowchart: Connector 190">
              <a:extLst>
                <a:ext uri="{FF2B5EF4-FFF2-40B4-BE49-F238E27FC236}">
                  <a16:creationId xmlns:a16="http://schemas.microsoft.com/office/drawing/2014/main" id="{6C604F75-0707-47FA-8849-401E8A7442A8}"/>
                </a:ext>
              </a:extLst>
            </p:cNvPr>
            <p:cNvSpPr/>
            <p:nvPr/>
          </p:nvSpPr>
          <p:spPr>
            <a:xfrm>
              <a:off x="862717" y="791978"/>
              <a:ext cx="1766151" cy="1519766"/>
            </a:xfrm>
            <a:prstGeom prst="flowChartConnector">
              <a:avLst/>
            </a:prstGeom>
            <a:blipFill>
              <a:blip r:embed="rId3">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94" name="Group 193">
            <a:extLst>
              <a:ext uri="{FF2B5EF4-FFF2-40B4-BE49-F238E27FC236}">
                <a16:creationId xmlns:a16="http://schemas.microsoft.com/office/drawing/2014/main" id="{7C0D9007-76C1-441A-B427-1928072AF40A}"/>
              </a:ext>
            </a:extLst>
          </p:cNvPr>
          <p:cNvGrpSpPr/>
          <p:nvPr/>
        </p:nvGrpSpPr>
        <p:grpSpPr>
          <a:xfrm>
            <a:off x="2868178" y="-5149177"/>
            <a:ext cx="2194560" cy="2847937"/>
            <a:chOff x="2868178" y="581063"/>
            <a:chExt cx="2194560" cy="2847937"/>
          </a:xfrm>
        </p:grpSpPr>
        <p:grpSp>
          <p:nvGrpSpPr>
            <p:cNvPr id="195" name="Nhóm 39">
              <a:extLst>
                <a:ext uri="{FF2B5EF4-FFF2-40B4-BE49-F238E27FC236}">
                  <a16:creationId xmlns:a16="http://schemas.microsoft.com/office/drawing/2014/main" id="{DDD4314A-088E-4B30-9D05-AF469A8CF9F8}"/>
                </a:ext>
              </a:extLst>
            </p:cNvPr>
            <p:cNvGrpSpPr/>
            <p:nvPr/>
          </p:nvGrpSpPr>
          <p:grpSpPr>
            <a:xfrm>
              <a:off x="2868178" y="581063"/>
              <a:ext cx="2194560" cy="2847937"/>
              <a:chOff x="3369061" y="1986455"/>
              <a:chExt cx="2157823" cy="2847937"/>
            </a:xfrm>
          </p:grpSpPr>
          <p:sp>
            <p:nvSpPr>
              <p:cNvPr id="197" name="Hình chữ nhật: Góc Tròn 17">
                <a:extLst>
                  <a:ext uri="{FF2B5EF4-FFF2-40B4-BE49-F238E27FC236}">
                    <a16:creationId xmlns:a16="http://schemas.microsoft.com/office/drawing/2014/main" id="{D31C0DD5-50E5-4C7F-AAD9-8B73CDDF504E}"/>
                  </a:ext>
                </a:extLst>
              </p:cNvPr>
              <p:cNvSpPr/>
              <p:nvPr/>
            </p:nvSpPr>
            <p:spPr>
              <a:xfrm>
                <a:off x="3369061" y="1986455"/>
                <a:ext cx="2157823" cy="2847937"/>
              </a:xfrm>
              <a:prstGeom prst="roundRect">
                <a:avLst>
                  <a:gd name="adj" fmla="val 8387"/>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ộp Văn bản 27">
                <a:extLst>
                  <a:ext uri="{FF2B5EF4-FFF2-40B4-BE49-F238E27FC236}">
                    <a16:creationId xmlns:a16="http://schemas.microsoft.com/office/drawing/2014/main" id="{568641FF-0330-4EFA-89C5-F97CF3F4AC6D}"/>
                  </a:ext>
                </a:extLst>
              </p:cNvPr>
              <p:cNvSpPr txBox="1"/>
              <p:nvPr/>
            </p:nvSpPr>
            <p:spPr>
              <a:xfrm>
                <a:off x="3623266" y="3881704"/>
                <a:ext cx="1686660"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 PHẠM THÚY NHI</a:t>
                </a:r>
              </a:p>
            </p:txBody>
          </p:sp>
        </p:grpSp>
        <p:sp>
          <p:nvSpPr>
            <p:cNvPr id="196" name="Flowchart: Connector 195">
              <a:extLst>
                <a:ext uri="{FF2B5EF4-FFF2-40B4-BE49-F238E27FC236}">
                  <a16:creationId xmlns:a16="http://schemas.microsoft.com/office/drawing/2014/main" id="{DC0A8700-4CD9-460E-B324-414A35A62137}"/>
                </a:ext>
              </a:extLst>
            </p:cNvPr>
            <p:cNvSpPr/>
            <p:nvPr/>
          </p:nvSpPr>
          <p:spPr>
            <a:xfrm>
              <a:off x="3147355" y="791327"/>
              <a:ext cx="1766151" cy="1519766"/>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99" name="Group 198">
            <a:extLst>
              <a:ext uri="{FF2B5EF4-FFF2-40B4-BE49-F238E27FC236}">
                <a16:creationId xmlns:a16="http://schemas.microsoft.com/office/drawing/2014/main" id="{C1C37A76-F514-4E5C-B3F6-A605F311E0FC}"/>
              </a:ext>
            </a:extLst>
          </p:cNvPr>
          <p:cNvGrpSpPr/>
          <p:nvPr/>
        </p:nvGrpSpPr>
        <p:grpSpPr>
          <a:xfrm>
            <a:off x="5087842" y="-5149177"/>
            <a:ext cx="2194560" cy="2847937"/>
            <a:chOff x="5087842" y="581063"/>
            <a:chExt cx="2194560" cy="2847937"/>
          </a:xfrm>
        </p:grpSpPr>
        <p:grpSp>
          <p:nvGrpSpPr>
            <p:cNvPr id="200" name="Nhóm 40">
              <a:extLst>
                <a:ext uri="{FF2B5EF4-FFF2-40B4-BE49-F238E27FC236}">
                  <a16:creationId xmlns:a16="http://schemas.microsoft.com/office/drawing/2014/main" id="{2ABDEC5F-C7EE-4606-8B7D-0971E4DB9EF0}"/>
                </a:ext>
              </a:extLst>
            </p:cNvPr>
            <p:cNvGrpSpPr/>
            <p:nvPr/>
          </p:nvGrpSpPr>
          <p:grpSpPr>
            <a:xfrm>
              <a:off x="5087842" y="581063"/>
              <a:ext cx="2194560" cy="2847937"/>
              <a:chOff x="5865438" y="1986455"/>
              <a:chExt cx="2157823" cy="2847937"/>
            </a:xfrm>
          </p:grpSpPr>
          <p:sp>
            <p:nvSpPr>
              <p:cNvPr id="202" name="Hình chữ nhật: Góc Tròn 18">
                <a:extLst>
                  <a:ext uri="{FF2B5EF4-FFF2-40B4-BE49-F238E27FC236}">
                    <a16:creationId xmlns:a16="http://schemas.microsoft.com/office/drawing/2014/main" id="{AD22A064-E471-4901-9F15-79281F6A3857}"/>
                  </a:ext>
                </a:extLst>
              </p:cNvPr>
              <p:cNvSpPr/>
              <p:nvPr/>
            </p:nvSpPr>
            <p:spPr>
              <a:xfrm>
                <a:off x="5865438" y="1986455"/>
                <a:ext cx="2157823" cy="2847937"/>
              </a:xfrm>
              <a:prstGeom prst="roundRect">
                <a:avLst>
                  <a:gd name="adj" fmla="val 8387"/>
                </a:avLst>
              </a:prstGeom>
              <a:solidFill>
                <a:srgbClr val="EAAE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Hộp Văn bản 28">
                <a:extLst>
                  <a:ext uri="{FF2B5EF4-FFF2-40B4-BE49-F238E27FC236}">
                    <a16:creationId xmlns:a16="http://schemas.microsoft.com/office/drawing/2014/main" id="{4F1C9A65-6D29-4BF6-922C-0B15B3B65C61}"/>
                  </a:ext>
                </a:extLst>
              </p:cNvPr>
              <p:cNvSpPr txBox="1"/>
              <p:nvPr/>
            </p:nvSpPr>
            <p:spPr>
              <a:xfrm>
                <a:off x="6062716" y="3881703"/>
                <a:ext cx="170624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BÙI THỊ NGỌC ÁNH</a:t>
                </a:r>
              </a:p>
            </p:txBody>
          </p:sp>
        </p:grpSp>
        <p:sp>
          <p:nvSpPr>
            <p:cNvPr id="201" name="Flowchart: Connector 200">
              <a:extLst>
                <a:ext uri="{FF2B5EF4-FFF2-40B4-BE49-F238E27FC236}">
                  <a16:creationId xmlns:a16="http://schemas.microsoft.com/office/drawing/2014/main" id="{B9044EBD-FC9B-40D7-86D3-D6EFAB224EA2}"/>
                </a:ext>
              </a:extLst>
            </p:cNvPr>
            <p:cNvSpPr/>
            <p:nvPr/>
          </p:nvSpPr>
          <p:spPr>
            <a:xfrm>
              <a:off x="5302045" y="785111"/>
              <a:ext cx="1766151" cy="1519766"/>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04" name="Group 203">
            <a:extLst>
              <a:ext uri="{FF2B5EF4-FFF2-40B4-BE49-F238E27FC236}">
                <a16:creationId xmlns:a16="http://schemas.microsoft.com/office/drawing/2014/main" id="{C83C95F1-277F-49C3-8FD9-2F8ED22C174D}"/>
              </a:ext>
            </a:extLst>
          </p:cNvPr>
          <p:cNvGrpSpPr/>
          <p:nvPr/>
        </p:nvGrpSpPr>
        <p:grpSpPr>
          <a:xfrm>
            <a:off x="7307506" y="-5149177"/>
            <a:ext cx="2194560" cy="2847937"/>
            <a:chOff x="7307506" y="581063"/>
            <a:chExt cx="2194560" cy="2847937"/>
          </a:xfrm>
        </p:grpSpPr>
        <p:grpSp>
          <p:nvGrpSpPr>
            <p:cNvPr id="205" name="Nhóm 41">
              <a:extLst>
                <a:ext uri="{FF2B5EF4-FFF2-40B4-BE49-F238E27FC236}">
                  <a16:creationId xmlns:a16="http://schemas.microsoft.com/office/drawing/2014/main" id="{373EA5D2-ADAE-49C0-9A2F-DE073A36968F}"/>
                </a:ext>
              </a:extLst>
            </p:cNvPr>
            <p:cNvGrpSpPr/>
            <p:nvPr/>
          </p:nvGrpSpPr>
          <p:grpSpPr>
            <a:xfrm>
              <a:off x="7307506" y="581063"/>
              <a:ext cx="2194560" cy="2847937"/>
              <a:chOff x="8361815" y="1986455"/>
              <a:chExt cx="2157823" cy="2847937"/>
            </a:xfrm>
          </p:grpSpPr>
          <p:sp>
            <p:nvSpPr>
              <p:cNvPr id="207" name="Hình chữ nhật: Góc Tròn 19">
                <a:extLst>
                  <a:ext uri="{FF2B5EF4-FFF2-40B4-BE49-F238E27FC236}">
                    <a16:creationId xmlns:a16="http://schemas.microsoft.com/office/drawing/2014/main" id="{C7A44426-E5DA-460C-B040-231FE9436690}"/>
                  </a:ext>
                </a:extLst>
              </p:cNvPr>
              <p:cNvSpPr/>
              <p:nvPr/>
            </p:nvSpPr>
            <p:spPr>
              <a:xfrm>
                <a:off x="8361815" y="1986455"/>
                <a:ext cx="2157823" cy="2847937"/>
              </a:xfrm>
              <a:prstGeom prst="roundRect">
                <a:avLst>
                  <a:gd name="adj" fmla="val 8387"/>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Hộp Văn bản 29">
                <a:extLst>
                  <a:ext uri="{FF2B5EF4-FFF2-40B4-BE49-F238E27FC236}">
                    <a16:creationId xmlns:a16="http://schemas.microsoft.com/office/drawing/2014/main" id="{B0EDF5CF-D498-4DA2-8D79-AAD99C779985}"/>
                  </a:ext>
                </a:extLst>
              </p:cNvPr>
              <p:cNvSpPr txBox="1"/>
              <p:nvPr/>
            </p:nvSpPr>
            <p:spPr>
              <a:xfrm>
                <a:off x="8565314" y="3931403"/>
                <a:ext cx="1666320"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TRẦN THÚY LOAN</a:t>
                </a:r>
              </a:p>
            </p:txBody>
          </p:sp>
        </p:grpSp>
        <p:sp>
          <p:nvSpPr>
            <p:cNvPr id="206" name="Flowchart: Connector 205">
              <a:extLst>
                <a:ext uri="{FF2B5EF4-FFF2-40B4-BE49-F238E27FC236}">
                  <a16:creationId xmlns:a16="http://schemas.microsoft.com/office/drawing/2014/main" id="{22022F06-4C51-406D-9880-8F88BF33901A}"/>
                </a:ext>
              </a:extLst>
            </p:cNvPr>
            <p:cNvSpPr/>
            <p:nvPr/>
          </p:nvSpPr>
          <p:spPr>
            <a:xfrm>
              <a:off x="7533596" y="785111"/>
              <a:ext cx="1766151" cy="1519766"/>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09" name="Group 208">
            <a:extLst>
              <a:ext uri="{FF2B5EF4-FFF2-40B4-BE49-F238E27FC236}">
                <a16:creationId xmlns:a16="http://schemas.microsoft.com/office/drawing/2014/main" id="{038CF17C-B374-4CB1-AA4F-05F5BB5575D7}"/>
              </a:ext>
            </a:extLst>
          </p:cNvPr>
          <p:cNvGrpSpPr/>
          <p:nvPr/>
        </p:nvGrpSpPr>
        <p:grpSpPr>
          <a:xfrm>
            <a:off x="9527171" y="-5149177"/>
            <a:ext cx="2194560" cy="2847937"/>
            <a:chOff x="9527171" y="581063"/>
            <a:chExt cx="2194560" cy="2847937"/>
          </a:xfrm>
        </p:grpSpPr>
        <p:grpSp>
          <p:nvGrpSpPr>
            <p:cNvPr id="210" name="Nhóm 41">
              <a:extLst>
                <a:ext uri="{FF2B5EF4-FFF2-40B4-BE49-F238E27FC236}">
                  <a16:creationId xmlns:a16="http://schemas.microsoft.com/office/drawing/2014/main" id="{5D415E49-FECE-4A8E-A767-CF389962FD74}"/>
                </a:ext>
              </a:extLst>
            </p:cNvPr>
            <p:cNvGrpSpPr/>
            <p:nvPr/>
          </p:nvGrpSpPr>
          <p:grpSpPr>
            <a:xfrm>
              <a:off x="9527171" y="581063"/>
              <a:ext cx="2194560" cy="2847937"/>
              <a:chOff x="8361815" y="1986455"/>
              <a:chExt cx="2157823" cy="2847937"/>
            </a:xfrm>
            <a:solidFill>
              <a:srgbClr val="00B0F0"/>
            </a:solidFill>
          </p:grpSpPr>
          <p:sp>
            <p:nvSpPr>
              <p:cNvPr id="212" name="Hình chữ nhật: Góc Tròn 19">
                <a:extLst>
                  <a:ext uri="{FF2B5EF4-FFF2-40B4-BE49-F238E27FC236}">
                    <a16:creationId xmlns:a16="http://schemas.microsoft.com/office/drawing/2014/main" id="{611616EE-4F94-4F8A-99C8-3CA8CFC7F05A}"/>
                  </a:ext>
                </a:extLst>
              </p:cNvPr>
              <p:cNvSpPr/>
              <p:nvPr/>
            </p:nvSpPr>
            <p:spPr>
              <a:xfrm>
                <a:off x="8361815" y="1986455"/>
                <a:ext cx="2157823" cy="2847937"/>
              </a:xfrm>
              <a:prstGeom prst="roundRect">
                <a:avLst>
                  <a:gd name="adj" fmla="val 8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Hộp Văn bản 29">
                <a:extLst>
                  <a:ext uri="{FF2B5EF4-FFF2-40B4-BE49-F238E27FC236}">
                    <a16:creationId xmlns:a16="http://schemas.microsoft.com/office/drawing/2014/main" id="{E952F408-C445-42F9-B4FA-B17B6F2E3791}"/>
                  </a:ext>
                </a:extLst>
              </p:cNvPr>
              <p:cNvSpPr txBox="1"/>
              <p:nvPr/>
            </p:nvSpPr>
            <p:spPr>
              <a:xfrm>
                <a:off x="8819898" y="3922159"/>
                <a:ext cx="1241657" cy="646331"/>
              </a:xfrm>
              <a:prstGeom prst="rect">
                <a:avLst/>
              </a:prstGeom>
              <a:grp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LÊ THỊ THU HIỀN</a:t>
                </a:r>
              </a:p>
            </p:txBody>
          </p:sp>
        </p:grpSp>
        <p:sp>
          <p:nvSpPr>
            <p:cNvPr id="211" name="Flowchart: Connector 210">
              <a:extLst>
                <a:ext uri="{FF2B5EF4-FFF2-40B4-BE49-F238E27FC236}">
                  <a16:creationId xmlns:a16="http://schemas.microsoft.com/office/drawing/2014/main" id="{F8F463AF-C4F4-4E0D-80BA-28B88B9FBBAA}"/>
                </a:ext>
              </a:extLst>
            </p:cNvPr>
            <p:cNvSpPr/>
            <p:nvPr/>
          </p:nvSpPr>
          <p:spPr>
            <a:xfrm>
              <a:off x="9636562" y="785111"/>
              <a:ext cx="1766151" cy="1519766"/>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14" name="Group 213">
            <a:extLst>
              <a:ext uri="{FF2B5EF4-FFF2-40B4-BE49-F238E27FC236}">
                <a16:creationId xmlns:a16="http://schemas.microsoft.com/office/drawing/2014/main" id="{A9CD20C7-88C4-4FBE-A1D5-C5E072872559}"/>
              </a:ext>
            </a:extLst>
          </p:cNvPr>
          <p:cNvGrpSpPr/>
          <p:nvPr/>
        </p:nvGrpSpPr>
        <p:grpSpPr>
          <a:xfrm>
            <a:off x="1770898" y="8962489"/>
            <a:ext cx="2194560" cy="2847937"/>
            <a:chOff x="1770898" y="3567529"/>
            <a:chExt cx="2194560" cy="2847937"/>
          </a:xfrm>
        </p:grpSpPr>
        <p:grpSp>
          <p:nvGrpSpPr>
            <p:cNvPr id="215" name="Nhóm 38">
              <a:extLst>
                <a:ext uri="{FF2B5EF4-FFF2-40B4-BE49-F238E27FC236}">
                  <a16:creationId xmlns:a16="http://schemas.microsoft.com/office/drawing/2014/main" id="{EDC5E7AD-99D9-4A37-983A-CEF45D6A9C7B}"/>
                </a:ext>
              </a:extLst>
            </p:cNvPr>
            <p:cNvGrpSpPr/>
            <p:nvPr/>
          </p:nvGrpSpPr>
          <p:grpSpPr>
            <a:xfrm>
              <a:off x="1770898" y="3567529"/>
              <a:ext cx="2194560" cy="2847937"/>
              <a:chOff x="841585" y="1986455"/>
              <a:chExt cx="2157823" cy="2847937"/>
            </a:xfrm>
          </p:grpSpPr>
          <p:sp>
            <p:nvSpPr>
              <p:cNvPr id="217" name="Hình chữ nhật: Góc Tròn 2">
                <a:extLst>
                  <a:ext uri="{FF2B5EF4-FFF2-40B4-BE49-F238E27FC236}">
                    <a16:creationId xmlns:a16="http://schemas.microsoft.com/office/drawing/2014/main" id="{B8326A5A-E066-480C-A2EB-C4DBAC06D123}"/>
                  </a:ext>
                </a:extLst>
              </p:cNvPr>
              <p:cNvSpPr/>
              <p:nvPr/>
            </p:nvSpPr>
            <p:spPr>
              <a:xfrm>
                <a:off x="841585" y="1986455"/>
                <a:ext cx="2157823" cy="2847937"/>
              </a:xfrm>
              <a:prstGeom prst="roundRect">
                <a:avLst>
                  <a:gd name="adj" fmla="val 8387"/>
                </a:avLst>
              </a:prstGeom>
              <a:solidFill>
                <a:srgbClr val="4084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Hộp Văn bản 26">
                <a:extLst>
                  <a:ext uri="{FF2B5EF4-FFF2-40B4-BE49-F238E27FC236}">
                    <a16:creationId xmlns:a16="http://schemas.microsoft.com/office/drawing/2014/main" id="{F13AB555-E1D5-40FC-A8B5-4A20A5E6F858}"/>
                  </a:ext>
                </a:extLst>
              </p:cNvPr>
              <p:cNvSpPr txBox="1"/>
              <p:nvPr/>
            </p:nvSpPr>
            <p:spPr>
              <a:xfrm>
                <a:off x="1280575" y="3896237"/>
                <a:ext cx="124165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NGUYỄN KHẢ </a:t>
                </a:r>
                <a:r>
                  <a:rPr lang="en-US" dirty="0" err="1">
                    <a:solidFill>
                      <a:schemeClr val="bg1"/>
                    </a:solidFill>
                    <a:latin typeface="Arial" panose="020B0604020202020204" pitchFamily="34" charset="0"/>
                    <a:cs typeface="Arial" panose="020B0604020202020204" pitchFamily="34" charset="0"/>
                  </a:rPr>
                  <a:t>KHẢ</a:t>
                </a:r>
                <a:endParaRPr lang="en-US" dirty="0">
                  <a:solidFill>
                    <a:schemeClr val="bg1"/>
                  </a:solidFill>
                  <a:latin typeface="Arial" panose="020B0604020202020204" pitchFamily="34" charset="0"/>
                  <a:cs typeface="Arial" panose="020B0604020202020204" pitchFamily="34" charset="0"/>
                </a:endParaRPr>
              </a:p>
            </p:txBody>
          </p:sp>
        </p:grpSp>
        <p:sp>
          <p:nvSpPr>
            <p:cNvPr id="216" name="Flowchart: Connector 215">
              <a:extLst>
                <a:ext uri="{FF2B5EF4-FFF2-40B4-BE49-F238E27FC236}">
                  <a16:creationId xmlns:a16="http://schemas.microsoft.com/office/drawing/2014/main" id="{38428F88-EA83-43D6-B018-BC5B6B881650}"/>
                </a:ext>
              </a:extLst>
            </p:cNvPr>
            <p:cNvSpPr/>
            <p:nvPr/>
          </p:nvSpPr>
          <p:spPr>
            <a:xfrm>
              <a:off x="2012382" y="3773231"/>
              <a:ext cx="1766151" cy="1519766"/>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19" name="Group 218">
            <a:extLst>
              <a:ext uri="{FF2B5EF4-FFF2-40B4-BE49-F238E27FC236}">
                <a16:creationId xmlns:a16="http://schemas.microsoft.com/office/drawing/2014/main" id="{BFB5F012-0DC0-477A-886F-4A7AAF3AA784}"/>
              </a:ext>
            </a:extLst>
          </p:cNvPr>
          <p:cNvGrpSpPr/>
          <p:nvPr/>
        </p:nvGrpSpPr>
        <p:grpSpPr>
          <a:xfrm>
            <a:off x="3990563" y="8962489"/>
            <a:ext cx="2194560" cy="2847937"/>
            <a:chOff x="3990563" y="3567529"/>
            <a:chExt cx="2194560" cy="2847937"/>
          </a:xfrm>
        </p:grpSpPr>
        <p:grpSp>
          <p:nvGrpSpPr>
            <p:cNvPr id="220" name="Nhóm 39">
              <a:extLst>
                <a:ext uri="{FF2B5EF4-FFF2-40B4-BE49-F238E27FC236}">
                  <a16:creationId xmlns:a16="http://schemas.microsoft.com/office/drawing/2014/main" id="{09DC2953-33B0-4B3C-9E87-6734D211CA6A}"/>
                </a:ext>
              </a:extLst>
            </p:cNvPr>
            <p:cNvGrpSpPr/>
            <p:nvPr/>
          </p:nvGrpSpPr>
          <p:grpSpPr>
            <a:xfrm>
              <a:off x="3990563" y="3567529"/>
              <a:ext cx="2194560" cy="2847937"/>
              <a:chOff x="3369061" y="1986455"/>
              <a:chExt cx="2157823" cy="2847937"/>
            </a:xfrm>
          </p:grpSpPr>
          <p:sp>
            <p:nvSpPr>
              <p:cNvPr id="222" name="Hình chữ nhật: Góc Tròn 17">
                <a:extLst>
                  <a:ext uri="{FF2B5EF4-FFF2-40B4-BE49-F238E27FC236}">
                    <a16:creationId xmlns:a16="http://schemas.microsoft.com/office/drawing/2014/main" id="{85498A1D-B350-4BD6-A19E-E443F1C34798}"/>
                  </a:ext>
                </a:extLst>
              </p:cNvPr>
              <p:cNvSpPr/>
              <p:nvPr/>
            </p:nvSpPr>
            <p:spPr>
              <a:xfrm>
                <a:off x="3369061" y="1986455"/>
                <a:ext cx="2157823" cy="2847937"/>
              </a:xfrm>
              <a:prstGeom prst="roundRect">
                <a:avLst>
                  <a:gd name="adj" fmla="val 8387"/>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Hộp Văn bản 27">
                <a:extLst>
                  <a:ext uri="{FF2B5EF4-FFF2-40B4-BE49-F238E27FC236}">
                    <a16:creationId xmlns:a16="http://schemas.microsoft.com/office/drawing/2014/main" id="{B8B03C0B-5B75-4427-8ED1-2877E4108931}"/>
                  </a:ext>
                </a:extLst>
              </p:cNvPr>
              <p:cNvSpPr txBox="1"/>
              <p:nvPr/>
            </p:nvSpPr>
            <p:spPr>
              <a:xfrm>
                <a:off x="3521340" y="3836398"/>
                <a:ext cx="184363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TRẦN THỊ THẢO NGUYÊN</a:t>
                </a:r>
              </a:p>
            </p:txBody>
          </p:sp>
        </p:grpSp>
        <p:sp>
          <p:nvSpPr>
            <p:cNvPr id="221" name="Flowchart: Connector 220">
              <a:extLst>
                <a:ext uri="{FF2B5EF4-FFF2-40B4-BE49-F238E27FC236}">
                  <a16:creationId xmlns:a16="http://schemas.microsoft.com/office/drawing/2014/main" id="{8A5BD358-0287-4AEA-9AAA-1B4886C6A1E5}"/>
                </a:ext>
              </a:extLst>
            </p:cNvPr>
            <p:cNvSpPr/>
            <p:nvPr/>
          </p:nvSpPr>
          <p:spPr>
            <a:xfrm>
              <a:off x="4179662" y="3789732"/>
              <a:ext cx="1766151" cy="1519766"/>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24" name="Group 223">
            <a:extLst>
              <a:ext uri="{FF2B5EF4-FFF2-40B4-BE49-F238E27FC236}">
                <a16:creationId xmlns:a16="http://schemas.microsoft.com/office/drawing/2014/main" id="{5AC42BCD-91B7-4388-A7AC-1321D3E2D4B7}"/>
              </a:ext>
            </a:extLst>
          </p:cNvPr>
          <p:cNvGrpSpPr/>
          <p:nvPr/>
        </p:nvGrpSpPr>
        <p:grpSpPr>
          <a:xfrm>
            <a:off x="6210227" y="8962489"/>
            <a:ext cx="2194560" cy="2847937"/>
            <a:chOff x="6210227" y="3567529"/>
            <a:chExt cx="2194560" cy="2847937"/>
          </a:xfrm>
        </p:grpSpPr>
        <p:grpSp>
          <p:nvGrpSpPr>
            <p:cNvPr id="225" name="Nhóm 40">
              <a:extLst>
                <a:ext uri="{FF2B5EF4-FFF2-40B4-BE49-F238E27FC236}">
                  <a16:creationId xmlns:a16="http://schemas.microsoft.com/office/drawing/2014/main" id="{8F034C12-8574-4BE0-8D8F-2F965BB9DAA0}"/>
                </a:ext>
              </a:extLst>
            </p:cNvPr>
            <p:cNvGrpSpPr/>
            <p:nvPr/>
          </p:nvGrpSpPr>
          <p:grpSpPr>
            <a:xfrm>
              <a:off x="6210227" y="3567529"/>
              <a:ext cx="2194560" cy="2847937"/>
              <a:chOff x="5865438" y="1986455"/>
              <a:chExt cx="2157823" cy="2847937"/>
            </a:xfrm>
          </p:grpSpPr>
          <p:sp>
            <p:nvSpPr>
              <p:cNvPr id="227" name="Hình chữ nhật: Góc Tròn 18">
                <a:extLst>
                  <a:ext uri="{FF2B5EF4-FFF2-40B4-BE49-F238E27FC236}">
                    <a16:creationId xmlns:a16="http://schemas.microsoft.com/office/drawing/2014/main" id="{7F6CEBD4-05D9-40B7-B1C3-525BA21757E2}"/>
                  </a:ext>
                </a:extLst>
              </p:cNvPr>
              <p:cNvSpPr/>
              <p:nvPr/>
            </p:nvSpPr>
            <p:spPr>
              <a:xfrm>
                <a:off x="5865438" y="1986455"/>
                <a:ext cx="2157823" cy="2847937"/>
              </a:xfrm>
              <a:prstGeom prst="roundRect">
                <a:avLst>
                  <a:gd name="adj" fmla="val 8387"/>
                </a:avLst>
              </a:prstGeom>
              <a:solidFill>
                <a:srgbClr val="EAAE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ộp Văn bản 28">
                <a:extLst>
                  <a:ext uri="{FF2B5EF4-FFF2-40B4-BE49-F238E27FC236}">
                    <a16:creationId xmlns:a16="http://schemas.microsoft.com/office/drawing/2014/main" id="{202A9AEC-9B8D-45FE-84A5-6C156E50ED69}"/>
                  </a:ext>
                </a:extLst>
              </p:cNvPr>
              <p:cNvSpPr txBox="1"/>
              <p:nvPr/>
            </p:nvSpPr>
            <p:spPr>
              <a:xfrm>
                <a:off x="6115356" y="3849907"/>
                <a:ext cx="1608616"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LÊ HOÀNG GIA MỸ</a:t>
                </a:r>
              </a:p>
            </p:txBody>
          </p:sp>
        </p:grpSp>
        <p:sp>
          <p:nvSpPr>
            <p:cNvPr id="226" name="Flowchart: Connector 225">
              <a:extLst>
                <a:ext uri="{FF2B5EF4-FFF2-40B4-BE49-F238E27FC236}">
                  <a16:creationId xmlns:a16="http://schemas.microsoft.com/office/drawing/2014/main" id="{6279596F-D4A7-4C1D-92FF-9BA7243FFE46}"/>
                </a:ext>
              </a:extLst>
            </p:cNvPr>
            <p:cNvSpPr/>
            <p:nvPr/>
          </p:nvSpPr>
          <p:spPr>
            <a:xfrm>
              <a:off x="6448271" y="3763960"/>
              <a:ext cx="1766151" cy="1519766"/>
            </a:xfrm>
            <a:prstGeom prst="flowChartConnector">
              <a:avLst/>
            </a:prstGeom>
            <a:blipFill dpi="0" rotWithShape="1">
              <a:blip r:embed="rId10">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29" name="Group 228">
            <a:extLst>
              <a:ext uri="{FF2B5EF4-FFF2-40B4-BE49-F238E27FC236}">
                <a16:creationId xmlns:a16="http://schemas.microsoft.com/office/drawing/2014/main" id="{EEC115D5-34AB-4A76-9121-7CECCBB9DC07}"/>
              </a:ext>
            </a:extLst>
          </p:cNvPr>
          <p:cNvGrpSpPr/>
          <p:nvPr/>
        </p:nvGrpSpPr>
        <p:grpSpPr>
          <a:xfrm>
            <a:off x="8429891" y="8962489"/>
            <a:ext cx="2194560" cy="2847937"/>
            <a:chOff x="8429891" y="3567529"/>
            <a:chExt cx="2194560" cy="2847937"/>
          </a:xfrm>
        </p:grpSpPr>
        <p:grpSp>
          <p:nvGrpSpPr>
            <p:cNvPr id="230" name="Nhóm 41">
              <a:extLst>
                <a:ext uri="{FF2B5EF4-FFF2-40B4-BE49-F238E27FC236}">
                  <a16:creationId xmlns:a16="http://schemas.microsoft.com/office/drawing/2014/main" id="{B220D74C-40D9-44A9-A083-F1A7E24B7AA6}"/>
                </a:ext>
              </a:extLst>
            </p:cNvPr>
            <p:cNvGrpSpPr/>
            <p:nvPr/>
          </p:nvGrpSpPr>
          <p:grpSpPr>
            <a:xfrm>
              <a:off x="8429891" y="3567529"/>
              <a:ext cx="2194560" cy="2847937"/>
              <a:chOff x="8361815" y="1986455"/>
              <a:chExt cx="2157823" cy="2847937"/>
            </a:xfrm>
          </p:grpSpPr>
          <p:sp>
            <p:nvSpPr>
              <p:cNvPr id="232" name="Hình chữ nhật: Góc Tròn 19">
                <a:extLst>
                  <a:ext uri="{FF2B5EF4-FFF2-40B4-BE49-F238E27FC236}">
                    <a16:creationId xmlns:a16="http://schemas.microsoft.com/office/drawing/2014/main" id="{05298B0E-31DA-446B-A17D-7D7C15E3D065}"/>
                  </a:ext>
                </a:extLst>
              </p:cNvPr>
              <p:cNvSpPr/>
              <p:nvPr/>
            </p:nvSpPr>
            <p:spPr>
              <a:xfrm>
                <a:off x="8361815" y="1986455"/>
                <a:ext cx="2157823" cy="2847937"/>
              </a:xfrm>
              <a:prstGeom prst="roundRect">
                <a:avLst>
                  <a:gd name="adj" fmla="val 8387"/>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ộp Văn bản 29">
                <a:extLst>
                  <a:ext uri="{FF2B5EF4-FFF2-40B4-BE49-F238E27FC236}">
                    <a16:creationId xmlns:a16="http://schemas.microsoft.com/office/drawing/2014/main" id="{7ED76DE4-C796-42CD-877D-E4EA37E9E44B}"/>
                  </a:ext>
                </a:extLst>
              </p:cNvPr>
              <p:cNvSpPr txBox="1"/>
              <p:nvPr/>
            </p:nvSpPr>
            <p:spPr>
              <a:xfrm>
                <a:off x="8617125" y="3877125"/>
                <a:ext cx="1648956"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HUỲNH THỊ TƯỜNG VI</a:t>
                </a:r>
              </a:p>
            </p:txBody>
          </p:sp>
        </p:grpSp>
        <p:sp>
          <p:nvSpPr>
            <p:cNvPr id="231" name="Flowchart: Connector 230">
              <a:extLst>
                <a:ext uri="{FF2B5EF4-FFF2-40B4-BE49-F238E27FC236}">
                  <a16:creationId xmlns:a16="http://schemas.microsoft.com/office/drawing/2014/main" id="{248159F9-C25A-4EEC-B2C3-44FB2D517BB7}"/>
                </a:ext>
              </a:extLst>
            </p:cNvPr>
            <p:cNvSpPr/>
            <p:nvPr/>
          </p:nvSpPr>
          <p:spPr>
            <a:xfrm>
              <a:off x="8655981" y="3773231"/>
              <a:ext cx="1766151" cy="1519766"/>
            </a:xfrm>
            <a:prstGeom prst="flowChartConnector">
              <a:avLst/>
            </a:prstGeom>
            <a:blipFill>
              <a:blip r:embed="rId11">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50" name="TextBox 49">
            <a:extLst>
              <a:ext uri="{FF2B5EF4-FFF2-40B4-BE49-F238E27FC236}">
                <a16:creationId xmlns:a16="http://schemas.microsoft.com/office/drawing/2014/main" id="{252FCF28-41A4-4F0A-9443-87C615870DA4}"/>
              </a:ext>
            </a:extLst>
          </p:cNvPr>
          <p:cNvSpPr txBox="1"/>
          <p:nvPr/>
        </p:nvSpPr>
        <p:spPr>
          <a:xfrm>
            <a:off x="4482140" y="3837655"/>
            <a:ext cx="3246456" cy="461665"/>
          </a:xfrm>
          <a:prstGeom prst="rect">
            <a:avLst/>
          </a:prstGeom>
          <a:noFill/>
        </p:spPr>
        <p:txBody>
          <a:bodyPr wrap="square">
            <a:spAutoFit/>
          </a:bodyPr>
          <a:lstStyle/>
          <a:p>
            <a:r>
              <a:rPr lang="vi-VN" sz="2400" cap="all" dirty="0"/>
              <a:t>LOADING NHÓM 4</a:t>
            </a:r>
            <a:endParaRPr lang="vi-VN" sz="2400" dirty="0"/>
          </a:p>
        </p:txBody>
      </p:sp>
      <p:sp>
        <p:nvSpPr>
          <p:cNvPr id="51" name="TextBox 50">
            <a:extLst>
              <a:ext uri="{FF2B5EF4-FFF2-40B4-BE49-F238E27FC236}">
                <a16:creationId xmlns:a16="http://schemas.microsoft.com/office/drawing/2014/main" id="{50CD70B8-31B2-49CA-8656-43DC70DE5C60}"/>
              </a:ext>
            </a:extLst>
          </p:cNvPr>
          <p:cNvSpPr txBox="1"/>
          <p:nvPr/>
        </p:nvSpPr>
        <p:spPr>
          <a:xfrm>
            <a:off x="7220311" y="3837655"/>
            <a:ext cx="878134" cy="461665"/>
          </a:xfrm>
          <a:prstGeom prst="rect">
            <a:avLst/>
          </a:prstGeom>
          <a:noFill/>
        </p:spPr>
        <p:txBody>
          <a:bodyPr wrap="square">
            <a:spAutoFit/>
          </a:bodyPr>
          <a:lstStyle/>
          <a:p>
            <a:r>
              <a:rPr lang="vi-VN" sz="2400" cap="all" dirty="0"/>
              <a:t>. . . </a:t>
            </a:r>
            <a:endParaRPr lang="vi-VN" sz="2400" dirty="0"/>
          </a:p>
        </p:txBody>
      </p:sp>
      <p:grpSp>
        <p:nvGrpSpPr>
          <p:cNvPr id="67" name="Group 66">
            <a:extLst>
              <a:ext uri="{FF2B5EF4-FFF2-40B4-BE49-F238E27FC236}">
                <a16:creationId xmlns:a16="http://schemas.microsoft.com/office/drawing/2014/main" id="{4A900D68-6331-4A48-AE99-343201F9BDAF}"/>
              </a:ext>
            </a:extLst>
          </p:cNvPr>
          <p:cNvGrpSpPr/>
          <p:nvPr/>
        </p:nvGrpSpPr>
        <p:grpSpPr>
          <a:xfrm>
            <a:off x="1460673" y="7927294"/>
            <a:ext cx="2748653" cy="3440353"/>
            <a:chOff x="2868178" y="581063"/>
            <a:chExt cx="2194560" cy="2847937"/>
          </a:xfrm>
        </p:grpSpPr>
        <p:grpSp>
          <p:nvGrpSpPr>
            <p:cNvPr id="68" name="Nhóm 39">
              <a:extLst>
                <a:ext uri="{FF2B5EF4-FFF2-40B4-BE49-F238E27FC236}">
                  <a16:creationId xmlns:a16="http://schemas.microsoft.com/office/drawing/2014/main" id="{23C352F9-11D2-4331-A142-B1CA406A4D82}"/>
                </a:ext>
              </a:extLst>
            </p:cNvPr>
            <p:cNvGrpSpPr/>
            <p:nvPr/>
          </p:nvGrpSpPr>
          <p:grpSpPr>
            <a:xfrm>
              <a:off x="2868178" y="581063"/>
              <a:ext cx="2194560" cy="2847937"/>
              <a:chOff x="3369061" y="1986455"/>
              <a:chExt cx="2157823" cy="2847937"/>
            </a:xfrm>
          </p:grpSpPr>
          <p:sp>
            <p:nvSpPr>
              <p:cNvPr id="70" name="Hình chữ nhật: Góc Tròn 17">
                <a:extLst>
                  <a:ext uri="{FF2B5EF4-FFF2-40B4-BE49-F238E27FC236}">
                    <a16:creationId xmlns:a16="http://schemas.microsoft.com/office/drawing/2014/main" id="{87408A49-1FCB-46AD-9CB5-7E8B3D1E9B36}"/>
                  </a:ext>
                </a:extLst>
              </p:cNvPr>
              <p:cNvSpPr/>
              <p:nvPr/>
            </p:nvSpPr>
            <p:spPr>
              <a:xfrm>
                <a:off x="3369061" y="1986455"/>
                <a:ext cx="2157823" cy="2847937"/>
              </a:xfrm>
              <a:prstGeom prst="roundRect">
                <a:avLst>
                  <a:gd name="adj" fmla="val 8387"/>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ộp Văn bản 27">
                <a:extLst>
                  <a:ext uri="{FF2B5EF4-FFF2-40B4-BE49-F238E27FC236}">
                    <a16:creationId xmlns:a16="http://schemas.microsoft.com/office/drawing/2014/main" id="{D36473D2-5E93-4423-A579-52873756BE8C}"/>
                  </a:ext>
                </a:extLst>
              </p:cNvPr>
              <p:cNvSpPr txBox="1"/>
              <p:nvPr/>
            </p:nvSpPr>
            <p:spPr>
              <a:xfrm>
                <a:off x="3623266" y="3881704"/>
                <a:ext cx="1686660" cy="535035"/>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TRẦN VŨ KHANH</a:t>
                </a:r>
              </a:p>
              <a:p>
                <a:pPr algn="ctr"/>
                <a:r>
                  <a:rPr lang="en-US" dirty="0">
                    <a:solidFill>
                      <a:schemeClr val="bg1"/>
                    </a:solidFill>
                    <a:latin typeface="Arial" panose="020B0604020202020204" pitchFamily="34" charset="0"/>
                    <a:cs typeface="Arial" panose="020B0604020202020204" pitchFamily="34" charset="0"/>
                  </a:rPr>
                  <a:t>_22110349_</a:t>
                </a:r>
              </a:p>
            </p:txBody>
          </p:sp>
        </p:grpSp>
        <p:sp>
          <p:nvSpPr>
            <p:cNvPr id="69" name="Flowchart: Connector 68">
              <a:extLst>
                <a:ext uri="{FF2B5EF4-FFF2-40B4-BE49-F238E27FC236}">
                  <a16:creationId xmlns:a16="http://schemas.microsoft.com/office/drawing/2014/main" id="{F53D2726-DF25-455F-9E35-70B478AEB766}"/>
                </a:ext>
              </a:extLst>
            </p:cNvPr>
            <p:cNvSpPr/>
            <p:nvPr/>
          </p:nvSpPr>
          <p:spPr>
            <a:xfrm>
              <a:off x="3147355" y="791327"/>
              <a:ext cx="1766151" cy="1519766"/>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72" name="Group 71">
            <a:extLst>
              <a:ext uri="{FF2B5EF4-FFF2-40B4-BE49-F238E27FC236}">
                <a16:creationId xmlns:a16="http://schemas.microsoft.com/office/drawing/2014/main" id="{B980CB10-B45B-4660-9BDF-28A48998EBD2}"/>
              </a:ext>
            </a:extLst>
          </p:cNvPr>
          <p:cNvGrpSpPr/>
          <p:nvPr/>
        </p:nvGrpSpPr>
        <p:grpSpPr>
          <a:xfrm>
            <a:off x="7744545" y="8028894"/>
            <a:ext cx="2748653" cy="3440353"/>
            <a:chOff x="9527171" y="581063"/>
            <a:chExt cx="2194560" cy="2847937"/>
          </a:xfrm>
        </p:grpSpPr>
        <p:grpSp>
          <p:nvGrpSpPr>
            <p:cNvPr id="73" name="Nhóm 41">
              <a:extLst>
                <a:ext uri="{FF2B5EF4-FFF2-40B4-BE49-F238E27FC236}">
                  <a16:creationId xmlns:a16="http://schemas.microsoft.com/office/drawing/2014/main" id="{AF73367D-B301-4AF4-ADBC-081B3FE99043}"/>
                </a:ext>
              </a:extLst>
            </p:cNvPr>
            <p:cNvGrpSpPr/>
            <p:nvPr/>
          </p:nvGrpSpPr>
          <p:grpSpPr>
            <a:xfrm>
              <a:off x="9527171" y="581063"/>
              <a:ext cx="2194560" cy="2847937"/>
              <a:chOff x="8361815" y="1986455"/>
              <a:chExt cx="2157823" cy="2847937"/>
            </a:xfrm>
            <a:solidFill>
              <a:srgbClr val="00B0F0"/>
            </a:solidFill>
          </p:grpSpPr>
          <p:sp>
            <p:nvSpPr>
              <p:cNvPr id="75" name="Hình chữ nhật: Góc Tròn 19">
                <a:extLst>
                  <a:ext uri="{FF2B5EF4-FFF2-40B4-BE49-F238E27FC236}">
                    <a16:creationId xmlns:a16="http://schemas.microsoft.com/office/drawing/2014/main" id="{433D3A57-786F-4F4E-8A9A-F87FA967A348}"/>
                  </a:ext>
                </a:extLst>
              </p:cNvPr>
              <p:cNvSpPr/>
              <p:nvPr/>
            </p:nvSpPr>
            <p:spPr>
              <a:xfrm>
                <a:off x="8361815" y="1986455"/>
                <a:ext cx="2157823" cy="2847937"/>
              </a:xfrm>
              <a:prstGeom prst="roundRect">
                <a:avLst>
                  <a:gd name="adj" fmla="val 8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Hộp Văn bản 29">
                <a:extLst>
                  <a:ext uri="{FF2B5EF4-FFF2-40B4-BE49-F238E27FC236}">
                    <a16:creationId xmlns:a16="http://schemas.microsoft.com/office/drawing/2014/main" id="{28C5ACDC-E51F-4CC1-81CD-E725A4E8CDE7}"/>
                  </a:ext>
                </a:extLst>
              </p:cNvPr>
              <p:cNvSpPr txBox="1"/>
              <p:nvPr/>
            </p:nvSpPr>
            <p:spPr>
              <a:xfrm>
                <a:off x="8741754" y="3918417"/>
                <a:ext cx="1351031" cy="535035"/>
              </a:xfrm>
              <a:prstGeom prst="rect">
                <a:avLst/>
              </a:prstGeom>
              <a:grp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VŨ VĂN ĐỨC</a:t>
                </a:r>
              </a:p>
              <a:p>
                <a:pPr algn="ctr"/>
                <a:r>
                  <a:rPr lang="en-US" dirty="0">
                    <a:solidFill>
                      <a:schemeClr val="bg1"/>
                    </a:solidFill>
                    <a:latin typeface="Arial" panose="020B0604020202020204" pitchFamily="34" charset="0"/>
                    <a:cs typeface="Arial" panose="020B0604020202020204" pitchFamily="34" charset="0"/>
                  </a:rPr>
                  <a:t>_22110312_</a:t>
                </a:r>
              </a:p>
            </p:txBody>
          </p:sp>
        </p:grpSp>
        <p:sp>
          <p:nvSpPr>
            <p:cNvPr id="74" name="Flowchart: Connector 73">
              <a:extLst>
                <a:ext uri="{FF2B5EF4-FFF2-40B4-BE49-F238E27FC236}">
                  <a16:creationId xmlns:a16="http://schemas.microsoft.com/office/drawing/2014/main" id="{6861C33B-6116-409F-BA2D-E2AFE97B1E32}"/>
                </a:ext>
              </a:extLst>
            </p:cNvPr>
            <p:cNvSpPr/>
            <p:nvPr/>
          </p:nvSpPr>
          <p:spPr>
            <a:xfrm>
              <a:off x="9741375" y="780493"/>
              <a:ext cx="1766151" cy="1519766"/>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77" name="Group 76">
            <a:extLst>
              <a:ext uri="{FF2B5EF4-FFF2-40B4-BE49-F238E27FC236}">
                <a16:creationId xmlns:a16="http://schemas.microsoft.com/office/drawing/2014/main" id="{E425C6DD-44C7-47EB-B904-E6ED2ED7785B}"/>
              </a:ext>
            </a:extLst>
          </p:cNvPr>
          <p:cNvGrpSpPr/>
          <p:nvPr/>
        </p:nvGrpSpPr>
        <p:grpSpPr>
          <a:xfrm>
            <a:off x="4602609" y="-4752386"/>
            <a:ext cx="2748653" cy="3440353"/>
            <a:chOff x="8429891" y="3567529"/>
            <a:chExt cx="2194560" cy="2847937"/>
          </a:xfrm>
        </p:grpSpPr>
        <p:grpSp>
          <p:nvGrpSpPr>
            <p:cNvPr id="78" name="Nhóm 41">
              <a:extLst>
                <a:ext uri="{FF2B5EF4-FFF2-40B4-BE49-F238E27FC236}">
                  <a16:creationId xmlns:a16="http://schemas.microsoft.com/office/drawing/2014/main" id="{B3DD311B-96D1-47D8-A762-F9EEDCE13201}"/>
                </a:ext>
              </a:extLst>
            </p:cNvPr>
            <p:cNvGrpSpPr/>
            <p:nvPr/>
          </p:nvGrpSpPr>
          <p:grpSpPr>
            <a:xfrm>
              <a:off x="8429891" y="3567529"/>
              <a:ext cx="2194560" cy="2847937"/>
              <a:chOff x="8361815" y="1986455"/>
              <a:chExt cx="2157823" cy="2847937"/>
            </a:xfrm>
          </p:grpSpPr>
          <p:sp>
            <p:nvSpPr>
              <p:cNvPr id="80" name="Hình chữ nhật: Góc Tròn 19">
                <a:extLst>
                  <a:ext uri="{FF2B5EF4-FFF2-40B4-BE49-F238E27FC236}">
                    <a16:creationId xmlns:a16="http://schemas.microsoft.com/office/drawing/2014/main" id="{E4956E53-A1A2-4C02-A17A-505864A55A0E}"/>
                  </a:ext>
                </a:extLst>
              </p:cNvPr>
              <p:cNvSpPr/>
              <p:nvPr/>
            </p:nvSpPr>
            <p:spPr>
              <a:xfrm>
                <a:off x="8361815" y="1986455"/>
                <a:ext cx="2157823" cy="2847937"/>
              </a:xfrm>
              <a:prstGeom prst="roundRect">
                <a:avLst>
                  <a:gd name="adj" fmla="val 8387"/>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Hộp Văn bản 29">
                <a:extLst>
                  <a:ext uri="{FF2B5EF4-FFF2-40B4-BE49-F238E27FC236}">
                    <a16:creationId xmlns:a16="http://schemas.microsoft.com/office/drawing/2014/main" id="{033D5FF4-80EB-42DD-BFC5-68D9AC87B933}"/>
                  </a:ext>
                </a:extLst>
              </p:cNvPr>
              <p:cNvSpPr txBox="1"/>
              <p:nvPr/>
            </p:nvSpPr>
            <p:spPr>
              <a:xfrm>
                <a:off x="8617125" y="3877125"/>
                <a:ext cx="1648956" cy="535035"/>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LÊ VĂN TÚ</a:t>
                </a:r>
              </a:p>
              <a:p>
                <a:pPr algn="ctr"/>
                <a:r>
                  <a:rPr lang="en-US" dirty="0">
                    <a:solidFill>
                      <a:schemeClr val="bg1"/>
                    </a:solidFill>
                    <a:latin typeface="Arial" panose="020B0604020202020204" pitchFamily="34" charset="0"/>
                    <a:cs typeface="Arial" panose="020B0604020202020204" pitchFamily="34" charset="0"/>
                  </a:rPr>
                  <a:t>_22110454_</a:t>
                </a:r>
              </a:p>
            </p:txBody>
          </p:sp>
        </p:grpSp>
        <p:sp>
          <p:nvSpPr>
            <p:cNvPr id="79" name="Flowchart: Connector 78">
              <a:extLst>
                <a:ext uri="{FF2B5EF4-FFF2-40B4-BE49-F238E27FC236}">
                  <a16:creationId xmlns:a16="http://schemas.microsoft.com/office/drawing/2014/main" id="{ED903AEB-3212-4E67-81D3-E7DEF267C4A3}"/>
                </a:ext>
              </a:extLst>
            </p:cNvPr>
            <p:cNvSpPr/>
            <p:nvPr/>
          </p:nvSpPr>
          <p:spPr>
            <a:xfrm>
              <a:off x="8655981" y="3773231"/>
              <a:ext cx="1766151" cy="1519766"/>
            </a:xfrm>
            <a:prstGeom prst="flowChartConnector">
              <a:avLst/>
            </a:prstGeom>
            <a:blipFill>
              <a:blip r:embed="rId11">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 name="Freeform 6">
            <a:extLst>
              <a:ext uri="{FF2B5EF4-FFF2-40B4-BE49-F238E27FC236}">
                <a16:creationId xmlns:a16="http://schemas.microsoft.com/office/drawing/2014/main" id="{2BAA0FDF-86F3-7066-65D1-208C577311A1}"/>
              </a:ext>
            </a:extLst>
          </p:cNvPr>
          <p:cNvSpPr/>
          <p:nvPr/>
        </p:nvSpPr>
        <p:spPr>
          <a:xfrm>
            <a:off x="0" y="7802880"/>
            <a:ext cx="12192000" cy="6858000"/>
          </a:xfrm>
          <a:prstGeom prst="rect">
            <a:avLst/>
          </a:prstGeom>
          <a:blipFill>
            <a:blip r:embed="rId12">
              <a:extLst>
                <a:ext uri="{28A0092B-C50C-407E-A947-70E740481C1C}">
                  <a14:useLocalDpi xmlns:a14="http://schemas.microsoft.com/office/drawing/2010/main" val="0"/>
                </a:ext>
              </a:extLst>
            </a:blip>
            <a:stretch>
              <a:fillRect/>
            </a:stretch>
          </a:blipFill>
        </p:spPr>
        <p:txBody>
          <a:bodyPr/>
          <a:lstStyle/>
          <a:p>
            <a:endParaRPr lang="vi-VN" dirty="0"/>
          </a:p>
        </p:txBody>
      </p:sp>
      <p:sp>
        <p:nvSpPr>
          <p:cNvPr id="3" name="Rectangle 3">
            <a:extLst>
              <a:ext uri="{FF2B5EF4-FFF2-40B4-BE49-F238E27FC236}">
                <a16:creationId xmlns:a16="http://schemas.microsoft.com/office/drawing/2014/main" id="{6FF449CE-6ABB-0FE8-1EF5-31E9EFBB9141}"/>
              </a:ext>
            </a:extLst>
          </p:cNvPr>
          <p:cNvSpPr/>
          <p:nvPr/>
        </p:nvSpPr>
        <p:spPr>
          <a:xfrm>
            <a:off x="-9396502" y="7927294"/>
            <a:ext cx="8391524" cy="4358640"/>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Lst>
            <a:ahLst/>
            <a:cxnLst>
              <a:cxn ang="0">
                <a:pos x="connsiteX0" y="connsiteY0"/>
              </a:cxn>
              <a:cxn ang="0">
                <a:pos x="connsiteX1" y="connsiteY1"/>
              </a:cxn>
              <a:cxn ang="0">
                <a:pos x="connsiteX2" y="connsiteY2"/>
              </a:cxn>
              <a:cxn ang="0">
                <a:pos x="connsiteX3" y="connsiteY3"/>
              </a:cxn>
            </a:cxnLst>
            <a:rect l="l" t="t" r="r" b="b"/>
            <a:pathLst>
              <a:path w="9004027" h="4898571">
                <a:moveTo>
                  <a:pt x="0" y="4898571"/>
                </a:moveTo>
                <a:cubicBezTo>
                  <a:pt x="3422257" y="3643085"/>
                  <a:pt x="3099827" y="94343"/>
                  <a:pt x="9004027" y="0"/>
                </a:cubicBezTo>
                <a:lnTo>
                  <a:pt x="9004027" y="4898571"/>
                </a:lnTo>
                <a:lnTo>
                  <a:pt x="0" y="4898571"/>
                </a:lnTo>
                <a:close/>
              </a:path>
            </a:pathLst>
          </a:custGeom>
          <a:solidFill>
            <a:schemeClr val="tx2">
              <a:lumMod val="7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 name="Rectangle 3">
            <a:extLst>
              <a:ext uri="{FF2B5EF4-FFF2-40B4-BE49-F238E27FC236}">
                <a16:creationId xmlns:a16="http://schemas.microsoft.com/office/drawing/2014/main" id="{A19E2C60-45FE-EA0A-46B8-CB2108C98540}"/>
              </a:ext>
            </a:extLst>
          </p:cNvPr>
          <p:cNvSpPr/>
          <p:nvPr/>
        </p:nvSpPr>
        <p:spPr>
          <a:xfrm>
            <a:off x="14518639" y="-4503895"/>
            <a:ext cx="7586131" cy="4216399"/>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971142 h 4971142"/>
              <a:gd name="connsiteX1" fmla="*/ 9004027 w 9004027"/>
              <a:gd name="connsiteY1" fmla="*/ 0 h 4971142"/>
              <a:gd name="connsiteX2" fmla="*/ 9004027 w 9004027"/>
              <a:gd name="connsiteY2" fmla="*/ 4971142 h 4971142"/>
              <a:gd name="connsiteX3" fmla="*/ 0 w 9004027"/>
              <a:gd name="connsiteY3" fmla="*/ 4971142 h 4971142"/>
              <a:gd name="connsiteX0" fmla="*/ 0 w 9004027"/>
              <a:gd name="connsiteY0" fmla="*/ 5058228 h 5058228"/>
              <a:gd name="connsiteX1" fmla="*/ 9004027 w 9004027"/>
              <a:gd name="connsiteY1" fmla="*/ 0 h 5058228"/>
              <a:gd name="connsiteX2" fmla="*/ 9004027 w 9004027"/>
              <a:gd name="connsiteY2" fmla="*/ 5058228 h 5058228"/>
              <a:gd name="connsiteX3" fmla="*/ 0 w 9004027"/>
              <a:gd name="connsiteY3" fmla="*/ 5058228 h 5058228"/>
              <a:gd name="connsiteX0" fmla="*/ 0 w 9004027"/>
              <a:gd name="connsiteY0" fmla="*/ 5067753 h 5067753"/>
              <a:gd name="connsiteX1" fmla="*/ 8989740 w 9004027"/>
              <a:gd name="connsiteY1" fmla="*/ 0 h 5067753"/>
              <a:gd name="connsiteX2" fmla="*/ 9004027 w 9004027"/>
              <a:gd name="connsiteY2" fmla="*/ 5067753 h 5067753"/>
              <a:gd name="connsiteX3" fmla="*/ 0 w 9004027"/>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Lst>
            <a:ahLst/>
            <a:cxnLst>
              <a:cxn ang="0">
                <a:pos x="connsiteX0" y="connsiteY0"/>
              </a:cxn>
              <a:cxn ang="0">
                <a:pos x="connsiteX1" y="connsiteY1"/>
              </a:cxn>
              <a:cxn ang="0">
                <a:pos x="connsiteX2" y="connsiteY2"/>
              </a:cxn>
              <a:cxn ang="0">
                <a:pos x="connsiteX3" y="connsiteY3"/>
              </a:cxn>
            </a:cxnLst>
            <a:rect l="l" t="t" r="r" b="b"/>
            <a:pathLst>
              <a:path w="8991114" h="5067753">
                <a:moveTo>
                  <a:pt x="0" y="5067753"/>
                </a:moveTo>
                <a:cubicBezTo>
                  <a:pt x="3422257" y="3812267"/>
                  <a:pt x="2289893" y="569356"/>
                  <a:pt x="8989740" y="0"/>
                </a:cubicBezTo>
                <a:cubicBezTo>
                  <a:pt x="8994502" y="1689251"/>
                  <a:pt x="8984977" y="3378502"/>
                  <a:pt x="8989739" y="5067753"/>
                </a:cubicBezTo>
                <a:lnTo>
                  <a:pt x="0" y="5067753"/>
                </a:lnTo>
                <a:close/>
              </a:path>
            </a:pathLst>
          </a:cu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alpha val="0"/>
                </a:prstClr>
              </a:solidFill>
              <a:effectLst/>
              <a:uLnTx/>
              <a:uFillTx/>
              <a:latin typeface="Arial" panose="020B0604020202020204" pitchFamily="34" charset="0"/>
              <a:ea typeface="+mn-ea"/>
              <a:cs typeface="+mn-cs"/>
            </a:endParaRPr>
          </a:p>
        </p:txBody>
      </p:sp>
      <p:sp>
        <p:nvSpPr>
          <p:cNvPr id="6" name="TextBox 5">
            <a:extLst>
              <a:ext uri="{FF2B5EF4-FFF2-40B4-BE49-F238E27FC236}">
                <a16:creationId xmlns:a16="http://schemas.microsoft.com/office/drawing/2014/main" id="{4811A8A0-56FE-F67F-B710-4A9257C6AD1B}"/>
              </a:ext>
            </a:extLst>
          </p:cNvPr>
          <p:cNvSpPr txBox="1"/>
          <p:nvPr/>
        </p:nvSpPr>
        <p:spPr>
          <a:xfrm>
            <a:off x="12089825" y="3853543"/>
            <a:ext cx="7934010" cy="3245941"/>
          </a:xfrm>
          <a:prstGeom prst="flowChartConnector">
            <a:avLst/>
          </a:prstGeom>
          <a:noFill/>
        </p:spPr>
        <p:txBody>
          <a:bodyPr wrap="square" rtlCol="0">
            <a:spAutoFit/>
          </a:bodyPr>
          <a:lstStyle/>
          <a:p>
            <a:pPr lvl="0" algn="r">
              <a:defRPr/>
            </a:pPr>
            <a:r>
              <a:rPr lang="vi-VN" sz="4800" spc="300" dirty="0">
                <a:blipFill dpi="0" rotWithShape="1">
                  <a:blip r:embed="rId1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Ước lượng mật độ dùng mô hình trộn Gauss</a:t>
            </a:r>
            <a:endParaRPr lang="en-US" sz="4800" spc="300" dirty="0">
              <a:blipFill dpi="0" rotWithShape="1">
                <a:blip r:embed="rId1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endParaRPr>
          </a:p>
        </p:txBody>
      </p:sp>
    </p:spTree>
    <p:extLst>
      <p:ext uri="{BB962C8B-B14F-4D97-AF65-F5344CB8AC3E}">
        <p14:creationId xmlns:p14="http://schemas.microsoft.com/office/powerpoint/2010/main" val="122018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par>
                          <p:cTn id="7" fill="hold">
                            <p:stCondLst>
                              <p:cond delay="1101"/>
                            </p:stCondLst>
                            <p:childTnLst>
                              <p:par>
                                <p:cTn id="8" presetID="1" presetClass="entr" presetSubtype="0" fill="hold" grpId="0" nodeType="afterEffect">
                                  <p:stCondLst>
                                    <p:cond delay="0"/>
                                  </p:stCondLst>
                                  <p:iterate type="lt">
                                    <p:tmAbs val="200"/>
                                  </p:iterate>
                                  <p:childTnLst>
                                    <p:set>
                                      <p:cBhvr>
                                        <p:cTn id="9" dur="1" fill="hold">
                                          <p:stCondLst>
                                            <p:cond delay="0"/>
                                          </p:stCondLst>
                                        </p:cTn>
                                        <p:tgtEl>
                                          <p:spTgt spid="51">
                                            <p:txEl>
                                              <p:pRg st="0" end="0"/>
                                            </p:txEl>
                                          </p:spTgt>
                                        </p:tgtEl>
                                        <p:attrNameLst>
                                          <p:attrName>style.visibility</p:attrName>
                                        </p:attrNameLst>
                                      </p:cBhvr>
                                      <p:to>
                                        <p:strVal val="visible"/>
                                      </p:to>
                                    </p:set>
                                  </p:childTnLst>
                                </p:cTn>
                              </p:par>
                            </p:childTnLst>
                          </p:cTn>
                        </p:par>
                        <p:par>
                          <p:cTn id="10" fill="hold">
                            <p:stCondLst>
                              <p:cond delay="1502"/>
                            </p:stCondLst>
                            <p:childTnLst>
                              <p:par>
                                <p:cTn id="11" presetID="27" presetClass="emph" presetSubtype="0" repeatCount="indefinite" fill="remove" nodeType="afterEffect">
                                  <p:stCondLst>
                                    <p:cond delay="0"/>
                                  </p:stCondLst>
                                  <p:iterate type="lt">
                                    <p:tmPct val="47000"/>
                                  </p:iterate>
                                  <p:childTnLst>
                                    <p:animClr clrSpc="rgb" dir="cw">
                                      <p:cBhvr override="childStyle">
                                        <p:cTn id="12" dur="500" autoRev="1" fill="remove"/>
                                        <p:tgtEl>
                                          <p:spTgt spid="51">
                                            <p:txEl>
                                              <p:pRg st="0" end="0"/>
                                            </p:txEl>
                                          </p:spTgt>
                                        </p:tgtEl>
                                        <p:attrNameLst>
                                          <p:attrName>style.color</p:attrName>
                                        </p:attrNameLst>
                                      </p:cBhvr>
                                      <p:to>
                                        <a:schemeClr val="bg1"/>
                                      </p:to>
                                    </p:animClr>
                                    <p:animClr clrSpc="rgb" dir="cw">
                                      <p:cBhvr>
                                        <p:cTn id="13" dur="500" autoRev="1" fill="remove"/>
                                        <p:tgtEl>
                                          <p:spTgt spid="51">
                                            <p:txEl>
                                              <p:pRg st="0" end="0"/>
                                            </p:txEl>
                                          </p:spTgt>
                                        </p:tgtEl>
                                        <p:attrNameLst>
                                          <p:attrName>fillcolor</p:attrName>
                                        </p:attrNameLst>
                                      </p:cBhvr>
                                      <p:to>
                                        <a:schemeClr val="bg1"/>
                                      </p:to>
                                    </p:animClr>
                                    <p:set>
                                      <p:cBhvr>
                                        <p:cTn id="14" dur="500" autoRev="1" fill="remove"/>
                                        <p:tgtEl>
                                          <p:spTgt spid="51">
                                            <p:txEl>
                                              <p:pRg st="0" end="0"/>
                                            </p:txEl>
                                          </p:spTgt>
                                        </p:tgtEl>
                                        <p:attrNameLst>
                                          <p:attrName>fill.type</p:attrName>
                                        </p:attrNameLst>
                                      </p:cBhvr>
                                      <p:to>
                                        <p:strVal val="solid"/>
                                      </p:to>
                                    </p:set>
                                    <p:set>
                                      <p:cBhvr>
                                        <p:cTn id="15" dur="500" autoRev="1" fill="remove"/>
                                        <p:tgtEl>
                                          <p:spTgt spid="51">
                                            <p:txEl>
                                              <p:pRg st="0" end="0"/>
                                            </p:txEl>
                                          </p:spTgt>
                                        </p:tgtEl>
                                        <p:attrNameLst>
                                          <p:attrName>fill.on</p:attrName>
                                        </p:attrNameLst>
                                      </p:cBhvr>
                                      <p:to>
                                        <p:strVal val="true"/>
                                      </p:to>
                                    </p:se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P spid="51" grpId="0" build="allAtOnce"/>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8AE21-645C-981B-3B2F-743E9EACC8F9}"/>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15D91ADB-4364-2B78-0F4F-DFFB5C84ADBB}"/>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D64C8DE4-80D9-5249-6ACA-B9D182F9C0C7}"/>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A1C96945-43CD-736F-C3AD-4A72D57709D3}"/>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5A1DA58E-0B3C-9EDB-C632-6AC401FCDDDF}"/>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1DC1D676-697E-4B2F-8B4E-7ACD3ED89B69}"/>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8ED7CB30-F0EF-D516-D02C-31AF447C7807}"/>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4D9A2E36-9720-67B2-2060-139ED966E1AA}"/>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66811B48-25E4-8B04-4BE9-351E9030B560}"/>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701B08B9-C644-1AD8-6A2B-F635A324E434}"/>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1273AE23-A086-F887-7516-CFF4F6578E72}"/>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040F8296-A35B-88E7-D9AB-50E5DA488A3D}"/>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639D3635-0735-B634-4DD2-F37B0357F028}"/>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C939D2EA-B73C-2622-02D7-431CDE6A4D84}"/>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AC360A7E-5062-0E75-77F3-7774EB879721}"/>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9E079899-58B9-BB52-AF0D-FFCB0839A334}"/>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1459D5EF-E238-AAFC-DF6F-7F66523C1E9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8A75C7FB-179F-8604-907F-FC07FE5C0AA6}"/>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34" name="TextBox 33">
            <a:extLst>
              <a:ext uri="{FF2B5EF4-FFF2-40B4-BE49-F238E27FC236}">
                <a16:creationId xmlns:a16="http://schemas.microsoft.com/office/drawing/2014/main" id="{4C887072-BAD2-F80A-B6A7-F0C8F0F0280D}"/>
              </a:ext>
            </a:extLst>
          </p:cNvPr>
          <p:cNvSpPr txBox="1"/>
          <p:nvPr/>
        </p:nvSpPr>
        <p:spPr>
          <a:xfrm>
            <a:off x="1920960" y="878673"/>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Nhân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(Kernel)</a:t>
            </a:r>
            <a:endParaRPr lang="vi-VN" sz="4000" dirty="0"/>
          </a:p>
        </p:txBody>
      </p:sp>
      <p:sp>
        <p:nvSpPr>
          <p:cNvPr id="2" name="TextBox 1">
            <a:extLst>
              <a:ext uri="{FF2B5EF4-FFF2-40B4-BE49-F238E27FC236}">
                <a16:creationId xmlns:a16="http://schemas.microsoft.com/office/drawing/2014/main" id="{BC4A81C1-A3B6-E6F6-AD25-052FAA1F7706}"/>
              </a:ext>
            </a:extLst>
          </p:cNvPr>
          <p:cNvSpPr txBox="1"/>
          <p:nvPr/>
        </p:nvSpPr>
        <p:spPr>
          <a:xfrm>
            <a:off x="735396" y="1948191"/>
            <a:ext cx="5360603" cy="451919"/>
          </a:xfrm>
          <a:prstGeom prst="rect">
            <a:avLst/>
          </a:prstGeom>
          <a:noFill/>
        </p:spPr>
        <p:txBody>
          <a:bodyPr wrap="square">
            <a:spAutoFit/>
          </a:bodyPr>
          <a:lstStyle/>
          <a:p>
            <a:pPr>
              <a:lnSpc>
                <a:spcPct val="107000"/>
              </a:lnSpc>
              <a:spcAft>
                <a:spcPts val="800"/>
              </a:spcAft>
            </a:pPr>
            <a:r>
              <a:rPr lang="en-US" sz="2400" b="1" kern="100" dirty="0" err="1">
                <a:effectLst/>
                <a:latin typeface="Tahoma" panose="020B0604030504040204" pitchFamily="34" charset="0"/>
                <a:ea typeface="Tahoma" panose="020B0604030504040204" pitchFamily="34" charset="0"/>
                <a:cs typeface="Tahoma" panose="020B0604030504040204" pitchFamily="34" charset="0"/>
              </a:rPr>
              <a:t>Bài</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toán</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đối</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ngẫu</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với</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en-US" sz="2400" b="1" kern="100" dirty="0" err="1">
                <a:effectLst/>
                <a:latin typeface="Tahoma" panose="020B0604030504040204" pitchFamily="34" charset="0"/>
                <a:ea typeface="Tahoma" panose="020B0604030504040204" pitchFamily="34" charset="0"/>
                <a:cs typeface="Tahoma" panose="020B0604030504040204" pitchFamily="34" charset="0"/>
              </a:rPr>
              <a:t>nhân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CA4E0C31-4DA7-BE51-A91A-A074B612B08A}"/>
              </a:ext>
            </a:extLst>
          </p:cNvPr>
          <p:cNvSpPr txBox="1"/>
          <p:nvPr/>
        </p:nvSpPr>
        <p:spPr>
          <a:xfrm>
            <a:off x="735397" y="2524829"/>
            <a:ext cx="6545079" cy="461665"/>
          </a:xfrm>
          <a:prstGeom prst="rect">
            <a:avLst/>
          </a:prstGeom>
          <a:noFill/>
        </p:spPr>
        <p:txBody>
          <a:bodyPr wrap="square">
            <a:spAutoFit/>
          </a:bodyPr>
          <a:lstStyle/>
          <a:p>
            <a:r>
              <a:rPr lang="en-US" sz="2400" dirty="0"/>
              <a:t>Khi </a:t>
            </a:r>
            <a:r>
              <a:rPr lang="en-US" sz="2400" dirty="0" err="1"/>
              <a:t>sử</a:t>
            </a:r>
            <a:r>
              <a:rPr lang="en-US" sz="2400" dirty="0"/>
              <a:t> </a:t>
            </a:r>
            <a:r>
              <a:rPr lang="en-US" sz="2400" dirty="0" err="1"/>
              <a:t>dụng</a:t>
            </a:r>
            <a:r>
              <a:rPr lang="en-US" sz="2400" dirty="0"/>
              <a:t> </a:t>
            </a:r>
            <a:r>
              <a:rPr lang="en-US" sz="2400" dirty="0" err="1"/>
              <a:t>nhân</a:t>
            </a:r>
            <a:r>
              <a:rPr lang="en-US" sz="2400" dirty="0"/>
              <a:t>, </a:t>
            </a:r>
            <a:r>
              <a:rPr lang="en-US" sz="2400" dirty="0" err="1"/>
              <a:t>bài</a:t>
            </a:r>
            <a:r>
              <a:rPr lang="en-US" sz="2400" dirty="0"/>
              <a:t> </a:t>
            </a:r>
            <a:r>
              <a:rPr lang="en-US" sz="2400" dirty="0" err="1"/>
              <a:t>toán</a:t>
            </a:r>
            <a:r>
              <a:rPr lang="en-US" sz="2400" dirty="0"/>
              <a:t> </a:t>
            </a:r>
            <a:r>
              <a:rPr lang="en-US" sz="2400" dirty="0" err="1"/>
              <a:t>đối</a:t>
            </a:r>
            <a:r>
              <a:rPr lang="en-US" sz="2400" dirty="0"/>
              <a:t> </a:t>
            </a:r>
            <a:r>
              <a:rPr lang="en-US" sz="2400" dirty="0" err="1"/>
              <a:t>ngẫu</a:t>
            </a:r>
            <a:r>
              <a:rPr lang="en-US" sz="2400" dirty="0"/>
              <a:t> </a:t>
            </a:r>
            <a:r>
              <a:rPr lang="en-US" sz="2400" dirty="0" err="1"/>
              <a:t>trở</a:t>
            </a:r>
            <a:r>
              <a:rPr lang="en-US" sz="2400" dirty="0"/>
              <a:t> </a:t>
            </a:r>
            <a:r>
              <a:rPr lang="en-US" sz="2400" dirty="0" err="1"/>
              <a:t>thành</a:t>
            </a:r>
            <a:r>
              <a:rPr lang="en-US" sz="2400" dirty="0"/>
              <a:t>:</a:t>
            </a:r>
            <a:endParaRPr lang="vi-VN" sz="2400" dirty="0"/>
          </a:p>
        </p:txBody>
      </p:sp>
      <p:pic>
        <p:nvPicPr>
          <p:cNvPr id="7" name="Picture 6">
            <a:extLst>
              <a:ext uri="{FF2B5EF4-FFF2-40B4-BE49-F238E27FC236}">
                <a16:creationId xmlns:a16="http://schemas.microsoft.com/office/drawing/2014/main" id="{BDD12674-C7A5-7A04-314A-FBA4B2785859}"/>
              </a:ext>
            </a:extLst>
          </p:cNvPr>
          <p:cNvPicPr>
            <a:picLocks noChangeAspect="1"/>
          </p:cNvPicPr>
          <p:nvPr/>
        </p:nvPicPr>
        <p:blipFill>
          <a:blip r:embed="rId3"/>
          <a:stretch>
            <a:fillRect/>
          </a:stretch>
        </p:blipFill>
        <p:spPr>
          <a:xfrm>
            <a:off x="1965311" y="3374843"/>
            <a:ext cx="8261375" cy="2351115"/>
          </a:xfrm>
          <a:prstGeom prst="rect">
            <a:avLst/>
          </a:prstGeom>
        </p:spPr>
      </p:pic>
    </p:spTree>
    <p:extLst>
      <p:ext uri="{BB962C8B-B14F-4D97-AF65-F5344CB8AC3E}">
        <p14:creationId xmlns:p14="http://schemas.microsoft.com/office/powerpoint/2010/main" val="31062052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76591-7D98-BBFA-EB86-6C5AB06181E8}"/>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1F1282BF-A06C-DC0A-8444-A64E4C41F18E}"/>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52A4C8BF-637D-C998-3B58-98A5F12B0740}"/>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785F9068-7A0B-A2C1-E388-20F961E5F74D}"/>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7F615EC-84B0-2431-342B-32EA5C1D3E6B}"/>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DDB640D3-3AE0-EEEE-EA63-51381A235125}"/>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CEA50865-3C98-25C4-2B47-35BE623547C0}"/>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F4CE05D8-DFED-9A62-B132-4F72DAA5C79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557E7621-5A70-E28A-FDA4-21983978648C}"/>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90F09B8E-4688-DC62-C7E1-1AD1E7A9DDE4}"/>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7B0F35F6-E219-421C-BFF1-7FF0DBFF5001}"/>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BD9FC458-D8FF-7D52-B7A7-6A25AEF4309B}"/>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60461350-C384-2D62-88A5-7599534565A6}"/>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7AD39D72-7963-7FB6-AEC5-357D456D99B5}"/>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C712BB09-73C5-183E-732D-5A7370BBC399}"/>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32114917-BCDF-E19A-9360-69711F54BD47}"/>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59D2DC2B-535A-3ADA-F970-782A64E20C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6F539923-E450-F657-4468-9E781E0D7FD3}"/>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34" name="TextBox 33">
            <a:extLst>
              <a:ext uri="{FF2B5EF4-FFF2-40B4-BE49-F238E27FC236}">
                <a16:creationId xmlns:a16="http://schemas.microsoft.com/office/drawing/2014/main" id="{C250A3F4-F011-5921-1BC5-95344DC3BAC7}"/>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2" name="TextBox 1">
            <a:extLst>
              <a:ext uri="{FF2B5EF4-FFF2-40B4-BE49-F238E27FC236}">
                <a16:creationId xmlns:a16="http://schemas.microsoft.com/office/drawing/2014/main" id="{490D5A8A-9E2C-AAB8-137D-919F40EE1911}"/>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2. Ý </a:t>
            </a:r>
            <a:r>
              <a:rPr lang="en-US" sz="2400" b="1" kern="100" dirty="0" err="1">
                <a:latin typeface="Tahoma" panose="020B0604030504040204" pitchFamily="34" charset="0"/>
                <a:ea typeface="Tahoma" panose="020B0604030504040204" pitchFamily="34" charset="0"/>
                <a:cs typeface="Tahoma" panose="020B0604030504040204" pitchFamily="34" charset="0"/>
              </a:rPr>
              <a:t>nghĩa</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toán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học</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371AAB-6656-0B9A-71BD-6E2FEAF58B4B}"/>
                  </a:ext>
                </a:extLst>
              </p:cNvPr>
              <p:cNvSpPr txBox="1"/>
              <p:nvPr/>
            </p:nvSpPr>
            <p:spPr>
              <a:xfrm>
                <a:off x="888921" y="2628460"/>
                <a:ext cx="10414158" cy="2786981"/>
              </a:xfrm>
              <a:prstGeom prst="rect">
                <a:avLst/>
              </a:prstGeom>
              <a:noFill/>
            </p:spPr>
            <p:txBody>
              <a:bodyPr wrap="square">
                <a:spAutoFit/>
              </a:bodyPr>
              <a:lstStyle/>
              <a:p>
                <a:pPr>
                  <a:lnSpc>
                    <a:spcPct val="150000"/>
                  </a:lnSpc>
                </a:pPr>
                <a:r>
                  <a:rPr lang="vi-VN" sz="2400" dirty="0">
                    <a:effectLst/>
                    <a:latin typeface="Tahoma" panose="020B0604030504040204" pitchFamily="34" charset="0"/>
                    <a:ea typeface="Tahoma" panose="020B0604030504040204" pitchFamily="34" charset="0"/>
                    <a:cs typeface="Tahoma" panose="020B0604030504040204" pitchFamily="34" charset="0"/>
                  </a:rPr>
                  <a:t>Biến ẩn cho phép GMM phân tách dữ liệu thành các cụm mà không cần gán nhãn cứng. Thay vì giả định mỗi điểm thuộc một cụm duy nhất, GMM sử dụng xác suất có điều kiện </a:t>
                </a:r>
                <a14:m>
                  <m:oMath xmlns:m="http://schemas.openxmlformats.org/officeDocument/2006/math">
                    <m:sSub>
                      <m:sSubPr>
                        <m:ctrlPr>
                          <a:rPr lang="en-US" sz="2400" i="1">
                            <a:effectLst/>
                            <a:latin typeface="Cambria Math" panose="02040503050406030204" pitchFamily="18" charset="0"/>
                            <a:cs typeface="Times New Roman" panose="02020603050405020304" pitchFamily="18" charset="0"/>
                          </a:rPr>
                        </m:ctrlPr>
                      </m:sSubPr>
                      <m:e>
                        <m:r>
                          <a:rPr lang="vi-VN" sz="2400">
                            <a:effectLst/>
                            <a:latin typeface="Cambria Math" panose="02040503050406030204" pitchFamily="18" charset="0"/>
                            <a:ea typeface="Aptos" panose="020B0004020202020204" pitchFamily="34" charset="0"/>
                            <a:cs typeface="Times New Roman" panose="02020603050405020304" pitchFamily="18" charset="0"/>
                          </a:rPr>
                          <m:t>  </m:t>
                        </m:r>
                        <m:r>
                          <a:rPr lang="vi-VN" sz="2400" i="1">
                            <a:effectLst/>
                            <a:latin typeface="Cambria Math" panose="02040503050406030204" pitchFamily="18" charset="0"/>
                            <a:ea typeface="Aptos" panose="020B0004020202020204" pitchFamily="34" charset="0"/>
                            <a:cs typeface="Times New Roman" panose="02020603050405020304" pitchFamily="18" charset="0"/>
                          </a:rPr>
                          <m:t>𝛾</m:t>
                        </m:r>
                      </m:e>
                      <m:sub>
                        <m:r>
                          <a:rPr lang="vi-VN" sz="2400" i="1">
                            <a:effectLst/>
                            <a:latin typeface="Cambria Math" panose="02040503050406030204" pitchFamily="18" charset="0"/>
                            <a:ea typeface="Aptos" panose="020B0004020202020204" pitchFamily="34" charset="0"/>
                            <a:cs typeface="Times New Roman" panose="02020603050405020304" pitchFamily="18" charset="0"/>
                          </a:rPr>
                          <m:t>𝑛</m:t>
                        </m:r>
                        <m:r>
                          <a:rPr lang="en-US" sz="2400" i="1">
                            <a:effectLst/>
                            <a:latin typeface="Cambria Math" panose="02040503050406030204" pitchFamily="18" charset="0"/>
                            <a:ea typeface="Aptos" panose="020B0004020202020204" pitchFamily="34" charset="0"/>
                            <a:cs typeface="Times New Roman" panose="02020603050405020304" pitchFamily="18" charset="0"/>
                          </a:rPr>
                          <m:t>𝑘</m:t>
                        </m:r>
                      </m:sub>
                    </m:sSub>
                    <m:r>
                      <a:rPr lang="vi-VN" sz="2400" i="1">
                        <a:effectLst/>
                        <a:latin typeface="Cambria Math" panose="02040503050406030204" pitchFamily="18" charset="0"/>
                        <a:ea typeface="Aptos" panose="020B0004020202020204" pitchFamily="34" charset="0"/>
                        <a:cs typeface="Times New Roman" panose="02020603050405020304" pitchFamily="18" charset="0"/>
                      </a:rPr>
                      <m:t> </m:t>
                    </m:r>
                  </m:oMath>
                </a14:m>
                <a:r>
                  <a:rPr lang="vi-VN" sz="2400" dirty="0">
                    <a:effectLst/>
                    <a:latin typeface="Tahoma" panose="020B0604030504040204" pitchFamily="34" charset="0"/>
                    <a:ea typeface="Tahoma" panose="020B0604030504040204" pitchFamily="34" charset="0"/>
                    <a:cs typeface="Tahoma" panose="020B0604030504040204" pitchFamily="34" charset="0"/>
                  </a:rPr>
                  <a:t>để biểu thị mức độ thuộc về của mỗi điểm dữ liệu vào các cụm khác nhau. Điều này làm tăng tính linh hoạt của mô hình, đặc biệt khi các cụm có sự chồng lấn.</a:t>
                </a:r>
                <a:endParaRPr lang="en-US" sz="32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13371AAB-6656-0B9A-71BD-6E2FEAF58B4B}"/>
                  </a:ext>
                </a:extLst>
              </p:cNvPr>
              <p:cNvSpPr txBox="1">
                <a:spLocks noRot="1" noChangeAspect="1" noMove="1" noResize="1" noEditPoints="1" noAdjustHandles="1" noChangeArrowheads="1" noChangeShapeType="1" noTextEdit="1"/>
              </p:cNvSpPr>
              <p:nvPr/>
            </p:nvSpPr>
            <p:spPr>
              <a:xfrm>
                <a:off x="888921" y="2628460"/>
                <a:ext cx="10414158" cy="2786981"/>
              </a:xfrm>
              <a:prstGeom prst="rect">
                <a:avLst/>
              </a:prstGeom>
              <a:blipFill>
                <a:blip r:embed="rId3"/>
                <a:stretch>
                  <a:fillRect l="-937" r="-1639" b="-4158"/>
                </a:stretch>
              </a:blipFill>
            </p:spPr>
            <p:txBody>
              <a:bodyPr/>
              <a:lstStyle/>
              <a:p>
                <a:r>
                  <a:rPr lang="en-US">
                    <a:noFill/>
                  </a:rPr>
                  <a:t> </a:t>
                </a:r>
              </a:p>
            </p:txBody>
          </p:sp>
        </mc:Fallback>
      </mc:AlternateContent>
    </p:spTree>
    <p:extLst>
      <p:ext uri="{BB962C8B-B14F-4D97-AF65-F5344CB8AC3E}">
        <p14:creationId xmlns:p14="http://schemas.microsoft.com/office/powerpoint/2010/main" val="3466455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22E88-BE5F-259F-3FA5-C465F9019359}"/>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545C12C0-A47C-01D6-9483-374507264430}"/>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A078310D-31C7-AC22-7FC2-0A336060250B}"/>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98D07E15-D8A4-A232-BF0D-7D5DA3D48BC9}"/>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59358A75-66B6-A6CC-C43E-167EA78FDB87}"/>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CF814D29-C3C6-5109-6395-3F40CA1EBADC}"/>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8A6F4087-D38D-4FAA-C151-CAF4CE845002}"/>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048E284E-E670-3CB9-F034-A04715C9E3AC}"/>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5B8240E9-460D-7A41-3CAC-EB2A83C7C844}"/>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EAE5C58B-FF08-03D7-0FEC-92390780C518}"/>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A0FE1B08-A01E-0E88-910D-31E29A16AECB}"/>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8FBF94F4-3F4B-21BA-9489-64DD80238B7F}"/>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A2EFAC9A-2ECC-98F6-06D6-9B230198077E}"/>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E1F10547-D479-3B93-12F3-78AAFA99B9BA}"/>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1A24D5DC-E36F-A932-FA36-B300BA6ADE8B}"/>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4740047-242E-C4D9-7D26-DCCAAF2AA582}"/>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FFE68456-87F3-D0C1-71DA-2BF447D36F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41081010-33FD-7D8E-55C5-90EDBD73841A}"/>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34" name="TextBox 33">
            <a:extLst>
              <a:ext uri="{FF2B5EF4-FFF2-40B4-BE49-F238E27FC236}">
                <a16:creationId xmlns:a16="http://schemas.microsoft.com/office/drawing/2014/main" id="{3012B4EE-74E8-0FF5-2D45-321EEF1019AA}"/>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2" name="TextBox 1">
            <a:extLst>
              <a:ext uri="{FF2B5EF4-FFF2-40B4-BE49-F238E27FC236}">
                <a16:creationId xmlns:a16="http://schemas.microsoft.com/office/drawing/2014/main" id="{EB778A00-8A03-5D9D-E361-7987032B0F00}"/>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2. Ý </a:t>
            </a:r>
            <a:r>
              <a:rPr lang="en-US" sz="2400" b="1" kern="100" dirty="0" err="1">
                <a:latin typeface="Tahoma" panose="020B0604030504040204" pitchFamily="34" charset="0"/>
                <a:ea typeface="Tahoma" panose="020B0604030504040204" pitchFamily="34" charset="0"/>
                <a:cs typeface="Tahoma" panose="020B0604030504040204" pitchFamily="34" charset="0"/>
              </a:rPr>
              <a:t>nghĩa</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toán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học</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4DA686D-8150-9205-29A3-AAE6EC6376FD}"/>
                  </a:ext>
                </a:extLst>
              </p:cNvPr>
              <p:cNvSpPr txBox="1"/>
              <p:nvPr/>
            </p:nvSpPr>
            <p:spPr>
              <a:xfrm>
                <a:off x="888921" y="2628460"/>
                <a:ext cx="10414158" cy="883447"/>
              </a:xfrm>
              <a:prstGeom prst="rect">
                <a:avLst/>
              </a:prstGeom>
              <a:noFill/>
            </p:spPr>
            <p:txBody>
              <a:bodyPr wrap="square">
                <a:spAutoFit/>
              </a:bodyPr>
              <a:lstStyle/>
              <a:p>
                <a:r>
                  <a:rPr lang="vi-VN" sz="2400" dirty="0"/>
                  <a:t>GMM có thể được biểu diễn như một mô hình đồ họa có hướng: </a:t>
                </a:r>
                <a:endParaRPr lang="en-US" sz="2400" dirty="0"/>
              </a:p>
              <a:p>
                <a:pPr algn="ctr"/>
                <a14:m>
                  <m:oMath xmlns:m="http://schemas.openxmlformats.org/officeDocument/2006/math">
                    <m:sSub>
                      <m:sSubPr>
                        <m:ctrlPr>
                          <a:rPr lang="vi-VN" sz="2400" i="1">
                            <a:latin typeface="Cambria Math" panose="02040503050406030204" pitchFamily="18" charset="0"/>
                          </a:rPr>
                        </m:ctrlPr>
                      </m:sSubPr>
                      <m:e>
                        <m:r>
                          <m:rPr>
                            <m:nor/>
                          </m:rPr>
                          <a:rPr lang="vi-VN" sz="2400" dirty="0"/>
                          <m:t>𝜋</m:t>
                        </m:r>
                      </m:e>
                      <m:sub>
                        <m:r>
                          <m:rPr>
                            <m:nor/>
                          </m:rPr>
                          <a:rPr lang="vi-VN" sz="2400" dirty="0"/>
                          <m:t>𝑘</m:t>
                        </m:r>
                      </m:sub>
                    </m:sSub>
                    <m:r>
                      <a:rPr lang="vi-VN" sz="2400" i="1" dirty="0">
                        <a:latin typeface="Cambria Math" panose="02040503050406030204" pitchFamily="18" charset="0"/>
                      </a:rPr>
                      <m:t> </m:t>
                    </m:r>
                  </m:oMath>
                </a14:m>
                <a:r>
                  <a:rPr lang="vi-VN" sz="2400" dirty="0"/>
                  <a:t>→</a:t>
                </a:r>
                <a:r>
                  <a:rPr lang="en-US" sz="2400" dirty="0"/>
                  <a:t> </a:t>
                </a:r>
                <a14:m>
                  <m:oMath xmlns:m="http://schemas.openxmlformats.org/officeDocument/2006/math">
                    <m:sSub>
                      <m:sSubPr>
                        <m:ctrlPr>
                          <a:rPr lang="vi-VN" sz="2400" i="1">
                            <a:latin typeface="Cambria Math" panose="02040503050406030204" pitchFamily="18" charset="0"/>
                          </a:rPr>
                        </m:ctrlPr>
                      </m:sSubPr>
                      <m:e>
                        <m:r>
                          <a:rPr lang="en-US" sz="2400" i="1">
                            <a:latin typeface="Cambria Math" panose="02040503050406030204" pitchFamily="18" charset="0"/>
                          </a:rPr>
                          <m:t>𝓏</m:t>
                        </m:r>
                      </m:e>
                      <m:sub>
                        <m:r>
                          <a:rPr lang="en-US" sz="2400" b="0" i="1" dirty="0" smtClean="0">
                            <a:latin typeface="Cambria Math" panose="02040503050406030204" pitchFamily="18" charset="0"/>
                          </a:rPr>
                          <m:t>𝑛</m:t>
                        </m:r>
                      </m:sub>
                    </m:sSub>
                    <m:r>
                      <a:rPr lang="vi-VN" sz="2400" i="1" dirty="0">
                        <a:latin typeface="Cambria Math" panose="02040503050406030204" pitchFamily="18" charset="0"/>
                      </a:rPr>
                      <m:t> </m:t>
                    </m:r>
                  </m:oMath>
                </a14:m>
                <a:r>
                  <a:rPr lang="vi-VN" sz="2400" dirty="0"/>
                  <a:t>→</a:t>
                </a:r>
                <a14:m>
                  <m:oMath xmlns:m="http://schemas.openxmlformats.org/officeDocument/2006/math">
                    <m:sSub>
                      <m:sSubPr>
                        <m:ctrlPr>
                          <a:rPr lang="vi-VN" sz="2400" i="1" smtClean="0">
                            <a:latin typeface="Cambria Math" panose="02040503050406030204" pitchFamily="18" charset="0"/>
                          </a:rPr>
                        </m:ctrlPr>
                      </m:sSubPr>
                      <m:e>
                        <m:r>
                          <m:rPr>
                            <m:nor/>
                          </m:rPr>
                          <a:rPr lang="vi-VN" sz="2400" dirty="0"/>
                          <m:t>𝑥</m:t>
                        </m:r>
                      </m:e>
                      <m:sub>
                        <m:r>
                          <a:rPr lang="en-US" sz="2400" b="0" i="1" smtClean="0">
                            <a:latin typeface="Cambria Math" panose="02040503050406030204" pitchFamily="18" charset="0"/>
                          </a:rPr>
                          <m:t>𝑛</m:t>
                        </m:r>
                      </m:sub>
                    </m:sSub>
                  </m:oMath>
                </a14:m>
                <a:endParaRPr lang="vi-VN" sz="2400" dirty="0"/>
              </a:p>
            </p:txBody>
          </p:sp>
        </mc:Choice>
        <mc:Fallback xmlns="">
          <p:sp>
            <p:nvSpPr>
              <p:cNvPr id="3" name="TextBox 2">
                <a:extLst>
                  <a:ext uri="{FF2B5EF4-FFF2-40B4-BE49-F238E27FC236}">
                    <a16:creationId xmlns:a16="http://schemas.microsoft.com/office/drawing/2014/main" id="{94DA686D-8150-9205-29A3-AAE6EC6376FD}"/>
                  </a:ext>
                </a:extLst>
              </p:cNvPr>
              <p:cNvSpPr txBox="1">
                <a:spLocks noRot="1" noChangeAspect="1" noMove="1" noResize="1" noEditPoints="1" noAdjustHandles="1" noChangeArrowheads="1" noChangeShapeType="1" noTextEdit="1"/>
              </p:cNvSpPr>
              <p:nvPr/>
            </p:nvSpPr>
            <p:spPr>
              <a:xfrm>
                <a:off x="888921" y="2628460"/>
                <a:ext cx="10414158" cy="883447"/>
              </a:xfrm>
              <a:prstGeom prst="rect">
                <a:avLst/>
              </a:prstGeom>
              <a:blipFill>
                <a:blip r:embed="rId3"/>
                <a:stretch>
                  <a:fillRect l="-937" t="-6207" b="-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9FA566-6AB1-98F2-5E51-8BF7B7F85B8A}"/>
                  </a:ext>
                </a:extLst>
              </p:cNvPr>
              <p:cNvSpPr txBox="1"/>
              <p:nvPr/>
            </p:nvSpPr>
            <p:spPr>
              <a:xfrm>
                <a:off x="868206" y="4132198"/>
                <a:ext cx="10414158" cy="857222"/>
              </a:xfrm>
              <a:prstGeom prst="rect">
                <a:avLst/>
              </a:prstGeom>
              <a:noFill/>
            </p:spPr>
            <p:txBody>
              <a:bodyPr wrap="square">
                <a:spAutoFit/>
              </a:bodyPr>
              <a:lstStyle/>
              <a:p>
                <a14:m>
                  <m:oMath xmlns:m="http://schemas.openxmlformats.org/officeDocument/2006/math">
                    <m:sSub>
                      <m:sSubPr>
                        <m:ctrlPr>
                          <a:rPr lang="vi-VN" sz="2400" i="1">
                            <a:latin typeface="Cambria Math" panose="02040503050406030204" pitchFamily="18" charset="0"/>
                          </a:rPr>
                        </m:ctrlPr>
                      </m:sSubPr>
                      <m:e>
                        <m:r>
                          <a:rPr lang="en-US" sz="2400" i="1">
                            <a:latin typeface="Cambria Math" panose="02040503050406030204" pitchFamily="18" charset="0"/>
                          </a:rPr>
                          <m:t>𝓏</m:t>
                        </m:r>
                      </m:e>
                      <m:sub>
                        <m:r>
                          <a:rPr lang="en-US" sz="2400" i="1" dirty="0">
                            <a:latin typeface="Cambria Math" panose="02040503050406030204" pitchFamily="18" charset="0"/>
                          </a:rPr>
                          <m:t>𝑛</m:t>
                        </m:r>
                      </m:sub>
                    </m:sSub>
                    <m:r>
                      <a:rPr lang="vi-VN" sz="2400" i="1" dirty="0">
                        <a:latin typeface="Cambria Math" panose="02040503050406030204" pitchFamily="18" charset="0"/>
                      </a:rPr>
                      <m:t> </m:t>
                    </m:r>
                  </m:oMath>
                </a14:m>
                <a:r>
                  <a:rPr lang="en-US" sz="2400" dirty="0"/>
                  <a:t>​ </a:t>
                </a:r>
                <a:r>
                  <a:rPr lang="en-US" sz="2400" dirty="0" err="1"/>
                  <a:t>là</a:t>
                </a:r>
                <a:r>
                  <a:rPr lang="en-US" sz="2400" dirty="0"/>
                  <a:t> </a:t>
                </a:r>
                <a:r>
                  <a:rPr lang="en-US" sz="2400" dirty="0" err="1"/>
                  <a:t>nút</a:t>
                </a:r>
                <a:r>
                  <a:rPr lang="en-US" sz="2400" dirty="0"/>
                  <a:t> </a:t>
                </a:r>
                <a:r>
                  <a:rPr lang="en-US" sz="2400" dirty="0" err="1"/>
                  <a:t>trung</a:t>
                </a:r>
                <a:r>
                  <a:rPr lang="en-US" sz="2400" dirty="0"/>
                  <a:t> </a:t>
                </a:r>
                <a:r>
                  <a:rPr lang="en-US" sz="2400" dirty="0" err="1"/>
                  <a:t>gian</a:t>
                </a:r>
                <a:r>
                  <a:rPr lang="en-US" sz="2400" dirty="0"/>
                  <a:t> </a:t>
                </a:r>
                <a:r>
                  <a:rPr lang="en-US" sz="2400" dirty="0" err="1"/>
                  <a:t>kết</a:t>
                </a:r>
                <a:r>
                  <a:rPr lang="en-US" sz="2400" dirty="0"/>
                  <a:t> </a:t>
                </a:r>
                <a:r>
                  <a:rPr lang="en-US" sz="2400" dirty="0" err="1"/>
                  <a:t>nối</a:t>
                </a:r>
                <a:r>
                  <a:rPr lang="en-US" sz="2400" dirty="0"/>
                  <a:t> </a:t>
                </a:r>
                <a:r>
                  <a:rPr lang="en-US" sz="2400" dirty="0" err="1"/>
                  <a:t>xác</a:t>
                </a:r>
                <a:r>
                  <a:rPr lang="en-US" sz="2400" dirty="0"/>
                  <a:t> </a:t>
                </a:r>
                <a:r>
                  <a:rPr lang="en-US" sz="2400" dirty="0" err="1"/>
                  <a:t>suất</a:t>
                </a:r>
                <a:r>
                  <a:rPr lang="en-US" sz="2400" dirty="0"/>
                  <a:t> a priori </a:t>
                </a:r>
                <a14:m>
                  <m:oMath xmlns:m="http://schemas.openxmlformats.org/officeDocument/2006/math">
                    <m:sSub>
                      <m:sSubPr>
                        <m:ctrlPr>
                          <a:rPr lang="vi-VN" sz="2400" i="1" smtClean="0">
                            <a:latin typeface="Cambria Math" panose="02040503050406030204" pitchFamily="18" charset="0"/>
                          </a:rPr>
                        </m:ctrlPr>
                      </m:sSubPr>
                      <m:e>
                        <m:r>
                          <m:rPr>
                            <m:nor/>
                          </m:rPr>
                          <a:rPr lang="vi-VN" sz="2400" dirty="0"/>
                          <m:t>𝜋</m:t>
                        </m:r>
                      </m:e>
                      <m:sub>
                        <m:r>
                          <m:rPr>
                            <m:nor/>
                          </m:rPr>
                          <a:rPr lang="vi-VN" sz="2400" dirty="0"/>
                          <m:t>𝑘</m:t>
                        </m:r>
                      </m:sub>
                    </m:sSub>
                  </m:oMath>
                </a14:m>
                <a:r>
                  <a:rPr lang="en-US" sz="2400" dirty="0"/>
                  <a:t> </a:t>
                </a:r>
                <a:r>
                  <a:rPr lang="en-US" sz="2400" dirty="0" err="1"/>
                  <a:t>với</a:t>
                </a:r>
                <a:r>
                  <a:rPr lang="en-US" sz="2400" dirty="0"/>
                  <a:t> </a:t>
                </a:r>
                <a:r>
                  <a:rPr lang="en-US" sz="2400" dirty="0" err="1"/>
                  <a:t>dữ</a:t>
                </a:r>
                <a:r>
                  <a:rPr lang="en-US" sz="2400" dirty="0"/>
                  <a:t> </a:t>
                </a:r>
                <a:r>
                  <a:rPr lang="en-US" sz="2400" dirty="0" err="1"/>
                  <a:t>liệu</a:t>
                </a:r>
                <a:r>
                  <a:rPr lang="en-US" sz="2400" dirty="0"/>
                  <a:t> </a:t>
                </a:r>
                <a:r>
                  <a:rPr lang="en-US" sz="2400" dirty="0" err="1"/>
                  <a:t>quan</a:t>
                </a:r>
                <a:r>
                  <a:rPr lang="en-US" sz="2400" dirty="0"/>
                  <a:t> </a:t>
                </a:r>
                <a:r>
                  <a:rPr lang="en-US" sz="2400" dirty="0" err="1"/>
                  <a:t>sát</a:t>
                </a:r>
                <a:r>
                  <a:rPr lang="en-US" sz="2400" dirty="0"/>
                  <a:t> </a:t>
                </a:r>
                <a14:m>
                  <m:oMath xmlns:m="http://schemas.openxmlformats.org/officeDocument/2006/math">
                    <m:sSub>
                      <m:sSubPr>
                        <m:ctrlPr>
                          <a:rPr lang="vi-VN" sz="2400" i="1">
                            <a:latin typeface="Cambria Math" panose="02040503050406030204" pitchFamily="18" charset="0"/>
                          </a:rPr>
                        </m:ctrlPr>
                      </m:sSubPr>
                      <m:e>
                        <m:r>
                          <m:rPr>
                            <m:nor/>
                          </m:rPr>
                          <a:rPr lang="vi-VN" sz="2400" dirty="0"/>
                          <m:t>𝑥</m:t>
                        </m:r>
                      </m:e>
                      <m:sub>
                        <m:r>
                          <a:rPr lang="en-US" sz="2400" i="1">
                            <a:latin typeface="Cambria Math" panose="02040503050406030204" pitchFamily="18" charset="0"/>
                          </a:rPr>
                          <m:t>𝑛</m:t>
                        </m:r>
                      </m:sub>
                    </m:sSub>
                    <m:r>
                      <a:rPr lang="en-US" sz="2400" b="0" i="1" smtClean="0">
                        <a:latin typeface="Cambria Math" panose="02040503050406030204" pitchFamily="18" charset="0"/>
                      </a:rPr>
                      <m:t>, </m:t>
                    </m:r>
                  </m:oMath>
                </a14:m>
                <a:r>
                  <a:rPr lang="en-US" sz="2400" dirty="0" err="1"/>
                  <a:t>giúp</a:t>
                </a:r>
                <a:r>
                  <a:rPr lang="en-US" sz="2400" dirty="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xác</a:t>
                </a:r>
                <a:r>
                  <a:rPr lang="en-US" sz="2400" dirty="0"/>
                  <a:t> </a:t>
                </a:r>
                <a:r>
                  <a:rPr lang="en-US" sz="2400" dirty="0" err="1"/>
                  <a:t>suất</a:t>
                </a:r>
                <a:r>
                  <a:rPr lang="en-US" sz="2400" dirty="0"/>
                  <a:t> </a:t>
                </a:r>
                <a:r>
                  <a:rPr lang="en-US" sz="2400" dirty="0" err="1"/>
                  <a:t>giữa</a:t>
                </a:r>
                <a:r>
                  <a:rPr lang="en-US" sz="2400" dirty="0"/>
                  <a:t> </a:t>
                </a:r>
                <a:r>
                  <a:rPr lang="en-US" sz="2400" dirty="0" err="1"/>
                  <a:t>các</a:t>
                </a:r>
                <a:r>
                  <a:rPr lang="en-US" sz="2400" dirty="0"/>
                  <a:t> </a:t>
                </a:r>
                <a:r>
                  <a:rPr lang="en-US" sz="2400" dirty="0" err="1"/>
                  <a:t>thành</a:t>
                </a:r>
                <a:r>
                  <a:rPr lang="en-US" sz="2400" dirty="0"/>
                  <a:t> </a:t>
                </a:r>
                <a:r>
                  <a:rPr lang="en-US" sz="2400" dirty="0" err="1"/>
                  <a:t>phần</a:t>
                </a:r>
                <a:r>
                  <a:rPr lang="en-US" sz="2400" dirty="0"/>
                  <a:t>.</a:t>
                </a:r>
              </a:p>
            </p:txBody>
          </p:sp>
        </mc:Choice>
        <mc:Fallback xmlns="">
          <p:sp>
            <p:nvSpPr>
              <p:cNvPr id="6" name="TextBox 5">
                <a:extLst>
                  <a:ext uri="{FF2B5EF4-FFF2-40B4-BE49-F238E27FC236}">
                    <a16:creationId xmlns:a16="http://schemas.microsoft.com/office/drawing/2014/main" id="{649FA566-6AB1-98F2-5E51-8BF7B7F85B8A}"/>
                  </a:ext>
                </a:extLst>
              </p:cNvPr>
              <p:cNvSpPr txBox="1">
                <a:spLocks noRot="1" noChangeAspect="1" noMove="1" noResize="1" noEditPoints="1" noAdjustHandles="1" noChangeArrowheads="1" noChangeShapeType="1" noTextEdit="1"/>
              </p:cNvSpPr>
              <p:nvPr/>
            </p:nvSpPr>
            <p:spPr>
              <a:xfrm>
                <a:off x="868206" y="4132198"/>
                <a:ext cx="10414158" cy="857222"/>
              </a:xfrm>
              <a:prstGeom prst="rect">
                <a:avLst/>
              </a:prstGeom>
              <a:blipFill>
                <a:blip r:embed="rId4"/>
                <a:stretch>
                  <a:fillRect l="-878" t="-5000" b="-15714"/>
                </a:stretch>
              </a:blipFill>
            </p:spPr>
            <p:txBody>
              <a:bodyPr/>
              <a:lstStyle/>
              <a:p>
                <a:r>
                  <a:rPr lang="en-US">
                    <a:noFill/>
                  </a:rPr>
                  <a:t> </a:t>
                </a:r>
              </a:p>
            </p:txBody>
          </p:sp>
        </mc:Fallback>
      </mc:AlternateContent>
    </p:spTree>
    <p:extLst>
      <p:ext uri="{BB962C8B-B14F-4D97-AF65-F5344CB8AC3E}">
        <p14:creationId xmlns:p14="http://schemas.microsoft.com/office/powerpoint/2010/main" val="3535692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CB52E-7ED3-13F1-CBD2-11AB114A0267}"/>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F5707053-B62C-C43B-77B1-46BC447630B3}"/>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9BF0E6EE-65EE-A651-7418-D2C10FC7ABF6}"/>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B2E34427-1646-F4E0-B1FE-2ABD63E013C5}"/>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8CA8098-E48C-D6F4-AACC-05DFBA040DD9}"/>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9DC66131-0725-F6CE-967A-E57102B093B5}"/>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4D9C33A8-0C7E-4046-B9E6-1FD134FC8E30}"/>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992564E-A121-852A-FD14-5696A1947DAB}"/>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EAFAE48-B757-81A5-9265-B40514FD67E5}"/>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D042EFB0-7623-421E-174D-26E55DD5A372}"/>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7DC45B95-34A3-5371-3221-6E03184F0967}"/>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05CB0526-27F0-C8CC-319E-FC3E9E48F647}"/>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7A8F1CCD-3F7A-BBFD-D8DE-B8F2067B9F41}"/>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B6314226-E344-5C41-9B69-2AC59F077A68}"/>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D14F2B6B-D8ED-E84F-BC59-8D06E643EC0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3A78943E-D8AE-4779-D050-C62AE51CE425}"/>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82D184DA-B65D-CD89-D9A2-CFBA5C2E827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311193A9-2F16-3E87-A27F-BC62C54A6A94}"/>
              </a:ext>
            </a:extLst>
          </p:cNvPr>
          <p:cNvSpPr txBox="1"/>
          <p:nvPr/>
        </p:nvSpPr>
        <p:spPr>
          <a:xfrm>
            <a:off x="735396" y="1948191"/>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3. So </a:t>
            </a:r>
            <a:r>
              <a:rPr lang="en-US" sz="2400" b="1" kern="100" dirty="0" err="1">
                <a:latin typeface="Tahoma" panose="020B0604030504040204" pitchFamily="34" charset="0"/>
                <a:ea typeface="Tahoma" panose="020B0604030504040204" pitchFamily="34" charset="0"/>
                <a:cs typeface="Tahoma" panose="020B0604030504040204" pitchFamily="34" charset="0"/>
              </a:rPr>
              <a:t>sánh</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với</a:t>
            </a:r>
            <a:r>
              <a:rPr lang="en-US" sz="2400" b="1" kern="100" dirty="0">
                <a:latin typeface="Tahoma" panose="020B0604030504040204" pitchFamily="34" charset="0"/>
                <a:ea typeface="Tahoma" panose="020B0604030504040204" pitchFamily="34" charset="0"/>
                <a:cs typeface="Tahoma" panose="020B0604030504040204" pitchFamily="34" charset="0"/>
              </a:rPr>
              <a:t> K-mean: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CD59D73-E835-06F7-D74C-79A4123D60DD}"/>
                  </a:ext>
                </a:extLst>
              </p:cNvPr>
              <p:cNvSpPr txBox="1"/>
              <p:nvPr/>
            </p:nvSpPr>
            <p:spPr>
              <a:xfrm>
                <a:off x="888921" y="2628460"/>
                <a:ext cx="10414158" cy="223984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400" dirty="0">
                    <a:latin typeface="Tahoma" panose="020B0604030504040204" pitchFamily="34" charset="0"/>
                    <a:ea typeface="Tahoma" panose="020B0604030504040204" pitchFamily="34" charset="0"/>
                    <a:cs typeface="Tahoma" panose="020B0604030504040204" pitchFamily="34" charset="0"/>
                  </a:rPr>
                  <a:t>Trong k-means, mỗi điểm dữ liệu được gán cứng vào một cụm (hard clustering).</a:t>
                </a:r>
                <a:r>
                  <a:rPr lang="en-US" sz="2400" dirty="0">
                    <a:latin typeface="Tahoma" panose="020B0604030504040204" pitchFamily="34" charset="0"/>
                    <a:ea typeface="Tahoma" panose="020B0604030504040204" pitchFamily="34" charset="0"/>
                    <a:cs typeface="Tahoma" panose="020B0604030504040204" pitchFamily="34" charset="0"/>
                  </a:rPr>
                  <a:t> </a:t>
                </a:r>
              </a:p>
              <a:p>
                <a:pPr marL="342900" indent="-342900">
                  <a:lnSpc>
                    <a:spcPct val="150000"/>
                  </a:lnSpc>
                  <a:buFont typeface="Arial" panose="020B0604020202020204" pitchFamily="34" charset="0"/>
                  <a:buChar char="•"/>
                </a:pPr>
                <a:r>
                  <a:rPr lang="vi-VN" sz="2400" dirty="0">
                    <a:latin typeface="Tahoma" panose="020B0604030504040204" pitchFamily="34" charset="0"/>
                    <a:ea typeface="Tahoma" panose="020B0604030504040204" pitchFamily="34" charset="0"/>
                    <a:cs typeface="Tahoma" panose="020B0604030504040204" pitchFamily="34" charset="0"/>
                  </a:rPr>
                  <a:t>Trong GMM, </a:t>
                </a:r>
                <a14:m>
                  <m:oMath xmlns:m="http://schemas.openxmlformats.org/officeDocument/2006/math">
                    <m:sSub>
                      <m:sSubPr>
                        <m:ctrlPr>
                          <a:rPr lang="vi-VN" sz="2400" i="1" smtClean="0">
                            <a:latin typeface="Cambria Math" panose="02040503050406030204" pitchFamily="18" charset="0"/>
                          </a:rPr>
                        </m:ctrlPr>
                      </m:sSubPr>
                      <m:e>
                        <m:r>
                          <a:rPr lang="en-US" sz="2400" i="1">
                            <a:latin typeface="Cambria Math" panose="02040503050406030204" pitchFamily="18" charset="0"/>
                          </a:rPr>
                          <m:t>𝓏</m:t>
                        </m:r>
                      </m:e>
                      <m:sub>
                        <m:r>
                          <a:rPr lang="en-US" sz="2400" b="0" i="1" dirty="0" smtClean="0">
                            <a:latin typeface="Cambria Math" panose="02040503050406030204" pitchFamily="18" charset="0"/>
                          </a:rPr>
                          <m:t>𝑛</m:t>
                        </m:r>
                      </m:sub>
                    </m:sSub>
                    <m:r>
                      <a:rPr lang="vi-VN" sz="2400" i="1" dirty="0">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  và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vi-VN" sz="2400">
                            <a:latin typeface="Cambria Math" panose="02040503050406030204" pitchFamily="18" charset="0"/>
                            <a:ea typeface="Aptos" panose="020B0004020202020204" pitchFamily="34" charset="0"/>
                            <a:cs typeface="Times New Roman" panose="02020603050405020304" pitchFamily="18" charset="0"/>
                          </a:rPr>
                          <m:t>  </m:t>
                        </m:r>
                        <m:r>
                          <a:rPr lang="vi-VN" sz="2400" i="1">
                            <a:latin typeface="Cambria Math" panose="02040503050406030204" pitchFamily="18" charset="0"/>
                            <a:ea typeface="Aptos" panose="020B0004020202020204" pitchFamily="34" charset="0"/>
                            <a:cs typeface="Times New Roman" panose="02020603050405020304" pitchFamily="18" charset="0"/>
                          </a:rPr>
                          <m:t>𝛾</m:t>
                        </m:r>
                      </m:e>
                      <m:sub>
                        <m:r>
                          <a:rPr lang="vi-VN" sz="2400" i="1">
                            <a:latin typeface="Cambria Math" panose="02040503050406030204" pitchFamily="18" charset="0"/>
                            <a:ea typeface="Aptos" panose="020B0004020202020204" pitchFamily="34" charset="0"/>
                            <a:cs typeface="Times New Roman" panose="02020603050405020304" pitchFamily="18" charset="0"/>
                          </a:rPr>
                          <m:t>𝑛</m:t>
                        </m:r>
                        <m:r>
                          <a:rPr lang="en-US" sz="2400" i="1">
                            <a:latin typeface="Cambria Math" panose="02040503050406030204" pitchFamily="18" charset="0"/>
                            <a:ea typeface="Aptos" panose="020B0004020202020204" pitchFamily="34" charset="0"/>
                            <a:cs typeface="Times New Roman" panose="02020603050405020304" pitchFamily="18" charset="0"/>
                          </a:rPr>
                          <m:t>𝑘</m:t>
                        </m:r>
                      </m:sub>
                    </m:sSub>
                    <m:r>
                      <a:rPr lang="vi-VN" sz="2400" i="1">
                        <a:latin typeface="Cambria Math" panose="02040503050406030204" pitchFamily="18" charset="0"/>
                        <a:ea typeface="Aptos" panose="020B0004020202020204" pitchFamily="34" charset="0"/>
                        <a:cs typeface="Times New Roman" panose="020206030504050203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cho phép phân cụm mềm</a:t>
                </a:r>
                <a:r>
                  <a:rPr lang="en-US" sz="2400" dirty="0">
                    <a:latin typeface="Tahoma" panose="020B0604030504040204" pitchFamily="34" charset="0"/>
                    <a:ea typeface="Tahoma" panose="020B0604030504040204" pitchFamily="34" charset="0"/>
                    <a:cs typeface="Tahoma" panose="020B0604030504040204" pitchFamily="34" charset="0"/>
                  </a:rPr>
                  <a:t> (soft clustering)</a:t>
                </a:r>
                <a:r>
                  <a:rPr lang="vi-VN" sz="2400" dirty="0">
                    <a:latin typeface="Tahoma" panose="020B0604030504040204" pitchFamily="34" charset="0"/>
                    <a:ea typeface="Tahoma" panose="020B0604030504040204" pitchFamily="34" charset="0"/>
                    <a:cs typeface="Tahoma" panose="020B0604030504040204" pitchFamily="34" charset="0"/>
                  </a:rPr>
                  <a:t>, phù hợp hơn khi các cụm chồng lấn hoặc dữ liệu có sự không chắc chắn.</a:t>
                </a:r>
              </a:p>
            </p:txBody>
          </p:sp>
        </mc:Choice>
        <mc:Fallback xmlns="">
          <p:sp>
            <p:nvSpPr>
              <p:cNvPr id="3" name="TextBox 2">
                <a:extLst>
                  <a:ext uri="{FF2B5EF4-FFF2-40B4-BE49-F238E27FC236}">
                    <a16:creationId xmlns:a16="http://schemas.microsoft.com/office/drawing/2014/main" id="{ACD59D73-E835-06F7-D74C-79A4123D60DD}"/>
                  </a:ext>
                </a:extLst>
              </p:cNvPr>
              <p:cNvSpPr txBox="1">
                <a:spLocks noRot="1" noChangeAspect="1" noMove="1" noResize="1" noEditPoints="1" noAdjustHandles="1" noChangeArrowheads="1" noChangeShapeType="1" noTextEdit="1"/>
              </p:cNvSpPr>
              <p:nvPr/>
            </p:nvSpPr>
            <p:spPr>
              <a:xfrm>
                <a:off x="888921" y="2628460"/>
                <a:ext cx="10414158" cy="2239844"/>
              </a:xfrm>
              <a:prstGeom prst="rect">
                <a:avLst/>
              </a:prstGeom>
              <a:blipFill>
                <a:blip r:embed="rId2"/>
                <a:stretch>
                  <a:fillRect l="-820" r="-59" b="-4891"/>
                </a:stretch>
              </a:blipFill>
            </p:spPr>
            <p:txBody>
              <a:bodyPr/>
              <a:lstStyle/>
              <a:p>
                <a:r>
                  <a:rPr lang="en-US">
                    <a:noFill/>
                  </a:rPr>
                  <a:t> </a:t>
                </a:r>
              </a:p>
            </p:txBody>
          </p:sp>
        </mc:Fallback>
      </mc:AlternateContent>
      <p:sp>
        <p:nvSpPr>
          <p:cNvPr id="4" name="Parallelogram 3">
            <a:extLst>
              <a:ext uri="{FF2B5EF4-FFF2-40B4-BE49-F238E27FC236}">
                <a16:creationId xmlns:a16="http://schemas.microsoft.com/office/drawing/2014/main" id="{AE771CBD-F610-8729-1029-AAC043280540}"/>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ED2E3D0B-F7C7-CEB9-6D3A-D331C98E4C4F}"/>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Tree>
    <p:extLst>
      <p:ext uri="{BB962C8B-B14F-4D97-AF65-F5344CB8AC3E}">
        <p14:creationId xmlns:p14="http://schemas.microsoft.com/office/powerpoint/2010/main" val="1735868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543B4-9E6E-38C7-A4F9-5EAF6A2F2094}"/>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41206385-F001-B8CC-BBBD-ABA332BD6500}"/>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CFC29F9D-C14C-954E-4FBA-C17BFFB2F6E0}"/>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60FC0074-C4D0-E30C-899B-EA46E9BC8D28}"/>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6A5F56CB-3396-FB3A-0925-779DBA3257DA}"/>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7B68311F-5FDC-0884-D8EA-C5DB1968CAFE}"/>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DC26C036-D710-9399-859B-A484C8C3FE46}"/>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47E3093A-DD53-395C-02F8-9763C9380858}"/>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3AAE4CA7-3FD9-CCC9-36C3-6EB419C679F5}"/>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86D77D4B-90B6-ACB4-2526-B80EF12B03A0}"/>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01107272-5FAD-C055-5659-F0CC193046CB}"/>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0991371B-3557-DF0C-6799-6BFA8955F712}"/>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AD5D372F-8E75-8488-2344-6F1D1CDCC091}"/>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28E14614-E69A-DE69-B1D7-24C8ABE341D2}"/>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13CEB2F0-F635-C2B9-EC98-97AC6AF78D2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4086C6D-5F20-C4AA-87F3-94042C8E277D}"/>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6945B15E-5B81-EC86-D107-616BFB05DE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FA111953-721E-849C-00BA-C007C0E404C5}"/>
              </a:ext>
            </a:extLst>
          </p:cNvPr>
          <p:cNvSpPr txBox="1"/>
          <p:nvPr/>
        </p:nvSpPr>
        <p:spPr>
          <a:xfrm>
            <a:off x="735396" y="1948191"/>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1. So </a:t>
            </a:r>
            <a:r>
              <a:rPr lang="en-US" sz="2400" b="1" kern="100" dirty="0" err="1">
                <a:latin typeface="Tahoma" panose="020B0604030504040204" pitchFamily="34" charset="0"/>
                <a:ea typeface="Tahoma" panose="020B0604030504040204" pitchFamily="34" charset="0"/>
                <a:cs typeface="Tahoma" panose="020B0604030504040204" pitchFamily="34" charset="0"/>
              </a:rPr>
              <a:t>sánh</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với</a:t>
            </a:r>
            <a:r>
              <a:rPr lang="en-US" sz="2400" b="1" kern="100" dirty="0">
                <a:latin typeface="Tahoma" panose="020B0604030504040204" pitchFamily="34" charset="0"/>
                <a:ea typeface="Tahoma" panose="020B0604030504040204" pitchFamily="34" charset="0"/>
                <a:cs typeface="Tahoma" panose="020B0604030504040204" pitchFamily="34" charset="0"/>
              </a:rPr>
              <a:t> PCA:</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E156E8-E772-33B6-4E03-AD8A4EAF77DB}"/>
                  </a:ext>
                </a:extLst>
              </p:cNvPr>
              <p:cNvSpPr txBox="1"/>
              <p:nvPr/>
            </p:nvSpPr>
            <p:spPr>
              <a:xfrm>
                <a:off x="779535" y="3086363"/>
                <a:ext cx="10414158" cy="167898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400" dirty="0">
                    <a:latin typeface="Tahoma" panose="020B0604030504040204" pitchFamily="34" charset="0"/>
                    <a:ea typeface="Tahoma" panose="020B0604030504040204" pitchFamily="34" charset="0"/>
                    <a:cs typeface="Tahoma" panose="020B0604030504040204" pitchFamily="34" charset="0"/>
                  </a:rPr>
                  <a:t>Trong PCA, biến ẩn là liên tục (các tọa độ trong không gian giảm chiều).</a:t>
                </a: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vi-VN" sz="2400" dirty="0">
                    <a:latin typeface="Tahoma" panose="020B0604030504040204" pitchFamily="34" charset="0"/>
                    <a:ea typeface="Tahoma" panose="020B0604030504040204" pitchFamily="34" charset="0"/>
                    <a:cs typeface="Tahoma" panose="020B0604030504040204" pitchFamily="34" charset="0"/>
                  </a:rPr>
                  <a:t>Trong GMM, </a:t>
                </a:r>
                <a14:m>
                  <m:oMath xmlns:m="http://schemas.openxmlformats.org/officeDocument/2006/math">
                    <m:sSub>
                      <m:sSubPr>
                        <m:ctrlPr>
                          <a:rPr lang="vi-VN" sz="2400" i="1" smtClean="0">
                            <a:latin typeface="Cambria Math" panose="02040503050406030204" pitchFamily="18" charset="0"/>
                          </a:rPr>
                        </m:ctrlPr>
                      </m:sSubPr>
                      <m:e>
                        <m:r>
                          <a:rPr lang="en-US" sz="2400" i="1">
                            <a:latin typeface="Cambria Math" panose="02040503050406030204" pitchFamily="18" charset="0"/>
                          </a:rPr>
                          <m:t>𝓏</m:t>
                        </m:r>
                      </m:e>
                      <m:sub>
                        <m:r>
                          <a:rPr lang="en-US" sz="2400" b="0" i="1" dirty="0" smtClean="0">
                            <a:latin typeface="Cambria Math" panose="02040503050406030204" pitchFamily="18" charset="0"/>
                          </a:rPr>
                          <m:t>𝑛</m:t>
                        </m:r>
                      </m:sub>
                    </m:sSub>
                    <m:r>
                      <a:rPr lang="vi-VN" sz="2400" i="1" dirty="0">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là rời rạc, đại diện cho các cụm cụ thể, phù hợp với bài toán phân cụm hơn là giảm chiều.</a:t>
                </a:r>
              </a:p>
            </p:txBody>
          </p:sp>
        </mc:Choice>
        <mc:Fallback xmlns="">
          <p:sp>
            <p:nvSpPr>
              <p:cNvPr id="3" name="TextBox 2">
                <a:extLst>
                  <a:ext uri="{FF2B5EF4-FFF2-40B4-BE49-F238E27FC236}">
                    <a16:creationId xmlns:a16="http://schemas.microsoft.com/office/drawing/2014/main" id="{51E156E8-E772-33B6-4E03-AD8A4EAF77DB}"/>
                  </a:ext>
                </a:extLst>
              </p:cNvPr>
              <p:cNvSpPr txBox="1">
                <a:spLocks noRot="1" noChangeAspect="1" noMove="1" noResize="1" noEditPoints="1" noAdjustHandles="1" noChangeArrowheads="1" noChangeShapeType="1" noTextEdit="1"/>
              </p:cNvSpPr>
              <p:nvPr/>
            </p:nvSpPr>
            <p:spPr>
              <a:xfrm>
                <a:off x="779535" y="3086363"/>
                <a:ext cx="10414158" cy="1678986"/>
              </a:xfrm>
              <a:prstGeom prst="rect">
                <a:avLst/>
              </a:prstGeom>
              <a:blipFill>
                <a:blip r:embed="rId2"/>
                <a:stretch>
                  <a:fillRect l="-820" b="-7246"/>
                </a:stretch>
              </a:blipFill>
            </p:spPr>
            <p:txBody>
              <a:bodyPr/>
              <a:lstStyle/>
              <a:p>
                <a:r>
                  <a:rPr lang="en-US">
                    <a:noFill/>
                  </a:rPr>
                  <a:t> </a:t>
                </a:r>
              </a:p>
            </p:txBody>
          </p:sp>
        </mc:Fallback>
      </mc:AlternateContent>
      <p:sp>
        <p:nvSpPr>
          <p:cNvPr id="6" name="Parallelogram 5">
            <a:extLst>
              <a:ext uri="{FF2B5EF4-FFF2-40B4-BE49-F238E27FC236}">
                <a16:creationId xmlns:a16="http://schemas.microsoft.com/office/drawing/2014/main" id="{E41C0D9D-787C-7F45-54BC-F5DADF7B3345}"/>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A6383429-609D-C4D2-E893-5CDBA064F9CA}"/>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Tree>
    <p:extLst>
      <p:ext uri="{BB962C8B-B14F-4D97-AF65-F5344CB8AC3E}">
        <p14:creationId xmlns:p14="http://schemas.microsoft.com/office/powerpoint/2010/main" val="1044703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7F989-C25F-E279-B110-84AEC97F1EFD}"/>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C35BD79B-674F-4FA0-F741-266E39CFEFC5}"/>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C5992B57-F98E-374D-4D5B-660C87BE2B30}"/>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12068C0C-9765-C636-CF51-CC0CA61B03DB}"/>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BA5A3FB-F4BD-40FE-7FDB-0DFEAA55EA51}"/>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18BF86C8-66C0-FD1A-0194-FCFDBEB9D098}"/>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D72157B0-A316-5E76-1CA8-24F18B55BD40}"/>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BC28951-1E06-3F12-EC8C-05B9C1275B0A}"/>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DD0419A2-7943-7FC1-0F07-13C8498A2F4E}"/>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E81C1627-6639-D552-8FB9-E914E436BFF2}"/>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E23355F5-6668-9402-6865-9C2E0F250745}"/>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9DAE73AA-5C31-CB4C-117E-0508DCA8F31D}"/>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25111D3E-180C-A4D2-F792-51BB0C7A2CEA}"/>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CFB8D1B9-2134-E874-6221-072A6B10DC9B}"/>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90063BA4-D770-3B78-09D2-D3727B4AEC95}"/>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4B018D6E-56E5-94DC-7FD2-E73302A8A6C1}"/>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4D2ABD08-9CBA-57F4-7DD9-C8F7E40527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0FC4C8BC-84D1-ABA9-2FB8-85E2560F28F9}"/>
              </a:ext>
            </a:extLst>
          </p:cNvPr>
          <p:cNvSpPr txBox="1"/>
          <p:nvPr/>
        </p:nvSpPr>
        <p:spPr>
          <a:xfrm>
            <a:off x="735395" y="1982553"/>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1. </a:t>
            </a:r>
            <a:r>
              <a:rPr lang="en-US" sz="2400" b="1" kern="100" dirty="0" err="1">
                <a:latin typeface="Tahoma" panose="020B0604030504040204" pitchFamily="34" charset="0"/>
                <a:ea typeface="Tahoma" panose="020B0604030504040204" pitchFamily="34" charset="0"/>
                <a:cs typeface="Tahoma" panose="020B0604030504040204" pitchFamily="34" charset="0"/>
              </a:rPr>
              <a:t>Phân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cụm</a:t>
            </a:r>
            <a:r>
              <a:rPr lang="en-US" sz="2400" b="1" kern="100" dirty="0">
                <a:latin typeface="Tahoma" panose="020B0604030504040204" pitchFamily="34" charset="0"/>
                <a:ea typeface="Tahoma" panose="020B0604030504040204" pitchFamily="34" charset="0"/>
                <a:cs typeface="Tahoma" panose="020B0604030504040204" pitchFamily="34" charset="0"/>
              </a:rPr>
              <a:t> (Clustering)</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Parallelogram 5">
            <a:extLst>
              <a:ext uri="{FF2B5EF4-FFF2-40B4-BE49-F238E27FC236}">
                <a16:creationId xmlns:a16="http://schemas.microsoft.com/office/drawing/2014/main" id="{32B4AFE8-9A45-3C52-F685-C97EF6B6D99C}"/>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6</a:t>
            </a:r>
          </a:p>
        </p:txBody>
      </p:sp>
      <p:sp>
        <p:nvSpPr>
          <p:cNvPr id="7" name="TextBox 6">
            <a:extLst>
              <a:ext uri="{FF2B5EF4-FFF2-40B4-BE49-F238E27FC236}">
                <a16:creationId xmlns:a16="http://schemas.microsoft.com/office/drawing/2014/main" id="{32662E18-5D59-D2B3-3063-EA4D98E70D2F}"/>
              </a:ext>
            </a:extLst>
          </p:cNvPr>
          <p:cNvSpPr txBox="1"/>
          <p:nvPr/>
        </p:nvSpPr>
        <p:spPr>
          <a:xfrm>
            <a:off x="1920960" y="878673"/>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Ứng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dụng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mở</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rộng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của</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GMM</a:t>
            </a:r>
            <a:endParaRPr lang="vi-VN" sz="4000" dirty="0"/>
          </a:p>
        </p:txBody>
      </p:sp>
      <p:sp>
        <p:nvSpPr>
          <p:cNvPr id="4" name="TextBox 3">
            <a:extLst>
              <a:ext uri="{FF2B5EF4-FFF2-40B4-BE49-F238E27FC236}">
                <a16:creationId xmlns:a16="http://schemas.microsoft.com/office/drawing/2014/main" id="{8123F866-9F0D-844C-E786-8493BEAC614D}"/>
              </a:ext>
            </a:extLst>
          </p:cNvPr>
          <p:cNvSpPr txBox="1"/>
          <p:nvPr/>
        </p:nvSpPr>
        <p:spPr>
          <a:xfrm>
            <a:off x="735395" y="2802086"/>
            <a:ext cx="7438490"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2. </a:t>
            </a:r>
            <a:r>
              <a:rPr lang="en-US" sz="2400" b="1" kern="100" dirty="0" err="1">
                <a:latin typeface="Tahoma" panose="020B0604030504040204" pitchFamily="34" charset="0"/>
                <a:ea typeface="Tahoma" panose="020B0604030504040204" pitchFamily="34" charset="0"/>
                <a:cs typeface="Tahoma" panose="020B0604030504040204" pitchFamily="34" charset="0"/>
              </a:rPr>
              <a:t>Nhận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dạng</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mẫu</a:t>
            </a:r>
            <a:r>
              <a:rPr lang="en-US" sz="2400" b="1" kern="100" dirty="0">
                <a:latin typeface="Tahoma" panose="020B0604030504040204" pitchFamily="34" charset="0"/>
                <a:ea typeface="Tahoma" panose="020B0604030504040204" pitchFamily="34" charset="0"/>
                <a:cs typeface="Tahoma" panose="020B0604030504040204" pitchFamily="34" charset="0"/>
              </a:rPr>
              <a:t> (Pattern Recognition)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7E310823-4D4C-60D3-2FF9-7082DBD0B856}"/>
              </a:ext>
            </a:extLst>
          </p:cNvPr>
          <p:cNvSpPr txBox="1"/>
          <p:nvPr/>
        </p:nvSpPr>
        <p:spPr>
          <a:xfrm>
            <a:off x="735395" y="3598410"/>
            <a:ext cx="7065942"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3. </a:t>
            </a:r>
            <a:r>
              <a:rPr lang="en-US" sz="2400" b="1" kern="100" dirty="0" err="1">
                <a:latin typeface="Tahoma" panose="020B0604030504040204" pitchFamily="34" charset="0"/>
                <a:ea typeface="Tahoma" panose="020B0604030504040204" pitchFamily="34" charset="0"/>
                <a:cs typeface="Tahoma" panose="020B0604030504040204" pitchFamily="34" charset="0"/>
              </a:rPr>
              <a:t>Xử</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lý</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tín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hiệu</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và</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hình</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ảnh</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282289E0-28D8-0389-13DA-5E1272C1BAAF}"/>
              </a:ext>
            </a:extLst>
          </p:cNvPr>
          <p:cNvSpPr txBox="1"/>
          <p:nvPr/>
        </p:nvSpPr>
        <p:spPr>
          <a:xfrm>
            <a:off x="735395" y="4394241"/>
            <a:ext cx="7065942"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4. Học </a:t>
            </a:r>
            <a:r>
              <a:rPr lang="en-US" sz="2400" b="1" kern="100" dirty="0" err="1">
                <a:latin typeface="Tahoma" panose="020B0604030504040204" pitchFamily="34" charset="0"/>
                <a:ea typeface="Tahoma" panose="020B0604030504040204" pitchFamily="34" charset="0"/>
                <a:cs typeface="Tahoma" panose="020B0604030504040204" pitchFamily="34" charset="0"/>
              </a:rPr>
              <a:t>sâu</a:t>
            </a:r>
            <a:r>
              <a:rPr lang="en-US" sz="2400" b="1" kern="100" dirty="0">
                <a:latin typeface="Tahoma" panose="020B0604030504040204" pitchFamily="34" charset="0"/>
                <a:ea typeface="Tahoma" panose="020B0604030504040204" pitchFamily="34" charset="0"/>
                <a:cs typeface="Tahoma" panose="020B0604030504040204" pitchFamily="34" charset="0"/>
              </a:rPr>
              <a:t> (Deep Learning)</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59C444BC-9D25-E79B-3133-8D17889FB5B7}"/>
              </a:ext>
            </a:extLst>
          </p:cNvPr>
          <p:cNvSpPr txBox="1"/>
          <p:nvPr/>
        </p:nvSpPr>
        <p:spPr>
          <a:xfrm>
            <a:off x="735395" y="5143640"/>
            <a:ext cx="7899319" cy="451919"/>
          </a:xfrm>
          <a:prstGeom prst="rect">
            <a:avLst/>
          </a:prstGeom>
          <a:noFill/>
        </p:spPr>
        <p:txBody>
          <a:bodyPr wrap="square">
            <a:spAutoFit/>
          </a:bodyPr>
          <a:lstStyle/>
          <a:p>
            <a:pPr>
              <a:lnSpc>
                <a:spcPct val="107000"/>
              </a:lnSpc>
              <a:spcAft>
                <a:spcPts val="800"/>
              </a:spcAft>
            </a:pPr>
            <a:r>
              <a:rPr lang="vi-VN" sz="2400" b="1" kern="100" dirty="0">
                <a:latin typeface="Tahoma" panose="020B0604030504040204" pitchFamily="34" charset="0"/>
                <a:ea typeface="Tahoma" panose="020B0604030504040204" pitchFamily="34" charset="0"/>
                <a:cs typeface="Tahoma" panose="020B0604030504040204" pitchFamily="34" charset="0"/>
              </a:rPr>
              <a:t>5. Phát hiện bất thường (Anomaly Detection)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9175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E009-D6B4-0159-740C-04494CF5C70F}"/>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929393A4-E459-E839-D9A8-0F4D1B841121}"/>
              </a:ext>
            </a:extLst>
          </p:cNvPr>
          <p:cNvSpPr/>
          <p:nvPr/>
        </p:nvSpPr>
        <p:spPr>
          <a:xfrm rot="10800000" flipV="1">
            <a:off x="7327749" y="5155832"/>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810DBC1B-B5D8-F0C2-1343-410022A5E95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E44BCB72-3D2D-AA2B-126D-B13CBB513D0C}"/>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1AFBA048-14C3-88A6-1913-83DCDD2CBD40}"/>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E1840EC1-B24E-0FBD-3E0E-EC03B3EB69E6}"/>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F2412A6E-961F-167F-320B-BA7288760635}"/>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830AF6B-4F77-ECDF-6D45-11458AEA5EBB}"/>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CA12437E-1EE4-C17A-6D90-9A1B7AB972CF}"/>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4556F418-8FE6-E1E8-AEF4-C4072D0499D9}"/>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C9E3E973-B298-197A-606A-89870471DFA3}"/>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C0FD0504-7006-1847-EB6B-5A464E4D6858}"/>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CA770409-2D79-5470-B628-A5DCEB2C0CA9}"/>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4A1B6824-FA55-61C5-BF3E-3F68D0C0DDE1}"/>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CDBAA252-10B5-BF0C-319F-2381492FFB5F}"/>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95BD8881-FADA-1D78-DDF1-6AA9C2481EEB}"/>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C9D0D278-6332-7E6F-72F5-2E979E1E257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C0A88A49-A6A2-4CC6-95F6-11CBB02B4034}"/>
              </a:ext>
            </a:extLst>
          </p:cNvPr>
          <p:cNvSpPr txBox="1"/>
          <p:nvPr/>
        </p:nvSpPr>
        <p:spPr>
          <a:xfrm>
            <a:off x="340523" y="1394335"/>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1. </a:t>
            </a:r>
            <a:r>
              <a:rPr lang="en-US" sz="2400" b="1" kern="100" dirty="0" err="1">
                <a:latin typeface="Tahoma" panose="020B0604030504040204" pitchFamily="34" charset="0"/>
                <a:ea typeface="Tahoma" panose="020B0604030504040204" pitchFamily="34" charset="0"/>
                <a:cs typeface="Tahoma" panose="020B0604030504040204" pitchFamily="34" charset="0"/>
              </a:rPr>
              <a:t>Ưu</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điểm</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Parallelogram 5">
            <a:extLst>
              <a:ext uri="{FF2B5EF4-FFF2-40B4-BE49-F238E27FC236}">
                <a16:creationId xmlns:a16="http://schemas.microsoft.com/office/drawing/2014/main" id="{1754F3D1-AE36-9A28-8C58-47B6412CDB4E}"/>
              </a:ext>
            </a:extLst>
          </p:cNvPr>
          <p:cNvSpPr/>
          <p:nvPr/>
        </p:nvSpPr>
        <p:spPr>
          <a:xfrm>
            <a:off x="752093" y="514065"/>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7</a:t>
            </a:r>
          </a:p>
        </p:txBody>
      </p:sp>
      <p:sp>
        <p:nvSpPr>
          <p:cNvPr id="7" name="TextBox 6">
            <a:extLst>
              <a:ext uri="{FF2B5EF4-FFF2-40B4-BE49-F238E27FC236}">
                <a16:creationId xmlns:a16="http://schemas.microsoft.com/office/drawing/2014/main" id="{3DDC32D9-2FAF-EC6E-59A6-53EDA60819D2}"/>
              </a:ext>
            </a:extLst>
          </p:cNvPr>
          <p:cNvSpPr txBox="1"/>
          <p:nvPr/>
        </p:nvSpPr>
        <p:spPr>
          <a:xfrm>
            <a:off x="1917527" y="501165"/>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điểm</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và</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nhược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điểm</a:t>
            </a:r>
            <a:endParaRPr lang="vi-VN" sz="4000" dirty="0"/>
          </a:p>
        </p:txBody>
      </p:sp>
      <p:sp>
        <p:nvSpPr>
          <p:cNvPr id="3" name="TextBox 2">
            <a:extLst>
              <a:ext uri="{FF2B5EF4-FFF2-40B4-BE49-F238E27FC236}">
                <a16:creationId xmlns:a16="http://schemas.microsoft.com/office/drawing/2014/main" id="{D6C29605-EFF3-C14C-DD96-0376DA609FF9}"/>
              </a:ext>
            </a:extLst>
          </p:cNvPr>
          <p:cNvSpPr txBox="1"/>
          <p:nvPr/>
        </p:nvSpPr>
        <p:spPr>
          <a:xfrm>
            <a:off x="439077" y="1904460"/>
            <a:ext cx="10670669" cy="372287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Linh hoạt: </a:t>
            </a:r>
            <a:r>
              <a:rPr lang="vi-VN" sz="2000" dirty="0">
                <a:latin typeface="Tahoma" panose="020B0604030504040204" pitchFamily="34" charset="0"/>
                <a:ea typeface="Tahoma" panose="020B0604030504040204" pitchFamily="34" charset="0"/>
                <a:cs typeface="Tahoma" panose="020B0604030504040204" pitchFamily="34" charset="0"/>
              </a:rPr>
              <a:t>Mô hình hóa dữ liệu phức tạp, đa đỉnh, hoặc chồng lấn tốt nhờ tổ hợp nhiều phân phối Gauss.</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Phân cụm mềm: </a:t>
            </a:r>
            <a:r>
              <a:rPr lang="vi-VN" sz="2000" dirty="0">
                <a:latin typeface="Tahoma" panose="020B0604030504040204" pitchFamily="34" charset="0"/>
                <a:ea typeface="Tahoma" panose="020B0604030504040204" pitchFamily="34" charset="0"/>
                <a:cs typeface="Tahoma" panose="020B0604030504040204" pitchFamily="34" charset="0"/>
              </a:rPr>
              <a:t>Gán xác suất cho mỗi điểm dữ liệu thuộc các cụm, phù hợp với dữ liệu không rõ ràng.</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Cơ sở xác suất: </a:t>
            </a:r>
            <a:r>
              <a:rPr lang="vi-VN" sz="2000" dirty="0">
                <a:latin typeface="Tahoma" panose="020B0604030504040204" pitchFamily="34" charset="0"/>
                <a:ea typeface="Tahoma" panose="020B0604030504040204" pitchFamily="34" charset="0"/>
                <a:cs typeface="Tahoma" panose="020B0604030504040204" pitchFamily="34" charset="0"/>
              </a:rPr>
              <a:t>Cung cấp mật độ xác suất và xác suất hậu nghiệm, hỗ trợ phát hiện bất thường, sinh dữ liệu.</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Xử lý đa chiều: </a:t>
            </a:r>
            <a:r>
              <a:rPr lang="vi-VN" sz="2000" dirty="0">
                <a:latin typeface="Tahoma" panose="020B0604030504040204" pitchFamily="34" charset="0"/>
                <a:ea typeface="Tahoma" panose="020B0604030504040204" pitchFamily="34" charset="0"/>
                <a:cs typeface="Tahoma" panose="020B0604030504040204" pitchFamily="34" charset="0"/>
              </a:rPr>
              <a:t>Hiệu quả với dữ liệu nhiều chiều, tùy chỉnh được ma trận hiệp phương sai.</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F8F2B180-5343-84C0-80B4-5DD5A7411145}"/>
              </a:ext>
            </a:extLst>
          </p:cNvPr>
          <p:cNvSpPr txBox="1"/>
          <p:nvPr/>
        </p:nvSpPr>
        <p:spPr>
          <a:xfrm>
            <a:off x="439077" y="5538462"/>
            <a:ext cx="9045614" cy="95289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Tích hợp tốt</a:t>
            </a:r>
            <a:r>
              <a:rPr lang="vi-VN" sz="2000" dirty="0">
                <a:latin typeface="Tahoma" panose="020B0604030504040204" pitchFamily="34" charset="0"/>
                <a:ea typeface="Tahoma" panose="020B0604030504040204" pitchFamily="34" charset="0"/>
                <a:cs typeface="Tahoma" panose="020B0604030504040204" pitchFamily="34" charset="0"/>
              </a:rPr>
              <a:t>: Dễ kết hợp với các mô hình học sâu hoặc xác suất khác (như VAE, HMM).</a:t>
            </a:r>
          </a:p>
        </p:txBody>
      </p:sp>
    </p:spTree>
    <p:extLst>
      <p:ext uri="{BB962C8B-B14F-4D97-AF65-F5344CB8AC3E}">
        <p14:creationId xmlns:p14="http://schemas.microsoft.com/office/powerpoint/2010/main" val="882705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DF5D3-A966-F88B-7216-16A0F8E90AFA}"/>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6685F0F3-BAF4-63FB-A85D-E52F7D3D413A}"/>
              </a:ext>
            </a:extLst>
          </p:cNvPr>
          <p:cNvSpPr/>
          <p:nvPr/>
        </p:nvSpPr>
        <p:spPr>
          <a:xfrm rot="10800000" flipV="1">
            <a:off x="7327749" y="5155832"/>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18AEFBE9-557E-9435-5254-F75D8FA2DD6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518A2131-A98F-E3E0-EB9F-5671303DADA5}"/>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E33E0C5E-F8F3-48FA-C585-91E32754B87B}"/>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E2D7B91B-31BA-64AB-0934-EBB894539CF6}"/>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A4CCAA54-F854-9086-6818-AA019F2CDC56}"/>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E740C5E-CBBD-C198-9BF8-F444AC1D391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45C97867-4AF1-9968-867F-C95BB58ACA0B}"/>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3790A343-C10D-5E28-D340-3FC5CA38AF1F}"/>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625706DC-334D-4B87-5ECE-02C72FDF5C87}"/>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35966B0-5D0F-4608-D571-3739E9DDA2EF}"/>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92200351-CDBA-86EB-66FD-8BE0BF518783}"/>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CA3B963F-A379-E055-0A74-CE69D427FA6F}"/>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2A5998B2-1305-E96C-CA29-E9066683541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6EC6F0EF-A430-A4E0-F4B9-DE16E9531D54}"/>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3051F045-26F3-E23B-6DE1-D20BFDE9E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3340489D-3C40-2330-D1D8-137644287554}"/>
              </a:ext>
            </a:extLst>
          </p:cNvPr>
          <p:cNvSpPr txBox="1"/>
          <p:nvPr/>
        </p:nvSpPr>
        <p:spPr>
          <a:xfrm>
            <a:off x="340523" y="1394335"/>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1. </a:t>
            </a:r>
            <a:r>
              <a:rPr lang="en-US" sz="2400" b="1" kern="100" dirty="0" err="1">
                <a:latin typeface="Tahoma" panose="020B0604030504040204" pitchFamily="34" charset="0"/>
                <a:ea typeface="Tahoma" panose="020B0604030504040204" pitchFamily="34" charset="0"/>
                <a:cs typeface="Tahoma" panose="020B0604030504040204" pitchFamily="34" charset="0"/>
              </a:rPr>
              <a:t>Nhược</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điểm</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Parallelogram 5">
            <a:extLst>
              <a:ext uri="{FF2B5EF4-FFF2-40B4-BE49-F238E27FC236}">
                <a16:creationId xmlns:a16="http://schemas.microsoft.com/office/drawing/2014/main" id="{87E01B09-9678-2C11-76FE-505F1DD69D67}"/>
              </a:ext>
            </a:extLst>
          </p:cNvPr>
          <p:cNvSpPr/>
          <p:nvPr/>
        </p:nvSpPr>
        <p:spPr>
          <a:xfrm>
            <a:off x="752093" y="514065"/>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7</a:t>
            </a:r>
          </a:p>
        </p:txBody>
      </p:sp>
      <p:sp>
        <p:nvSpPr>
          <p:cNvPr id="7" name="TextBox 6">
            <a:extLst>
              <a:ext uri="{FF2B5EF4-FFF2-40B4-BE49-F238E27FC236}">
                <a16:creationId xmlns:a16="http://schemas.microsoft.com/office/drawing/2014/main" id="{8AA3C446-092C-5D34-6445-FB96DC4C7ADC}"/>
              </a:ext>
            </a:extLst>
          </p:cNvPr>
          <p:cNvSpPr txBox="1"/>
          <p:nvPr/>
        </p:nvSpPr>
        <p:spPr>
          <a:xfrm>
            <a:off x="1917527" y="501165"/>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điểm</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và</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nhược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điểm</a:t>
            </a:r>
            <a:endParaRPr lang="vi-VN" sz="4000" dirty="0"/>
          </a:p>
        </p:txBody>
      </p:sp>
      <p:sp>
        <p:nvSpPr>
          <p:cNvPr id="3" name="TextBox 2">
            <a:extLst>
              <a:ext uri="{FF2B5EF4-FFF2-40B4-BE49-F238E27FC236}">
                <a16:creationId xmlns:a16="http://schemas.microsoft.com/office/drawing/2014/main" id="{9D5F5B7A-F46F-06FC-8CE7-6F2384801193}"/>
              </a:ext>
            </a:extLst>
          </p:cNvPr>
          <p:cNvSpPr txBox="1"/>
          <p:nvPr/>
        </p:nvSpPr>
        <p:spPr>
          <a:xfrm>
            <a:off x="541861" y="2043509"/>
            <a:ext cx="10670669" cy="3068853"/>
          </a:xfrm>
          <a:prstGeom prst="rect">
            <a:avLst/>
          </a:prstGeom>
          <a:noFill/>
        </p:spPr>
        <p:txBody>
          <a:bodyPr wrap="square">
            <a:spAutoFit/>
          </a:bodyPr>
          <a:lstStyle/>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Nhạy cảm khởi tạo: </a:t>
            </a:r>
            <a:r>
              <a:rPr lang="vi-VN" sz="2000" dirty="0">
                <a:latin typeface="Tahoma" panose="020B0604030504040204" pitchFamily="34" charset="0"/>
                <a:ea typeface="Tahoma" panose="020B0604030504040204" pitchFamily="34" charset="0"/>
                <a:cs typeface="Tahoma" panose="020B0604030504040204" pitchFamily="34" charset="0"/>
              </a:rPr>
              <a:t>Dễ hội tụ đến cực đại cục bộ nếu tham số ban đầu không tốt.</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Khó chọn 𝐾: </a:t>
            </a:r>
            <a:r>
              <a:rPr lang="vi-VN" sz="2000" dirty="0">
                <a:latin typeface="Tahoma" panose="020B0604030504040204" pitchFamily="34" charset="0"/>
                <a:ea typeface="Tahoma" panose="020B0604030504040204" pitchFamily="34" charset="0"/>
                <a:cs typeface="Tahoma" panose="020B0604030504040204" pitchFamily="34" charset="0"/>
              </a:rPr>
              <a:t>Xác định số cụm tối ưu cần thử nghiệm hoặc tiêu chí bổ sun</a:t>
            </a:r>
            <a:r>
              <a:rPr lang="en-US" sz="2000" dirty="0">
                <a:latin typeface="Tahoma" panose="020B0604030504040204" pitchFamily="34" charset="0"/>
                <a:ea typeface="Tahoma" panose="020B0604030504040204" pitchFamily="34" charset="0"/>
                <a:cs typeface="Tahoma" panose="020B0604030504040204" pitchFamily="34" charset="0"/>
              </a:rPr>
              <a:t>g.</a:t>
            </a:r>
          </a:p>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Giả định Gauss: </a:t>
            </a:r>
            <a:r>
              <a:rPr lang="vi-VN" sz="2000" dirty="0">
                <a:latin typeface="Tahoma" panose="020B0604030504040204" pitchFamily="34" charset="0"/>
                <a:ea typeface="Tahoma" panose="020B0604030504040204" pitchFamily="34" charset="0"/>
                <a:cs typeface="Tahoma" panose="020B0604030504040204" pitchFamily="34" charset="0"/>
              </a:rPr>
              <a:t>Không phù hợp với dữ liệu phi Gauss, lệch mạnh, hoặc chứa ngoại lai.</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Chi phí tính toán: </a:t>
            </a:r>
            <a:r>
              <a:rPr lang="vi-VN" sz="2000" dirty="0">
                <a:latin typeface="Tahoma" panose="020B0604030504040204" pitchFamily="34" charset="0"/>
                <a:ea typeface="Tahoma" panose="020B0604030504040204" pitchFamily="34" charset="0"/>
                <a:cs typeface="Tahoma" panose="020B0604030504040204" pitchFamily="34" charset="0"/>
              </a:rPr>
              <a:t>Cao với dữ liệu lớn do tính toán xác suất và </a:t>
            </a:r>
            <a:r>
              <a:rPr lang="en-US" sz="2000" dirty="0">
                <a:latin typeface="Tahoma" panose="020B0604030504040204" pitchFamily="34" charset="0"/>
                <a:ea typeface="Tahoma" panose="020B0604030504040204" pitchFamily="34" charset="0"/>
                <a:cs typeface="Tahoma" panose="020B0604030504040204" pitchFamily="34" charset="0"/>
              </a:rPr>
              <a:t>responsibility </a:t>
            </a:r>
            <a:r>
              <a:rPr lang="vi-VN" sz="2000" dirty="0">
                <a:latin typeface="Tahoma" panose="020B0604030504040204" pitchFamily="34" charset="0"/>
                <a:ea typeface="Tahoma" panose="020B0604030504040204" pitchFamily="34" charset="0"/>
                <a:cs typeface="Tahoma" panose="020B0604030504040204" pitchFamily="34" charset="0"/>
              </a:rPr>
              <a:t>.</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Nhạy cảm với ngoại lai: </a:t>
            </a:r>
            <a:r>
              <a:rPr lang="vi-VN" sz="2000" dirty="0">
                <a:latin typeface="Tahoma" panose="020B0604030504040204" pitchFamily="34" charset="0"/>
                <a:ea typeface="Tahoma" panose="020B0604030504040204" pitchFamily="34" charset="0"/>
                <a:cs typeface="Tahoma" panose="020B0604030504040204" pitchFamily="34" charset="0"/>
              </a:rPr>
              <a:t>Dễ bị lệch tham số nếu có dữ liệu bất thường.</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90580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colorful balloons&#10;&#10;Description automatically generated with medium confidence">
            <a:extLst>
              <a:ext uri="{FF2B5EF4-FFF2-40B4-BE49-F238E27FC236}">
                <a16:creationId xmlns:a16="http://schemas.microsoft.com/office/drawing/2014/main" id="{E5D4A870-0DF8-4881-A220-5F8A81E67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326" y="2367746"/>
            <a:ext cx="3773347" cy="2122508"/>
          </a:xfrm>
          <a:prstGeom prst="rect">
            <a:avLst/>
          </a:prstGeom>
        </p:spPr>
      </p:pic>
      <p:sp>
        <p:nvSpPr>
          <p:cNvPr id="188" name="TextBox 187">
            <a:extLst>
              <a:ext uri="{FF2B5EF4-FFF2-40B4-BE49-F238E27FC236}">
                <a16:creationId xmlns:a16="http://schemas.microsoft.com/office/drawing/2014/main" id="{FC819B73-79DA-41B0-8BAA-D4FF2B4585E4}"/>
              </a:ext>
            </a:extLst>
          </p:cNvPr>
          <p:cNvSpPr txBox="1"/>
          <p:nvPr/>
        </p:nvSpPr>
        <p:spPr>
          <a:xfrm>
            <a:off x="3570719" y="3851744"/>
            <a:ext cx="4750187" cy="461665"/>
          </a:xfrm>
          <a:prstGeom prst="rect">
            <a:avLst/>
          </a:prstGeom>
          <a:noFill/>
        </p:spPr>
        <p:txBody>
          <a:bodyPr wrap="square" rtlCol="0">
            <a:spAutoFit/>
          </a:bodyPr>
          <a:lstStyle/>
          <a:p>
            <a:pPr algn="ctr"/>
            <a:r>
              <a:rPr lang="en-US" sz="2400" dirty="0">
                <a:solidFill>
                  <a:srgbClr val="34393C"/>
                </a:solidFill>
                <a:latin typeface="Arial" panose="020B0604020202020204" pitchFamily="34" charset="0"/>
                <a:cs typeface="Arial" panose="020B0604020202020204" pitchFamily="34" charset="0"/>
              </a:rPr>
              <a:t>KẾT THÚC BÀI THUYẾT TRÌNH</a:t>
            </a:r>
          </a:p>
        </p:txBody>
      </p:sp>
      <p:sp>
        <p:nvSpPr>
          <p:cNvPr id="49" name="Rectangle: Rounded Corners 48">
            <a:extLst>
              <a:ext uri="{FF2B5EF4-FFF2-40B4-BE49-F238E27FC236}">
                <a16:creationId xmlns:a16="http://schemas.microsoft.com/office/drawing/2014/main" id="{057A93B7-6C1C-401B-8466-208F0F6432A8}"/>
              </a:ext>
            </a:extLst>
          </p:cNvPr>
          <p:cNvSpPr/>
          <p:nvPr/>
        </p:nvSpPr>
        <p:spPr>
          <a:xfrm rot="2700000">
            <a:off x="19826560" y="1183279"/>
            <a:ext cx="4425696" cy="4425696"/>
          </a:xfrm>
          <a:prstGeom prst="roundRect">
            <a:avLst/>
          </a:prstGeom>
          <a:gradFill>
            <a:gsLst>
              <a:gs pos="0">
                <a:srgbClr val="00CC99"/>
              </a:gs>
              <a:gs pos="100000">
                <a:srgbClr val="0099FF"/>
              </a:gs>
            </a:gsLst>
            <a:lin ang="0" scaled="1"/>
          </a:gradFill>
          <a:ln>
            <a:noFill/>
          </a:ln>
          <a:effectLst>
            <a:outerShdw blurRad="279400" dist="1270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chemeClr val="bg1"/>
              </a:solidFill>
              <a:effectLst/>
              <a:uLnTx/>
              <a:uFillTx/>
            </a:endParaRPr>
          </a:p>
        </p:txBody>
      </p:sp>
      <p:sp>
        <p:nvSpPr>
          <p:cNvPr id="51" name="TextBox 50">
            <a:extLst>
              <a:ext uri="{FF2B5EF4-FFF2-40B4-BE49-F238E27FC236}">
                <a16:creationId xmlns:a16="http://schemas.microsoft.com/office/drawing/2014/main" id="{87CDCD2A-3260-4870-9C76-C1A2F192ED93}"/>
              </a:ext>
            </a:extLst>
          </p:cNvPr>
          <p:cNvSpPr txBox="1"/>
          <p:nvPr/>
        </p:nvSpPr>
        <p:spPr>
          <a:xfrm>
            <a:off x="24086801" y="3064523"/>
            <a:ext cx="2904165" cy="8309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4800" b="0" i="0" u="none" strike="noStrike" kern="0" cap="none" spc="0" normalizeH="0" baseline="0" noProof="0" dirty="0">
                <a:ln>
                  <a:noFill/>
                </a:ln>
                <a:solidFill>
                  <a:schemeClr val="tx1">
                    <a:lumMod val="65000"/>
                    <a:lumOff val="35000"/>
                  </a:schemeClr>
                </a:solidFill>
                <a:effectLst/>
                <a:uLnTx/>
                <a:uFillTx/>
                <a:latin typeface="Eurostile BQ" pitchFamily="50" charset="0"/>
              </a:rPr>
              <a:t>A</a:t>
            </a:r>
          </a:p>
        </p:txBody>
      </p:sp>
      <p:sp>
        <p:nvSpPr>
          <p:cNvPr id="52" name="TextBox 51">
            <a:extLst>
              <a:ext uri="{FF2B5EF4-FFF2-40B4-BE49-F238E27FC236}">
                <a16:creationId xmlns:a16="http://schemas.microsoft.com/office/drawing/2014/main" id="{271E2C43-02B6-4C6F-9DC9-DC1574E5C3EF}"/>
              </a:ext>
            </a:extLst>
          </p:cNvPr>
          <p:cNvSpPr txBox="1"/>
          <p:nvPr/>
        </p:nvSpPr>
        <p:spPr>
          <a:xfrm>
            <a:off x="22067712" y="2507618"/>
            <a:ext cx="2325768" cy="193899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vi-VN" sz="2000" b="0" i="0" dirty="0">
                <a:solidFill>
                  <a:schemeClr val="bg1"/>
                </a:solidFill>
                <a:effectLst/>
                <a:latin typeface="SegoeuiPc"/>
              </a:rPr>
              <a:t>A : Không có tính di truyền trong gia đình và chúng xảy ra ngẫu nhiên khi tinh trùng và trứng kết hợp.</a:t>
            </a:r>
            <a:endParaRPr kumimoji="0" lang="en-IN" sz="2000" b="0" i="0" u="none" strike="noStrike" kern="0" cap="none" spc="0" normalizeH="0" baseline="0" noProof="0" dirty="0">
              <a:ln>
                <a:noFill/>
              </a:ln>
              <a:solidFill>
                <a:schemeClr val="bg1"/>
              </a:solidFill>
              <a:effectLst/>
              <a:uLnTx/>
              <a:uFillTx/>
              <a:latin typeface="SegoeuiPc"/>
            </a:endParaRPr>
          </a:p>
        </p:txBody>
      </p:sp>
      <p:sp>
        <p:nvSpPr>
          <p:cNvPr id="54" name="Rectangle: Rounded Corners 53">
            <a:extLst>
              <a:ext uri="{FF2B5EF4-FFF2-40B4-BE49-F238E27FC236}">
                <a16:creationId xmlns:a16="http://schemas.microsoft.com/office/drawing/2014/main" id="{74E7AD9F-A059-4875-A19D-F4069810DC80}"/>
              </a:ext>
            </a:extLst>
          </p:cNvPr>
          <p:cNvSpPr/>
          <p:nvPr/>
        </p:nvSpPr>
        <p:spPr>
          <a:xfrm rot="2700000">
            <a:off x="14591305" y="365760"/>
            <a:ext cx="6126480" cy="61264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5" name="Rectangle: Rounded Corners 54">
            <a:extLst>
              <a:ext uri="{FF2B5EF4-FFF2-40B4-BE49-F238E27FC236}">
                <a16:creationId xmlns:a16="http://schemas.microsoft.com/office/drawing/2014/main" id="{89DD2EC2-B412-4C78-BA63-4E0C81C2540C}"/>
              </a:ext>
            </a:extLst>
          </p:cNvPr>
          <p:cNvSpPr/>
          <p:nvPr/>
        </p:nvSpPr>
        <p:spPr>
          <a:xfrm rot="2700000">
            <a:off x="2734042" y="10635587"/>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6" name="Rectangle: Rounded Corners 55">
            <a:extLst>
              <a:ext uri="{FF2B5EF4-FFF2-40B4-BE49-F238E27FC236}">
                <a16:creationId xmlns:a16="http://schemas.microsoft.com/office/drawing/2014/main" id="{60F65908-94E0-465C-ADB1-4011712542AC}"/>
              </a:ext>
            </a:extLst>
          </p:cNvPr>
          <p:cNvSpPr/>
          <p:nvPr/>
        </p:nvSpPr>
        <p:spPr>
          <a:xfrm rot="2700000">
            <a:off x="3742200" y="10808473"/>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7" name="Rectangle: Rounded Corners 56">
            <a:extLst>
              <a:ext uri="{FF2B5EF4-FFF2-40B4-BE49-F238E27FC236}">
                <a16:creationId xmlns:a16="http://schemas.microsoft.com/office/drawing/2014/main" id="{A1B086D2-C0B5-46E5-98D1-6CD43D69F934}"/>
              </a:ext>
            </a:extLst>
          </p:cNvPr>
          <p:cNvSpPr/>
          <p:nvPr/>
        </p:nvSpPr>
        <p:spPr>
          <a:xfrm rot="2700000">
            <a:off x="4855929" y="11507699"/>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8" name="Rectangle: Rounded Corners 57">
            <a:extLst>
              <a:ext uri="{FF2B5EF4-FFF2-40B4-BE49-F238E27FC236}">
                <a16:creationId xmlns:a16="http://schemas.microsoft.com/office/drawing/2014/main" id="{4D63F648-731C-4990-A73C-1F80CC195B89}"/>
              </a:ext>
            </a:extLst>
          </p:cNvPr>
          <p:cNvSpPr/>
          <p:nvPr/>
        </p:nvSpPr>
        <p:spPr>
          <a:xfrm rot="2700000">
            <a:off x="6025398" y="12140744"/>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9" name="Rectangle: Rounded Corners 58">
            <a:extLst>
              <a:ext uri="{FF2B5EF4-FFF2-40B4-BE49-F238E27FC236}">
                <a16:creationId xmlns:a16="http://schemas.microsoft.com/office/drawing/2014/main" id="{6FFDA4EF-46A8-47C7-BA20-B99DAAEF87D1}"/>
              </a:ext>
            </a:extLst>
          </p:cNvPr>
          <p:cNvSpPr/>
          <p:nvPr/>
        </p:nvSpPr>
        <p:spPr>
          <a:xfrm rot="2700000">
            <a:off x="7193523" y="13078591"/>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0" name="Hình bình hành 9">
            <a:extLst>
              <a:ext uri="{FF2B5EF4-FFF2-40B4-BE49-F238E27FC236}">
                <a16:creationId xmlns:a16="http://schemas.microsoft.com/office/drawing/2014/main" id="{A2971733-BFA5-4EA8-AA08-FD4D736C16DA}"/>
              </a:ext>
            </a:extLst>
          </p:cNvPr>
          <p:cNvSpPr/>
          <p:nvPr/>
        </p:nvSpPr>
        <p:spPr>
          <a:xfrm rot="10800000">
            <a:off x="-6795112" y="0"/>
            <a:ext cx="3672309" cy="6901255"/>
          </a:xfrm>
          <a:prstGeom prst="parallelogram">
            <a:avLst/>
          </a:prstGeom>
          <a:solidFill>
            <a:srgbClr val="E9423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ình bình hành 10">
            <a:extLst>
              <a:ext uri="{FF2B5EF4-FFF2-40B4-BE49-F238E27FC236}">
                <a16:creationId xmlns:a16="http://schemas.microsoft.com/office/drawing/2014/main" id="{71B7D9D9-1267-4C71-84E3-35DD1CF86317}"/>
              </a:ext>
            </a:extLst>
          </p:cNvPr>
          <p:cNvSpPr/>
          <p:nvPr/>
        </p:nvSpPr>
        <p:spPr>
          <a:xfrm rot="10800000">
            <a:off x="15266955" y="-43255"/>
            <a:ext cx="3672309" cy="6901255"/>
          </a:xfrm>
          <a:prstGeom prst="parallelogram">
            <a:avLst/>
          </a:prstGeom>
          <a:solidFill>
            <a:srgbClr val="FBBD0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ình bình hành 11">
            <a:extLst>
              <a:ext uri="{FF2B5EF4-FFF2-40B4-BE49-F238E27FC236}">
                <a16:creationId xmlns:a16="http://schemas.microsoft.com/office/drawing/2014/main" id="{1A3653D5-BEC6-463E-8A83-1E280E781D63}"/>
              </a:ext>
            </a:extLst>
          </p:cNvPr>
          <p:cNvSpPr/>
          <p:nvPr/>
        </p:nvSpPr>
        <p:spPr>
          <a:xfrm rot="10800000">
            <a:off x="21083480" y="-43255"/>
            <a:ext cx="3672309" cy="6901255"/>
          </a:xfrm>
          <a:prstGeom prst="parallelogram">
            <a:avLst/>
          </a:prstGeom>
          <a:solidFill>
            <a:srgbClr val="33A95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ình bình hành 12">
            <a:extLst>
              <a:ext uri="{FF2B5EF4-FFF2-40B4-BE49-F238E27FC236}">
                <a16:creationId xmlns:a16="http://schemas.microsoft.com/office/drawing/2014/main" id="{CA7A5513-9B62-43ED-926D-031F6A7E8D9E}"/>
              </a:ext>
            </a:extLst>
          </p:cNvPr>
          <p:cNvSpPr/>
          <p:nvPr/>
        </p:nvSpPr>
        <p:spPr>
          <a:xfrm rot="10800000">
            <a:off x="-13983237" y="0"/>
            <a:ext cx="3672309" cy="6901255"/>
          </a:xfrm>
          <a:prstGeom prst="parallelogram">
            <a:avLst/>
          </a:prstGeom>
          <a:solidFill>
            <a:srgbClr val="4084F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Hình ảnh 18">
            <a:extLst>
              <a:ext uri="{FF2B5EF4-FFF2-40B4-BE49-F238E27FC236}">
                <a16:creationId xmlns:a16="http://schemas.microsoft.com/office/drawing/2014/main" id="{17D6597F-CD15-417B-8B6B-6BD1E3A8630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155" b="94330" l="2317" r="88417">
                        <a14:foregroundMark x1="23938" y1="34021" x2="24324" y2="53608"/>
                        <a14:foregroundMark x1="23166" y1="29897" x2="24324" y2="46907"/>
                        <a14:foregroundMark x1="27799" y1="24742" x2="55598" y2="19072"/>
                        <a14:foregroundMark x1="39382" y1="15979" x2="55598" y2="15979"/>
                        <a14:foregroundMark x1="52124" y1="13402" x2="71429" y2="38144"/>
                        <a14:foregroundMark x1="72587" y1="28351" x2="74517" y2="56701"/>
                        <a14:foregroundMark x1="75676" y1="57216" x2="64479" y2="85052"/>
                        <a14:foregroundMark x1="39768" y1="82990" x2="50965" y2="90722"/>
                        <a14:foregroundMark x1="27799" y1="77835" x2="36293" y2="84021"/>
                        <a14:foregroundMark x1="22780" y1="63402" x2="30116" y2="76289"/>
                        <a14:foregroundMark x1="16988" y1="56701" x2="23166" y2="70103"/>
                        <a14:foregroundMark x1="17761" y1="59278" x2="20077" y2="71649"/>
                        <a14:foregroundMark x1="18919" y1="40722" x2="21236" y2="61340"/>
                        <a14:foregroundMark x1="19691" y1="32474" x2="21236" y2="52062"/>
                        <a14:foregroundMark x1="21236" y1="31443" x2="29730" y2="22680"/>
                        <a14:foregroundMark x1="32819" y1="19588" x2="51737" y2="13918"/>
                        <a14:foregroundMark x1="61390" y1="14948" x2="72587" y2="29381"/>
                        <a14:foregroundMark x1="73359" y1="30412" x2="78764" y2="43814"/>
                        <a14:foregroundMark x1="78764" y1="44845" x2="79537" y2="56701"/>
                        <a14:foregroundMark x1="80695" y1="50515" x2="76448" y2="69072"/>
                        <a14:foregroundMark x1="64093" y1="79897" x2="48263" y2="84536"/>
                        <a14:foregroundMark x1="37838" y1="85567" x2="45174" y2="88660"/>
                        <a14:foregroundMark x1="40154" y1="89691" x2="49035" y2="91237"/>
                        <a14:foregroundMark x1="53668" y1="90722" x2="61390" y2="89691"/>
                        <a14:foregroundMark x1="63320" y1="86598" x2="72973" y2="77835"/>
                        <a14:foregroundMark x1="78378" y1="60309" x2="77220" y2="70619"/>
                        <a14:foregroundMark x1="82625" y1="60309" x2="80309" y2="69072"/>
                        <a14:foregroundMark x1="77992" y1="32474" x2="80695" y2="43299"/>
                        <a14:foregroundMark x1="67954" y1="18557" x2="77220" y2="24742"/>
                        <a14:foregroundMark x1="57529" y1="11856" x2="61390" y2="15979"/>
                        <a14:foregroundMark x1="48263" y1="18041" x2="49035" y2="62887"/>
                        <a14:foregroundMark x1="37452" y1="33505" x2="45946" y2="71649"/>
                        <a14:foregroundMark x1="39768" y1="34536" x2="61390" y2="51546"/>
                        <a14:foregroundMark x1="49421" y1="34536" x2="72201" y2="46907"/>
                        <a14:foregroundMark x1="57915" y1="38144" x2="75290" y2="72165"/>
                        <a14:foregroundMark x1="51351" y1="62371" x2="54826" y2="69588"/>
                        <a14:foregroundMark x1="47876" y1="52062" x2="60618" y2="65464"/>
                        <a14:foregroundMark x1="33591" y1="89175" x2="41313" y2="89175"/>
                        <a14:foregroundMark x1="50193" y1="93814" x2="52124" y2="94330"/>
                        <a14:foregroundMark x1="64093" y1="89691" x2="72201" y2="84536"/>
                        <a14:foregroundMark x1="80309" y1="39175" x2="81081" y2="51546"/>
                        <a14:foregroundMark x1="79151" y1="30412" x2="83784" y2="46392"/>
                        <a14:foregroundMark x1="54054" y1="8247" x2="63320" y2="10309"/>
                        <a14:foregroundMark x1="39382" y1="7216" x2="2317" y2="31443"/>
                        <a14:foregroundMark x1="2317" y1="31443" x2="2317" y2="31443"/>
                        <a14:foregroundMark x1="44015" y1="7732" x2="52510" y2="8763"/>
                        <a14:foregroundMark x1="61390" y1="9794" x2="71815" y2="14948"/>
                        <a14:foregroundMark x1="72973" y1="16495" x2="75290" y2="20619"/>
                        <a14:foregroundMark x1="54826" y1="6186" x2="53668" y2="6701"/>
                        <a14:foregroundMark x1="44788" y1="7216" x2="52896" y2="7216"/>
                        <a14:foregroundMark x1="45560" y1="5155" x2="53668" y2="5155"/>
                      </a14:backgroundRemoval>
                    </a14:imgEffect>
                  </a14:imgLayer>
                </a14:imgProps>
              </a:ext>
              <a:ext uri="{28A0092B-C50C-407E-A947-70E740481C1C}">
                <a14:useLocalDpi xmlns:a14="http://schemas.microsoft.com/office/drawing/2010/main" val="0"/>
              </a:ext>
            </a:extLst>
          </a:blip>
          <a:stretch>
            <a:fillRect/>
          </a:stretch>
        </p:blipFill>
        <p:spPr>
          <a:xfrm>
            <a:off x="5284555" y="-3791989"/>
            <a:ext cx="1646741" cy="1233466"/>
          </a:xfrm>
          <a:prstGeom prst="rect">
            <a:avLst/>
          </a:prstGeom>
        </p:spPr>
      </p:pic>
      <p:sp>
        <p:nvSpPr>
          <p:cNvPr id="65" name="Hộp Văn bản 5">
            <a:extLst>
              <a:ext uri="{FF2B5EF4-FFF2-40B4-BE49-F238E27FC236}">
                <a16:creationId xmlns:a16="http://schemas.microsoft.com/office/drawing/2014/main" id="{B7970056-1A7F-44F2-9704-2023E0D1ED9F}"/>
              </a:ext>
            </a:extLst>
          </p:cNvPr>
          <p:cNvSpPr txBox="1"/>
          <p:nvPr/>
        </p:nvSpPr>
        <p:spPr>
          <a:xfrm>
            <a:off x="4386823" y="11607686"/>
            <a:ext cx="3418354" cy="2123658"/>
          </a:xfrm>
          <a:prstGeom prst="rect">
            <a:avLst/>
          </a:prstGeom>
          <a:noFill/>
        </p:spPr>
        <p:txBody>
          <a:bodyPr wrap="square" rtlCol="0">
            <a:spAutoFit/>
          </a:bodyPr>
          <a:lstStyle/>
          <a:p>
            <a:pPr algn="ctr"/>
            <a:r>
              <a:rPr lang="en-US" sz="4400" b="1" dirty="0" err="1">
                <a:solidFill>
                  <a:srgbClr val="4084F3"/>
                </a:solidFill>
                <a:latin typeface="Arial" panose="020B0604020202020204" pitchFamily="34" charset="0"/>
                <a:cs typeface="Arial" panose="020B0604020202020204" pitchFamily="34" charset="0"/>
              </a:rPr>
              <a:t>Cảm</a:t>
            </a:r>
            <a:r>
              <a:rPr lang="en-US" sz="4400" b="1" dirty="0">
                <a:solidFill>
                  <a:srgbClr val="4084F3"/>
                </a:solidFill>
                <a:latin typeface="Arial" panose="020B0604020202020204" pitchFamily="34" charset="0"/>
                <a:cs typeface="Arial" panose="020B0604020202020204" pitchFamily="34" charset="0"/>
              </a:rPr>
              <a:t> </a:t>
            </a:r>
            <a:r>
              <a:rPr lang="en-US" sz="4400" b="1" dirty="0" err="1">
                <a:solidFill>
                  <a:srgbClr val="4084F3"/>
                </a:solidFill>
                <a:latin typeface="Arial" panose="020B0604020202020204" pitchFamily="34" charset="0"/>
                <a:cs typeface="Arial" panose="020B0604020202020204" pitchFamily="34" charset="0"/>
              </a:rPr>
              <a:t>ơn</a:t>
            </a:r>
            <a:r>
              <a:rPr lang="en-US" sz="4400" b="1" dirty="0">
                <a:solidFill>
                  <a:srgbClr val="4084F3"/>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mọi</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người</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đã</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BBD06"/>
                </a:solidFill>
                <a:latin typeface="Arial" panose="020B0604020202020204" pitchFamily="34" charset="0"/>
                <a:cs typeface="Arial" panose="020B0604020202020204" pitchFamily="34" charset="0"/>
              </a:rPr>
              <a:t>theo</a:t>
            </a:r>
            <a:r>
              <a:rPr lang="en-US" sz="4400" b="1" dirty="0">
                <a:solidFill>
                  <a:srgbClr val="FBBD06"/>
                </a:solidFill>
                <a:latin typeface="Arial" panose="020B0604020202020204" pitchFamily="34" charset="0"/>
                <a:cs typeface="Arial" panose="020B0604020202020204" pitchFamily="34" charset="0"/>
              </a:rPr>
              <a:t> </a:t>
            </a:r>
            <a:r>
              <a:rPr lang="en-US" sz="4400" b="1" dirty="0" err="1">
                <a:solidFill>
                  <a:srgbClr val="FBBD06"/>
                </a:solidFill>
                <a:latin typeface="Arial" panose="020B0604020202020204" pitchFamily="34" charset="0"/>
                <a:cs typeface="Arial" panose="020B0604020202020204" pitchFamily="34" charset="0"/>
              </a:rPr>
              <a:t>dõi</a:t>
            </a:r>
            <a:r>
              <a:rPr lang="en-US" sz="4400" b="1" dirty="0">
                <a:solidFill>
                  <a:srgbClr val="33A952"/>
                </a:solidFill>
                <a:latin typeface="Arial" panose="020B0604020202020204" pitchFamily="34" charset="0"/>
                <a:cs typeface="Arial" panose="020B0604020202020204" pitchFamily="34" charset="0"/>
              </a:rPr>
              <a:t>!</a:t>
            </a:r>
          </a:p>
        </p:txBody>
      </p:sp>
      <p:sp>
        <p:nvSpPr>
          <p:cNvPr id="70" name="Rectangle: Rounded Corners 69">
            <a:extLst>
              <a:ext uri="{FF2B5EF4-FFF2-40B4-BE49-F238E27FC236}">
                <a16:creationId xmlns:a16="http://schemas.microsoft.com/office/drawing/2014/main" id="{363D2118-1864-44BA-8C85-0C592D51CCAC}"/>
              </a:ext>
            </a:extLst>
          </p:cNvPr>
          <p:cNvSpPr/>
          <p:nvPr/>
        </p:nvSpPr>
        <p:spPr>
          <a:xfrm rot="2700000">
            <a:off x="17055200" y="1183279"/>
            <a:ext cx="4425696" cy="4425696"/>
          </a:xfrm>
          <a:prstGeom prst="roundRect">
            <a:avLst/>
          </a:prstGeom>
          <a:gradFill>
            <a:gsLst>
              <a:gs pos="0">
                <a:srgbClr val="00CC99"/>
              </a:gs>
              <a:gs pos="100000">
                <a:srgbClr val="0099FF"/>
              </a:gs>
            </a:gsLst>
            <a:lin ang="0" scaled="1"/>
          </a:gradFill>
          <a:ln>
            <a:noFill/>
          </a:ln>
          <a:effectLst>
            <a:outerShdw blurRad="279400" dist="1270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chemeClr val="bg1"/>
              </a:solidFill>
              <a:effectLst/>
              <a:uLnTx/>
              <a:uFillTx/>
            </a:endParaRPr>
          </a:p>
        </p:txBody>
      </p:sp>
      <p:sp>
        <p:nvSpPr>
          <p:cNvPr id="71" name="Rectangle: Rounded Corners 70">
            <a:extLst>
              <a:ext uri="{FF2B5EF4-FFF2-40B4-BE49-F238E27FC236}">
                <a16:creationId xmlns:a16="http://schemas.microsoft.com/office/drawing/2014/main" id="{2039B0E0-BDFD-4205-8495-2E49436AE2BB}"/>
              </a:ext>
            </a:extLst>
          </p:cNvPr>
          <p:cNvSpPr/>
          <p:nvPr/>
        </p:nvSpPr>
        <p:spPr>
          <a:xfrm rot="2700000">
            <a:off x="16274717" y="365760"/>
            <a:ext cx="6126480" cy="61264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2" name="TextBox 71">
            <a:extLst>
              <a:ext uri="{FF2B5EF4-FFF2-40B4-BE49-F238E27FC236}">
                <a16:creationId xmlns:a16="http://schemas.microsoft.com/office/drawing/2014/main" id="{F4509803-C673-4872-A041-1A03BB0161F4}"/>
              </a:ext>
            </a:extLst>
          </p:cNvPr>
          <p:cNvSpPr txBox="1"/>
          <p:nvPr/>
        </p:nvSpPr>
        <p:spPr>
          <a:xfrm>
            <a:off x="21315441" y="3064523"/>
            <a:ext cx="2904165" cy="8309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4800" b="0" i="0" u="none" strike="noStrike" kern="0" cap="none" spc="0" normalizeH="0" baseline="0" noProof="0" dirty="0">
                <a:ln>
                  <a:noFill/>
                </a:ln>
                <a:solidFill>
                  <a:schemeClr val="tx1">
                    <a:lumMod val="65000"/>
                    <a:lumOff val="35000"/>
                  </a:schemeClr>
                </a:solidFill>
                <a:effectLst/>
                <a:uLnTx/>
                <a:uFillTx/>
                <a:latin typeface="Eurostile BQ" pitchFamily="50" charset="0"/>
              </a:rPr>
              <a:t>A</a:t>
            </a:r>
          </a:p>
        </p:txBody>
      </p:sp>
      <p:sp>
        <p:nvSpPr>
          <p:cNvPr id="73" name="TextBox 72">
            <a:extLst>
              <a:ext uri="{FF2B5EF4-FFF2-40B4-BE49-F238E27FC236}">
                <a16:creationId xmlns:a16="http://schemas.microsoft.com/office/drawing/2014/main" id="{CA561DDB-76BD-43AE-B39A-0DAD3AA71E2D}"/>
              </a:ext>
            </a:extLst>
          </p:cNvPr>
          <p:cNvSpPr txBox="1"/>
          <p:nvPr/>
        </p:nvSpPr>
        <p:spPr>
          <a:xfrm>
            <a:off x="19296352" y="2507618"/>
            <a:ext cx="2325768" cy="193899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vi-VN" sz="2000" b="0" i="0" dirty="0">
                <a:solidFill>
                  <a:schemeClr val="bg1"/>
                </a:solidFill>
                <a:effectLst/>
                <a:latin typeface="SegoeuiPc"/>
              </a:rPr>
              <a:t>A : Không có tính di truyền trong gia đình và chúng xảy ra ngẫu nhiên khi tinh trùng và trứng kết hợp.</a:t>
            </a:r>
            <a:endParaRPr kumimoji="0" lang="en-IN" sz="2000" b="0" i="0" u="none" strike="noStrike" kern="0" cap="none" spc="0" normalizeH="0" baseline="0" noProof="0" dirty="0">
              <a:ln>
                <a:noFill/>
              </a:ln>
              <a:solidFill>
                <a:schemeClr val="bg1"/>
              </a:solidFill>
              <a:effectLst/>
              <a:uLnTx/>
              <a:uFillTx/>
              <a:latin typeface="SegoeuiPc"/>
            </a:endParaRPr>
          </a:p>
        </p:txBody>
      </p:sp>
    </p:spTree>
    <p:extLst>
      <p:ext uri="{BB962C8B-B14F-4D97-AF65-F5344CB8AC3E}">
        <p14:creationId xmlns:p14="http://schemas.microsoft.com/office/powerpoint/2010/main" val="355823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ình bình hành 10">
            <a:extLst>
              <a:ext uri="{FF2B5EF4-FFF2-40B4-BE49-F238E27FC236}">
                <a16:creationId xmlns:a16="http://schemas.microsoft.com/office/drawing/2014/main" id="{74B96223-451B-4E02-A397-72ABF27C10D5}"/>
              </a:ext>
            </a:extLst>
          </p:cNvPr>
          <p:cNvSpPr/>
          <p:nvPr/>
        </p:nvSpPr>
        <p:spPr>
          <a:xfrm rot="10800000">
            <a:off x="520078" y="0"/>
            <a:ext cx="3672309" cy="6901255"/>
          </a:xfrm>
          <a:prstGeom prst="parallelogram">
            <a:avLst/>
          </a:prstGeom>
          <a:solidFill>
            <a:srgbClr val="E9423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ình bình hành 11">
            <a:extLst>
              <a:ext uri="{FF2B5EF4-FFF2-40B4-BE49-F238E27FC236}">
                <a16:creationId xmlns:a16="http://schemas.microsoft.com/office/drawing/2014/main" id="{03C7D79E-887F-4B29-932D-891AA6AF3442}"/>
              </a:ext>
            </a:extLst>
          </p:cNvPr>
          <p:cNvSpPr/>
          <p:nvPr/>
        </p:nvSpPr>
        <p:spPr>
          <a:xfrm rot="10800000">
            <a:off x="7617229" y="-43255"/>
            <a:ext cx="3672309" cy="6901255"/>
          </a:xfrm>
          <a:prstGeom prst="parallelogram">
            <a:avLst/>
          </a:prstGeom>
          <a:solidFill>
            <a:srgbClr val="FBBD0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ình bình hành 12">
            <a:extLst>
              <a:ext uri="{FF2B5EF4-FFF2-40B4-BE49-F238E27FC236}">
                <a16:creationId xmlns:a16="http://schemas.microsoft.com/office/drawing/2014/main" id="{B2096183-5E3A-43BF-8AAA-BC05561BA837}"/>
              </a:ext>
            </a:extLst>
          </p:cNvPr>
          <p:cNvSpPr/>
          <p:nvPr/>
        </p:nvSpPr>
        <p:spPr>
          <a:xfrm rot="10800000">
            <a:off x="9638994" y="-43255"/>
            <a:ext cx="3672309" cy="6901255"/>
          </a:xfrm>
          <a:prstGeom prst="parallelogram">
            <a:avLst/>
          </a:prstGeom>
          <a:solidFill>
            <a:srgbClr val="33A95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ình bình hành 2">
            <a:extLst>
              <a:ext uri="{FF2B5EF4-FFF2-40B4-BE49-F238E27FC236}">
                <a16:creationId xmlns:a16="http://schemas.microsoft.com/office/drawing/2014/main" id="{C937CABF-974B-4762-9499-DF57E80D39EB}"/>
              </a:ext>
            </a:extLst>
          </p:cNvPr>
          <p:cNvSpPr/>
          <p:nvPr/>
        </p:nvSpPr>
        <p:spPr>
          <a:xfrm rot="10800000">
            <a:off x="-1501687" y="0"/>
            <a:ext cx="3672309" cy="6901255"/>
          </a:xfrm>
          <a:prstGeom prst="parallelogram">
            <a:avLst/>
          </a:prstGeom>
          <a:solidFill>
            <a:srgbClr val="4084F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F0ED232F-973E-4A4A-ADCD-0647194F8CD4}"/>
              </a:ext>
            </a:extLst>
          </p:cNvPr>
          <p:cNvSpPr txBox="1"/>
          <p:nvPr/>
        </p:nvSpPr>
        <p:spPr>
          <a:xfrm>
            <a:off x="4386823" y="2557462"/>
            <a:ext cx="3418354" cy="2123658"/>
          </a:xfrm>
          <a:prstGeom prst="rect">
            <a:avLst/>
          </a:prstGeom>
          <a:noFill/>
        </p:spPr>
        <p:txBody>
          <a:bodyPr wrap="square" rtlCol="0">
            <a:spAutoFit/>
          </a:bodyPr>
          <a:lstStyle/>
          <a:p>
            <a:pPr algn="ctr"/>
            <a:r>
              <a:rPr lang="en-US" sz="4400" b="1" dirty="0" err="1">
                <a:solidFill>
                  <a:srgbClr val="4084F3"/>
                </a:solidFill>
                <a:latin typeface="Arial" panose="020B0604020202020204" pitchFamily="34" charset="0"/>
                <a:cs typeface="Arial" panose="020B0604020202020204" pitchFamily="34" charset="0"/>
              </a:rPr>
              <a:t>Cảm</a:t>
            </a:r>
            <a:r>
              <a:rPr lang="en-US" sz="4400" b="1" dirty="0">
                <a:solidFill>
                  <a:srgbClr val="4084F3"/>
                </a:solidFill>
                <a:latin typeface="Arial" panose="020B0604020202020204" pitchFamily="34" charset="0"/>
                <a:cs typeface="Arial" panose="020B0604020202020204" pitchFamily="34" charset="0"/>
              </a:rPr>
              <a:t> </a:t>
            </a:r>
            <a:r>
              <a:rPr lang="en-US" sz="4400" b="1" dirty="0" err="1">
                <a:solidFill>
                  <a:srgbClr val="4084F3"/>
                </a:solidFill>
                <a:latin typeface="Arial" panose="020B0604020202020204" pitchFamily="34" charset="0"/>
                <a:cs typeface="Arial" panose="020B0604020202020204" pitchFamily="34" charset="0"/>
              </a:rPr>
              <a:t>ơn</a:t>
            </a:r>
            <a:r>
              <a:rPr lang="en-US" sz="4400" b="1" dirty="0">
                <a:solidFill>
                  <a:srgbClr val="4084F3"/>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mọi</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người</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đã</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BBD06"/>
                </a:solidFill>
                <a:latin typeface="Arial" panose="020B0604020202020204" pitchFamily="34" charset="0"/>
                <a:cs typeface="Arial" panose="020B0604020202020204" pitchFamily="34" charset="0"/>
              </a:rPr>
              <a:t>theo</a:t>
            </a:r>
            <a:r>
              <a:rPr lang="en-US" sz="4400" b="1" dirty="0">
                <a:solidFill>
                  <a:srgbClr val="FBBD06"/>
                </a:solidFill>
                <a:latin typeface="Arial" panose="020B0604020202020204" pitchFamily="34" charset="0"/>
                <a:cs typeface="Arial" panose="020B0604020202020204" pitchFamily="34" charset="0"/>
              </a:rPr>
              <a:t> </a:t>
            </a:r>
            <a:r>
              <a:rPr lang="en-US" sz="4400" b="1" dirty="0" err="1">
                <a:solidFill>
                  <a:srgbClr val="FBBD06"/>
                </a:solidFill>
                <a:latin typeface="Arial" panose="020B0604020202020204" pitchFamily="34" charset="0"/>
                <a:cs typeface="Arial" panose="020B0604020202020204" pitchFamily="34" charset="0"/>
              </a:rPr>
              <a:t>dõi</a:t>
            </a:r>
            <a:r>
              <a:rPr lang="en-US" sz="4400" b="1" dirty="0">
                <a:solidFill>
                  <a:srgbClr val="33A952"/>
                </a:solidFill>
                <a:latin typeface="Arial" panose="020B0604020202020204" pitchFamily="34" charset="0"/>
                <a:cs typeface="Arial" panose="020B0604020202020204" pitchFamily="34" charset="0"/>
              </a:rPr>
              <a:t>!</a:t>
            </a:r>
          </a:p>
        </p:txBody>
      </p:sp>
      <p:pic>
        <p:nvPicPr>
          <p:cNvPr id="8" name="Hình ảnh 7">
            <a:extLst>
              <a:ext uri="{FF2B5EF4-FFF2-40B4-BE49-F238E27FC236}">
                <a16:creationId xmlns:a16="http://schemas.microsoft.com/office/drawing/2014/main" id="{96C83840-8F82-406F-B1AD-00FD55CD1B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155" b="94330" l="2317" r="88417">
                        <a14:foregroundMark x1="23938" y1="34021" x2="24324" y2="53608"/>
                        <a14:foregroundMark x1="23166" y1="29897" x2="24324" y2="46907"/>
                        <a14:foregroundMark x1="27799" y1="24742" x2="55598" y2="19072"/>
                        <a14:foregroundMark x1="39382" y1="15979" x2="55598" y2="15979"/>
                        <a14:foregroundMark x1="52124" y1="13402" x2="71429" y2="38144"/>
                        <a14:foregroundMark x1="72587" y1="28351" x2="74517" y2="56701"/>
                        <a14:foregroundMark x1="75676" y1="57216" x2="64479" y2="85052"/>
                        <a14:foregroundMark x1="39768" y1="82990" x2="50965" y2="90722"/>
                        <a14:foregroundMark x1="27799" y1="77835" x2="36293" y2="84021"/>
                        <a14:foregroundMark x1="22780" y1="63402" x2="30116" y2="76289"/>
                        <a14:foregroundMark x1="16988" y1="56701" x2="23166" y2="70103"/>
                        <a14:foregroundMark x1="17761" y1="59278" x2="20077" y2="71649"/>
                        <a14:foregroundMark x1="18919" y1="40722" x2="21236" y2="61340"/>
                        <a14:foregroundMark x1="19691" y1="32474" x2="21236" y2="52062"/>
                        <a14:foregroundMark x1="21236" y1="31443" x2="29730" y2="22680"/>
                        <a14:foregroundMark x1="32819" y1="19588" x2="51737" y2="13918"/>
                        <a14:foregroundMark x1="61390" y1="14948" x2="72587" y2="29381"/>
                        <a14:foregroundMark x1="73359" y1="30412" x2="78764" y2="43814"/>
                        <a14:foregroundMark x1="78764" y1="44845" x2="79537" y2="56701"/>
                        <a14:foregroundMark x1="80695" y1="50515" x2="76448" y2="69072"/>
                        <a14:foregroundMark x1="64093" y1="79897" x2="48263" y2="84536"/>
                        <a14:foregroundMark x1="37838" y1="85567" x2="45174" y2="88660"/>
                        <a14:foregroundMark x1="40154" y1="89691" x2="49035" y2="91237"/>
                        <a14:foregroundMark x1="53668" y1="90722" x2="61390" y2="89691"/>
                        <a14:foregroundMark x1="63320" y1="86598" x2="72973" y2="77835"/>
                        <a14:foregroundMark x1="78378" y1="60309" x2="77220" y2="70619"/>
                        <a14:foregroundMark x1="82625" y1="60309" x2="80309" y2="69072"/>
                        <a14:foregroundMark x1="77992" y1="32474" x2="80695" y2="43299"/>
                        <a14:foregroundMark x1="67954" y1="18557" x2="77220" y2="24742"/>
                        <a14:foregroundMark x1="57529" y1="11856" x2="61390" y2="15979"/>
                        <a14:foregroundMark x1="48263" y1="18041" x2="49035" y2="62887"/>
                        <a14:foregroundMark x1="37452" y1="33505" x2="45946" y2="71649"/>
                        <a14:foregroundMark x1="39768" y1="34536" x2="61390" y2="51546"/>
                        <a14:foregroundMark x1="49421" y1="34536" x2="72201" y2="46907"/>
                        <a14:foregroundMark x1="57915" y1="38144" x2="75290" y2="72165"/>
                        <a14:foregroundMark x1="51351" y1="62371" x2="54826" y2="69588"/>
                        <a14:foregroundMark x1="47876" y1="52062" x2="60618" y2="65464"/>
                        <a14:foregroundMark x1="33591" y1="89175" x2="41313" y2="89175"/>
                        <a14:foregroundMark x1="50193" y1="93814" x2="52124" y2="94330"/>
                        <a14:foregroundMark x1="64093" y1="89691" x2="72201" y2="84536"/>
                        <a14:foregroundMark x1="80309" y1="39175" x2="81081" y2="51546"/>
                        <a14:foregroundMark x1="79151" y1="30412" x2="83784" y2="46392"/>
                        <a14:foregroundMark x1="54054" y1="8247" x2="63320" y2="10309"/>
                        <a14:foregroundMark x1="39382" y1="7216" x2="2317" y2="31443"/>
                        <a14:foregroundMark x1="2317" y1="31443" x2="2317" y2="31443"/>
                        <a14:foregroundMark x1="44015" y1="7732" x2="52510" y2="8763"/>
                        <a14:foregroundMark x1="61390" y1="9794" x2="71815" y2="14948"/>
                        <a14:foregroundMark x1="72973" y1="16495" x2="75290" y2="20619"/>
                        <a14:foregroundMark x1="54826" y1="6186" x2="53668" y2="6701"/>
                        <a14:foregroundMark x1="44788" y1="7216" x2="52896" y2="7216"/>
                        <a14:foregroundMark x1="45560" y1="5155" x2="53668" y2="5155"/>
                      </a14:backgroundRemoval>
                    </a14:imgEffect>
                  </a14:imgLayer>
                </a14:imgProps>
              </a:ext>
              <a:ext uri="{28A0092B-C50C-407E-A947-70E740481C1C}">
                <a14:useLocalDpi xmlns:a14="http://schemas.microsoft.com/office/drawing/2010/main" val="0"/>
              </a:ext>
            </a:extLst>
          </a:blip>
          <a:stretch>
            <a:fillRect/>
          </a:stretch>
        </p:blipFill>
        <p:spPr>
          <a:xfrm>
            <a:off x="5284555" y="1095384"/>
            <a:ext cx="1646741" cy="1233466"/>
          </a:xfrm>
          <a:prstGeom prst="rect">
            <a:avLst/>
          </a:prstGeom>
        </p:spPr>
      </p:pic>
    </p:spTree>
    <p:extLst>
      <p:ext uri="{BB962C8B-B14F-4D97-AF65-F5344CB8AC3E}">
        <p14:creationId xmlns:p14="http://schemas.microsoft.com/office/powerpoint/2010/main" val="1977125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35C44CF4-DDC5-4A9E-93CC-F9A6D5F0D8C6}"/>
              </a:ext>
            </a:extLst>
          </p:cNvPr>
          <p:cNvSpPr/>
          <p:nvPr/>
        </p:nvSpPr>
        <p:spPr>
          <a:xfrm>
            <a:off x="0" y="0"/>
            <a:ext cx="12192000" cy="6858000"/>
          </a:xfrm>
          <a:prstGeom prst="rect">
            <a:avLst/>
          </a:prstGeom>
          <a:blipFill>
            <a:blip r:embed="rId2">
              <a:extLst>
                <a:ext uri="{28A0092B-C50C-407E-A947-70E740481C1C}">
                  <a14:useLocalDpi xmlns:a14="http://schemas.microsoft.com/office/drawing/2010/main" val="0"/>
                </a:ext>
              </a:extLst>
            </a:blip>
            <a:stretch>
              <a:fillRect/>
            </a:stretch>
          </a:blipFill>
        </p:spPr>
        <p:txBody>
          <a:bodyPr/>
          <a:lstStyle/>
          <a:p>
            <a:endParaRPr lang="vi-VN" dirty="0"/>
          </a:p>
        </p:txBody>
      </p:sp>
      <p:sp>
        <p:nvSpPr>
          <p:cNvPr id="4" name="Rectangle 3"/>
          <p:cNvSpPr/>
          <p:nvPr/>
        </p:nvSpPr>
        <p:spPr>
          <a:xfrm>
            <a:off x="3820160" y="2499360"/>
            <a:ext cx="8391524" cy="4358640"/>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Lst>
            <a:ahLst/>
            <a:cxnLst>
              <a:cxn ang="0">
                <a:pos x="connsiteX0" y="connsiteY0"/>
              </a:cxn>
              <a:cxn ang="0">
                <a:pos x="connsiteX1" y="connsiteY1"/>
              </a:cxn>
              <a:cxn ang="0">
                <a:pos x="connsiteX2" y="connsiteY2"/>
              </a:cxn>
              <a:cxn ang="0">
                <a:pos x="connsiteX3" y="connsiteY3"/>
              </a:cxn>
            </a:cxnLst>
            <a:rect l="l" t="t" r="r" b="b"/>
            <a:pathLst>
              <a:path w="9004027" h="4898571">
                <a:moveTo>
                  <a:pt x="0" y="4898571"/>
                </a:moveTo>
                <a:cubicBezTo>
                  <a:pt x="3422257" y="3643085"/>
                  <a:pt x="3099827" y="94343"/>
                  <a:pt x="9004027" y="0"/>
                </a:cubicBezTo>
                <a:lnTo>
                  <a:pt x="9004027" y="4898571"/>
                </a:lnTo>
                <a:lnTo>
                  <a:pt x="0" y="4898571"/>
                </a:lnTo>
                <a:close/>
              </a:path>
            </a:pathLst>
          </a:custGeom>
          <a:solidFill>
            <a:schemeClr val="tx2">
              <a:lumMod val="7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 name="Rectangle 3"/>
          <p:cNvSpPr/>
          <p:nvPr/>
        </p:nvSpPr>
        <p:spPr>
          <a:xfrm>
            <a:off x="4612639" y="2641599"/>
            <a:ext cx="7586131" cy="4216399"/>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971142 h 4971142"/>
              <a:gd name="connsiteX1" fmla="*/ 9004027 w 9004027"/>
              <a:gd name="connsiteY1" fmla="*/ 0 h 4971142"/>
              <a:gd name="connsiteX2" fmla="*/ 9004027 w 9004027"/>
              <a:gd name="connsiteY2" fmla="*/ 4971142 h 4971142"/>
              <a:gd name="connsiteX3" fmla="*/ 0 w 9004027"/>
              <a:gd name="connsiteY3" fmla="*/ 4971142 h 4971142"/>
              <a:gd name="connsiteX0" fmla="*/ 0 w 9004027"/>
              <a:gd name="connsiteY0" fmla="*/ 5058228 h 5058228"/>
              <a:gd name="connsiteX1" fmla="*/ 9004027 w 9004027"/>
              <a:gd name="connsiteY1" fmla="*/ 0 h 5058228"/>
              <a:gd name="connsiteX2" fmla="*/ 9004027 w 9004027"/>
              <a:gd name="connsiteY2" fmla="*/ 5058228 h 5058228"/>
              <a:gd name="connsiteX3" fmla="*/ 0 w 9004027"/>
              <a:gd name="connsiteY3" fmla="*/ 5058228 h 5058228"/>
              <a:gd name="connsiteX0" fmla="*/ 0 w 9004027"/>
              <a:gd name="connsiteY0" fmla="*/ 5067753 h 5067753"/>
              <a:gd name="connsiteX1" fmla="*/ 8989740 w 9004027"/>
              <a:gd name="connsiteY1" fmla="*/ 0 h 5067753"/>
              <a:gd name="connsiteX2" fmla="*/ 9004027 w 9004027"/>
              <a:gd name="connsiteY2" fmla="*/ 5067753 h 5067753"/>
              <a:gd name="connsiteX3" fmla="*/ 0 w 9004027"/>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Lst>
            <a:ahLst/>
            <a:cxnLst>
              <a:cxn ang="0">
                <a:pos x="connsiteX0" y="connsiteY0"/>
              </a:cxn>
              <a:cxn ang="0">
                <a:pos x="connsiteX1" y="connsiteY1"/>
              </a:cxn>
              <a:cxn ang="0">
                <a:pos x="connsiteX2" y="connsiteY2"/>
              </a:cxn>
              <a:cxn ang="0">
                <a:pos x="connsiteX3" y="connsiteY3"/>
              </a:cxn>
            </a:cxnLst>
            <a:rect l="l" t="t" r="r" b="b"/>
            <a:pathLst>
              <a:path w="8991114" h="5067753">
                <a:moveTo>
                  <a:pt x="0" y="5067753"/>
                </a:moveTo>
                <a:cubicBezTo>
                  <a:pt x="3422257" y="3812267"/>
                  <a:pt x="2289893" y="569356"/>
                  <a:pt x="8989740" y="0"/>
                </a:cubicBezTo>
                <a:cubicBezTo>
                  <a:pt x="8994502" y="1689251"/>
                  <a:pt x="8984977" y="3378502"/>
                  <a:pt x="8989739" y="5067753"/>
                </a:cubicBezTo>
                <a:lnTo>
                  <a:pt x="0" y="5067753"/>
                </a:lnTo>
                <a:close/>
              </a:path>
            </a:pathLst>
          </a:cu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alpha val="0"/>
                </a:prstClr>
              </a:solidFill>
              <a:effectLst/>
              <a:uLnTx/>
              <a:uFillTx/>
              <a:latin typeface="Arial" panose="020B0604020202020204" pitchFamily="34" charset="0"/>
              <a:ea typeface="+mn-ea"/>
              <a:cs typeface="+mn-cs"/>
            </a:endParaRPr>
          </a:p>
        </p:txBody>
      </p:sp>
      <p:sp>
        <p:nvSpPr>
          <p:cNvPr id="6" name="TextBox 5">
            <a:extLst>
              <a:ext uri="{FF2B5EF4-FFF2-40B4-BE49-F238E27FC236}">
                <a16:creationId xmlns:a16="http://schemas.microsoft.com/office/drawing/2014/main" id="{C08AD30D-75E5-4924-9BCC-F173FB1AA09B}"/>
              </a:ext>
            </a:extLst>
          </p:cNvPr>
          <p:cNvSpPr txBox="1"/>
          <p:nvPr/>
        </p:nvSpPr>
        <p:spPr>
          <a:xfrm>
            <a:off x="6190852" y="3222544"/>
            <a:ext cx="6463795" cy="3635454"/>
          </a:xfrm>
          <a:prstGeom prst="flowChartConnector">
            <a:avLst/>
          </a:prstGeom>
          <a:noFill/>
        </p:spPr>
        <p:txBody>
          <a:bodyPr wrap="square" rtlCol="0">
            <a:spAutoFit/>
          </a:bodyPr>
          <a:lstStyle/>
          <a:p>
            <a:pPr lvl="0" algn="r">
              <a:defRPr/>
            </a:pPr>
            <a:r>
              <a:rPr lang="en-US" sz="54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PHÂN LỚP DÙNG MÁY VECTOR HỖ TRỢ</a:t>
            </a:r>
          </a:p>
        </p:txBody>
      </p:sp>
      <p:sp>
        <p:nvSpPr>
          <p:cNvPr id="29" name="Freeform: Shape 28">
            <a:extLst>
              <a:ext uri="{FF2B5EF4-FFF2-40B4-BE49-F238E27FC236}">
                <a16:creationId xmlns:a16="http://schemas.microsoft.com/office/drawing/2014/main" id="{C0F4EC94-8BCE-409A-989A-ED005212CA8C}"/>
              </a:ext>
            </a:extLst>
          </p:cNvPr>
          <p:cNvSpPr/>
          <p:nvPr/>
        </p:nvSpPr>
        <p:spPr>
          <a:xfrm>
            <a:off x="-1" y="0"/>
            <a:ext cx="8536886" cy="6858000"/>
          </a:xfrm>
          <a:custGeom>
            <a:avLst/>
            <a:gdLst>
              <a:gd name="connsiteX0" fmla="*/ 0 w 7526620"/>
              <a:gd name="connsiteY0" fmla="*/ 0 h 6858000"/>
              <a:gd name="connsiteX1" fmla="*/ 3328695 w 7526620"/>
              <a:gd name="connsiteY1" fmla="*/ 0 h 6858000"/>
              <a:gd name="connsiteX2" fmla="*/ 3407406 w 7526620"/>
              <a:gd name="connsiteY2" fmla="*/ 128588 h 6858000"/>
              <a:gd name="connsiteX3" fmla="*/ 128588 w 7526620"/>
              <a:gd name="connsiteY3" fmla="*/ 128588 h 6858000"/>
              <a:gd name="connsiteX4" fmla="*/ 128588 w 7526620"/>
              <a:gd name="connsiteY4" fmla="*/ 6729413 h 6858000"/>
              <a:gd name="connsiteX5" fmla="*/ 7447909 w 7526620"/>
              <a:gd name="connsiteY5" fmla="*/ 6729413 h 6858000"/>
              <a:gd name="connsiteX6" fmla="*/ 7526620 w 7526620"/>
              <a:gd name="connsiteY6" fmla="*/ 6858000 h 6858000"/>
              <a:gd name="connsiteX7" fmla="*/ 0 w 752662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6620" h="6858000">
                <a:moveTo>
                  <a:pt x="0" y="0"/>
                </a:moveTo>
                <a:lnTo>
                  <a:pt x="3328695" y="0"/>
                </a:lnTo>
                <a:lnTo>
                  <a:pt x="3407406" y="128588"/>
                </a:lnTo>
                <a:lnTo>
                  <a:pt x="128588" y="128588"/>
                </a:lnTo>
                <a:lnTo>
                  <a:pt x="128588" y="6729413"/>
                </a:lnTo>
                <a:lnTo>
                  <a:pt x="7447909" y="6729413"/>
                </a:lnTo>
                <a:lnTo>
                  <a:pt x="752662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chemeClr val="tx1"/>
              </a:solidFill>
              <a:effectLst/>
              <a:uLnTx/>
              <a:uFillTx/>
            </a:endParaRPr>
          </a:p>
        </p:txBody>
      </p:sp>
      <p:sp>
        <p:nvSpPr>
          <p:cNvPr id="35" name="Parallelogram 34">
            <a:extLst>
              <a:ext uri="{FF2B5EF4-FFF2-40B4-BE49-F238E27FC236}">
                <a16:creationId xmlns:a16="http://schemas.microsoft.com/office/drawing/2014/main" id="{F8BFFB69-E84F-4B1E-9EAF-A96032A03526}"/>
              </a:ext>
            </a:extLst>
          </p:cNvPr>
          <p:cNvSpPr/>
          <p:nvPr/>
        </p:nvSpPr>
        <p:spPr>
          <a:xfrm>
            <a:off x="-27121605" y="4965886"/>
            <a:ext cx="1130091" cy="720000"/>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IN" sz="32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grpSp>
        <p:nvGrpSpPr>
          <p:cNvPr id="42" name="Group 41">
            <a:extLst>
              <a:ext uri="{FF2B5EF4-FFF2-40B4-BE49-F238E27FC236}">
                <a16:creationId xmlns:a16="http://schemas.microsoft.com/office/drawing/2014/main" id="{CF84853B-802B-435A-9648-999DD1FEF5D8}"/>
              </a:ext>
            </a:extLst>
          </p:cNvPr>
          <p:cNvGrpSpPr/>
          <p:nvPr/>
        </p:nvGrpSpPr>
        <p:grpSpPr>
          <a:xfrm>
            <a:off x="-25972131" y="4646622"/>
            <a:ext cx="2675753" cy="1206156"/>
            <a:chOff x="4009404" y="1230699"/>
            <a:chExt cx="2675753" cy="1206156"/>
          </a:xfrm>
        </p:grpSpPr>
        <p:sp>
          <p:nvSpPr>
            <p:cNvPr id="43" name="TextBox 42">
              <a:extLst>
                <a:ext uri="{FF2B5EF4-FFF2-40B4-BE49-F238E27FC236}">
                  <a16:creationId xmlns:a16="http://schemas.microsoft.com/office/drawing/2014/main" id="{0EBBE7C7-6AB7-486A-B53E-5F9E035F8C31}"/>
                </a:ext>
              </a:extLst>
            </p:cNvPr>
            <p:cNvSpPr txBox="1"/>
            <p:nvPr/>
          </p:nvSpPr>
          <p:spPr>
            <a:xfrm>
              <a:off x="4009404" y="1230699"/>
              <a:ext cx="187219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TRIỆU CHỨNG</a:t>
              </a:r>
            </a:p>
          </p:txBody>
        </p:sp>
        <p:sp>
          <p:nvSpPr>
            <p:cNvPr id="44" name="TextBox 43">
              <a:extLst>
                <a:ext uri="{FF2B5EF4-FFF2-40B4-BE49-F238E27FC236}">
                  <a16:creationId xmlns:a16="http://schemas.microsoft.com/office/drawing/2014/main" id="{6A360AC4-92D9-4021-B975-1E1CE0FB2691}"/>
                </a:ext>
              </a:extLst>
            </p:cNvPr>
            <p:cNvSpPr txBox="1"/>
            <p:nvPr/>
          </p:nvSpPr>
          <p:spPr>
            <a:xfrm>
              <a:off x="4025821" y="1467359"/>
              <a:ext cx="2659336" cy="96949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IN" sz="900" b="0" i="0" u="none" strike="noStrike" kern="0" cap="none" spc="0" normalizeH="0" baseline="0" noProof="0" dirty="0">
                  <a:ln>
                    <a:noFill/>
                  </a:ln>
                  <a:solidFill>
                    <a:sysClr val="windowText" lastClr="000000"/>
                  </a:solidFill>
                  <a:effectLst/>
                  <a:uLnTx/>
                  <a:uFillTx/>
                  <a:latin typeface="Roboto Light" panose="02000000000000000000" pitchFamily="2" charset="0"/>
                  <a:ea typeface="Roboto Light" panose="02000000000000000000" pitchFamily="2" charset="0"/>
                  <a:cs typeface="Roboto Light" panose="02000000000000000000" pitchFamily="2" charset="0"/>
                </a:rPr>
                <a:t>Lorem ipsum dolor sit amet, consectetuer adipiscing elit. Maecenas porttitor congue massa. Fusce posuere, magna sed pulvinar ultricies, purus lectus malesuada libero, sit amet commodo magna eros quis urna.</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ysClr val="windowText" lastClr="000000"/>
                </a:solidFill>
                <a:effectLst/>
                <a:uLnTx/>
                <a:uFillTx/>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45" name="Parallelogram 44">
            <a:extLst>
              <a:ext uri="{FF2B5EF4-FFF2-40B4-BE49-F238E27FC236}">
                <a16:creationId xmlns:a16="http://schemas.microsoft.com/office/drawing/2014/main" id="{F1559AC4-97EE-4285-A6CE-C02724C73CFB}"/>
              </a:ext>
            </a:extLst>
          </p:cNvPr>
          <p:cNvSpPr/>
          <p:nvPr/>
        </p:nvSpPr>
        <p:spPr>
          <a:xfrm>
            <a:off x="-33001914" y="7099484"/>
            <a:ext cx="1130091" cy="720000"/>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IN" sz="32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grpSp>
        <p:nvGrpSpPr>
          <p:cNvPr id="46" name="Group 45">
            <a:extLst>
              <a:ext uri="{FF2B5EF4-FFF2-40B4-BE49-F238E27FC236}">
                <a16:creationId xmlns:a16="http://schemas.microsoft.com/office/drawing/2014/main" id="{87074A14-6FE8-455E-B021-C502114B9D50}"/>
              </a:ext>
            </a:extLst>
          </p:cNvPr>
          <p:cNvGrpSpPr/>
          <p:nvPr/>
        </p:nvGrpSpPr>
        <p:grpSpPr>
          <a:xfrm>
            <a:off x="-31852440" y="6780220"/>
            <a:ext cx="2673206" cy="1324486"/>
            <a:chOff x="4009404" y="1230699"/>
            <a:chExt cx="2673206" cy="1324486"/>
          </a:xfrm>
        </p:grpSpPr>
        <p:sp>
          <p:nvSpPr>
            <p:cNvPr id="47" name="TextBox 46">
              <a:extLst>
                <a:ext uri="{FF2B5EF4-FFF2-40B4-BE49-F238E27FC236}">
                  <a16:creationId xmlns:a16="http://schemas.microsoft.com/office/drawing/2014/main" id="{772AEA38-4AFC-479E-B144-D2DA8C505EBE}"/>
                </a:ext>
              </a:extLst>
            </p:cNvPr>
            <p:cNvSpPr txBox="1"/>
            <p:nvPr/>
          </p:nvSpPr>
          <p:spPr>
            <a:xfrm>
              <a:off x="4009404" y="1230699"/>
              <a:ext cx="265933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PHƯƠNG PHÁP CHUẨN ĐOÁN VÀ ĐIỀU TRỊ</a:t>
              </a:r>
            </a:p>
          </p:txBody>
        </p:sp>
        <p:sp>
          <p:nvSpPr>
            <p:cNvPr id="48" name="TextBox 47">
              <a:extLst>
                <a:ext uri="{FF2B5EF4-FFF2-40B4-BE49-F238E27FC236}">
                  <a16:creationId xmlns:a16="http://schemas.microsoft.com/office/drawing/2014/main" id="{640C041E-A44F-4C7F-B981-C1DE37EC189E}"/>
                </a:ext>
              </a:extLst>
            </p:cNvPr>
            <p:cNvSpPr txBox="1"/>
            <p:nvPr/>
          </p:nvSpPr>
          <p:spPr>
            <a:xfrm>
              <a:off x="4023274" y="1585689"/>
              <a:ext cx="2659336" cy="96949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IN" sz="900" b="0" i="0" u="none" strike="noStrike" kern="0" cap="none" spc="0" normalizeH="0" baseline="0" noProof="0" dirty="0">
                  <a:ln>
                    <a:noFill/>
                  </a:ln>
                  <a:solidFill>
                    <a:sysClr val="windowText" lastClr="000000"/>
                  </a:solidFill>
                  <a:effectLst/>
                  <a:uLnTx/>
                  <a:uFillTx/>
                  <a:latin typeface="Roboto Light" panose="02000000000000000000" pitchFamily="2" charset="0"/>
                  <a:ea typeface="Roboto Light" panose="02000000000000000000" pitchFamily="2" charset="0"/>
                  <a:cs typeface="Roboto Light" panose="02000000000000000000" pitchFamily="2" charset="0"/>
                </a:rPr>
                <a:t>Lorem ipsum dolor sit amet, consectetuer adipiscing elit. Maecenas porttitor congue massa. Fusce posuere, magna sed pulvinar ultricies, purus lectus malesuada libero, sit amet commodo magna eros quis urna.</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ysClr val="windowText" lastClr="000000"/>
                </a:solidFill>
                <a:effectLst/>
                <a:uLnTx/>
                <a:uFillTx/>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50" name="Group 49">
            <a:extLst>
              <a:ext uri="{FF2B5EF4-FFF2-40B4-BE49-F238E27FC236}">
                <a16:creationId xmlns:a16="http://schemas.microsoft.com/office/drawing/2014/main" id="{8825A090-92E7-4C17-8E7C-ABB08FB2190A}"/>
              </a:ext>
            </a:extLst>
          </p:cNvPr>
          <p:cNvGrpSpPr/>
          <p:nvPr/>
        </p:nvGrpSpPr>
        <p:grpSpPr>
          <a:xfrm>
            <a:off x="5945813" y="-1936894"/>
            <a:ext cx="569913" cy="1927323"/>
            <a:chOff x="10252075" y="1740771"/>
            <a:chExt cx="569913" cy="1927323"/>
          </a:xfrm>
        </p:grpSpPr>
        <p:sp>
          <p:nvSpPr>
            <p:cNvPr id="51" name="Google Shape;3729;p78">
              <a:extLst>
                <a:ext uri="{FF2B5EF4-FFF2-40B4-BE49-F238E27FC236}">
                  <a16:creationId xmlns:a16="http://schemas.microsoft.com/office/drawing/2014/main" id="{EA5D58F0-11A2-4BA2-8311-E6325B601BE0}"/>
                </a:ext>
              </a:extLst>
            </p:cNvPr>
            <p:cNvSpPr>
              <a:spLocks noChangeArrowheads="1"/>
            </p:cNvSpPr>
            <p:nvPr/>
          </p:nvSpPr>
          <p:spPr bwMode="auto">
            <a:xfrm>
              <a:off x="10252075" y="1740771"/>
              <a:ext cx="569913" cy="579438"/>
            </a:xfrm>
            <a:prstGeom prst="ellipse">
              <a:avLst/>
            </a:prstGeom>
            <a:solidFill>
              <a:srgbClr val="6BDAB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52" name="Google Shape;3730;p78">
              <a:extLst>
                <a:ext uri="{FF2B5EF4-FFF2-40B4-BE49-F238E27FC236}">
                  <a16:creationId xmlns:a16="http://schemas.microsoft.com/office/drawing/2014/main" id="{5EE02096-526E-4A49-AB42-4D65A9D5559A}"/>
                </a:ext>
              </a:extLst>
            </p:cNvPr>
            <p:cNvSpPr txBox="1">
              <a:spLocks noChangeArrowheads="1"/>
            </p:cNvSpPr>
            <p:nvPr/>
          </p:nvSpPr>
          <p:spPr bwMode="auto">
            <a:xfrm>
              <a:off x="10497114" y="2024934"/>
              <a:ext cx="77224" cy="1643160"/>
            </a:xfrm>
            <a:prstGeom prst="rect">
              <a:avLst/>
            </a:prstGeom>
            <a:solidFill>
              <a:srgbClr val="6BDA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grpSp>
      <p:pic>
        <p:nvPicPr>
          <p:cNvPr id="53" name="Picture 52">
            <a:extLst>
              <a:ext uri="{FF2B5EF4-FFF2-40B4-BE49-F238E27FC236}">
                <a16:creationId xmlns:a16="http://schemas.microsoft.com/office/drawing/2014/main" id="{007F6C37-DB17-4036-96BE-8E8F987AFAF1}"/>
              </a:ext>
            </a:extLst>
          </p:cNvPr>
          <p:cNvPicPr>
            <a:picLocks noChangeAspect="1"/>
          </p:cNvPicPr>
          <p:nvPr/>
        </p:nvPicPr>
        <p:blipFill rotWithShape="1">
          <a:blip r:embed="rId4">
            <a:extLst>
              <a:ext uri="{28A0092B-C50C-407E-A947-70E740481C1C}">
                <a14:useLocalDpi xmlns:a14="http://schemas.microsoft.com/office/drawing/2010/main" val="0"/>
              </a:ext>
            </a:extLst>
          </a:blip>
          <a:srcRect l="65633" t="55735"/>
          <a:stretch/>
        </p:blipFill>
        <p:spPr>
          <a:xfrm rot="11700501">
            <a:off x="5041316" y="-3957652"/>
            <a:ext cx="1839154" cy="2368849"/>
          </a:xfrm>
          <a:prstGeom prst="rect">
            <a:avLst/>
          </a:prstGeom>
        </p:spPr>
      </p:pic>
      <p:sp>
        <p:nvSpPr>
          <p:cNvPr id="60" name="Minus Sign 59">
            <a:extLst>
              <a:ext uri="{FF2B5EF4-FFF2-40B4-BE49-F238E27FC236}">
                <a16:creationId xmlns:a16="http://schemas.microsoft.com/office/drawing/2014/main" id="{EE9E54E7-FAB1-4509-96EF-3B03F463FF62}"/>
              </a:ext>
            </a:extLst>
          </p:cNvPr>
          <p:cNvSpPr/>
          <p:nvPr/>
        </p:nvSpPr>
        <p:spPr>
          <a:xfrm rot="19778748">
            <a:off x="-17049746" y="10172268"/>
            <a:ext cx="20909590" cy="1121778"/>
          </a:xfrm>
          <a:prstGeom prst="mathMinus">
            <a:avLst/>
          </a:prstGeom>
          <a:gradFill flip="none" rotWithShape="1">
            <a:gsLst>
              <a:gs pos="26000">
                <a:srgbClr val="F58FE2"/>
              </a:gs>
              <a:gs pos="0">
                <a:srgbClr val="FFFF00"/>
              </a:gs>
              <a:gs pos="53000">
                <a:schemeClr val="accent4">
                  <a:lumMod val="40000"/>
                  <a:lumOff val="60000"/>
                </a:schemeClr>
              </a:gs>
              <a:gs pos="61900">
                <a:schemeClr val="accent5">
                  <a:lumMod val="60000"/>
                  <a:lumOff val="40000"/>
                </a:schemeClr>
              </a:gs>
              <a:gs pos="85714">
                <a:schemeClr val="accent3">
                  <a:lumMod val="60000"/>
                  <a:lumOff val="40000"/>
                </a:schemeClr>
              </a:gs>
              <a:gs pos="41000">
                <a:srgbClr val="C29DDF"/>
              </a:gs>
              <a:gs pos="13000">
                <a:schemeClr val="accent1">
                  <a:lumMod val="60000"/>
                  <a:lumOff val="40000"/>
                </a:schemeClr>
              </a:gs>
              <a:gs pos="73000">
                <a:schemeClr val="accent6">
                  <a:lumMod val="60000"/>
                  <a:lumOff val="40000"/>
                </a:schemeClr>
              </a:gs>
              <a:gs pos="99000">
                <a:schemeClr val="accent1">
                  <a:lumMod val="30000"/>
                  <a:lumOff val="7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1" name="Group 60">
            <a:extLst>
              <a:ext uri="{FF2B5EF4-FFF2-40B4-BE49-F238E27FC236}">
                <a16:creationId xmlns:a16="http://schemas.microsoft.com/office/drawing/2014/main" id="{E9423D6D-082D-407A-8EE6-1EC4605292D1}"/>
              </a:ext>
            </a:extLst>
          </p:cNvPr>
          <p:cNvGrpSpPr/>
          <p:nvPr/>
        </p:nvGrpSpPr>
        <p:grpSpPr>
          <a:xfrm>
            <a:off x="-13806845" y="7034343"/>
            <a:ext cx="12192000" cy="6858000"/>
            <a:chOff x="0" y="-4"/>
            <a:chExt cx="12192000" cy="6858000"/>
          </a:xfrm>
        </p:grpSpPr>
        <p:sp>
          <p:nvSpPr>
            <p:cNvPr id="62" name="Right Triangle 61">
              <a:extLst>
                <a:ext uri="{FF2B5EF4-FFF2-40B4-BE49-F238E27FC236}">
                  <a16:creationId xmlns:a16="http://schemas.microsoft.com/office/drawing/2014/main" id="{224DDF59-BEFC-4DF6-9C58-84317A8D973E}"/>
                </a:ext>
              </a:extLst>
            </p:cNvPr>
            <p:cNvSpPr/>
            <p:nvPr/>
          </p:nvSpPr>
          <p:spPr>
            <a:xfrm flipV="1">
              <a:off x="0" y="-4"/>
              <a:ext cx="12192000" cy="6858000"/>
            </a:xfrm>
            <a:prstGeom prst="rtTriangle">
              <a:avLst/>
            </a:prstGeom>
            <a:solidFill>
              <a:schemeClr val="bg2">
                <a:lumMod val="7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4D7E43E-2BB7-4336-8453-5CE852AB33A9}"/>
                </a:ext>
              </a:extLst>
            </p:cNvPr>
            <p:cNvSpPr txBox="1"/>
            <p:nvPr/>
          </p:nvSpPr>
          <p:spPr>
            <a:xfrm>
              <a:off x="581702" y="1332296"/>
              <a:ext cx="7503109" cy="1754326"/>
            </a:xfrm>
            <a:prstGeom prst="rect">
              <a:avLst/>
            </a:prstGeom>
            <a:noFill/>
          </p:spPr>
          <p:txBody>
            <a:bodyPr wrap="square" rtlCol="0">
              <a:spAutoFit/>
            </a:bodyPr>
            <a:lstStyle/>
            <a:p>
              <a:pPr lvl="0">
                <a:defRPr/>
              </a:pPr>
              <a:r>
                <a:rPr lang="en-US" sz="5400" spc="300" dirty="0">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CHƯƠNG      : THUẬT TOÁN MIN-CONFLICTS </a:t>
              </a:r>
            </a:p>
          </p:txBody>
        </p:sp>
      </p:grpSp>
      <p:grpSp>
        <p:nvGrpSpPr>
          <p:cNvPr id="65" name="Group 64">
            <a:extLst>
              <a:ext uri="{FF2B5EF4-FFF2-40B4-BE49-F238E27FC236}">
                <a16:creationId xmlns:a16="http://schemas.microsoft.com/office/drawing/2014/main" id="{52C65E7B-B1C9-4F33-8CBA-243A9F153448}"/>
              </a:ext>
            </a:extLst>
          </p:cNvPr>
          <p:cNvGrpSpPr/>
          <p:nvPr/>
        </p:nvGrpSpPr>
        <p:grpSpPr>
          <a:xfrm>
            <a:off x="15066767" y="-7889241"/>
            <a:ext cx="12192000" cy="6858000"/>
            <a:chOff x="0" y="-2"/>
            <a:chExt cx="12192000" cy="6858000"/>
          </a:xfrm>
          <a:solidFill>
            <a:schemeClr val="bg1">
              <a:lumMod val="85000"/>
            </a:schemeClr>
          </a:solidFill>
        </p:grpSpPr>
        <p:sp>
          <p:nvSpPr>
            <p:cNvPr id="66" name="Right Triangle 65">
              <a:extLst>
                <a:ext uri="{FF2B5EF4-FFF2-40B4-BE49-F238E27FC236}">
                  <a16:creationId xmlns:a16="http://schemas.microsoft.com/office/drawing/2014/main" id="{2D1D25A1-9300-420B-A156-CD4F8270A5E2}"/>
                </a:ext>
              </a:extLst>
            </p:cNvPr>
            <p:cNvSpPr/>
            <p:nvPr/>
          </p:nvSpPr>
          <p:spPr>
            <a:xfrm rot="10800000" flipV="1">
              <a:off x="0" y="-2"/>
              <a:ext cx="12192000"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TextBox 66">
              <a:extLst>
                <a:ext uri="{FF2B5EF4-FFF2-40B4-BE49-F238E27FC236}">
                  <a16:creationId xmlns:a16="http://schemas.microsoft.com/office/drawing/2014/main" id="{100ADBDD-883D-4798-ADD6-5FB8730E1574}"/>
                </a:ext>
              </a:extLst>
            </p:cNvPr>
            <p:cNvSpPr txBox="1"/>
            <p:nvPr/>
          </p:nvSpPr>
          <p:spPr>
            <a:xfrm>
              <a:off x="3773346" y="3429000"/>
              <a:ext cx="8218026" cy="3210401"/>
            </a:xfrm>
            <a:prstGeom prst="flowChartManualInput">
              <a:avLst/>
            </a:prstGeom>
            <a:noFill/>
          </p:spPr>
          <p:txBody>
            <a:bodyPr wrap="square" rtlCol="0">
              <a:spAutoFit/>
            </a:bodyPr>
            <a:lstStyle/>
            <a:p>
              <a:pPr lvl="0" algn="r">
                <a:defRPr/>
              </a:pPr>
              <a:r>
                <a:rPr lang="vi-VN" sz="5400" spc="300" dirty="0">
                  <a:blipFill dpi="0" rotWithShape="1">
                    <a:blip r:embed="rId6">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CHƯƠNG     : ỨNG DỤNG          THUẬT TOÁN MIN CONFLICTS GIẢI MÃ BÀI TOÁN N_QUEEN</a:t>
              </a:r>
              <a:endParaRPr lang="en-US" sz="5400" spc="300" dirty="0">
                <a:blipFill dpi="0" rotWithShape="1">
                  <a:blip r:embed="rId6">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endParaRPr>
            </a:p>
          </p:txBody>
        </p:sp>
      </p:grpSp>
      <p:sp>
        <p:nvSpPr>
          <p:cNvPr id="68" name="Parallelogram 67">
            <a:extLst>
              <a:ext uri="{FF2B5EF4-FFF2-40B4-BE49-F238E27FC236}">
                <a16:creationId xmlns:a16="http://schemas.microsoft.com/office/drawing/2014/main" id="{AED722C4-2637-4C33-A591-B481CC653251}"/>
              </a:ext>
            </a:extLst>
          </p:cNvPr>
          <p:cNvSpPr/>
          <p:nvPr/>
        </p:nvSpPr>
        <p:spPr>
          <a:xfrm>
            <a:off x="22826611" y="-3787324"/>
            <a:ext cx="1082595" cy="808733"/>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 name="Right Triangle 2">
            <a:extLst>
              <a:ext uri="{FF2B5EF4-FFF2-40B4-BE49-F238E27FC236}">
                <a16:creationId xmlns:a16="http://schemas.microsoft.com/office/drawing/2014/main" id="{D9C2B05F-1FE4-0167-0D29-766FB8B31F4B}"/>
              </a:ext>
            </a:extLst>
          </p:cNvPr>
          <p:cNvSpPr/>
          <p:nvPr/>
        </p:nvSpPr>
        <p:spPr>
          <a:xfrm rot="10800000" flipV="1">
            <a:off x="10771033" y="8345169"/>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Parallelogram 6">
            <a:extLst>
              <a:ext uri="{FF2B5EF4-FFF2-40B4-BE49-F238E27FC236}">
                <a16:creationId xmlns:a16="http://schemas.microsoft.com/office/drawing/2014/main" id="{5AE1F4CD-6398-8FFF-5F68-A6F94BDF4C37}"/>
              </a:ext>
            </a:extLst>
          </p:cNvPr>
          <p:cNvSpPr/>
          <p:nvPr/>
        </p:nvSpPr>
        <p:spPr>
          <a:xfrm>
            <a:off x="-5637882" y="478976"/>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1</a:t>
            </a:r>
          </a:p>
        </p:txBody>
      </p:sp>
      <p:sp>
        <p:nvSpPr>
          <p:cNvPr id="8" name="TextBox 7">
            <a:extLst>
              <a:ext uri="{FF2B5EF4-FFF2-40B4-BE49-F238E27FC236}">
                <a16:creationId xmlns:a16="http://schemas.microsoft.com/office/drawing/2014/main" id="{FC3D3AE6-6B9C-AB27-D2C1-07068287D21E}"/>
              </a:ext>
            </a:extLst>
          </p:cNvPr>
          <p:cNvSpPr txBox="1"/>
          <p:nvPr/>
        </p:nvSpPr>
        <p:spPr>
          <a:xfrm>
            <a:off x="-4582467" y="563354"/>
            <a:ext cx="7021187" cy="707886"/>
          </a:xfrm>
          <a:prstGeom prst="rect">
            <a:avLst/>
          </a:prstGeom>
          <a:noFill/>
        </p:spPr>
        <p:txBody>
          <a:bodyPr wrap="square">
            <a:spAutoFit/>
          </a:bodyPr>
          <a:lstStyle/>
          <a:p>
            <a:r>
              <a:rPr lang="en-US" sz="4000" spc="300" dirty="0" err="1">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Giới</a:t>
            </a:r>
            <a:r>
              <a:rPr lang="en-US" sz="4000" spc="300" dirty="0">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thiệu</a:t>
            </a:r>
            <a:r>
              <a:rPr lang="en-US" sz="4000" spc="300" dirty="0">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Tree>
    <p:extLst>
      <p:ext uri="{BB962C8B-B14F-4D97-AF65-F5344CB8AC3E}">
        <p14:creationId xmlns:p14="http://schemas.microsoft.com/office/powerpoint/2010/main" val="3058711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Triangle 30">
            <a:extLst>
              <a:ext uri="{FF2B5EF4-FFF2-40B4-BE49-F238E27FC236}">
                <a16:creationId xmlns:a16="http://schemas.microsoft.com/office/drawing/2014/main" id="{C9030077-9D43-4986-A0F8-1236C5F6731C}"/>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7A2FA2DE-722E-45F5-ACF3-7F42AA5A172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4EF5CE8B-5F02-4A53-BE1C-9021F5E327B6}"/>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DA565CC-8918-40D1-B5AC-2CC31D509DF5}"/>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608093DF-B40C-401E-8A17-2D66F7976E87}"/>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184BD03D-29C2-4248-A45F-963A4FF9DCDE}"/>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7F762287-7883-4039-AF8E-6E030C42E16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8266FC7C-8CC8-43C8-BE4E-4BC2C4E51002}"/>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CDF636EF-D457-49A6-950D-DA19FE580926}"/>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EED70A55-36C9-4760-B88C-2BB77BEE6322}"/>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FEBBE38E-2B6C-4A30-83EB-B8E34B766918}"/>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672FFF4D-BAAB-4540-9A9C-6D5CAA713D6D}"/>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D09B7EEA-E0BC-4791-ADF1-3D59914BC985}"/>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7EC8CC2A-EEA9-42AA-A64F-34325325BCD7}"/>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78CFCB1A-6FD8-44A9-8EDC-2B0CC46C0FF7}"/>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B0F7A2DC-BFA5-419B-B286-C9389A1B8A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89F3F5D6-0EF5-41B6-9F43-907AE44BBCBF}"/>
              </a:ext>
            </a:extLst>
          </p:cNvPr>
          <p:cNvSpPr/>
          <p:nvPr/>
        </p:nvSpPr>
        <p:spPr>
          <a:xfrm>
            <a:off x="800044" y="619653"/>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1</a:t>
            </a:r>
          </a:p>
        </p:txBody>
      </p:sp>
      <p:sp>
        <p:nvSpPr>
          <p:cNvPr id="34" name="TextBox 33">
            <a:extLst>
              <a:ext uri="{FF2B5EF4-FFF2-40B4-BE49-F238E27FC236}">
                <a16:creationId xmlns:a16="http://schemas.microsoft.com/office/drawing/2014/main" id="{DB068416-1F13-4523-A0C1-C7C05F2116CA}"/>
              </a:ext>
            </a:extLst>
          </p:cNvPr>
          <p:cNvSpPr txBox="1"/>
          <p:nvPr/>
        </p:nvSpPr>
        <p:spPr>
          <a:xfrm>
            <a:off x="1855459" y="704031"/>
            <a:ext cx="7021187"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Giới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thiệu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35" name="TextBox 34">
            <a:extLst>
              <a:ext uri="{FF2B5EF4-FFF2-40B4-BE49-F238E27FC236}">
                <a16:creationId xmlns:a16="http://schemas.microsoft.com/office/drawing/2014/main" id="{C87F4557-1716-472D-A26C-86D9BF46129D}"/>
              </a:ext>
            </a:extLst>
          </p:cNvPr>
          <p:cNvSpPr txBox="1"/>
          <p:nvPr/>
        </p:nvSpPr>
        <p:spPr>
          <a:xfrm>
            <a:off x="1028373" y="2108129"/>
            <a:ext cx="9636313" cy="3340979"/>
          </a:xfrm>
          <a:prstGeom prst="rect">
            <a:avLst/>
          </a:prstGeom>
          <a:noFill/>
        </p:spPr>
        <p:txBody>
          <a:bodyPr wrap="square">
            <a:spAutoFit/>
          </a:bodyPr>
          <a:lstStyle/>
          <a:p>
            <a:pPr marL="0" lvl="1" indent="3175">
              <a:lnSpc>
                <a:spcPct val="150000"/>
              </a:lnSpc>
              <a:spcBef>
                <a:spcPts val="200"/>
              </a:spcBef>
            </a:pPr>
            <a:r>
              <a:rPr lang="vi-VN" sz="2400" b="1" kern="100">
                <a:latin typeface="Tahoma" panose="020B0604030504040204" pitchFamily="34" charset="0"/>
                <a:ea typeface="Tahoma" panose="020B0604030504040204" pitchFamily="34" charset="0"/>
                <a:cs typeface="Tahoma" panose="020B0604030504040204" pitchFamily="34" charset="0"/>
              </a:rPr>
              <a:t>Ước lượng mật độ là một trong những vấn đề cốt lõi của học máy, nhằm tìm ra một phân phối xác suất mô tả tốt nhất dữ liệu quan sát được. Mô hình trộn Gauss (Gaussian Mixture Model - GMM) là một phương pháp mạnh mẽ để thực hiện ước lượng mật độ, đặc biệt khi dữ liệu có cấu trúc phức tạp và không tuân theo một phân phối đơn giản. </a:t>
            </a:r>
            <a:endParaRPr lang="vi-VN" sz="2400" b="1" kern="100"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3">
            <a:extLst>
              <a:ext uri="{FF2B5EF4-FFF2-40B4-BE49-F238E27FC236}">
                <a16:creationId xmlns:a16="http://schemas.microsoft.com/office/drawing/2014/main" id="{CE40305F-6B14-F136-7F6D-72F7429E3099}"/>
              </a:ext>
            </a:extLst>
          </p:cNvPr>
          <p:cNvSpPr/>
          <p:nvPr/>
        </p:nvSpPr>
        <p:spPr>
          <a:xfrm>
            <a:off x="16142949" y="-4142093"/>
            <a:ext cx="8391524" cy="4358640"/>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Lst>
            <a:ahLst/>
            <a:cxnLst>
              <a:cxn ang="0">
                <a:pos x="connsiteX0" y="connsiteY0"/>
              </a:cxn>
              <a:cxn ang="0">
                <a:pos x="connsiteX1" y="connsiteY1"/>
              </a:cxn>
              <a:cxn ang="0">
                <a:pos x="connsiteX2" y="connsiteY2"/>
              </a:cxn>
              <a:cxn ang="0">
                <a:pos x="connsiteX3" y="connsiteY3"/>
              </a:cxn>
            </a:cxnLst>
            <a:rect l="l" t="t" r="r" b="b"/>
            <a:pathLst>
              <a:path w="9004027" h="4898571">
                <a:moveTo>
                  <a:pt x="0" y="4898571"/>
                </a:moveTo>
                <a:cubicBezTo>
                  <a:pt x="3422257" y="3643085"/>
                  <a:pt x="3099827" y="94343"/>
                  <a:pt x="9004027" y="0"/>
                </a:cubicBezTo>
                <a:lnTo>
                  <a:pt x="9004027" y="4898571"/>
                </a:lnTo>
                <a:lnTo>
                  <a:pt x="0" y="4898571"/>
                </a:lnTo>
                <a:close/>
              </a:path>
            </a:pathLst>
          </a:custGeom>
          <a:solidFill>
            <a:schemeClr val="tx2">
              <a:lumMod val="7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 name="Rectangle 3">
            <a:extLst>
              <a:ext uri="{FF2B5EF4-FFF2-40B4-BE49-F238E27FC236}">
                <a16:creationId xmlns:a16="http://schemas.microsoft.com/office/drawing/2014/main" id="{85AC7F7B-6E42-A655-E88C-477A69F32575}"/>
              </a:ext>
            </a:extLst>
          </p:cNvPr>
          <p:cNvSpPr/>
          <p:nvPr/>
        </p:nvSpPr>
        <p:spPr>
          <a:xfrm>
            <a:off x="-4062438" y="7421583"/>
            <a:ext cx="7586131" cy="4216399"/>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971142 h 4971142"/>
              <a:gd name="connsiteX1" fmla="*/ 9004027 w 9004027"/>
              <a:gd name="connsiteY1" fmla="*/ 0 h 4971142"/>
              <a:gd name="connsiteX2" fmla="*/ 9004027 w 9004027"/>
              <a:gd name="connsiteY2" fmla="*/ 4971142 h 4971142"/>
              <a:gd name="connsiteX3" fmla="*/ 0 w 9004027"/>
              <a:gd name="connsiteY3" fmla="*/ 4971142 h 4971142"/>
              <a:gd name="connsiteX0" fmla="*/ 0 w 9004027"/>
              <a:gd name="connsiteY0" fmla="*/ 5058228 h 5058228"/>
              <a:gd name="connsiteX1" fmla="*/ 9004027 w 9004027"/>
              <a:gd name="connsiteY1" fmla="*/ 0 h 5058228"/>
              <a:gd name="connsiteX2" fmla="*/ 9004027 w 9004027"/>
              <a:gd name="connsiteY2" fmla="*/ 5058228 h 5058228"/>
              <a:gd name="connsiteX3" fmla="*/ 0 w 9004027"/>
              <a:gd name="connsiteY3" fmla="*/ 5058228 h 5058228"/>
              <a:gd name="connsiteX0" fmla="*/ 0 w 9004027"/>
              <a:gd name="connsiteY0" fmla="*/ 5067753 h 5067753"/>
              <a:gd name="connsiteX1" fmla="*/ 8989740 w 9004027"/>
              <a:gd name="connsiteY1" fmla="*/ 0 h 5067753"/>
              <a:gd name="connsiteX2" fmla="*/ 9004027 w 9004027"/>
              <a:gd name="connsiteY2" fmla="*/ 5067753 h 5067753"/>
              <a:gd name="connsiteX3" fmla="*/ 0 w 9004027"/>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Lst>
            <a:ahLst/>
            <a:cxnLst>
              <a:cxn ang="0">
                <a:pos x="connsiteX0" y="connsiteY0"/>
              </a:cxn>
              <a:cxn ang="0">
                <a:pos x="connsiteX1" y="connsiteY1"/>
              </a:cxn>
              <a:cxn ang="0">
                <a:pos x="connsiteX2" y="connsiteY2"/>
              </a:cxn>
              <a:cxn ang="0">
                <a:pos x="connsiteX3" y="connsiteY3"/>
              </a:cxn>
            </a:cxnLst>
            <a:rect l="l" t="t" r="r" b="b"/>
            <a:pathLst>
              <a:path w="8991114" h="5067753">
                <a:moveTo>
                  <a:pt x="0" y="5067753"/>
                </a:moveTo>
                <a:cubicBezTo>
                  <a:pt x="3422257" y="3812267"/>
                  <a:pt x="2289893" y="569356"/>
                  <a:pt x="8989740" y="0"/>
                </a:cubicBezTo>
                <a:cubicBezTo>
                  <a:pt x="8994502" y="1689251"/>
                  <a:pt x="8984977" y="3378502"/>
                  <a:pt x="8989739" y="5067753"/>
                </a:cubicBezTo>
                <a:lnTo>
                  <a:pt x="0" y="5067753"/>
                </a:lnTo>
                <a:close/>
              </a:path>
            </a:pathLst>
          </a:cu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alpha val="0"/>
                </a:prstClr>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C0F0C0A9-97F1-0D1A-043A-71E6B01FFDF5}"/>
              </a:ext>
            </a:extLst>
          </p:cNvPr>
          <p:cNvSpPr txBox="1"/>
          <p:nvPr/>
        </p:nvSpPr>
        <p:spPr>
          <a:xfrm>
            <a:off x="17625477" y="3853543"/>
            <a:ext cx="7934010" cy="3245941"/>
          </a:xfrm>
          <a:prstGeom prst="flowChartConnector">
            <a:avLst/>
          </a:prstGeom>
          <a:noFill/>
        </p:spPr>
        <p:txBody>
          <a:bodyPr wrap="square" rtlCol="0">
            <a:spAutoFit/>
          </a:bodyPr>
          <a:lstStyle/>
          <a:p>
            <a:pPr lvl="0" algn="r">
              <a:defRPr/>
            </a:pPr>
            <a:r>
              <a:rPr lang="vi-VN" sz="48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Ước lượng mật độ dùng mô hình trộn Gauss</a:t>
            </a:r>
            <a:endParaRPr lang="en-US" sz="48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endParaRPr>
          </a:p>
        </p:txBody>
      </p:sp>
      <p:sp>
        <p:nvSpPr>
          <p:cNvPr id="6" name="Freeform 6">
            <a:extLst>
              <a:ext uri="{FF2B5EF4-FFF2-40B4-BE49-F238E27FC236}">
                <a16:creationId xmlns:a16="http://schemas.microsoft.com/office/drawing/2014/main" id="{43C36813-F908-648C-D3A7-B61603F9A2DC}"/>
              </a:ext>
            </a:extLst>
          </p:cNvPr>
          <p:cNvSpPr/>
          <p:nvPr/>
        </p:nvSpPr>
        <p:spPr>
          <a:xfrm>
            <a:off x="0" y="-7971600"/>
            <a:ext cx="12192000" cy="6858000"/>
          </a:xfrm>
          <a:prstGeom prst="rect">
            <a:avLst/>
          </a:prstGeom>
          <a:blipFill>
            <a:blip r:embed="rId4">
              <a:extLst>
                <a:ext uri="{28A0092B-C50C-407E-A947-70E740481C1C}">
                  <a14:useLocalDpi xmlns:a14="http://schemas.microsoft.com/office/drawing/2010/main" val="0"/>
                </a:ext>
              </a:extLst>
            </a:blip>
            <a:stretch>
              <a:fillRect/>
            </a:stretch>
          </a:blipFill>
        </p:spPr>
        <p:txBody>
          <a:bodyPr/>
          <a:lstStyle/>
          <a:p>
            <a:endParaRPr lang="vi-VN" dirty="0"/>
          </a:p>
        </p:txBody>
      </p:sp>
    </p:spTree>
    <p:extLst>
      <p:ext uri="{BB962C8B-B14F-4D97-AF65-F5344CB8AC3E}">
        <p14:creationId xmlns:p14="http://schemas.microsoft.com/office/powerpoint/2010/main" val="3904253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01E-4E07-F417-7854-4AA45D96FADC}"/>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15260AED-54C4-11B0-606C-6DDDA9870502}"/>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27763269-9F11-B40A-AE62-B0A0EFF9B76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DF41149B-2CC8-71BE-EC65-3ABA847FD77D}"/>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5D9883F1-AD47-5FE0-F25D-B7373F379428}"/>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9D8BCF44-EB51-6FF5-E9E1-9B652026D67E}"/>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A9B09EE3-6F81-E9AC-454B-6F6FA79A5C45}"/>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1839B88E-0C96-1AD0-5DBE-034212BD1B89}"/>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CA15D192-2319-6BCD-1BA6-FA2B15603070}"/>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BF0D8011-053B-98D6-BE96-CCF799CC7D7F}"/>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CFCA47AA-0B67-5E90-DFF7-757E700CF334}"/>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1747048D-8C00-F796-D6F7-A7A232999890}"/>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C3059B3-F1E0-0BD3-39A5-4D76BE071C05}"/>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16150152-C246-1D11-F19B-B6F41D575363}"/>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A1B76288-A441-A4E9-9F8C-ECBD76DAD4EE}"/>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C48D28A-64B2-0396-052F-A8612D9E39CB}"/>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91A6418C-27FA-0651-EC22-DDE0EC7DF4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31714D03-D477-E46A-6018-ECEF152DA897}"/>
              </a:ext>
            </a:extLst>
          </p:cNvPr>
          <p:cNvSpPr/>
          <p:nvPr/>
        </p:nvSpPr>
        <p:spPr>
          <a:xfrm>
            <a:off x="800044" y="619653"/>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1</a:t>
            </a:r>
          </a:p>
        </p:txBody>
      </p:sp>
      <p:sp>
        <p:nvSpPr>
          <p:cNvPr id="34" name="TextBox 33">
            <a:extLst>
              <a:ext uri="{FF2B5EF4-FFF2-40B4-BE49-F238E27FC236}">
                <a16:creationId xmlns:a16="http://schemas.microsoft.com/office/drawing/2014/main" id="{6DD4FEC2-55C3-9D94-35D2-BE4CD3DA132F}"/>
              </a:ext>
            </a:extLst>
          </p:cNvPr>
          <p:cNvSpPr txBox="1"/>
          <p:nvPr/>
        </p:nvSpPr>
        <p:spPr>
          <a:xfrm>
            <a:off x="1855459" y="704031"/>
            <a:ext cx="7021187"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Giới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thiệu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35" name="TextBox 34">
            <a:extLst>
              <a:ext uri="{FF2B5EF4-FFF2-40B4-BE49-F238E27FC236}">
                <a16:creationId xmlns:a16="http://schemas.microsoft.com/office/drawing/2014/main" id="{B0B0873F-43C7-0AA0-F2D2-0DA893921693}"/>
              </a:ext>
            </a:extLst>
          </p:cNvPr>
          <p:cNvSpPr txBox="1"/>
          <p:nvPr/>
        </p:nvSpPr>
        <p:spPr>
          <a:xfrm>
            <a:off x="1150351" y="2653237"/>
            <a:ext cx="9636313" cy="3340979"/>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Trong báo cáo này, chúng ta sẽ khám phá các khái niệm cốt lõi của SVM, bao gồm siêu phẳng tách, SVM nguyên thủy (primal), SVM đối ngẫu (dual), kỹ thuật nhân, và các phương pháp tính toán. Ngoài ra, một số ứng dụng thực tế của SVM sẽ được trình bày để minh họa tính hiệu quả của phương pháp</a:t>
            </a:r>
          </a:p>
        </p:txBody>
      </p:sp>
    </p:spTree>
    <p:extLst>
      <p:ext uri="{BB962C8B-B14F-4D97-AF65-F5344CB8AC3E}">
        <p14:creationId xmlns:p14="http://schemas.microsoft.com/office/powerpoint/2010/main" val="1232293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6BF7D-1C65-9F4F-C8E7-EAE484B2FE1A}"/>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E0F7191C-69B6-DA39-E5A1-D2B2196C3616}"/>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3A9071FE-A22A-17D1-96C2-0FC950177CE4}"/>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DEF7698C-61A0-AC06-4022-E3AEE23132EF}"/>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9E74A975-8ECB-399C-C061-169AAD0842E5}"/>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0D20704C-DE23-CBAA-9DE3-E652B76A264C}"/>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2E5C900D-F518-A0D1-02A9-7FD731B3C138}"/>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D30BF1B9-D039-CCE2-B5C5-31300EA7D21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A4A947B3-6008-039A-09BA-A11546C1661B}"/>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552DB1DD-DF46-A8C2-7836-795979FA224C}"/>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1B1456F8-9930-7F1E-9579-5C14C986091E}"/>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2839A42-6CA6-F088-8E47-CBF67A47FB6D}"/>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8661DF34-0A72-47FB-CBCC-F40F828A8168}"/>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C4383B1F-A87E-5561-A496-8FD8BA7F32AE}"/>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D1C99D95-3171-E5FE-2721-D1C6E6370821}"/>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3D12884C-71DD-5059-05DA-EED5CAC660FB}"/>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25245247-D3F8-5302-7853-EFF5C88C46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6D23C48B-2C5D-D37E-BFC2-FC52B5A6E70F}"/>
              </a:ext>
            </a:extLst>
          </p:cNvPr>
          <p:cNvGrpSpPr/>
          <p:nvPr/>
        </p:nvGrpSpPr>
        <p:grpSpPr>
          <a:xfrm>
            <a:off x="744810" y="601362"/>
            <a:ext cx="8362254" cy="1088517"/>
            <a:chOff x="744810" y="601362"/>
            <a:chExt cx="8362254" cy="1088517"/>
          </a:xfrm>
        </p:grpSpPr>
        <p:sp>
          <p:nvSpPr>
            <p:cNvPr id="33" name="Parallelogram 32">
              <a:extLst>
                <a:ext uri="{FF2B5EF4-FFF2-40B4-BE49-F238E27FC236}">
                  <a16:creationId xmlns:a16="http://schemas.microsoft.com/office/drawing/2014/main" id="{10117A39-8242-1AC1-DFDE-BEC64A977D27}"/>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8B4AC1D1-7613-FFA8-7D8E-1706D67D0FD8}"/>
                </a:ext>
              </a:extLst>
            </p:cNvPr>
            <p:cNvSpPr txBox="1"/>
            <p:nvPr/>
          </p:nvSpPr>
          <p:spPr>
            <a:xfrm>
              <a:off x="2085877" y="601362"/>
              <a:ext cx="7021187"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Siêu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phẳng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tách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được</a:t>
              </a:r>
              <a:endParaRPr lang="vi-VN" sz="4000" dirty="0"/>
            </a:p>
          </p:txBody>
        </p:sp>
      </p:grpSp>
      <p:sp>
        <p:nvSpPr>
          <p:cNvPr id="35" name="TextBox 34">
            <a:extLst>
              <a:ext uri="{FF2B5EF4-FFF2-40B4-BE49-F238E27FC236}">
                <a16:creationId xmlns:a16="http://schemas.microsoft.com/office/drawing/2014/main" id="{CAED3CE4-4A77-59DF-AE37-93D6B7DB31F9}"/>
              </a:ext>
            </a:extLst>
          </p:cNvPr>
          <p:cNvSpPr txBox="1"/>
          <p:nvPr/>
        </p:nvSpPr>
        <p:spPr>
          <a:xfrm>
            <a:off x="1080164" y="1920524"/>
            <a:ext cx="9636313" cy="1130502"/>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Một siêu phẳng trong không gian R</a:t>
            </a:r>
            <a:r>
              <a:rPr lang="vi-VN" sz="2400" b="1" kern="100" baseline="30000" dirty="0">
                <a:latin typeface="Tahoma" panose="020B0604030504040204" pitchFamily="34" charset="0"/>
                <a:ea typeface="Tahoma" panose="020B0604030504040204" pitchFamily="34" charset="0"/>
                <a:cs typeface="Tahoma" panose="020B0604030504040204" pitchFamily="34" charset="0"/>
              </a:rPr>
              <a:t>D</a:t>
            </a:r>
            <a:r>
              <a:rPr lang="vi-VN" sz="2400" b="1" kern="100" dirty="0">
                <a:latin typeface="Tahoma" panose="020B0604030504040204" pitchFamily="34" charset="0"/>
                <a:ea typeface="Tahoma" panose="020B0604030504040204" pitchFamily="34" charset="0"/>
                <a:cs typeface="Tahoma" panose="020B0604030504040204" pitchFamily="34" charset="0"/>
              </a:rPr>
              <a:t>  là một tập hợp các điểm 𝑥 thỏa mãn phương trình:</a:t>
            </a:r>
          </a:p>
        </p:txBody>
      </p:sp>
      <p:pic>
        <p:nvPicPr>
          <p:cNvPr id="4" name="Picture 3">
            <a:extLst>
              <a:ext uri="{FF2B5EF4-FFF2-40B4-BE49-F238E27FC236}">
                <a16:creationId xmlns:a16="http://schemas.microsoft.com/office/drawing/2014/main" id="{52C76E5C-5F71-24CF-1A82-69BF772EDC21}"/>
              </a:ext>
            </a:extLst>
          </p:cNvPr>
          <p:cNvPicPr>
            <a:picLocks noChangeAspect="1"/>
          </p:cNvPicPr>
          <p:nvPr/>
        </p:nvPicPr>
        <p:blipFill>
          <a:blip r:embed="rId3"/>
          <a:stretch>
            <a:fillRect/>
          </a:stretch>
        </p:blipFill>
        <p:spPr>
          <a:xfrm>
            <a:off x="3820983" y="2995252"/>
            <a:ext cx="3211584" cy="867496"/>
          </a:xfrm>
          <a:prstGeom prst="rect">
            <a:avLst/>
          </a:prstGeom>
        </p:spPr>
      </p:pic>
      <p:sp>
        <p:nvSpPr>
          <p:cNvPr id="6" name="TextBox 5">
            <a:extLst>
              <a:ext uri="{FF2B5EF4-FFF2-40B4-BE49-F238E27FC236}">
                <a16:creationId xmlns:a16="http://schemas.microsoft.com/office/drawing/2014/main" id="{58E45EBF-90E1-4A31-4E61-BD124CCF6F59}"/>
              </a:ext>
            </a:extLst>
          </p:cNvPr>
          <p:cNvSpPr txBox="1"/>
          <p:nvPr/>
        </p:nvSpPr>
        <p:spPr>
          <a:xfrm>
            <a:off x="934439" y="3993964"/>
            <a:ext cx="9636313" cy="1130502"/>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trong đó 𝑤</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R</a:t>
            </a:r>
            <a:r>
              <a:rPr lang="vi-VN" sz="2400" b="1" kern="100" baseline="30000" dirty="0">
                <a:latin typeface="Tahoma" panose="020B0604030504040204" pitchFamily="34" charset="0"/>
                <a:ea typeface="Tahoma" panose="020B0604030504040204" pitchFamily="34" charset="0"/>
                <a:cs typeface="Tahoma" panose="020B0604030504040204" pitchFamily="34" charset="0"/>
              </a:rPr>
              <a:t>D</a:t>
            </a:r>
            <a:r>
              <a:rPr lang="vi-VN" sz="2400" b="1" kern="100" dirty="0">
                <a:latin typeface="Tahoma" panose="020B0604030504040204" pitchFamily="34" charset="0"/>
                <a:ea typeface="Tahoma" panose="020B0604030504040204" pitchFamily="34" charset="0"/>
                <a:cs typeface="Tahoma" panose="020B0604030504040204" pitchFamily="34" charset="0"/>
              </a:rPr>
              <a:t>  là vector pháp tuyến, b∈R là độ lệch (bias), và x</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R</a:t>
            </a:r>
            <a:r>
              <a:rPr lang="vi-VN" sz="2400" b="1" kern="100" baseline="30000" dirty="0">
                <a:latin typeface="Tahoma" panose="020B0604030504040204" pitchFamily="34" charset="0"/>
                <a:ea typeface="Tahoma" panose="020B0604030504040204" pitchFamily="34" charset="0"/>
                <a:cs typeface="Tahoma" panose="020B0604030504040204" pitchFamily="34" charset="0"/>
              </a:rPr>
              <a:t>D</a:t>
            </a:r>
            <a:r>
              <a:rPr lang="vi-VN" sz="2400" b="1" kern="100" dirty="0">
                <a:latin typeface="Tahoma" panose="020B0604030504040204" pitchFamily="34" charset="0"/>
                <a:ea typeface="Tahoma" panose="020B0604030504040204" pitchFamily="34" charset="0"/>
                <a:cs typeface="Tahoma" panose="020B0604030504040204" pitchFamily="34" charset="0"/>
              </a:rPr>
              <a:t>  là vector đặc trưng.</a:t>
            </a:r>
          </a:p>
        </p:txBody>
      </p:sp>
    </p:spTree>
    <p:extLst>
      <p:ext uri="{BB962C8B-B14F-4D97-AF65-F5344CB8AC3E}">
        <p14:creationId xmlns:p14="http://schemas.microsoft.com/office/powerpoint/2010/main" val="354263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0668-DD3E-F2B9-3956-DB352B8AEB38}"/>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6F5D9690-2244-61AF-99AF-F8677B95F768}"/>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EB494CD5-CBF6-C46C-7BFB-D70E6C109AC9}"/>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7FE24157-4A67-5A48-0D0B-76FE3583C831}"/>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1F9D2CD3-3782-661C-5730-23081A7F7624}"/>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D265AC59-A8E6-EEAC-EAD7-882AC5F4757C}"/>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5B673943-0C59-8630-1BA8-A61685D90CB7}"/>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980C6498-CC08-3B03-1F1D-2B7DE211E9D3}"/>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A8F6521C-94A8-7AB1-4AD3-6493EBF39B75}"/>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2B12FCAB-1C34-911E-C9BD-A6134AA74FBB}"/>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2C2920F2-0A28-B95C-8308-2168CB656C42}"/>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FDE3DD2D-B369-7C82-81E9-0C55CFC3EDB1}"/>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CA723B04-B999-1538-DDDF-ED18394C768F}"/>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0882283B-A999-529C-31FB-45F965D791BF}"/>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1F7D6764-3316-1D66-B050-790E28B78F0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E15A08AF-4B04-91C8-D6A9-4704CF91748E}"/>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644F2E2B-ACE6-6AF2-2D61-95560431ECC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12FC5B2C-1E96-DB4B-C1C4-3FBBDD943D87}"/>
              </a:ext>
            </a:extLst>
          </p:cNvPr>
          <p:cNvGrpSpPr/>
          <p:nvPr/>
        </p:nvGrpSpPr>
        <p:grpSpPr>
          <a:xfrm>
            <a:off x="744810" y="601362"/>
            <a:ext cx="8362254" cy="1088517"/>
            <a:chOff x="744810" y="601362"/>
            <a:chExt cx="8362254" cy="1088517"/>
          </a:xfrm>
        </p:grpSpPr>
        <p:sp>
          <p:nvSpPr>
            <p:cNvPr id="33" name="Parallelogram 32">
              <a:extLst>
                <a:ext uri="{FF2B5EF4-FFF2-40B4-BE49-F238E27FC236}">
                  <a16:creationId xmlns:a16="http://schemas.microsoft.com/office/drawing/2014/main" id="{26FD86DE-D388-C070-4263-39231A5ED005}"/>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EA1353F9-2B7E-8B83-9E12-ACC895F4CF15}"/>
                </a:ext>
              </a:extLst>
            </p:cNvPr>
            <p:cNvSpPr txBox="1"/>
            <p:nvPr/>
          </p:nvSpPr>
          <p:spPr>
            <a:xfrm>
              <a:off x="2085877" y="601362"/>
              <a:ext cx="7021187"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Siêu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phẳng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tách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được</a:t>
              </a:r>
              <a:endParaRPr lang="vi-VN" sz="4000" dirty="0"/>
            </a:p>
          </p:txBody>
        </p:sp>
      </p:grp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B7953E2C-D1F6-28C8-3C4B-54B70C0801FB}"/>
                  </a:ext>
                </a:extLst>
              </p:cNvPr>
              <p:cNvSpPr txBox="1"/>
              <p:nvPr/>
            </p:nvSpPr>
            <p:spPr>
              <a:xfrm>
                <a:off x="1080164" y="1920524"/>
                <a:ext cx="9636313" cy="1678986"/>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Trong bài toán phân lớp nhị phân, mục tiêu là tìm một siêu phẳng sao cho dữ liệu thuộc hai lớp </a:t>
                </a:r>
                <a14:m>
                  <m:oMath xmlns:m="http://schemas.openxmlformats.org/officeDocument/2006/math">
                    <m:sSub>
                      <m:sSubPr>
                        <m:ctrlPr>
                          <a:rPr lang="vi-VN" sz="2400" b="1" i="1" kern="100">
                            <a:latin typeface="Cambria Math" panose="02040503050406030204" pitchFamily="18" charset="0"/>
                            <a:ea typeface="Tahoma" panose="020B0604030504040204" pitchFamily="34" charset="0"/>
                            <a:cs typeface="Tahoma" panose="020B0604030504040204" pitchFamily="34" charset="0"/>
                          </a:rPr>
                        </m:ctrlPr>
                      </m:sSubPr>
                      <m:e>
                        <m:r>
                          <a:rPr lang="en-US" sz="2400" b="1" i="1" kern="100">
                            <a:latin typeface="Cambria Math" panose="02040503050406030204" pitchFamily="18" charset="0"/>
                            <a:ea typeface="Tahoma" panose="020B0604030504040204" pitchFamily="34" charset="0"/>
                            <a:cs typeface="Tahoma" panose="020B0604030504040204" pitchFamily="34" charset="0"/>
                          </a:rPr>
                          <m:t>𝒚</m:t>
                        </m:r>
                      </m:e>
                      <m:sub>
                        <m:r>
                          <a:rPr lang="en-US" sz="2400" b="1" i="1" kern="100">
                            <a:latin typeface="Cambria Math" panose="02040503050406030204" pitchFamily="18" charset="0"/>
                            <a:ea typeface="Tahoma" panose="020B0604030504040204" pitchFamily="34" charset="0"/>
                            <a:cs typeface="Tahoma" panose="020B0604030504040204" pitchFamily="34" charset="0"/>
                          </a:rPr>
                          <m:t>𝒊</m:t>
                        </m:r>
                      </m:sub>
                    </m:sSub>
                  </m:oMath>
                </a14:m>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{−1,+1} được tách biệt hoàn toàn.</a:t>
                </a:r>
              </a:p>
            </p:txBody>
          </p:sp>
        </mc:Choice>
        <mc:Fallback>
          <p:sp>
            <p:nvSpPr>
              <p:cNvPr id="35" name="TextBox 34">
                <a:extLst>
                  <a:ext uri="{FF2B5EF4-FFF2-40B4-BE49-F238E27FC236}">
                    <a16:creationId xmlns:a16="http://schemas.microsoft.com/office/drawing/2014/main" id="{B7953E2C-D1F6-28C8-3C4B-54B70C0801FB}"/>
                  </a:ext>
                </a:extLst>
              </p:cNvPr>
              <p:cNvSpPr txBox="1">
                <a:spLocks noRot="1" noChangeAspect="1" noMove="1" noResize="1" noEditPoints="1" noAdjustHandles="1" noChangeArrowheads="1" noChangeShapeType="1" noTextEdit="1"/>
              </p:cNvSpPr>
              <p:nvPr/>
            </p:nvSpPr>
            <p:spPr>
              <a:xfrm>
                <a:off x="1080164" y="1920524"/>
                <a:ext cx="9636313" cy="1678986"/>
              </a:xfrm>
              <a:prstGeom prst="rect">
                <a:avLst/>
              </a:prstGeom>
              <a:blipFill>
                <a:blip r:embed="rId3"/>
                <a:stretch>
                  <a:fillRect l="-949" b="-7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E677E84-1F9D-00EC-D135-C7F4E1069EB2}"/>
                  </a:ext>
                </a:extLst>
              </p:cNvPr>
              <p:cNvSpPr txBox="1"/>
              <p:nvPr/>
            </p:nvSpPr>
            <p:spPr>
              <a:xfrm>
                <a:off x="1080163" y="3545846"/>
                <a:ext cx="9636313" cy="1769267"/>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Giả sử tập dữ liệu huấn luyện là </a:t>
                </a:r>
                <a14:m>
                  <m:oMath xmlns:m="http://schemas.openxmlformats.org/officeDocument/2006/math">
                    <m:sSubSup>
                      <m:sSubSupPr>
                        <m:ctrlPr>
                          <a:rPr lang="vi-VN" sz="2400" b="1" i="1" kern="100" smtClean="0">
                            <a:latin typeface="Cambria Math" panose="02040503050406030204" pitchFamily="18" charset="0"/>
                            <a:ea typeface="Tahoma" panose="020B0604030504040204" pitchFamily="34" charset="0"/>
                            <a:cs typeface="Tahoma" panose="020B0604030504040204" pitchFamily="34" charset="0"/>
                          </a:rPr>
                        </m:ctrlPr>
                      </m:sSubSupPr>
                      <m:e>
                        <m:r>
                          <a:rPr lang="en-US" sz="2400" b="1" i="1" kern="100" smtClean="0">
                            <a:latin typeface="Cambria Math" panose="02040503050406030204" pitchFamily="18" charset="0"/>
                            <a:ea typeface="Tahoma" panose="020B0604030504040204" pitchFamily="34" charset="0"/>
                            <a:cs typeface="Tahoma" panose="020B0604030504040204" pitchFamily="34" charset="0"/>
                          </a:rPr>
                          <m:t>{(</m:t>
                        </m:r>
                        <m:sSub>
                          <m:sSubPr>
                            <m:ctrlPr>
                              <a:rPr lang="en-US" sz="2400" b="1" i="1" kern="100" smtClean="0">
                                <a:latin typeface="Cambria Math" panose="02040503050406030204" pitchFamily="18" charset="0"/>
                                <a:ea typeface="Tahoma" panose="020B0604030504040204" pitchFamily="34" charset="0"/>
                                <a:cs typeface="Tahoma" panose="020B0604030504040204" pitchFamily="34" charset="0"/>
                              </a:rPr>
                            </m:ctrlPr>
                          </m:sSubPr>
                          <m:e>
                            <m:r>
                              <a:rPr lang="en-US" sz="2400" b="1" i="1" kern="100" smtClean="0">
                                <a:latin typeface="Cambria Math" panose="02040503050406030204" pitchFamily="18" charset="0"/>
                                <a:ea typeface="Tahoma" panose="020B0604030504040204" pitchFamily="34" charset="0"/>
                                <a:cs typeface="Tahoma" panose="020B0604030504040204" pitchFamily="34" charset="0"/>
                              </a:rPr>
                              <m:t>𝒙</m:t>
                            </m:r>
                          </m:e>
                          <m:sub>
                            <m:r>
                              <a:rPr lang="en-US" sz="2400" b="1" i="1" kern="100" smtClean="0">
                                <a:latin typeface="Cambria Math" panose="02040503050406030204" pitchFamily="18" charset="0"/>
                                <a:ea typeface="Tahoma" panose="020B0604030504040204" pitchFamily="34" charset="0"/>
                                <a:cs typeface="Tahoma" panose="020B0604030504040204" pitchFamily="34" charset="0"/>
                              </a:rPr>
                              <m:t>𝒊</m:t>
                            </m:r>
                          </m:sub>
                        </m:sSub>
                        <m:r>
                          <a:rPr lang="en-US" sz="2400" b="1" i="1" kern="100" smtClean="0">
                            <a:latin typeface="Cambria Math" panose="02040503050406030204" pitchFamily="18" charset="0"/>
                            <a:ea typeface="Tahoma" panose="020B0604030504040204" pitchFamily="34" charset="0"/>
                            <a:cs typeface="Tahoma" panose="020B0604030504040204" pitchFamily="34" charset="0"/>
                          </a:rPr>
                          <m:t>,</m:t>
                        </m:r>
                        <m:sSub>
                          <m:sSubPr>
                            <m:ctrlPr>
                              <a:rPr lang="en-US" sz="2400" b="1" i="1" kern="100">
                                <a:latin typeface="Cambria Math" panose="02040503050406030204" pitchFamily="18" charset="0"/>
                                <a:ea typeface="Tahoma" panose="020B0604030504040204" pitchFamily="34" charset="0"/>
                                <a:cs typeface="Tahoma" panose="020B0604030504040204" pitchFamily="34" charset="0"/>
                              </a:rPr>
                            </m:ctrlPr>
                          </m:sSubPr>
                          <m:e>
                            <m:r>
                              <a:rPr lang="en-US" sz="2400" b="1" i="1" kern="100" smtClean="0">
                                <a:latin typeface="Cambria Math" panose="02040503050406030204" pitchFamily="18" charset="0"/>
                                <a:ea typeface="Tahoma" panose="020B0604030504040204" pitchFamily="34" charset="0"/>
                                <a:cs typeface="Tahoma" panose="020B0604030504040204" pitchFamily="34" charset="0"/>
                              </a:rPr>
                              <m:t>𝒚</m:t>
                            </m:r>
                          </m:e>
                          <m:sub>
                            <m:r>
                              <a:rPr lang="en-US" sz="2400" b="1" i="1" kern="100">
                                <a:latin typeface="Cambria Math" panose="02040503050406030204" pitchFamily="18" charset="0"/>
                                <a:ea typeface="Tahoma" panose="020B0604030504040204" pitchFamily="34" charset="0"/>
                                <a:cs typeface="Tahoma" panose="020B0604030504040204" pitchFamily="34" charset="0"/>
                              </a:rPr>
                              <m:t>𝒊</m:t>
                            </m:r>
                          </m:sub>
                        </m:sSub>
                        <m:r>
                          <a:rPr lang="en-US" sz="2400" b="1" i="1" kern="100" smtClean="0">
                            <a:latin typeface="Cambria Math" panose="02040503050406030204" pitchFamily="18" charset="0"/>
                            <a:ea typeface="Tahoma" panose="020B0604030504040204" pitchFamily="34" charset="0"/>
                            <a:cs typeface="Tahoma" panose="020B0604030504040204" pitchFamily="34" charset="0"/>
                          </a:rPr>
                          <m:t>)}</m:t>
                        </m:r>
                      </m:e>
                      <m:sub>
                        <m:r>
                          <a:rPr lang="en-US" sz="2400" b="1" i="1" kern="100" smtClean="0">
                            <a:latin typeface="Cambria Math" panose="02040503050406030204" pitchFamily="18" charset="0"/>
                            <a:ea typeface="Tahoma" panose="020B0604030504040204" pitchFamily="34" charset="0"/>
                            <a:cs typeface="Tahoma" panose="020B0604030504040204" pitchFamily="34" charset="0"/>
                          </a:rPr>
                          <m:t>𝒊</m:t>
                        </m:r>
                        <m:r>
                          <a:rPr lang="en-US" sz="2400" b="1" i="1" kern="100" smtClean="0">
                            <a:latin typeface="Cambria Math" panose="02040503050406030204" pitchFamily="18" charset="0"/>
                            <a:ea typeface="Tahoma" panose="020B0604030504040204" pitchFamily="34" charset="0"/>
                            <a:cs typeface="Tahoma" panose="020B0604030504040204" pitchFamily="34" charset="0"/>
                          </a:rPr>
                          <m:t>=</m:t>
                        </m:r>
                        <m:r>
                          <a:rPr lang="en-US" sz="2400" b="1" i="1" kern="100" smtClean="0">
                            <a:latin typeface="Cambria Math" panose="02040503050406030204" pitchFamily="18" charset="0"/>
                            <a:ea typeface="Tahoma" panose="020B0604030504040204" pitchFamily="34" charset="0"/>
                            <a:cs typeface="Tahoma" panose="020B0604030504040204" pitchFamily="34" charset="0"/>
                          </a:rPr>
                          <m:t>𝟏</m:t>
                        </m:r>
                      </m:sub>
                      <m:sup>
                        <m:r>
                          <a:rPr lang="en-US" sz="2400" b="1" i="1" kern="100" smtClean="0">
                            <a:latin typeface="Cambria Math" panose="02040503050406030204" pitchFamily="18" charset="0"/>
                            <a:ea typeface="Tahoma" panose="020B0604030504040204" pitchFamily="34" charset="0"/>
                            <a:cs typeface="Tahoma" panose="020B0604030504040204" pitchFamily="34" charset="0"/>
                          </a:rPr>
                          <m:t>𝑵</m:t>
                        </m:r>
                      </m:sup>
                    </m:sSubSup>
                  </m:oMath>
                </a14:m>
                <a:r>
                  <a:rPr lang="vi-VN" sz="2400" b="1" kern="100" dirty="0">
                    <a:latin typeface="Tahoma" panose="020B0604030504040204" pitchFamily="34" charset="0"/>
                    <a:ea typeface="Tahoma" panose="020B0604030504040204" pitchFamily="34" charset="0"/>
                    <a:cs typeface="Tahoma" panose="020B0604030504040204" pitchFamily="34" charset="0"/>
                  </a:rPr>
                  <a:t> , trong đó </a:t>
                </a:r>
                <a14:m>
                  <m:oMath xmlns:m="http://schemas.openxmlformats.org/officeDocument/2006/math">
                    <m:sSub>
                      <m:sSubPr>
                        <m:ctrlPr>
                          <a:rPr lang="vi-VN" sz="2400" b="1" i="1" kern="100" smtClean="0">
                            <a:latin typeface="Cambria Math" panose="02040503050406030204" pitchFamily="18" charset="0"/>
                            <a:ea typeface="Tahoma" panose="020B0604030504040204" pitchFamily="34" charset="0"/>
                            <a:cs typeface="Tahoma" panose="020B0604030504040204" pitchFamily="34" charset="0"/>
                          </a:rPr>
                        </m:ctrlPr>
                      </m:sSubPr>
                      <m:e>
                        <m:r>
                          <a:rPr lang="en-US" sz="2400" b="1" i="1" kern="100" smtClean="0">
                            <a:latin typeface="Cambria Math" panose="02040503050406030204" pitchFamily="18" charset="0"/>
                            <a:ea typeface="Tahoma" panose="020B0604030504040204" pitchFamily="34" charset="0"/>
                            <a:cs typeface="Tahoma" panose="020B0604030504040204" pitchFamily="34" charset="0"/>
                          </a:rPr>
                          <m:t>𝒙</m:t>
                        </m:r>
                      </m:e>
                      <m:sub>
                        <m:r>
                          <a:rPr lang="en-US" sz="2400" b="1" i="1" kern="100" smtClean="0">
                            <a:latin typeface="Cambria Math" panose="02040503050406030204" pitchFamily="18" charset="0"/>
                            <a:ea typeface="Tahoma" panose="020B0604030504040204" pitchFamily="34" charset="0"/>
                            <a:cs typeface="Tahoma" panose="020B0604030504040204" pitchFamily="34" charset="0"/>
                          </a:rPr>
                          <m:t>𝒊</m:t>
                        </m:r>
                      </m:sub>
                    </m:sSub>
                  </m:oMath>
                </a14:m>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a:t>
                </a:r>
                <a:r>
                  <a:rPr lang="en-US" sz="2400" b="1" kern="1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sz="2400" b="1" i="1" kern="100" smtClean="0">
                            <a:latin typeface="Cambria Math" panose="02040503050406030204" pitchFamily="18" charset="0"/>
                            <a:ea typeface="Tahoma" panose="020B0604030504040204" pitchFamily="34" charset="0"/>
                            <a:cs typeface="Tahoma" panose="020B0604030504040204" pitchFamily="34" charset="0"/>
                          </a:rPr>
                        </m:ctrlPr>
                      </m:sSupPr>
                      <m:e>
                        <m:r>
                          <a:rPr lang="en-US" sz="2400" b="1" i="1" kern="100" smtClean="0">
                            <a:latin typeface="Cambria Math" panose="02040503050406030204" pitchFamily="18" charset="0"/>
                            <a:ea typeface="Tahoma" panose="020B0604030504040204" pitchFamily="34" charset="0"/>
                            <a:cs typeface="Tahoma" panose="020B0604030504040204" pitchFamily="34" charset="0"/>
                          </a:rPr>
                          <m:t>𝑹</m:t>
                        </m:r>
                      </m:e>
                      <m:sup>
                        <m:r>
                          <a:rPr lang="en-US" sz="2400" b="1" i="1" kern="100" smtClean="0">
                            <a:latin typeface="Cambria Math" panose="02040503050406030204" pitchFamily="18" charset="0"/>
                            <a:ea typeface="Tahoma" panose="020B0604030504040204" pitchFamily="34" charset="0"/>
                            <a:cs typeface="Tahoma" panose="020B0604030504040204" pitchFamily="34" charset="0"/>
                          </a:rPr>
                          <m:t>𝑫</m:t>
                        </m:r>
                      </m:sup>
                    </m:sSup>
                  </m:oMath>
                </a14:m>
                <a:r>
                  <a:rPr lang="vi-VN" sz="2400" b="1" kern="100" dirty="0">
                    <a:latin typeface="Tahoma" panose="020B0604030504040204" pitchFamily="34" charset="0"/>
                    <a:ea typeface="Tahoma" panose="020B0604030504040204" pitchFamily="34" charset="0"/>
                    <a:cs typeface="Tahoma" panose="020B0604030504040204" pitchFamily="34" charset="0"/>
                  </a:rPr>
                  <a:t>và </a:t>
                </a:r>
                <a14:m>
                  <m:oMath xmlns:m="http://schemas.openxmlformats.org/officeDocument/2006/math">
                    <m:sSub>
                      <m:sSubPr>
                        <m:ctrlPr>
                          <a:rPr lang="vi-VN" sz="2400" b="1" i="1" kern="100">
                            <a:latin typeface="Cambria Math" panose="02040503050406030204" pitchFamily="18" charset="0"/>
                            <a:ea typeface="Tahoma" panose="020B0604030504040204" pitchFamily="34" charset="0"/>
                            <a:cs typeface="Tahoma" panose="020B0604030504040204" pitchFamily="34" charset="0"/>
                          </a:rPr>
                        </m:ctrlPr>
                      </m:sSubPr>
                      <m:e>
                        <m:r>
                          <a:rPr lang="en-US" sz="2400" b="1" i="1" kern="100" smtClean="0">
                            <a:latin typeface="Cambria Math" panose="02040503050406030204" pitchFamily="18" charset="0"/>
                            <a:ea typeface="Tahoma" panose="020B0604030504040204" pitchFamily="34" charset="0"/>
                            <a:cs typeface="Tahoma" panose="020B0604030504040204" pitchFamily="34" charset="0"/>
                          </a:rPr>
                          <m:t>𝒚</m:t>
                        </m:r>
                      </m:e>
                      <m:sub>
                        <m:r>
                          <a:rPr lang="en-US" sz="2400" b="1" i="1" kern="100">
                            <a:latin typeface="Cambria Math" panose="02040503050406030204" pitchFamily="18" charset="0"/>
                            <a:ea typeface="Tahoma" panose="020B0604030504040204" pitchFamily="34" charset="0"/>
                            <a:cs typeface="Tahoma" panose="020B0604030504040204" pitchFamily="34" charset="0"/>
                          </a:rPr>
                          <m:t>𝒊</m:t>
                        </m:r>
                      </m:sub>
                    </m:sSub>
                  </m:oMath>
                </a14:m>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vi-VN" sz="2400" b="1" kern="100" dirty="0">
                    <a:latin typeface="Tahoma" panose="020B0604030504040204" pitchFamily="34" charset="0"/>
                    <a:ea typeface="Tahoma" panose="020B0604030504040204" pitchFamily="34" charset="0"/>
                    <a:cs typeface="Tahoma" panose="020B0604030504040204" pitchFamily="34" charset="0"/>
                  </a:rPr>
                  <a:t>{−1,+1}. Một siêu phẳng được gọi là tách được nếu tồn tại 𝑤 và 𝑏 sao cho:</a:t>
                </a:r>
              </a:p>
            </p:txBody>
          </p:sp>
        </mc:Choice>
        <mc:Fallback>
          <p:sp>
            <p:nvSpPr>
              <p:cNvPr id="6" name="TextBox 5">
                <a:extLst>
                  <a:ext uri="{FF2B5EF4-FFF2-40B4-BE49-F238E27FC236}">
                    <a16:creationId xmlns:a16="http://schemas.microsoft.com/office/drawing/2014/main" id="{7E677E84-1F9D-00EC-D135-C7F4E1069EB2}"/>
                  </a:ext>
                </a:extLst>
              </p:cNvPr>
              <p:cNvSpPr txBox="1">
                <a:spLocks noRot="1" noChangeAspect="1" noMove="1" noResize="1" noEditPoints="1" noAdjustHandles="1" noChangeArrowheads="1" noChangeShapeType="1" noTextEdit="1"/>
              </p:cNvSpPr>
              <p:nvPr/>
            </p:nvSpPr>
            <p:spPr>
              <a:xfrm>
                <a:off x="1080163" y="3545846"/>
                <a:ext cx="9636313" cy="1769267"/>
              </a:xfrm>
              <a:prstGeom prst="rect">
                <a:avLst/>
              </a:prstGeom>
              <a:blipFill>
                <a:blip r:embed="rId4"/>
                <a:stretch>
                  <a:fillRect l="-949" r="-1455" b="-482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DCAAB55-4201-8B4B-66FD-BF5D1405891A}"/>
              </a:ext>
            </a:extLst>
          </p:cNvPr>
          <p:cNvPicPr>
            <a:picLocks noChangeAspect="1"/>
          </p:cNvPicPr>
          <p:nvPr/>
        </p:nvPicPr>
        <p:blipFill>
          <a:blip r:embed="rId5"/>
          <a:stretch>
            <a:fillRect/>
          </a:stretch>
        </p:blipFill>
        <p:spPr>
          <a:xfrm>
            <a:off x="2401611" y="5261544"/>
            <a:ext cx="7191071" cy="879484"/>
          </a:xfrm>
          <a:prstGeom prst="rect">
            <a:avLst/>
          </a:prstGeom>
        </p:spPr>
      </p:pic>
    </p:spTree>
    <p:extLst>
      <p:ext uri="{BB962C8B-B14F-4D97-AF65-F5344CB8AC3E}">
        <p14:creationId xmlns:p14="http://schemas.microsoft.com/office/powerpoint/2010/main" val="356027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1F7CA-B0A6-0649-6AB2-D4A872A585B0}"/>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5820CE76-0A75-4020-FACB-6CBA34F4560A}"/>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1D5AE0CB-13CE-5C51-8621-84AD3D0381ED}"/>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D8E43083-CD42-519C-4186-2FDC2E85E5A3}"/>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1FBC2EDD-6767-6F7F-F699-57A0BB1E06A4}"/>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49053C79-565F-02C7-CF6E-4A5D30610C75}"/>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9C1A4507-6933-0522-A486-F52377DC2B26}"/>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28E6B75E-44C7-D643-46DD-1CBE6AAE7575}"/>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41AC8064-3B4A-F13A-529F-3FD7E7719FF9}"/>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E910FA3F-7459-B118-C0D1-1B53AAB68C59}"/>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1F093DE5-9985-DAED-FF00-332A6A62EFFF}"/>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77AB66CF-8B6A-EFFE-9B94-594203FFC3C5}"/>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72C97BD-C11C-BEC0-4DF9-841AFD4681FE}"/>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81AB481D-36B1-EC2A-4D13-84399504AE14}"/>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DD01006E-634F-65A4-7AD8-B7FABBF2A498}"/>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1319D1B6-96EB-2EE6-F071-9F2CC80DDC6F}"/>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E2ED2EE7-905B-394A-CCBE-C02E73F423C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8E2291EF-C4B9-1463-9FF1-499B393B4A9A}"/>
              </a:ext>
            </a:extLst>
          </p:cNvPr>
          <p:cNvGrpSpPr/>
          <p:nvPr/>
        </p:nvGrpSpPr>
        <p:grpSpPr>
          <a:xfrm>
            <a:off x="744810" y="601362"/>
            <a:ext cx="8362254" cy="1088517"/>
            <a:chOff x="744810" y="601362"/>
            <a:chExt cx="8362254" cy="1088517"/>
          </a:xfrm>
        </p:grpSpPr>
        <p:sp>
          <p:nvSpPr>
            <p:cNvPr id="33" name="Parallelogram 32">
              <a:extLst>
                <a:ext uri="{FF2B5EF4-FFF2-40B4-BE49-F238E27FC236}">
                  <a16:creationId xmlns:a16="http://schemas.microsoft.com/office/drawing/2014/main" id="{7B93DC24-F165-9CBD-771B-876563CCF6B9}"/>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A403088C-9AAA-CF8F-C8E9-20B54AD0A49D}"/>
                </a:ext>
              </a:extLst>
            </p:cNvPr>
            <p:cNvSpPr txBox="1"/>
            <p:nvPr/>
          </p:nvSpPr>
          <p:spPr>
            <a:xfrm>
              <a:off x="2085877" y="601362"/>
              <a:ext cx="7021187"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Siêu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phẳng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tách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được</a:t>
              </a:r>
              <a:endParaRPr lang="vi-VN" sz="4000" dirty="0"/>
            </a:p>
          </p:txBody>
        </p:sp>
      </p:gr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7E2ABC5-6C15-6D5C-271A-4A8FFBC3DD70}"/>
                  </a:ext>
                </a:extLst>
              </p:cNvPr>
              <p:cNvSpPr txBox="1"/>
              <p:nvPr/>
            </p:nvSpPr>
            <p:spPr>
              <a:xfrm>
                <a:off x="1544613" y="3011755"/>
                <a:ext cx="9636313" cy="3193182"/>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Điều kiện này đảm bảo rằng các điểm dữ liệu của mỗi lớp nằm ở hai phía đối diện của siêu phẳng, với khoảng cách tối thiểu từ siêu phẳng đến các điểm gần nhất (gọi là lề) được xác định bởi </a:t>
                </a:r>
                <a14:m>
                  <m:oMath xmlns:m="http://schemas.openxmlformats.org/officeDocument/2006/math">
                    <m:f>
                      <m:fPr>
                        <m:ctrlPr>
                          <a:rPr lang="vi-VN" sz="2400" b="1" i="1" kern="100" smtClean="0">
                            <a:latin typeface="Cambria Math" panose="02040503050406030204" pitchFamily="18" charset="0"/>
                            <a:ea typeface="Tahoma" panose="020B0604030504040204" pitchFamily="34" charset="0"/>
                            <a:cs typeface="Tahoma" panose="020B0604030504040204" pitchFamily="34" charset="0"/>
                          </a:rPr>
                        </m:ctrlPr>
                      </m:fPr>
                      <m:num>
                        <m:r>
                          <a:rPr lang="en-US" sz="2400" b="1" i="1" kern="100" smtClean="0">
                            <a:latin typeface="Cambria Math" panose="02040503050406030204" pitchFamily="18" charset="0"/>
                            <a:ea typeface="Tahoma" panose="020B0604030504040204" pitchFamily="34" charset="0"/>
                            <a:cs typeface="Tahoma" panose="020B0604030504040204" pitchFamily="34" charset="0"/>
                          </a:rPr>
                          <m:t>𝟏</m:t>
                        </m:r>
                      </m:num>
                      <m:den>
                        <m:d>
                          <m:dPr>
                            <m:begChr m:val="‖"/>
                            <m:endChr m:val="‖"/>
                            <m:ctrlPr>
                              <a:rPr lang="vi-VN" sz="2400" b="1" i="1" kern="100" smtClean="0">
                                <a:latin typeface="Cambria Math" panose="02040503050406030204" pitchFamily="18" charset="0"/>
                                <a:ea typeface="Tahoma" panose="020B0604030504040204" pitchFamily="34" charset="0"/>
                                <a:cs typeface="Tahoma" panose="020B0604030504040204" pitchFamily="34" charset="0"/>
                              </a:rPr>
                            </m:ctrlPr>
                          </m:dPr>
                          <m:e>
                            <m:r>
                              <a:rPr lang="en-US" sz="2400" b="1" i="1" kern="100" smtClean="0">
                                <a:latin typeface="Cambria Math" panose="02040503050406030204" pitchFamily="18" charset="0"/>
                                <a:ea typeface="Tahoma" panose="020B0604030504040204" pitchFamily="34" charset="0"/>
                                <a:cs typeface="Tahoma" panose="020B0604030504040204" pitchFamily="34" charset="0"/>
                              </a:rPr>
                              <m:t>𝒘</m:t>
                            </m:r>
                          </m:e>
                        </m:d>
                      </m:den>
                    </m:f>
                  </m:oMath>
                </a14:m>
                <a:r>
                  <a:rPr lang="vi-VN" sz="2400" b="1" kern="100" dirty="0">
                    <a:latin typeface="Tahoma" panose="020B0604030504040204" pitchFamily="34" charset="0"/>
                    <a:ea typeface="Tahoma" panose="020B0604030504040204" pitchFamily="34" charset="0"/>
                    <a:cs typeface="Tahoma" panose="020B0604030504040204" pitchFamily="34" charset="0"/>
                  </a:rPr>
                  <a:t>​ . Để tối đa hóa lề, chúng ta cần tối thiểu hóa</a:t>
                </a:r>
                <a:r>
                  <a:rPr lang="en-US" sz="2400" b="1" kern="1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p>
                      <m:sSupPr>
                        <m:ctrlPr>
                          <a:rPr lang="en-US" sz="2400" b="1" i="1" kern="100" smtClean="0">
                            <a:latin typeface="Cambria Math" panose="02040503050406030204" pitchFamily="18" charset="0"/>
                            <a:ea typeface="Tahoma" panose="020B0604030504040204" pitchFamily="34" charset="0"/>
                            <a:cs typeface="Tahoma" panose="020B0604030504040204" pitchFamily="34" charset="0"/>
                          </a:rPr>
                        </m:ctrlPr>
                      </m:sSupPr>
                      <m:e>
                        <m:d>
                          <m:dPr>
                            <m:begChr m:val="‖"/>
                            <m:endChr m:val="‖"/>
                            <m:ctrlPr>
                              <a:rPr lang="vi-VN" sz="2400" b="1" i="1" kern="100">
                                <a:latin typeface="Cambria Math" panose="02040503050406030204" pitchFamily="18" charset="0"/>
                                <a:ea typeface="Tahoma" panose="020B0604030504040204" pitchFamily="34" charset="0"/>
                                <a:cs typeface="Tahoma" panose="020B0604030504040204" pitchFamily="34" charset="0"/>
                              </a:rPr>
                            </m:ctrlPr>
                          </m:dPr>
                          <m:e>
                            <m:r>
                              <a:rPr lang="en-US" sz="2400" b="1" i="1" kern="100">
                                <a:latin typeface="Cambria Math" panose="02040503050406030204" pitchFamily="18" charset="0"/>
                                <a:ea typeface="Tahoma" panose="020B0604030504040204" pitchFamily="34" charset="0"/>
                                <a:cs typeface="Tahoma" panose="020B0604030504040204" pitchFamily="34" charset="0"/>
                              </a:rPr>
                              <m:t>𝒘</m:t>
                            </m:r>
                          </m:e>
                        </m:d>
                      </m:e>
                      <m:sup>
                        <m:r>
                          <a:rPr lang="en-US" sz="2400" b="1" i="1" kern="100" smtClean="0">
                            <a:latin typeface="Cambria Math" panose="02040503050406030204" pitchFamily="18" charset="0"/>
                            <a:ea typeface="Tahoma" panose="020B0604030504040204" pitchFamily="34" charset="0"/>
                            <a:cs typeface="Tahoma" panose="020B0604030504040204" pitchFamily="34" charset="0"/>
                          </a:rPr>
                          <m:t>𝟐</m:t>
                        </m:r>
                      </m:sup>
                    </m:sSup>
                  </m:oMath>
                </a14:m>
                <a:r>
                  <a:rPr lang="vi-VN" sz="2400" b="1" kern="100" dirty="0">
                    <a:latin typeface="Tahoma" panose="020B0604030504040204" pitchFamily="34" charset="0"/>
                    <a:ea typeface="Tahoma" panose="020B0604030504040204" pitchFamily="34" charset="0"/>
                    <a:cs typeface="Tahoma" panose="020B0604030504040204" pitchFamily="34" charset="0"/>
                  </a:rPr>
                  <a:t>, dẫn đến bài toán tối ưu hóa của SVM.</a:t>
                </a:r>
              </a:p>
            </p:txBody>
          </p:sp>
        </mc:Choice>
        <mc:Fallback>
          <p:sp>
            <p:nvSpPr>
              <p:cNvPr id="6" name="TextBox 5">
                <a:extLst>
                  <a:ext uri="{FF2B5EF4-FFF2-40B4-BE49-F238E27FC236}">
                    <a16:creationId xmlns:a16="http://schemas.microsoft.com/office/drawing/2014/main" id="{07E2ABC5-6C15-6D5C-271A-4A8FFBC3DD70}"/>
                  </a:ext>
                </a:extLst>
              </p:cNvPr>
              <p:cNvSpPr txBox="1">
                <a:spLocks noRot="1" noChangeAspect="1" noMove="1" noResize="1" noEditPoints="1" noAdjustHandles="1" noChangeArrowheads="1" noChangeShapeType="1" noTextEdit="1"/>
              </p:cNvSpPr>
              <p:nvPr/>
            </p:nvSpPr>
            <p:spPr>
              <a:xfrm>
                <a:off x="1544613" y="3011755"/>
                <a:ext cx="9636313" cy="3193182"/>
              </a:xfrm>
              <a:prstGeom prst="rect">
                <a:avLst/>
              </a:prstGeom>
              <a:blipFill>
                <a:blip r:embed="rId3"/>
                <a:stretch>
                  <a:fillRect l="-949" b="-38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CD946EE-D89B-A8FB-1DBB-0AADD4CEFA78}"/>
              </a:ext>
            </a:extLst>
          </p:cNvPr>
          <p:cNvPicPr>
            <a:picLocks noChangeAspect="1"/>
          </p:cNvPicPr>
          <p:nvPr/>
        </p:nvPicPr>
        <p:blipFill>
          <a:blip r:embed="rId4"/>
          <a:stretch>
            <a:fillRect/>
          </a:stretch>
        </p:blipFill>
        <p:spPr>
          <a:xfrm>
            <a:off x="2302783" y="2050227"/>
            <a:ext cx="7191071" cy="879484"/>
          </a:xfrm>
          <a:prstGeom prst="rect">
            <a:avLst/>
          </a:prstGeom>
        </p:spPr>
      </p:pic>
    </p:spTree>
    <p:extLst>
      <p:ext uri="{BB962C8B-B14F-4D97-AF65-F5344CB8AC3E}">
        <p14:creationId xmlns:p14="http://schemas.microsoft.com/office/powerpoint/2010/main" val="1917653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6448-6510-D577-46F9-1C20A84E953D}"/>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AA2079EE-E375-F5AB-2809-F594FC245EF4}"/>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C661FABC-558A-2FEB-D31F-02A528D4A2A7}"/>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A5FCC95D-379F-5AD6-E4F2-7EEF626B9F8F}"/>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799325CD-BD24-7CD4-8D62-EC122F2B5E2A}"/>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5BEA1D35-D6EA-FAAD-2B42-6ED48B617F31}"/>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F4FB2B51-463E-5B17-3975-F101A54147A1}"/>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1979E617-DCFC-760A-3720-325D0457F9E7}"/>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BFA0727A-E19A-E36B-28FC-E98F41D697E9}"/>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024E22AF-2EED-A646-3A93-DE2C43E1D1E8}"/>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2CB83CBD-D742-D143-5352-096AD06AC9DA}"/>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4DC3F5F5-EF40-2DAF-95DB-8B03681EDF0E}"/>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90D8354D-D253-E181-4A60-3A9C5D957A78}"/>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9E3A80AB-6754-06B5-469D-5E63BB0A22E3}"/>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869ED742-D77A-57DC-6C0E-24B7C49942D9}"/>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D07763F7-2F6F-BB5B-30A3-EE9A0AA5497C}"/>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C4573D97-1948-9633-3F7B-775BA8F22F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DE3E63A4-2807-022B-31ED-5D68C7D270CD}"/>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sp>
        <p:nvSpPr>
          <p:cNvPr id="34" name="TextBox 33">
            <a:extLst>
              <a:ext uri="{FF2B5EF4-FFF2-40B4-BE49-F238E27FC236}">
                <a16:creationId xmlns:a16="http://schemas.microsoft.com/office/drawing/2014/main" id="{826D6BEF-875E-C1D4-8362-9220F51CA464}"/>
              </a:ext>
            </a:extLst>
          </p:cNvPr>
          <p:cNvSpPr txBox="1"/>
          <p:nvPr/>
        </p:nvSpPr>
        <p:spPr>
          <a:xfrm>
            <a:off x="1811227" y="981649"/>
            <a:ext cx="8564283"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Máy</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Vector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hỗ</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trợ</a:t>
            </a:r>
            <a:endParaRPr lang="vi-VN" sz="4000" dirty="0"/>
          </a:p>
        </p:txBody>
      </p:sp>
      <p:sp>
        <p:nvSpPr>
          <p:cNvPr id="4" name="TextBox 3">
            <a:extLst>
              <a:ext uri="{FF2B5EF4-FFF2-40B4-BE49-F238E27FC236}">
                <a16:creationId xmlns:a16="http://schemas.microsoft.com/office/drawing/2014/main" id="{B52308AD-35A5-A8D9-EC55-B52C8EED7715}"/>
              </a:ext>
            </a:extLst>
          </p:cNvPr>
          <p:cNvSpPr txBox="1"/>
          <p:nvPr/>
        </p:nvSpPr>
        <p:spPr>
          <a:xfrm>
            <a:off x="886289" y="2604752"/>
            <a:ext cx="10414158" cy="830997"/>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Trong trường hợp dữ liệu có thể tách biệt tuyến tính, SVM lề cứng tìm siêu phẳng tối ưu bằng cách giải bài toán tối ưu hóa sau:</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E1C15273-E55C-F82A-7208-FC4D37D95929}"/>
              </a:ext>
            </a:extLst>
          </p:cNvPr>
          <p:cNvSpPr txBox="1"/>
          <p:nvPr/>
        </p:nvSpPr>
        <p:spPr>
          <a:xfrm>
            <a:off x="1168805" y="2008124"/>
            <a:ext cx="10414158"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3.1. </a:t>
            </a:r>
            <a:r>
              <a:rPr lang="en-US" sz="2400" dirty="0" err="1">
                <a:latin typeface="Tahoma" panose="020B0604030504040204" pitchFamily="34" charset="0"/>
                <a:ea typeface="Tahoma" panose="020B0604030504040204" pitchFamily="34" charset="0"/>
                <a:cs typeface="Tahoma" panose="020B0604030504040204" pitchFamily="34" charset="0"/>
              </a:rPr>
              <a:t>Máy</a:t>
            </a:r>
            <a:r>
              <a:rPr lang="en-US" sz="2400" dirty="0">
                <a:latin typeface="Tahoma" panose="020B0604030504040204" pitchFamily="34" charset="0"/>
                <a:ea typeface="Tahoma" panose="020B0604030504040204" pitchFamily="34" charset="0"/>
                <a:cs typeface="Tahoma" panose="020B0604030504040204" pitchFamily="34" charset="0"/>
              </a:rPr>
              <a:t> vector </a:t>
            </a:r>
            <a:r>
              <a:rPr lang="en-US" sz="2400" dirty="0" err="1">
                <a:latin typeface="Tahoma" panose="020B0604030504040204" pitchFamily="34" charset="0"/>
                <a:ea typeface="Tahoma" panose="020B0604030504040204" pitchFamily="34" charset="0"/>
                <a:cs typeface="Tahoma" panose="020B0604030504040204" pitchFamily="34" charset="0"/>
              </a:rPr>
              <a:t>hỗ</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trợ</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lề</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cứng</a:t>
            </a:r>
            <a:r>
              <a:rPr lang="en-US" sz="2400" dirty="0">
                <a:latin typeface="Tahoma" panose="020B0604030504040204" pitchFamily="34" charset="0"/>
                <a:ea typeface="Tahoma" panose="020B0604030504040204" pitchFamily="34" charset="0"/>
                <a:cs typeface="Tahoma" panose="020B0604030504040204" pitchFamily="34" charset="0"/>
              </a:rPr>
              <a:t> (Hard Margin SVM)</a:t>
            </a:r>
          </a:p>
        </p:txBody>
      </p:sp>
      <p:pic>
        <p:nvPicPr>
          <p:cNvPr id="3" name="Picture 2">
            <a:extLst>
              <a:ext uri="{FF2B5EF4-FFF2-40B4-BE49-F238E27FC236}">
                <a16:creationId xmlns:a16="http://schemas.microsoft.com/office/drawing/2014/main" id="{A8393E99-B77F-7B77-6E08-1AA0014AA106}"/>
              </a:ext>
            </a:extLst>
          </p:cNvPr>
          <p:cNvPicPr>
            <a:picLocks noChangeAspect="1"/>
          </p:cNvPicPr>
          <p:nvPr/>
        </p:nvPicPr>
        <p:blipFill>
          <a:blip r:embed="rId3"/>
          <a:stretch>
            <a:fillRect/>
          </a:stretch>
        </p:blipFill>
        <p:spPr>
          <a:xfrm>
            <a:off x="2623921" y="3582246"/>
            <a:ext cx="6666771" cy="1359498"/>
          </a:xfrm>
          <a:prstGeom prst="rect">
            <a:avLst/>
          </a:prstGeom>
        </p:spPr>
      </p:pic>
    </p:spTree>
    <p:extLst>
      <p:ext uri="{BB962C8B-B14F-4D97-AF65-F5344CB8AC3E}">
        <p14:creationId xmlns:p14="http://schemas.microsoft.com/office/powerpoint/2010/main" val="2988335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2349</TotalTime>
  <Words>1913</Words>
  <Application>Microsoft Office PowerPoint</Application>
  <PresentationFormat>Widescreen</PresentationFormat>
  <Paragraphs>156</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Arial</vt:lpstr>
      <vt:lpstr>Barlow Condensed ExtraBold</vt:lpstr>
      <vt:lpstr>Calibri</vt:lpstr>
      <vt:lpstr>Calibri Light</vt:lpstr>
      <vt:lpstr>Cambria Math</vt:lpstr>
      <vt:lpstr>Eurostile BQ</vt:lpstr>
      <vt:lpstr>Roboto</vt:lpstr>
      <vt:lpstr>Roboto Light</vt:lpstr>
      <vt:lpstr>Segoe UI Black</vt:lpstr>
      <vt:lpstr>SegoeuiPc</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Khoa Hồng</dc:creator>
  <cp:lastModifiedBy>Anh Khoa Hồng</cp:lastModifiedBy>
  <cp:revision>120</cp:revision>
  <dcterms:created xsi:type="dcterms:W3CDTF">2024-03-03T10:36:42Z</dcterms:created>
  <dcterms:modified xsi:type="dcterms:W3CDTF">2025-04-24T09:03:15Z</dcterms:modified>
</cp:coreProperties>
</file>