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7"/>
  </p:notesMasterIdLst>
  <p:handoutMasterIdLst>
    <p:handoutMasterId r:id="rId18"/>
  </p:handoutMasterIdLst>
  <p:sldIdLst>
    <p:sldId id="261" r:id="rId6"/>
    <p:sldId id="274" r:id="rId7"/>
    <p:sldId id="277" r:id="rId8"/>
    <p:sldId id="276" r:id="rId9"/>
    <p:sldId id="270" r:id="rId10"/>
    <p:sldId id="267" r:id="rId11"/>
    <p:sldId id="272" r:id="rId12"/>
    <p:sldId id="271" r:id="rId13"/>
    <p:sldId id="275" r:id="rId14"/>
    <p:sldId id="279" r:id="rId15"/>
    <p:sldId id="269" r:id="rId16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rnadette Minton" initials="BKM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563E"/>
    <a:srgbClr val="FF3300"/>
    <a:srgbClr val="FF0000"/>
    <a:srgbClr val="C8F4AA"/>
    <a:srgbClr val="F69D8E"/>
    <a:srgbClr val="025AA3"/>
    <a:srgbClr val="EF4733"/>
    <a:srgbClr val="F48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87" autoAdjust="0"/>
  </p:normalViewPr>
  <p:slideViewPr>
    <p:cSldViewPr snapToGrid="0" snapToObjects="1">
      <p:cViewPr>
        <p:scale>
          <a:sx n="140" d="100"/>
          <a:sy n="140" d="100"/>
        </p:scale>
        <p:origin x="-79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2290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939E095-C411-4E10-BC61-45FDE6B3EF50}" type="datetimeFigureOut">
              <a:rPr lang="en-US" smtClean="0"/>
              <a:pPr/>
              <a:t>2/25/2013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40E2486-F44D-48BD-AF83-F8D0CD9C6A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6905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8E8642D1-139E-402B-BAD5-DE7AFC4A7C19}" type="datetimeFigureOut">
              <a:rPr lang="en-US"/>
              <a:pPr>
                <a:defRPr/>
              </a:pPr>
              <a:t>2/25/2013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59BA1851-C1BB-48F9-9097-EF580516C3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224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AF40550-B86B-4780-A520-6E66CA871D67}" type="slidenum">
              <a:rPr lang="en-US" smtClean="0">
                <a:ea typeface="ＭＳ Ｐゴシック" pitchFamily="34" charset="-128"/>
              </a:rPr>
              <a:pPr/>
              <a:t>1</a:t>
            </a:fld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PT_TemplateB.jpg"/>
          <p:cNvPicPr>
            <a:picLocks noChangeAspect="1"/>
          </p:cNvPicPr>
          <p:nvPr userDrawn="1"/>
        </p:nvPicPr>
        <p:blipFill>
          <a:blip r:embed="rId2"/>
          <a:srcRect l="21944" t="60098" r="13750" b="11731"/>
          <a:stretch>
            <a:fillRect/>
          </a:stretch>
        </p:blipFill>
        <p:spPr bwMode="auto">
          <a:xfrm>
            <a:off x="0" y="4762500"/>
            <a:ext cx="91440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Conecting America for Better Health - star identity trademarked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838" y="869950"/>
            <a:ext cx="371792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49043"/>
            <a:ext cx="70866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02647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EE56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10/11/2011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Last Updated: 09/22/2011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D850A-6597-4ACD-8CDD-DAF2312374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10/11/2011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Last Updated: 09/22/2011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3A5D5-00FC-4A6F-9DD3-BE3F5CD488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10/11/2011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Last Updated: 09/22/2011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4C7E7-4407-4674-B7B9-CDAA13EB2B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52755"/>
            <a:ext cx="2057400" cy="45734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52755"/>
            <a:ext cx="6019800" cy="45734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10/11/2011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Last Updated: 09/22/2011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B2D22-4CF6-4727-B952-5DB99C1CFA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063" y="390752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002692"/>
            <a:ext cx="8229600" cy="4143009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10/11/2011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Last Updated: 09/22/2011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22A75-CA8B-459B-ADB1-E019FB15DA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None/>
              <a:defRPr sz="20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10/11/2011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Last Updated: 09/22/2011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F016F-3706-443D-9633-DCB7CC5434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10/11/2011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Last Updated: 09/22/2011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D50D1-7359-4283-AF56-5D6A82805B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10/11/2011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Last Updated: 09/22/2011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4F892-D8E4-4C07-9684-7BA7C981F7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10/11/2011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Last Updated: 09/22/2011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B8B9E-70C6-44F5-A001-6B1A491E84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10/11/2011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Last Updated: 09/22/2011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02DDB-ECD9-49E7-A5DD-C1D5620658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10/11/2011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Last Updated: 09/22/2011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851C3-D09B-4D98-8254-292411FE84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2558"/>
            <a:ext cx="3008313" cy="9284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6680"/>
            <a:ext cx="5111750" cy="56194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9548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10/11/2011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Last Updated: 09/22/2011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23FD3-0E41-459E-B3C2-0F1FF50309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_TemplateB.jpg"/>
          <p:cNvPicPr>
            <a:picLocks noChangeAspect="1"/>
          </p:cNvPicPr>
          <p:nvPr/>
        </p:nvPicPr>
        <p:blipFill>
          <a:blip r:embed="rId14"/>
          <a:srcRect l="21944" t="60098" r="13750" b="14635"/>
          <a:stretch>
            <a:fillRect/>
          </a:stretch>
        </p:blipFill>
        <p:spPr bwMode="auto">
          <a:xfrm>
            <a:off x="0" y="4978400"/>
            <a:ext cx="9144000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73063" y="3762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003425"/>
            <a:ext cx="8229600" cy="414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19800"/>
            <a:ext cx="8229600" cy="7016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dirty="0" smtClean="0"/>
              <a:t>10/11/2011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019800"/>
            <a:ext cx="8229600" cy="70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 smtClean="0"/>
              <a:t>Last Updated: 09/22/2011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019800"/>
            <a:ext cx="8229600" cy="7016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6C776F53-A82F-43A0-ABF3-9FE76BC543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81000" y="1519238"/>
            <a:ext cx="8229600" cy="1587"/>
          </a:xfrm>
          <a:prstGeom prst="line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3" name="Picture 13" descr="Conecting America for Better Health - star identity trademarked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553200" y="14288"/>
            <a:ext cx="2570163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</p:sldLayoutIdLst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025AA3"/>
          </a:solidFill>
          <a:latin typeface="Century"/>
          <a:ea typeface="ＭＳ Ｐゴシック" charset="0"/>
          <a:cs typeface="Century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ＭＳ Ｐゴシック" charset="0"/>
          <a:cs typeface="Century" pitchFamily="18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ＭＳ Ｐゴシック" charset="0"/>
          <a:cs typeface="Century" pitchFamily="18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ＭＳ Ｐゴシック" charset="0"/>
          <a:cs typeface="Century" pitchFamily="18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ＭＳ Ｐゴシック" charset="0"/>
          <a:cs typeface="Century" pitchFamily="18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Century" pitchFamily="18" charset="0"/>
          <a:cs typeface="Century" pitchFamily="18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Century" pitchFamily="18" charset="0"/>
          <a:cs typeface="Century" pitchFamily="18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Century" pitchFamily="18" charset="0"/>
          <a:cs typeface="Century" pitchFamily="18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Century" pitchFamily="18" charset="0"/>
          <a:cs typeface="Century" pitchFamily="18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25AA3"/>
        </a:buClr>
        <a:buFont typeface="Arial" pitchFamily="34" charset="0"/>
        <a:buChar char="•"/>
        <a:defRPr sz="2800" kern="1200">
          <a:solidFill>
            <a:srgbClr val="7F7F7F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25AA3"/>
        </a:buClr>
        <a:buFont typeface="Arial" pitchFamily="34" charset="0"/>
        <a:buChar char="–"/>
        <a:defRPr sz="2400" kern="1200">
          <a:solidFill>
            <a:srgbClr val="7F7F7F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25AA3"/>
        </a:buClr>
        <a:buFont typeface="Arial" pitchFamily="34" charset="0"/>
        <a:buChar char="•"/>
        <a:defRPr sz="2000" kern="1200">
          <a:solidFill>
            <a:srgbClr val="7F7F7F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25AA3"/>
        </a:buClr>
        <a:buFont typeface="Arial" pitchFamily="34" charset="0"/>
        <a:buChar char="–"/>
        <a:defRPr kern="1200">
          <a:solidFill>
            <a:srgbClr val="7F7F7F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25AA3"/>
        </a:buClr>
        <a:buFont typeface="Arial" pitchFamily="34" charset="0"/>
        <a:buChar char="»"/>
        <a:defRPr kern="1200">
          <a:solidFill>
            <a:srgbClr val="7F7F7F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Minton@zynx.com" TargetMode="External"/><Relationship Id="rId2" Type="http://schemas.openxmlformats.org/officeDocument/2006/relationships/hyperlink" Target="mailto:CNanjo@zynx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VLee@zynx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entury" pitchFamily="18" charset="0"/>
                <a:ea typeface="ＭＳ Ｐゴシック" pitchFamily="34" charset="-128"/>
                <a:cs typeface="Century" pitchFamily="18" charset="0"/>
              </a:rPr>
              <a:t/>
            </a:r>
            <a:br>
              <a:rPr lang="en-US" dirty="0" smtClean="0">
                <a:latin typeface="Century" pitchFamily="18" charset="0"/>
                <a:ea typeface="ＭＳ Ｐゴシック" pitchFamily="34" charset="-128"/>
                <a:cs typeface="Century" pitchFamily="18" charset="0"/>
              </a:rPr>
            </a:br>
            <a:r>
              <a:rPr lang="en-US" sz="4000" dirty="0" err="1" smtClean="0">
                <a:latin typeface="Century" pitchFamily="18" charset="0"/>
                <a:ea typeface="ＭＳ Ｐゴシック" pitchFamily="34" charset="-128"/>
                <a:cs typeface="Century" pitchFamily="18" charset="0"/>
              </a:rPr>
              <a:t>HeD</a:t>
            </a:r>
            <a:r>
              <a:rPr lang="en-US" sz="4000" dirty="0" smtClean="0">
                <a:latin typeface="Century" pitchFamily="18" charset="0"/>
                <a:ea typeface="ＭＳ Ｐゴシック" pitchFamily="34" charset="-128"/>
                <a:cs typeface="Century" pitchFamily="18" charset="0"/>
              </a:rPr>
              <a:t> </a:t>
            </a:r>
            <a:r>
              <a:rPr lang="en-US" sz="4000" dirty="0" smtClean="0">
                <a:latin typeface="Century" pitchFamily="18" charset="0"/>
                <a:ea typeface="ＭＳ Ｐゴシック" pitchFamily="34" charset="-128"/>
                <a:cs typeface="Century" pitchFamily="18" charset="0"/>
              </a:rPr>
              <a:t>Pilot</a:t>
            </a:r>
            <a:r>
              <a:rPr lang="en-US" dirty="0" smtClean="0">
                <a:latin typeface="Century" pitchFamily="18" charset="0"/>
                <a:ea typeface="ＭＳ Ｐゴシック" pitchFamily="34" charset="-128"/>
                <a:cs typeface="Century" pitchFamily="18" charset="0"/>
              </a:rPr>
              <a:t/>
            </a:r>
            <a:br>
              <a:rPr lang="en-US" dirty="0" smtClean="0">
                <a:latin typeface="Century" pitchFamily="18" charset="0"/>
                <a:ea typeface="ＭＳ Ｐゴシック" pitchFamily="34" charset="-128"/>
                <a:cs typeface="Century" pitchFamily="18" charset="0"/>
              </a:rPr>
            </a:b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Century" pitchFamily="18" charset="0"/>
                <a:ea typeface="ＭＳ Ｐゴシック" pitchFamily="34" charset="-128"/>
                <a:cs typeface="Century" pitchFamily="18" charset="0"/>
              </a:rPr>
              <a:t/>
            </a:r>
            <a:b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Century" pitchFamily="18" charset="0"/>
                <a:ea typeface="ＭＳ Ｐゴシック" pitchFamily="34" charset="-128"/>
                <a:cs typeface="Century" pitchFamily="18" charset="0"/>
              </a:rPr>
            </a:b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Century" pitchFamily="18" charset="0"/>
                <a:ea typeface="ＭＳ Ｐゴシック" pitchFamily="34" charset="-128"/>
                <a:cs typeface="Century" pitchFamily="18" charset="0"/>
              </a:rPr>
              <a:t/>
            </a:r>
            <a:b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latin typeface="Century" pitchFamily="18" charset="0"/>
                <a:ea typeface="ＭＳ Ｐゴシック" pitchFamily="34" charset="-128"/>
                <a:cs typeface="Century" pitchFamily="18" charset="0"/>
              </a:rPr>
            </a:br>
            <a:endParaRPr lang="en-US" sz="2000" b="1" dirty="0" smtClean="0">
              <a:solidFill>
                <a:schemeClr val="accent3">
                  <a:lumMod val="50000"/>
                </a:schemeClr>
              </a:solidFill>
              <a:latin typeface="Century" pitchFamily="18" charset="0"/>
              <a:ea typeface="ＭＳ Ｐゴシック" pitchFamily="34" charset="-128"/>
              <a:cs typeface="Century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Zynx Health</a:t>
            </a:r>
          </a:p>
          <a:p>
            <a:r>
              <a:rPr lang="en-US" dirty="0" smtClean="0"/>
              <a:t>Use Case 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S&amp;I Framework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atin typeface="+mn-lt"/>
                <a:ea typeface="+mn-ea"/>
              </a:rPr>
              <a:t>October 11, 2011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F016F-3706-443D-9633-DCB7CC54348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003425"/>
            <a:ext cx="8229600" cy="414178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Zynx will work collaboratively with an CDS Knowledge Artifact Integrator on</a:t>
            </a:r>
            <a:endParaRPr lang="en-US" sz="1600" dirty="0" smtClean="0"/>
          </a:p>
          <a:p>
            <a:pPr marL="742950" lvl="2" indent="-342900"/>
            <a:r>
              <a:rPr lang="en-US" sz="1600" dirty="0" smtClean="0"/>
              <a:t>The iterative development of one Order Set.</a:t>
            </a:r>
          </a:p>
          <a:p>
            <a:pPr marL="742950" lvl="2" indent="-342900"/>
            <a:r>
              <a:rPr lang="en-US" sz="1600" dirty="0" smtClean="0"/>
              <a:t>The validation of a second order without previous collaboration.</a:t>
            </a:r>
            <a:endParaRPr lang="en-US" sz="1600" dirty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Terminology constraints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Zynx and CDS Knowledge Artifact Integrator will agree on terminologies and value sets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vMR</a:t>
            </a:r>
            <a:r>
              <a:rPr lang="en-US" sz="1600" dirty="0" smtClean="0"/>
              <a:t> and </a:t>
            </a:r>
            <a:r>
              <a:rPr lang="en-US" sz="1600" dirty="0" err="1" smtClean="0"/>
              <a:t>HeD</a:t>
            </a:r>
            <a:r>
              <a:rPr lang="en-US" sz="1600" dirty="0" smtClean="0"/>
              <a:t> expressivity can support the development of an Order Set. If not, 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Any </a:t>
            </a:r>
            <a:r>
              <a:rPr lang="en-US" sz="1600" dirty="0" smtClean="0"/>
              <a:t>missing </a:t>
            </a:r>
            <a:r>
              <a:rPr lang="en-US" sz="1600" dirty="0" err="1" smtClean="0"/>
              <a:t>vMR</a:t>
            </a:r>
            <a:r>
              <a:rPr lang="en-US" sz="1600" dirty="0" smtClean="0"/>
              <a:t> </a:t>
            </a:r>
            <a:r>
              <a:rPr lang="en-US" sz="1600" dirty="0" smtClean="0"/>
              <a:t>concept/attribute will </a:t>
            </a:r>
            <a:r>
              <a:rPr lang="en-US" sz="1600" dirty="0" smtClean="0"/>
              <a:t>be added to </a:t>
            </a:r>
            <a:r>
              <a:rPr lang="en-US" sz="1600" dirty="0" err="1" smtClean="0"/>
              <a:t>vMR</a:t>
            </a:r>
            <a:r>
              <a:rPr lang="en-US" sz="160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 err="1" smtClean="0"/>
              <a:t>HeD</a:t>
            </a:r>
            <a:r>
              <a:rPr lang="en-US" sz="1600" dirty="0" smtClean="0"/>
              <a:t> specification will be enhanced to support the authoring and exchange of an Order Set.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The implementation guide will be modified accordingly.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108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593850"/>
            <a:ext cx="8229600" cy="414178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600" i="1" dirty="0" smtClean="0"/>
              <a:t>Need:  CDS Knowledge Integrator Partner(s)</a:t>
            </a:r>
            <a:endParaRPr lang="en-US" sz="16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10/11/2011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F016F-3706-443D-9633-DCB7CC54348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631218"/>
            <a:ext cx="8229600" cy="1083408"/>
          </a:xfrm>
        </p:spPr>
        <p:txBody>
          <a:bodyPr/>
          <a:lstStyle/>
          <a:p>
            <a:r>
              <a:rPr lang="en-US" sz="1600" i="1" dirty="0" smtClean="0"/>
              <a:t>Identify the members of your organization who will be supporting this pilot.  If possible include the role he/she will play in the pilot and contact information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10/11/2011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22A75-CA8B-459B-ADB1-E019FB15DA1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284151"/>
              </p:ext>
            </p:extLst>
          </p:nvPr>
        </p:nvGraphicFramePr>
        <p:xfrm>
          <a:off x="800100" y="3292475"/>
          <a:ext cx="753427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34702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Claude Nanjo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Technical, Main Contact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CNanjo@zynx.com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Bernadette Minton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BMinton@zynx.com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Victor Lee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Clinical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VLee@zynx.com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83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Pilot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6943"/>
            <a:ext cx="8229600" cy="4302858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Zynx to work with a partner CDS consumer (to be identified) to test the ability of</a:t>
            </a:r>
          </a:p>
          <a:p>
            <a:pPr lvl="1"/>
            <a:r>
              <a:rPr lang="en-US" sz="1800" dirty="0" smtClean="0"/>
              <a:t>Zynx to export an existing Zynx order set in the </a:t>
            </a:r>
            <a:r>
              <a:rPr lang="en-US" sz="1800" dirty="0" err="1" smtClean="0"/>
              <a:t>HeD</a:t>
            </a:r>
            <a:r>
              <a:rPr lang="en-US" sz="1800" dirty="0" smtClean="0"/>
              <a:t> Specification</a:t>
            </a:r>
          </a:p>
          <a:p>
            <a:pPr lvl="1"/>
            <a:r>
              <a:rPr lang="en-US" sz="1800" dirty="0" smtClean="0"/>
              <a:t>the CDS consumer(s) to ingest this order set while preserving both structural elements and semantic meaning</a:t>
            </a:r>
          </a:p>
          <a:p>
            <a:r>
              <a:rPr lang="en-US" sz="1800" dirty="0" smtClean="0"/>
              <a:t>Assess the degree of difficulty of implementing an interoperability solution using the current </a:t>
            </a:r>
            <a:r>
              <a:rPr lang="en-US" sz="1800" dirty="0" err="1" smtClean="0"/>
              <a:t>HeD</a:t>
            </a:r>
            <a:r>
              <a:rPr lang="en-US" sz="1800" dirty="0" smtClean="0"/>
              <a:t> specification; this may lead to recommendations for changes to the specification that </a:t>
            </a:r>
            <a:r>
              <a:rPr lang="en-US" sz="1800" dirty="0"/>
              <a:t>c</a:t>
            </a:r>
            <a:r>
              <a:rPr lang="en-US" sz="1800" dirty="0" smtClean="0"/>
              <a:t>ould result in improved expressivity, reduced complexity and/or improved extensibility</a:t>
            </a:r>
          </a:p>
          <a:p>
            <a:r>
              <a:rPr lang="en-US" sz="1800" dirty="0" smtClean="0"/>
              <a:t>We expect to learn more about:</a:t>
            </a:r>
          </a:p>
          <a:p>
            <a:pPr lvl="1"/>
            <a:r>
              <a:rPr lang="en-US" sz="1800" dirty="0" smtClean="0"/>
              <a:t>How </a:t>
            </a:r>
            <a:r>
              <a:rPr lang="en-US" sz="1800" dirty="0" err="1" smtClean="0"/>
              <a:t>vMR</a:t>
            </a:r>
            <a:r>
              <a:rPr lang="en-US" sz="1800" dirty="0" smtClean="0"/>
              <a:t> is applied in a real-world setting, as well as learning about expressivity gaps</a:t>
            </a:r>
          </a:p>
          <a:p>
            <a:pPr lvl="1"/>
            <a:r>
              <a:rPr lang="en-US" sz="1800" dirty="0" smtClean="0"/>
              <a:t>To what degree standard terminologies and value sets can be leveraged to preserve semantic interoperability</a:t>
            </a:r>
          </a:p>
          <a:p>
            <a:pPr lvl="1"/>
            <a:r>
              <a:rPr lang="en-US" sz="1800" dirty="0" smtClean="0"/>
              <a:t>To what degree the </a:t>
            </a:r>
            <a:r>
              <a:rPr lang="en-US" sz="1800" dirty="0" err="1" smtClean="0"/>
              <a:t>HeD</a:t>
            </a:r>
            <a:r>
              <a:rPr lang="en-US" sz="1800" dirty="0" smtClean="0"/>
              <a:t> spec is ambiguous and/or provides multiple mechanisms to achieve a single outcome</a:t>
            </a:r>
          </a:p>
          <a:p>
            <a:r>
              <a:rPr lang="en-US" sz="1800" dirty="0" smtClean="0"/>
              <a:t>Test extensibility of </a:t>
            </a:r>
            <a:r>
              <a:rPr lang="en-US" sz="1800" dirty="0" err="1" smtClean="0"/>
              <a:t>HeD</a:t>
            </a:r>
            <a:r>
              <a:rPr lang="en-US" sz="1800" dirty="0" smtClean="0"/>
              <a:t> (including </a:t>
            </a:r>
            <a:r>
              <a:rPr lang="en-US" sz="1800" dirty="0" err="1" smtClean="0"/>
              <a:t>vMR</a:t>
            </a:r>
            <a:r>
              <a:rPr lang="en-US" sz="1800" dirty="0" smtClean="0"/>
              <a:t>) to determine if existing EHR vendor-specific settings can be exchanged</a:t>
            </a:r>
          </a:p>
          <a:p>
            <a:r>
              <a:rPr lang="en-US" sz="1800" dirty="0" smtClean="0"/>
              <a:t>If time permits, Zynx will also export a rule in </a:t>
            </a:r>
            <a:r>
              <a:rPr lang="en-US" sz="1800" dirty="0" err="1" smtClean="0"/>
              <a:t>HeD</a:t>
            </a:r>
            <a:r>
              <a:rPr lang="en-US" sz="1800" dirty="0" smtClean="0"/>
              <a:t> format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10/11/2011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22A75-CA8B-459B-ADB1-E019FB15DA1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73063" y="489284"/>
            <a:ext cx="8229600" cy="946483"/>
          </a:xfrm>
        </p:spPr>
        <p:txBody>
          <a:bodyPr/>
          <a:lstStyle/>
          <a:p>
            <a:r>
              <a:rPr lang="en-US" dirty="0" smtClean="0"/>
              <a:t>What portions of the IG are you Piloting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73063" y="1723691"/>
            <a:ext cx="8229600" cy="4141788"/>
          </a:xfrm>
        </p:spPr>
        <p:txBody>
          <a:bodyPr>
            <a:normAutofit/>
          </a:bodyPr>
          <a:lstStyle/>
          <a:p>
            <a:pPr marL="0" indent="0"/>
            <a:endParaRPr lang="en-US" sz="1600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10/11/2011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22A75-CA8B-459B-ADB1-E019FB15DA1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79637"/>
              </p:ext>
            </p:extLst>
          </p:nvPr>
        </p:nvGraphicFramePr>
        <p:xfrm>
          <a:off x="457200" y="1597000"/>
          <a:ext cx="78486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/>
                <a:gridCol w="2616200"/>
                <a:gridCol w="261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r>
                        <a:rPr lang="en-US" baseline="0" dirty="0" smtClean="0"/>
                        <a:t> of 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Specifics</a:t>
                      </a:r>
                      <a:r>
                        <a:rPr lang="en-US" baseline="0" dirty="0" smtClean="0"/>
                        <a:t> to Pilot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3.3. Order 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Order, Order Set Group, Actions, behaviors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 order sets will be produced.</a:t>
                      </a:r>
                      <a:r>
                        <a:rPr lang="en-US" baseline="0" dirty="0" smtClean="0"/>
                        <a:t> One for iterative development, one for final validation.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 CDS Knowledge Artifact 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Metadata,</a:t>
                      </a:r>
                      <a:r>
                        <a:rPr lang="en-US" baseline="0" dirty="0" smtClean="0"/>
                        <a:t> Actions, Supporting Evidence, Supporting Reference, Clinical Data 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Zynx will implement all relevant subsections. Examples will provide a variety of</a:t>
                      </a:r>
                      <a:r>
                        <a:rPr lang="en-US" baseline="0" dirty="0" smtClean="0"/>
                        <a:t> actions and behaviors to assess model’s expressivity.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 CDS Knowledge Artifact Schema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 Set will validate against relevant portions of the schema.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3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the Use Case Actors Involved: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631950"/>
            <a:ext cx="8229600" cy="414178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smtClean="0"/>
              <a:t>CDS Knowledge Artifact Supplier (Zynx)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CDS Knowledge Artifact Integrator(s) (TBD)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10/11/2011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22A75-CA8B-459B-ADB1-E019FB15DA1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641475"/>
            <a:ext cx="8229600" cy="414178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 CDS Knowledge Artifact Integrator capable of importing one or more </a:t>
            </a:r>
            <a:r>
              <a:rPr lang="en-US" dirty="0" err="1" smtClean="0"/>
              <a:t>HeD</a:t>
            </a:r>
            <a:r>
              <a:rPr lang="en-US" dirty="0" smtClean="0"/>
              <a:t>-compliant Order Sets and validating the imported order set against a human-readable version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Zynx and Integrator must agree on terminologies and value sets for information exchange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10/11/2011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22A75-CA8B-459B-ADB1-E019FB15DA1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10/11/2011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F016F-3706-443D-9633-DCB7CC54348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225562"/>
              </p:ext>
            </p:extLst>
          </p:nvPr>
        </p:nvGraphicFramePr>
        <p:xfrm>
          <a:off x="580022" y="1612064"/>
          <a:ext cx="7839075" cy="40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025"/>
                <a:gridCol w="2613025"/>
                <a:gridCol w="26130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Milestone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Responsible Party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Identify Integrator Partner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3/1/2013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Zynx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Align on terminology specification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3/11/2013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Zynx/CDS Knowledge Artifact Integrator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Successively more detailed </a:t>
                      </a:r>
                      <a:r>
                        <a:rPr lang="en-US" sz="1600" dirty="0" err="1" smtClean="0"/>
                        <a:t>HeD</a:t>
                      </a:r>
                      <a:r>
                        <a:rPr lang="en-US" sz="1600" dirty="0" smtClean="0"/>
                        <a:t> representations of order set</a:t>
                      </a:r>
                      <a:r>
                        <a:rPr lang="en-US" sz="1600" baseline="0" dirty="0" smtClean="0"/>
                        <a:t> delivered to Integrator for ingestion and usage /validation  by end users or end user proxies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3/18/2013</a:t>
                      </a:r>
                      <a:r>
                        <a:rPr lang="en-US" sz="1600" baseline="0" dirty="0" smtClean="0"/>
                        <a:t> – </a:t>
                      </a:r>
                      <a:r>
                        <a:rPr lang="en-US" sz="1600" dirty="0" smtClean="0"/>
                        <a:t>4/29/2013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Zynx/CDS Knowledge Artifact Integrator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Document recommendations</a:t>
                      </a:r>
                      <a:r>
                        <a:rPr lang="en-US" sz="1600" baseline="0" dirty="0" smtClean="0"/>
                        <a:t> and lessons-learned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5/13/2013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Zynx/CDS Knowledge Artifact Integrator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Submit final</a:t>
                      </a:r>
                      <a:r>
                        <a:rPr lang="en-US" sz="1600" baseline="0" dirty="0" smtClean="0"/>
                        <a:t> report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5/27/2013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Zynx/CDS Knowledge Artifact Integrator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87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Criteria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570038"/>
            <a:ext cx="8229600" cy="414178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CDS Knowledge Artifact Integrator is able to reproduce the structure, content, and semantic meaning (but not necessarily formatting) of the order set provided by Zynx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/>
              <a:t>For all items within the order set, </a:t>
            </a:r>
            <a:r>
              <a:rPr lang="en-US" sz="1600" dirty="0" smtClean="0"/>
              <a:t>the CDS </a:t>
            </a:r>
            <a:r>
              <a:rPr lang="en-US" sz="1600" dirty="0"/>
              <a:t>Knowledge Artifact </a:t>
            </a:r>
            <a:r>
              <a:rPr lang="en-US" sz="1600" dirty="0" smtClean="0"/>
              <a:t>Producer and Integrator(s) achieve consensus on whether</a:t>
            </a:r>
          </a:p>
          <a:p>
            <a:pPr lvl="2"/>
            <a:r>
              <a:rPr lang="en-US" sz="1400" dirty="0" smtClean="0"/>
              <a:t>The </a:t>
            </a:r>
            <a:r>
              <a:rPr lang="en-US" sz="1400" dirty="0" err="1" smtClean="0"/>
              <a:t>HeD</a:t>
            </a:r>
            <a:r>
              <a:rPr lang="en-US" sz="1400" dirty="0" smtClean="0"/>
              <a:t> specification provides sufficient and unambiguous guidance for the correct implementation of the item or</a:t>
            </a:r>
          </a:p>
          <a:p>
            <a:pPr lvl="2"/>
            <a:r>
              <a:rPr lang="en-US" sz="1400" dirty="0"/>
              <a:t>The </a:t>
            </a:r>
            <a:r>
              <a:rPr lang="en-US" sz="1400" dirty="0" err="1"/>
              <a:t>HeD</a:t>
            </a:r>
            <a:r>
              <a:rPr lang="en-US" sz="1400" dirty="0"/>
              <a:t> specification </a:t>
            </a:r>
            <a:r>
              <a:rPr lang="en-US" sz="1400" dirty="0" smtClean="0"/>
              <a:t>does not provide </a:t>
            </a:r>
            <a:r>
              <a:rPr lang="en-US" sz="1400" dirty="0"/>
              <a:t>sufficient guidance for the implementation of the </a:t>
            </a:r>
            <a:r>
              <a:rPr lang="en-US" sz="1400" dirty="0" smtClean="0"/>
              <a:t>item and thus requires additional changes.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Proper </a:t>
            </a:r>
            <a:r>
              <a:rPr lang="en-US" sz="1600" dirty="0" err="1" smtClean="0"/>
              <a:t>marshalling</a:t>
            </a:r>
            <a:r>
              <a:rPr lang="en-US" sz="1600" dirty="0" smtClean="0"/>
              <a:t> and </a:t>
            </a:r>
            <a:r>
              <a:rPr lang="en-US" sz="1600" dirty="0" err="1" smtClean="0"/>
              <a:t>unmarshalling</a:t>
            </a:r>
            <a:r>
              <a:rPr lang="en-US" sz="1600" dirty="0" smtClean="0"/>
              <a:t> of </a:t>
            </a:r>
            <a:r>
              <a:rPr lang="en-US" sz="1600" dirty="0" err="1" smtClean="0"/>
              <a:t>HeD</a:t>
            </a:r>
            <a:r>
              <a:rPr lang="en-US" sz="1600" dirty="0" smtClean="0"/>
              <a:t> schema types using common frameworks.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10/11/2011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02DDB-ECD9-49E7-A5DD-C1D56206581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9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Scope/Out of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/>
              <a:t>Features and functions that we expect to pilot include: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Sections with nesting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Modular Order Sets</a:t>
            </a: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Order items (meds, labs, radiology, diet, consults, IVs</a:t>
            </a:r>
            <a:r>
              <a:rPr lang="en-US" sz="1600" dirty="0" smtClean="0"/>
              <a:t>)</a:t>
            </a:r>
            <a:endParaRPr lang="en-US" sz="1400" dirty="0" smtClean="0"/>
          </a:p>
          <a:p>
            <a:pPr lvl="2"/>
            <a:r>
              <a:rPr lang="en-US" sz="1400" dirty="0" smtClean="0"/>
              <a:t>We will partner with CDS Knowledge Artifact Integrator to extend </a:t>
            </a:r>
            <a:r>
              <a:rPr lang="en-US" sz="1400" dirty="0" err="1" smtClean="0"/>
              <a:t>vMR</a:t>
            </a:r>
            <a:r>
              <a:rPr lang="en-US" sz="1400" dirty="0" smtClean="0"/>
              <a:t> where needed and submit proposals for </a:t>
            </a:r>
            <a:r>
              <a:rPr lang="en-US" sz="1400" dirty="0" err="1" smtClean="0"/>
              <a:t>vMR</a:t>
            </a:r>
            <a:r>
              <a:rPr lang="en-US" sz="1400" dirty="0" smtClean="0"/>
              <a:t> modification</a:t>
            </a:r>
            <a:endParaRPr lang="en-US" sz="1400" dirty="0"/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Order details for each of the above order </a:t>
            </a:r>
            <a:r>
              <a:rPr lang="en-US" sz="1600" dirty="0" smtClean="0"/>
              <a:t>items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Pre-selects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Performance measures and other related indicators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Evidence links attached to multiple objects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Textual reminders</a:t>
            </a:r>
            <a:endParaRPr lang="en-US" sz="1600" dirty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Out of Scope: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V</a:t>
            </a:r>
            <a:r>
              <a:rPr lang="en-US" sz="1600" dirty="0" smtClean="0"/>
              <a:t>alidation of </a:t>
            </a:r>
            <a:r>
              <a:rPr lang="en-US" sz="1600" dirty="0" smtClean="0"/>
              <a:t>expressions (?)</a:t>
            </a: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Transport layer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10/11/2011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F016F-3706-443D-9633-DCB7CC54348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25540"/>
      </p:ext>
    </p:extLst>
  </p:cSld>
  <p:clrMapOvr>
    <a:masterClrMapping/>
  </p:clrMapOvr>
</p:sld>
</file>

<file path=ppt/theme/theme1.xml><?xml version="1.0" encoding="utf-8"?>
<a:theme xmlns:a="http://schemas.openxmlformats.org/drawingml/2006/main" name="Weekly Statu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867108A985EB429FC85518576D52B2" ma:contentTypeVersion="3" ma:contentTypeDescription="Create a new document." ma:contentTypeScope="" ma:versionID="8291683bc11639409e2f7aeb7dc6beec">
  <xsd:schema xmlns:xsd="http://www.w3.org/2001/XMLSchema" xmlns:xs="http://www.w3.org/2001/XMLSchema" xmlns:p="http://schemas.microsoft.com/office/2006/metadata/properties" xmlns:ns2="ee9cdf05-0ce4-4d1c-982e-ea7211116bba" xmlns:ns3="95b11574-b45f-4b6f-b30d-fae81b4b42e6" targetNamespace="http://schemas.microsoft.com/office/2006/metadata/properties" ma:root="true" ma:fieldsID="d55da419b5e722a7952e730128bff571" ns2:_="" ns3:_="">
    <xsd:import namespace="ee9cdf05-0ce4-4d1c-982e-ea7211116bba"/>
    <xsd:import namespace="95b11574-b45f-4b6f-b30d-fae81b4b42e6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_dlc_DocId" minOccurs="0"/>
                <xsd:element ref="ns3:_dlc_DocIdUrl" minOccurs="0"/>
                <xsd:element ref="ns3:_dlc_DocIdPersistId" minOccurs="0"/>
                <xsd:element ref="ns2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9cdf05-0ce4-4d1c-982e-ea7211116bba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Text">
          <xsd:maxLength value="255"/>
        </xsd:restriction>
      </xsd:simpleType>
    </xsd:element>
    <xsd:element name="Year" ma:index="12" nillable="true" ma:displayName="Year" ma:default="2013" ma:format="Dropdown" ma:indexed="true" ma:internalName="Year">
      <xsd:simpleType>
        <xsd:restriction base="dms:Choice">
          <xsd:enumeration value="2010"/>
          <xsd:enumeration value="2011"/>
          <xsd:enumeration value="2012"/>
          <xsd:enumeration value="2013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b11574-b45f-4b6f-b30d-fae81b4b42e6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Description0 xmlns="ee9cdf05-0ce4-4d1c-982e-ea7211116bba">HeD Pilot for Use Case 1</Description0>
    <Year xmlns="ee9cdf05-0ce4-4d1c-982e-ea7211116bba">2013</Year>
    <_dlc_DocId xmlns="95b11574-b45f-4b6f-b30d-fae81b4b42e6">4XKR2EA7Z2JU-368-22</_dlc_DocId>
    <_dlc_DocIdUrl xmlns="95b11574-b45f-4b6f-b30d-fae81b4b42e6">
      <Url>http://zynxsp/technology/PE/lab/_layouts/DocIdRedir.aspx?ID=4XKR2EA7Z2JU-368-22</Url>
      <Description>4XKR2EA7Z2JU-368-22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6BE5498-E0AA-41B0-9B10-2923B87A9C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9cdf05-0ce4-4d1c-982e-ea7211116bba"/>
    <ds:schemaRef ds:uri="95b11574-b45f-4b6f-b30d-fae81b4b42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33A95E-3448-4789-A1A6-60E0C124F6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2515F4-7D2C-4F00-B12D-D46F069052C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ee9cdf05-0ce4-4d1c-982e-ea7211116bba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95b11574-b45f-4b6f-b30d-fae81b4b42e6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B30CE0D5-E630-43A7-A56A-FCE67E2E205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Weekly Status Template</Template>
  <TotalTime>6934</TotalTime>
  <Words>776</Words>
  <Application>Microsoft Office PowerPoint</Application>
  <PresentationFormat>On-screen Show (4:3)</PresentationFormat>
  <Paragraphs>120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Weekly Status Template</vt:lpstr>
      <vt:lpstr> HeD Pilot   </vt:lpstr>
      <vt:lpstr>Pilot Team</vt:lpstr>
      <vt:lpstr>Goal of the Pilot</vt:lpstr>
      <vt:lpstr>What portions of the IG are you Piloting</vt:lpstr>
      <vt:lpstr>Identify the Use Case Actors Involved:</vt:lpstr>
      <vt:lpstr>Minimum Configuration</vt:lpstr>
      <vt:lpstr>Timeline</vt:lpstr>
      <vt:lpstr>Success Criteria </vt:lpstr>
      <vt:lpstr>In Scope/Out of Scope</vt:lpstr>
      <vt:lpstr>Assumptions</vt:lpstr>
      <vt:lpstr>Questions/Needs</vt:lpstr>
    </vt:vector>
  </TitlesOfParts>
  <Company>Zynx Health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HeD Pilots - Use Case 1 - Zynx Health</dc:title>
  <dc:creator>Victor Lee, MD</dc:creator>
  <cp:lastModifiedBy>Nanjo, Claude</cp:lastModifiedBy>
  <cp:revision>248</cp:revision>
  <dcterms:created xsi:type="dcterms:W3CDTF">2011-05-12T20:24:30Z</dcterms:created>
  <dcterms:modified xsi:type="dcterms:W3CDTF">2013-02-25T16:54:43Z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Author">
    <vt:lpwstr>ACCT04\kmetla</vt:lpwstr>
  </property>
  <property fmtid="{D5CDD505-2E9C-101B-9397-08002B2CF9AE}" pid="3" name="Document Sensitivity">
    <vt:lpwstr>1</vt:lpwstr>
  </property>
  <property fmtid="{D5CDD505-2E9C-101B-9397-08002B2CF9AE}" pid="4" name="ThirdParty">
    <vt:lpwstr/>
  </property>
  <property fmtid="{D5CDD505-2E9C-101B-9397-08002B2CF9AE}" pid="5" name="OCI Restriction">
    <vt:bool>false</vt:bool>
  </property>
  <property fmtid="{D5CDD505-2E9C-101B-9397-08002B2CF9AE}" pid="6" name="OCI Additional Info">
    <vt:lpwstr/>
  </property>
  <property fmtid="{D5CDD505-2E9C-101B-9397-08002B2CF9AE}" pid="7" name="Allow Header Overwrite">
    <vt:lpwstr>0</vt:lpwstr>
  </property>
  <property fmtid="{D5CDD505-2E9C-101B-9397-08002B2CF9AE}" pid="8" name="Allow Footer Overwrite">
    <vt:lpwstr>0</vt:lpwstr>
  </property>
  <property fmtid="{D5CDD505-2E9C-101B-9397-08002B2CF9AE}" pid="9" name="Multiple Selected">
    <vt:lpwstr>-1</vt:lpwstr>
  </property>
  <property fmtid="{D5CDD505-2E9C-101B-9397-08002B2CF9AE}" pid="10" name="SIPHeaderWording">
    <vt:lpwstr/>
  </property>
  <property fmtid="{D5CDD505-2E9C-101B-9397-08002B2CF9AE}" pid="11" name="SIPLevel">
    <vt:lpwstr>0</vt:lpwstr>
  </property>
  <property fmtid="{D5CDD505-2E9C-101B-9397-08002B2CF9AE}" pid="12" name="ContentTypeId">
    <vt:lpwstr>0x010100D6867108A985EB429FC85518576D52B2</vt:lpwstr>
  </property>
  <property fmtid="{D5CDD505-2E9C-101B-9397-08002B2CF9AE}" pid="13" name="_dlc_DocIdItemGuid">
    <vt:lpwstr>4621c600-ce28-4ece-b7f9-ee4e668d08bb</vt:lpwstr>
  </property>
</Properties>
</file>