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1" r:id="rId5"/>
    <p:sldId id="274" r:id="rId6"/>
    <p:sldId id="277" r:id="rId7"/>
    <p:sldId id="276" r:id="rId8"/>
    <p:sldId id="270" r:id="rId9"/>
    <p:sldId id="267" r:id="rId10"/>
    <p:sldId id="272" r:id="rId11"/>
    <p:sldId id="271" r:id="rId12"/>
    <p:sldId id="275" r:id="rId13"/>
    <p:sldId id="269" r:id="rId14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e Scherer" initials="J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63E"/>
    <a:srgbClr val="FF3300"/>
    <a:srgbClr val="FF0000"/>
    <a:srgbClr val="C8F4AA"/>
    <a:srgbClr val="F69D8E"/>
    <a:srgbClr val="025AA3"/>
    <a:srgbClr val="EF4733"/>
    <a:srgbClr val="F4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7" autoAdjust="0"/>
  </p:normalViewPr>
  <p:slideViewPr>
    <p:cSldViewPr snapToGrid="0" snapToObjects="1">
      <p:cViewPr>
        <p:scale>
          <a:sx n="80" d="100"/>
          <a:sy n="80" d="100"/>
        </p:scale>
        <p:origin x="-17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229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39E095-C411-4E10-BC61-45FDE6B3EF50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0E2486-F44D-48BD-AF83-F8D0CD9C6A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6905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E8642D1-139E-402B-BAD5-DE7AFC4A7C19}" type="datetimeFigureOut">
              <a:rPr lang="en-US"/>
              <a:pPr>
                <a:defRPr/>
              </a:pPr>
              <a:t>2/20/2013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59BA1851-C1BB-48F9-9097-EF580516C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224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F40550-B86B-4780-A520-6E66CA871D67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PT_TemplateB.jpg"/>
          <p:cNvPicPr>
            <a:picLocks noChangeAspect="1"/>
          </p:cNvPicPr>
          <p:nvPr userDrawn="1"/>
        </p:nvPicPr>
        <p:blipFill>
          <a:blip r:embed="rId2"/>
          <a:srcRect l="21944" t="60098" r="13750" b="11731"/>
          <a:stretch>
            <a:fillRect/>
          </a:stretch>
        </p:blipFill>
        <p:spPr bwMode="auto">
          <a:xfrm>
            <a:off x="0" y="4762500"/>
            <a:ext cx="9144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Conecting America for Better Health - star identity trademarke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838" y="869950"/>
            <a:ext cx="37179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49043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2647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850A-6597-4ACD-8CDD-DAF2312374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3A5D5-00FC-4A6F-9DD3-BE3F5CD488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4C7E7-4407-4674-B7B9-CDAA13EB2B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52755"/>
            <a:ext cx="2057400" cy="45734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52755"/>
            <a:ext cx="6019800" cy="45734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2D22-4CF6-4727-B952-5DB99C1CF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390752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02692"/>
            <a:ext cx="8229600" cy="414300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22A75-CA8B-459B-ADB1-E019FB15D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F016F-3706-443D-9633-DCB7CC543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D50D1-7359-4283-AF56-5D6A82805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4F892-D8E4-4C07-9684-7BA7C981F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B8B9E-70C6-44F5-A001-6B1A491E84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02DDB-ECD9-49E7-A5DD-C1D5620658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851C3-D09B-4D98-8254-292411FE84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2558"/>
            <a:ext cx="3008313" cy="9284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6680"/>
            <a:ext cx="5111750" cy="5619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9548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23FD3-0E41-459E-B3C2-0F1FF5030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_TemplateB.jpg"/>
          <p:cNvPicPr>
            <a:picLocks noChangeAspect="1"/>
          </p:cNvPicPr>
          <p:nvPr/>
        </p:nvPicPr>
        <p:blipFill>
          <a:blip r:embed="rId14"/>
          <a:srcRect l="21944" t="60098" r="13750" b="14635"/>
          <a:stretch>
            <a:fillRect/>
          </a:stretch>
        </p:blipFill>
        <p:spPr bwMode="auto">
          <a:xfrm>
            <a:off x="0" y="4978400"/>
            <a:ext cx="91440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3063" y="3762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03425"/>
            <a:ext cx="8229600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9800"/>
            <a:ext cx="8229600" cy="701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019800"/>
            <a:ext cx="82296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019800"/>
            <a:ext cx="8229600" cy="701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6C776F53-A82F-43A0-ABF3-9FE76BC543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1519238"/>
            <a:ext cx="8229600" cy="1587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13" descr="Conecting America for Better Health - star identity trademarked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553200" y="14288"/>
            <a:ext cx="257016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025AA3"/>
          </a:solidFill>
          <a:latin typeface="Century"/>
          <a:ea typeface="ＭＳ Ｐゴシック" charset="0"/>
          <a:cs typeface="Century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•"/>
        <a:defRPr sz="2800" kern="1200">
          <a:solidFill>
            <a:srgbClr val="7F7F7F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–"/>
        <a:defRPr sz="2400" kern="1200">
          <a:solidFill>
            <a:srgbClr val="7F7F7F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•"/>
        <a:defRPr sz="2000" kern="1200">
          <a:solidFill>
            <a:srgbClr val="7F7F7F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–"/>
        <a:defRPr kern="1200">
          <a:solidFill>
            <a:srgbClr val="7F7F7F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»"/>
        <a:defRPr kern="1200">
          <a:solidFill>
            <a:srgbClr val="7F7F7F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entury" pitchFamily="18" charset="0"/>
                <a:ea typeface="ＭＳ Ｐゴシック" pitchFamily="34" charset="-128"/>
                <a:cs typeface="Century" pitchFamily="18" charset="0"/>
              </a:rPr>
              <a:t/>
            </a:r>
            <a:br>
              <a:rPr lang="en-US" dirty="0" smtClean="0">
                <a:latin typeface="Century" pitchFamily="18" charset="0"/>
                <a:ea typeface="ＭＳ Ｐゴシック" pitchFamily="34" charset="-128"/>
                <a:cs typeface="Century" pitchFamily="18" charset="0"/>
              </a:rPr>
            </a:br>
            <a:r>
              <a:rPr lang="en-US" sz="4000" dirty="0" smtClean="0">
                <a:latin typeface="Century" pitchFamily="18" charset="0"/>
                <a:ea typeface="ＭＳ Ｐゴシック" pitchFamily="34" charset="-128"/>
                <a:cs typeface="Century" pitchFamily="18" charset="0"/>
              </a:rPr>
              <a:t>HeD Pilots</a:t>
            </a:r>
            <a:r>
              <a:rPr lang="en-US" dirty="0" smtClean="0">
                <a:latin typeface="Century" pitchFamily="18" charset="0"/>
                <a:ea typeface="ＭＳ Ｐゴシック" pitchFamily="34" charset="-128"/>
                <a:cs typeface="Century" pitchFamily="18" charset="0"/>
              </a:rPr>
              <a:t/>
            </a:r>
            <a:br>
              <a:rPr lang="en-US" dirty="0" smtClean="0">
                <a:latin typeface="Century" pitchFamily="18" charset="0"/>
                <a:ea typeface="ＭＳ Ｐゴシック" pitchFamily="34" charset="-128"/>
                <a:cs typeface="Century" pitchFamily="18" charset="0"/>
              </a:rPr>
            </a:b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Century" pitchFamily="18" charset="0"/>
                <a:ea typeface="ＭＳ Ｐゴシック" pitchFamily="34" charset="-128"/>
                <a:cs typeface="Century" pitchFamily="18" charset="0"/>
              </a:rPr>
              <a:t/>
            </a:r>
            <a:b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Century" pitchFamily="18" charset="0"/>
                <a:ea typeface="ＭＳ Ｐゴシック" pitchFamily="34" charset="-128"/>
                <a:cs typeface="Century" pitchFamily="18" charset="0"/>
              </a:rPr>
            </a:b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Century" pitchFamily="18" charset="0"/>
                <a:ea typeface="ＭＳ Ｐゴシック" pitchFamily="34" charset="-128"/>
                <a:cs typeface="Century" pitchFamily="18" charset="0"/>
              </a:rPr>
              <a:t/>
            </a:r>
            <a:b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Century" pitchFamily="18" charset="0"/>
                <a:ea typeface="ＭＳ Ｐゴシック" pitchFamily="34" charset="-128"/>
                <a:cs typeface="Century" pitchFamily="18" charset="0"/>
              </a:rPr>
            </a:br>
            <a:endParaRPr lang="en-US" sz="2000" b="1" dirty="0" smtClean="0">
              <a:solidFill>
                <a:schemeClr val="accent3">
                  <a:lumMod val="50000"/>
                </a:schemeClr>
              </a:solidFill>
              <a:latin typeface="Century" pitchFamily="18" charset="0"/>
              <a:ea typeface="ＭＳ Ｐゴシック" pitchFamily="34" charset="-128"/>
              <a:cs typeface="Century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newMentor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445328" y="5010395"/>
            <a:ext cx="8229600" cy="701675"/>
          </a:xfrm>
          <a:ln>
            <a:miter lim="800000"/>
            <a:headEnd/>
            <a:tailEnd/>
          </a:ln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S&amp;I Framework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+mn-lt"/>
                <a:ea typeface="+mn-ea"/>
              </a:rPr>
              <a:t>February 11, 2013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F016F-3706-443D-9633-DCB7CC54348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2/11/2013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593850"/>
            <a:ext cx="8229600" cy="41417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Need at least 1 artifact consuming or integration partner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Interested in working with clinical expert groups, such as the CDC, to develop exchangeable artifacts conforming to the HeD Implementation Guide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22A75-CA8B-459B-ADB1-E019FB15DA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2/11/2013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631218"/>
            <a:ext cx="8229600" cy="1083408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The following newMentor team members will participate in the pilot project.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71913"/>
              </p:ext>
            </p:extLst>
          </p:nvPr>
        </p:nvGraphicFramePr>
        <p:xfrm>
          <a:off x="800100" y="2393993"/>
          <a:ext cx="75342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381168"/>
                <a:gridCol w="3121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Julie Scherer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jscherer@newmentor.com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Matt Pfeffer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mpfeffer@newmentor.com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Tom Johnson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tjohnson@newmentor.com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22A75-CA8B-459B-ADB1-E019FB15DA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2/11/2013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942"/>
            <a:ext cx="8229600" cy="4143009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newMentor’s primary </a:t>
            </a:r>
            <a:r>
              <a:rPr lang="en-US" sz="1600" dirty="0">
                <a:solidFill>
                  <a:schemeClr val="tx1"/>
                </a:solidFill>
              </a:rPr>
              <a:t>goal is </a:t>
            </a:r>
            <a:r>
              <a:rPr lang="en-US" sz="1600" dirty="0" smtClean="0">
                <a:solidFill>
                  <a:schemeClr val="tx1"/>
                </a:solidFill>
              </a:rPr>
              <a:t>to support the development of a national standard for sharable, executable CDS artifacts, which from our experience is critical to achieve outcomes-driven health care and provide clinicians with the tools they need to deliver high-quality care.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newMentor will demonstrate that a shareable event/condition/action (ECA) rule and/or documentation template can be created, deployed, and executed in at least one third-party clinical system, such as an </a:t>
            </a:r>
            <a:r>
              <a:rPr lang="en-US" sz="1600" dirty="0">
                <a:solidFill>
                  <a:schemeClr val="tx1"/>
                </a:solidFill>
              </a:rPr>
              <a:t>e</a:t>
            </a:r>
            <a:r>
              <a:rPr lang="en-US" sz="1600" dirty="0" smtClean="0">
                <a:solidFill>
                  <a:schemeClr val="tx1"/>
                </a:solidFill>
              </a:rPr>
              <a:t>lectronic </a:t>
            </a:r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ealth record (EHR) or by a cloud-based CDS service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newMentor will support the implementation and testing of the HeD Artifact Sharing Use Case 1 Implementation Guide and provide feedback and additional specifications for revising and improving the Implementation Guide.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22A75-CA8B-459B-ADB1-E019FB15DA1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2/11/2013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portions of the IG are you Piloting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154131"/>
              </p:ext>
            </p:extLst>
          </p:nvPr>
        </p:nvGraphicFramePr>
        <p:xfrm>
          <a:off x="638175" y="1612261"/>
          <a:ext cx="7848600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654"/>
                <a:gridCol w="3004457"/>
                <a:gridCol w="2608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r>
                        <a:rPr lang="en-US" baseline="0" dirty="0" smtClean="0"/>
                        <a:t> of 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Specifics</a:t>
                      </a:r>
                      <a:r>
                        <a:rPr lang="en-US" baseline="0" dirty="0" smtClean="0"/>
                        <a:t> to Pilot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3.2</a:t>
                      </a:r>
                      <a:r>
                        <a:rPr lang="en-US" sz="1600" baseline="0" dirty="0" smtClean="0"/>
                        <a:t> Event Condition Action (ECA) Rules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Rule</a:t>
                      </a:r>
                      <a:r>
                        <a:rPr lang="en-US" sz="1600" baseline="0" dirty="0" smtClean="0"/>
                        <a:t> associated with NQF or MU quality measure requirements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Ischemic</a:t>
                      </a:r>
                      <a:r>
                        <a:rPr lang="en-US" sz="1600" baseline="0" dirty="0" smtClean="0"/>
                        <a:t> Vascular Disease (IVD)</a:t>
                      </a:r>
                      <a:r>
                        <a:rPr lang="en-US" sz="1600" dirty="0" smtClean="0"/>
                        <a:t>: Use of Aspirin</a:t>
                      </a:r>
                      <a:r>
                        <a:rPr lang="en-US" sz="1600" baseline="0" dirty="0" smtClean="0"/>
                        <a:t> or Another Antithrombotic (</a:t>
                      </a:r>
                      <a:r>
                        <a:rPr lang="en-US" sz="1600" dirty="0" smtClean="0"/>
                        <a:t>NQF 0068 ) rule provided</a:t>
                      </a:r>
                      <a:r>
                        <a:rPr lang="en-US" sz="1600" baseline="0" dirty="0" smtClean="0"/>
                        <a:t> to HeD for HL7 ballot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 4 Documentation</a:t>
                      </a:r>
                      <a:r>
                        <a:rPr lang="en-US" sz="1600" baseline="0" dirty="0" smtClean="0"/>
                        <a:t> Templates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 related to ECA rule or of</a:t>
                      </a:r>
                      <a:r>
                        <a:rPr lang="en-US" sz="1600" baseline="0" dirty="0" smtClean="0"/>
                        <a:t> interest to system partner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4.0</a:t>
                      </a:r>
                      <a:r>
                        <a:rPr lang="en-US" sz="1600" baseline="0" dirty="0" smtClean="0"/>
                        <a:t> Knowledge Artifact Components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Metadata,</a:t>
                      </a:r>
                      <a:r>
                        <a:rPr lang="en-US" sz="1600" baseline="0" dirty="0" smtClean="0"/>
                        <a:t> Actions, Conditions, Supporting Evidence, Supporting Reference, Clinical Data Mapping, Expression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Will implement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required</a:t>
                      </a:r>
                      <a:r>
                        <a:rPr lang="en-US" sz="1600" baseline="0" dirty="0" smtClean="0"/>
                        <a:t> and necessary subsections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5.0 Artifact</a:t>
                      </a:r>
                      <a:r>
                        <a:rPr lang="en-US" sz="1600" baseline="0" dirty="0" smtClean="0"/>
                        <a:t> Schema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Will implement required</a:t>
                      </a:r>
                      <a:r>
                        <a:rPr lang="en-US" sz="1600" baseline="0" dirty="0" smtClean="0"/>
                        <a:t> and necessary subsections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3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22A75-CA8B-459B-ADB1-E019FB15DA1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2/11/2013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Use Case Actors Involved: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631950"/>
            <a:ext cx="8229600" cy="41417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CDS Knowledge Artifact Supplier – newMentor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CDS Knowledge Artifact Integrator – EHR vendor, CDS service provider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22A75-CA8B-459B-ADB1-E019FB15DA1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2/11/2013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641475"/>
            <a:ext cx="8229600" cy="41417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 electronic health record (EHR) system or CDS service provider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Artifact consumer must have the ability to process problem codes in ICD-9, ICD-10, or SNOMED-CT, and medication codes in RxNorm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F016F-3706-443D-9633-DCB7CC54348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2/11/2013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44737"/>
              </p:ext>
            </p:extLst>
          </p:nvPr>
        </p:nvGraphicFramePr>
        <p:xfrm>
          <a:off x="581271" y="1859148"/>
          <a:ext cx="783907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217"/>
                <a:gridCol w="1662833"/>
                <a:gridCol w="2613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Responsible Party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pilot partner(s)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3/4/13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Julie Scherer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Confirm</a:t>
                      </a:r>
                      <a:r>
                        <a:rPr lang="en-US" baseline="0" dirty="0" smtClean="0"/>
                        <a:t> specification agreement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3/11/13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Julie Scherer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Deliver</a:t>
                      </a:r>
                      <a:r>
                        <a:rPr lang="en-US" baseline="0" dirty="0" smtClean="0"/>
                        <a:t> artifact for import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3/25/13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Tom Johnson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revision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4/15/13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Tom Johnson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Prepare</a:t>
                      </a:r>
                      <a:r>
                        <a:rPr lang="en-US" baseline="0" dirty="0" smtClean="0"/>
                        <a:t> solution for showcase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4/29/13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 Pfeffer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draft</a:t>
                      </a:r>
                      <a:r>
                        <a:rPr lang="en-US" baseline="0" dirty="0" smtClean="0"/>
                        <a:t> findings and recommendations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5/13/13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 Pfeffer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Submit</a:t>
                      </a:r>
                      <a:r>
                        <a:rPr lang="en-US" baseline="0" dirty="0" smtClean="0"/>
                        <a:t> final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5/27/13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 Pfeffer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2DDB-ECD9-49E7-A5DD-C1D5620658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2/11/2013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570038"/>
            <a:ext cx="8229600" cy="41417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uccessfully implement 1 ECA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ule and/or documentation template demonstrating import into and execution from at least one EHR system or CDS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41781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F016F-3706-443D-9633-DCB7CC54348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2/11/2013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Scope/Out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045"/>
            <a:ext cx="8229600" cy="41417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scope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Activities as specified in the HeD Pilots meeting on </a:t>
            </a:r>
            <a:r>
              <a:rPr lang="en-US" dirty="0">
                <a:solidFill>
                  <a:schemeClr val="tx1"/>
                </a:solidFill>
              </a:rPr>
              <a:t>February 4, </a:t>
            </a:r>
            <a:r>
              <a:rPr lang="en-US" dirty="0" smtClean="0">
                <a:solidFill>
                  <a:schemeClr val="tx1"/>
                </a:solidFill>
              </a:rPr>
              <a:t>2013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ECA rule and/or documentation template, including trigger of an ECA rule from a documentation template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Working with at least 1 knowledge artifact consumer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Out of scope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Activities as </a:t>
            </a:r>
            <a:r>
              <a:rPr lang="en-US" dirty="0">
                <a:solidFill>
                  <a:schemeClr val="tx1"/>
                </a:solidFill>
              </a:rPr>
              <a:t>specified in the HeD Pilots meeting on February 4, </a:t>
            </a:r>
            <a:r>
              <a:rPr lang="en-US" dirty="0" smtClean="0">
                <a:solidFill>
                  <a:schemeClr val="tx1"/>
                </a:solidFill>
              </a:rPr>
              <a:t>2013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ekly Statu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ipLabel xmlns="d8c2b318-e0ef-4e64-8a72-06d84ca6822a">
      <Value>2</Value>
    </SipLabel>
    <Unity_Tag xmlns="368D3729-1E36-4CA4-9E87-650B00F5B141" xsi:nil="true"/>
    <Unity_Description xmlns="368D3729-1E36-4CA4-9E87-650B00F5B14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ustom Document" ma:contentTypeID="0x010100E6322E8F405D4D9EA89D8C83B7E1048B000AEA4E7E8061964F8E3FF5CAEF11F2AE" ma:contentTypeVersion="0" ma:contentTypeDescription="Custom Document" ma:contentTypeScope="" ma:versionID="c10c16e14c7bc55094ee161fb469f753">
  <xsd:schema xmlns:xsd="http://www.w3.org/2001/XMLSchema" xmlns:p="http://schemas.microsoft.com/office/2006/metadata/properties" xmlns:ns2="368D3729-1E36-4CA4-9E87-650B00F5B141" xmlns:ns3="d8c2b318-e0ef-4e64-8a72-06d84ca6822a" targetNamespace="http://schemas.microsoft.com/office/2006/metadata/properties" ma:root="true" ma:fieldsID="33ec34e700a38846a30792c1362e567e" ns2:_="" ns3:_="">
    <xsd:import namespace="368D3729-1E36-4CA4-9E87-650B00F5B141"/>
    <xsd:import namespace="d8c2b318-e0ef-4e64-8a72-06d84ca6822a"/>
    <xsd:element name="properties">
      <xsd:complexType>
        <xsd:sequence>
          <xsd:element name="documentManagement">
            <xsd:complexType>
              <xsd:all>
                <xsd:element ref="ns2:Unity_Description" minOccurs="0"/>
                <xsd:element ref="ns2:Unity_Tag" minOccurs="0"/>
                <xsd:element ref="ns3:SipLabel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68D3729-1E36-4CA4-9E87-650B00F5B141" elementFormDefault="qualified">
    <xsd:import namespace="http://schemas.microsoft.com/office/2006/documentManagement/types"/>
    <xsd:element name="Unity_Description" ma:index="8" nillable="true" ma:displayName="Description" ma:internalName="Unity_Description">
      <xsd:simpleType>
        <xsd:restriction base="dms:Text"/>
      </xsd:simpleType>
    </xsd:element>
    <xsd:element name="Unity_Tag" ma:index="9" nillable="true" ma:displayName="Tag" ma:internalName="Tag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d8c2b318-e0ef-4e64-8a72-06d84ca6822a" elementFormDefault="qualified">
    <xsd:import namespace="http://schemas.microsoft.com/office/2006/documentManagement/types"/>
    <xsd:element name="SipLabel" ma:index="10" nillable="true" ma:displayName="SipLabel" ma:default="2" ma:list="{AF565815-79CA-4F34-803A-E2430F7AA9DF}" ma:internalName="SipLabel" ma:showField="SIPText" ma:web="d8c2b318-e0ef-4e64-8a72-06d84ca6822a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233A95E-3448-4789-A1A6-60E0C124F6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2515F4-7D2C-4F00-B12D-D46F069052CF}">
  <ds:schemaRefs>
    <ds:schemaRef ds:uri="http://www.w3.org/XML/1998/namespace"/>
    <ds:schemaRef ds:uri="http://schemas.openxmlformats.org/package/2006/metadata/core-properties"/>
    <ds:schemaRef ds:uri="d8c2b318-e0ef-4e64-8a72-06d84ca6822a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368D3729-1E36-4CA4-9E87-650B00F5B141"/>
  </ds:schemaRefs>
</ds:datastoreItem>
</file>

<file path=customXml/itemProps3.xml><?xml version="1.0" encoding="utf-8"?>
<ds:datastoreItem xmlns:ds="http://schemas.openxmlformats.org/officeDocument/2006/customXml" ds:itemID="{19A9A7A2-EC0E-46C2-8BD5-FAFB48E771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8D3729-1E36-4CA4-9E87-650B00F5B141"/>
    <ds:schemaRef ds:uri="d8c2b318-e0ef-4e64-8a72-06d84ca682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Weekly Status Template</Template>
  <TotalTime>6967</TotalTime>
  <Words>519</Words>
  <Application>Microsoft Office PowerPoint</Application>
  <PresentationFormat>On-screen Show (4:3)</PresentationFormat>
  <Paragraphs>100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Weekly Status Template</vt:lpstr>
      <vt:lpstr> HeD Pilots   </vt:lpstr>
      <vt:lpstr>Pilot Team</vt:lpstr>
      <vt:lpstr>Goal of the Pilot</vt:lpstr>
      <vt:lpstr>What portions of the IG are you Piloting</vt:lpstr>
      <vt:lpstr>Identify the Use Case Actors Involved:</vt:lpstr>
      <vt:lpstr>Minimum Configuration</vt:lpstr>
      <vt:lpstr>Timeline</vt:lpstr>
      <vt:lpstr>Success Criteria </vt:lpstr>
      <vt:lpstr>In Scope/Out of Scope</vt:lpstr>
      <vt:lpstr>Questions/Needs</vt:lpstr>
    </vt:vector>
  </TitlesOfParts>
  <Company>Lockheed Martin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S&amp;I Framework</dc:title>
  <dc:subject>Items that the HITSC will address in the summer</dc:subject>
  <dc:creator>Jeffrey W Tunkel</dc:creator>
  <cp:keywords>Summer camp, timeline, performance measures, standard and implementation guide, public input, Standards Committee, health IT, health information technology, health IT</cp:keywords>
  <cp:lastModifiedBy>Jamie</cp:lastModifiedBy>
  <cp:revision>254</cp:revision>
  <cp:lastPrinted>2013-02-11T18:02:50Z</cp:lastPrinted>
  <dcterms:created xsi:type="dcterms:W3CDTF">2011-05-12T20:24:30Z</dcterms:created>
  <dcterms:modified xsi:type="dcterms:W3CDTF">2013-02-20T21:24:42Z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ACCT04\kmetla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lpwstr>0</vt:lpwstr>
  </property>
  <property fmtid="{D5CDD505-2E9C-101B-9397-08002B2CF9AE}" pid="8" name="Allow Footer Overwrite">
    <vt:lpwstr>0</vt:lpwstr>
  </property>
  <property fmtid="{D5CDD505-2E9C-101B-9397-08002B2CF9AE}" pid="9" name="Multiple Selected">
    <vt:lpwstr>-1</vt:lpwstr>
  </property>
  <property fmtid="{D5CDD505-2E9C-101B-9397-08002B2CF9AE}" pid="10" name="SIPHeaderWording">
    <vt:lpwstr/>
  </property>
  <property fmtid="{D5CDD505-2E9C-101B-9397-08002B2CF9AE}" pid="11" name="SIPLevel">
    <vt:lpwstr>0</vt:lpwstr>
  </property>
  <property fmtid="{D5CDD505-2E9C-101B-9397-08002B2CF9AE}" pid="12" name="ContentTypeId">
    <vt:lpwstr>0x010100E6322E8F405D4D9EA89D8C83B7E1048B000AEA4E7E8061964F8E3FF5CAEF11F2AE</vt:lpwstr>
  </property>
</Properties>
</file>