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66"/>
  </p:notesMasterIdLst>
  <p:sldIdLst>
    <p:sldId id="256" r:id="rId3"/>
    <p:sldId id="298" r:id="rId4"/>
    <p:sldId id="299" r:id="rId5"/>
    <p:sldId id="257" r:id="rId6"/>
    <p:sldId id="259" r:id="rId7"/>
    <p:sldId id="261" r:id="rId8"/>
    <p:sldId id="262" r:id="rId9"/>
    <p:sldId id="266" r:id="rId10"/>
    <p:sldId id="268" r:id="rId11"/>
    <p:sldId id="280" r:id="rId12"/>
    <p:sldId id="281" r:id="rId13"/>
    <p:sldId id="282" r:id="rId14"/>
    <p:sldId id="283" r:id="rId15"/>
    <p:sldId id="285" r:id="rId16"/>
    <p:sldId id="286" r:id="rId17"/>
    <p:sldId id="287" r:id="rId18"/>
    <p:sldId id="288" r:id="rId19"/>
    <p:sldId id="289" r:id="rId20"/>
    <p:sldId id="290" r:id="rId21"/>
    <p:sldId id="291" r:id="rId22"/>
    <p:sldId id="293" r:id="rId23"/>
    <p:sldId id="294" r:id="rId24"/>
    <p:sldId id="295" r:id="rId25"/>
    <p:sldId id="296" r:id="rId26"/>
    <p:sldId id="310" r:id="rId27"/>
    <p:sldId id="311" r:id="rId28"/>
    <p:sldId id="312" r:id="rId29"/>
    <p:sldId id="313" r:id="rId30"/>
    <p:sldId id="314" r:id="rId31"/>
    <p:sldId id="315" r:id="rId32"/>
    <p:sldId id="342" r:id="rId33"/>
    <p:sldId id="301" r:id="rId34"/>
    <p:sldId id="302" r:id="rId35"/>
    <p:sldId id="303" r:id="rId36"/>
    <p:sldId id="304" r:id="rId37"/>
    <p:sldId id="30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3" r:id="rId65"/>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206" autoAdjust="0"/>
  </p:normalViewPr>
  <p:slideViewPr>
    <p:cSldViewPr>
      <p:cViewPr varScale="1">
        <p:scale>
          <a:sx n="34" d="100"/>
          <a:sy n="34" d="100"/>
        </p:scale>
        <p:origin x="-162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93C73807-7363-4A20-8D7A-81D97E7F2DD4}" type="datetimeFigureOut">
              <a:rPr lang="zh-CN" altLang="en-US" smtClean="0"/>
              <a:pPr/>
              <a:t>2013/5/17</a:t>
            </a:fld>
            <a:endParaRPr lang="zh-CN" altLang="en-US"/>
          </a:p>
        </p:txBody>
      </p:sp>
      <p:sp>
        <p:nvSpPr>
          <p:cNvPr id="4" name="幻灯片图像占位符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09D584B9-4462-4B97-9E4A-18CD8380C6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2" name="幻灯片图像占位符 1"/>
          <p:cNvSpPr>
            <a:spLocks noGrp="1" noRot="1" noChangeAspect="1" noChangeArrowheads="1"/>
          </p:cNvSpPr>
          <p:nvPr>
            <p:ph type="sldImg" idx="4294967295"/>
          </p:nvPr>
        </p:nvSpPr>
        <p:spPr>
          <a:xfrm>
            <a:off x="-87183913" y="3175"/>
            <a:ext cx="561463826" cy="421098663"/>
          </a:xfrm>
          <a:ln/>
        </p:spPr>
      </p:sp>
      <p:sp>
        <p:nvSpPr>
          <p:cNvPr id="5123" name="备注占位符 2"/>
          <p:cNvSpPr>
            <a:spLocks noGrp="1" noRot="1" noChangeAspect="1" noChangeArrowheads="1"/>
          </p:cNvSpPr>
          <p:nvPr>
            <p:ph type="body" idx="1"/>
          </p:nvPr>
        </p:nvSpPr>
        <p:spPr>
          <a:xfrm>
            <a:off x="457200" y="1554263"/>
            <a:ext cx="8229600" cy="5517630"/>
          </a:xfrm>
          <a:ln/>
        </p:spPr>
        <p:txBody>
          <a:bodyPr/>
          <a:lstStyle/>
          <a:p>
            <a:r>
              <a:rPr lang="zh-CN" altLang="en-US" dirty="0" smtClean="0"/>
              <a:t>简单回顾临床决策支持系统的基本概念。重点介绍决策支持系统开发中的关键技术：知识获取和推理技术。介绍临床决策支持系统实例：</a:t>
            </a:r>
            <a:r>
              <a:rPr lang="en-US" altLang="zh-CN" dirty="0" smtClean="0"/>
              <a:t>HELP</a:t>
            </a:r>
            <a:r>
              <a:rPr lang="zh-CN" altLang="en-US" dirty="0" smtClean="0"/>
              <a:t>等国外系统</a:t>
            </a:r>
            <a:r>
              <a:rPr lang="en-US" altLang="zh-CN" dirty="0" smtClean="0"/>
              <a:t>+</a:t>
            </a:r>
            <a:r>
              <a:rPr lang="zh-CN" altLang="en-US" dirty="0" smtClean="0"/>
              <a:t>浙大系统</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09571" name="Rectangle 3"/>
          <p:cNvSpPr>
            <a:spLocks noGrp="1"/>
          </p:cNvSpPr>
          <p:nvPr>
            <p:ph type="body" idx="1"/>
          </p:nvPr>
        </p:nvSpPr>
        <p:spPr>
          <a:noFill/>
          <a:ln/>
        </p:spPr>
        <p:txBody>
          <a:bodyPr/>
          <a:lstStyle/>
          <a:p>
            <a:pPr lvl="1"/>
            <a:r>
              <a:rPr lang="zh-CN" altLang="en-US" sz="1000" dirty="0" smtClean="0">
                <a:latin typeface="Arial" charset="0"/>
              </a:rPr>
              <a:t>事实</a:t>
            </a:r>
          </a:p>
          <a:p>
            <a:pPr lvl="3"/>
            <a:r>
              <a:rPr lang="en-US" altLang="zh-CN" dirty="0" smtClean="0">
                <a:latin typeface="Arial" charset="0"/>
              </a:rPr>
              <a:t>——</a:t>
            </a:r>
            <a:r>
              <a:rPr lang="zh-CN" altLang="en-US" dirty="0" smtClean="0">
                <a:latin typeface="Arial" charset="0"/>
              </a:rPr>
              <a:t>规则推理时所需的临床数据</a:t>
            </a:r>
            <a:endParaRPr lang="en-US" altLang="zh-CN" dirty="0" smtClean="0">
              <a:latin typeface="Arial" charset="0"/>
            </a:endParaRPr>
          </a:p>
          <a:p>
            <a:r>
              <a:rPr lang="zh-CN" altLang="en-US" dirty="0" smtClean="0">
                <a:latin typeface="Arial" charset="0"/>
              </a:rPr>
              <a:t>超链接说明：</a:t>
            </a:r>
          </a:p>
          <a:p>
            <a:r>
              <a:rPr lang="zh-CN" altLang="en-US" dirty="0" smtClean="0">
                <a:latin typeface="Arial" charset="0"/>
              </a:rPr>
              <a:t>“规则”有超链接到“知识转化为规则”</a:t>
            </a:r>
          </a:p>
          <a:p>
            <a:r>
              <a:rPr lang="zh-CN" altLang="en-US" dirty="0" smtClean="0">
                <a:latin typeface="Arial" charset="0"/>
              </a:rPr>
              <a:t>推理机图片 有超链到“推理方法”</a:t>
            </a:r>
          </a:p>
          <a:p>
            <a:r>
              <a:rPr lang="zh-CN" altLang="en-US" dirty="0" smtClean="0">
                <a:latin typeface="Arial" charset="0"/>
              </a:rPr>
              <a:t>解释器图片 有超链接到“解释器”</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1619" name="Rectangle 3"/>
          <p:cNvSpPr>
            <a:spLocks noGrp="1"/>
          </p:cNvSpPr>
          <p:nvPr>
            <p:ph type="body" idx="1"/>
          </p:nvPr>
        </p:nvSpPr>
        <p:spPr>
          <a:noFill/>
          <a:ln/>
        </p:spPr>
        <p:txBody>
          <a:bodyPr/>
          <a:lstStyle/>
          <a:p>
            <a:pPr lvl="1"/>
            <a:r>
              <a:rPr lang="zh-CN" altLang="en-US" sz="1000" dirty="0" smtClean="0">
                <a:latin typeface="Arial" charset="0"/>
              </a:rPr>
              <a:t>事实</a:t>
            </a:r>
          </a:p>
          <a:p>
            <a:pPr lvl="3"/>
            <a:r>
              <a:rPr lang="en-US" altLang="zh-CN" dirty="0" smtClean="0">
                <a:latin typeface="Arial" charset="0"/>
              </a:rPr>
              <a:t>——</a:t>
            </a:r>
            <a:r>
              <a:rPr lang="zh-CN" altLang="en-US" dirty="0" smtClean="0">
                <a:latin typeface="Arial" charset="0"/>
              </a:rPr>
              <a:t>规则推理时所需的临床数据</a:t>
            </a:r>
            <a:endParaRPr lang="en-US" altLang="zh-CN" dirty="0" smtClean="0">
              <a:latin typeface="Arial" charset="0"/>
            </a:endParaRPr>
          </a:p>
          <a:p>
            <a:r>
              <a:rPr lang="zh-CN" altLang="en-US" dirty="0" smtClean="0">
                <a:latin typeface="Arial" charset="0"/>
              </a:rPr>
              <a:t>超链接说明：</a:t>
            </a:r>
          </a:p>
          <a:p>
            <a:r>
              <a:rPr lang="zh-CN" altLang="en-US" dirty="0" smtClean="0">
                <a:latin typeface="Arial" charset="0"/>
              </a:rPr>
              <a:t>“规则”有超链接到“知识转化为规则”</a:t>
            </a:r>
          </a:p>
          <a:p>
            <a:r>
              <a:rPr lang="zh-CN" altLang="en-US" dirty="0" smtClean="0">
                <a:latin typeface="Arial" charset="0"/>
              </a:rPr>
              <a:t>推理机图片 有超链到“推理方法”</a:t>
            </a:r>
          </a:p>
          <a:p>
            <a:r>
              <a:rPr lang="zh-CN" altLang="en-US" dirty="0" smtClean="0">
                <a:latin typeface="Arial" charset="0"/>
              </a:rPr>
              <a:t>解释器图片 有超链接到“解释器”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2643" name="Rectangle 3"/>
          <p:cNvSpPr>
            <a:spLocks noGrp="1"/>
          </p:cNvSpPr>
          <p:nvPr>
            <p:ph type="body" idx="1"/>
          </p:nvPr>
        </p:nvSpPr>
        <p:spPr>
          <a:noFill/>
          <a:ln/>
        </p:spPr>
        <p:txBody>
          <a:bodyPr/>
          <a:lstStyle/>
          <a:p>
            <a:r>
              <a:rPr lang="zh-CN" altLang="en-US" smtClean="0">
                <a:latin typeface="Arial" charset="0"/>
              </a:rPr>
              <a:t>此处参考了</a:t>
            </a:r>
            <a:r>
              <a:rPr lang="en-US" altLang="zh-CN" smtClean="0">
                <a:latin typeface="Arial" charset="0"/>
              </a:rPr>
              <a:t>《</a:t>
            </a:r>
            <a:r>
              <a:rPr lang="zh-CN" altLang="en-US" smtClean="0">
                <a:latin typeface="Arial" charset="0"/>
              </a:rPr>
              <a:t>专家系统原理与编程</a:t>
            </a:r>
            <a:r>
              <a:rPr lang="en-US" altLang="zh-CN" smtClean="0">
                <a:latin typeface="Arial" charset="0"/>
              </a:rPr>
              <a:t>》</a:t>
            </a:r>
            <a:r>
              <a:rPr lang="zh-CN" altLang="en-US" smtClean="0">
                <a:latin typeface="Arial" charset="0"/>
              </a:rPr>
              <a:t>一书第三四五章。</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3667" name="Rectangle 3"/>
          <p:cNvSpPr>
            <a:spLocks noGrp="1"/>
          </p:cNvSpPr>
          <p:nvPr>
            <p:ph type="body" idx="1"/>
          </p:nvPr>
        </p:nvSpPr>
        <p:spPr>
          <a:noFill/>
          <a:ln/>
        </p:spPr>
        <p:txBody>
          <a:bodyPr/>
          <a:lstStyle/>
          <a:p>
            <a:pPr lvl="1"/>
            <a:r>
              <a:rPr lang="zh-CN" altLang="en-US" sz="1000" dirty="0" smtClean="0">
                <a:latin typeface="Arial" charset="0"/>
              </a:rPr>
              <a:t>事实</a:t>
            </a:r>
          </a:p>
          <a:p>
            <a:pPr lvl="3"/>
            <a:r>
              <a:rPr lang="en-US" altLang="zh-CN" dirty="0" smtClean="0">
                <a:latin typeface="Arial" charset="0"/>
              </a:rPr>
              <a:t>——</a:t>
            </a:r>
            <a:r>
              <a:rPr lang="zh-CN" altLang="en-US" dirty="0" smtClean="0">
                <a:latin typeface="Arial" charset="0"/>
              </a:rPr>
              <a:t>规则推理时所需的临床数据</a:t>
            </a:r>
            <a:endParaRPr lang="en-US" altLang="zh-CN" dirty="0" smtClean="0">
              <a:latin typeface="Arial" charset="0"/>
            </a:endParaRPr>
          </a:p>
          <a:p>
            <a:r>
              <a:rPr lang="zh-CN" altLang="en-US" dirty="0" smtClean="0">
                <a:latin typeface="Arial" charset="0"/>
              </a:rPr>
              <a:t>超链接说明：</a:t>
            </a:r>
          </a:p>
          <a:p>
            <a:r>
              <a:rPr lang="zh-CN" altLang="en-US" dirty="0" smtClean="0">
                <a:latin typeface="Arial" charset="0"/>
              </a:rPr>
              <a:t>“规则”有超链接到“知识转化为规则”</a:t>
            </a:r>
          </a:p>
          <a:p>
            <a:r>
              <a:rPr lang="zh-CN" altLang="en-US" dirty="0" smtClean="0">
                <a:latin typeface="Arial" charset="0"/>
              </a:rPr>
              <a:t>推理机图片 有超链到“推理方法”</a:t>
            </a:r>
          </a:p>
          <a:p>
            <a:r>
              <a:rPr lang="zh-CN" altLang="en-US" dirty="0" smtClean="0">
                <a:latin typeface="Arial" charset="0"/>
              </a:rPr>
              <a:t>解释器图片 有超链接到“解释器”</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4691" name="Rectangle 3"/>
          <p:cNvSpPr>
            <a:spLocks noGrp="1"/>
          </p:cNvSpPr>
          <p:nvPr>
            <p:ph type="body" idx="1"/>
          </p:nvPr>
        </p:nvSpPr>
        <p:spPr>
          <a:noFill/>
          <a:ln/>
        </p:spPr>
        <p:txBody>
          <a:bodyPr/>
          <a:lstStyle/>
          <a:p>
            <a:pPr lvl="1"/>
            <a:endParaRPr lang="zh-CN"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5715" name="备注占位符 2"/>
          <p:cNvSpPr>
            <a:spLocks noGrp="1"/>
          </p:cNvSpPr>
          <p:nvPr>
            <p:ph type="body" idx="1"/>
          </p:nvPr>
        </p:nvSpPr>
        <p:spPr>
          <a:noFill/>
          <a:ln/>
        </p:spPr>
        <p:txBody>
          <a:bodyPr/>
          <a:lstStyle/>
          <a:p>
            <a:pPr>
              <a:lnSpc>
                <a:spcPct val="90000"/>
              </a:lnSpc>
            </a:pPr>
            <a:r>
              <a:rPr lang="zh-CN" altLang="en-US" sz="2800" dirty="0" smtClean="0">
                <a:latin typeface="Arial" charset="0"/>
              </a:rPr>
              <a:t>大部分</a:t>
            </a:r>
            <a:r>
              <a:rPr lang="en-US" altLang="zh-CN" sz="2800" dirty="0" smtClean="0">
                <a:latin typeface="Arial" charset="0"/>
              </a:rPr>
              <a:t>CDSS</a:t>
            </a:r>
            <a:r>
              <a:rPr lang="zh-CN" altLang="en-US" sz="2800" dirty="0" smtClean="0">
                <a:latin typeface="Arial" charset="0"/>
              </a:rPr>
              <a:t>系统与</a:t>
            </a:r>
            <a:r>
              <a:rPr lang="en-US" altLang="zh-CN" sz="2800" dirty="0" smtClean="0">
                <a:latin typeface="Arial" charset="0"/>
              </a:rPr>
              <a:t>CIS</a:t>
            </a:r>
            <a:r>
              <a:rPr lang="zh-CN" altLang="en-US" sz="2800" dirty="0" smtClean="0">
                <a:latin typeface="Arial" charset="0"/>
              </a:rPr>
              <a:t>紧密耦合：</a:t>
            </a:r>
          </a:p>
          <a:p>
            <a:pPr lvl="1">
              <a:lnSpc>
                <a:spcPct val="90000"/>
              </a:lnSpc>
            </a:pPr>
            <a:r>
              <a:rPr lang="zh-CN" altLang="en-US" sz="2800" dirty="0" smtClean="0">
                <a:latin typeface="Arial" charset="0"/>
              </a:rPr>
              <a:t>临床指南模型共享问题</a:t>
            </a:r>
          </a:p>
          <a:p>
            <a:pPr lvl="1">
              <a:lnSpc>
                <a:spcPct val="90000"/>
              </a:lnSpc>
            </a:pPr>
            <a:r>
              <a:rPr lang="zh-CN" altLang="en-US" sz="2800" dirty="0" smtClean="0">
                <a:latin typeface="Arial" charset="0"/>
              </a:rPr>
              <a:t>现有的医学信息基本组织构架没有</a:t>
            </a:r>
            <a:r>
              <a:rPr lang="en-US" altLang="zh-CN" sz="2800" dirty="0" smtClean="0">
                <a:latin typeface="Arial" charset="0"/>
              </a:rPr>
              <a:t>CDSS</a:t>
            </a:r>
            <a:r>
              <a:rPr lang="zh-CN" altLang="en-US" sz="2800" dirty="0" smtClean="0">
                <a:latin typeface="Arial" charset="0"/>
              </a:rPr>
              <a:t>组件</a:t>
            </a:r>
          </a:p>
          <a:p>
            <a:pPr lvl="1">
              <a:lnSpc>
                <a:spcPct val="90000"/>
              </a:lnSpc>
            </a:pPr>
            <a:r>
              <a:rPr lang="zh-CN" altLang="en-US" sz="2800" dirty="0" smtClean="0">
                <a:latin typeface="Arial" charset="0"/>
              </a:rPr>
              <a:t>指南的形成需要花费大量的人力、财力，以及周期性长的特点，所需要考虑的经济问题</a:t>
            </a:r>
          </a:p>
          <a:p>
            <a:endParaRPr lang="zh-CN" altLang="en-US" dirty="0" smtClean="0">
              <a:latin typeface="Arial" charset="0"/>
            </a:endParaRPr>
          </a:p>
        </p:txBody>
      </p:sp>
      <p:sp>
        <p:nvSpPr>
          <p:cNvPr id="115716" name="灯片编号占位符 3"/>
          <p:cNvSpPr>
            <a:spLocks noGrp="1"/>
          </p:cNvSpPr>
          <p:nvPr>
            <p:ph type="sldNum" sz="quarter" idx="5"/>
          </p:nvPr>
        </p:nvSpPr>
        <p:spPr>
          <a:noFill/>
        </p:spPr>
        <p:txBody>
          <a:bodyPr/>
          <a:lstStyle/>
          <a:p>
            <a:fld id="{5CCFB45A-47F2-4947-80B8-70296C4BDD17}" type="slidenum">
              <a:rPr lang="zh-CN" altLang="en-US" smtClean="0">
                <a:latin typeface="Arial" charset="0"/>
                <a:ea typeface="宋体" charset="-122"/>
              </a:rPr>
              <a:pPr/>
              <a:t>20</a:t>
            </a:fld>
            <a:endParaRPr lang="zh-CN" altLang="en-US" smtClean="0">
              <a:latin typeface="Arial"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7763" name="Rectangle 3"/>
          <p:cNvSpPr>
            <a:spLocks noGrp="1"/>
          </p:cNvSpPr>
          <p:nvPr>
            <p:ph type="body" idx="1"/>
          </p:nvPr>
        </p:nvSpPr>
        <p:spPr>
          <a:noFill/>
          <a:ln/>
        </p:spPr>
        <p:txBody>
          <a:bodyPr/>
          <a:lstStyle/>
          <a:p>
            <a:pPr marL="227141" indent="-227141"/>
            <a:r>
              <a:rPr lang="zh-CN" altLang="en-US" dirty="0" smtClean="0">
                <a:latin typeface="Arial" charset="0"/>
              </a:rPr>
              <a:t>参考文献</a:t>
            </a:r>
            <a:r>
              <a:rPr lang="en-US" altLang="zh-CN" dirty="0" smtClean="0">
                <a:latin typeface="Arial" charset="0"/>
              </a:rPr>
              <a:t>: Making available Clinical Decision Support in Service-Oriented Architectures</a:t>
            </a:r>
            <a:endParaRPr lang="zh-CN" altLang="en-US" dirty="0" smtClean="0">
              <a:latin typeface="Arial" charset="0"/>
            </a:endParaRPr>
          </a:p>
          <a:p>
            <a:pPr marL="227141" indent="-227141"/>
            <a:r>
              <a:rPr lang="zh-CN" altLang="en-US" dirty="0" smtClean="0">
                <a:latin typeface="Arial" charset="0"/>
              </a:rPr>
              <a:t>三个方面的交互性：</a:t>
            </a:r>
          </a:p>
          <a:p>
            <a:pPr marL="227141" indent="-227141">
              <a:buFontTx/>
              <a:buAutoNum type="arabicPeriod"/>
            </a:pPr>
            <a:r>
              <a:rPr lang="en-US" altLang="zh-CN" dirty="0" smtClean="0">
                <a:latin typeface="Arial" charset="0"/>
              </a:rPr>
              <a:t>Data interoperability</a:t>
            </a:r>
            <a:r>
              <a:rPr lang="zh-CN" altLang="en-US" dirty="0" smtClean="0">
                <a:latin typeface="Arial" charset="0"/>
              </a:rPr>
              <a:t>：</a:t>
            </a:r>
          </a:p>
          <a:p>
            <a:pPr marL="227141" indent="-227141"/>
            <a:r>
              <a:rPr lang="en-US" altLang="zh-CN" dirty="0" smtClean="0">
                <a:latin typeface="Arial" charset="0"/>
              </a:rPr>
              <a:t>It is important that the data be inclusive enough that many software agents can use the CDS service, a lowest</a:t>
            </a:r>
          </a:p>
          <a:p>
            <a:pPr marL="227141" indent="-227141"/>
            <a:r>
              <a:rPr lang="en-US" altLang="zh-CN" dirty="0" smtClean="0">
                <a:latin typeface="Arial" charset="0"/>
              </a:rPr>
              <a:t>common denominator so to speak. But at the same time, the patient data model must be rich enough so that the CDS service</a:t>
            </a:r>
          </a:p>
          <a:p>
            <a:pPr marL="227141" indent="-227141"/>
            <a:r>
              <a:rPr lang="en-US" altLang="zh-CN" dirty="0" smtClean="0">
                <a:latin typeface="Arial" charset="0"/>
              </a:rPr>
              <a:t>has enough information to provide value. This must be considered in the context of efficiency. Transmitting too much</a:t>
            </a:r>
          </a:p>
          <a:p>
            <a:pPr marL="227141" indent="-227141"/>
            <a:r>
              <a:rPr lang="en-US" altLang="zh-CN" dirty="0" smtClean="0">
                <a:latin typeface="Arial" charset="0"/>
              </a:rPr>
              <a:t>information will affect network and system performance. In addition patient information must be machine understandable,</a:t>
            </a:r>
          </a:p>
          <a:p>
            <a:pPr marL="227141" indent="-227141"/>
            <a:r>
              <a:rPr lang="en-US" altLang="zh-CN" dirty="0" smtClean="0">
                <a:latin typeface="Arial" charset="0"/>
              </a:rPr>
              <a:t>that is it must be structured and coded with meaningful syntax and semantics as opposed to information intended for human</a:t>
            </a:r>
          </a:p>
          <a:p>
            <a:pPr marL="227141" indent="-227141"/>
            <a:r>
              <a:rPr lang="en-US" altLang="zh-CN" dirty="0" smtClean="0">
                <a:latin typeface="Arial" charset="0"/>
              </a:rPr>
              <a:t>agents; this can be semi-structured and interpreted by the reader.</a:t>
            </a:r>
          </a:p>
          <a:p>
            <a:pPr marL="227141" indent="-227141">
              <a:buFontTx/>
              <a:buAutoNum type="arabicPeriod"/>
            </a:pPr>
            <a:r>
              <a:rPr lang="en-US" altLang="zh-CN" dirty="0" smtClean="0">
                <a:latin typeface="Arial" charset="0"/>
              </a:rPr>
              <a:t>Knowledge interoperability:</a:t>
            </a:r>
            <a:r>
              <a:rPr lang="zh-CN" altLang="en-US" dirty="0" smtClean="0">
                <a:latin typeface="Arial" charset="0"/>
              </a:rPr>
              <a:t>：</a:t>
            </a:r>
          </a:p>
          <a:p>
            <a:pPr marL="227141" indent="-227141"/>
            <a:r>
              <a:rPr lang="en-US" altLang="zh-CN" dirty="0" smtClean="0">
                <a:latin typeface="Arial" charset="0"/>
              </a:rPr>
              <a:t>refers to the computer-interpretable representation of the decision support logic (guidelines). This</a:t>
            </a:r>
          </a:p>
          <a:p>
            <a:pPr marL="227141" indent="-227141"/>
            <a:r>
              <a:rPr lang="en-US" altLang="zh-CN" dirty="0" smtClean="0">
                <a:latin typeface="Arial" charset="0"/>
              </a:rPr>
              <a:t>representation should be independent of any system-specific data representation. The representation should also support</a:t>
            </a:r>
          </a:p>
          <a:p>
            <a:pPr marL="227141" indent="-227141"/>
            <a:r>
              <a:rPr lang="en-US" altLang="zh-CN" dirty="0" smtClean="0">
                <a:latin typeface="Arial" charset="0"/>
              </a:rPr>
              <a:t>multiple (customized) versions of guidelines and regular knowledge updates as evidence from outcomes provides feedback to</a:t>
            </a:r>
          </a:p>
          <a:p>
            <a:pPr marL="227141" indent="-227141"/>
            <a:r>
              <a:rPr lang="en-US" altLang="zh-CN" dirty="0" smtClean="0">
                <a:latin typeface="Arial" charset="0"/>
              </a:rPr>
              <a:t>the decision process. There is also the issue of deploying many different CDS services. Perhaps they are not redundant but</a:t>
            </a:r>
          </a:p>
          <a:p>
            <a:pPr marL="227141" indent="-227141"/>
            <a:r>
              <a:rPr lang="en-US" altLang="zh-CN" dirty="0" smtClean="0">
                <a:latin typeface="Arial" charset="0"/>
              </a:rPr>
              <a:t>provide decision support for different healthcare sub-domains – or perhaps these services are purely redundant to increase</a:t>
            </a:r>
          </a:p>
          <a:p>
            <a:pPr marL="227141" indent="-227141"/>
            <a:r>
              <a:rPr lang="en-US" altLang="zh-CN" dirty="0" smtClean="0">
                <a:latin typeface="Arial" charset="0"/>
              </a:rPr>
              <a:t>availability. Either way, the representation should facilitate the knowledge maintenance.</a:t>
            </a:r>
            <a:endParaRPr lang="zh-CN" altLang="en-US" dirty="0" smtClean="0">
              <a:latin typeface="Arial" charset="0"/>
            </a:endParaRPr>
          </a:p>
          <a:p>
            <a:pPr marL="227141" indent="-227141"/>
            <a:r>
              <a:rPr lang="en-US" altLang="zh-CN" dirty="0" smtClean="0">
                <a:latin typeface="Arial" charset="0"/>
              </a:rPr>
              <a:t>Adopt/Adapt standards-based knowledge formalism.</a:t>
            </a:r>
          </a:p>
          <a:p>
            <a:pPr marL="227141" indent="-227141">
              <a:buFontTx/>
              <a:buChar char="•"/>
            </a:pPr>
            <a:r>
              <a:rPr lang="en-US" altLang="zh-CN" dirty="0" smtClean="0">
                <a:latin typeface="Arial" charset="0"/>
              </a:rPr>
              <a:t>Workflow</a:t>
            </a:r>
            <a:r>
              <a:rPr lang="zh-CN" altLang="en-US" dirty="0" smtClean="0">
                <a:latin typeface="Arial" charset="0"/>
              </a:rPr>
              <a:t> </a:t>
            </a:r>
            <a:r>
              <a:rPr lang="en-US" altLang="zh-CN" dirty="0" smtClean="0">
                <a:latin typeface="Arial" charset="0"/>
              </a:rPr>
              <a:t>interoperability: </a:t>
            </a:r>
          </a:p>
          <a:p>
            <a:pPr marL="227141" indent="-227141"/>
            <a:r>
              <a:rPr lang="en-US" altLang="zh-CN" dirty="0" smtClean="0">
                <a:latin typeface="Arial" charset="0"/>
              </a:rPr>
              <a:t>refers to how the clinician interacts with the CDS system (through the EMR) during the</a:t>
            </a:r>
          </a:p>
          <a:p>
            <a:pPr marL="227141" indent="-227141"/>
            <a:r>
              <a:rPr lang="en-US" altLang="zh-CN" dirty="0" smtClean="0">
                <a:latin typeface="Arial" charset="0"/>
              </a:rPr>
              <a:t>course of providing care.</a:t>
            </a:r>
          </a:p>
          <a:p>
            <a:pPr marL="227141" indent="-227141"/>
            <a:endParaRPr lang="en-US" altLang="zh-CN"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8787" name="Rectangle 3"/>
          <p:cNvSpPr>
            <a:spLocks noGrp="1"/>
          </p:cNvSpPr>
          <p:nvPr>
            <p:ph type="body" idx="1"/>
          </p:nvPr>
        </p:nvSpPr>
        <p:spPr>
          <a:noFill/>
          <a:ln/>
        </p:spPr>
        <p:txBody>
          <a:bodyPr/>
          <a:lstStyle/>
          <a:p>
            <a:r>
              <a:rPr lang="zh-CN" altLang="en-US" smtClean="0">
                <a:latin typeface="Arial" charset="0"/>
              </a:rPr>
              <a:t>参考文献</a:t>
            </a:r>
            <a:r>
              <a:rPr lang="en-US" altLang="zh-CN" smtClean="0">
                <a:latin typeface="Arial" charset="0"/>
              </a:rPr>
              <a:t>: Making available Clinical Decision Support in Service-Oriented Architectures</a:t>
            </a:r>
          </a:p>
          <a:p>
            <a:r>
              <a:rPr lang="en-US" altLang="zh-CN" smtClean="0">
                <a:latin typeface="Arial" charset="0"/>
              </a:rPr>
              <a:t>Explicit---- The clinician tells the EMR when to communicate with the CDS service (e.g. Via the button)</a:t>
            </a:r>
          </a:p>
          <a:p>
            <a:r>
              <a:rPr lang="en-US" altLang="zh-CN" smtClean="0">
                <a:latin typeface="Arial" charset="0"/>
              </a:rPr>
              <a:t>Real-time Implicit---- Pre-defined EMR system events trigger communication with the CDS service during an encounter (e.g. Prescribing a medication)</a:t>
            </a:r>
          </a:p>
          <a:p>
            <a:r>
              <a:rPr lang="en-US" altLang="zh-CN" smtClean="0">
                <a:latin typeface="Arial" charset="0"/>
              </a:rPr>
              <a:t>Batch Implicit---- Pre-defined time or frequency triggers communication with the CDS service. This could be specific to a patient or apply to many patients (e.g. Cancer screening reminders)</a:t>
            </a:r>
          </a:p>
          <a:p>
            <a:endParaRPr lang="en-US" altLang="zh-CN" smtClean="0">
              <a:latin typeface="Arial" charset="0"/>
            </a:endParaRPr>
          </a:p>
          <a:p>
            <a:endParaRPr lang="zh-CN"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19811" name="Rectangle 3"/>
          <p:cNvSpPr>
            <a:spLocks noGrp="1"/>
          </p:cNvSpPr>
          <p:nvPr>
            <p:ph type="body" idx="1"/>
          </p:nvPr>
        </p:nvSpPr>
        <p:spPr>
          <a:noFill/>
          <a:ln/>
        </p:spPr>
        <p:txBody>
          <a:bodyPr/>
          <a:lstStyle/>
          <a:p>
            <a:r>
              <a:rPr lang="en-US" altLang="zh-CN" smtClean="0">
                <a:latin typeface="Arial" charset="0"/>
              </a:rPr>
              <a:t> </a:t>
            </a:r>
            <a:r>
              <a:rPr lang="en-US" altLang="zh-CN" i="1" smtClean="0">
                <a:latin typeface="Arial" charset="0"/>
              </a:rPr>
              <a:t>Promote knowledge transfer</a:t>
            </a:r>
            <a:r>
              <a:rPr lang="en-US" altLang="zh-CN" smtClean="0">
                <a:latin typeface="Arial" charset="0"/>
              </a:rPr>
              <a:t>:  One-time mapping between standard and local model, followed by automated translation at the time of transfer/execution</a:t>
            </a:r>
          </a:p>
          <a:p>
            <a:r>
              <a:rPr lang="en-US" altLang="zh-CN" smtClean="0">
                <a:latin typeface="Arial" charset="0"/>
              </a:rPr>
              <a:t>Purpose</a:t>
            </a:r>
            <a:r>
              <a:rPr lang="zh-CN" altLang="en-US" i="1" smtClean="0">
                <a:latin typeface="Arial" charset="0"/>
              </a:rPr>
              <a:t> </a:t>
            </a:r>
            <a:r>
              <a:rPr lang="en-US" altLang="zh-CN" smtClean="0">
                <a:latin typeface="Arial" charset="0"/>
              </a:rPr>
              <a:t>:  Avoid manual rewriting of data references</a:t>
            </a:r>
          </a:p>
          <a:p>
            <a:r>
              <a:rPr lang="en-US" altLang="zh-CN" smtClean="0">
                <a:latin typeface="Arial" charset="0"/>
              </a:rPr>
              <a:t>vMR</a:t>
            </a:r>
            <a:r>
              <a:rPr lang="zh-CN" altLang="en-US" smtClean="0">
                <a:latin typeface="Arial" charset="0"/>
              </a:rPr>
              <a:t>可能具有的类：</a:t>
            </a:r>
            <a:r>
              <a:rPr lang="en-US" altLang="zh-CN" smtClean="0">
                <a:latin typeface="Arial" charset="0"/>
              </a:rPr>
              <a:t>observation, procedure, appointment, Encounter, medical order</a:t>
            </a:r>
            <a:r>
              <a:rPr lang="zh-CN" altLang="en-US" smtClean="0">
                <a:latin typeface="Arial" charset="0"/>
              </a:rPr>
              <a:t>，</a:t>
            </a:r>
            <a:r>
              <a:rPr lang="en-US" altLang="zh-CN" smtClean="0">
                <a:latin typeface="Arial" charset="0"/>
              </a:rPr>
              <a:t>Goal, assessment</a:t>
            </a:r>
            <a:r>
              <a:rPr lang="zh-CN" altLang="en-US" smtClean="0">
                <a:latin typeface="Arial" charset="0"/>
              </a:rPr>
              <a:t>等</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0835" name="备注占位符 2"/>
          <p:cNvSpPr>
            <a:spLocks noGrp="1"/>
          </p:cNvSpPr>
          <p:nvPr>
            <p:ph type="body" idx="1"/>
          </p:nvPr>
        </p:nvSpPr>
        <p:spPr>
          <a:noFill/>
          <a:ln/>
        </p:spPr>
        <p:txBody>
          <a:bodyPr lIns="91422" tIns="45712" rIns="91422" bIns="45712"/>
          <a:lstStyle/>
          <a:p>
            <a:pPr eaLnBrk="1" hangingPunct="1"/>
            <a:r>
              <a:rPr lang="en-US" altLang="zh-CN" smtClean="0">
                <a:latin typeface="Arial" charset="0"/>
              </a:rPr>
              <a:t>Evaluation of User Needs</a:t>
            </a:r>
          </a:p>
          <a:p>
            <a:pPr eaLnBrk="1" hangingPunct="1"/>
            <a:r>
              <a:rPr lang="en-US" altLang="zh-CN" smtClean="0">
                <a:latin typeface="Arial" charset="0"/>
              </a:rPr>
              <a:t>Top management support</a:t>
            </a:r>
          </a:p>
          <a:p>
            <a:pPr eaLnBrk="1" hangingPunct="1"/>
            <a:r>
              <a:rPr lang="en-US" altLang="zh-CN" smtClean="0">
                <a:latin typeface="Arial" charset="0"/>
              </a:rPr>
              <a:t>Commitment of expert</a:t>
            </a:r>
          </a:p>
          <a:p>
            <a:pPr eaLnBrk="1" hangingPunct="1"/>
            <a:r>
              <a:rPr lang="en-US" altLang="zh-CN" smtClean="0">
                <a:latin typeface="Arial" charset="0"/>
              </a:rPr>
              <a:t>Integration Issues</a:t>
            </a:r>
          </a:p>
          <a:p>
            <a:pPr eaLnBrk="1" hangingPunct="1"/>
            <a:r>
              <a:rPr lang="en-US" altLang="zh-CN" smtClean="0">
                <a:latin typeface="Arial" charset="0"/>
              </a:rPr>
              <a:t>Human Computer Interface</a:t>
            </a:r>
          </a:p>
          <a:p>
            <a:pPr eaLnBrk="1" hangingPunct="1"/>
            <a:r>
              <a:rPr lang="en-US" altLang="zh-CN" smtClean="0">
                <a:latin typeface="Arial" charset="0"/>
              </a:rPr>
              <a:t>Incorporation of domain knowledge</a:t>
            </a:r>
          </a:p>
          <a:p>
            <a:pPr eaLnBrk="1" hangingPunct="1"/>
            <a:r>
              <a:rPr lang="en-US" altLang="zh-CN" smtClean="0">
                <a:latin typeface="Arial" charset="0"/>
              </a:rPr>
              <a:t>Consideration of social and organisational context of the CDDS</a:t>
            </a:r>
          </a:p>
          <a:p>
            <a:pPr eaLnBrk="1" hangingPunct="1"/>
            <a:endParaRPr lang="zh-CN" altLang="en-US" smtClean="0">
              <a:latin typeface="Arial" charset="0"/>
            </a:endParaRPr>
          </a:p>
        </p:txBody>
      </p:sp>
      <p:sp>
        <p:nvSpPr>
          <p:cNvPr id="120836" name="灯片编号占位符 3"/>
          <p:cNvSpPr txBox="1">
            <a:spLocks noGrp="1"/>
          </p:cNvSpPr>
          <p:nvPr/>
        </p:nvSpPr>
        <p:spPr bwMode="auto">
          <a:xfrm>
            <a:off x="3884463" y="9448908"/>
            <a:ext cx="2972004" cy="496824"/>
          </a:xfrm>
          <a:prstGeom prst="rect">
            <a:avLst/>
          </a:prstGeom>
          <a:noFill/>
          <a:ln w="9525">
            <a:noFill/>
            <a:miter lim="800000"/>
            <a:headEnd/>
            <a:tailEnd/>
          </a:ln>
        </p:spPr>
        <p:txBody>
          <a:bodyPr lIns="91422" tIns="45712" rIns="91422" bIns="45712" anchor="b"/>
          <a:lstStyle/>
          <a:p>
            <a:pPr algn="r"/>
            <a:fld id="{4787943B-715E-4C58-919D-3077303D4098}" type="slidenum">
              <a:rPr lang="zh-CN" altLang="en-US" sz="1200">
                <a:latin typeface="Calibri" pitchFamily="34" charset="0"/>
              </a:rPr>
              <a:pPr algn="r"/>
              <a:t>25</a:t>
            </a:fld>
            <a:endParaRPr lang="en-US" altLang="zh-CN" sz="1200"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txBox="1">
            <a:spLocks noGrp="1" noChangeArrowheads="1"/>
          </p:cNvSpPr>
          <p:nvPr/>
        </p:nvSpPr>
        <p:spPr bwMode="auto">
          <a:xfrm>
            <a:off x="1" y="1"/>
            <a:ext cx="2972004" cy="496824"/>
          </a:xfrm>
          <a:prstGeom prst="rect">
            <a:avLst/>
          </a:prstGeom>
          <a:noFill/>
          <a:ln w="9525">
            <a:noFill/>
            <a:miter lim="800000"/>
            <a:headEnd/>
            <a:tailEnd/>
          </a:ln>
        </p:spPr>
        <p:txBody>
          <a:bodyPr lIns="91422" tIns="45712" rIns="91422" bIns="45712"/>
          <a:lstStyle/>
          <a:p>
            <a:r>
              <a:rPr lang="en-US" altLang="zh-CN" sz="1200" dirty="0" err="1">
                <a:latin typeface="Calibri" pitchFamily="34" charset="0"/>
              </a:rPr>
              <a:t>Vojtech</a:t>
            </a:r>
            <a:r>
              <a:rPr lang="en-US" altLang="zh-CN" sz="1200" dirty="0">
                <a:latin typeface="Calibri" pitchFamily="34" charset="0"/>
              </a:rPr>
              <a:t> </a:t>
            </a:r>
            <a:r>
              <a:rPr lang="en-US" altLang="zh-CN" sz="1200" dirty="0" err="1">
                <a:latin typeface="Calibri" pitchFamily="34" charset="0"/>
              </a:rPr>
              <a:t>Huser</a:t>
            </a:r>
            <a:r>
              <a:rPr lang="en-US" altLang="zh-CN" sz="1200" dirty="0">
                <a:latin typeface="Calibri" pitchFamily="34" charset="0"/>
              </a:rPr>
              <a:t>, Clinical Decision Support Systems</a:t>
            </a:r>
          </a:p>
        </p:txBody>
      </p:sp>
      <p:sp>
        <p:nvSpPr>
          <p:cNvPr id="96259" name="Rectangle 3"/>
          <p:cNvSpPr txBox="1">
            <a:spLocks noGrp="1" noChangeArrowheads="1"/>
          </p:cNvSpPr>
          <p:nvPr/>
        </p:nvSpPr>
        <p:spPr bwMode="auto">
          <a:xfrm>
            <a:off x="3884463" y="1"/>
            <a:ext cx="2972004" cy="496824"/>
          </a:xfrm>
          <a:prstGeom prst="rect">
            <a:avLst/>
          </a:prstGeom>
          <a:noFill/>
          <a:ln w="9525">
            <a:noFill/>
            <a:miter lim="800000"/>
            <a:headEnd/>
            <a:tailEnd/>
          </a:ln>
        </p:spPr>
        <p:txBody>
          <a:bodyPr lIns="91422" tIns="45712" rIns="91422" bIns="45712"/>
          <a:lstStyle/>
          <a:p>
            <a:pPr algn="r"/>
            <a:fld id="{CFACF539-30C8-4E7A-840B-163A9F559422}" type="datetime1">
              <a:rPr lang="en-US" altLang="zh-CN" sz="1200">
                <a:latin typeface="Calibri" pitchFamily="34" charset="0"/>
              </a:rPr>
              <a:pPr algn="r"/>
              <a:t>5/17/2013</a:t>
            </a:fld>
            <a:endParaRPr lang="en-US" altLang="zh-CN" sz="1200" dirty="0">
              <a:latin typeface="Calibri" pitchFamily="34" charset="0"/>
            </a:endParaRPr>
          </a:p>
        </p:txBody>
      </p:sp>
      <p:sp>
        <p:nvSpPr>
          <p:cNvPr id="96260" name="Rectangle 6"/>
          <p:cNvSpPr txBox="1">
            <a:spLocks noGrp="1" noChangeArrowheads="1"/>
          </p:cNvSpPr>
          <p:nvPr/>
        </p:nvSpPr>
        <p:spPr bwMode="auto">
          <a:xfrm>
            <a:off x="1" y="9448909"/>
            <a:ext cx="2972004" cy="496824"/>
          </a:xfrm>
          <a:prstGeom prst="rect">
            <a:avLst/>
          </a:prstGeom>
          <a:noFill/>
          <a:ln w="9525">
            <a:noFill/>
            <a:miter lim="800000"/>
            <a:headEnd/>
            <a:tailEnd/>
          </a:ln>
        </p:spPr>
        <p:txBody>
          <a:bodyPr lIns="91422" tIns="45712" rIns="91422" bIns="45712" anchor="b"/>
          <a:lstStyle/>
          <a:p>
            <a:r>
              <a:rPr lang="en-US" altLang="zh-CN" sz="1200" dirty="0">
                <a:latin typeface="Calibri" pitchFamily="34" charset="0"/>
              </a:rPr>
              <a:t>http://www.soc.staffs.ac.uk/~vh4/mi</a:t>
            </a:r>
          </a:p>
        </p:txBody>
      </p:sp>
      <p:sp>
        <p:nvSpPr>
          <p:cNvPr id="96261" name="Rectangle 7"/>
          <p:cNvSpPr txBox="1">
            <a:spLocks noGrp="1" noChangeArrowheads="1"/>
          </p:cNvSpPr>
          <p:nvPr/>
        </p:nvSpPr>
        <p:spPr bwMode="auto">
          <a:xfrm>
            <a:off x="3884463" y="9448909"/>
            <a:ext cx="2972004" cy="496824"/>
          </a:xfrm>
          <a:prstGeom prst="rect">
            <a:avLst/>
          </a:prstGeom>
          <a:noFill/>
          <a:ln w="9525">
            <a:noFill/>
            <a:miter lim="800000"/>
            <a:headEnd/>
            <a:tailEnd/>
          </a:ln>
        </p:spPr>
        <p:txBody>
          <a:bodyPr lIns="91422" tIns="45712" rIns="91422" bIns="45712" anchor="b"/>
          <a:lstStyle/>
          <a:p>
            <a:pPr algn="r"/>
            <a:fld id="{830C841B-69A7-4FB4-8D4E-3C2205021916}" type="slidenum">
              <a:rPr lang="en-US" altLang="zh-CN" sz="1200">
                <a:latin typeface="Calibri" pitchFamily="34" charset="0"/>
              </a:rPr>
              <a:pPr algn="r"/>
              <a:t>3</a:t>
            </a:fld>
            <a:endParaRPr lang="en-US" altLang="zh-CN" sz="1200" dirty="0">
              <a:latin typeface="Calibri" pitchFamily="34" charset="0"/>
            </a:endParaRPr>
          </a:p>
        </p:txBody>
      </p:sp>
      <p:sp>
        <p:nvSpPr>
          <p:cNvPr id="96262" name="Rectangle 2"/>
          <p:cNvSpPr>
            <a:spLocks noGrp="1" noRot="1" noChangeAspect="1" noChangeArrowheads="1" noTextEdit="1"/>
          </p:cNvSpPr>
          <p:nvPr>
            <p:ph type="sldImg"/>
          </p:nvPr>
        </p:nvSpPr>
        <p:spPr bwMode="auto">
          <a:xfrm>
            <a:off x="942975" y="746125"/>
            <a:ext cx="4972050" cy="3730625"/>
          </a:xfrm>
          <a:noFill/>
          <a:ln>
            <a:solidFill>
              <a:srgbClr val="000000"/>
            </a:solidFill>
            <a:miter lim="800000"/>
            <a:headEnd/>
            <a:tailEnd/>
          </a:ln>
        </p:spPr>
      </p:sp>
      <p:sp>
        <p:nvSpPr>
          <p:cNvPr id="96263" name="Rectangle 3"/>
          <p:cNvSpPr>
            <a:spLocks noGrp="1" noChangeArrowheads="1"/>
          </p:cNvSpPr>
          <p:nvPr>
            <p:ph type="body" idx="1"/>
          </p:nvPr>
        </p:nvSpPr>
        <p:spPr>
          <a:noFill/>
          <a:ln/>
        </p:spPr>
        <p:txBody>
          <a:bodyPr lIns="91422" tIns="45712" rIns="91422" bIns="45712"/>
          <a:lstStyle/>
          <a:p>
            <a:pPr eaLnBrk="1" hangingPunct="1">
              <a:buFont typeface="Wingdings" pitchFamily="2" charset="2"/>
              <a:buNone/>
            </a:pPr>
            <a:r>
              <a:rPr lang="en-US" altLang="zh-CN" dirty="0" smtClean="0">
                <a:latin typeface="Arial" charset="0"/>
              </a:rPr>
              <a:t>A very general definition</a:t>
            </a:r>
          </a:p>
          <a:p>
            <a:pPr eaLnBrk="1" hangingPunct="1"/>
            <a:r>
              <a:rPr lang="en-US" altLang="zh-CN" dirty="0" smtClean="0">
                <a:latin typeface="Arial" charset="0"/>
              </a:rPr>
              <a:t>A clinical decision support system is a computer program that provides reminders, advice or interpretation specific to a given patient at a particular time.</a:t>
            </a:r>
            <a:endParaRPr lang="zh-CN" altLang="zh-CN"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1859" name="备注占位符 2"/>
          <p:cNvSpPr>
            <a:spLocks noGrp="1"/>
          </p:cNvSpPr>
          <p:nvPr>
            <p:ph type="body" idx="1"/>
          </p:nvPr>
        </p:nvSpPr>
        <p:spPr>
          <a:noFill/>
          <a:ln/>
        </p:spPr>
        <p:txBody>
          <a:bodyPr lIns="91422" tIns="45712" rIns="91422" bIns="45712"/>
          <a:lstStyle/>
          <a:p>
            <a:pPr eaLnBrk="1" hangingPunct="1"/>
            <a:r>
              <a:rPr lang="en-US" altLang="zh-CN" smtClean="0">
                <a:latin typeface="Arial" charset="0"/>
              </a:rPr>
              <a:t>Knowledge based on best evidence</a:t>
            </a:r>
          </a:p>
          <a:p>
            <a:pPr eaLnBrk="1" hangingPunct="1"/>
            <a:r>
              <a:rPr lang="en-US" altLang="zh-CN" smtClean="0">
                <a:latin typeface="Arial" charset="0"/>
              </a:rPr>
              <a:t>Knowledge fully covers problem</a:t>
            </a:r>
          </a:p>
          <a:p>
            <a:pPr eaLnBrk="1" hangingPunct="1"/>
            <a:r>
              <a:rPr lang="en-US" altLang="zh-CN" smtClean="0">
                <a:latin typeface="Arial" charset="0"/>
              </a:rPr>
              <a:t>Knowledge can be updated</a:t>
            </a:r>
          </a:p>
          <a:p>
            <a:pPr eaLnBrk="1" hangingPunct="1"/>
            <a:r>
              <a:rPr lang="en-US" altLang="zh-CN" smtClean="0">
                <a:latin typeface="Arial" charset="0"/>
              </a:rPr>
              <a:t>Data actively used drawn from existing sources </a:t>
            </a:r>
          </a:p>
          <a:p>
            <a:pPr eaLnBrk="1" hangingPunct="1"/>
            <a:r>
              <a:rPr lang="en-US" altLang="zh-CN" smtClean="0">
                <a:latin typeface="Arial" charset="0"/>
              </a:rPr>
              <a:t>Performance validated rigorously</a:t>
            </a:r>
          </a:p>
          <a:p>
            <a:pPr eaLnBrk="1" hangingPunct="1"/>
            <a:r>
              <a:rPr lang="en-US" altLang="zh-CN" smtClean="0">
                <a:latin typeface="Arial" charset="0"/>
              </a:rPr>
              <a:t>System improves clinical practice</a:t>
            </a:r>
          </a:p>
          <a:p>
            <a:pPr eaLnBrk="1" hangingPunct="1"/>
            <a:r>
              <a:rPr lang="en-US" altLang="zh-CN" smtClean="0">
                <a:latin typeface="Arial" charset="0"/>
              </a:rPr>
              <a:t>Clinician is in control</a:t>
            </a:r>
          </a:p>
          <a:p>
            <a:pPr eaLnBrk="1" hangingPunct="1"/>
            <a:r>
              <a:rPr lang="en-US" altLang="zh-CN" smtClean="0">
                <a:latin typeface="Arial" charset="0"/>
              </a:rPr>
              <a:t>The system is easy to use</a:t>
            </a:r>
          </a:p>
          <a:p>
            <a:pPr eaLnBrk="1" hangingPunct="1"/>
            <a:r>
              <a:rPr lang="en-US" altLang="zh-CN" smtClean="0">
                <a:latin typeface="Arial" charset="0"/>
              </a:rPr>
              <a:t>The decisions made are transparent</a:t>
            </a:r>
          </a:p>
          <a:p>
            <a:pPr eaLnBrk="1" hangingPunct="1"/>
            <a:endParaRPr lang="en-US" altLang="zh-CN" smtClean="0">
              <a:latin typeface="Arial" charset="0"/>
            </a:endParaRPr>
          </a:p>
          <a:p>
            <a:pPr eaLnBrk="1" hangingPunct="1"/>
            <a:r>
              <a:rPr lang="en-US" altLang="zh-CN" smtClean="0">
                <a:latin typeface="Arial" charset="0"/>
              </a:rPr>
              <a:t>Ease of learning</a:t>
            </a:r>
          </a:p>
          <a:p>
            <a:pPr eaLnBrk="1" hangingPunct="1"/>
            <a:r>
              <a:rPr lang="en-US" altLang="zh-CN" smtClean="0">
                <a:latin typeface="Arial" charset="0"/>
              </a:rPr>
              <a:t>Ease of use, reductions in user’s time spent,</a:t>
            </a:r>
          </a:p>
          <a:p>
            <a:pPr eaLnBrk="1" hangingPunct="1"/>
            <a:r>
              <a:rPr lang="en-US" altLang="zh-CN" smtClean="0">
                <a:latin typeface="Arial" charset="0"/>
              </a:rPr>
              <a:t>Performance in terms of decision and patient health outcome,</a:t>
            </a:r>
          </a:p>
          <a:p>
            <a:pPr eaLnBrk="1" hangingPunct="1"/>
            <a:r>
              <a:rPr lang="en-US" altLang="zh-CN" smtClean="0">
                <a:latin typeface="Arial" charset="0"/>
              </a:rPr>
              <a:t>Error rate/accuracy</a:t>
            </a:r>
          </a:p>
          <a:p>
            <a:pPr eaLnBrk="1" hangingPunct="1"/>
            <a:r>
              <a:rPr lang="en-US" altLang="zh-CN" smtClean="0">
                <a:latin typeface="Arial" charset="0"/>
              </a:rPr>
              <a:t>Functionality,  flexibility in range of tasks to which system can be applied …</a:t>
            </a:r>
          </a:p>
          <a:p>
            <a:pPr eaLnBrk="1" hangingPunct="1"/>
            <a:endParaRPr lang="zh-CN" altLang="en-US" smtClean="0">
              <a:latin typeface="Arial" charset="0"/>
            </a:endParaRPr>
          </a:p>
        </p:txBody>
      </p:sp>
      <p:sp>
        <p:nvSpPr>
          <p:cNvPr id="121860" name="灯片编号占位符 3"/>
          <p:cNvSpPr txBox="1">
            <a:spLocks noGrp="1"/>
          </p:cNvSpPr>
          <p:nvPr/>
        </p:nvSpPr>
        <p:spPr bwMode="auto">
          <a:xfrm>
            <a:off x="3884463" y="9448908"/>
            <a:ext cx="2972004" cy="496824"/>
          </a:xfrm>
          <a:prstGeom prst="rect">
            <a:avLst/>
          </a:prstGeom>
          <a:noFill/>
          <a:ln w="9525">
            <a:noFill/>
            <a:miter lim="800000"/>
            <a:headEnd/>
            <a:tailEnd/>
          </a:ln>
        </p:spPr>
        <p:txBody>
          <a:bodyPr lIns="91422" tIns="45712" rIns="91422" bIns="45712" anchor="b"/>
          <a:lstStyle/>
          <a:p>
            <a:pPr algn="r"/>
            <a:fld id="{014DD783-B540-4186-811C-0952913BB128}" type="slidenum">
              <a:rPr lang="zh-CN" altLang="en-US" sz="1200">
                <a:latin typeface="Calibri" pitchFamily="34" charset="0"/>
              </a:rPr>
              <a:pPr algn="r"/>
              <a:t>26</a:t>
            </a:fld>
            <a:endParaRPr lang="en-US" altLang="zh-CN" sz="1200" dirty="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2883" name="备注占位符 2"/>
          <p:cNvSpPr>
            <a:spLocks noGrp="1"/>
          </p:cNvSpPr>
          <p:nvPr>
            <p:ph type="body" idx="1"/>
          </p:nvPr>
        </p:nvSpPr>
        <p:spPr>
          <a:noFill/>
          <a:ln/>
        </p:spPr>
        <p:txBody>
          <a:bodyPr lIns="91422" tIns="45712" rIns="91422" bIns="45712"/>
          <a:lstStyle/>
          <a:p>
            <a:pPr eaLnBrk="1" hangingPunct="1"/>
            <a:r>
              <a:rPr lang="en-US" altLang="zh-CN" smtClean="0">
                <a:latin typeface="Arial" charset="0"/>
              </a:rPr>
              <a:t>the following factors as being important for success of CDSSs: </a:t>
            </a:r>
          </a:p>
          <a:p>
            <a:pPr eaLnBrk="1" hangingPunct="1"/>
            <a:r>
              <a:rPr lang="en-US" altLang="zh-CN" smtClean="0">
                <a:latin typeface="Arial" charset="0"/>
              </a:rPr>
              <a:t>(1) decision support should be computerized rather than paper-based, </a:t>
            </a:r>
            <a:r>
              <a:rPr lang="zh-CN" altLang="en-US" smtClean="0">
                <a:latin typeface="Arial" charset="0"/>
              </a:rPr>
              <a:t>知识表达</a:t>
            </a:r>
          </a:p>
          <a:p>
            <a:pPr eaLnBrk="1" hangingPunct="1"/>
            <a:r>
              <a:rPr lang="en-US" altLang="zh-CN" smtClean="0">
                <a:latin typeface="Arial" charset="0"/>
              </a:rPr>
              <a:t>(2) workflow integration should be considered, </a:t>
            </a:r>
            <a:r>
              <a:rPr lang="zh-CN" altLang="en-US" smtClean="0">
                <a:latin typeface="Arial" charset="0"/>
              </a:rPr>
              <a:t>过程支持</a:t>
            </a:r>
          </a:p>
          <a:p>
            <a:pPr eaLnBrk="1" hangingPunct="1"/>
            <a:r>
              <a:rPr lang="en-US" altLang="zh-CN" smtClean="0">
                <a:latin typeface="Arial" charset="0"/>
              </a:rPr>
              <a:t>(3) timely advice should be provided, </a:t>
            </a:r>
          </a:p>
          <a:p>
            <a:pPr eaLnBrk="1" hangingPunct="1"/>
            <a:r>
              <a:rPr lang="en-US" altLang="zh-CN" smtClean="0">
                <a:latin typeface="Arial" charset="0"/>
              </a:rPr>
              <a:t>(4) clinical effects and costs of the system should be evaluated,</a:t>
            </a:r>
          </a:p>
          <a:p>
            <a:pPr eaLnBrk="1" hangingPunct="1"/>
            <a:r>
              <a:rPr lang="en-US" altLang="zh-CN" smtClean="0">
                <a:latin typeface="Arial" charset="0"/>
              </a:rPr>
              <a:t>(5) the system should be developed with an ability to be maintained and extended. </a:t>
            </a:r>
            <a:r>
              <a:rPr lang="zh-CN" altLang="en-US" smtClean="0">
                <a:latin typeface="Arial" charset="0"/>
              </a:rPr>
              <a:t>知识管理</a:t>
            </a:r>
          </a:p>
          <a:p>
            <a:pPr eaLnBrk="1" hangingPunct="1"/>
            <a:endParaRPr lang="zh-CN" altLang="en-US" smtClean="0">
              <a:latin typeface="Arial" charset="0"/>
            </a:endParaRPr>
          </a:p>
          <a:p>
            <a:pPr eaLnBrk="1" hangingPunct="1"/>
            <a:r>
              <a:rPr lang="zh-CN" altLang="en-US" smtClean="0">
                <a:latin typeface="Arial" charset="0"/>
              </a:rPr>
              <a:t>目前已有的医学逻辑模型各有优缺点，不可能完全表达复杂的医学知识和过程，包括诊断、治疗、预后等。 无二义性的定义知识。</a:t>
            </a:r>
          </a:p>
          <a:p>
            <a:pPr eaLnBrk="1" hangingPunct="1"/>
            <a:r>
              <a:rPr lang="zh-CN" altLang="en-US" smtClean="0">
                <a:latin typeface="Arial" charset="0"/>
              </a:rPr>
              <a:t>只有与过程模型</a:t>
            </a:r>
            <a:r>
              <a:rPr lang="en-US" altLang="zh-CN" smtClean="0">
                <a:latin typeface="Arial" charset="0"/>
              </a:rPr>
              <a:t>(Process Model)</a:t>
            </a:r>
            <a:r>
              <a:rPr lang="zh-CN" altLang="en-US" smtClean="0">
                <a:latin typeface="Arial" charset="0"/>
              </a:rPr>
              <a:t>相共存或交互，</a:t>
            </a:r>
            <a:r>
              <a:rPr lang="en-US" altLang="zh-CN" smtClean="0">
                <a:latin typeface="Arial" charset="0"/>
              </a:rPr>
              <a:t>CDSS</a:t>
            </a:r>
            <a:r>
              <a:rPr lang="zh-CN" altLang="en-US" smtClean="0">
                <a:latin typeface="Arial" charset="0"/>
              </a:rPr>
              <a:t>才能选择最合适的模型对一定类型的知识进行编码，这方面工作开展还不多。</a:t>
            </a:r>
          </a:p>
          <a:p>
            <a:pPr eaLnBrk="1" hangingPunct="1"/>
            <a:r>
              <a:rPr lang="zh-CN" altLang="en-US" smtClean="0">
                <a:latin typeface="Arial" charset="0"/>
              </a:rPr>
              <a:t>知识管理支持指南的整个生命周期，包括形成，普及，应用和评估。</a:t>
            </a:r>
          </a:p>
          <a:p>
            <a:pPr eaLnBrk="1" hangingPunct="1"/>
            <a:r>
              <a:rPr lang="zh-CN" altLang="en-US" smtClean="0">
                <a:latin typeface="Arial" charset="0"/>
              </a:rPr>
              <a:t>另外，</a:t>
            </a:r>
            <a:r>
              <a:rPr lang="en-US" altLang="zh-CN" smtClean="0">
                <a:latin typeface="Arial" charset="0"/>
              </a:rPr>
              <a:t>CDSS</a:t>
            </a:r>
            <a:r>
              <a:rPr lang="zh-CN" altLang="en-US" smtClean="0">
                <a:latin typeface="Arial" charset="0"/>
              </a:rPr>
              <a:t>应可对知识可配置，与已有数据仓库集成，容易支持新的模型和标准等，可被追溯、解释等。</a:t>
            </a:r>
          </a:p>
          <a:p>
            <a:endParaRPr lang="zh-CN" altLang="en-US" smtClean="0">
              <a:latin typeface="Arial" charset="0"/>
            </a:endParaRPr>
          </a:p>
        </p:txBody>
      </p:sp>
      <p:sp>
        <p:nvSpPr>
          <p:cNvPr id="122884" name="灯片编号占位符 3"/>
          <p:cNvSpPr txBox="1">
            <a:spLocks noGrp="1"/>
          </p:cNvSpPr>
          <p:nvPr/>
        </p:nvSpPr>
        <p:spPr bwMode="auto">
          <a:xfrm>
            <a:off x="3884463" y="9448908"/>
            <a:ext cx="2972004" cy="496824"/>
          </a:xfrm>
          <a:prstGeom prst="rect">
            <a:avLst/>
          </a:prstGeom>
          <a:noFill/>
          <a:ln w="9525">
            <a:noFill/>
            <a:miter lim="800000"/>
            <a:headEnd/>
            <a:tailEnd/>
          </a:ln>
        </p:spPr>
        <p:txBody>
          <a:bodyPr lIns="91422" tIns="45712" rIns="91422" bIns="45712" anchor="b"/>
          <a:lstStyle/>
          <a:p>
            <a:pPr algn="r"/>
            <a:fld id="{F4A39990-6021-490F-8D6A-C4DD089FB3C8}" type="slidenum">
              <a:rPr lang="zh-CN" altLang="en-US" sz="1200">
                <a:latin typeface="Calibri" pitchFamily="34" charset="0"/>
              </a:rPr>
              <a:pPr algn="r"/>
              <a:t>27</a:t>
            </a:fld>
            <a:endParaRPr lang="en-US" altLang="zh-CN" sz="1200" dirty="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txBox="1">
            <a:spLocks noGrp="1" noChangeArrowheads="1"/>
          </p:cNvSpPr>
          <p:nvPr/>
        </p:nvSpPr>
        <p:spPr bwMode="auto">
          <a:xfrm>
            <a:off x="1" y="0"/>
            <a:ext cx="2972004" cy="496824"/>
          </a:xfrm>
          <a:prstGeom prst="rect">
            <a:avLst/>
          </a:prstGeom>
          <a:noFill/>
          <a:ln w="9525">
            <a:noFill/>
            <a:miter lim="800000"/>
            <a:headEnd/>
            <a:tailEnd/>
          </a:ln>
        </p:spPr>
        <p:txBody>
          <a:bodyPr lIns="91422" tIns="45712" rIns="91422" bIns="45712"/>
          <a:lstStyle/>
          <a:p>
            <a:r>
              <a:rPr lang="en-US" altLang="zh-CN" sz="1200" dirty="0" err="1">
                <a:latin typeface="Calibri" pitchFamily="34" charset="0"/>
              </a:rPr>
              <a:t>Vojtech</a:t>
            </a:r>
            <a:r>
              <a:rPr lang="en-US" altLang="zh-CN" sz="1200" dirty="0">
                <a:latin typeface="Calibri" pitchFamily="34" charset="0"/>
              </a:rPr>
              <a:t> </a:t>
            </a:r>
            <a:r>
              <a:rPr lang="en-US" altLang="zh-CN" sz="1200" dirty="0" err="1">
                <a:latin typeface="Calibri" pitchFamily="34" charset="0"/>
              </a:rPr>
              <a:t>Huser</a:t>
            </a:r>
            <a:r>
              <a:rPr lang="en-US" altLang="zh-CN" sz="1200" dirty="0">
                <a:latin typeface="Calibri" pitchFamily="34" charset="0"/>
              </a:rPr>
              <a:t>, Clinical Decision Support Systems</a:t>
            </a:r>
          </a:p>
        </p:txBody>
      </p:sp>
      <p:sp>
        <p:nvSpPr>
          <p:cNvPr id="123907" name="Rectangle 3"/>
          <p:cNvSpPr txBox="1">
            <a:spLocks noGrp="1" noChangeArrowheads="1"/>
          </p:cNvSpPr>
          <p:nvPr/>
        </p:nvSpPr>
        <p:spPr bwMode="auto">
          <a:xfrm>
            <a:off x="3884463" y="0"/>
            <a:ext cx="2972004" cy="496824"/>
          </a:xfrm>
          <a:prstGeom prst="rect">
            <a:avLst/>
          </a:prstGeom>
          <a:noFill/>
          <a:ln w="9525">
            <a:noFill/>
            <a:miter lim="800000"/>
            <a:headEnd/>
            <a:tailEnd/>
          </a:ln>
        </p:spPr>
        <p:txBody>
          <a:bodyPr lIns="91422" tIns="45712" rIns="91422" bIns="45712"/>
          <a:lstStyle/>
          <a:p>
            <a:pPr algn="r"/>
            <a:fld id="{604322DE-B78C-436C-96F7-05C9EEB3AFF8}" type="datetime1">
              <a:rPr lang="en-US" altLang="zh-CN" sz="1200">
                <a:latin typeface="Calibri" pitchFamily="34" charset="0"/>
              </a:rPr>
              <a:pPr algn="r"/>
              <a:t>5/17/2013</a:t>
            </a:fld>
            <a:endParaRPr lang="en-US" altLang="zh-CN" sz="1200" dirty="0">
              <a:latin typeface="Calibri" pitchFamily="34" charset="0"/>
            </a:endParaRPr>
          </a:p>
        </p:txBody>
      </p:sp>
      <p:sp>
        <p:nvSpPr>
          <p:cNvPr id="123908" name="Rectangle 6"/>
          <p:cNvSpPr txBox="1">
            <a:spLocks noGrp="1" noChangeArrowheads="1"/>
          </p:cNvSpPr>
          <p:nvPr/>
        </p:nvSpPr>
        <p:spPr bwMode="auto">
          <a:xfrm>
            <a:off x="1" y="9448908"/>
            <a:ext cx="2972004" cy="496824"/>
          </a:xfrm>
          <a:prstGeom prst="rect">
            <a:avLst/>
          </a:prstGeom>
          <a:noFill/>
          <a:ln w="9525">
            <a:noFill/>
            <a:miter lim="800000"/>
            <a:headEnd/>
            <a:tailEnd/>
          </a:ln>
        </p:spPr>
        <p:txBody>
          <a:bodyPr lIns="91422" tIns="45712" rIns="91422" bIns="45712" anchor="b"/>
          <a:lstStyle/>
          <a:p>
            <a:r>
              <a:rPr lang="en-US" altLang="zh-CN" sz="1200" dirty="0">
                <a:latin typeface="Calibri" pitchFamily="34" charset="0"/>
              </a:rPr>
              <a:t>http://www.soc.staffs.ac.uk/~vh4/mi</a:t>
            </a:r>
          </a:p>
        </p:txBody>
      </p:sp>
      <p:sp>
        <p:nvSpPr>
          <p:cNvPr id="123909" name="Rectangle 7"/>
          <p:cNvSpPr txBox="1">
            <a:spLocks noGrp="1" noChangeArrowheads="1"/>
          </p:cNvSpPr>
          <p:nvPr/>
        </p:nvSpPr>
        <p:spPr bwMode="auto">
          <a:xfrm>
            <a:off x="3884463" y="9448908"/>
            <a:ext cx="2972004" cy="496824"/>
          </a:xfrm>
          <a:prstGeom prst="rect">
            <a:avLst/>
          </a:prstGeom>
          <a:noFill/>
          <a:ln w="9525">
            <a:noFill/>
            <a:miter lim="800000"/>
            <a:headEnd/>
            <a:tailEnd/>
          </a:ln>
        </p:spPr>
        <p:txBody>
          <a:bodyPr lIns="91422" tIns="45712" rIns="91422" bIns="45712" anchor="b"/>
          <a:lstStyle/>
          <a:p>
            <a:pPr algn="r"/>
            <a:fld id="{429CB335-0A9D-48AB-BBD0-055BC1F760BB}" type="slidenum">
              <a:rPr lang="en-US" altLang="zh-CN" sz="1200">
                <a:latin typeface="Calibri" pitchFamily="34" charset="0"/>
              </a:rPr>
              <a:pPr algn="r"/>
              <a:t>28</a:t>
            </a:fld>
            <a:endParaRPr lang="en-US" altLang="zh-CN" sz="1200" dirty="0">
              <a:latin typeface="Calibri" pitchFamily="34" charset="0"/>
            </a:endParaRPr>
          </a:p>
        </p:txBody>
      </p:sp>
      <p:sp>
        <p:nvSpPr>
          <p:cNvPr id="123910" name="Rectangle 2"/>
          <p:cNvSpPr>
            <a:spLocks noGrp="1" noRot="1" noChangeAspect="1" noChangeArrowheads="1" noTextEdit="1"/>
          </p:cNvSpPr>
          <p:nvPr>
            <p:ph type="sldImg"/>
          </p:nvPr>
        </p:nvSpPr>
        <p:spPr bwMode="auto">
          <a:xfrm>
            <a:off x="942975" y="746125"/>
            <a:ext cx="4972050" cy="3730625"/>
          </a:xfrm>
          <a:noFill/>
          <a:ln>
            <a:solidFill>
              <a:srgbClr val="000000"/>
            </a:solidFill>
            <a:miter lim="800000"/>
            <a:headEnd/>
            <a:tailEnd/>
          </a:ln>
        </p:spPr>
      </p:sp>
      <p:sp>
        <p:nvSpPr>
          <p:cNvPr id="123911" name="Rectangle 3"/>
          <p:cNvSpPr>
            <a:spLocks noGrp="1" noChangeArrowheads="1"/>
          </p:cNvSpPr>
          <p:nvPr>
            <p:ph type="body" idx="1"/>
          </p:nvPr>
        </p:nvSpPr>
        <p:spPr>
          <a:noFill/>
          <a:ln/>
        </p:spPr>
        <p:txBody>
          <a:bodyPr lIns="91422" tIns="45712" rIns="91422" bIns="45712"/>
          <a:lstStyle/>
          <a:p>
            <a:pPr eaLnBrk="1" hangingPunct="1">
              <a:buFont typeface="Wingdings" pitchFamily="2" charset="2"/>
              <a:buNone/>
            </a:pPr>
            <a:endParaRPr lang="zh-CN"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4931" name="备注占位符 2"/>
          <p:cNvSpPr>
            <a:spLocks noGrp="1"/>
          </p:cNvSpPr>
          <p:nvPr>
            <p:ph type="body" idx="1"/>
          </p:nvPr>
        </p:nvSpPr>
        <p:spPr>
          <a:noFill/>
          <a:ln/>
        </p:spPr>
        <p:txBody>
          <a:bodyPr/>
          <a:lstStyle/>
          <a:p>
            <a:pPr eaLnBrk="1" hangingPunct="1"/>
            <a:r>
              <a:rPr lang="en-US" altLang="zh-CN" smtClean="0">
                <a:latin typeface="Arial" charset="0"/>
              </a:rPr>
              <a:t>Planning Phase</a:t>
            </a:r>
          </a:p>
          <a:p>
            <a:pPr eaLnBrk="1" hangingPunct="1"/>
            <a:r>
              <a:rPr lang="en-US" altLang="zh-CN" smtClean="0">
                <a:latin typeface="Arial" charset="0"/>
              </a:rPr>
              <a:t>Research Phase</a:t>
            </a:r>
          </a:p>
          <a:p>
            <a:pPr eaLnBrk="1" hangingPunct="1"/>
            <a:r>
              <a:rPr lang="en-US" altLang="zh-CN" smtClean="0">
                <a:latin typeface="Arial" charset="0"/>
              </a:rPr>
              <a:t>System Analysis and conceptual phase</a:t>
            </a:r>
          </a:p>
          <a:p>
            <a:pPr eaLnBrk="1" hangingPunct="1"/>
            <a:r>
              <a:rPr lang="en-US" altLang="zh-CN" smtClean="0">
                <a:latin typeface="Arial" charset="0"/>
              </a:rPr>
              <a:t>Design Phase </a:t>
            </a:r>
          </a:p>
          <a:p>
            <a:pPr eaLnBrk="1" hangingPunct="1"/>
            <a:r>
              <a:rPr lang="en-US" altLang="zh-CN" smtClean="0">
                <a:latin typeface="Arial" charset="0"/>
              </a:rPr>
              <a:t>Construction phase</a:t>
            </a:r>
          </a:p>
          <a:p>
            <a:pPr eaLnBrk="1" hangingPunct="1"/>
            <a:r>
              <a:rPr lang="en-US" altLang="zh-CN" smtClean="0">
                <a:latin typeface="Arial" charset="0"/>
              </a:rPr>
              <a:t>Further Development phase</a:t>
            </a:r>
          </a:p>
          <a:p>
            <a:pPr eaLnBrk="1" hangingPunct="1"/>
            <a:r>
              <a:rPr lang="en-US" altLang="zh-CN" smtClean="0">
                <a:latin typeface="Arial" charset="0"/>
              </a:rPr>
              <a:t>Maintenance, documentation and adaptation</a:t>
            </a:r>
          </a:p>
          <a:p>
            <a:pPr eaLnBrk="1" hangingPunct="1"/>
            <a:endParaRPr lang="en-US" altLang="zh-CN" smtClean="0">
              <a:latin typeface="Arial" charset="0"/>
            </a:endParaRPr>
          </a:p>
          <a:p>
            <a:r>
              <a:rPr lang="en-US" altLang="zh-CN" smtClean="0">
                <a:latin typeface="Arial" charset="0"/>
              </a:rPr>
              <a:t>SAGE Synchronization Cycles:</a:t>
            </a:r>
          </a:p>
          <a:p>
            <a:r>
              <a:rPr lang="en-US" altLang="zh-CN" smtClean="0">
                <a:latin typeface="Arial" charset="0"/>
              </a:rPr>
              <a:t>1. Start with “generic” text-based guideline</a:t>
            </a:r>
          </a:p>
          <a:p>
            <a:r>
              <a:rPr lang="en-US" altLang="zh-CN" smtClean="0">
                <a:latin typeface="Arial" charset="0"/>
              </a:rPr>
              <a:t>2. Define scenarios for specific contexts of care</a:t>
            </a:r>
          </a:p>
          <a:p>
            <a:r>
              <a:rPr lang="en-US" altLang="zh-CN" smtClean="0">
                <a:latin typeface="Arial" charset="0"/>
              </a:rPr>
              <a:t>3. Perform usability analysis and UML modeling</a:t>
            </a:r>
          </a:p>
          <a:p>
            <a:r>
              <a:rPr lang="en-US" altLang="zh-CN" smtClean="0">
                <a:latin typeface="Arial" charset="0"/>
              </a:rPr>
              <a:t>4. Specify guideline content at computable level</a:t>
            </a:r>
          </a:p>
          <a:p>
            <a:r>
              <a:rPr lang="en-US" altLang="zh-CN" smtClean="0">
                <a:latin typeface="Arial" charset="0"/>
              </a:rPr>
              <a:t>(Decision logic, information models, terminology use)</a:t>
            </a:r>
          </a:p>
          <a:p>
            <a:r>
              <a:rPr lang="en-US" altLang="zh-CN" smtClean="0">
                <a:latin typeface="Arial" charset="0"/>
              </a:rPr>
              <a:t>5. Encode scenario content into SAGE guideline model</a:t>
            </a:r>
          </a:p>
          <a:p>
            <a:r>
              <a:rPr lang="en-US" altLang="zh-CN" smtClean="0">
                <a:latin typeface="Arial" charset="0"/>
              </a:rPr>
              <a:t>6. Specify required actions of the CIS</a:t>
            </a:r>
          </a:p>
          <a:p>
            <a:r>
              <a:rPr lang="en-US" altLang="zh-CN" smtClean="0">
                <a:latin typeface="Arial" charset="0"/>
              </a:rPr>
              <a:t>7. Update execution engine / API technology</a:t>
            </a:r>
          </a:p>
          <a:p>
            <a:r>
              <a:rPr lang="en-US" altLang="zh-CN" smtClean="0">
                <a:latin typeface="Arial" charset="0"/>
              </a:rPr>
              <a:t>8. Install and bind guideline to test CIS</a:t>
            </a:r>
          </a:p>
          <a:p>
            <a:r>
              <a:rPr lang="en-US" altLang="zh-CN" smtClean="0">
                <a:latin typeface="Arial" charset="0"/>
              </a:rPr>
              <a:t>9. Test execution of guideline contents via CIS</a:t>
            </a:r>
          </a:p>
          <a:p>
            <a:pPr eaLnBrk="1" hangingPunct="1"/>
            <a:endParaRPr lang="zh-CN" altLang="en-US" smtClean="0">
              <a:latin typeface="Arial" charset="0"/>
            </a:endParaRPr>
          </a:p>
        </p:txBody>
      </p:sp>
      <p:sp>
        <p:nvSpPr>
          <p:cNvPr id="4" name="灯片编号占位符 3"/>
          <p:cNvSpPr txBox="1">
            <a:spLocks noGrp="1"/>
          </p:cNvSpPr>
          <p:nvPr/>
        </p:nvSpPr>
        <p:spPr>
          <a:xfrm>
            <a:off x="3884463" y="9448908"/>
            <a:ext cx="2972004" cy="496824"/>
          </a:xfrm>
          <a:prstGeom prst="rect">
            <a:avLst/>
          </a:prstGeom>
          <a:noFill/>
        </p:spPr>
        <p:txBody>
          <a:bodyPr lIns="91431" tIns="45716" rIns="91431" bIns="45716" anchor="b"/>
          <a:lstStyle/>
          <a:p>
            <a:pPr algn="r">
              <a:defRPr/>
            </a:pPr>
            <a:fld id="{CA6135D4-6B87-4256-B0F2-93A11D10B1EF}" type="slidenum">
              <a:rPr lang="zh-CN" altLang="en-US" sz="1200"/>
              <a:pPr algn="r">
                <a:defRPr/>
              </a:pPr>
              <a:t>29</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5955" name="备注占位符 2"/>
          <p:cNvSpPr>
            <a:spLocks noGrp="1"/>
          </p:cNvSpPr>
          <p:nvPr>
            <p:ph type="body" idx="1"/>
          </p:nvPr>
        </p:nvSpPr>
        <p:spPr>
          <a:noFill/>
          <a:ln/>
        </p:spPr>
        <p:txBody>
          <a:bodyPr lIns="91422" tIns="45712" rIns="91422" bIns="45712"/>
          <a:lstStyle/>
          <a:p>
            <a:pPr eaLnBrk="1" hangingPunct="1"/>
            <a:r>
              <a:rPr lang="en-US" altLang="zh-CN" dirty="0" smtClean="0">
                <a:latin typeface="Arial" charset="0"/>
              </a:rPr>
              <a:t>impact on routine clinical practice has not been as strong as expected </a:t>
            </a:r>
          </a:p>
          <a:p>
            <a:pPr eaLnBrk="1" hangingPunct="1"/>
            <a:r>
              <a:rPr lang="zh-CN" altLang="en-US" sz="1000" dirty="0">
                <a:latin typeface="Arial" charset="0"/>
              </a:rPr>
              <a:t>标准化</a:t>
            </a:r>
          </a:p>
          <a:p>
            <a:pPr lvl="1" eaLnBrk="1" hangingPunct="1"/>
            <a:r>
              <a:rPr lang="zh-CN" altLang="en-US" sz="1000" dirty="0">
                <a:latin typeface="Arial" charset="0"/>
              </a:rPr>
              <a:t>医学模型、数据定义和数据交换的进一步标准化</a:t>
            </a:r>
          </a:p>
          <a:p>
            <a:pPr lvl="1" eaLnBrk="1" hangingPunct="1"/>
            <a:r>
              <a:rPr lang="zh-CN" altLang="en-US" sz="1000" dirty="0">
                <a:latin typeface="Arial" charset="0"/>
              </a:rPr>
              <a:t>支持模糊规则和为复杂医疗过程进行决策</a:t>
            </a:r>
          </a:p>
          <a:p>
            <a:pPr eaLnBrk="1" hangingPunct="1"/>
            <a:r>
              <a:rPr lang="zh-CN" altLang="en-US" sz="1000" dirty="0">
                <a:latin typeface="Arial" charset="0"/>
              </a:rPr>
              <a:t>多元化</a:t>
            </a:r>
          </a:p>
          <a:p>
            <a:pPr lvl="1" eaLnBrk="1" hangingPunct="1"/>
            <a:r>
              <a:rPr lang="zh-CN" altLang="en-US" sz="1000" dirty="0">
                <a:latin typeface="Arial" charset="0"/>
              </a:rPr>
              <a:t>支持不同知识的决策、面向不同角色的决策，尤其是病人自主决策</a:t>
            </a:r>
          </a:p>
          <a:p>
            <a:pPr eaLnBrk="1" hangingPunct="1"/>
            <a:r>
              <a:rPr lang="zh-CN" altLang="en-US" sz="1000" dirty="0">
                <a:latin typeface="Arial" charset="0"/>
              </a:rPr>
              <a:t>集成化</a:t>
            </a:r>
          </a:p>
          <a:p>
            <a:pPr lvl="1" eaLnBrk="1" hangingPunct="1"/>
            <a:r>
              <a:rPr lang="zh-CN" altLang="en-US" sz="1000" dirty="0">
                <a:latin typeface="Arial" charset="0"/>
              </a:rPr>
              <a:t>与</a:t>
            </a:r>
            <a:r>
              <a:rPr lang="en-US" altLang="zh-CN" sz="1000" dirty="0">
                <a:latin typeface="Arial" charset="0"/>
              </a:rPr>
              <a:t>HIS</a:t>
            </a:r>
            <a:r>
              <a:rPr lang="zh-CN" altLang="en-US" sz="1000" dirty="0">
                <a:latin typeface="Arial" charset="0"/>
              </a:rPr>
              <a:t>集成、与临床工作流集成、与电子病历数据交换，区域医疗</a:t>
            </a:r>
          </a:p>
          <a:p>
            <a:pPr eaLnBrk="1" hangingPunct="1"/>
            <a:r>
              <a:rPr lang="zh-CN" altLang="en-US" sz="1000" dirty="0">
                <a:latin typeface="Arial" charset="0"/>
              </a:rPr>
              <a:t>实时性</a:t>
            </a:r>
          </a:p>
          <a:p>
            <a:pPr lvl="1" eaLnBrk="1" hangingPunct="1"/>
            <a:r>
              <a:rPr lang="zh-CN" altLang="en-US" sz="1000" dirty="0">
                <a:latin typeface="Arial" charset="0"/>
              </a:rPr>
              <a:t>更加及时的提供建议和决策</a:t>
            </a:r>
          </a:p>
          <a:p>
            <a:pPr eaLnBrk="1" hangingPunct="1"/>
            <a:r>
              <a:rPr lang="zh-CN" altLang="en-US" sz="1000" dirty="0">
                <a:latin typeface="Arial" charset="0"/>
              </a:rPr>
              <a:t>可靠性</a:t>
            </a:r>
          </a:p>
          <a:p>
            <a:pPr lvl="1" eaLnBrk="1" hangingPunct="1"/>
            <a:r>
              <a:rPr lang="zh-CN" altLang="en-US" sz="1000" dirty="0">
                <a:latin typeface="Arial" charset="0"/>
              </a:rPr>
              <a:t>临床效果和费用可被评估，决策过程可回溯、解释</a:t>
            </a:r>
          </a:p>
          <a:p>
            <a:pPr eaLnBrk="1" hangingPunct="1"/>
            <a:r>
              <a:rPr lang="zh-CN" altLang="en-US" sz="1000" dirty="0">
                <a:latin typeface="Arial" charset="0"/>
              </a:rPr>
              <a:t>扩展性</a:t>
            </a:r>
          </a:p>
          <a:p>
            <a:pPr lvl="1" eaLnBrk="1" hangingPunct="1"/>
            <a:r>
              <a:rPr lang="zh-CN" altLang="en-US" sz="1000" dirty="0">
                <a:latin typeface="Arial" charset="0"/>
              </a:rPr>
              <a:t>动态地适应知识的迅速变化，可进行自学习</a:t>
            </a:r>
          </a:p>
          <a:p>
            <a:pPr eaLnBrk="1" hangingPunct="1"/>
            <a:r>
              <a:rPr lang="zh-CN" altLang="en-US" sz="1000" dirty="0">
                <a:latin typeface="Arial" charset="0"/>
              </a:rPr>
              <a:t>安全性</a:t>
            </a:r>
          </a:p>
          <a:p>
            <a:pPr eaLnBrk="1" hangingPunct="1"/>
            <a:r>
              <a:rPr lang="zh-CN" altLang="en-US" sz="1000" dirty="0">
                <a:latin typeface="Arial" charset="0"/>
              </a:rPr>
              <a:t>医学教育和研究领域</a:t>
            </a:r>
          </a:p>
          <a:p>
            <a:pPr eaLnBrk="1" hangingPunct="1"/>
            <a:endParaRPr lang="en-US" altLang="zh-CN" sz="1000" dirty="0">
              <a:latin typeface="Arial" charset="0"/>
            </a:endParaRPr>
          </a:p>
          <a:p>
            <a:pPr eaLnBrk="1" hangingPunct="1"/>
            <a:endParaRPr lang="zh-CN" altLang="en-US" dirty="0" smtClean="0">
              <a:latin typeface="Arial" charset="0"/>
            </a:endParaRPr>
          </a:p>
        </p:txBody>
      </p:sp>
      <p:sp>
        <p:nvSpPr>
          <p:cNvPr id="125956" name="灯片编号占位符 3"/>
          <p:cNvSpPr txBox="1">
            <a:spLocks noGrp="1"/>
          </p:cNvSpPr>
          <p:nvPr/>
        </p:nvSpPr>
        <p:spPr bwMode="auto">
          <a:xfrm>
            <a:off x="3884463" y="9448908"/>
            <a:ext cx="2972004" cy="496824"/>
          </a:xfrm>
          <a:prstGeom prst="rect">
            <a:avLst/>
          </a:prstGeom>
          <a:noFill/>
          <a:ln w="9525">
            <a:noFill/>
            <a:miter lim="800000"/>
            <a:headEnd/>
            <a:tailEnd/>
          </a:ln>
        </p:spPr>
        <p:txBody>
          <a:bodyPr lIns="91422" tIns="45712" rIns="91422" bIns="45712" anchor="b"/>
          <a:lstStyle/>
          <a:p>
            <a:pPr algn="r"/>
            <a:fld id="{084ED8D1-8CB5-43D5-AD06-70D8DAB6510A}" type="slidenum">
              <a:rPr lang="zh-CN" altLang="en-US" sz="1200">
                <a:latin typeface="Calibri" pitchFamily="34" charset="0"/>
              </a:rPr>
              <a:pPr algn="r"/>
              <a:t>30</a:t>
            </a:fld>
            <a:endParaRPr lang="en-US" altLang="zh-CN" sz="1200" dirty="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98307" name="Rectangle 3"/>
          <p:cNvSpPr>
            <a:spLocks noGrp="1"/>
          </p:cNvSpPr>
          <p:nvPr>
            <p:ph type="body" idx="1"/>
          </p:nvPr>
        </p:nvSpPr>
        <p:spPr>
          <a:noFill/>
          <a:ln/>
        </p:spPr>
        <p:txBody>
          <a:bodyPr/>
          <a:lstStyle/>
          <a:p>
            <a:pPr marL="227141" indent="-227141"/>
            <a:r>
              <a:rPr lang="en-US" altLang="zh-CN" dirty="0" smtClean="0">
                <a:latin typeface="Arial" charset="0"/>
              </a:rPr>
              <a:t>Developed by :</a:t>
            </a:r>
            <a:r>
              <a:rPr lang="en-US" dirty="0" smtClean="0"/>
              <a:t>Stanford Medical Informatics, VA Palo Alto Health Care System, and Stanford Center for Primary Care and Outcomes Research </a:t>
            </a:r>
            <a:endParaRPr lang="en-US" altLang="zh-CN" dirty="0" smtClean="0">
              <a:latin typeface="Arial" charset="0"/>
            </a:endParaRPr>
          </a:p>
          <a:p>
            <a:pPr marL="227141" indent="-227141"/>
            <a:r>
              <a:rPr lang="en-US" altLang="zh-CN" dirty="0" smtClean="0">
                <a:latin typeface="Arial" charset="0"/>
              </a:rPr>
              <a:t>platform-independent system, integrated with a legacy electronic medical record</a:t>
            </a:r>
          </a:p>
          <a:p>
            <a:pPr marL="227141" indent="-227141"/>
            <a:r>
              <a:rPr lang="zh-CN" altLang="en-US" dirty="0" smtClean="0">
                <a:latin typeface="Arial" charset="0"/>
              </a:rPr>
              <a:t>主要功能</a:t>
            </a:r>
            <a:r>
              <a:rPr lang="en-US" altLang="zh-CN" dirty="0" smtClean="0">
                <a:latin typeface="Arial" charset="0"/>
              </a:rPr>
              <a:t>: </a:t>
            </a:r>
          </a:p>
          <a:p>
            <a:pPr marL="227141" indent="-227141"/>
            <a:r>
              <a:rPr lang="en-US" altLang="zh-CN" dirty="0" smtClean="0">
                <a:latin typeface="Arial" charset="0"/>
              </a:rPr>
              <a:t>Determines </a:t>
            </a:r>
          </a:p>
          <a:p>
            <a:pPr marL="227141" indent="-227141">
              <a:buFontTx/>
              <a:buAutoNum type="arabicParenR"/>
            </a:pPr>
            <a:r>
              <a:rPr lang="en-US" altLang="zh-CN" dirty="0" smtClean="0">
                <a:latin typeface="Arial" charset="0"/>
              </a:rPr>
              <a:t>a patient’s eligibility to be treated under the guideline, </a:t>
            </a:r>
          </a:p>
          <a:p>
            <a:pPr marL="227141" indent="-227141">
              <a:buFontTx/>
              <a:buAutoNum type="arabicParenR"/>
            </a:pPr>
            <a:r>
              <a:rPr lang="en-US" altLang="zh-CN" dirty="0" smtClean="0">
                <a:latin typeface="Arial" charset="0"/>
              </a:rPr>
              <a:t>his target blood</a:t>
            </a:r>
          </a:p>
          <a:p>
            <a:pPr marL="227141" indent="-227141">
              <a:buFontTx/>
              <a:buAutoNum type="arabicParenR"/>
            </a:pPr>
            <a:r>
              <a:rPr lang="en-US" altLang="zh-CN" dirty="0" smtClean="0">
                <a:latin typeface="Arial" charset="0"/>
              </a:rPr>
              <a:t>if his blood Pressure is under control</a:t>
            </a:r>
          </a:p>
          <a:p>
            <a:pPr marL="227141" indent="-227141">
              <a:buFontTx/>
              <a:buAutoNum type="arabicParenR"/>
            </a:pPr>
            <a:r>
              <a:rPr lang="en-US" altLang="zh-CN" dirty="0" smtClean="0">
                <a:latin typeface="Arial" charset="0"/>
              </a:rPr>
              <a:t>his risk group, and </a:t>
            </a:r>
          </a:p>
          <a:p>
            <a:pPr marL="227141" indent="-227141">
              <a:buFontTx/>
              <a:buAutoNum type="arabicParenR"/>
            </a:pPr>
            <a:r>
              <a:rPr lang="en-US" altLang="zh-CN" dirty="0" smtClean="0">
                <a:latin typeface="Arial" charset="0"/>
              </a:rPr>
              <a:t>drug recommendations</a:t>
            </a:r>
          </a:p>
          <a:p>
            <a:pPr marL="227141" indent="-227141"/>
            <a:endParaRPr lang="en-US" altLang="zh-CN" dirty="0" smtClean="0">
              <a:latin typeface="Arial" charset="0"/>
            </a:endParaRPr>
          </a:p>
          <a:p>
            <a:pPr marL="227141" indent="-227141"/>
            <a:r>
              <a:rPr lang="en-US" altLang="zh-CN" dirty="0" smtClean="0">
                <a:latin typeface="Arial" charset="0"/>
              </a:rPr>
              <a:t>Smoothly integrated into clinician’ s workflow smoothly</a:t>
            </a:r>
          </a:p>
          <a:p>
            <a:pPr marL="227141" indent="-227141"/>
            <a:r>
              <a:rPr lang="en-US" altLang="zh-CN" dirty="0" smtClean="0">
                <a:latin typeface="Arial" charset="0"/>
              </a:rPr>
              <a:t>1. </a:t>
            </a:r>
            <a:r>
              <a:rPr lang="zh-CN" altLang="en-US" dirty="0" smtClean="0">
                <a:latin typeface="Arial" charset="0"/>
              </a:rPr>
              <a:t>在医生做临床决策的时候，当</a:t>
            </a:r>
            <a:r>
              <a:rPr lang="en-US" altLang="zh-CN" dirty="0" smtClean="0">
                <a:latin typeface="Arial" charset="0"/>
              </a:rPr>
              <a:t>patient record is accessed</a:t>
            </a:r>
            <a:r>
              <a:rPr lang="zh-CN" altLang="en-US" dirty="0" smtClean="0">
                <a:latin typeface="Arial" charset="0"/>
              </a:rPr>
              <a:t>， </a:t>
            </a:r>
            <a:r>
              <a:rPr lang="en-US" altLang="zh-CN" dirty="0" smtClean="0">
                <a:latin typeface="Arial" charset="0"/>
              </a:rPr>
              <a:t>Advisories</a:t>
            </a:r>
            <a:r>
              <a:rPr lang="zh-CN" altLang="en-US" dirty="0" smtClean="0">
                <a:latin typeface="Arial" charset="0"/>
              </a:rPr>
              <a:t>作为一个弹出对话框弹出来，</a:t>
            </a:r>
            <a:r>
              <a:rPr lang="en-US" altLang="zh-CN" dirty="0" smtClean="0">
                <a:latin typeface="Arial" charset="0"/>
              </a:rPr>
              <a:t>recommendation </a:t>
            </a:r>
            <a:r>
              <a:rPr lang="zh-CN" altLang="en-US" dirty="0" smtClean="0">
                <a:latin typeface="Arial" charset="0"/>
              </a:rPr>
              <a:t>展示在医生面前，而不需要医生做进一步的</a:t>
            </a:r>
            <a:r>
              <a:rPr lang="en-US" altLang="zh-CN" dirty="0" smtClean="0">
                <a:latin typeface="Arial" charset="0"/>
              </a:rPr>
              <a:t>action</a:t>
            </a:r>
            <a:r>
              <a:rPr lang="zh-CN" altLang="en-US" dirty="0" smtClean="0">
                <a:latin typeface="Arial" charset="0"/>
              </a:rPr>
              <a:t>。</a:t>
            </a:r>
          </a:p>
          <a:p>
            <a:pPr marL="227141" indent="-227141"/>
            <a:r>
              <a:rPr lang="en-US" altLang="zh-CN" dirty="0" smtClean="0">
                <a:latin typeface="Arial" charset="0"/>
              </a:rPr>
              <a:t>2. recommendation</a:t>
            </a:r>
            <a:r>
              <a:rPr lang="zh-CN" altLang="en-US" dirty="0" smtClean="0">
                <a:latin typeface="Arial" charset="0"/>
              </a:rPr>
              <a:t>的产生不要医生重新对病人数据的重新输入（</a:t>
            </a:r>
            <a:r>
              <a:rPr lang="en-US" altLang="zh-CN" dirty="0" smtClean="0">
                <a:latin typeface="Arial" charset="0"/>
              </a:rPr>
              <a:t>retype</a:t>
            </a:r>
            <a:r>
              <a:rPr lang="zh-CN" altLang="en-US" dirty="0" smtClean="0">
                <a:latin typeface="Arial" charset="0"/>
              </a:rPr>
              <a:t>）</a:t>
            </a:r>
            <a:r>
              <a:rPr lang="en-US" altLang="zh-CN" dirty="0" smtClean="0">
                <a:latin typeface="Arial" charset="0"/>
              </a:rPr>
              <a:t>.</a:t>
            </a:r>
          </a:p>
          <a:p>
            <a:pPr marL="227141" indent="-227141"/>
            <a:r>
              <a:rPr lang="en-US" altLang="zh-CN" dirty="0" smtClean="0">
                <a:latin typeface="Arial" charset="0"/>
              </a:rPr>
              <a:t>3. </a:t>
            </a:r>
            <a:r>
              <a:rPr lang="zh-CN" altLang="en-US" dirty="0" smtClean="0">
                <a:latin typeface="Arial" charset="0"/>
              </a:rPr>
              <a:t>在医生的选择下，输入更新的病人信息，能够立即返回更新后的</a:t>
            </a:r>
            <a:r>
              <a:rPr lang="en-US" altLang="zh-CN" dirty="0" smtClean="0">
                <a:latin typeface="Arial" charset="0"/>
              </a:rPr>
              <a:t>recommendation.</a:t>
            </a:r>
          </a:p>
          <a:p>
            <a:pPr marL="227141" indent="-227141"/>
            <a:r>
              <a:rPr lang="zh-CN" altLang="en-US" dirty="0" smtClean="0">
                <a:latin typeface="Arial" charset="0"/>
              </a:rPr>
              <a:t>此系统在临床应用的表现不能阻碍其他工作站，使其他工作速率变慢。</a:t>
            </a:r>
          </a:p>
          <a:p>
            <a:pPr marL="227141" indent="-227141"/>
            <a:r>
              <a:rPr lang="en-US" altLang="zh-CN" dirty="0" smtClean="0">
                <a:latin typeface="Arial" charset="0"/>
              </a:rPr>
              <a:t>4. </a:t>
            </a:r>
            <a:r>
              <a:rPr lang="zh-CN" altLang="en-US" dirty="0" smtClean="0">
                <a:latin typeface="Arial" charset="0"/>
              </a:rPr>
              <a:t>当用户不想用这个弹出对话框时，能够很容易的</a:t>
            </a:r>
            <a:r>
              <a:rPr lang="en-US" altLang="zh-CN" dirty="0" smtClean="0">
                <a:latin typeface="Arial" charset="0"/>
              </a:rPr>
              <a:t>bypass</a:t>
            </a:r>
            <a:r>
              <a:rPr lang="zh-CN" altLang="en-US" dirty="0" smtClean="0">
                <a:latin typeface="Arial" charset="0"/>
              </a:rPr>
              <a:t>这个弹出对话框。</a:t>
            </a:r>
          </a:p>
          <a:p>
            <a:pPr marL="227141" indent="-227141"/>
            <a:r>
              <a:rPr lang="en-US" altLang="zh-CN" dirty="0" smtClean="0">
                <a:latin typeface="Arial" charset="0"/>
              </a:rPr>
              <a:t>5. </a:t>
            </a:r>
            <a:r>
              <a:rPr lang="zh-CN" altLang="en-US" dirty="0" smtClean="0">
                <a:latin typeface="Arial" charset="0"/>
              </a:rPr>
              <a:t>这个系统必须能够在已经存在的系统上运行。</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The ATHENA Decision Support System (DSS) implements guidelines for hypertension using Stanford Medical Informatics EON architecture. </a:t>
            </a:r>
          </a:p>
          <a:p>
            <a:r>
              <a:rPr lang="en-US" dirty="0" smtClean="0"/>
              <a:t>ATHENA DSS encourages blood pressure control and recommends guideline-concordant choice of drug therapy in relation to </a:t>
            </a:r>
            <a:r>
              <a:rPr lang="en-US" dirty="0" err="1" smtClean="0"/>
              <a:t>comorbid</a:t>
            </a:r>
            <a:r>
              <a:rPr lang="en-US" dirty="0" smtClean="0"/>
              <a:t> diseases. ATHENA DSS has an easily modifiable knowledge base that specifies eligibility criteria, risk stratification, blood pressure targets, relevant </a:t>
            </a:r>
            <a:r>
              <a:rPr lang="en-US" dirty="0" err="1" smtClean="0"/>
              <a:t>comorbid</a:t>
            </a:r>
            <a:r>
              <a:rPr lang="en-US" dirty="0" smtClean="0"/>
              <a:t> diseases, guideline-recommended drug c lasses for patients with </a:t>
            </a:r>
            <a:r>
              <a:rPr lang="en-US" dirty="0" err="1" smtClean="0"/>
              <a:t>comorbid</a:t>
            </a:r>
            <a:r>
              <a:rPr lang="en-US" dirty="0" smtClean="0"/>
              <a:t> disease, preferred drugs within each drug class, and clinical messages. Because evidence for best management of hypertension evolves continually, ATHENA DSS is designed to allow clinical experts to customize the knowledge base to incorporate new evidence or to reflect local interpretations of guideline ambiguities. Together with its database mediator, Athenaeum, ATHENA DSS has physical and logical data independence from the legacy Computerized Patient Record System (CPRS) supplying the patient data, so it can be integrated into a variety of electronic medical record systems. In 2006, a second ATHENA DSS prototype application - for </a:t>
            </a:r>
            <a:r>
              <a:rPr lang="en-US" dirty="0" err="1" smtClean="0"/>
              <a:t>Opioid</a:t>
            </a:r>
            <a:r>
              <a:rPr lang="en-US" dirty="0" smtClean="0"/>
              <a:t> Therapy - was developed. The application implemented parts of the VA/</a:t>
            </a:r>
            <a:r>
              <a:rPr lang="en-US" dirty="0" err="1" smtClean="0"/>
              <a:t>DoD</a:t>
            </a:r>
            <a:r>
              <a:rPr lang="en-US" dirty="0" smtClean="0"/>
              <a:t> Clinical Practice Guideline (CPG) for the Management of </a:t>
            </a:r>
            <a:r>
              <a:rPr lang="en-US" dirty="0" err="1" smtClean="0"/>
              <a:t>Opioid</a:t>
            </a:r>
            <a:r>
              <a:rPr lang="en-US" dirty="0" smtClean="0"/>
              <a:t> Therapy for Chronic Pain (VA/</a:t>
            </a:r>
            <a:r>
              <a:rPr lang="en-US" dirty="0" err="1" smtClean="0"/>
              <a:t>DoD</a:t>
            </a:r>
            <a:r>
              <a:rPr lang="en-US" dirty="0" smtClean="0"/>
              <a:t>, 2003).</a:t>
            </a:r>
          </a:p>
          <a:p>
            <a:endParaRPr lang="zh-CN" altLang="en-US" dirty="0"/>
          </a:p>
        </p:txBody>
      </p:sp>
      <p:sp>
        <p:nvSpPr>
          <p:cNvPr id="4" name="灯片编号占位符 3"/>
          <p:cNvSpPr>
            <a:spLocks noGrp="1"/>
          </p:cNvSpPr>
          <p:nvPr>
            <p:ph type="sldNum" sz="quarter" idx="10"/>
          </p:nvPr>
        </p:nvSpPr>
        <p:spPr/>
        <p:txBody>
          <a:bodyPr/>
          <a:lstStyle/>
          <a:p>
            <a:fld id="{09D584B9-4462-4B97-9E4A-18CD8380C637}" type="slidenum">
              <a:rPr lang="zh-CN" altLang="en-US" smtClean="0"/>
              <a:pPr/>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99331" name="Rectangle 3"/>
          <p:cNvSpPr>
            <a:spLocks noGrp="1"/>
          </p:cNvSpPr>
          <p:nvPr>
            <p:ph type="body" idx="1"/>
          </p:nvPr>
        </p:nvSpPr>
        <p:spPr>
          <a:noFill/>
          <a:ln/>
        </p:spPr>
        <p:txBody>
          <a:bodyPr/>
          <a:lstStyle/>
          <a:p>
            <a:r>
              <a:rPr lang="zh-CN" altLang="en-US" dirty="0" smtClean="0">
                <a:latin typeface="Arial" charset="0"/>
              </a:rPr>
              <a:t>当一个医生打开了病人</a:t>
            </a:r>
            <a:r>
              <a:rPr lang="en-US" altLang="zh-CN" dirty="0" smtClean="0">
                <a:latin typeface="Arial" charset="0"/>
              </a:rPr>
              <a:t>record</a:t>
            </a:r>
            <a:r>
              <a:rPr lang="zh-CN" altLang="en-US" dirty="0" smtClean="0">
                <a:latin typeface="Arial" charset="0"/>
              </a:rPr>
              <a:t>， </a:t>
            </a:r>
            <a:r>
              <a:rPr lang="en-US" altLang="zh-CN" dirty="0" smtClean="0">
                <a:latin typeface="Arial" charset="0"/>
              </a:rPr>
              <a:t>CPRS </a:t>
            </a:r>
            <a:r>
              <a:rPr lang="zh-CN" altLang="en-US" dirty="0" smtClean="0">
                <a:latin typeface="Arial" charset="0"/>
              </a:rPr>
              <a:t>通知</a:t>
            </a:r>
            <a:r>
              <a:rPr lang="en-US" altLang="zh-CN" dirty="0" smtClean="0">
                <a:latin typeface="Arial" charset="0"/>
              </a:rPr>
              <a:t>ATHENA, ATHENA Client </a:t>
            </a:r>
            <a:r>
              <a:rPr lang="zh-CN" altLang="en-US" dirty="0" smtClean="0">
                <a:latin typeface="Arial" charset="0"/>
              </a:rPr>
              <a:t>向</a:t>
            </a:r>
            <a:r>
              <a:rPr lang="en-US" altLang="zh-CN" dirty="0" smtClean="0">
                <a:latin typeface="Arial" charset="0"/>
              </a:rPr>
              <a:t>interpreter</a:t>
            </a:r>
            <a:r>
              <a:rPr lang="zh-CN" altLang="en-US" dirty="0" smtClean="0">
                <a:latin typeface="Arial" charset="0"/>
              </a:rPr>
              <a:t>请求这个病人的</a:t>
            </a:r>
            <a:r>
              <a:rPr lang="en-US" altLang="zh-CN" dirty="0" smtClean="0">
                <a:latin typeface="Arial" charset="0"/>
              </a:rPr>
              <a:t>advisory, </a:t>
            </a:r>
            <a:r>
              <a:rPr lang="zh-CN" altLang="en-US" dirty="0" smtClean="0">
                <a:latin typeface="Arial" charset="0"/>
              </a:rPr>
              <a:t>当</a:t>
            </a:r>
            <a:r>
              <a:rPr lang="en-US" altLang="zh-CN" dirty="0" smtClean="0">
                <a:latin typeface="Arial" charset="0"/>
              </a:rPr>
              <a:t>Athena</a:t>
            </a:r>
            <a:r>
              <a:rPr lang="zh-CN" altLang="en-US" dirty="0" smtClean="0">
                <a:latin typeface="Arial" charset="0"/>
              </a:rPr>
              <a:t>接受到</a:t>
            </a:r>
            <a:r>
              <a:rPr lang="en-US" altLang="zh-CN" dirty="0" smtClean="0">
                <a:latin typeface="Arial" charset="0"/>
              </a:rPr>
              <a:t>advisory, </a:t>
            </a:r>
            <a:r>
              <a:rPr lang="zh-CN" altLang="en-US" dirty="0" smtClean="0">
                <a:latin typeface="Arial" charset="0"/>
              </a:rPr>
              <a:t>它通过</a:t>
            </a:r>
            <a:r>
              <a:rPr lang="en-US" altLang="zh-CN" dirty="0" smtClean="0">
                <a:latin typeface="Arial" charset="0"/>
              </a:rPr>
              <a:t>CPRS_GUI</a:t>
            </a:r>
            <a:r>
              <a:rPr lang="zh-CN" altLang="en-US" dirty="0" smtClean="0">
                <a:latin typeface="Arial" charset="0"/>
              </a:rPr>
              <a:t>产生弹出对话框，这个对话框基于这个病人的数据给出了</a:t>
            </a:r>
            <a:r>
              <a:rPr lang="en-US" altLang="zh-CN" dirty="0" smtClean="0">
                <a:latin typeface="Arial" charset="0"/>
              </a:rPr>
              <a:t>recommendations</a:t>
            </a:r>
            <a:r>
              <a:rPr lang="zh-CN" altLang="en-US" dirty="0" smtClean="0">
                <a:latin typeface="Arial" charset="0"/>
              </a:rPr>
              <a:t>。</a:t>
            </a:r>
            <a:r>
              <a:rPr lang="en-US" altLang="zh-CN" dirty="0" smtClean="0">
                <a:latin typeface="Arial" charset="0"/>
              </a:rPr>
              <a:t>(</a:t>
            </a:r>
            <a:r>
              <a:rPr lang="zh-CN" altLang="en-US" dirty="0" smtClean="0">
                <a:latin typeface="Arial" charset="0"/>
              </a:rPr>
              <a:t>请参考上张</a:t>
            </a:r>
            <a:r>
              <a:rPr lang="en-US" altLang="zh-CN" dirty="0" err="1" smtClean="0">
                <a:latin typeface="Arial" charset="0"/>
              </a:rPr>
              <a:t>ppt</a:t>
            </a:r>
            <a:r>
              <a:rPr lang="en-US" altLang="zh-CN" dirty="0" smtClean="0">
                <a:latin typeface="Arial" charset="0"/>
              </a:rPr>
              <a:t>, </a:t>
            </a:r>
            <a:r>
              <a:rPr lang="zh-CN" altLang="en-US" dirty="0" smtClean="0">
                <a:latin typeface="Arial" charset="0"/>
              </a:rPr>
              <a:t>此系统的结构框图进行理解</a:t>
            </a:r>
            <a:r>
              <a:rPr lang="en-US" altLang="zh-CN" dirty="0" smtClean="0">
                <a:latin typeface="Arial" charset="0"/>
              </a:rPr>
              <a:t>) </a:t>
            </a:r>
          </a:p>
          <a:p>
            <a:r>
              <a:rPr lang="zh-CN" altLang="en-US" dirty="0" smtClean="0">
                <a:latin typeface="Arial" charset="0"/>
              </a:rPr>
              <a:t>弹出对话框包括</a:t>
            </a:r>
            <a:r>
              <a:rPr lang="en-US" altLang="zh-CN" dirty="0" smtClean="0">
                <a:latin typeface="Arial" charset="0"/>
              </a:rPr>
              <a:t>tabs</a:t>
            </a:r>
            <a:r>
              <a:rPr lang="zh-CN" altLang="en-US" dirty="0" smtClean="0">
                <a:latin typeface="Arial" charset="0"/>
              </a:rPr>
              <a:t>和</a:t>
            </a:r>
            <a:r>
              <a:rPr lang="en-US" altLang="zh-CN" dirty="0" smtClean="0">
                <a:latin typeface="Arial" charset="0"/>
              </a:rPr>
              <a:t>buttons</a:t>
            </a:r>
            <a:r>
              <a:rPr lang="zh-CN" altLang="en-US" dirty="0" smtClean="0">
                <a:latin typeface="Arial" charset="0"/>
              </a:rPr>
              <a:t>，允许医生点击到别的界面和输入新数据。通过点击对话框的外部或者关闭此弹出对话框，医生能够迂回此对话框。</a:t>
            </a:r>
          </a:p>
          <a:p>
            <a:r>
              <a:rPr lang="en-US" altLang="zh-CN" dirty="0" smtClean="0">
                <a:latin typeface="Arial" charset="0"/>
              </a:rPr>
              <a:t>Data Logging</a:t>
            </a:r>
            <a:r>
              <a:rPr lang="zh-CN" altLang="en-US" dirty="0" smtClean="0">
                <a:latin typeface="Arial" charset="0"/>
              </a:rPr>
              <a:t>， 帮助用户增加了接受度，</a:t>
            </a:r>
          </a:p>
          <a:p>
            <a:r>
              <a:rPr lang="zh-CN" altLang="en-US" dirty="0" smtClean="0">
                <a:latin typeface="Arial" charset="0"/>
              </a:rPr>
              <a:t>虽然</a:t>
            </a:r>
            <a:r>
              <a:rPr lang="en-US" altLang="zh-CN" dirty="0" smtClean="0">
                <a:latin typeface="Arial" charset="0"/>
              </a:rPr>
              <a:t>ATHENA DSS </a:t>
            </a:r>
            <a:r>
              <a:rPr lang="zh-CN" altLang="en-US" dirty="0" smtClean="0">
                <a:latin typeface="Arial" charset="0"/>
              </a:rPr>
              <a:t>利用</a:t>
            </a:r>
            <a:r>
              <a:rPr lang="en-US" altLang="zh-CN" dirty="0" err="1" smtClean="0">
                <a:latin typeface="Arial" charset="0"/>
              </a:rPr>
              <a:t>VistA</a:t>
            </a:r>
            <a:r>
              <a:rPr lang="zh-CN" altLang="en-US" dirty="0" smtClean="0">
                <a:latin typeface="Arial" charset="0"/>
              </a:rPr>
              <a:t>中病人的数据得到</a:t>
            </a:r>
            <a:r>
              <a:rPr lang="en-US" altLang="zh-CN" dirty="0" smtClean="0">
                <a:latin typeface="Arial" charset="0"/>
              </a:rPr>
              <a:t>recommendations</a:t>
            </a:r>
            <a:r>
              <a:rPr lang="zh-CN" altLang="en-US" dirty="0" smtClean="0">
                <a:latin typeface="Arial" charset="0"/>
              </a:rPr>
              <a:t>，通过</a:t>
            </a:r>
            <a:r>
              <a:rPr lang="en-US" altLang="zh-CN" dirty="0" smtClean="0">
                <a:latin typeface="Arial" charset="0"/>
              </a:rPr>
              <a:t>CPRS_GUI</a:t>
            </a:r>
            <a:r>
              <a:rPr lang="zh-CN" altLang="en-US" dirty="0" smtClean="0">
                <a:latin typeface="Arial" charset="0"/>
              </a:rPr>
              <a:t>在一个弹出对话框中展示出来， 但是没有将病人的数据写到</a:t>
            </a:r>
            <a:r>
              <a:rPr lang="en-US" altLang="zh-CN" dirty="0" err="1" smtClean="0">
                <a:latin typeface="Arial" charset="0"/>
              </a:rPr>
              <a:t>VistA</a:t>
            </a:r>
            <a:r>
              <a:rPr lang="zh-CN" altLang="en-US" dirty="0" smtClean="0">
                <a:latin typeface="Arial" charset="0"/>
              </a:rPr>
              <a:t>中。比如说，血压值输入在</a:t>
            </a:r>
            <a:r>
              <a:rPr lang="en-US" altLang="zh-CN" dirty="0" smtClean="0">
                <a:latin typeface="Arial" charset="0"/>
              </a:rPr>
              <a:t>ATHENA advisory window</a:t>
            </a:r>
            <a:r>
              <a:rPr lang="zh-CN" altLang="en-US" dirty="0" smtClean="0">
                <a:latin typeface="Arial" charset="0"/>
              </a:rPr>
              <a:t>得到更新后的建议能够写入到病人的</a:t>
            </a:r>
            <a:r>
              <a:rPr lang="en-US" altLang="zh-CN" dirty="0" smtClean="0">
                <a:latin typeface="Arial" charset="0"/>
              </a:rPr>
              <a:t>medical record</a:t>
            </a:r>
            <a:r>
              <a:rPr lang="zh-CN" altLang="en-US" dirty="0" smtClean="0">
                <a:latin typeface="Arial" charset="0"/>
              </a:rPr>
              <a:t>中， 以及</a:t>
            </a:r>
            <a:r>
              <a:rPr lang="en-US" altLang="zh-CN" dirty="0" smtClean="0">
                <a:latin typeface="Arial" charset="0"/>
              </a:rPr>
              <a:t>ATHENA</a:t>
            </a:r>
            <a:r>
              <a:rPr lang="zh-CN" altLang="en-US" dirty="0" smtClean="0">
                <a:latin typeface="Arial" charset="0"/>
              </a:rPr>
              <a:t>产生的</a:t>
            </a:r>
            <a:r>
              <a:rPr lang="en-US" altLang="zh-CN" dirty="0" smtClean="0">
                <a:latin typeface="Arial" charset="0"/>
              </a:rPr>
              <a:t>drug recommendations</a:t>
            </a:r>
            <a:r>
              <a:rPr lang="zh-CN" altLang="en-US" dirty="0" smtClean="0">
                <a:latin typeface="Arial" charset="0"/>
              </a:rPr>
              <a:t>能够产生一个医嘱下达界面。以下是</a:t>
            </a:r>
            <a:r>
              <a:rPr lang="en-US" altLang="zh-CN" dirty="0" smtClean="0">
                <a:latin typeface="Arial" charset="0"/>
              </a:rPr>
              <a:t>Advisory</a:t>
            </a:r>
            <a:r>
              <a:rPr lang="zh-CN" altLang="en-US" dirty="0" smtClean="0">
                <a:latin typeface="Arial" charset="0"/>
              </a:rPr>
              <a:t>界面。</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Developed</a:t>
            </a:r>
            <a:r>
              <a:rPr lang="en-US" altLang="zh-CN" baseline="0" dirty="0" smtClean="0"/>
              <a:t> by : </a:t>
            </a:r>
            <a:r>
              <a:rPr lang="en-US" dirty="0" smtClean="0"/>
              <a:t>Department of Medical Informatics, University of Utah, Salt Lake City</a:t>
            </a:r>
          </a:p>
          <a:p>
            <a:r>
              <a:rPr lang="en-US" dirty="0" smtClean="0"/>
              <a:t>HELP is a complete knowledge based hospital information system. It supports not only the routine applications of an HIS including ADT, Order Entry/Charge Capture, Pharmacy, Radiology, Nursing documentation, ICU Monitoring, but also supports a robust decision support function. The decision support system has been actively incorporated into the functions of the routine HIS applications. Decision support has been used to provide alerts/reminders, data interpretation, patient diagnosis, patient management suggestions and clinical protocols. Activation of the decision support is provided interactively within the applications and asynchronously through data and time drive mechanisms. The data driven activations is instantiated as clinical data is stored in the patient's computerized medical record. Time driven activation of medical logic is triggered at defined time periods. The HELP system supports an integrated database structure which facilitates the decision support </a:t>
            </a:r>
            <a:r>
              <a:rPr lang="en-US" dirty="0" err="1" smtClean="0"/>
              <a:t>fucntions</a:t>
            </a:r>
            <a:r>
              <a:rPr lang="en-US" dirty="0" smtClean="0"/>
              <a:t> of HELP. The database structure also lends itself to design of application independent patient reports. </a:t>
            </a:r>
            <a:endParaRPr lang="zh-CN" altLang="en-US" dirty="0"/>
          </a:p>
        </p:txBody>
      </p:sp>
      <p:sp>
        <p:nvSpPr>
          <p:cNvPr id="4" name="灯片编号占位符 3"/>
          <p:cNvSpPr>
            <a:spLocks noGrp="1"/>
          </p:cNvSpPr>
          <p:nvPr>
            <p:ph type="sldNum" sz="quarter" idx="10"/>
          </p:nvPr>
        </p:nvSpPr>
        <p:spPr/>
        <p:txBody>
          <a:bodyPr/>
          <a:lstStyle/>
          <a:p>
            <a:fld id="{09D584B9-4462-4B97-9E4A-18CD8380C637}" type="slidenum">
              <a:rPr lang="zh-CN" altLang="en-US" smtClean="0"/>
              <a:pPr/>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9D584B9-4462-4B97-9E4A-18CD8380C637}" type="slidenum">
              <a:rPr lang="zh-CN" altLang="en-US" smtClean="0"/>
              <a:pPr/>
              <a:t>37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r>
              <a:rPr lang="en-US" altLang="zh-CN" dirty="0" smtClean="0"/>
              <a:t>1.</a:t>
            </a:r>
            <a:r>
              <a:rPr lang="zh-CN" altLang="en-US" dirty="0" smtClean="0"/>
              <a:t>提高患者安全：降低药物差错和不良反应</a:t>
            </a:r>
            <a:endParaRPr lang="en-US" altLang="zh-CN" dirty="0" smtClean="0"/>
          </a:p>
          <a:p>
            <a:pPr lvl="1"/>
            <a:r>
              <a:rPr lang="zh-CN" altLang="en-US" dirty="0" smtClean="0"/>
              <a:t>                改善用药与检验的顺序</a:t>
            </a:r>
            <a:endParaRPr lang="en-US" altLang="zh-CN"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提高医护质量：减少临床医生处理日常事务的时间，以增加其直接看护患者的时间</a:t>
            </a:r>
            <a:endParaRPr lang="en-US" altLang="zh-CN" dirty="0" smtClean="0"/>
          </a:p>
          <a:p>
            <a:pPr lvl="1"/>
            <a:r>
              <a:rPr lang="zh-CN" altLang="en-US" dirty="0" smtClean="0"/>
              <a:t>                增加临床路径和临床指南的使用</a:t>
            </a:r>
            <a:endParaRPr lang="en-US" altLang="zh-CN" dirty="0" smtClean="0"/>
          </a:p>
          <a:p>
            <a:pPr lvl="1"/>
            <a:r>
              <a:rPr lang="zh-CN" altLang="en-US" dirty="0" smtClean="0"/>
              <a:t>                便于使用、了解最新的临床证据</a:t>
            </a:r>
            <a:endParaRPr lang="en-US" altLang="zh-CN" dirty="0" smtClean="0"/>
          </a:p>
          <a:p>
            <a:pPr lvl="1"/>
            <a:r>
              <a:rPr lang="zh-CN" altLang="en-US" dirty="0" smtClean="0"/>
              <a:t>                提高临床文本的质量和患者满意度</a:t>
            </a:r>
            <a:endParaRPr lang="en-US" altLang="zh-CN" dirty="0" smtClean="0"/>
          </a:p>
          <a:p>
            <a:pPr lvl="1"/>
            <a:r>
              <a:rPr lang="en-US" altLang="zh-CN" dirty="0" smtClean="0"/>
              <a:t>3.</a:t>
            </a:r>
            <a:r>
              <a:rPr lang="zh-CN" altLang="en-US" dirty="0" smtClean="0"/>
              <a:t>提高医护信息传递的有效性：提高医嘱过程，降低成本</a:t>
            </a:r>
            <a:endParaRPr lang="en-US" altLang="zh-CN" dirty="0" smtClean="0"/>
          </a:p>
          <a:p>
            <a:pPr lvl="1"/>
            <a:r>
              <a:rPr lang="zh-CN" altLang="en-US" baseline="0" dirty="0" smtClean="0"/>
              <a:t>                            </a:t>
            </a:r>
            <a:r>
              <a:rPr lang="zh-CN" altLang="en-US" dirty="0" smtClean="0"/>
              <a:t>减少检查单的使用</a:t>
            </a:r>
            <a:endParaRPr lang="en-US" altLang="zh-CN" dirty="0" smtClean="0"/>
          </a:p>
          <a:p>
            <a:pPr lvl="1"/>
            <a:r>
              <a:rPr lang="zh-CN" altLang="en-US" dirty="0" smtClean="0"/>
              <a:t>                            改变了现有处方的模式</a:t>
            </a:r>
          </a:p>
        </p:txBody>
      </p:sp>
      <p:sp>
        <p:nvSpPr>
          <p:cNvPr id="4" name="日期占位符 3"/>
          <p:cNvSpPr>
            <a:spLocks noGrp="1"/>
          </p:cNvSpPr>
          <p:nvPr>
            <p:ph type="dt" idx="10"/>
          </p:nvPr>
        </p:nvSpPr>
        <p:spPr/>
        <p:txBody>
          <a:bodyPr/>
          <a:lstStyle/>
          <a:p>
            <a:fld id="{770720B1-26F8-4E24-B4F9-78DD46F80DD6}" type="datetime1">
              <a:rPr lang="zh-CN" altLang="en-US" smtClean="0"/>
              <a:pPr/>
              <a:t>2013/5/17</a:t>
            </a:fld>
            <a:endParaRPr lang="zh-CN" altLang="en-US"/>
          </a:p>
        </p:txBody>
      </p:sp>
      <p:sp>
        <p:nvSpPr>
          <p:cNvPr id="5" name="灯片编号占位符 4"/>
          <p:cNvSpPr>
            <a:spLocks noGrp="1"/>
          </p:cNvSpPr>
          <p:nvPr>
            <p:ph type="sldNum" sz="quarter" idx="11"/>
          </p:nvPr>
        </p:nvSpPr>
        <p:spPr/>
        <p:txBody>
          <a:bodyPr/>
          <a:lstStyle/>
          <a:p>
            <a:fld id="{8E517F53-2F7A-4879-A602-BE889D99C350}"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6979" name="Rectangle 3"/>
          <p:cNvSpPr>
            <a:spLocks noGrp="1"/>
          </p:cNvSpPr>
          <p:nvPr>
            <p:ph type="body" idx="1"/>
          </p:nvPr>
        </p:nvSpPr>
        <p:spPr>
          <a:noFill/>
          <a:ln/>
        </p:spPr>
        <p:txBody>
          <a:bodyPr/>
          <a:lstStyle/>
          <a:p>
            <a:r>
              <a:rPr lang="zh-CN" altLang="en-US" smtClean="0">
                <a:latin typeface="Arial" charset="0"/>
              </a:rPr>
              <a:t>此处参考了</a:t>
            </a:r>
            <a:r>
              <a:rPr lang="en-US" altLang="zh-CN" smtClean="0">
                <a:latin typeface="Arial" charset="0"/>
              </a:rPr>
              <a:t>《</a:t>
            </a:r>
            <a:r>
              <a:rPr lang="zh-CN" altLang="en-US" smtClean="0">
                <a:latin typeface="Arial" charset="0"/>
              </a:rPr>
              <a:t>专家系统原理与编程</a:t>
            </a:r>
            <a:r>
              <a:rPr lang="en-US" altLang="zh-CN" smtClean="0">
                <a:latin typeface="Arial" charset="0"/>
              </a:rPr>
              <a:t>》</a:t>
            </a:r>
            <a:r>
              <a:rPr lang="zh-CN" altLang="en-US" smtClean="0">
                <a:latin typeface="Arial" charset="0"/>
              </a:rPr>
              <a:t>一书第三四五章。</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8003" name="Rectangle 3"/>
          <p:cNvSpPr>
            <a:spLocks noGrp="1"/>
          </p:cNvSpPr>
          <p:nvPr>
            <p:ph type="body" idx="1"/>
          </p:nvPr>
        </p:nvSpPr>
        <p:spPr>
          <a:noFill/>
          <a:ln/>
        </p:spPr>
        <p:txBody>
          <a:bodyPr/>
          <a:lstStyle/>
          <a:p>
            <a:r>
              <a:rPr lang="zh-CN" altLang="en-US" smtClean="0">
                <a:latin typeface="Arial" charset="0"/>
              </a:rPr>
              <a:t>此处参考了</a:t>
            </a:r>
            <a:r>
              <a:rPr lang="en-US" altLang="zh-CN" smtClean="0">
                <a:latin typeface="Arial" charset="0"/>
              </a:rPr>
              <a:t>《</a:t>
            </a:r>
            <a:r>
              <a:rPr lang="zh-CN" altLang="en-US" smtClean="0">
                <a:latin typeface="Arial" charset="0"/>
              </a:rPr>
              <a:t>专家系统原理与编程</a:t>
            </a:r>
            <a:r>
              <a:rPr lang="en-US" altLang="zh-CN" smtClean="0">
                <a:latin typeface="Arial" charset="0"/>
              </a:rPr>
              <a:t>》</a:t>
            </a:r>
            <a:r>
              <a:rPr lang="zh-CN" altLang="en-US" smtClean="0">
                <a:latin typeface="Arial" charset="0"/>
              </a:rPr>
              <a:t>一书第三四五章。</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29027" name="Rectangle 3"/>
          <p:cNvSpPr>
            <a:spLocks noGrp="1"/>
          </p:cNvSpPr>
          <p:nvPr>
            <p:ph type="body" idx="1"/>
          </p:nvPr>
        </p:nvSpPr>
        <p:spPr>
          <a:noFill/>
          <a:ln/>
        </p:spPr>
        <p:txBody>
          <a:bodyPr/>
          <a:lstStyle/>
          <a:p>
            <a:r>
              <a:rPr lang="zh-CN" altLang="en-US" smtClean="0">
                <a:latin typeface="Arial" charset="0"/>
              </a:rPr>
              <a:t>此处参考了</a:t>
            </a:r>
            <a:r>
              <a:rPr lang="en-US" altLang="zh-CN" smtClean="0">
                <a:latin typeface="Arial" charset="0"/>
              </a:rPr>
              <a:t>《</a:t>
            </a:r>
            <a:r>
              <a:rPr lang="zh-CN" altLang="en-US" smtClean="0">
                <a:latin typeface="Arial" charset="0"/>
              </a:rPr>
              <a:t>专家系统原理与编程</a:t>
            </a:r>
            <a:r>
              <a:rPr lang="en-US" altLang="zh-CN" smtClean="0">
                <a:latin typeface="Arial" charset="0"/>
              </a:rPr>
              <a:t>》</a:t>
            </a:r>
            <a:r>
              <a:rPr lang="zh-CN" altLang="en-US" smtClean="0">
                <a:latin typeface="Arial" charset="0"/>
              </a:rPr>
              <a:t>一书第三四五章。</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30051" name="Rectangle 3"/>
          <p:cNvSpPr>
            <a:spLocks noGrp="1"/>
          </p:cNvSpPr>
          <p:nvPr>
            <p:ph type="body" idx="1"/>
          </p:nvPr>
        </p:nvSpPr>
        <p:spPr>
          <a:noFill/>
          <a:ln/>
        </p:spPr>
        <p:txBody>
          <a:bodyPr/>
          <a:lstStyle/>
          <a:p>
            <a:r>
              <a:rPr lang="zh-CN" altLang="en-US" smtClean="0">
                <a:latin typeface="Arial" charset="0"/>
              </a:rPr>
              <a:t>此处参考了</a:t>
            </a:r>
            <a:r>
              <a:rPr lang="en-US" altLang="zh-CN" smtClean="0">
                <a:latin typeface="Arial" charset="0"/>
              </a:rPr>
              <a:t>《</a:t>
            </a:r>
            <a:r>
              <a:rPr lang="zh-CN" altLang="en-US" smtClean="0">
                <a:latin typeface="Arial" charset="0"/>
              </a:rPr>
              <a:t>专家系统原理与编程</a:t>
            </a:r>
            <a:r>
              <a:rPr lang="en-US" altLang="zh-CN" smtClean="0">
                <a:latin typeface="Arial" charset="0"/>
              </a:rPr>
              <a:t>》</a:t>
            </a:r>
            <a:r>
              <a:rPr lang="zh-CN" altLang="en-US" smtClean="0">
                <a:latin typeface="Arial" charset="0"/>
              </a:rPr>
              <a:t>一书第三四五章。</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nvSpPr>
        <p:spPr>
          <a:xfrm>
            <a:off x="1" y="0"/>
            <a:ext cx="2972004" cy="496824"/>
          </a:xfrm>
          <a:prstGeom prst="rect">
            <a:avLst/>
          </a:prstGeom>
          <a:noFill/>
        </p:spPr>
        <p:txBody>
          <a:bodyPr lIns="91431" tIns="45716" rIns="91431" bIns="45716"/>
          <a:lstStyle/>
          <a:p>
            <a:pPr>
              <a:defRPr/>
            </a:pPr>
            <a:r>
              <a:rPr lang="en-US" altLang="zh-CN" sz="1200" dirty="0" err="1"/>
              <a:t>Vojtech</a:t>
            </a:r>
            <a:r>
              <a:rPr lang="en-US" altLang="zh-CN" sz="1200" dirty="0"/>
              <a:t> </a:t>
            </a:r>
            <a:r>
              <a:rPr lang="en-US" altLang="zh-CN" sz="1200" dirty="0" err="1"/>
              <a:t>Huser</a:t>
            </a:r>
            <a:r>
              <a:rPr lang="en-US" altLang="zh-CN" sz="1200" dirty="0"/>
              <a:t>, Clinical Decision Support Systems</a:t>
            </a:r>
          </a:p>
        </p:txBody>
      </p:sp>
      <p:sp>
        <p:nvSpPr>
          <p:cNvPr id="5" name="Rectangle 3"/>
          <p:cNvSpPr txBox="1">
            <a:spLocks noGrp="1" noChangeArrowheads="1"/>
          </p:cNvSpPr>
          <p:nvPr/>
        </p:nvSpPr>
        <p:spPr>
          <a:xfrm>
            <a:off x="3884463" y="0"/>
            <a:ext cx="2972004" cy="496824"/>
          </a:xfrm>
          <a:prstGeom prst="rect">
            <a:avLst/>
          </a:prstGeom>
          <a:noFill/>
        </p:spPr>
        <p:txBody>
          <a:bodyPr lIns="91431" tIns="45716" rIns="91431" bIns="45716"/>
          <a:lstStyle/>
          <a:p>
            <a:pPr algn="r">
              <a:defRPr/>
            </a:pPr>
            <a:fld id="{C5AA23D5-8CE5-4843-8033-033248B186B8}" type="datetime1">
              <a:rPr lang="en-US" altLang="zh-CN" sz="1200"/>
              <a:pPr algn="r">
                <a:defRPr/>
              </a:pPr>
              <a:t>5/17/2013</a:t>
            </a:fld>
            <a:endParaRPr lang="en-US" altLang="zh-CN" sz="1200" dirty="0"/>
          </a:p>
        </p:txBody>
      </p:sp>
      <p:sp>
        <p:nvSpPr>
          <p:cNvPr id="6" name="Rectangle 6"/>
          <p:cNvSpPr txBox="1">
            <a:spLocks noGrp="1" noChangeArrowheads="1"/>
          </p:cNvSpPr>
          <p:nvPr/>
        </p:nvSpPr>
        <p:spPr>
          <a:xfrm>
            <a:off x="1" y="9448908"/>
            <a:ext cx="2972004" cy="496824"/>
          </a:xfrm>
          <a:prstGeom prst="rect">
            <a:avLst/>
          </a:prstGeom>
          <a:noFill/>
        </p:spPr>
        <p:txBody>
          <a:bodyPr lIns="91431" tIns="45716" rIns="91431" bIns="45716" anchor="b"/>
          <a:lstStyle/>
          <a:p>
            <a:pPr>
              <a:defRPr/>
            </a:pPr>
            <a:r>
              <a:rPr lang="en-US" altLang="zh-CN" sz="1200" dirty="0"/>
              <a:t>http://www.soc.staffs.ac.uk/~vh4/mi</a:t>
            </a:r>
          </a:p>
        </p:txBody>
      </p:sp>
      <p:sp>
        <p:nvSpPr>
          <p:cNvPr id="7" name="Rectangle 7"/>
          <p:cNvSpPr txBox="1">
            <a:spLocks noGrp="1" noChangeArrowheads="1"/>
          </p:cNvSpPr>
          <p:nvPr/>
        </p:nvSpPr>
        <p:spPr>
          <a:xfrm>
            <a:off x="3884463" y="9448908"/>
            <a:ext cx="2972004" cy="496824"/>
          </a:xfrm>
          <a:prstGeom prst="rect">
            <a:avLst/>
          </a:prstGeom>
          <a:noFill/>
        </p:spPr>
        <p:txBody>
          <a:bodyPr lIns="91431" tIns="45716" rIns="91431" bIns="45716" anchor="b"/>
          <a:lstStyle/>
          <a:p>
            <a:pPr algn="r">
              <a:defRPr/>
            </a:pPr>
            <a:fld id="{77EACD34-BF2A-4B1D-B44F-1DDAF91F5262}" type="slidenum">
              <a:rPr lang="en-US" altLang="zh-CN" sz="1200"/>
              <a:pPr algn="r">
                <a:defRPr/>
              </a:pPr>
              <a:t>60</a:t>
            </a:fld>
            <a:endParaRPr lang="en-US" altLang="zh-CN" sz="1200" dirty="0"/>
          </a:p>
        </p:txBody>
      </p:sp>
      <p:sp>
        <p:nvSpPr>
          <p:cNvPr id="131078" name="Rectangle 2"/>
          <p:cNvSpPr>
            <a:spLocks noGrp="1" noRot="1" noChangeAspect="1" noChangeArrowheads="1" noTextEdit="1"/>
          </p:cNvSpPr>
          <p:nvPr>
            <p:ph type="sldImg"/>
          </p:nvPr>
        </p:nvSpPr>
        <p:spPr bwMode="auto">
          <a:xfrm>
            <a:off x="942975" y="746125"/>
            <a:ext cx="4972050" cy="3730625"/>
          </a:xfrm>
          <a:noFill/>
          <a:ln>
            <a:solidFill>
              <a:srgbClr val="000000"/>
            </a:solidFill>
            <a:miter lim="800000"/>
            <a:headEnd/>
            <a:tailEnd/>
          </a:ln>
        </p:spPr>
      </p:sp>
      <p:sp>
        <p:nvSpPr>
          <p:cNvPr id="131079" name="Rectangle 3"/>
          <p:cNvSpPr>
            <a:spLocks noGrp="1" noChangeArrowheads="1"/>
          </p:cNvSpPr>
          <p:nvPr>
            <p:ph type="body" idx="1"/>
          </p:nvPr>
        </p:nvSpPr>
        <p:spPr>
          <a:noFill/>
          <a:ln/>
        </p:spPr>
        <p:txBody>
          <a:bodyPr/>
          <a:lstStyle/>
          <a:p>
            <a:r>
              <a:rPr lang="cs-CZ" altLang="zh-CN" smtClean="0">
                <a:latin typeface="Arial" charset="0"/>
              </a:rPr>
              <a:t>This is a sample comment</a:t>
            </a:r>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知识获取</a:t>
            </a:r>
            <a:r>
              <a:rPr lang="en-US" altLang="zh-CN" dirty="0" smtClean="0"/>
              <a:t>—</a:t>
            </a:r>
            <a:r>
              <a:rPr lang="zh-CN" altLang="en-US" dirty="0" smtClean="0"/>
              <a:t>知识库</a:t>
            </a:r>
            <a:endParaRPr lang="zh-CN" altLang="en-US" dirty="0"/>
          </a:p>
        </p:txBody>
      </p:sp>
      <p:sp>
        <p:nvSpPr>
          <p:cNvPr id="4" name="日期占位符 3"/>
          <p:cNvSpPr>
            <a:spLocks noGrp="1"/>
          </p:cNvSpPr>
          <p:nvPr>
            <p:ph type="dt" idx="10"/>
          </p:nvPr>
        </p:nvSpPr>
        <p:spPr/>
        <p:txBody>
          <a:bodyPr/>
          <a:lstStyle/>
          <a:p>
            <a:fld id="{770720B1-26F8-4E24-B4F9-78DD46F80DD6}" type="datetime1">
              <a:rPr lang="zh-CN" altLang="en-US" smtClean="0"/>
              <a:pPr/>
              <a:t>2013/5/17</a:t>
            </a:fld>
            <a:endParaRPr lang="zh-CN" altLang="en-US"/>
          </a:p>
        </p:txBody>
      </p:sp>
      <p:sp>
        <p:nvSpPr>
          <p:cNvPr id="5" name="灯片编号占位符 4"/>
          <p:cNvSpPr>
            <a:spLocks noGrp="1"/>
          </p:cNvSpPr>
          <p:nvPr>
            <p:ph type="sldNum" sz="quarter" idx="11"/>
          </p:nvPr>
        </p:nvSpPr>
        <p:spPr/>
        <p:txBody>
          <a:bodyPr/>
          <a:lstStyle/>
          <a:p>
            <a:fld id="{8E517F53-2F7A-4879-A602-BE889D99C350}"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临床决策支持系统在数据库的基础上增加了模型库、方法库、知识库等系统，从而使信息管理系统上升到决策支持系统</a:t>
            </a:r>
          </a:p>
          <a:p>
            <a:endParaRPr lang="en-US" altLang="zh-CN" dirty="0" smtClean="0"/>
          </a:p>
          <a:p>
            <a:endParaRPr lang="en-US" altLang="zh-CN" dirty="0" smtClean="0"/>
          </a:p>
          <a:p>
            <a:r>
              <a:rPr lang="zh-CN" altLang="en-US" dirty="0" smtClean="0"/>
              <a:t>模型库：模型库系统是决策支持系统的核心部分，由模型库和模型库管理系统组成。</a:t>
            </a:r>
            <a:endParaRPr lang="en-US" altLang="zh-CN" dirty="0" smtClean="0"/>
          </a:p>
          <a:p>
            <a:r>
              <a:rPr lang="zh-CN" altLang="en-US" dirty="0" smtClean="0"/>
              <a:t>模型方法是制定各种决策问题的基本方法和主要工具，是决策支持的重要手段。</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知识库：</a:t>
            </a:r>
            <a:r>
              <a:rPr lang="zh-CN" altLang="en-US" sz="1200" dirty="0" smtClean="0"/>
              <a:t>知识库是用于知识管理的一种特殊的数据库，用于有关领域知识的采集、整理以及提取。</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a:buFont typeface="Wingdings" pitchFamily="2" charset="2"/>
              <a:buNone/>
            </a:pPr>
            <a:r>
              <a:rPr lang="zh-CN" altLang="en-US" sz="1200" dirty="0" smtClean="0"/>
              <a:t>人机交互系统：人机交互式通过用户界面来实现的。</a:t>
            </a:r>
            <a:endParaRPr lang="en-US" altLang="zh-CN" sz="1200" dirty="0" smtClean="0"/>
          </a:p>
          <a:p>
            <a:pPr>
              <a:buFont typeface="Wingdings" pitchFamily="2" charset="2"/>
              <a:buNone/>
            </a:pPr>
            <a:r>
              <a:rPr lang="zh-CN" altLang="en-US" sz="1200" dirty="0" smtClean="0"/>
              <a:t>用户可以通过交互信息来控制、改变模型的运行及</a:t>
            </a:r>
            <a:r>
              <a:rPr lang="en-US" altLang="zh-CN" sz="1200" dirty="0" smtClean="0"/>
              <a:t>DSS</a:t>
            </a:r>
            <a:r>
              <a:rPr lang="zh-CN" altLang="en-US" sz="1200" dirty="0" smtClean="0"/>
              <a:t>的运行过程</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方法库：方法库是存储方法模块的工具，由各种通用性和灵活性都比较强的，可用来构成各种数学模型的算法程序组成。</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en-US" altLang="zh-CN" dirty="0" smtClean="0"/>
          </a:p>
          <a:p>
            <a:endParaRPr lang="zh-CN" altLang="en-US" dirty="0" smtClean="0"/>
          </a:p>
          <a:p>
            <a:endParaRPr lang="en-US" altLang="zh-CN" dirty="0" smtClean="0"/>
          </a:p>
          <a:p>
            <a:endParaRPr lang="zh-CN" altLang="en-US" dirty="0"/>
          </a:p>
        </p:txBody>
      </p:sp>
      <p:sp>
        <p:nvSpPr>
          <p:cNvPr id="4" name="日期占位符 3"/>
          <p:cNvSpPr>
            <a:spLocks noGrp="1"/>
          </p:cNvSpPr>
          <p:nvPr>
            <p:ph type="dt" idx="10"/>
          </p:nvPr>
        </p:nvSpPr>
        <p:spPr/>
        <p:txBody>
          <a:bodyPr/>
          <a:lstStyle/>
          <a:p>
            <a:fld id="{770720B1-26F8-4E24-B4F9-78DD46F80DD6}" type="datetime1">
              <a:rPr lang="zh-CN" altLang="en-US" smtClean="0"/>
              <a:pPr/>
              <a:t>2013/5/17</a:t>
            </a:fld>
            <a:endParaRPr lang="zh-CN" altLang="en-US"/>
          </a:p>
        </p:txBody>
      </p:sp>
      <p:sp>
        <p:nvSpPr>
          <p:cNvPr id="5" name="灯片编号占位符 4"/>
          <p:cNvSpPr>
            <a:spLocks noGrp="1"/>
          </p:cNvSpPr>
          <p:nvPr>
            <p:ph type="sldNum" sz="quarter" idx="11"/>
          </p:nvPr>
        </p:nvSpPr>
        <p:spPr/>
        <p:txBody>
          <a:bodyPr/>
          <a:lstStyle/>
          <a:p>
            <a:fld id="{8E517F53-2F7A-4879-A602-BE889D99C350}"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01379" name="备注占位符 2"/>
          <p:cNvSpPr>
            <a:spLocks noGrp="1"/>
          </p:cNvSpPr>
          <p:nvPr>
            <p:ph type="body" idx="1"/>
          </p:nvPr>
        </p:nvSpPr>
        <p:spPr>
          <a:noFill/>
          <a:ln/>
        </p:spPr>
        <p:txBody>
          <a:bodyPr lIns="91422" tIns="45712" rIns="91422" bIns="45712"/>
          <a:lstStyle/>
          <a:p>
            <a:pPr eaLnBrk="1" hangingPunct="1"/>
            <a:r>
              <a:rPr lang="zh-CN" altLang="en-US" dirty="0" smtClean="0">
                <a:latin typeface="Arial" charset="0"/>
              </a:rPr>
              <a:t>知识：是大多数临床决策支持系统的基础。决策的制定是基于医学知识的。知识的获取等内容已经在医学知识库一节中介绍过了，本节中就不在详述。</a:t>
            </a:r>
            <a:endParaRPr lang="en-US" altLang="zh-CN" dirty="0" smtClean="0">
              <a:latin typeface="Arial" charset="0"/>
            </a:endParaRPr>
          </a:p>
          <a:p>
            <a:pPr eaLnBrk="1" hangingPunct="1"/>
            <a:r>
              <a:rPr lang="zh-CN" altLang="en-US" dirty="0" smtClean="0">
                <a:latin typeface="Arial" charset="0"/>
              </a:rPr>
              <a:t>规则：在各种知识的基础上制定规则，进行推理。这些规则是决策，</a:t>
            </a:r>
            <a:endParaRPr lang="en-US" altLang="zh-CN" dirty="0" smtClean="0">
              <a:latin typeface="Arial" charset="0"/>
            </a:endParaRPr>
          </a:p>
          <a:p>
            <a:pPr eaLnBrk="1" hangingPunct="1"/>
            <a:r>
              <a:rPr lang="zh-CN" altLang="en-US" dirty="0" smtClean="0">
                <a:latin typeface="Arial" charset="0"/>
              </a:rPr>
              <a:t>数据：重要部分，新的数据进行决策，数据更新规则和模型</a:t>
            </a:r>
            <a:endParaRPr lang="en-US" altLang="zh-CN" dirty="0" smtClean="0">
              <a:latin typeface="Arial" charset="0"/>
            </a:endParaRPr>
          </a:p>
          <a:p>
            <a:pPr eaLnBrk="1" hangingPunct="1"/>
            <a:r>
              <a:rPr lang="zh-CN" altLang="en-US" dirty="0" smtClean="0">
                <a:latin typeface="Arial" charset="0"/>
              </a:rPr>
              <a:t>协议：实现了数据、信息的规范化。同时有利于数据、信息的传输和交换。</a:t>
            </a:r>
          </a:p>
        </p:txBody>
      </p:sp>
      <p:sp>
        <p:nvSpPr>
          <p:cNvPr id="101380" name="灯片编号占位符 3"/>
          <p:cNvSpPr txBox="1">
            <a:spLocks noGrp="1"/>
          </p:cNvSpPr>
          <p:nvPr/>
        </p:nvSpPr>
        <p:spPr bwMode="auto">
          <a:xfrm>
            <a:off x="3884463" y="9448909"/>
            <a:ext cx="2972004" cy="496824"/>
          </a:xfrm>
          <a:prstGeom prst="rect">
            <a:avLst/>
          </a:prstGeom>
          <a:noFill/>
          <a:ln w="9525">
            <a:noFill/>
            <a:miter lim="800000"/>
            <a:headEnd/>
            <a:tailEnd/>
          </a:ln>
        </p:spPr>
        <p:txBody>
          <a:bodyPr lIns="91422" tIns="45712" rIns="91422" bIns="45712" anchor="b"/>
          <a:lstStyle/>
          <a:p>
            <a:pPr algn="r"/>
            <a:fld id="{2A7F05D4-1A29-4092-B5C7-72C2C35BC493}" type="slidenum">
              <a:rPr lang="zh-CN" altLang="en-US" sz="1200">
                <a:latin typeface="Calibri" pitchFamily="34" charset="0"/>
              </a:rPr>
              <a:pPr algn="r"/>
              <a:t>8</a:t>
            </a:fld>
            <a:endParaRPr lang="en-US" altLang="zh-CN" sz="1200" dirty="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365125" indent="-282575">
              <a:spcBef>
                <a:spcPts val="600"/>
              </a:spcBef>
              <a:buSzPct val="80000"/>
              <a:buFont typeface="Wingdings" pitchFamily="2" charset="2"/>
              <a:buChar char="Ø"/>
            </a:pPr>
            <a:r>
              <a:rPr lang="zh-CN" altLang="en-US" dirty="0" smtClean="0">
                <a:latin typeface="Arial" charset="0"/>
              </a:rPr>
              <a:t>医学知识的特点：</a:t>
            </a:r>
            <a:r>
              <a:rPr lang="zh-CN" altLang="en-US" sz="1200" dirty="0" smtClean="0">
                <a:solidFill>
                  <a:schemeClr val="tx2">
                    <a:lumMod val="75000"/>
                  </a:schemeClr>
                </a:solidFill>
                <a:latin typeface="+mn-ea"/>
              </a:rPr>
              <a:t>循证要求</a:t>
            </a:r>
          </a:p>
          <a:p>
            <a:pPr marL="365125" indent="-282575">
              <a:spcBef>
                <a:spcPts val="600"/>
              </a:spcBef>
              <a:buSzPct val="80000"/>
              <a:buFont typeface="Wingdings" pitchFamily="2" charset="2"/>
              <a:buChar char="Ø"/>
            </a:pPr>
            <a:r>
              <a:rPr lang="zh-CN" altLang="en-US" sz="1200" dirty="0" smtClean="0">
                <a:solidFill>
                  <a:schemeClr val="tx2">
                    <a:lumMod val="75000"/>
                  </a:schemeClr>
                </a:solidFill>
                <a:latin typeface="+mn-ea"/>
              </a:rPr>
              <a:t>知识复杂性</a:t>
            </a:r>
          </a:p>
          <a:p>
            <a:pPr marL="365125" indent="-282575">
              <a:spcBef>
                <a:spcPts val="600"/>
              </a:spcBef>
              <a:buSzPct val="80000"/>
              <a:buFont typeface="Wingdings" pitchFamily="2" charset="2"/>
              <a:buChar char="Ø"/>
            </a:pPr>
            <a:r>
              <a:rPr lang="zh-CN" altLang="en-US" sz="1200" dirty="0" smtClean="0">
                <a:solidFill>
                  <a:schemeClr val="tx2">
                    <a:lumMod val="75000"/>
                  </a:schemeClr>
                </a:solidFill>
                <a:latin typeface="+mn-ea"/>
              </a:rPr>
              <a:t>有些知识无法量化，具有不确定性</a:t>
            </a:r>
          </a:p>
          <a:p>
            <a:endParaRPr lang="en-US" altLang="zh-CN" dirty="0" smtClean="0">
              <a:latin typeface="Arial" charset="0"/>
            </a:endParaRPr>
          </a:p>
          <a:p>
            <a:r>
              <a:rPr lang="en-US" altLang="zh-CN" dirty="0" smtClean="0">
                <a:latin typeface="Arial" charset="0"/>
              </a:rPr>
              <a:t>Medical doctors claim that their discipline is founded on scientific knowledge. Yet, although the ideas of evidence</a:t>
            </a:r>
          </a:p>
          <a:p>
            <a:r>
              <a:rPr lang="en-US" altLang="zh-CN" dirty="0" smtClean="0">
                <a:latin typeface="Arial" charset="0"/>
              </a:rPr>
              <a:t>based medicine are widely accepted, clinical decisions and methods of patient care are based on much more than</a:t>
            </a:r>
          </a:p>
          <a:p>
            <a:r>
              <a:rPr lang="en-US" altLang="zh-CN" dirty="0" smtClean="0">
                <a:latin typeface="Arial" charset="0"/>
              </a:rPr>
              <a:t>just the results of controlled experiments. Clinical knowledge consists of interpretive action and interaction—factors</a:t>
            </a:r>
          </a:p>
          <a:p>
            <a:r>
              <a:rPr lang="en-US" altLang="zh-CN" dirty="0" smtClean="0">
                <a:latin typeface="Arial" charset="0"/>
              </a:rPr>
              <a:t>that involve communication, opinions, and experiences. The traditional quantitative research methods represent a</a:t>
            </a:r>
          </a:p>
          <a:p>
            <a:r>
              <a:rPr lang="en-US" altLang="zh-CN" dirty="0" smtClean="0">
                <a:latin typeface="Arial" charset="0"/>
              </a:rPr>
              <a:t>confined access to clinical knowing, since they incorporate only questions and phenomena that can be controlled,</a:t>
            </a:r>
          </a:p>
          <a:p>
            <a:r>
              <a:rPr lang="en-US" altLang="zh-CN" dirty="0" smtClean="0">
                <a:latin typeface="Arial" charset="0"/>
              </a:rPr>
              <a:t>measured, and counted. The tacit knowing of an experienced practitioner should also be investigated, shared, and</a:t>
            </a:r>
          </a:p>
          <a:p>
            <a:r>
              <a:rPr lang="en-US" altLang="zh-CN" dirty="0" smtClean="0">
                <a:latin typeface="Arial" charset="0"/>
              </a:rPr>
              <a:t>contested. Qualitative research methods are strategies for the systematic collection, </a:t>
            </a:r>
            <a:r>
              <a:rPr lang="en-US" altLang="zh-CN" dirty="0" err="1" smtClean="0">
                <a:latin typeface="Arial" charset="0"/>
              </a:rPr>
              <a:t>organisation</a:t>
            </a:r>
            <a:r>
              <a:rPr lang="en-US" altLang="zh-CN" dirty="0" smtClean="0">
                <a:latin typeface="Arial" charset="0"/>
              </a:rPr>
              <a:t>, and</a:t>
            </a:r>
          </a:p>
          <a:p>
            <a:r>
              <a:rPr lang="en-US" altLang="zh-CN" dirty="0" smtClean="0">
                <a:latin typeface="Arial" charset="0"/>
              </a:rPr>
              <a:t>interpretation of textual material obtained from talk or observation, which allow the exploration of social events as</a:t>
            </a:r>
          </a:p>
          <a:p>
            <a:r>
              <a:rPr lang="en-US" altLang="zh-CN" dirty="0" smtClean="0">
                <a:latin typeface="Arial" charset="0"/>
              </a:rPr>
              <a:t>experienced by individuals in their natural context. Qualitative inquiry could contribute to a broader understanding of</a:t>
            </a:r>
          </a:p>
          <a:p>
            <a:r>
              <a:rPr lang="en-US" altLang="zh-CN" dirty="0" smtClean="0">
                <a:latin typeface="Arial" charset="0"/>
              </a:rPr>
              <a:t>medical science.</a:t>
            </a:r>
            <a:endParaRPr lang="zh-CN" altLang="en-US" dirty="0" smtClean="0">
              <a:latin typeface="Arial" charset="0"/>
            </a:endParaRPr>
          </a:p>
        </p:txBody>
      </p:sp>
      <p:sp>
        <p:nvSpPr>
          <p:cNvPr id="4" name="灯片编号占位符 3"/>
          <p:cNvSpPr>
            <a:spLocks noGrp="1"/>
          </p:cNvSpPr>
          <p:nvPr>
            <p:ph type="sldNum" sz="quarter" idx="10"/>
          </p:nvPr>
        </p:nvSpPr>
        <p:spPr/>
        <p:txBody>
          <a:bodyPr/>
          <a:lstStyle/>
          <a:p>
            <a:fld id="{09D584B9-4462-4B97-9E4A-18CD8380C637}"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xfrm>
            <a:off x="942975" y="746125"/>
            <a:ext cx="4972050" cy="3730625"/>
          </a:xfrm>
          <a:noFill/>
          <a:ln>
            <a:solidFill>
              <a:srgbClr val="000000"/>
            </a:solidFill>
            <a:miter lim="800000"/>
            <a:headEnd/>
            <a:tailEnd/>
          </a:ln>
        </p:spPr>
      </p:sp>
      <p:sp>
        <p:nvSpPr>
          <p:cNvPr id="108547" name="Rectangle 3"/>
          <p:cNvSpPr>
            <a:spLocks noGrp="1"/>
          </p:cNvSpPr>
          <p:nvPr>
            <p:ph type="body" idx="1"/>
          </p:nvPr>
        </p:nvSpPr>
        <p:spPr>
          <a:noFill/>
          <a:ln/>
        </p:spPr>
        <p:txBody>
          <a:bodyPr/>
          <a:lstStyle/>
          <a:p>
            <a:r>
              <a:rPr lang="zh-CN" altLang="en-US" smtClean="0">
                <a:latin typeface="Arial" charset="0"/>
              </a:rPr>
              <a:t>合理的：指准确的解释决策过程和结果</a:t>
            </a:r>
          </a:p>
          <a:p>
            <a:r>
              <a:rPr lang="zh-CN" altLang="en-US" smtClean="0">
                <a:latin typeface="Arial" charset="0"/>
              </a:rPr>
              <a:t>适宜的：指对于过程和结果的解释能医生和病人容易接受和认同</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b="1" dirty="0" smtClean="0"/>
              <a:t>SAGE</a:t>
            </a:r>
            <a:r>
              <a:rPr lang="zh-CN" altLang="en-US" b="1" dirty="0" smtClean="0"/>
              <a:t>：</a:t>
            </a:r>
            <a:r>
              <a:rPr lang="en-US" dirty="0" smtClean="0"/>
              <a:t>standards-based Shareable Active Guideline Environment</a:t>
            </a:r>
          </a:p>
          <a:p>
            <a:r>
              <a:rPr lang="en-US" altLang="zh-CN" dirty="0" smtClean="0"/>
              <a:t>Developed</a:t>
            </a:r>
            <a:r>
              <a:rPr lang="en-US" altLang="zh-CN" baseline="0" dirty="0" smtClean="0"/>
              <a:t> by</a:t>
            </a:r>
            <a:r>
              <a:rPr lang="zh-CN" altLang="en-US" baseline="0" dirty="0" smtClean="0"/>
              <a:t>：</a:t>
            </a:r>
            <a:r>
              <a:rPr lang="en-US" dirty="0" smtClean="0"/>
              <a:t>Stanford Medical Informatics, IDX Systems Corporation, </a:t>
            </a:r>
            <a:r>
              <a:rPr lang="en-US" dirty="0" err="1" smtClean="0"/>
              <a:t>Apelon</a:t>
            </a:r>
            <a:r>
              <a:rPr lang="en-US" dirty="0" smtClean="0"/>
              <a:t> Inc., Intermountain Health Care, Mayo Clinic and University of Nebraska Medical </a:t>
            </a:r>
            <a:r>
              <a:rPr lang="en-US" dirty="0" err="1" smtClean="0"/>
              <a:t>Cente</a:t>
            </a:r>
            <a:r>
              <a:rPr lang="zh-CN" altLang="en-US" dirty="0" smtClean="0"/>
              <a:t>。</a:t>
            </a:r>
            <a:endParaRPr lang="en-US" altLang="zh-CN" dirty="0" smtClean="0"/>
          </a:p>
          <a:p>
            <a:r>
              <a:rPr lang="en-US" dirty="0" smtClean="0"/>
              <a:t>The second consideration is the SAGE’s approach to integrating guideline-based decision support with the workflow of care process. </a:t>
            </a:r>
            <a:endParaRPr lang="en-US" altLang="zh-CN" baseline="0" dirty="0" smtClean="0"/>
          </a:p>
          <a:p>
            <a:r>
              <a:rPr lang="en-US" dirty="0" smtClean="0"/>
              <a:t>The SAGE project seeks to create a guideline model that:</a:t>
            </a:r>
          </a:p>
          <a:p>
            <a:r>
              <a:rPr lang="en-US" dirty="0" smtClean="0"/>
              <a:t>uses standardized components that allow interoperability of guideline execution elements with the standard services provided within vendor clinical information systems.</a:t>
            </a:r>
          </a:p>
          <a:p>
            <a:r>
              <a:rPr lang="en-US" dirty="0" smtClean="0"/>
              <a:t>includes organizational knowledge to capture workflow information and resources needed to provide decision-support in enterprise setting</a:t>
            </a:r>
          </a:p>
          <a:p>
            <a:r>
              <a:rPr lang="en-US" dirty="0" smtClean="0"/>
              <a:t>synthesizes prior guideline modeling work for encoding guideline knowledge needed to provide situation-specific decision support and to maintain linked explanatory resource information for the end-user</a:t>
            </a:r>
          </a:p>
          <a:p>
            <a:endParaRPr lang="en-US" dirty="0" smtClean="0"/>
          </a:p>
          <a:p>
            <a:r>
              <a:rPr lang="en-US" altLang="zh-CN" b="1" dirty="0" smtClean="0"/>
              <a:t>EON</a:t>
            </a:r>
            <a:r>
              <a:rPr lang="zh-CN" altLang="en-US" b="1" dirty="0" smtClean="0"/>
              <a:t>：</a:t>
            </a:r>
            <a:r>
              <a:rPr lang="en-US" dirty="0" smtClean="0"/>
              <a:t>A component-based suite of models and software components for the creation of guideline-based applications </a:t>
            </a:r>
          </a:p>
          <a:p>
            <a:r>
              <a:rPr lang="en-US" altLang="zh-CN" dirty="0" smtClean="0"/>
              <a:t>Developed by: </a:t>
            </a:r>
            <a:r>
              <a:rPr lang="en-US" dirty="0" smtClean="0"/>
              <a:t>Stanford Medical Informatics</a:t>
            </a:r>
          </a:p>
          <a:p>
            <a:r>
              <a:rPr lang="en-US" dirty="0" smtClean="0"/>
              <a:t>EON includes an extensible suite of models to represent parts of a clinical practice guideline, domain </a:t>
            </a:r>
            <a:r>
              <a:rPr lang="en-US" dirty="0" err="1" smtClean="0"/>
              <a:t>ontologies</a:t>
            </a:r>
            <a:r>
              <a:rPr lang="en-US" dirty="0" smtClean="0"/>
              <a:t>, a view of patient data (virtual medical record), and  other entities (e.g. those that define roles in an organization). The guideline model (called the Dharma model) defines guideline knowledge structures such as eligibility criteria, abstraction definitions, guideline algorithm, decision models, and recommended actions. The EON guideline execution system obtains patient data through a specified temporal database manager or from user input, and then generate recommendations according to the contents of the specific guideline. Explanation for the recommendations, based on the </a:t>
            </a:r>
            <a:r>
              <a:rPr lang="en-US" dirty="0" err="1" smtClean="0"/>
              <a:t>Toulmin's</a:t>
            </a:r>
            <a:r>
              <a:rPr lang="en-US" dirty="0" smtClean="0"/>
              <a:t> argument structure, are available to a user.</a:t>
            </a:r>
          </a:p>
          <a:p>
            <a:endParaRPr lang="en-US" dirty="0" smtClean="0"/>
          </a:p>
          <a:p>
            <a:r>
              <a:rPr lang="en-US" b="1" dirty="0" smtClean="0"/>
              <a:t>HELEN:</a:t>
            </a:r>
            <a:r>
              <a:rPr lang="de-DE" dirty="0" smtClean="0"/>
              <a:t>Heidelberger Entwicklung von Leitlinien in der Neonatologie (Heidelberg development method for neonatal guidelines)</a:t>
            </a:r>
          </a:p>
          <a:p>
            <a:r>
              <a:rPr lang="de-DE" dirty="0" smtClean="0"/>
              <a:t>Developed</a:t>
            </a:r>
            <a:r>
              <a:rPr lang="de-DE" baseline="0" dirty="0" smtClean="0"/>
              <a:t> by : </a:t>
            </a:r>
            <a:r>
              <a:rPr lang="en-US" dirty="0" err="1" smtClean="0"/>
              <a:t>Institut</a:t>
            </a:r>
            <a:r>
              <a:rPr lang="en-US" dirty="0" smtClean="0"/>
              <a:t> </a:t>
            </a:r>
            <a:r>
              <a:rPr lang="en-US" dirty="0" err="1" smtClean="0"/>
              <a:t>für</a:t>
            </a:r>
            <a:r>
              <a:rPr lang="en-US" dirty="0" smtClean="0"/>
              <a:t> </a:t>
            </a:r>
            <a:r>
              <a:rPr lang="en-US" dirty="0" err="1" smtClean="0"/>
              <a:t>Medizinische</a:t>
            </a:r>
            <a:r>
              <a:rPr lang="en-US" dirty="0" smtClean="0"/>
              <a:t> </a:t>
            </a:r>
            <a:r>
              <a:rPr lang="en-US" dirty="0" err="1" smtClean="0"/>
              <a:t>Biometrie</a:t>
            </a:r>
            <a:r>
              <a:rPr lang="en-US" dirty="0" smtClean="0"/>
              <a:t> und </a:t>
            </a:r>
            <a:r>
              <a:rPr lang="en-US" dirty="0" err="1" smtClean="0"/>
              <a:t>Informatik</a:t>
            </a:r>
            <a:r>
              <a:rPr lang="en-US" dirty="0" smtClean="0"/>
              <a:t>, University of Heidelberg and </a:t>
            </a:r>
            <a:r>
              <a:rPr lang="en-US" dirty="0" err="1" smtClean="0"/>
              <a:t>Universitätsklinikum</a:t>
            </a:r>
            <a:r>
              <a:rPr lang="en-US" dirty="0" smtClean="0"/>
              <a:t> Heidelberg (Heidelberg University Medical Center) </a:t>
            </a:r>
            <a:endParaRPr lang="de-DE" dirty="0" smtClean="0"/>
          </a:p>
          <a:p>
            <a:r>
              <a:rPr lang="en-US" dirty="0" smtClean="0"/>
              <a:t>The HELEN guideline development method was created initially for use in the field of neonatology but is applicable to other clinical domains. The method includes: A knowledge representation ontology</a:t>
            </a:r>
          </a:p>
          <a:p>
            <a:r>
              <a:rPr lang="en-US" dirty="0" smtClean="0"/>
              <a:t>Authoring environment based on </a:t>
            </a:r>
            <a:r>
              <a:rPr lang="en-US" dirty="0" err="1" smtClean="0"/>
              <a:t>Protege</a:t>
            </a:r>
            <a:endParaRPr lang="en-US" dirty="0" smtClean="0"/>
          </a:p>
          <a:p>
            <a:r>
              <a:rPr lang="en-US" dirty="0" err="1" smtClean="0"/>
              <a:t>GuidelineViewer</a:t>
            </a:r>
            <a:r>
              <a:rPr lang="en-US" dirty="0" smtClean="0"/>
              <a:t> - </a:t>
            </a:r>
            <a:r>
              <a:rPr lang="en-US" dirty="0" err="1" smtClean="0"/>
              <a:t>visualisation</a:t>
            </a:r>
            <a:r>
              <a:rPr lang="en-US" dirty="0" smtClean="0"/>
              <a:t> tool (Java </a:t>
            </a:r>
            <a:r>
              <a:rPr lang="en-US" dirty="0" err="1" smtClean="0"/>
              <a:t>Servlet</a:t>
            </a:r>
            <a:r>
              <a:rPr lang="en-US" dirty="0" smtClean="0"/>
              <a:t>)</a:t>
            </a:r>
          </a:p>
          <a:p>
            <a:r>
              <a:rPr lang="en-US" dirty="0" smtClean="0"/>
              <a:t>Guideline Execution Engine (GEE)</a:t>
            </a:r>
          </a:p>
          <a:p>
            <a:r>
              <a:rPr lang="en-US" dirty="0" smtClean="0"/>
              <a:t>Client applications providing GUI during guideline execution </a:t>
            </a:r>
          </a:p>
          <a:p>
            <a:endParaRPr lang="en-US" dirty="0" smtClean="0"/>
          </a:p>
          <a:p>
            <a:endParaRPr lang="zh-CN" altLang="en-US" dirty="0"/>
          </a:p>
        </p:txBody>
      </p:sp>
      <p:sp>
        <p:nvSpPr>
          <p:cNvPr id="4" name="灯片编号占位符 3"/>
          <p:cNvSpPr>
            <a:spLocks noGrp="1"/>
          </p:cNvSpPr>
          <p:nvPr>
            <p:ph type="sldNum" sz="quarter" idx="10"/>
          </p:nvPr>
        </p:nvSpPr>
        <p:spPr/>
        <p:txBody>
          <a:bodyPr/>
          <a:lstStyle/>
          <a:p>
            <a:fld id="{09D584B9-4462-4B97-9E4A-18CD8380C637}"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00063"/>
            <a:ext cx="2057400" cy="6000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00063"/>
            <a:ext cx="6019800" cy="6000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4375" y="500063"/>
            <a:ext cx="6329363" cy="714375"/>
          </a:xfrm>
        </p:spPr>
        <p:txBody>
          <a:bodyPr/>
          <a:lstStyle/>
          <a:p>
            <a:r>
              <a:rPr lang="zh-CN" altLang="en-US" smtClean="0"/>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428728" y="4500570"/>
            <a:ext cx="6400800" cy="71438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pic>
        <p:nvPicPr>
          <p:cNvPr id="4" name="Picture 5"/>
          <p:cNvPicPr>
            <a:picLocks noChangeAspect="1" noChangeArrowheads="1"/>
          </p:cNvPicPr>
          <p:nvPr/>
        </p:nvPicPr>
        <p:blipFill>
          <a:blip r:embed="rId3" cstate="print"/>
          <a:srcRect/>
          <a:stretch>
            <a:fillRect/>
          </a:stretch>
        </p:blipFill>
        <p:spPr bwMode="auto">
          <a:xfrm>
            <a:off x="3851920" y="6285140"/>
            <a:ext cx="1944216" cy="384220"/>
          </a:xfrm>
          <a:prstGeom prst="rect">
            <a:avLst/>
          </a:prstGeom>
          <a:noFill/>
          <a:ln w="9525">
            <a:noFill/>
            <a:miter lim="800000"/>
            <a:headEnd/>
            <a:tailEnd/>
          </a:ln>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pic>
        <p:nvPicPr>
          <p:cNvPr id="7" name="图片 6" descr="新&amp;中心.png"/>
          <p:cNvPicPr>
            <a:picLocks noChangeAspect="1"/>
          </p:cNvPicPr>
          <p:nvPr/>
        </p:nvPicPr>
        <p:blipFill>
          <a:blip r:embed="rId2" cstate="print"/>
          <a:stretch>
            <a:fillRect/>
          </a:stretch>
        </p:blipFill>
        <p:spPr>
          <a:xfrm>
            <a:off x="8244408" y="116632"/>
            <a:ext cx="522560" cy="69269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Font typeface="Wingdings" pitchFamily="2" charset="2"/>
              <a:buChar char="Ø"/>
              <a:defRPr/>
            </a:lvl1pPr>
            <a:lvl2pPr>
              <a:buFont typeface="Wingdings" pitchFamily="2" charset="2"/>
              <a:buChar char="n"/>
              <a:defRPr/>
            </a:lvl2pPr>
            <a:lvl3pPr>
              <a:buFont typeface="Wingdings" pitchFamily="2" charset="2"/>
              <a:buChar char="p"/>
              <a:defRPr/>
            </a:lvl3pPr>
            <a:lvl4pPr marL="1828800" indent="-457200">
              <a:buFont typeface="Wingdings" pitchFamily="2" charset="2"/>
              <a:buChar char="ü"/>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BF349F0-A9E0-45E0-9A3F-0E7F720118BC}" type="datetimeFigureOut">
              <a:rPr lang="zh-CN" altLang="en-US" smtClean="0"/>
              <a:pPr/>
              <a:t>2013/5/17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3A9ED0-3EAF-492E-9D95-ACC8EDB95F5B}"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4375" y="500063"/>
            <a:ext cx="6329363" cy="714375"/>
          </a:xfrm>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28750"/>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28750"/>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714375" y="500063"/>
            <a:ext cx="6329363"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428750"/>
            <a:ext cx="8229600" cy="507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914400" indent="-914400" algn="l" rtl="0" fontAlgn="base">
        <a:spcBef>
          <a:spcPct val="0"/>
        </a:spcBef>
        <a:spcAft>
          <a:spcPct val="0"/>
        </a:spcAft>
        <a:defRPr sz="4000">
          <a:solidFill>
            <a:schemeClr val="bg1"/>
          </a:solidFill>
          <a:latin typeface="+mj-lt"/>
          <a:ea typeface="+mj-ea"/>
          <a:cs typeface="+mj-cs"/>
          <a:sym typeface="Calibri" pitchFamily="34" charset="0"/>
        </a:defRPr>
      </a:lvl1pPr>
      <a:lvl2pPr marL="9144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2pPr>
      <a:lvl3pPr marL="9144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3pPr>
      <a:lvl4pPr marL="9144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4pPr>
      <a:lvl5pPr marL="9144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5pPr>
      <a:lvl6pPr marL="13716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6pPr>
      <a:lvl7pPr marL="18288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7pPr>
      <a:lvl8pPr marL="22860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8pPr>
      <a:lvl9pPr marL="2743200" indent="-914400" algn="l" rtl="0" fontAlgn="base">
        <a:spcBef>
          <a:spcPct val="0"/>
        </a:spcBef>
        <a:spcAft>
          <a:spcPct val="0"/>
        </a:spcAft>
        <a:defRPr sz="4000">
          <a:solidFill>
            <a:schemeClr val="bg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rgbClr val="17365D"/>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rgbClr val="17365D"/>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rgbClr val="17365D"/>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rgbClr val="17365D"/>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rgbClr val="17365D"/>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rgbClr val="17365D"/>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rgbClr val="17365D"/>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rgbClr val="17365D"/>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rgbClr val="17365D"/>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4348" y="500042"/>
            <a:ext cx="6329378" cy="7143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计算机辅助医学</a:t>
            </a:r>
            <a:r>
              <a:rPr lang="en-US" altLang="zh-CN" dirty="0" smtClean="0"/>
              <a:t/>
            </a:r>
            <a:br>
              <a:rPr lang="en-US" altLang="zh-CN" dirty="0" smtClean="0"/>
            </a:br>
            <a:r>
              <a:rPr lang="zh-CN" altLang="en-US" dirty="0" smtClean="0"/>
              <a:t>临床决策支持系统（下）</a:t>
            </a:r>
            <a:endParaRPr lang="zh-CN" altLang="en-US" dirty="0"/>
          </a:p>
        </p:txBody>
      </p:sp>
      <p:sp>
        <p:nvSpPr>
          <p:cNvPr id="3" name="副标题 2"/>
          <p:cNvSpPr>
            <a:spLocks noGrp="1"/>
          </p:cNvSpPr>
          <p:nvPr>
            <p:ph type="subTitle" idx="1"/>
          </p:nvPr>
        </p:nvSpPr>
        <p:spPr/>
        <p:txBody>
          <a:bodyPr>
            <a:noAutofit/>
          </a:bodyPr>
          <a:lstStyle/>
          <a:p>
            <a:r>
              <a:rPr lang="zh-CN" altLang="en-US" sz="2000" dirty="0" smtClean="0"/>
              <a:t>刘雷</a:t>
            </a:r>
            <a:endParaRPr lang="en-US" altLang="zh-CN" sz="2000" dirty="0" smtClean="0"/>
          </a:p>
          <a:p>
            <a:r>
              <a:rPr lang="zh-CN" altLang="en-US" sz="2000" dirty="0" smtClean="0"/>
              <a:t>上海生物信息技术研究中心</a:t>
            </a:r>
            <a:endParaRPr lang="en-US" altLang="zh-CN" sz="2000" dirty="0" smtClean="0"/>
          </a:p>
          <a:p>
            <a:r>
              <a:rPr lang="en-US" altLang="zh-CN" sz="2000" dirty="0" smtClean="0"/>
              <a:t>2013.5.17</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p:txBody>
          <a:bodyPr/>
          <a:lstStyle/>
          <a:p>
            <a:pPr eaLnBrk="1" hangingPunct="1"/>
            <a:r>
              <a:rPr lang="zh-CN" altLang="en-US" smtClean="0"/>
              <a:t>推理目的和目标</a:t>
            </a:r>
          </a:p>
        </p:txBody>
      </p:sp>
      <p:sp>
        <p:nvSpPr>
          <p:cNvPr id="40964" name="Rectangle 3"/>
          <p:cNvSpPr>
            <a:spLocks noGrp="1"/>
          </p:cNvSpPr>
          <p:nvPr>
            <p:ph idx="1"/>
          </p:nvPr>
        </p:nvSpPr>
        <p:spPr/>
        <p:txBody>
          <a:bodyPr/>
          <a:lstStyle/>
          <a:p>
            <a:pPr eaLnBrk="1" hangingPunct="1"/>
            <a:r>
              <a:rPr lang="zh-CN" altLang="en-US" sz="3600" smtClean="0">
                <a:latin typeface="Arial" charset="0"/>
                <a:ea typeface="宋体" charset="-122"/>
              </a:rPr>
              <a:t>目的</a:t>
            </a:r>
          </a:p>
          <a:p>
            <a:pPr lvl="1" eaLnBrk="1" hangingPunct="1"/>
            <a:r>
              <a:rPr lang="zh-CN" altLang="en-US" sz="3200" smtClean="0">
                <a:latin typeface="Arial" charset="0"/>
                <a:ea typeface="宋体" charset="-122"/>
              </a:rPr>
              <a:t>使计算机能够自动地根据知识作出决策，提供特定的提醒、建议、解释</a:t>
            </a:r>
          </a:p>
          <a:p>
            <a:pPr lvl="1" eaLnBrk="1" hangingPunct="1"/>
            <a:endParaRPr lang="zh-CN" altLang="en-US" sz="3200" smtClean="0">
              <a:latin typeface="Arial" charset="0"/>
              <a:ea typeface="宋体" charset="-122"/>
            </a:endParaRPr>
          </a:p>
          <a:p>
            <a:pPr eaLnBrk="1" hangingPunct="1"/>
            <a:r>
              <a:rPr lang="zh-CN" altLang="en-US" sz="3600" smtClean="0">
                <a:latin typeface="Arial" charset="0"/>
                <a:ea typeface="宋体" charset="-122"/>
              </a:rPr>
              <a:t>目标</a:t>
            </a:r>
          </a:p>
          <a:p>
            <a:pPr lvl="1" eaLnBrk="1" hangingPunct="1"/>
            <a:r>
              <a:rPr lang="zh-CN" altLang="en-US" sz="3200" smtClean="0">
                <a:latin typeface="Arial" charset="0"/>
                <a:ea typeface="宋体" charset="-122"/>
              </a:rPr>
              <a:t>决策快速准确</a:t>
            </a:r>
          </a:p>
          <a:p>
            <a:pPr lvl="1" eaLnBrk="1" hangingPunct="1"/>
            <a:r>
              <a:rPr lang="zh-CN" altLang="en-US" sz="3200" smtClean="0">
                <a:latin typeface="Arial" charset="0"/>
                <a:ea typeface="宋体" charset="-122"/>
              </a:rPr>
              <a:t>对决策过程和结果提供合理的、适宜的解释</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a:lstStyle/>
          <a:p>
            <a:pPr eaLnBrk="1" hangingPunct="1"/>
            <a:r>
              <a:rPr lang="zh-CN" altLang="en-US" smtClean="0"/>
              <a:t>常见</a:t>
            </a:r>
            <a:r>
              <a:rPr lang="en-US" altLang="zh-CN" smtClean="0"/>
              <a:t>CDSS</a:t>
            </a:r>
            <a:r>
              <a:rPr lang="zh-CN" altLang="en-US" smtClean="0"/>
              <a:t>中推理的实现</a:t>
            </a:r>
          </a:p>
        </p:txBody>
      </p:sp>
      <p:graphicFrame>
        <p:nvGraphicFramePr>
          <p:cNvPr id="137220" name="Group 4"/>
          <p:cNvGraphicFramePr>
            <a:graphicFrameLocks noGrp="1"/>
          </p:cNvGraphicFramePr>
          <p:nvPr>
            <p:ph idx="1"/>
          </p:nvPr>
        </p:nvGraphicFramePr>
        <p:xfrm>
          <a:off x="428625" y="1593850"/>
          <a:ext cx="8229600" cy="3544888"/>
        </p:xfrm>
        <a:graphic>
          <a:graphicData uri="http://schemas.openxmlformats.org/drawingml/2006/table">
            <a:tbl>
              <a:tblPr/>
              <a:tblGrid>
                <a:gridCol w="1537751"/>
                <a:gridCol w="2768632"/>
                <a:gridCol w="1864969"/>
                <a:gridCol w="2058248"/>
              </a:tblGrid>
              <a:tr h="520403">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800" b="0" i="0" u="none" strike="noStrike" cap="none" normalizeH="0" baseline="0" dirty="0" smtClean="0">
                          <a:ln>
                            <a:noFill/>
                          </a:ln>
                          <a:solidFill>
                            <a:schemeClr val="tx1"/>
                          </a:solidFill>
                          <a:effectLst/>
                          <a:latin typeface="Gill Sans MT" pitchFamily="34" charset="0"/>
                          <a:ea typeface="华文中宋" pitchFamily="2" charset="-122"/>
                        </a:rPr>
                        <a:t>CDSS</a:t>
                      </a:r>
                    </a:p>
                  </a:txBody>
                  <a:tcPr marL="96119" marR="96119"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推理方式</a:t>
                      </a: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实现机制</a:t>
                      </a: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解释功能</a:t>
                      </a:r>
                    </a:p>
                  </a:txBody>
                  <a:tcPr marL="96119" marR="96119"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779525">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800" b="0" i="0" u="none" strike="noStrike" cap="none" normalizeH="0" baseline="0" dirty="0" smtClean="0">
                          <a:ln>
                            <a:noFill/>
                          </a:ln>
                          <a:solidFill>
                            <a:schemeClr val="tx1"/>
                          </a:solidFill>
                          <a:effectLst/>
                          <a:latin typeface="Gill Sans MT" pitchFamily="34" charset="0"/>
                          <a:ea typeface="华文中宋" pitchFamily="2" charset="-122"/>
                        </a:rPr>
                        <a:t>SAGE</a:t>
                      </a:r>
                    </a:p>
                  </a:txBody>
                  <a:tcPr marL="96119" marR="96119"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000" b="0" i="0" u="none" strike="noStrike" cap="none" normalizeH="0" baseline="0" smtClean="0">
                          <a:ln>
                            <a:noFill/>
                          </a:ln>
                          <a:solidFill>
                            <a:schemeClr val="tx1"/>
                          </a:solidFill>
                          <a:effectLst/>
                          <a:latin typeface="Gill Sans MT" pitchFamily="34" charset="0"/>
                          <a:ea typeface="华文中宋" pitchFamily="2" charset="-122"/>
                        </a:rPr>
                        <a:t>Sage Tab</a:t>
                      </a:r>
                    </a:p>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000" b="0" i="0" u="none" strike="noStrike" cap="none" normalizeH="0" baseline="0" smtClean="0">
                          <a:ln>
                            <a:noFill/>
                          </a:ln>
                          <a:solidFill>
                            <a:schemeClr val="tx1"/>
                          </a:solidFill>
                          <a:effectLst/>
                          <a:latin typeface="Gill Sans MT" pitchFamily="34" charset="0"/>
                          <a:ea typeface="华文中宋" pitchFamily="2" charset="-122"/>
                        </a:rPr>
                        <a:t>插件</a:t>
                      </a: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依赖模型</a:t>
                      </a:r>
                      <a:endParaRPr kumimoji="0" lang="en-US" altLang="zh-CN" sz="2800" b="0" i="0" u="none" strike="noStrike" cap="none" normalizeH="0" baseline="0" smtClean="0">
                        <a:ln>
                          <a:noFill/>
                        </a:ln>
                        <a:solidFill>
                          <a:schemeClr val="tx1"/>
                        </a:solidFill>
                        <a:effectLst/>
                        <a:latin typeface="Gill Sans MT" pitchFamily="34" charset="0"/>
                        <a:ea typeface="华文中宋" pitchFamily="2" charset="-122"/>
                      </a:endParaRP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有 </a:t>
                      </a:r>
                    </a:p>
                  </a:txBody>
                  <a:tcPr marL="96119" marR="96119"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1084374">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800" b="0" i="0" u="none" strike="noStrike" cap="none" normalizeH="0" baseline="0" smtClean="0">
                          <a:ln>
                            <a:noFill/>
                          </a:ln>
                          <a:solidFill>
                            <a:schemeClr val="tx1"/>
                          </a:solidFill>
                          <a:effectLst/>
                          <a:latin typeface="Gill Sans MT" pitchFamily="34" charset="0"/>
                          <a:ea typeface="华文中宋" pitchFamily="2" charset="-122"/>
                        </a:rPr>
                        <a:t>EON</a:t>
                      </a:r>
                    </a:p>
                  </a:txBody>
                  <a:tcPr marL="96119" marR="96119"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000" b="0" i="0" u="none" strike="noStrike" cap="none" normalizeH="0" baseline="0" smtClean="0">
                          <a:ln>
                            <a:noFill/>
                          </a:ln>
                          <a:solidFill>
                            <a:schemeClr val="tx1"/>
                          </a:solidFill>
                          <a:effectLst/>
                          <a:latin typeface="Gill Sans MT" pitchFamily="34" charset="0"/>
                          <a:ea typeface="华文中宋" pitchFamily="2" charset="-122"/>
                        </a:rPr>
                        <a:t>Guideline Test Environment </a:t>
                      </a:r>
                    </a:p>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000" b="0" i="0" u="none" strike="noStrike" cap="none" normalizeH="0" baseline="0" smtClean="0">
                          <a:ln>
                            <a:noFill/>
                          </a:ln>
                          <a:solidFill>
                            <a:schemeClr val="tx1"/>
                          </a:solidFill>
                          <a:effectLst/>
                          <a:latin typeface="Gill Sans MT" pitchFamily="34" charset="0"/>
                          <a:ea typeface="华文中宋" pitchFamily="2" charset="-122"/>
                        </a:rPr>
                        <a:t>插件</a:t>
                      </a: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依赖模型</a:t>
                      </a:r>
                      <a:endParaRPr kumimoji="0" lang="en-US" altLang="zh-CN" sz="2800" b="0" i="0" u="none" strike="noStrike" cap="none" normalizeH="0" baseline="0" smtClean="0">
                        <a:ln>
                          <a:noFill/>
                        </a:ln>
                        <a:solidFill>
                          <a:schemeClr val="tx1"/>
                        </a:solidFill>
                        <a:effectLst/>
                        <a:latin typeface="Gill Sans MT" pitchFamily="34" charset="0"/>
                        <a:ea typeface="华文中宋" pitchFamily="2" charset="-122"/>
                      </a:endParaRP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无</a:t>
                      </a:r>
                    </a:p>
                  </a:txBody>
                  <a:tcPr marL="96119" marR="96119"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r h="1160586">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800" b="0" i="0" u="none" strike="noStrike" cap="none" normalizeH="0" baseline="0" smtClean="0">
                          <a:ln>
                            <a:noFill/>
                          </a:ln>
                          <a:solidFill>
                            <a:schemeClr val="tx1"/>
                          </a:solidFill>
                          <a:effectLst/>
                          <a:latin typeface="Gill Sans MT" pitchFamily="34" charset="0"/>
                          <a:ea typeface="华文中宋" pitchFamily="2" charset="-122"/>
                        </a:rPr>
                        <a:t>HELEN</a:t>
                      </a:r>
                    </a:p>
                  </a:txBody>
                  <a:tcPr marL="96119" marR="96119"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000" b="0" i="0" u="none" strike="noStrike" cap="none" normalizeH="0" baseline="0" smtClean="0">
                          <a:ln>
                            <a:noFill/>
                          </a:ln>
                          <a:solidFill>
                            <a:schemeClr val="tx1"/>
                          </a:solidFill>
                          <a:effectLst/>
                          <a:latin typeface="Gill Sans MT" pitchFamily="34" charset="0"/>
                          <a:ea typeface="华文中宋" pitchFamily="2" charset="-122"/>
                        </a:rPr>
                        <a:t>Guideline Execution</a:t>
                      </a:r>
                    </a:p>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en-US" altLang="zh-CN" sz="2000" b="0" i="0" u="none" strike="noStrike" cap="none" normalizeH="0" baseline="0" smtClean="0">
                          <a:ln>
                            <a:noFill/>
                          </a:ln>
                          <a:solidFill>
                            <a:schemeClr val="tx1"/>
                          </a:solidFill>
                          <a:effectLst/>
                          <a:latin typeface="Gill Sans MT" pitchFamily="34" charset="0"/>
                          <a:ea typeface="华文中宋" pitchFamily="2" charset="-122"/>
                        </a:rPr>
                        <a:t>Environment (GEE)</a:t>
                      </a:r>
                    </a:p>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000" b="0" i="0" u="none" strike="noStrike" cap="none" normalizeH="0" baseline="0" smtClean="0">
                          <a:ln>
                            <a:noFill/>
                          </a:ln>
                          <a:solidFill>
                            <a:schemeClr val="tx1"/>
                          </a:solidFill>
                          <a:effectLst/>
                          <a:latin typeface="Gill Sans MT" pitchFamily="34" charset="0"/>
                          <a:ea typeface="华文中宋" pitchFamily="2" charset="-122"/>
                        </a:rPr>
                        <a:t>模块</a:t>
                      </a: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smtClean="0">
                          <a:ln>
                            <a:noFill/>
                          </a:ln>
                          <a:solidFill>
                            <a:schemeClr val="tx1"/>
                          </a:solidFill>
                          <a:effectLst/>
                          <a:latin typeface="Gill Sans MT" pitchFamily="34" charset="0"/>
                          <a:ea typeface="华文中宋" pitchFamily="2" charset="-122"/>
                        </a:rPr>
                        <a:t>依赖模型</a:t>
                      </a:r>
                    </a:p>
                  </a:txBody>
                  <a:tcPr marL="96119" marR="96119"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195"/>
                      </a:schemeClr>
                    </a:solidFill>
                  </a:tcPr>
                </a:tc>
                <a:tc>
                  <a:txBody>
                    <a:bodyPr/>
                    <a:lstStyle/>
                    <a:p>
                      <a:pPr marL="82550" marR="0" lvl="0" indent="0" algn="ctr" defTabSz="914400" rtl="0" eaLnBrk="0" fontAlgn="base" latinLnBrk="0" hangingPunct="0">
                        <a:lnSpc>
                          <a:spcPct val="100000"/>
                        </a:lnSpc>
                        <a:spcBef>
                          <a:spcPts val="600"/>
                        </a:spcBef>
                        <a:spcAft>
                          <a:spcPct val="0"/>
                        </a:spcAft>
                        <a:buClr>
                          <a:schemeClr val="accent1"/>
                        </a:buClr>
                        <a:buSzPct val="80000"/>
                        <a:buFont typeface="Wingdings 2" pitchFamily="18" charset="2"/>
                        <a:buNone/>
                        <a:tabLst/>
                      </a:pPr>
                      <a:r>
                        <a:rPr kumimoji="0" lang="zh-CN" altLang="en-US" sz="2800" b="0" i="0" u="none" strike="noStrike" cap="none" normalizeH="0" baseline="0" dirty="0" smtClean="0">
                          <a:ln>
                            <a:noFill/>
                          </a:ln>
                          <a:solidFill>
                            <a:schemeClr val="tx1"/>
                          </a:solidFill>
                          <a:effectLst/>
                          <a:latin typeface="Gill Sans MT" pitchFamily="34" charset="0"/>
                          <a:ea typeface="华文中宋" pitchFamily="2" charset="-122"/>
                        </a:rPr>
                        <a:t>不清楚</a:t>
                      </a:r>
                    </a:p>
                  </a:txBody>
                  <a:tcPr marL="96119" marR="96119"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a:lstStyle/>
          <a:p>
            <a:pPr eaLnBrk="1" hangingPunct="1"/>
            <a:r>
              <a:rPr lang="zh-CN" altLang="en-US" dirty="0" smtClean="0"/>
              <a:t>发展现状和缺点</a:t>
            </a:r>
            <a:endParaRPr lang="en-US" altLang="zh-CN" dirty="0" smtClean="0"/>
          </a:p>
        </p:txBody>
      </p:sp>
      <p:sp>
        <p:nvSpPr>
          <p:cNvPr id="43012" name="Rectangle 3"/>
          <p:cNvSpPr>
            <a:spLocks noGrp="1"/>
          </p:cNvSpPr>
          <p:nvPr>
            <p:ph idx="1"/>
          </p:nvPr>
        </p:nvSpPr>
        <p:spPr/>
        <p:txBody>
          <a:bodyPr/>
          <a:lstStyle/>
          <a:p>
            <a:pPr eaLnBrk="1" hangingPunct="1"/>
            <a:r>
              <a:rPr lang="zh-CN" altLang="en-US" smtClean="0">
                <a:latin typeface="Arial" charset="0"/>
                <a:ea typeface="宋体" charset="-122"/>
              </a:rPr>
              <a:t>发展现状</a:t>
            </a:r>
          </a:p>
          <a:p>
            <a:pPr lvl="1" eaLnBrk="1" hangingPunct="1"/>
            <a:r>
              <a:rPr lang="zh-CN" altLang="en-US" sz="3200" smtClean="0">
                <a:latin typeface="Arial" charset="0"/>
                <a:ea typeface="宋体" charset="-122"/>
              </a:rPr>
              <a:t>大多数</a:t>
            </a:r>
            <a:r>
              <a:rPr lang="en-US" altLang="zh-CN" sz="3200" smtClean="0">
                <a:latin typeface="Arial" charset="0"/>
                <a:ea typeface="宋体" charset="-122"/>
              </a:rPr>
              <a:t>CDSS</a:t>
            </a:r>
            <a:r>
              <a:rPr lang="zh-CN" altLang="en-US" sz="3200" smtClean="0">
                <a:latin typeface="Arial" charset="0"/>
                <a:ea typeface="宋体" charset="-122"/>
              </a:rPr>
              <a:t>中不存在独立的可重用的推理模块</a:t>
            </a:r>
          </a:p>
          <a:p>
            <a:pPr lvl="1" eaLnBrk="1" hangingPunct="1"/>
            <a:r>
              <a:rPr lang="zh-CN" altLang="en-US" sz="3200" smtClean="0">
                <a:latin typeface="Arial" charset="0"/>
                <a:ea typeface="宋体" charset="-122"/>
              </a:rPr>
              <a:t>大都未能与知识完全分离</a:t>
            </a:r>
          </a:p>
          <a:p>
            <a:pPr eaLnBrk="1" hangingPunct="1"/>
            <a:r>
              <a:rPr lang="zh-CN" altLang="en-US" smtClean="0">
                <a:latin typeface="Arial" charset="0"/>
                <a:ea typeface="宋体" charset="-122"/>
              </a:rPr>
              <a:t>缺点</a:t>
            </a:r>
          </a:p>
          <a:p>
            <a:pPr lvl="1" eaLnBrk="1" hangingPunct="1"/>
            <a:r>
              <a:rPr lang="zh-CN" altLang="en-US" sz="3200" smtClean="0">
                <a:latin typeface="Arial" charset="0"/>
                <a:ea typeface="宋体" charset="-122"/>
              </a:rPr>
              <a:t>知识模型的变化会直接影响到推理功能的实现</a:t>
            </a:r>
            <a:endParaRPr lang="en-US" altLang="zh-CN" sz="3200" smtClean="0">
              <a:latin typeface="Arial" charset="0"/>
              <a:ea typeface="宋体" charset="-122"/>
            </a:endParaRPr>
          </a:p>
          <a:p>
            <a:pPr eaLnBrk="1" hangingPunct="1"/>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idx="4294967295"/>
          </p:nvPr>
        </p:nvSpPr>
        <p:spPr>
          <a:xfrm>
            <a:off x="642910" y="285728"/>
            <a:ext cx="5499100" cy="1143000"/>
          </a:xfrm>
        </p:spPr>
        <p:txBody>
          <a:bodyPr/>
          <a:lstStyle/>
          <a:p>
            <a:pPr eaLnBrk="1" hangingPunct="1"/>
            <a:r>
              <a:rPr lang="zh-CN" altLang="en-US" dirty="0" smtClean="0">
                <a:latin typeface="Arial" charset="0"/>
                <a:ea typeface="宋体" charset="-122"/>
              </a:rPr>
              <a:t>推理过程分析</a:t>
            </a:r>
          </a:p>
        </p:txBody>
      </p:sp>
      <p:sp>
        <p:nvSpPr>
          <p:cNvPr id="144388" name="AutoShape 5"/>
          <p:cNvSpPr>
            <a:spLocks noChangeArrowheads="1"/>
          </p:cNvSpPr>
          <p:nvPr/>
        </p:nvSpPr>
        <p:spPr bwMode="auto">
          <a:xfrm>
            <a:off x="1403350" y="3213100"/>
            <a:ext cx="1295400" cy="1223963"/>
          </a:xfrm>
          <a:prstGeom prst="flowChartMagneticDisk">
            <a:avLst/>
          </a:prstGeom>
          <a:solidFill>
            <a:schemeClr val="accent2">
              <a:alpha val="12157"/>
            </a:schemeClr>
          </a:solidFill>
          <a:ln w="9525">
            <a:solidFill>
              <a:schemeClr val="accent2"/>
            </a:solidFill>
            <a:round/>
            <a:headEnd/>
            <a:tailEnd/>
          </a:ln>
        </p:spPr>
        <p:txBody>
          <a:bodyPr wrap="none" anchor="ctr"/>
          <a:lstStyle/>
          <a:p>
            <a:pPr algn="ctr"/>
            <a:r>
              <a:rPr lang="zh-CN" altLang="en-US">
                <a:ea typeface="华文中宋" pitchFamily="2" charset="-122"/>
              </a:rPr>
              <a:t>规则</a:t>
            </a:r>
          </a:p>
        </p:txBody>
      </p:sp>
      <p:sp>
        <p:nvSpPr>
          <p:cNvPr id="144402" name="Line 19"/>
          <p:cNvSpPr>
            <a:spLocks noChangeShapeType="1"/>
          </p:cNvSpPr>
          <p:nvPr/>
        </p:nvSpPr>
        <p:spPr bwMode="auto">
          <a:xfrm>
            <a:off x="2081213" y="2636838"/>
            <a:ext cx="0" cy="576262"/>
          </a:xfrm>
          <a:prstGeom prst="line">
            <a:avLst/>
          </a:prstGeom>
          <a:noFill/>
          <a:ln w="25400">
            <a:solidFill>
              <a:schemeClr val="tx1"/>
            </a:solidFill>
            <a:round/>
            <a:headEnd/>
            <a:tailEnd type="triangle" w="med" len="med"/>
          </a:ln>
        </p:spPr>
        <p:txBody>
          <a:bodyPr/>
          <a:lstStyle/>
          <a:p>
            <a:endParaRPr lang="zh-CN" altLang="en-US"/>
          </a:p>
        </p:txBody>
      </p:sp>
      <p:sp>
        <p:nvSpPr>
          <p:cNvPr id="144403" name="AutoShape 20"/>
          <p:cNvSpPr>
            <a:spLocks noChangeArrowheads="1"/>
          </p:cNvSpPr>
          <p:nvPr/>
        </p:nvSpPr>
        <p:spPr bwMode="auto">
          <a:xfrm>
            <a:off x="1433513" y="1628775"/>
            <a:ext cx="1295400" cy="935038"/>
          </a:xfrm>
          <a:prstGeom prst="flowChartMagneticDisk">
            <a:avLst/>
          </a:prstGeom>
          <a:solidFill>
            <a:schemeClr val="accent2">
              <a:alpha val="12157"/>
            </a:schemeClr>
          </a:solidFill>
          <a:ln w="9525">
            <a:solidFill>
              <a:schemeClr val="accent2"/>
            </a:solidFill>
            <a:prstDash val="dash"/>
            <a:round/>
            <a:headEnd/>
            <a:tailEnd/>
          </a:ln>
        </p:spPr>
        <p:txBody>
          <a:bodyPr wrap="none" anchor="ctr"/>
          <a:lstStyle/>
          <a:p>
            <a:pPr algn="ctr"/>
            <a:r>
              <a:rPr lang="zh-CN" altLang="en-US">
                <a:ea typeface="华文中宋" pitchFamily="2" charset="-122"/>
              </a:rPr>
              <a:t>知识</a:t>
            </a:r>
          </a:p>
        </p:txBody>
      </p:sp>
      <p:sp>
        <p:nvSpPr>
          <p:cNvPr id="6" name="Rectangle 3"/>
          <p:cNvSpPr txBox="1">
            <a:spLocks/>
          </p:cNvSpPr>
          <p:nvPr/>
        </p:nvSpPr>
        <p:spPr>
          <a:xfrm>
            <a:off x="2987824" y="1365299"/>
            <a:ext cx="6013332" cy="487201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600" b="0" i="0" u="none" strike="noStrike" kern="0" cap="none" spc="0" normalizeH="0" baseline="0" noProof="0" smtClean="0">
                <a:ln>
                  <a:noFill/>
                </a:ln>
                <a:solidFill>
                  <a:srgbClr val="17365D"/>
                </a:solidFill>
                <a:effectLst/>
                <a:uLnTx/>
                <a:uFillTx/>
                <a:latin typeface="Arial" charset="0"/>
                <a:ea typeface="宋体" charset="-122"/>
                <a:cs typeface="+mn-cs"/>
                <a:sym typeface="Calibri" pitchFamily="34" charset="0"/>
              </a:rPr>
              <a:t>知识</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200" b="0" i="0" u="none" strike="noStrike" kern="0" cap="none" spc="0" normalizeH="0" baseline="0" noProof="0" smtClean="0">
                <a:ln>
                  <a:noFill/>
                </a:ln>
                <a:solidFill>
                  <a:srgbClr val="17365D"/>
                </a:solidFill>
                <a:effectLst/>
                <a:uLnTx/>
                <a:uFillTx/>
                <a:latin typeface="Arial" charset="0"/>
                <a:ea typeface="宋体" charset="-122"/>
                <a:sym typeface="Calibri" pitchFamily="34" charset="0"/>
              </a:rPr>
              <a:t>由现实世界中的大量信息中提取出来的，蕴含了逻辑思维，可以重复进行验证。</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200" b="0" i="0" u="none" strike="noStrike" kern="0" cap="none" spc="0" normalizeH="0" baseline="0" noProof="0" smtClean="0">
                <a:ln>
                  <a:noFill/>
                </a:ln>
                <a:solidFill>
                  <a:srgbClr val="17365D"/>
                </a:solidFill>
                <a:effectLst/>
                <a:uLnTx/>
                <a:uFillTx/>
                <a:latin typeface="Arial" charset="0"/>
                <a:ea typeface="宋体" charset="-122"/>
                <a:sym typeface="Calibri" pitchFamily="34" charset="0"/>
              </a:rPr>
              <a:t>符合人类的认知方式</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600" b="0" i="0" u="none" strike="noStrike" kern="0" cap="none" spc="0" normalizeH="0" baseline="0" noProof="0" smtClean="0">
                <a:ln>
                  <a:noFill/>
                </a:ln>
                <a:solidFill>
                  <a:srgbClr val="17365D"/>
                </a:solidFill>
                <a:effectLst/>
                <a:uLnTx/>
                <a:uFillTx/>
                <a:latin typeface="Arial" charset="0"/>
                <a:ea typeface="宋体" charset="-122"/>
                <a:cs typeface="+mn-cs"/>
                <a:sym typeface="Calibri" pitchFamily="34" charset="0"/>
              </a:rPr>
              <a:t>规则</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200" b="0" i="0" u="none" strike="noStrike" kern="0" cap="none" spc="0" normalizeH="0" baseline="0" noProof="0" smtClean="0">
                <a:ln>
                  <a:noFill/>
                </a:ln>
                <a:solidFill>
                  <a:srgbClr val="17365D"/>
                </a:solidFill>
                <a:effectLst/>
                <a:uLnTx/>
                <a:uFillTx/>
                <a:latin typeface="Arial" charset="0"/>
                <a:ea typeface="宋体" charset="-122"/>
                <a:sym typeface="Calibri" pitchFamily="34" charset="0"/>
              </a:rPr>
              <a:t>抽取出的可以通过明确的输入得到明确的输出的知识。</a:t>
            </a:r>
          </a:p>
          <a:p>
            <a:pPr marL="742950"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200" b="0" i="0" u="none" strike="noStrike" kern="0" cap="none" spc="0" normalizeH="0" baseline="0" noProof="0" smtClean="0">
                <a:ln>
                  <a:noFill/>
                </a:ln>
                <a:solidFill>
                  <a:srgbClr val="17365D"/>
                </a:solidFill>
                <a:effectLst/>
                <a:uLnTx/>
                <a:uFillTx/>
                <a:latin typeface="Arial" charset="0"/>
                <a:ea typeface="宋体" charset="-122"/>
                <a:sym typeface="Calibri" pitchFamily="34" charset="0"/>
              </a:rPr>
              <a:t>符合计算机的认知方式</a:t>
            </a:r>
            <a:endParaRPr kumimoji="0" lang="zh-CN" altLang="en-US" sz="3200" b="0" i="0" u="none" strike="noStrike" kern="0" cap="none" spc="0" normalizeH="0" baseline="0" noProof="0" dirty="0" smtClean="0">
              <a:ln>
                <a:noFill/>
              </a:ln>
              <a:solidFill>
                <a:srgbClr val="17365D"/>
              </a:solidFill>
              <a:effectLst/>
              <a:uLnTx/>
              <a:uFillTx/>
              <a:latin typeface="Arial" charset="0"/>
              <a:ea typeface="宋体" charset="-122"/>
              <a:sym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noFill/>
        </p:spPr>
        <p:txBody>
          <a:bodyPr/>
          <a:lstStyle/>
          <a:p>
            <a:pPr eaLnBrk="1" hangingPunct="1"/>
            <a:r>
              <a:rPr lang="zh-CN" altLang="en-US" sz="3900" smtClean="0"/>
              <a:t>知识转换为规则</a:t>
            </a:r>
          </a:p>
        </p:txBody>
      </p:sp>
      <p:sp>
        <p:nvSpPr>
          <p:cNvPr id="46083" name="Rectangle 3"/>
          <p:cNvSpPr>
            <a:spLocks noGrp="1"/>
          </p:cNvSpPr>
          <p:nvPr>
            <p:ph idx="1"/>
          </p:nvPr>
        </p:nvSpPr>
        <p:spPr/>
        <p:txBody>
          <a:bodyPr/>
          <a:lstStyle/>
          <a:p>
            <a:pPr eaLnBrk="1" hangingPunct="1"/>
            <a:r>
              <a:rPr lang="zh-CN" altLang="en-US" sz="3600" smtClean="0">
                <a:latin typeface="Arial" charset="0"/>
                <a:ea typeface="宋体" charset="-122"/>
              </a:rPr>
              <a:t>由于知识的复杂性，知识中往往包含语义，计算机对于语义的理解困难，所以很难将知识完全转化为规则</a:t>
            </a:r>
          </a:p>
          <a:p>
            <a:pPr eaLnBrk="1" hangingPunct="1"/>
            <a:r>
              <a:rPr lang="zh-CN" altLang="en-US" sz="3600" smtClean="0">
                <a:latin typeface="Arial" charset="0"/>
                <a:ea typeface="宋体" charset="-122"/>
              </a:rPr>
              <a:t>转换方法</a:t>
            </a:r>
          </a:p>
          <a:p>
            <a:pPr lvl="1" eaLnBrk="1" hangingPunct="1"/>
            <a:r>
              <a:rPr lang="zh-CN" altLang="en-US" sz="3600" smtClean="0">
                <a:latin typeface="Arial" charset="0"/>
                <a:ea typeface="宋体" charset="-122"/>
              </a:rPr>
              <a:t>手动转换</a:t>
            </a:r>
          </a:p>
          <a:p>
            <a:pPr lvl="1" eaLnBrk="1" hangingPunct="1"/>
            <a:r>
              <a:rPr lang="zh-CN" altLang="en-US" sz="3600" smtClean="0">
                <a:latin typeface="Arial" charset="0"/>
                <a:ea typeface="宋体" charset="-122"/>
              </a:rPr>
              <a:t>计算机自动转换</a:t>
            </a:r>
            <a:endParaRPr lang="en-US" altLang="zh-CN" sz="3600" smtClean="0">
              <a:latin typeface="Arial" charset="0"/>
              <a:ea typeface="宋体" charset="-122"/>
            </a:endParaRPr>
          </a:p>
          <a:p>
            <a:pPr eaLnBrk="1" hangingPunct="1"/>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p:cNvSpPr>
          <p:nvPr>
            <p:ph type="title"/>
          </p:nvPr>
        </p:nvSpPr>
        <p:spPr/>
        <p:txBody>
          <a:bodyPr/>
          <a:lstStyle/>
          <a:p>
            <a:pPr eaLnBrk="1" hangingPunct="1"/>
            <a:r>
              <a:rPr lang="zh-CN" altLang="en-US" smtClean="0"/>
              <a:t>推理过程分析</a:t>
            </a:r>
          </a:p>
        </p:txBody>
      </p:sp>
      <p:sp>
        <p:nvSpPr>
          <p:cNvPr id="47108" name="内容占位符 10"/>
          <p:cNvSpPr>
            <a:spLocks noGrp="1"/>
          </p:cNvSpPr>
          <p:nvPr>
            <p:ph idx="1"/>
          </p:nvPr>
        </p:nvSpPr>
        <p:spPr/>
        <p:txBody>
          <a:bodyPr/>
          <a:lstStyle/>
          <a:p>
            <a:endParaRPr lang="zh-CN" altLang="en-US" smtClean="0">
              <a:latin typeface="Arial" charset="0"/>
              <a:ea typeface="宋体" charset="-122"/>
            </a:endParaRPr>
          </a:p>
        </p:txBody>
      </p:sp>
      <p:sp>
        <p:nvSpPr>
          <p:cNvPr id="47109" name="AutoShape 5"/>
          <p:cNvSpPr>
            <a:spLocks noChangeArrowheads="1"/>
          </p:cNvSpPr>
          <p:nvPr/>
        </p:nvSpPr>
        <p:spPr bwMode="auto">
          <a:xfrm>
            <a:off x="1403350" y="3213100"/>
            <a:ext cx="1295400" cy="1223963"/>
          </a:xfrm>
          <a:prstGeom prst="flowChartMagneticDisk">
            <a:avLst/>
          </a:prstGeom>
          <a:solidFill>
            <a:schemeClr val="accent2">
              <a:alpha val="12157"/>
            </a:schemeClr>
          </a:solidFill>
          <a:ln w="9525">
            <a:solidFill>
              <a:schemeClr val="accent2"/>
            </a:solidFill>
            <a:round/>
            <a:headEnd/>
            <a:tailEnd/>
          </a:ln>
        </p:spPr>
        <p:txBody>
          <a:bodyPr wrap="none" anchor="ctr"/>
          <a:lstStyle/>
          <a:p>
            <a:pPr algn="ctr"/>
            <a:r>
              <a:rPr lang="zh-CN" altLang="en-US">
                <a:ea typeface="华文中宋" pitchFamily="2" charset="-122"/>
              </a:rPr>
              <a:t>规则</a:t>
            </a:r>
          </a:p>
        </p:txBody>
      </p:sp>
      <p:pic>
        <p:nvPicPr>
          <p:cNvPr id="144389" name="Picture 6" descr="Generic_Rules_Engine"/>
          <p:cNvPicPr>
            <a:picLocks noChangeAspect="1" noChangeArrowheads="1"/>
          </p:cNvPicPr>
          <p:nvPr/>
        </p:nvPicPr>
        <p:blipFill>
          <a:blip r:embed="rId3" cstate="print"/>
          <a:srcRect l="82224" t="1839" r="1840" b="72223"/>
          <a:stretch>
            <a:fillRect/>
          </a:stretch>
        </p:blipFill>
        <p:spPr bwMode="auto">
          <a:xfrm>
            <a:off x="3521075" y="4148138"/>
            <a:ext cx="935038" cy="936625"/>
          </a:xfrm>
          <a:prstGeom prst="rect">
            <a:avLst/>
          </a:prstGeom>
          <a:noFill/>
          <a:ln w="9525">
            <a:noFill/>
            <a:miter lim="800000"/>
            <a:headEnd/>
            <a:tailEnd/>
          </a:ln>
        </p:spPr>
      </p:pic>
      <p:sp>
        <p:nvSpPr>
          <p:cNvPr id="144394" name="Text Box 11"/>
          <p:cNvSpPr txBox="1">
            <a:spLocks noChangeArrowheads="1"/>
          </p:cNvSpPr>
          <p:nvPr/>
        </p:nvSpPr>
        <p:spPr bwMode="auto">
          <a:xfrm>
            <a:off x="3521075" y="5084763"/>
            <a:ext cx="1008063" cy="366712"/>
          </a:xfrm>
          <a:prstGeom prst="rect">
            <a:avLst/>
          </a:prstGeom>
          <a:noFill/>
          <a:ln w="9525">
            <a:noFill/>
            <a:miter lim="800000"/>
            <a:headEnd/>
            <a:tailEnd/>
          </a:ln>
        </p:spPr>
        <p:txBody>
          <a:bodyPr>
            <a:spAutoFit/>
          </a:bodyPr>
          <a:lstStyle/>
          <a:p>
            <a:pPr>
              <a:spcBef>
                <a:spcPct val="50000"/>
              </a:spcBef>
            </a:pPr>
            <a:r>
              <a:rPr lang="zh-CN" altLang="en-US"/>
              <a:t>推理机</a:t>
            </a:r>
            <a:endParaRPr lang="en-US" altLang="zh-CN"/>
          </a:p>
        </p:txBody>
      </p:sp>
      <p:sp>
        <p:nvSpPr>
          <p:cNvPr id="144399" name="Line 16"/>
          <p:cNvSpPr>
            <a:spLocks noChangeShapeType="1"/>
          </p:cNvSpPr>
          <p:nvPr/>
        </p:nvSpPr>
        <p:spPr bwMode="auto">
          <a:xfrm>
            <a:off x="2800350" y="3932238"/>
            <a:ext cx="576263" cy="574675"/>
          </a:xfrm>
          <a:prstGeom prst="line">
            <a:avLst/>
          </a:prstGeom>
          <a:noFill/>
          <a:ln w="25400">
            <a:solidFill>
              <a:schemeClr val="tx1"/>
            </a:solidFill>
            <a:round/>
            <a:headEnd/>
            <a:tailEnd type="triangle" w="med" len="med"/>
          </a:ln>
        </p:spPr>
        <p:txBody>
          <a:bodyPr/>
          <a:lstStyle/>
          <a:p>
            <a:endParaRPr lang="zh-CN" altLang="en-US"/>
          </a:p>
        </p:txBody>
      </p:sp>
      <p:sp>
        <p:nvSpPr>
          <p:cNvPr id="47113" name="Line 19"/>
          <p:cNvSpPr>
            <a:spLocks noChangeShapeType="1"/>
          </p:cNvSpPr>
          <p:nvPr/>
        </p:nvSpPr>
        <p:spPr bwMode="auto">
          <a:xfrm>
            <a:off x="2081213" y="2636838"/>
            <a:ext cx="0" cy="576262"/>
          </a:xfrm>
          <a:prstGeom prst="line">
            <a:avLst/>
          </a:prstGeom>
          <a:noFill/>
          <a:ln w="25400">
            <a:solidFill>
              <a:schemeClr val="tx1"/>
            </a:solidFill>
            <a:round/>
            <a:headEnd/>
            <a:tailEnd type="triangle" w="med" len="med"/>
          </a:ln>
        </p:spPr>
        <p:txBody>
          <a:bodyPr/>
          <a:lstStyle/>
          <a:p>
            <a:endParaRPr lang="zh-CN" altLang="en-US"/>
          </a:p>
        </p:txBody>
      </p:sp>
      <p:sp>
        <p:nvSpPr>
          <p:cNvPr id="47114" name="AutoShape 20"/>
          <p:cNvSpPr>
            <a:spLocks noChangeArrowheads="1"/>
          </p:cNvSpPr>
          <p:nvPr/>
        </p:nvSpPr>
        <p:spPr bwMode="auto">
          <a:xfrm>
            <a:off x="1433513" y="1628775"/>
            <a:ext cx="1295400" cy="935038"/>
          </a:xfrm>
          <a:prstGeom prst="flowChartMagneticDisk">
            <a:avLst/>
          </a:prstGeom>
          <a:solidFill>
            <a:schemeClr val="accent2">
              <a:alpha val="12157"/>
            </a:schemeClr>
          </a:solidFill>
          <a:ln w="9525">
            <a:solidFill>
              <a:schemeClr val="accent2"/>
            </a:solidFill>
            <a:prstDash val="dash"/>
            <a:round/>
            <a:headEnd/>
            <a:tailEnd/>
          </a:ln>
        </p:spPr>
        <p:txBody>
          <a:bodyPr wrap="none" anchor="ctr"/>
          <a:lstStyle/>
          <a:p>
            <a:pPr algn="ctr"/>
            <a:r>
              <a:rPr lang="zh-CN" altLang="en-US">
                <a:ea typeface="华文中宋" pitchFamily="2" charset="-122"/>
              </a:rPr>
              <a:t>知识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399"/>
                                        </p:tgtEl>
                                        <p:attrNameLst>
                                          <p:attrName>style.visibility</p:attrName>
                                        </p:attrNameLst>
                                      </p:cBhvr>
                                      <p:to>
                                        <p:strVal val="visible"/>
                                      </p:to>
                                    </p:set>
                                    <p:animEffect transition="in" filter="box(in)">
                                      <p:cBhvr>
                                        <p:cTn id="7" dur="500"/>
                                        <p:tgtEl>
                                          <p:spTgt spid="144399"/>
                                        </p:tgtEl>
                                      </p:cBhvr>
                                    </p:animEffect>
                                  </p:childTnLst>
                                </p:cTn>
                              </p:par>
                              <p:par>
                                <p:cTn id="8" presetID="4" presetClass="entr" presetSubtype="16" fill="hold" nodeType="withEffect">
                                  <p:stCondLst>
                                    <p:cond delay="0"/>
                                  </p:stCondLst>
                                  <p:childTnLst>
                                    <p:set>
                                      <p:cBhvr>
                                        <p:cTn id="9" dur="1" fill="hold">
                                          <p:stCondLst>
                                            <p:cond delay="0"/>
                                          </p:stCondLst>
                                        </p:cTn>
                                        <p:tgtEl>
                                          <p:spTgt spid="144389"/>
                                        </p:tgtEl>
                                        <p:attrNameLst>
                                          <p:attrName>style.visibility</p:attrName>
                                        </p:attrNameLst>
                                      </p:cBhvr>
                                      <p:to>
                                        <p:strVal val="visible"/>
                                      </p:to>
                                    </p:set>
                                    <p:animEffect transition="in" filter="box(in)">
                                      <p:cBhvr>
                                        <p:cTn id="10" dur="500"/>
                                        <p:tgtEl>
                                          <p:spTgt spid="14438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4394"/>
                                        </p:tgtEl>
                                        <p:attrNameLst>
                                          <p:attrName>style.visibility</p:attrName>
                                        </p:attrNameLst>
                                      </p:cBhvr>
                                      <p:to>
                                        <p:strVal val="visible"/>
                                      </p:to>
                                    </p:set>
                                    <p:animEffect transition="in" filter="box(in)">
                                      <p:cBhvr>
                                        <p:cTn id="13" dur="500"/>
                                        <p:tgtEl>
                                          <p:spTgt spid="144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4" grpId="0"/>
      <p:bldP spid="1443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p:txBody>
          <a:bodyPr/>
          <a:lstStyle/>
          <a:p>
            <a:pPr eaLnBrk="1" hangingPunct="1"/>
            <a:r>
              <a:rPr lang="zh-CN" altLang="en-US" smtClean="0"/>
              <a:t>推理方法</a:t>
            </a:r>
          </a:p>
        </p:txBody>
      </p:sp>
      <p:sp>
        <p:nvSpPr>
          <p:cNvPr id="48132" name="Rectangle 3"/>
          <p:cNvSpPr>
            <a:spLocks noGrp="1"/>
          </p:cNvSpPr>
          <p:nvPr>
            <p:ph idx="1"/>
          </p:nvPr>
        </p:nvSpPr>
        <p:spPr/>
        <p:txBody>
          <a:bodyPr/>
          <a:lstStyle/>
          <a:p>
            <a:pPr eaLnBrk="1" hangingPunct="1"/>
            <a:r>
              <a:rPr lang="zh-CN" altLang="en-US" smtClean="0">
                <a:latin typeface="Arial" charset="0"/>
                <a:ea typeface="宋体" charset="-122"/>
              </a:rPr>
              <a:t>推理类型</a:t>
            </a:r>
            <a:r>
              <a:rPr lang="en-US" altLang="zh-CN" smtClean="0">
                <a:latin typeface="Arial" charset="0"/>
                <a:ea typeface="宋体" charset="-122"/>
              </a:rPr>
              <a:t>——</a:t>
            </a:r>
            <a:r>
              <a:rPr lang="zh-CN" altLang="en-US" smtClean="0">
                <a:latin typeface="Arial" charset="0"/>
                <a:ea typeface="宋体" charset="-122"/>
              </a:rPr>
              <a:t>取决于知识的类型</a:t>
            </a:r>
          </a:p>
          <a:p>
            <a:pPr lvl="1" eaLnBrk="1" hangingPunct="1"/>
            <a:r>
              <a:rPr lang="zh-CN" altLang="en-US" sz="3200" smtClean="0">
                <a:latin typeface="Arial" charset="0"/>
                <a:ea typeface="宋体" charset="-122"/>
              </a:rPr>
              <a:t>精确推理</a:t>
            </a:r>
          </a:p>
          <a:p>
            <a:pPr lvl="1" eaLnBrk="1" hangingPunct="1"/>
            <a:r>
              <a:rPr lang="zh-CN" altLang="en-US" sz="3200" smtClean="0">
                <a:latin typeface="Arial" charset="0"/>
                <a:ea typeface="宋体" charset="-122"/>
              </a:rPr>
              <a:t>不确定性推理</a:t>
            </a:r>
          </a:p>
          <a:p>
            <a:pPr lvl="2" eaLnBrk="1" hangingPunct="1"/>
            <a:r>
              <a:rPr lang="zh-CN" altLang="en-US" sz="2800" smtClean="0">
                <a:latin typeface="Arial" charset="0"/>
                <a:ea typeface="宋体" charset="-122"/>
              </a:rPr>
              <a:t>概率理论</a:t>
            </a:r>
          </a:p>
          <a:p>
            <a:pPr lvl="2" eaLnBrk="1" hangingPunct="1"/>
            <a:r>
              <a:rPr lang="zh-CN" altLang="en-US" sz="2800" smtClean="0">
                <a:latin typeface="Arial" charset="0"/>
                <a:ea typeface="宋体" charset="-122"/>
              </a:rPr>
              <a:t>模糊逻辑</a:t>
            </a:r>
          </a:p>
          <a:p>
            <a:pPr eaLnBrk="1" hangingPunct="1"/>
            <a:r>
              <a:rPr lang="zh-CN" altLang="en-US" smtClean="0">
                <a:latin typeface="Arial" charset="0"/>
                <a:ea typeface="宋体" charset="-122"/>
              </a:rPr>
              <a:t>推理方式</a:t>
            </a:r>
            <a:r>
              <a:rPr lang="en-US" altLang="zh-CN" smtClean="0">
                <a:latin typeface="Arial" charset="0"/>
                <a:ea typeface="宋体" charset="-122"/>
              </a:rPr>
              <a:t>——</a:t>
            </a:r>
            <a:r>
              <a:rPr lang="zh-CN" altLang="en-US" smtClean="0">
                <a:latin typeface="Arial" charset="0"/>
                <a:ea typeface="宋体" charset="-122"/>
              </a:rPr>
              <a:t>模拟医生诊断的方式</a:t>
            </a:r>
          </a:p>
          <a:p>
            <a:pPr lvl="1" eaLnBrk="1" hangingPunct="1"/>
            <a:r>
              <a:rPr lang="zh-CN" altLang="en-US" sz="3200" smtClean="0">
                <a:latin typeface="Arial" charset="0"/>
                <a:ea typeface="宋体" charset="-122"/>
              </a:rPr>
              <a:t>正向推理</a:t>
            </a:r>
          </a:p>
          <a:p>
            <a:pPr lvl="1" eaLnBrk="1" hangingPunct="1"/>
            <a:r>
              <a:rPr lang="zh-CN" altLang="en-US" sz="3200" smtClean="0">
                <a:latin typeface="Arial" charset="0"/>
                <a:ea typeface="宋体" charset="-122"/>
              </a:rPr>
              <a:t>反向推理</a:t>
            </a:r>
          </a:p>
          <a:p>
            <a:pPr lvl="1" eaLnBrk="1" hangingPunct="1"/>
            <a:r>
              <a:rPr lang="zh-CN" altLang="en-US" sz="3200" smtClean="0">
                <a:latin typeface="Arial" charset="0"/>
                <a:ea typeface="宋体" charset="-122"/>
              </a:rPr>
              <a:t>正向</a:t>
            </a:r>
            <a:r>
              <a:rPr lang="en-US" altLang="zh-CN" sz="3200" smtClean="0">
                <a:latin typeface="Arial" charset="0"/>
                <a:ea typeface="宋体" charset="-122"/>
              </a:rPr>
              <a:t>+</a:t>
            </a:r>
            <a:r>
              <a:rPr lang="zh-CN" altLang="en-US" sz="3200" smtClean="0">
                <a:latin typeface="Arial" charset="0"/>
                <a:ea typeface="宋体" charset="-122"/>
              </a:rPr>
              <a:t>反向推理</a:t>
            </a:r>
          </a:p>
          <a:p>
            <a:pPr eaLnBrk="1" hangingPunct="1"/>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21"/>
          <p:cNvSpPr txBox="1">
            <a:spLocks noGrp="1"/>
          </p:cNvSpPr>
          <p:nvPr/>
        </p:nvSpPr>
        <p:spPr>
          <a:xfrm>
            <a:off x="8613775" y="6305550"/>
            <a:ext cx="457200" cy="476250"/>
          </a:xfrm>
          <a:prstGeom prst="rect">
            <a:avLst/>
          </a:prstGeom>
          <a:noFill/>
        </p:spPr>
        <p:txBody>
          <a:bodyPr anchor="b"/>
          <a:lstStyle/>
          <a:p>
            <a:pPr algn="ctr" fontAlgn="auto">
              <a:spcBef>
                <a:spcPts val="0"/>
              </a:spcBef>
              <a:spcAft>
                <a:spcPts val="0"/>
              </a:spcAft>
              <a:defRPr/>
            </a:pPr>
            <a:fld id="{DD76D986-50C7-4B22-A082-146766D05FDD}" type="slidenum">
              <a:rPr lang="zh-CN" altLang="en-US" sz="1200">
                <a:solidFill>
                  <a:schemeClr val="bg2">
                    <a:shade val="50000"/>
                    <a:satMod val="200000"/>
                  </a:schemeClr>
                </a:solidFill>
                <a:latin typeface="+mn-lt"/>
                <a:ea typeface="+mn-ea"/>
              </a:rPr>
              <a:pPr algn="ctr" fontAlgn="auto">
                <a:spcBef>
                  <a:spcPts val="0"/>
                </a:spcBef>
                <a:spcAft>
                  <a:spcPts val="0"/>
                </a:spcAft>
                <a:defRPr/>
              </a:pPr>
              <a:t>17</a:t>
            </a:fld>
            <a:endParaRPr lang="zh-CN" altLang="en-US" sz="1200">
              <a:solidFill>
                <a:schemeClr val="bg2">
                  <a:shade val="50000"/>
                  <a:satMod val="200000"/>
                </a:schemeClr>
              </a:solidFill>
              <a:latin typeface="+mn-lt"/>
              <a:ea typeface="+mn-ea"/>
            </a:endParaRPr>
          </a:p>
        </p:txBody>
      </p:sp>
      <p:sp>
        <p:nvSpPr>
          <p:cNvPr id="49155" name="Rectangle 2"/>
          <p:cNvSpPr>
            <a:spLocks noGrp="1"/>
          </p:cNvSpPr>
          <p:nvPr>
            <p:ph type="title"/>
          </p:nvPr>
        </p:nvSpPr>
        <p:spPr/>
        <p:txBody>
          <a:bodyPr/>
          <a:lstStyle/>
          <a:p>
            <a:pPr eaLnBrk="1" hangingPunct="1"/>
            <a:r>
              <a:rPr lang="zh-CN" altLang="en-US" smtClean="0"/>
              <a:t>推理过程分析</a:t>
            </a:r>
          </a:p>
        </p:txBody>
      </p:sp>
      <p:sp>
        <p:nvSpPr>
          <p:cNvPr id="49156" name="内容占位符 23"/>
          <p:cNvSpPr>
            <a:spLocks noGrp="1"/>
          </p:cNvSpPr>
          <p:nvPr>
            <p:ph idx="1"/>
          </p:nvPr>
        </p:nvSpPr>
        <p:spPr/>
        <p:txBody>
          <a:bodyPr/>
          <a:lstStyle/>
          <a:p>
            <a:endParaRPr lang="zh-CN" altLang="en-US" smtClean="0">
              <a:latin typeface="Arial" charset="0"/>
              <a:ea typeface="宋体" charset="-122"/>
            </a:endParaRPr>
          </a:p>
        </p:txBody>
      </p:sp>
      <p:pic>
        <p:nvPicPr>
          <p:cNvPr id="144387" name="Picture 4" descr="Generic_Rules_Engine"/>
          <p:cNvPicPr>
            <a:picLocks noChangeAspect="1" noChangeArrowheads="1"/>
          </p:cNvPicPr>
          <p:nvPr/>
        </p:nvPicPr>
        <p:blipFill>
          <a:blip r:embed="rId3" cstate="print"/>
          <a:srcRect l="82224" t="1839" r="1840" b="72223"/>
          <a:stretch>
            <a:fillRect/>
          </a:stretch>
        </p:blipFill>
        <p:spPr bwMode="auto">
          <a:xfrm>
            <a:off x="3562350" y="2132013"/>
            <a:ext cx="935038" cy="1008062"/>
          </a:xfrm>
          <a:prstGeom prst="rect">
            <a:avLst/>
          </a:prstGeom>
          <a:noFill/>
          <a:ln w="9525">
            <a:noFill/>
            <a:miter lim="800000"/>
            <a:headEnd/>
            <a:tailEnd/>
          </a:ln>
        </p:spPr>
      </p:pic>
      <p:sp>
        <p:nvSpPr>
          <p:cNvPr id="49158" name="AutoShape 5"/>
          <p:cNvSpPr>
            <a:spLocks noChangeArrowheads="1"/>
          </p:cNvSpPr>
          <p:nvPr/>
        </p:nvSpPr>
        <p:spPr bwMode="auto">
          <a:xfrm>
            <a:off x="1403350" y="3213100"/>
            <a:ext cx="1295400" cy="1223963"/>
          </a:xfrm>
          <a:prstGeom prst="flowChartMagneticDisk">
            <a:avLst/>
          </a:prstGeom>
          <a:solidFill>
            <a:schemeClr val="accent2">
              <a:alpha val="12157"/>
            </a:schemeClr>
          </a:solidFill>
          <a:ln w="9525">
            <a:solidFill>
              <a:schemeClr val="accent2"/>
            </a:solidFill>
            <a:round/>
            <a:headEnd/>
            <a:tailEnd/>
          </a:ln>
        </p:spPr>
        <p:txBody>
          <a:bodyPr wrap="none" anchor="ctr"/>
          <a:lstStyle/>
          <a:p>
            <a:pPr algn="ctr"/>
            <a:r>
              <a:rPr lang="zh-CN" altLang="en-US">
                <a:ea typeface="华文中宋" pitchFamily="2" charset="-122"/>
              </a:rPr>
              <a:t>规则</a:t>
            </a:r>
          </a:p>
        </p:txBody>
      </p:sp>
      <p:pic>
        <p:nvPicPr>
          <p:cNvPr id="49159" name="Picture 6" descr="Generic_Rules_Engine"/>
          <p:cNvPicPr>
            <a:picLocks noChangeAspect="1" noChangeArrowheads="1"/>
          </p:cNvPicPr>
          <p:nvPr/>
        </p:nvPicPr>
        <p:blipFill>
          <a:blip r:embed="rId4" cstate="print"/>
          <a:srcRect l="82224" t="1839" r="1840" b="72223"/>
          <a:stretch>
            <a:fillRect/>
          </a:stretch>
        </p:blipFill>
        <p:spPr bwMode="auto">
          <a:xfrm>
            <a:off x="3521075" y="4148138"/>
            <a:ext cx="935038" cy="936625"/>
          </a:xfrm>
          <a:prstGeom prst="rect">
            <a:avLst/>
          </a:prstGeom>
          <a:noFill/>
          <a:ln w="9525">
            <a:noFill/>
            <a:miter lim="800000"/>
            <a:headEnd/>
            <a:tailEnd/>
          </a:ln>
        </p:spPr>
      </p:pic>
      <p:sp>
        <p:nvSpPr>
          <p:cNvPr id="144390" name="AutoShape 7"/>
          <p:cNvSpPr>
            <a:spLocks noChangeArrowheads="1"/>
          </p:cNvSpPr>
          <p:nvPr/>
        </p:nvSpPr>
        <p:spPr bwMode="auto">
          <a:xfrm>
            <a:off x="5291138" y="1916113"/>
            <a:ext cx="1081087" cy="1368425"/>
          </a:xfrm>
          <a:prstGeom prst="foldedCorner">
            <a:avLst>
              <a:gd name="adj" fmla="val 12500"/>
            </a:avLst>
          </a:prstGeom>
          <a:solidFill>
            <a:schemeClr val="hlink">
              <a:alpha val="50195"/>
            </a:schemeClr>
          </a:solidFill>
          <a:ln w="9525">
            <a:noFill/>
            <a:round/>
            <a:headEnd/>
            <a:tailEnd/>
          </a:ln>
        </p:spPr>
        <p:txBody>
          <a:bodyPr wrap="none" anchor="ctr"/>
          <a:lstStyle/>
          <a:p>
            <a:pPr algn="ctr"/>
            <a:r>
              <a:rPr lang="zh-CN" altLang="en-US"/>
              <a:t>结果</a:t>
            </a:r>
          </a:p>
          <a:p>
            <a:pPr algn="ctr"/>
            <a:r>
              <a:rPr lang="zh-CN" altLang="en-US"/>
              <a:t>解释</a:t>
            </a:r>
            <a:endParaRPr lang="en-US" altLang="zh-CN"/>
          </a:p>
        </p:txBody>
      </p:sp>
      <p:sp>
        <p:nvSpPr>
          <p:cNvPr id="144391" name="AutoShape 8"/>
          <p:cNvSpPr>
            <a:spLocks noChangeArrowheads="1"/>
          </p:cNvSpPr>
          <p:nvPr/>
        </p:nvSpPr>
        <p:spPr bwMode="auto">
          <a:xfrm>
            <a:off x="5321300" y="3932238"/>
            <a:ext cx="1081088" cy="1368425"/>
          </a:xfrm>
          <a:prstGeom prst="foldedCorner">
            <a:avLst>
              <a:gd name="adj" fmla="val 12500"/>
            </a:avLst>
          </a:prstGeom>
          <a:solidFill>
            <a:schemeClr val="hlink">
              <a:alpha val="50195"/>
            </a:schemeClr>
          </a:solidFill>
          <a:ln w="9525">
            <a:noFill/>
            <a:round/>
            <a:headEnd/>
            <a:tailEnd/>
          </a:ln>
        </p:spPr>
        <p:txBody>
          <a:bodyPr wrap="none" anchor="ctr"/>
          <a:lstStyle/>
          <a:p>
            <a:pPr algn="ctr"/>
            <a:r>
              <a:rPr lang="zh-CN" altLang="en-US"/>
              <a:t>诊断</a:t>
            </a:r>
          </a:p>
          <a:p>
            <a:pPr algn="ctr"/>
            <a:r>
              <a:rPr lang="zh-CN" altLang="en-US"/>
              <a:t>结果</a:t>
            </a:r>
          </a:p>
          <a:p>
            <a:pPr algn="ctr"/>
            <a:r>
              <a:rPr lang="zh-CN" altLang="en-US"/>
              <a:t>治疗</a:t>
            </a:r>
          </a:p>
          <a:p>
            <a:pPr algn="ctr"/>
            <a:r>
              <a:rPr lang="zh-CN" altLang="en-US"/>
              <a:t>建议</a:t>
            </a:r>
          </a:p>
        </p:txBody>
      </p:sp>
      <p:sp>
        <p:nvSpPr>
          <p:cNvPr id="144392" name="Rectangle 9"/>
          <p:cNvSpPr>
            <a:spLocks noChangeArrowheads="1"/>
          </p:cNvSpPr>
          <p:nvPr/>
        </p:nvSpPr>
        <p:spPr bwMode="auto">
          <a:xfrm>
            <a:off x="3736975" y="5505450"/>
            <a:ext cx="1368425" cy="747713"/>
          </a:xfrm>
          <a:prstGeom prst="rect">
            <a:avLst/>
          </a:prstGeom>
          <a:solidFill>
            <a:srgbClr val="666699">
              <a:alpha val="47058"/>
            </a:srgbClr>
          </a:solidFill>
          <a:ln w="9525">
            <a:noFill/>
            <a:miter lim="800000"/>
            <a:headEnd/>
            <a:tailEnd/>
          </a:ln>
        </p:spPr>
        <p:txBody>
          <a:bodyPr wrap="none" anchor="ctr"/>
          <a:lstStyle/>
          <a:p>
            <a:endParaRPr lang="zh-CN" altLang="en-US"/>
          </a:p>
        </p:txBody>
      </p:sp>
      <p:sp>
        <p:nvSpPr>
          <p:cNvPr id="144393" name="Text Box 10"/>
          <p:cNvSpPr txBox="1">
            <a:spLocks noChangeArrowheads="1"/>
          </p:cNvSpPr>
          <p:nvPr/>
        </p:nvSpPr>
        <p:spPr bwMode="auto">
          <a:xfrm>
            <a:off x="3562350" y="1771650"/>
            <a:ext cx="936625" cy="366713"/>
          </a:xfrm>
          <a:prstGeom prst="rect">
            <a:avLst/>
          </a:prstGeom>
          <a:noFill/>
          <a:ln w="9525">
            <a:noFill/>
            <a:miter lim="800000"/>
            <a:headEnd/>
            <a:tailEnd/>
          </a:ln>
        </p:spPr>
        <p:txBody>
          <a:bodyPr>
            <a:spAutoFit/>
          </a:bodyPr>
          <a:lstStyle/>
          <a:p>
            <a:pPr>
              <a:spcBef>
                <a:spcPct val="50000"/>
              </a:spcBef>
            </a:pPr>
            <a:r>
              <a:rPr lang="zh-CN" altLang="en-US"/>
              <a:t>解释器</a:t>
            </a:r>
          </a:p>
        </p:txBody>
      </p:sp>
      <p:sp>
        <p:nvSpPr>
          <p:cNvPr id="49164" name="Text Box 11"/>
          <p:cNvSpPr txBox="1">
            <a:spLocks noChangeArrowheads="1"/>
          </p:cNvSpPr>
          <p:nvPr/>
        </p:nvSpPr>
        <p:spPr bwMode="auto">
          <a:xfrm>
            <a:off x="3521075" y="5084763"/>
            <a:ext cx="1008063" cy="366712"/>
          </a:xfrm>
          <a:prstGeom prst="rect">
            <a:avLst/>
          </a:prstGeom>
          <a:noFill/>
          <a:ln w="9525">
            <a:noFill/>
            <a:miter lim="800000"/>
            <a:headEnd/>
            <a:tailEnd/>
          </a:ln>
        </p:spPr>
        <p:txBody>
          <a:bodyPr>
            <a:spAutoFit/>
          </a:bodyPr>
          <a:lstStyle/>
          <a:p>
            <a:pPr>
              <a:spcBef>
                <a:spcPct val="50000"/>
              </a:spcBef>
            </a:pPr>
            <a:r>
              <a:rPr lang="zh-CN" altLang="en-US"/>
              <a:t>推理机</a:t>
            </a:r>
            <a:endParaRPr lang="en-US" altLang="zh-CN"/>
          </a:p>
        </p:txBody>
      </p:sp>
      <p:sp>
        <p:nvSpPr>
          <p:cNvPr id="144397" name="Line 14"/>
          <p:cNvSpPr>
            <a:spLocks noChangeShapeType="1"/>
          </p:cNvSpPr>
          <p:nvPr/>
        </p:nvSpPr>
        <p:spPr bwMode="auto">
          <a:xfrm>
            <a:off x="4457700" y="2563813"/>
            <a:ext cx="792163" cy="0"/>
          </a:xfrm>
          <a:prstGeom prst="line">
            <a:avLst/>
          </a:prstGeom>
          <a:noFill/>
          <a:ln w="25400">
            <a:solidFill>
              <a:srgbClr val="3366FF"/>
            </a:solidFill>
            <a:round/>
            <a:headEnd/>
            <a:tailEnd type="triangle" w="med" len="med"/>
          </a:ln>
        </p:spPr>
        <p:txBody>
          <a:bodyPr/>
          <a:lstStyle/>
          <a:p>
            <a:endParaRPr lang="zh-CN" altLang="en-US"/>
          </a:p>
        </p:txBody>
      </p:sp>
      <p:sp>
        <p:nvSpPr>
          <p:cNvPr id="144398" name="Line 15"/>
          <p:cNvSpPr>
            <a:spLocks noChangeShapeType="1"/>
          </p:cNvSpPr>
          <p:nvPr/>
        </p:nvSpPr>
        <p:spPr bwMode="auto">
          <a:xfrm>
            <a:off x="4457700" y="4724400"/>
            <a:ext cx="792163" cy="0"/>
          </a:xfrm>
          <a:prstGeom prst="line">
            <a:avLst/>
          </a:prstGeom>
          <a:noFill/>
          <a:ln w="25400">
            <a:solidFill>
              <a:srgbClr val="3366FF"/>
            </a:solidFill>
            <a:round/>
            <a:headEnd/>
            <a:tailEnd type="triangle" w="med" len="med"/>
          </a:ln>
        </p:spPr>
        <p:txBody>
          <a:bodyPr/>
          <a:lstStyle/>
          <a:p>
            <a:endParaRPr lang="zh-CN" altLang="en-US"/>
          </a:p>
        </p:txBody>
      </p:sp>
      <p:sp>
        <p:nvSpPr>
          <p:cNvPr id="49167" name="Line 16"/>
          <p:cNvSpPr>
            <a:spLocks noChangeShapeType="1"/>
          </p:cNvSpPr>
          <p:nvPr/>
        </p:nvSpPr>
        <p:spPr bwMode="auto">
          <a:xfrm>
            <a:off x="2800350" y="3932238"/>
            <a:ext cx="576263" cy="574675"/>
          </a:xfrm>
          <a:prstGeom prst="line">
            <a:avLst/>
          </a:prstGeom>
          <a:noFill/>
          <a:ln w="25400">
            <a:solidFill>
              <a:schemeClr val="tx1"/>
            </a:solidFill>
            <a:round/>
            <a:headEnd/>
            <a:tailEnd type="triangle" w="med" len="med"/>
          </a:ln>
        </p:spPr>
        <p:txBody>
          <a:bodyPr/>
          <a:lstStyle/>
          <a:p>
            <a:endParaRPr lang="zh-CN" altLang="en-US"/>
          </a:p>
        </p:txBody>
      </p:sp>
      <p:sp>
        <p:nvSpPr>
          <p:cNvPr id="144400" name="Line 17"/>
          <p:cNvSpPr>
            <a:spLocks noChangeShapeType="1"/>
          </p:cNvSpPr>
          <p:nvPr/>
        </p:nvSpPr>
        <p:spPr bwMode="auto">
          <a:xfrm flipV="1">
            <a:off x="2873375" y="4940300"/>
            <a:ext cx="504825" cy="503238"/>
          </a:xfrm>
          <a:prstGeom prst="line">
            <a:avLst/>
          </a:prstGeom>
          <a:noFill/>
          <a:ln w="25400">
            <a:solidFill>
              <a:schemeClr val="tx1"/>
            </a:solidFill>
            <a:round/>
            <a:headEnd/>
            <a:tailEnd type="triangle" w="med" len="med"/>
          </a:ln>
        </p:spPr>
        <p:txBody>
          <a:bodyPr/>
          <a:lstStyle/>
          <a:p>
            <a:endParaRPr lang="zh-CN" altLang="en-US"/>
          </a:p>
        </p:txBody>
      </p:sp>
      <p:sp>
        <p:nvSpPr>
          <p:cNvPr id="144401" name="Line 18"/>
          <p:cNvSpPr>
            <a:spLocks noChangeShapeType="1"/>
          </p:cNvSpPr>
          <p:nvPr/>
        </p:nvSpPr>
        <p:spPr bwMode="auto">
          <a:xfrm flipV="1">
            <a:off x="3952875" y="3213100"/>
            <a:ext cx="0" cy="863600"/>
          </a:xfrm>
          <a:prstGeom prst="line">
            <a:avLst/>
          </a:prstGeom>
          <a:noFill/>
          <a:ln w="25400">
            <a:solidFill>
              <a:schemeClr val="tx1"/>
            </a:solidFill>
            <a:round/>
            <a:headEnd/>
            <a:tailEnd type="triangle" w="med" len="med"/>
          </a:ln>
        </p:spPr>
        <p:txBody>
          <a:bodyPr/>
          <a:lstStyle/>
          <a:p>
            <a:endParaRPr lang="zh-CN" altLang="en-US"/>
          </a:p>
        </p:txBody>
      </p:sp>
      <p:sp>
        <p:nvSpPr>
          <p:cNvPr id="49170" name="Line 19"/>
          <p:cNvSpPr>
            <a:spLocks noChangeShapeType="1"/>
          </p:cNvSpPr>
          <p:nvPr/>
        </p:nvSpPr>
        <p:spPr bwMode="auto">
          <a:xfrm>
            <a:off x="2081213" y="2636838"/>
            <a:ext cx="0" cy="576262"/>
          </a:xfrm>
          <a:prstGeom prst="line">
            <a:avLst/>
          </a:prstGeom>
          <a:noFill/>
          <a:ln w="25400">
            <a:solidFill>
              <a:schemeClr val="tx1"/>
            </a:solidFill>
            <a:round/>
            <a:headEnd/>
            <a:tailEnd type="triangle" w="med" len="med"/>
          </a:ln>
        </p:spPr>
        <p:txBody>
          <a:bodyPr/>
          <a:lstStyle/>
          <a:p>
            <a:endParaRPr lang="zh-CN" altLang="en-US"/>
          </a:p>
        </p:txBody>
      </p:sp>
      <p:sp>
        <p:nvSpPr>
          <p:cNvPr id="49171" name="AutoShape 20"/>
          <p:cNvSpPr>
            <a:spLocks noChangeArrowheads="1"/>
          </p:cNvSpPr>
          <p:nvPr/>
        </p:nvSpPr>
        <p:spPr bwMode="auto">
          <a:xfrm>
            <a:off x="1433513" y="1628775"/>
            <a:ext cx="1295400" cy="935038"/>
          </a:xfrm>
          <a:prstGeom prst="flowChartMagneticDisk">
            <a:avLst/>
          </a:prstGeom>
          <a:solidFill>
            <a:schemeClr val="accent2">
              <a:alpha val="12157"/>
            </a:schemeClr>
          </a:solidFill>
          <a:ln w="9525">
            <a:solidFill>
              <a:schemeClr val="accent2"/>
            </a:solidFill>
            <a:prstDash val="dash"/>
            <a:round/>
            <a:headEnd/>
            <a:tailEnd/>
          </a:ln>
        </p:spPr>
        <p:txBody>
          <a:bodyPr wrap="none" anchor="ctr"/>
          <a:lstStyle/>
          <a:p>
            <a:pPr algn="ctr"/>
            <a:r>
              <a:rPr lang="zh-CN" altLang="en-US">
                <a:ea typeface="华文中宋" pitchFamily="2" charset="-122"/>
              </a:rPr>
              <a:t>知识</a:t>
            </a:r>
          </a:p>
        </p:txBody>
      </p:sp>
      <p:sp>
        <p:nvSpPr>
          <p:cNvPr id="144404" name="Line 21"/>
          <p:cNvSpPr>
            <a:spLocks noChangeShapeType="1"/>
          </p:cNvSpPr>
          <p:nvPr/>
        </p:nvSpPr>
        <p:spPr bwMode="auto">
          <a:xfrm flipH="1">
            <a:off x="2800350" y="6021388"/>
            <a:ext cx="863600" cy="0"/>
          </a:xfrm>
          <a:prstGeom prst="line">
            <a:avLst/>
          </a:prstGeom>
          <a:noFill/>
          <a:ln w="25400">
            <a:solidFill>
              <a:schemeClr val="tx1"/>
            </a:solidFill>
            <a:round/>
            <a:headEnd/>
            <a:tailEnd type="triangle" w="med" len="med"/>
          </a:ln>
        </p:spPr>
        <p:txBody>
          <a:bodyPr/>
          <a:lstStyle/>
          <a:p>
            <a:endParaRPr lang="zh-CN" altLang="en-US"/>
          </a:p>
        </p:txBody>
      </p:sp>
      <p:sp>
        <p:nvSpPr>
          <p:cNvPr id="160791" name="Documents"/>
          <p:cNvSpPr>
            <a:spLocks noEditPoints="1" noChangeArrowheads="1"/>
          </p:cNvSpPr>
          <p:nvPr/>
        </p:nvSpPr>
        <p:spPr bwMode="auto">
          <a:xfrm>
            <a:off x="1649413" y="5013325"/>
            <a:ext cx="1063625" cy="1289050"/>
          </a:xfrm>
          <a:custGeom>
            <a:avLst/>
            <a:gdLst>
              <a:gd name="T0" fmla="*/ 0 w 21600"/>
              <a:gd name="T1" fmla="*/ 167099 h 21600"/>
              <a:gd name="T2" fmla="*/ 170771 w 21600"/>
              <a:gd name="T3" fmla="*/ 0 h 21600"/>
              <a:gd name="T4" fmla="*/ 1066235 w 21600"/>
              <a:gd name="T5" fmla="*/ 1123622 h 21600"/>
              <a:gd name="T6" fmla="*/ 982573 w 21600"/>
              <a:gd name="T7" fmla="*/ 1206336 h 21600"/>
              <a:gd name="T8" fmla="*/ 898960 w 21600"/>
              <a:gd name="T9" fmla="*/ 1290721 h 21600"/>
              <a:gd name="T10" fmla="*/ 982573 w 21600"/>
              <a:gd name="T11" fmla="*/ 85221 h 21600"/>
              <a:gd name="T12" fmla="*/ 898960 w 21600"/>
              <a:gd name="T13" fmla="*/ 167099 h 21600"/>
              <a:gd name="T14" fmla="*/ 81003 w 21600"/>
              <a:gd name="T15" fmla="*/ 85221 h 21600"/>
              <a:gd name="T16" fmla="*/ 1063625 w 21600"/>
              <a:gd name="T17" fmla="*/ 0 h 21600"/>
              <a:gd name="T18" fmla="*/ 531813 w 21600"/>
              <a:gd name="T19" fmla="*/ 0 h 21600"/>
              <a:gd name="T20" fmla="*/ 0 w 21600"/>
              <a:gd name="T21" fmla="*/ 644525 h 21600"/>
              <a:gd name="T22" fmla="*/ 1063625 w 21600"/>
              <a:gd name="T23" fmla="*/ 644525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r>
              <a:rPr lang="zh-CN" altLang="en-US"/>
              <a:t>事实列表</a:t>
            </a:r>
          </a:p>
        </p:txBody>
      </p:sp>
      <p:sp>
        <p:nvSpPr>
          <p:cNvPr id="144406" name="Rectangle 24"/>
          <p:cNvSpPr>
            <a:spLocks noChangeArrowheads="1"/>
          </p:cNvSpPr>
          <p:nvPr/>
        </p:nvSpPr>
        <p:spPr bwMode="auto">
          <a:xfrm>
            <a:off x="3808413" y="5605463"/>
            <a:ext cx="1368425" cy="747712"/>
          </a:xfrm>
          <a:prstGeom prst="rect">
            <a:avLst/>
          </a:prstGeom>
          <a:solidFill>
            <a:srgbClr val="666699">
              <a:alpha val="47058"/>
            </a:srgbClr>
          </a:solidFill>
          <a:ln w="9525">
            <a:noFill/>
            <a:miter lim="800000"/>
            <a:headEnd/>
            <a:tailEnd/>
          </a:ln>
        </p:spPr>
        <p:txBody>
          <a:bodyPr wrap="none" anchor="ctr"/>
          <a:lstStyle/>
          <a:p>
            <a:endParaRPr lang="zh-CN" altLang="en-US"/>
          </a:p>
        </p:txBody>
      </p:sp>
      <p:sp>
        <p:nvSpPr>
          <p:cNvPr id="144407" name="Rectangle 25"/>
          <p:cNvSpPr>
            <a:spLocks noChangeArrowheads="1"/>
          </p:cNvSpPr>
          <p:nvPr/>
        </p:nvSpPr>
        <p:spPr bwMode="auto">
          <a:xfrm>
            <a:off x="3952875" y="5749925"/>
            <a:ext cx="1368425" cy="747713"/>
          </a:xfrm>
          <a:prstGeom prst="rect">
            <a:avLst/>
          </a:prstGeom>
          <a:solidFill>
            <a:srgbClr val="666699">
              <a:alpha val="47058"/>
            </a:srgbClr>
          </a:solidFill>
          <a:ln w="9525">
            <a:noFill/>
            <a:miter lim="800000"/>
            <a:headEnd/>
            <a:tailEnd/>
          </a:ln>
        </p:spPr>
        <p:txBody>
          <a:bodyPr wrap="none" anchor="ctr"/>
          <a:lstStyle/>
          <a:p>
            <a:pPr algn="ctr"/>
            <a:r>
              <a:rPr lang="zh-CN" altLang="en-US">
                <a:solidFill>
                  <a:schemeClr val="bg1"/>
                </a:solidFill>
              </a:rPr>
              <a:t>病人数据</a:t>
            </a:r>
            <a:r>
              <a:rPr lang="en-US" altLang="zh-CN">
                <a:solidFill>
                  <a:schemeClr val="bg1"/>
                </a:solidFill>
              </a:rPr>
              <a:t/>
            </a:r>
            <a:br>
              <a:rPr lang="en-US" altLang="zh-CN">
                <a:solidFill>
                  <a:schemeClr val="bg1"/>
                </a:solidFill>
              </a:rPr>
            </a:br>
            <a:r>
              <a:rPr lang="zh-CN" altLang="en-US">
                <a:solidFill>
                  <a:schemeClr val="bg1"/>
                </a:solidFill>
              </a:rPr>
              <a:t>医疗行为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92"/>
                                        </p:tgtEl>
                                        <p:attrNameLst>
                                          <p:attrName>style.visibility</p:attrName>
                                        </p:attrNameLst>
                                      </p:cBhvr>
                                      <p:to>
                                        <p:strVal val="visible"/>
                                      </p:to>
                                    </p:set>
                                    <p:anim calcmode="lin" valueType="num">
                                      <p:cBhvr additive="base">
                                        <p:cTn id="7" dur="500" fill="hold"/>
                                        <p:tgtEl>
                                          <p:spTgt spid="144392"/>
                                        </p:tgtEl>
                                        <p:attrNameLst>
                                          <p:attrName>ppt_x</p:attrName>
                                        </p:attrNameLst>
                                      </p:cBhvr>
                                      <p:tavLst>
                                        <p:tav tm="0">
                                          <p:val>
                                            <p:strVal val="#ppt_x"/>
                                          </p:val>
                                        </p:tav>
                                        <p:tav tm="100000">
                                          <p:val>
                                            <p:strVal val="#ppt_x"/>
                                          </p:val>
                                        </p:tav>
                                      </p:tavLst>
                                    </p:anim>
                                    <p:anim calcmode="lin" valueType="num">
                                      <p:cBhvr additive="base">
                                        <p:cTn id="8" dur="500" fill="hold"/>
                                        <p:tgtEl>
                                          <p:spTgt spid="14439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4406"/>
                                        </p:tgtEl>
                                        <p:attrNameLst>
                                          <p:attrName>style.visibility</p:attrName>
                                        </p:attrNameLst>
                                      </p:cBhvr>
                                      <p:to>
                                        <p:strVal val="visible"/>
                                      </p:to>
                                    </p:set>
                                    <p:anim calcmode="lin" valueType="num">
                                      <p:cBhvr additive="base">
                                        <p:cTn id="11" dur="500" fill="hold"/>
                                        <p:tgtEl>
                                          <p:spTgt spid="144406"/>
                                        </p:tgtEl>
                                        <p:attrNameLst>
                                          <p:attrName>ppt_x</p:attrName>
                                        </p:attrNameLst>
                                      </p:cBhvr>
                                      <p:tavLst>
                                        <p:tav tm="0">
                                          <p:val>
                                            <p:strVal val="#ppt_x"/>
                                          </p:val>
                                        </p:tav>
                                        <p:tav tm="100000">
                                          <p:val>
                                            <p:strVal val="#ppt_x"/>
                                          </p:val>
                                        </p:tav>
                                      </p:tavLst>
                                    </p:anim>
                                    <p:anim calcmode="lin" valueType="num">
                                      <p:cBhvr additive="base">
                                        <p:cTn id="12" dur="500" fill="hold"/>
                                        <p:tgtEl>
                                          <p:spTgt spid="14440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4407"/>
                                        </p:tgtEl>
                                        <p:attrNameLst>
                                          <p:attrName>style.visibility</p:attrName>
                                        </p:attrNameLst>
                                      </p:cBhvr>
                                      <p:to>
                                        <p:strVal val="visible"/>
                                      </p:to>
                                    </p:set>
                                    <p:anim calcmode="lin" valueType="num">
                                      <p:cBhvr additive="base">
                                        <p:cTn id="15" dur="500" fill="hold"/>
                                        <p:tgtEl>
                                          <p:spTgt spid="144407"/>
                                        </p:tgtEl>
                                        <p:attrNameLst>
                                          <p:attrName>ppt_x</p:attrName>
                                        </p:attrNameLst>
                                      </p:cBhvr>
                                      <p:tavLst>
                                        <p:tav tm="0">
                                          <p:val>
                                            <p:strVal val="#ppt_x"/>
                                          </p:val>
                                        </p:tav>
                                        <p:tav tm="100000">
                                          <p:val>
                                            <p:strVal val="#ppt_x"/>
                                          </p:val>
                                        </p:tav>
                                      </p:tavLst>
                                    </p:anim>
                                    <p:anim calcmode="lin" valueType="num">
                                      <p:cBhvr additive="base">
                                        <p:cTn id="16" dur="500" fill="hold"/>
                                        <p:tgtEl>
                                          <p:spTgt spid="14440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4404"/>
                                        </p:tgtEl>
                                        <p:attrNameLst>
                                          <p:attrName>style.visibility</p:attrName>
                                        </p:attrNameLst>
                                      </p:cBhvr>
                                      <p:to>
                                        <p:strVal val="visible"/>
                                      </p:to>
                                    </p:set>
                                    <p:anim calcmode="lin" valueType="num">
                                      <p:cBhvr additive="base">
                                        <p:cTn id="19" dur="500" fill="hold"/>
                                        <p:tgtEl>
                                          <p:spTgt spid="144404"/>
                                        </p:tgtEl>
                                        <p:attrNameLst>
                                          <p:attrName>ppt_x</p:attrName>
                                        </p:attrNameLst>
                                      </p:cBhvr>
                                      <p:tavLst>
                                        <p:tav tm="0">
                                          <p:val>
                                            <p:strVal val="#ppt_x"/>
                                          </p:val>
                                        </p:tav>
                                        <p:tav tm="100000">
                                          <p:val>
                                            <p:strVal val="#ppt_x"/>
                                          </p:val>
                                        </p:tav>
                                      </p:tavLst>
                                    </p:anim>
                                    <p:anim calcmode="lin" valueType="num">
                                      <p:cBhvr additive="base">
                                        <p:cTn id="20" dur="500" fill="hold"/>
                                        <p:tgtEl>
                                          <p:spTgt spid="14440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0791"/>
                                        </p:tgtEl>
                                        <p:attrNameLst>
                                          <p:attrName>style.visibility</p:attrName>
                                        </p:attrNameLst>
                                      </p:cBhvr>
                                      <p:to>
                                        <p:strVal val="visible"/>
                                      </p:to>
                                    </p:set>
                                    <p:anim calcmode="lin" valueType="num">
                                      <p:cBhvr additive="base">
                                        <p:cTn id="23" dur="500" fill="hold"/>
                                        <p:tgtEl>
                                          <p:spTgt spid="160791"/>
                                        </p:tgtEl>
                                        <p:attrNameLst>
                                          <p:attrName>ppt_x</p:attrName>
                                        </p:attrNameLst>
                                      </p:cBhvr>
                                      <p:tavLst>
                                        <p:tav tm="0">
                                          <p:val>
                                            <p:strVal val="#ppt_x"/>
                                          </p:val>
                                        </p:tav>
                                        <p:tav tm="100000">
                                          <p:val>
                                            <p:strVal val="#ppt_x"/>
                                          </p:val>
                                        </p:tav>
                                      </p:tavLst>
                                    </p:anim>
                                    <p:anim calcmode="lin" valueType="num">
                                      <p:cBhvr additive="base">
                                        <p:cTn id="24" dur="500" fill="hold"/>
                                        <p:tgtEl>
                                          <p:spTgt spid="16079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4400"/>
                                        </p:tgtEl>
                                        <p:attrNameLst>
                                          <p:attrName>style.visibility</p:attrName>
                                        </p:attrNameLst>
                                      </p:cBhvr>
                                      <p:to>
                                        <p:strVal val="visible"/>
                                      </p:to>
                                    </p:set>
                                    <p:anim calcmode="lin" valueType="num">
                                      <p:cBhvr additive="base">
                                        <p:cTn id="27" dur="500" fill="hold"/>
                                        <p:tgtEl>
                                          <p:spTgt spid="144400"/>
                                        </p:tgtEl>
                                        <p:attrNameLst>
                                          <p:attrName>ppt_x</p:attrName>
                                        </p:attrNameLst>
                                      </p:cBhvr>
                                      <p:tavLst>
                                        <p:tav tm="0">
                                          <p:val>
                                            <p:strVal val="#ppt_x"/>
                                          </p:val>
                                        </p:tav>
                                        <p:tav tm="100000">
                                          <p:val>
                                            <p:strVal val="#ppt_x"/>
                                          </p:val>
                                        </p:tav>
                                      </p:tavLst>
                                    </p:anim>
                                    <p:anim calcmode="lin" valueType="num">
                                      <p:cBhvr additive="base">
                                        <p:cTn id="28" dur="500" fill="hold"/>
                                        <p:tgtEl>
                                          <p:spTgt spid="14440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44398"/>
                                        </p:tgtEl>
                                        <p:attrNameLst>
                                          <p:attrName>style.visibility</p:attrName>
                                        </p:attrNameLst>
                                      </p:cBhvr>
                                      <p:to>
                                        <p:strVal val="visible"/>
                                      </p:to>
                                    </p:set>
                                    <p:animEffect transition="in" filter="diamond(in)">
                                      <p:cBhvr>
                                        <p:cTn id="33" dur="500"/>
                                        <p:tgtEl>
                                          <p:spTgt spid="144398"/>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44391"/>
                                        </p:tgtEl>
                                        <p:attrNameLst>
                                          <p:attrName>style.visibility</p:attrName>
                                        </p:attrNameLst>
                                      </p:cBhvr>
                                      <p:to>
                                        <p:strVal val="visible"/>
                                      </p:to>
                                    </p:set>
                                    <p:animEffect transition="in" filter="diamond(in)">
                                      <p:cBhvr>
                                        <p:cTn id="36" dur="500"/>
                                        <p:tgtEl>
                                          <p:spTgt spid="1443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44401"/>
                                        </p:tgtEl>
                                        <p:attrNameLst>
                                          <p:attrName>style.visibility</p:attrName>
                                        </p:attrNameLst>
                                      </p:cBhvr>
                                      <p:to>
                                        <p:strVal val="visible"/>
                                      </p:to>
                                    </p:set>
                                    <p:animEffect transition="in" filter="checkerboard(across)">
                                      <p:cBhvr>
                                        <p:cTn id="41" dur="500"/>
                                        <p:tgtEl>
                                          <p:spTgt spid="144401"/>
                                        </p:tgtEl>
                                      </p:cBhvr>
                                    </p:animEffect>
                                  </p:childTnLst>
                                </p:cTn>
                              </p:par>
                              <p:par>
                                <p:cTn id="42" presetID="5" presetClass="entr" presetSubtype="10" fill="hold" nodeType="withEffect">
                                  <p:stCondLst>
                                    <p:cond delay="0"/>
                                  </p:stCondLst>
                                  <p:childTnLst>
                                    <p:set>
                                      <p:cBhvr>
                                        <p:cTn id="43" dur="1" fill="hold">
                                          <p:stCondLst>
                                            <p:cond delay="0"/>
                                          </p:stCondLst>
                                        </p:cTn>
                                        <p:tgtEl>
                                          <p:spTgt spid="144387"/>
                                        </p:tgtEl>
                                        <p:attrNameLst>
                                          <p:attrName>style.visibility</p:attrName>
                                        </p:attrNameLst>
                                      </p:cBhvr>
                                      <p:to>
                                        <p:strVal val="visible"/>
                                      </p:to>
                                    </p:set>
                                    <p:animEffect transition="in" filter="checkerboard(across)">
                                      <p:cBhvr>
                                        <p:cTn id="44" dur="500"/>
                                        <p:tgtEl>
                                          <p:spTgt spid="144387"/>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4393"/>
                                        </p:tgtEl>
                                        <p:attrNameLst>
                                          <p:attrName>style.visibility</p:attrName>
                                        </p:attrNameLst>
                                      </p:cBhvr>
                                      <p:to>
                                        <p:strVal val="visible"/>
                                      </p:to>
                                    </p:set>
                                    <p:animEffect transition="in" filter="checkerboard(across)">
                                      <p:cBhvr>
                                        <p:cTn id="47" dur="500"/>
                                        <p:tgtEl>
                                          <p:spTgt spid="144393"/>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4397"/>
                                        </p:tgtEl>
                                        <p:attrNameLst>
                                          <p:attrName>style.visibility</p:attrName>
                                        </p:attrNameLst>
                                      </p:cBhvr>
                                      <p:to>
                                        <p:strVal val="visible"/>
                                      </p:to>
                                    </p:set>
                                    <p:animEffect transition="in" filter="checkerboard(across)">
                                      <p:cBhvr>
                                        <p:cTn id="50" dur="500"/>
                                        <p:tgtEl>
                                          <p:spTgt spid="144397"/>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44390"/>
                                        </p:tgtEl>
                                        <p:attrNameLst>
                                          <p:attrName>style.visibility</p:attrName>
                                        </p:attrNameLst>
                                      </p:cBhvr>
                                      <p:to>
                                        <p:strVal val="visible"/>
                                      </p:to>
                                    </p:set>
                                    <p:animEffect transition="in" filter="checkerboard(across)">
                                      <p:cBhvr>
                                        <p:cTn id="53"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animBg="1"/>
      <p:bldP spid="144391" grpId="0" animBg="1"/>
      <p:bldP spid="144392" grpId="0" animBg="1"/>
      <p:bldP spid="144393" grpId="0"/>
      <p:bldP spid="144397" grpId="0" animBg="1"/>
      <p:bldP spid="144398" grpId="0" animBg="1"/>
      <p:bldP spid="144400" grpId="0" animBg="1"/>
      <p:bldP spid="144401" grpId="0" animBg="1"/>
      <p:bldP spid="144404" grpId="0" animBg="1"/>
      <p:bldP spid="160791" grpId="0" animBg="1"/>
      <p:bldP spid="144406" grpId="0" animBg="1"/>
      <p:bldP spid="14440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idx="4294967295"/>
          </p:nvPr>
        </p:nvSpPr>
        <p:spPr>
          <a:xfrm>
            <a:off x="785786" y="285728"/>
            <a:ext cx="2143125" cy="1143000"/>
          </a:xfrm>
        </p:spPr>
        <p:txBody>
          <a:bodyPr/>
          <a:lstStyle/>
          <a:p>
            <a:pPr eaLnBrk="1" hangingPunct="1"/>
            <a:r>
              <a:rPr lang="zh-CN" altLang="en-US" dirty="0" smtClean="0">
                <a:latin typeface="Arial" charset="0"/>
                <a:ea typeface="宋体" charset="-122"/>
              </a:rPr>
              <a:t>解释器</a:t>
            </a:r>
            <a:endParaRPr lang="en-US" altLang="zh-CN" dirty="0" smtClean="0">
              <a:latin typeface="Arial" charset="0"/>
              <a:ea typeface="宋体" charset="-122"/>
            </a:endParaRPr>
          </a:p>
        </p:txBody>
      </p:sp>
      <p:sp>
        <p:nvSpPr>
          <p:cNvPr id="50180" name="Rectangle 3"/>
          <p:cNvSpPr>
            <a:spLocks noGrp="1"/>
          </p:cNvSpPr>
          <p:nvPr>
            <p:ph type="body" idx="4294967295"/>
          </p:nvPr>
        </p:nvSpPr>
        <p:spPr>
          <a:xfrm>
            <a:off x="642938" y="1914525"/>
            <a:ext cx="7499350" cy="4800600"/>
          </a:xfrm>
        </p:spPr>
        <p:txBody>
          <a:bodyPr/>
          <a:lstStyle/>
          <a:p>
            <a:pPr eaLnBrk="1" hangingPunct="1"/>
            <a:r>
              <a:rPr lang="zh-CN" altLang="en-US" smtClean="0">
                <a:latin typeface="Arial" charset="0"/>
                <a:ea typeface="宋体" charset="-122"/>
              </a:rPr>
              <a:t>功能</a:t>
            </a:r>
          </a:p>
          <a:p>
            <a:pPr lvl="1" eaLnBrk="1" hangingPunct="1"/>
            <a:r>
              <a:rPr lang="zh-CN" altLang="en-US" smtClean="0">
                <a:latin typeface="Arial" charset="0"/>
                <a:ea typeface="宋体" charset="-122"/>
              </a:rPr>
              <a:t>过程追踪</a:t>
            </a:r>
          </a:p>
          <a:p>
            <a:pPr lvl="1" eaLnBrk="1" hangingPunct="1"/>
            <a:r>
              <a:rPr lang="zh-CN" altLang="en-US" smtClean="0">
                <a:latin typeface="Arial" charset="0"/>
                <a:ea typeface="宋体" charset="-122"/>
              </a:rPr>
              <a:t>数据回溯</a:t>
            </a:r>
          </a:p>
          <a:p>
            <a:pPr eaLnBrk="1" hangingPunct="1"/>
            <a:r>
              <a:rPr lang="zh-CN" altLang="en-US" smtClean="0">
                <a:latin typeface="Arial" charset="0"/>
                <a:ea typeface="宋体" charset="-122"/>
              </a:rPr>
              <a:t>要求</a:t>
            </a:r>
          </a:p>
          <a:p>
            <a:pPr lvl="1" eaLnBrk="1" hangingPunct="1"/>
            <a:r>
              <a:rPr lang="zh-CN" altLang="en-US" smtClean="0">
                <a:latin typeface="Arial" charset="0"/>
                <a:ea typeface="宋体" charset="-122"/>
              </a:rPr>
              <a:t>准确性</a:t>
            </a:r>
          </a:p>
          <a:p>
            <a:pPr lvl="1" eaLnBrk="1" hangingPunct="1"/>
            <a:r>
              <a:rPr lang="zh-CN" altLang="en-US" smtClean="0">
                <a:latin typeface="Arial" charset="0"/>
                <a:ea typeface="宋体" charset="-122"/>
              </a:rPr>
              <a:t>可读性</a:t>
            </a:r>
          </a:p>
          <a:p>
            <a:pPr lvl="1" eaLnBrk="1" hangingPunct="1"/>
            <a:r>
              <a:rPr lang="zh-CN" altLang="en-US" smtClean="0">
                <a:latin typeface="Arial" charset="0"/>
                <a:ea typeface="宋体" charset="-122"/>
              </a:rPr>
              <a:t>智能性</a:t>
            </a:r>
          </a:p>
          <a:p>
            <a:pPr eaLnBrk="1" hangingPunct="1"/>
            <a:endParaRPr lang="en-US" altLang="zh-CN" smtClean="0">
              <a:latin typeface="Arial" charset="0"/>
              <a:ea typeface="宋体" charset="-122"/>
            </a:endParaRPr>
          </a:p>
        </p:txBody>
      </p:sp>
      <p:pic>
        <p:nvPicPr>
          <p:cNvPr id="143364" name="Picture 4" descr="未命名"/>
          <p:cNvPicPr>
            <a:picLocks noChangeAspect="1" noChangeArrowheads="1"/>
          </p:cNvPicPr>
          <p:nvPr/>
        </p:nvPicPr>
        <p:blipFill>
          <a:blip r:embed="rId2" cstate="print"/>
          <a:srcRect/>
          <a:stretch>
            <a:fillRect/>
          </a:stretch>
        </p:blipFill>
        <p:spPr bwMode="auto">
          <a:xfrm>
            <a:off x="3500438" y="188913"/>
            <a:ext cx="4862512" cy="5689600"/>
          </a:xfrm>
          <a:prstGeom prst="rect">
            <a:avLst/>
          </a:prstGeom>
          <a:noFill/>
          <a:ln w="9525">
            <a:noFill/>
            <a:miter lim="800000"/>
            <a:headEnd/>
            <a:tailEnd/>
          </a:ln>
        </p:spPr>
      </p:pic>
      <p:sp>
        <p:nvSpPr>
          <p:cNvPr id="143365" name="Text Box 5"/>
          <p:cNvSpPr txBox="1">
            <a:spLocks noChangeArrowheads="1"/>
          </p:cNvSpPr>
          <p:nvPr/>
        </p:nvSpPr>
        <p:spPr bwMode="auto">
          <a:xfrm>
            <a:off x="4286250" y="6021388"/>
            <a:ext cx="3600450" cy="396875"/>
          </a:xfrm>
          <a:prstGeom prst="rect">
            <a:avLst/>
          </a:prstGeom>
          <a:noFill/>
          <a:ln w="9525">
            <a:noFill/>
            <a:miter lim="800000"/>
            <a:headEnd/>
            <a:tailEnd/>
          </a:ln>
        </p:spPr>
        <p:txBody>
          <a:bodyPr>
            <a:spAutoFit/>
          </a:bodyPr>
          <a:lstStyle/>
          <a:p>
            <a:pPr>
              <a:spcBef>
                <a:spcPct val="50000"/>
              </a:spcBef>
            </a:pPr>
            <a:r>
              <a:rPr lang="en-US" altLang="zh-CN" sz="2000">
                <a:latin typeface="Gill Sans MT" pitchFamily="34" charset="0"/>
                <a:ea typeface="华文中宋" pitchFamily="2" charset="-122"/>
              </a:rPr>
              <a:t>SAGE </a:t>
            </a:r>
            <a:r>
              <a:rPr lang="zh-CN" altLang="en-US" sz="2000">
                <a:latin typeface="Gill Sans MT" pitchFamily="34" charset="0"/>
                <a:ea typeface="华文中宋" pitchFamily="2" charset="-122"/>
              </a:rPr>
              <a:t>中的解释功能的实现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1+#ppt_w/2"/>
                                          </p:val>
                                        </p:tav>
                                        <p:tav tm="100000">
                                          <p:val>
                                            <p:strVal val="#ppt_x"/>
                                          </p:val>
                                        </p:tav>
                                      </p:tavLst>
                                    </p:anim>
                                    <p:anim calcmode="lin" valueType="num">
                                      <p:cBhvr additive="base">
                                        <p:cTn id="8" dur="500" fill="hold"/>
                                        <p:tgtEl>
                                          <p:spTgt spid="14336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365"/>
                                        </p:tgtEl>
                                        <p:attrNameLst>
                                          <p:attrName>style.visibility</p:attrName>
                                        </p:attrNameLst>
                                      </p:cBhvr>
                                      <p:to>
                                        <p:strVal val="visible"/>
                                      </p:to>
                                    </p:set>
                                    <p:anim calcmode="lin" valueType="num">
                                      <p:cBhvr additive="base">
                                        <p:cTn id="11" dur="500" fill="hold"/>
                                        <p:tgtEl>
                                          <p:spTgt spid="143365"/>
                                        </p:tgtEl>
                                        <p:attrNameLst>
                                          <p:attrName>ppt_x</p:attrName>
                                        </p:attrNameLst>
                                      </p:cBhvr>
                                      <p:tavLst>
                                        <p:tav tm="0">
                                          <p:val>
                                            <p:strVal val="1+#ppt_w/2"/>
                                          </p:val>
                                        </p:tav>
                                        <p:tav tm="100000">
                                          <p:val>
                                            <p:strVal val="#ppt_x"/>
                                          </p:val>
                                        </p:tav>
                                      </p:tavLst>
                                    </p:anim>
                                    <p:anim calcmode="lin" valueType="num">
                                      <p:cBhvr additive="base">
                                        <p:cTn id="12"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21"/>
          <p:cNvSpPr txBox="1">
            <a:spLocks noGrp="1"/>
          </p:cNvSpPr>
          <p:nvPr/>
        </p:nvSpPr>
        <p:spPr>
          <a:xfrm>
            <a:off x="8613775" y="6305550"/>
            <a:ext cx="457200" cy="476250"/>
          </a:xfrm>
          <a:prstGeom prst="rect">
            <a:avLst/>
          </a:prstGeom>
          <a:noFill/>
        </p:spPr>
        <p:txBody>
          <a:bodyPr anchor="b"/>
          <a:lstStyle/>
          <a:p>
            <a:pPr algn="ctr" fontAlgn="auto">
              <a:spcBef>
                <a:spcPts val="0"/>
              </a:spcBef>
              <a:spcAft>
                <a:spcPts val="0"/>
              </a:spcAft>
              <a:defRPr/>
            </a:pPr>
            <a:fld id="{EE7787BA-45F8-481E-871A-D64AE3CB7E07}" type="slidenum">
              <a:rPr lang="zh-CN" altLang="en-US" sz="1200">
                <a:solidFill>
                  <a:schemeClr val="bg2">
                    <a:shade val="50000"/>
                    <a:satMod val="200000"/>
                  </a:schemeClr>
                </a:solidFill>
                <a:latin typeface="+mn-lt"/>
                <a:ea typeface="+mn-ea"/>
              </a:rPr>
              <a:pPr algn="ctr" fontAlgn="auto">
                <a:spcBef>
                  <a:spcPts val="0"/>
                </a:spcBef>
                <a:spcAft>
                  <a:spcPts val="0"/>
                </a:spcAft>
                <a:defRPr/>
              </a:pPr>
              <a:t>19</a:t>
            </a:fld>
            <a:endParaRPr lang="zh-CN" altLang="en-US" sz="1200">
              <a:solidFill>
                <a:schemeClr val="bg2">
                  <a:shade val="50000"/>
                  <a:satMod val="200000"/>
                </a:schemeClr>
              </a:solidFill>
              <a:latin typeface="+mn-lt"/>
              <a:ea typeface="+mn-ea"/>
            </a:endParaRPr>
          </a:p>
        </p:txBody>
      </p:sp>
      <p:sp>
        <p:nvSpPr>
          <p:cNvPr id="51203" name="Rectangle 2"/>
          <p:cNvSpPr>
            <a:spLocks noGrp="1"/>
          </p:cNvSpPr>
          <p:nvPr>
            <p:ph type="title" idx="4294967295"/>
          </p:nvPr>
        </p:nvSpPr>
        <p:spPr>
          <a:xfrm>
            <a:off x="2714625" y="214313"/>
            <a:ext cx="5499100" cy="1143000"/>
          </a:xfrm>
        </p:spPr>
        <p:txBody>
          <a:bodyPr/>
          <a:lstStyle/>
          <a:p>
            <a:pPr eaLnBrk="1" hangingPunct="1"/>
            <a:r>
              <a:rPr lang="zh-CN" altLang="en-US" smtClean="0">
                <a:latin typeface="Arial" charset="0"/>
                <a:ea typeface="宋体" charset="-122"/>
              </a:rPr>
              <a:t>推理过程分析</a:t>
            </a:r>
          </a:p>
        </p:txBody>
      </p:sp>
      <p:pic>
        <p:nvPicPr>
          <p:cNvPr id="51204" name="Picture 4" descr="Generic_Rules_Engine"/>
          <p:cNvPicPr>
            <a:picLocks noChangeAspect="1" noChangeArrowheads="1"/>
          </p:cNvPicPr>
          <p:nvPr/>
        </p:nvPicPr>
        <p:blipFill>
          <a:blip r:embed="rId3" cstate="print"/>
          <a:srcRect l="82224" t="1839" r="1840" b="72223"/>
          <a:stretch>
            <a:fillRect/>
          </a:stretch>
        </p:blipFill>
        <p:spPr bwMode="auto">
          <a:xfrm>
            <a:off x="3562350" y="2132013"/>
            <a:ext cx="935038" cy="1008062"/>
          </a:xfrm>
          <a:prstGeom prst="rect">
            <a:avLst/>
          </a:prstGeom>
          <a:noFill/>
          <a:ln w="9525">
            <a:noFill/>
            <a:miter lim="800000"/>
            <a:headEnd/>
            <a:tailEnd/>
          </a:ln>
        </p:spPr>
      </p:pic>
      <p:sp>
        <p:nvSpPr>
          <p:cNvPr id="51205" name="AutoShape 5"/>
          <p:cNvSpPr>
            <a:spLocks noChangeArrowheads="1"/>
          </p:cNvSpPr>
          <p:nvPr/>
        </p:nvSpPr>
        <p:spPr bwMode="auto">
          <a:xfrm>
            <a:off x="1403350" y="3213100"/>
            <a:ext cx="1295400" cy="1223963"/>
          </a:xfrm>
          <a:prstGeom prst="flowChartMagneticDisk">
            <a:avLst/>
          </a:prstGeom>
          <a:solidFill>
            <a:schemeClr val="accent2">
              <a:alpha val="12157"/>
            </a:schemeClr>
          </a:solidFill>
          <a:ln w="9525">
            <a:solidFill>
              <a:schemeClr val="accent2"/>
            </a:solidFill>
            <a:round/>
            <a:headEnd/>
            <a:tailEnd/>
          </a:ln>
        </p:spPr>
        <p:txBody>
          <a:bodyPr wrap="none" anchor="ctr"/>
          <a:lstStyle/>
          <a:p>
            <a:pPr algn="ctr"/>
            <a:r>
              <a:rPr lang="zh-CN" altLang="en-US">
                <a:ea typeface="华文中宋" pitchFamily="2" charset="-122"/>
              </a:rPr>
              <a:t>规则</a:t>
            </a:r>
          </a:p>
        </p:txBody>
      </p:sp>
      <p:pic>
        <p:nvPicPr>
          <p:cNvPr id="51206" name="Picture 6" descr="Generic_Rules_Engine"/>
          <p:cNvPicPr>
            <a:picLocks noChangeAspect="1" noChangeArrowheads="1"/>
          </p:cNvPicPr>
          <p:nvPr/>
        </p:nvPicPr>
        <p:blipFill>
          <a:blip r:embed="rId4" cstate="print"/>
          <a:srcRect l="82224" t="1839" r="1840" b="72223"/>
          <a:stretch>
            <a:fillRect/>
          </a:stretch>
        </p:blipFill>
        <p:spPr bwMode="auto">
          <a:xfrm>
            <a:off x="3521075" y="4148138"/>
            <a:ext cx="935038" cy="936625"/>
          </a:xfrm>
          <a:prstGeom prst="rect">
            <a:avLst/>
          </a:prstGeom>
          <a:noFill/>
          <a:ln w="9525">
            <a:noFill/>
            <a:miter lim="800000"/>
            <a:headEnd/>
            <a:tailEnd/>
          </a:ln>
        </p:spPr>
      </p:pic>
      <p:sp>
        <p:nvSpPr>
          <p:cNvPr id="51207" name="AutoShape 7"/>
          <p:cNvSpPr>
            <a:spLocks noChangeArrowheads="1"/>
          </p:cNvSpPr>
          <p:nvPr/>
        </p:nvSpPr>
        <p:spPr bwMode="auto">
          <a:xfrm>
            <a:off x="5291138" y="1916113"/>
            <a:ext cx="1081087" cy="1368425"/>
          </a:xfrm>
          <a:prstGeom prst="foldedCorner">
            <a:avLst>
              <a:gd name="adj" fmla="val 12500"/>
            </a:avLst>
          </a:prstGeom>
          <a:solidFill>
            <a:schemeClr val="hlink">
              <a:alpha val="50195"/>
            </a:schemeClr>
          </a:solidFill>
          <a:ln w="9525">
            <a:noFill/>
            <a:round/>
            <a:headEnd/>
            <a:tailEnd/>
          </a:ln>
        </p:spPr>
        <p:txBody>
          <a:bodyPr wrap="none" anchor="ctr"/>
          <a:lstStyle/>
          <a:p>
            <a:pPr algn="ctr"/>
            <a:r>
              <a:rPr lang="zh-CN" altLang="en-US"/>
              <a:t>结果</a:t>
            </a:r>
          </a:p>
          <a:p>
            <a:pPr algn="ctr"/>
            <a:r>
              <a:rPr lang="zh-CN" altLang="en-US"/>
              <a:t>解释</a:t>
            </a:r>
            <a:endParaRPr lang="en-US" altLang="zh-CN"/>
          </a:p>
        </p:txBody>
      </p:sp>
      <p:sp>
        <p:nvSpPr>
          <p:cNvPr id="51208" name="AutoShape 8"/>
          <p:cNvSpPr>
            <a:spLocks noChangeArrowheads="1"/>
          </p:cNvSpPr>
          <p:nvPr/>
        </p:nvSpPr>
        <p:spPr bwMode="auto">
          <a:xfrm>
            <a:off x="5321300" y="3932238"/>
            <a:ext cx="1081088" cy="1368425"/>
          </a:xfrm>
          <a:prstGeom prst="foldedCorner">
            <a:avLst>
              <a:gd name="adj" fmla="val 12500"/>
            </a:avLst>
          </a:prstGeom>
          <a:solidFill>
            <a:schemeClr val="hlink">
              <a:alpha val="50195"/>
            </a:schemeClr>
          </a:solidFill>
          <a:ln w="9525">
            <a:noFill/>
            <a:round/>
            <a:headEnd/>
            <a:tailEnd/>
          </a:ln>
        </p:spPr>
        <p:txBody>
          <a:bodyPr wrap="none" anchor="ctr"/>
          <a:lstStyle/>
          <a:p>
            <a:pPr algn="ctr"/>
            <a:r>
              <a:rPr lang="zh-CN" altLang="en-US"/>
              <a:t>诊断</a:t>
            </a:r>
          </a:p>
          <a:p>
            <a:pPr algn="ctr"/>
            <a:r>
              <a:rPr lang="zh-CN" altLang="en-US"/>
              <a:t>结果</a:t>
            </a:r>
          </a:p>
          <a:p>
            <a:pPr algn="ctr"/>
            <a:r>
              <a:rPr lang="zh-CN" altLang="en-US"/>
              <a:t>治疗</a:t>
            </a:r>
          </a:p>
          <a:p>
            <a:pPr algn="ctr"/>
            <a:r>
              <a:rPr lang="zh-CN" altLang="en-US"/>
              <a:t>建议</a:t>
            </a:r>
          </a:p>
        </p:txBody>
      </p:sp>
      <p:sp>
        <p:nvSpPr>
          <p:cNvPr id="51209" name="Rectangle 9"/>
          <p:cNvSpPr>
            <a:spLocks noChangeArrowheads="1"/>
          </p:cNvSpPr>
          <p:nvPr/>
        </p:nvSpPr>
        <p:spPr bwMode="auto">
          <a:xfrm>
            <a:off x="3736975" y="5505450"/>
            <a:ext cx="1368425" cy="747713"/>
          </a:xfrm>
          <a:prstGeom prst="rect">
            <a:avLst/>
          </a:prstGeom>
          <a:solidFill>
            <a:srgbClr val="666699">
              <a:alpha val="47058"/>
            </a:srgbClr>
          </a:solidFill>
          <a:ln w="9525">
            <a:noFill/>
            <a:miter lim="800000"/>
            <a:headEnd/>
            <a:tailEnd/>
          </a:ln>
        </p:spPr>
        <p:txBody>
          <a:bodyPr wrap="none" anchor="ctr"/>
          <a:lstStyle/>
          <a:p>
            <a:endParaRPr lang="zh-CN" altLang="en-US"/>
          </a:p>
        </p:txBody>
      </p:sp>
      <p:sp>
        <p:nvSpPr>
          <p:cNvPr id="51210" name="Text Box 10"/>
          <p:cNvSpPr txBox="1">
            <a:spLocks noChangeArrowheads="1"/>
          </p:cNvSpPr>
          <p:nvPr/>
        </p:nvSpPr>
        <p:spPr bwMode="auto">
          <a:xfrm>
            <a:off x="3562350" y="1771650"/>
            <a:ext cx="936625" cy="366713"/>
          </a:xfrm>
          <a:prstGeom prst="rect">
            <a:avLst/>
          </a:prstGeom>
          <a:noFill/>
          <a:ln w="9525">
            <a:noFill/>
            <a:miter lim="800000"/>
            <a:headEnd/>
            <a:tailEnd/>
          </a:ln>
        </p:spPr>
        <p:txBody>
          <a:bodyPr>
            <a:spAutoFit/>
          </a:bodyPr>
          <a:lstStyle/>
          <a:p>
            <a:pPr>
              <a:spcBef>
                <a:spcPct val="50000"/>
              </a:spcBef>
            </a:pPr>
            <a:r>
              <a:rPr lang="zh-CN" altLang="en-US"/>
              <a:t>解释器</a:t>
            </a:r>
          </a:p>
        </p:txBody>
      </p:sp>
      <p:sp>
        <p:nvSpPr>
          <p:cNvPr id="51211" name="Text Box 11"/>
          <p:cNvSpPr txBox="1">
            <a:spLocks noChangeArrowheads="1"/>
          </p:cNvSpPr>
          <p:nvPr/>
        </p:nvSpPr>
        <p:spPr bwMode="auto">
          <a:xfrm>
            <a:off x="3521075" y="5084763"/>
            <a:ext cx="1008063" cy="366712"/>
          </a:xfrm>
          <a:prstGeom prst="rect">
            <a:avLst/>
          </a:prstGeom>
          <a:noFill/>
          <a:ln w="9525">
            <a:noFill/>
            <a:miter lim="800000"/>
            <a:headEnd/>
            <a:tailEnd/>
          </a:ln>
        </p:spPr>
        <p:txBody>
          <a:bodyPr>
            <a:spAutoFit/>
          </a:bodyPr>
          <a:lstStyle/>
          <a:p>
            <a:pPr>
              <a:spcBef>
                <a:spcPct val="50000"/>
              </a:spcBef>
            </a:pPr>
            <a:r>
              <a:rPr lang="zh-CN" altLang="en-US"/>
              <a:t>推理机</a:t>
            </a:r>
            <a:endParaRPr lang="en-US" altLang="zh-CN"/>
          </a:p>
        </p:txBody>
      </p:sp>
      <p:pic>
        <p:nvPicPr>
          <p:cNvPr id="144395" name="Picture 12" descr="yisheng2_016(2)"/>
          <p:cNvPicPr>
            <a:picLocks noChangeAspect="1" noChangeArrowheads="1"/>
          </p:cNvPicPr>
          <p:nvPr/>
        </p:nvPicPr>
        <p:blipFill>
          <a:blip r:embed="rId5" cstate="print"/>
          <a:srcRect/>
          <a:stretch>
            <a:fillRect/>
          </a:stretch>
        </p:blipFill>
        <p:spPr bwMode="auto">
          <a:xfrm>
            <a:off x="7265988" y="2276475"/>
            <a:ext cx="1543050" cy="2447925"/>
          </a:xfrm>
          <a:prstGeom prst="rect">
            <a:avLst/>
          </a:prstGeom>
          <a:noFill/>
          <a:ln w="9525">
            <a:noFill/>
            <a:miter lim="800000"/>
            <a:headEnd/>
            <a:tailEnd/>
          </a:ln>
        </p:spPr>
      </p:pic>
      <p:sp>
        <p:nvSpPr>
          <p:cNvPr id="144396" name="AutoShape 13"/>
          <p:cNvSpPr>
            <a:spLocks/>
          </p:cNvSpPr>
          <p:nvPr/>
        </p:nvSpPr>
        <p:spPr bwMode="auto">
          <a:xfrm>
            <a:off x="6545263" y="2347913"/>
            <a:ext cx="504825" cy="2376487"/>
          </a:xfrm>
          <a:prstGeom prst="rightBrace">
            <a:avLst>
              <a:gd name="adj1" fmla="val 39230"/>
              <a:gd name="adj2" fmla="val 50000"/>
            </a:avLst>
          </a:prstGeom>
          <a:noFill/>
          <a:ln w="25400">
            <a:solidFill>
              <a:srgbClr val="FF0000"/>
            </a:solidFill>
            <a:round/>
            <a:headEnd/>
            <a:tailEnd/>
          </a:ln>
        </p:spPr>
        <p:txBody>
          <a:bodyPr wrap="none" anchor="ctr"/>
          <a:lstStyle/>
          <a:p>
            <a:endParaRPr lang="zh-CN" altLang="en-US"/>
          </a:p>
        </p:txBody>
      </p:sp>
      <p:sp>
        <p:nvSpPr>
          <p:cNvPr id="51214" name="Line 14"/>
          <p:cNvSpPr>
            <a:spLocks noChangeShapeType="1"/>
          </p:cNvSpPr>
          <p:nvPr/>
        </p:nvSpPr>
        <p:spPr bwMode="auto">
          <a:xfrm>
            <a:off x="4457700" y="2563813"/>
            <a:ext cx="792163" cy="0"/>
          </a:xfrm>
          <a:prstGeom prst="line">
            <a:avLst/>
          </a:prstGeom>
          <a:noFill/>
          <a:ln w="25400">
            <a:solidFill>
              <a:srgbClr val="3366FF"/>
            </a:solidFill>
            <a:round/>
            <a:headEnd/>
            <a:tailEnd type="triangle" w="med" len="med"/>
          </a:ln>
        </p:spPr>
        <p:txBody>
          <a:bodyPr/>
          <a:lstStyle/>
          <a:p>
            <a:endParaRPr lang="zh-CN" altLang="en-US"/>
          </a:p>
        </p:txBody>
      </p:sp>
      <p:sp>
        <p:nvSpPr>
          <p:cNvPr id="51215" name="Line 15"/>
          <p:cNvSpPr>
            <a:spLocks noChangeShapeType="1"/>
          </p:cNvSpPr>
          <p:nvPr/>
        </p:nvSpPr>
        <p:spPr bwMode="auto">
          <a:xfrm>
            <a:off x="4457700" y="4724400"/>
            <a:ext cx="792163" cy="0"/>
          </a:xfrm>
          <a:prstGeom prst="line">
            <a:avLst/>
          </a:prstGeom>
          <a:noFill/>
          <a:ln w="25400">
            <a:solidFill>
              <a:srgbClr val="3366FF"/>
            </a:solidFill>
            <a:round/>
            <a:headEnd/>
            <a:tailEnd type="triangle" w="med" len="med"/>
          </a:ln>
        </p:spPr>
        <p:txBody>
          <a:bodyPr/>
          <a:lstStyle/>
          <a:p>
            <a:endParaRPr lang="zh-CN" altLang="en-US"/>
          </a:p>
        </p:txBody>
      </p:sp>
      <p:sp>
        <p:nvSpPr>
          <p:cNvPr id="51216" name="Line 16"/>
          <p:cNvSpPr>
            <a:spLocks noChangeShapeType="1"/>
          </p:cNvSpPr>
          <p:nvPr/>
        </p:nvSpPr>
        <p:spPr bwMode="auto">
          <a:xfrm>
            <a:off x="2800350" y="3932238"/>
            <a:ext cx="576263" cy="574675"/>
          </a:xfrm>
          <a:prstGeom prst="line">
            <a:avLst/>
          </a:prstGeom>
          <a:noFill/>
          <a:ln w="25400">
            <a:solidFill>
              <a:schemeClr val="tx1"/>
            </a:solidFill>
            <a:round/>
            <a:headEnd/>
            <a:tailEnd type="triangle" w="med" len="med"/>
          </a:ln>
        </p:spPr>
        <p:txBody>
          <a:bodyPr/>
          <a:lstStyle/>
          <a:p>
            <a:endParaRPr lang="zh-CN" altLang="en-US"/>
          </a:p>
        </p:txBody>
      </p:sp>
      <p:sp>
        <p:nvSpPr>
          <p:cNvPr id="51217" name="Line 17"/>
          <p:cNvSpPr>
            <a:spLocks noChangeShapeType="1"/>
          </p:cNvSpPr>
          <p:nvPr/>
        </p:nvSpPr>
        <p:spPr bwMode="auto">
          <a:xfrm flipV="1">
            <a:off x="2873375" y="4940300"/>
            <a:ext cx="504825" cy="503238"/>
          </a:xfrm>
          <a:prstGeom prst="line">
            <a:avLst/>
          </a:prstGeom>
          <a:noFill/>
          <a:ln w="25400">
            <a:solidFill>
              <a:schemeClr val="tx1"/>
            </a:solidFill>
            <a:round/>
            <a:headEnd/>
            <a:tailEnd type="triangle" w="med" len="med"/>
          </a:ln>
        </p:spPr>
        <p:txBody>
          <a:bodyPr/>
          <a:lstStyle/>
          <a:p>
            <a:endParaRPr lang="zh-CN" altLang="en-US"/>
          </a:p>
        </p:txBody>
      </p:sp>
      <p:sp>
        <p:nvSpPr>
          <p:cNvPr id="51218" name="Line 18"/>
          <p:cNvSpPr>
            <a:spLocks noChangeShapeType="1"/>
          </p:cNvSpPr>
          <p:nvPr/>
        </p:nvSpPr>
        <p:spPr bwMode="auto">
          <a:xfrm flipV="1">
            <a:off x="3952875" y="3213100"/>
            <a:ext cx="0" cy="863600"/>
          </a:xfrm>
          <a:prstGeom prst="line">
            <a:avLst/>
          </a:prstGeom>
          <a:noFill/>
          <a:ln w="25400">
            <a:solidFill>
              <a:schemeClr val="tx1"/>
            </a:solidFill>
            <a:round/>
            <a:headEnd/>
            <a:tailEnd type="triangle" w="med" len="med"/>
          </a:ln>
        </p:spPr>
        <p:txBody>
          <a:bodyPr/>
          <a:lstStyle/>
          <a:p>
            <a:endParaRPr lang="zh-CN" altLang="en-US"/>
          </a:p>
        </p:txBody>
      </p:sp>
      <p:sp>
        <p:nvSpPr>
          <p:cNvPr id="51219" name="Line 19"/>
          <p:cNvSpPr>
            <a:spLocks noChangeShapeType="1"/>
          </p:cNvSpPr>
          <p:nvPr/>
        </p:nvSpPr>
        <p:spPr bwMode="auto">
          <a:xfrm>
            <a:off x="2081213" y="2636838"/>
            <a:ext cx="0" cy="576262"/>
          </a:xfrm>
          <a:prstGeom prst="line">
            <a:avLst/>
          </a:prstGeom>
          <a:noFill/>
          <a:ln w="25400">
            <a:solidFill>
              <a:schemeClr val="tx1"/>
            </a:solidFill>
            <a:round/>
            <a:headEnd/>
            <a:tailEnd type="triangle" w="med" len="med"/>
          </a:ln>
        </p:spPr>
        <p:txBody>
          <a:bodyPr/>
          <a:lstStyle/>
          <a:p>
            <a:endParaRPr lang="zh-CN" altLang="en-US"/>
          </a:p>
        </p:txBody>
      </p:sp>
      <p:sp>
        <p:nvSpPr>
          <p:cNvPr id="51220" name="AutoShape 20"/>
          <p:cNvSpPr>
            <a:spLocks noChangeArrowheads="1"/>
          </p:cNvSpPr>
          <p:nvPr/>
        </p:nvSpPr>
        <p:spPr bwMode="auto">
          <a:xfrm>
            <a:off x="1433513" y="1628775"/>
            <a:ext cx="1295400" cy="935038"/>
          </a:xfrm>
          <a:prstGeom prst="flowChartMagneticDisk">
            <a:avLst/>
          </a:prstGeom>
          <a:solidFill>
            <a:schemeClr val="accent2">
              <a:alpha val="12157"/>
            </a:schemeClr>
          </a:solidFill>
          <a:ln w="9525">
            <a:solidFill>
              <a:schemeClr val="accent2"/>
            </a:solidFill>
            <a:prstDash val="dash"/>
            <a:round/>
            <a:headEnd/>
            <a:tailEnd/>
          </a:ln>
        </p:spPr>
        <p:txBody>
          <a:bodyPr wrap="none" anchor="ctr"/>
          <a:lstStyle/>
          <a:p>
            <a:pPr algn="ctr"/>
            <a:r>
              <a:rPr lang="zh-CN" altLang="en-US">
                <a:ea typeface="华文中宋" pitchFamily="2" charset="-122"/>
              </a:rPr>
              <a:t>知识</a:t>
            </a:r>
          </a:p>
        </p:txBody>
      </p:sp>
      <p:sp>
        <p:nvSpPr>
          <p:cNvPr id="51221" name="Line 21"/>
          <p:cNvSpPr>
            <a:spLocks noChangeShapeType="1"/>
          </p:cNvSpPr>
          <p:nvPr/>
        </p:nvSpPr>
        <p:spPr bwMode="auto">
          <a:xfrm flipH="1">
            <a:off x="2800350" y="6021388"/>
            <a:ext cx="863600" cy="0"/>
          </a:xfrm>
          <a:prstGeom prst="line">
            <a:avLst/>
          </a:prstGeom>
          <a:noFill/>
          <a:ln w="25400">
            <a:solidFill>
              <a:schemeClr val="tx1"/>
            </a:solidFill>
            <a:round/>
            <a:headEnd/>
            <a:tailEnd type="triangle" w="med" len="med"/>
          </a:ln>
        </p:spPr>
        <p:txBody>
          <a:bodyPr/>
          <a:lstStyle/>
          <a:p>
            <a:endParaRPr lang="zh-CN" altLang="en-US"/>
          </a:p>
        </p:txBody>
      </p:sp>
      <p:sp>
        <p:nvSpPr>
          <p:cNvPr id="51222" name="Documents"/>
          <p:cNvSpPr>
            <a:spLocks noEditPoints="1" noChangeArrowheads="1"/>
          </p:cNvSpPr>
          <p:nvPr/>
        </p:nvSpPr>
        <p:spPr bwMode="auto">
          <a:xfrm>
            <a:off x="1649413" y="5013325"/>
            <a:ext cx="1063625" cy="1289050"/>
          </a:xfrm>
          <a:custGeom>
            <a:avLst/>
            <a:gdLst>
              <a:gd name="T0" fmla="*/ 0 w 21600"/>
              <a:gd name="T1" fmla="*/ 167099 h 21600"/>
              <a:gd name="T2" fmla="*/ 170771 w 21600"/>
              <a:gd name="T3" fmla="*/ 0 h 21600"/>
              <a:gd name="T4" fmla="*/ 1066235 w 21600"/>
              <a:gd name="T5" fmla="*/ 1123622 h 21600"/>
              <a:gd name="T6" fmla="*/ 982573 w 21600"/>
              <a:gd name="T7" fmla="*/ 1206336 h 21600"/>
              <a:gd name="T8" fmla="*/ 898960 w 21600"/>
              <a:gd name="T9" fmla="*/ 1290721 h 21600"/>
              <a:gd name="T10" fmla="*/ 982573 w 21600"/>
              <a:gd name="T11" fmla="*/ 85221 h 21600"/>
              <a:gd name="T12" fmla="*/ 898960 w 21600"/>
              <a:gd name="T13" fmla="*/ 167099 h 21600"/>
              <a:gd name="T14" fmla="*/ 81003 w 21600"/>
              <a:gd name="T15" fmla="*/ 85221 h 21600"/>
              <a:gd name="T16" fmla="*/ 1063625 w 21600"/>
              <a:gd name="T17" fmla="*/ 0 h 21600"/>
              <a:gd name="T18" fmla="*/ 531813 w 21600"/>
              <a:gd name="T19" fmla="*/ 0 h 21600"/>
              <a:gd name="T20" fmla="*/ 0 w 21600"/>
              <a:gd name="T21" fmla="*/ 644525 h 21600"/>
              <a:gd name="T22" fmla="*/ 1063625 w 21600"/>
              <a:gd name="T23" fmla="*/ 644525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r>
              <a:rPr lang="zh-CN" altLang="en-US"/>
              <a:t>事实列表</a:t>
            </a:r>
          </a:p>
        </p:txBody>
      </p:sp>
      <p:sp>
        <p:nvSpPr>
          <p:cNvPr id="51223" name="Rectangle 24"/>
          <p:cNvSpPr>
            <a:spLocks noChangeArrowheads="1"/>
          </p:cNvSpPr>
          <p:nvPr/>
        </p:nvSpPr>
        <p:spPr bwMode="auto">
          <a:xfrm>
            <a:off x="3808413" y="5605463"/>
            <a:ext cx="1368425" cy="747712"/>
          </a:xfrm>
          <a:prstGeom prst="rect">
            <a:avLst/>
          </a:prstGeom>
          <a:solidFill>
            <a:srgbClr val="666699">
              <a:alpha val="47058"/>
            </a:srgbClr>
          </a:solidFill>
          <a:ln w="9525">
            <a:noFill/>
            <a:miter lim="800000"/>
            <a:headEnd/>
            <a:tailEnd/>
          </a:ln>
        </p:spPr>
        <p:txBody>
          <a:bodyPr wrap="none" anchor="ctr"/>
          <a:lstStyle/>
          <a:p>
            <a:endParaRPr lang="zh-CN" altLang="en-US"/>
          </a:p>
        </p:txBody>
      </p:sp>
      <p:sp>
        <p:nvSpPr>
          <p:cNvPr id="51224" name="Rectangle 25"/>
          <p:cNvSpPr>
            <a:spLocks noChangeArrowheads="1"/>
          </p:cNvSpPr>
          <p:nvPr/>
        </p:nvSpPr>
        <p:spPr bwMode="auto">
          <a:xfrm>
            <a:off x="3952875" y="5749925"/>
            <a:ext cx="1368425" cy="747713"/>
          </a:xfrm>
          <a:prstGeom prst="rect">
            <a:avLst/>
          </a:prstGeom>
          <a:solidFill>
            <a:srgbClr val="666699">
              <a:alpha val="47058"/>
            </a:srgbClr>
          </a:solidFill>
          <a:ln w="9525">
            <a:noFill/>
            <a:miter lim="800000"/>
            <a:headEnd/>
            <a:tailEnd/>
          </a:ln>
        </p:spPr>
        <p:txBody>
          <a:bodyPr wrap="none" anchor="ctr"/>
          <a:lstStyle/>
          <a:p>
            <a:pPr algn="ctr"/>
            <a:r>
              <a:rPr lang="zh-CN" altLang="en-US">
                <a:solidFill>
                  <a:schemeClr val="bg1"/>
                </a:solidFill>
              </a:rPr>
              <a:t>病人数据</a:t>
            </a:r>
            <a:endParaRPr lang="en-US" altLang="zh-CN">
              <a:solidFill>
                <a:schemeClr val="bg1"/>
              </a:solidFill>
            </a:endParaRPr>
          </a:p>
          <a:p>
            <a:pPr algn="ctr"/>
            <a:r>
              <a:rPr lang="zh-CN" altLang="en-US">
                <a:solidFill>
                  <a:schemeClr val="bg1"/>
                </a:solidFill>
              </a:rPr>
              <a:t>医疗行为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96"/>
                                        </p:tgtEl>
                                        <p:attrNameLst>
                                          <p:attrName>style.visibility</p:attrName>
                                        </p:attrNameLst>
                                      </p:cBhvr>
                                      <p:to>
                                        <p:strVal val="visible"/>
                                      </p:to>
                                    </p:set>
                                    <p:anim calcmode="lin" valueType="num">
                                      <p:cBhvr additive="base">
                                        <p:cTn id="7" dur="500" fill="hold"/>
                                        <p:tgtEl>
                                          <p:spTgt spid="144396"/>
                                        </p:tgtEl>
                                        <p:attrNameLst>
                                          <p:attrName>ppt_x</p:attrName>
                                        </p:attrNameLst>
                                      </p:cBhvr>
                                      <p:tavLst>
                                        <p:tav tm="0">
                                          <p:val>
                                            <p:strVal val="0-#ppt_w/2"/>
                                          </p:val>
                                        </p:tav>
                                        <p:tav tm="100000">
                                          <p:val>
                                            <p:strVal val="#ppt_x"/>
                                          </p:val>
                                        </p:tav>
                                      </p:tavLst>
                                    </p:anim>
                                    <p:anim calcmode="lin" valueType="num">
                                      <p:cBhvr additive="base">
                                        <p:cTn id="8" dur="500" fill="hold"/>
                                        <p:tgtEl>
                                          <p:spTgt spid="14439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4395"/>
                                        </p:tgtEl>
                                        <p:attrNameLst>
                                          <p:attrName>style.visibility</p:attrName>
                                        </p:attrNameLst>
                                      </p:cBhvr>
                                      <p:to>
                                        <p:strVal val="visible"/>
                                      </p:to>
                                    </p:set>
                                    <p:anim calcmode="lin" valueType="num">
                                      <p:cBhvr additive="base">
                                        <p:cTn id="11" dur="500" fill="hold"/>
                                        <p:tgtEl>
                                          <p:spTgt spid="144395"/>
                                        </p:tgtEl>
                                        <p:attrNameLst>
                                          <p:attrName>ppt_x</p:attrName>
                                        </p:attrNameLst>
                                      </p:cBhvr>
                                      <p:tavLst>
                                        <p:tav tm="0">
                                          <p:val>
                                            <p:strVal val="0-#ppt_w/2"/>
                                          </p:val>
                                        </p:tav>
                                        <p:tav tm="100000">
                                          <p:val>
                                            <p:strVal val="#ppt_x"/>
                                          </p:val>
                                        </p:tav>
                                      </p:tavLst>
                                    </p:anim>
                                    <p:anim calcmode="lin" valueType="num">
                                      <p:cBhvr additive="base">
                                        <p:cTn id="12" dur="500" fill="hold"/>
                                        <p:tgtEl>
                                          <p:spTgt spid="144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3" cstate="print"/>
          <a:srcRect/>
          <a:stretch>
            <a:fillRect/>
          </a:stretch>
        </p:blipFill>
        <p:spPr bwMode="auto">
          <a:xfrm>
            <a:off x="8243888" y="117475"/>
            <a:ext cx="522287" cy="692150"/>
          </a:xfrm>
          <a:prstGeom prst="rect">
            <a:avLst/>
          </a:prstGeom>
          <a:noFill/>
          <a:ln w="9525">
            <a:noFill/>
            <a:miter lim="800000"/>
            <a:headEnd/>
            <a:tailEnd/>
          </a:ln>
        </p:spPr>
      </p:pic>
      <p:sp>
        <p:nvSpPr>
          <p:cNvPr id="4099" name="TextBox 4"/>
          <p:cNvSpPr>
            <a:spLocks noChangeArrowheads="1"/>
          </p:cNvSpPr>
          <p:nvPr/>
        </p:nvSpPr>
        <p:spPr bwMode="auto">
          <a:xfrm>
            <a:off x="1042988" y="549275"/>
            <a:ext cx="1044575" cy="584200"/>
          </a:xfrm>
          <a:prstGeom prst="rect">
            <a:avLst/>
          </a:prstGeom>
          <a:noFill/>
          <a:ln w="9525">
            <a:noFill/>
            <a:miter lim="800000"/>
            <a:headEnd/>
            <a:tailEnd/>
          </a:ln>
        </p:spPr>
        <p:txBody>
          <a:bodyPr wrap="none">
            <a:spAutoFit/>
          </a:bodyPr>
          <a:lstStyle/>
          <a:p>
            <a:r>
              <a:rPr lang="zh-CN" altLang="en-US" sz="3200" b="1">
                <a:solidFill>
                  <a:schemeClr val="bg1"/>
                </a:solidFill>
                <a:latin typeface="宋体" pitchFamily="2" charset="-122"/>
                <a:ea typeface="宋体" pitchFamily="2" charset="-122"/>
                <a:sym typeface="宋体" pitchFamily="2" charset="-122"/>
              </a:rPr>
              <a:t>提纲</a:t>
            </a:r>
            <a:endParaRPr lang="zh-CN" altLang="en-US">
              <a:ea typeface="宋体" pitchFamily="2" charset="-122"/>
            </a:endParaRPr>
          </a:p>
        </p:txBody>
      </p:sp>
      <p:pic>
        <p:nvPicPr>
          <p:cNvPr id="4100" name="图片 7"/>
          <p:cNvPicPr>
            <a:picLocks noChangeAspect="1" noChangeArrowheads="1"/>
          </p:cNvPicPr>
          <p:nvPr/>
        </p:nvPicPr>
        <p:blipFill>
          <a:blip r:embed="rId3" cstate="print"/>
          <a:srcRect/>
          <a:stretch>
            <a:fillRect/>
          </a:stretch>
        </p:blipFill>
        <p:spPr bwMode="auto">
          <a:xfrm>
            <a:off x="8243888" y="117475"/>
            <a:ext cx="522287" cy="692150"/>
          </a:xfrm>
          <a:prstGeom prst="rect">
            <a:avLst/>
          </a:prstGeom>
          <a:noFill/>
          <a:ln w="9525">
            <a:noFill/>
            <a:miter lim="800000"/>
            <a:headEnd/>
            <a:tailEnd/>
          </a:ln>
        </p:spPr>
      </p:pic>
      <p:grpSp>
        <p:nvGrpSpPr>
          <p:cNvPr id="2" name="Group 5"/>
          <p:cNvGrpSpPr>
            <a:grpSpLocks/>
          </p:cNvGrpSpPr>
          <p:nvPr/>
        </p:nvGrpSpPr>
        <p:grpSpPr bwMode="auto">
          <a:xfrm>
            <a:off x="1033463" y="1628775"/>
            <a:ext cx="5903912" cy="665163"/>
            <a:chOff x="0" y="0"/>
            <a:chExt cx="5903669" cy="665163"/>
          </a:xfrm>
        </p:grpSpPr>
        <p:grpSp>
          <p:nvGrpSpPr>
            <p:cNvPr id="3" name="Group 6"/>
            <p:cNvGrpSpPr>
              <a:grpSpLocks/>
            </p:cNvGrpSpPr>
            <p:nvPr/>
          </p:nvGrpSpPr>
          <p:grpSpPr bwMode="auto">
            <a:xfrm>
              <a:off x="0" y="0"/>
              <a:ext cx="762000" cy="665163"/>
              <a:chOff x="0" y="0"/>
              <a:chExt cx="1549" cy="1351"/>
            </a:xfrm>
          </p:grpSpPr>
          <p:sp>
            <p:nvSpPr>
              <p:cNvPr id="4103"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w="9525" cmpd="sng">
                <a:no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sp>
            <p:nvSpPr>
              <p:cNvPr id="4104" name="AutoShape 5"/>
              <p:cNvSpPr>
                <a:spLocks noChangeArrowheads="1"/>
              </p:cNvSpPr>
              <p:nvPr/>
            </p:nvSpPr>
            <p:spPr bwMode="auto">
              <a:xfrm>
                <a:off x="0" y="0"/>
                <a:ext cx="1536" cy="1328"/>
              </a:xfrm>
              <a:prstGeom prst="hexagon">
                <a:avLst>
                  <a:gd name="adj" fmla="val 28916"/>
                  <a:gd name="vf" fmla="val 115470"/>
                </a:avLst>
              </a:prstGeom>
              <a:solidFill>
                <a:srgbClr val="E6E6E6"/>
              </a:solidFill>
              <a:ln w="9525" cmpd="sng">
                <a:solidFill>
                  <a:srgbClr val="C0C0C0"/>
                </a:solid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sp>
            <p:nvSpPr>
              <p:cNvPr id="4105" name="AutoShape 6"/>
              <p:cNvSpPr>
                <a:spLocks noChangeArrowheads="1"/>
              </p:cNvSpPr>
              <p:nvPr/>
            </p:nvSpPr>
            <p:spPr bwMode="auto">
              <a:xfrm>
                <a:off x="90" y="80"/>
                <a:ext cx="1350" cy="1168"/>
              </a:xfrm>
              <a:prstGeom prst="hexagon">
                <a:avLst>
                  <a:gd name="adj" fmla="val 28896"/>
                  <a:gd name="vf" fmla="val 115470"/>
                </a:avLst>
              </a:prstGeom>
              <a:solidFill>
                <a:srgbClr val="8CB3E3"/>
              </a:solidFill>
              <a:ln w="9525" cmpd="sng">
                <a:solidFill>
                  <a:schemeClr val="tx1"/>
                </a:solid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grpSp>
        <p:sp>
          <p:nvSpPr>
            <p:cNvPr id="4106" name="Text Box 12"/>
            <p:cNvSpPr>
              <a:spLocks noChangeArrowheads="1"/>
            </p:cNvSpPr>
            <p:nvPr/>
          </p:nvSpPr>
          <p:spPr bwMode="auto">
            <a:xfrm>
              <a:off x="1180538" y="85688"/>
              <a:ext cx="3886200" cy="461665"/>
            </a:xfrm>
            <a:prstGeom prst="rect">
              <a:avLst/>
            </a:prstGeom>
            <a:noFill/>
            <a:ln w="9525" cmpd="sng">
              <a:noFill/>
              <a:miter lim="800000"/>
              <a:headEnd/>
              <a:tailEnd/>
            </a:ln>
          </p:spPr>
          <p:txBody>
            <a:bodyPr>
              <a:spAutoFit/>
            </a:bodyPr>
            <a:lstStyle/>
            <a:p>
              <a:pPr algn="ctr"/>
              <a:r>
                <a:rPr lang="zh-CN" altLang="en-US" sz="2400" b="1">
                  <a:latin typeface="Calibri" pitchFamily="34" charset="0"/>
                  <a:ea typeface="宋体" pitchFamily="2" charset="-122"/>
                  <a:sym typeface="Calibri" pitchFamily="34" charset="0"/>
                </a:rPr>
                <a:t>背景知识</a:t>
              </a:r>
            </a:p>
          </p:txBody>
        </p:sp>
        <p:sp>
          <p:nvSpPr>
            <p:cNvPr id="4107" name="Text Box 13"/>
            <p:cNvSpPr>
              <a:spLocks noChangeArrowheads="1"/>
            </p:cNvSpPr>
            <p:nvPr/>
          </p:nvSpPr>
          <p:spPr bwMode="auto">
            <a:xfrm>
              <a:off x="203778" y="98425"/>
              <a:ext cx="340157" cy="461665"/>
            </a:xfrm>
            <a:prstGeom prst="rect">
              <a:avLst/>
            </a:prstGeom>
            <a:noFill/>
            <a:ln w="9525" cmpd="sng">
              <a:noFill/>
              <a:miter lim="800000"/>
              <a:headEnd/>
              <a:tailEnd/>
            </a:ln>
          </p:spPr>
          <p:txBody>
            <a:bodyPr wrap="none">
              <a:spAutoFit/>
            </a:bodyPr>
            <a:lstStyle/>
            <a:p>
              <a:pPr algn="ctr" eaLnBrk="0" hangingPunct="0"/>
              <a:r>
                <a:rPr lang="en-US" sz="2400" b="1">
                  <a:latin typeface="Calibri" pitchFamily="34" charset="0"/>
                  <a:ea typeface="Calibri" pitchFamily="34" charset="0"/>
                  <a:cs typeface="Calibri" pitchFamily="34" charset="0"/>
                  <a:sym typeface="Calibri" pitchFamily="34" charset="0"/>
                </a:rPr>
                <a:t>1</a:t>
              </a:r>
              <a:endParaRPr lang="zh-CN" altLang="en-US"/>
            </a:p>
          </p:txBody>
        </p:sp>
        <p:sp>
          <p:nvSpPr>
            <p:cNvPr id="4108" name="Line 11"/>
            <p:cNvSpPr>
              <a:spLocks noChangeShapeType="1"/>
            </p:cNvSpPr>
            <p:nvPr/>
          </p:nvSpPr>
          <p:spPr bwMode="auto">
            <a:xfrm>
              <a:off x="609600" y="609600"/>
              <a:ext cx="5294069" cy="1"/>
            </a:xfrm>
            <a:prstGeom prst="line">
              <a:avLst/>
            </a:prstGeom>
            <a:noFill/>
            <a:ln w="25400" cmpd="sng">
              <a:solidFill>
                <a:srgbClr val="C0C0C0"/>
              </a:solidFill>
              <a:prstDash val="sysDot"/>
              <a:round/>
              <a:headEnd/>
              <a:tailEnd type="oval" w="med" len="med"/>
            </a:ln>
          </p:spPr>
          <p:txBody>
            <a:bodyPr wrap="none" anchor="ctr"/>
            <a:lstStyle/>
            <a:p>
              <a:endParaRPr lang="zh-CN" altLang="zh-CN" b="1">
                <a:latin typeface="宋体" pitchFamily="2" charset="-122"/>
                <a:ea typeface="宋体" pitchFamily="2" charset="-122"/>
                <a:sym typeface="宋体" pitchFamily="2" charset="-122"/>
              </a:endParaRPr>
            </a:p>
          </p:txBody>
        </p:sp>
      </p:grpSp>
      <p:grpSp>
        <p:nvGrpSpPr>
          <p:cNvPr id="4" name="Group 13"/>
          <p:cNvGrpSpPr>
            <a:grpSpLocks/>
          </p:cNvGrpSpPr>
          <p:nvPr/>
        </p:nvGrpSpPr>
        <p:grpSpPr bwMode="auto">
          <a:xfrm>
            <a:off x="1033463" y="2420938"/>
            <a:ext cx="5903912" cy="665162"/>
            <a:chOff x="0" y="0"/>
            <a:chExt cx="5903669" cy="665163"/>
          </a:xfrm>
        </p:grpSpPr>
        <p:grpSp>
          <p:nvGrpSpPr>
            <p:cNvPr id="5" name="Group 14"/>
            <p:cNvGrpSpPr>
              <a:grpSpLocks/>
            </p:cNvGrpSpPr>
            <p:nvPr/>
          </p:nvGrpSpPr>
          <p:grpSpPr bwMode="auto">
            <a:xfrm>
              <a:off x="0" y="0"/>
              <a:ext cx="762000" cy="665163"/>
              <a:chOff x="0" y="0"/>
              <a:chExt cx="1549" cy="1351"/>
            </a:xfrm>
          </p:grpSpPr>
          <p:sp>
            <p:nvSpPr>
              <p:cNvPr id="4111"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w="9525" cmpd="sng">
                <a:no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sp>
            <p:nvSpPr>
              <p:cNvPr id="4112" name="AutoShape 9"/>
              <p:cNvSpPr>
                <a:spLocks noChangeArrowheads="1"/>
              </p:cNvSpPr>
              <p:nvPr/>
            </p:nvSpPr>
            <p:spPr bwMode="auto">
              <a:xfrm>
                <a:off x="0" y="0"/>
                <a:ext cx="1536" cy="1328"/>
              </a:xfrm>
              <a:prstGeom prst="hexagon">
                <a:avLst>
                  <a:gd name="adj" fmla="val 28916"/>
                  <a:gd name="vf" fmla="val 115470"/>
                </a:avLst>
              </a:prstGeom>
              <a:solidFill>
                <a:srgbClr val="E6E6E6"/>
              </a:solidFill>
              <a:ln w="9525" cmpd="sng">
                <a:solidFill>
                  <a:srgbClr val="C0C0C0"/>
                </a:solid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sp>
            <p:nvSpPr>
              <p:cNvPr id="4113" name="AutoShape 10"/>
              <p:cNvSpPr>
                <a:spLocks noChangeArrowheads="1"/>
              </p:cNvSpPr>
              <p:nvPr/>
            </p:nvSpPr>
            <p:spPr bwMode="auto">
              <a:xfrm>
                <a:off x="90" y="80"/>
                <a:ext cx="1350" cy="1168"/>
              </a:xfrm>
              <a:prstGeom prst="hexagon">
                <a:avLst>
                  <a:gd name="adj" fmla="val 28896"/>
                  <a:gd name="vf" fmla="val 115470"/>
                </a:avLst>
              </a:prstGeom>
              <a:solidFill>
                <a:srgbClr val="CCC0D9"/>
              </a:solidFill>
              <a:ln w="9525" cmpd="sng">
                <a:solidFill>
                  <a:schemeClr val="tx1"/>
                </a:solid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grpSp>
        <p:sp>
          <p:nvSpPr>
            <p:cNvPr id="4114" name="Text Box 15"/>
            <p:cNvSpPr>
              <a:spLocks noChangeArrowheads="1"/>
            </p:cNvSpPr>
            <p:nvPr/>
          </p:nvSpPr>
          <p:spPr bwMode="auto">
            <a:xfrm>
              <a:off x="982216" y="76200"/>
              <a:ext cx="4341726" cy="461665"/>
            </a:xfrm>
            <a:prstGeom prst="rect">
              <a:avLst/>
            </a:prstGeom>
            <a:noFill/>
            <a:ln w="9525" cmpd="sng">
              <a:noFill/>
              <a:miter lim="800000"/>
              <a:headEnd/>
              <a:tailEnd/>
            </a:ln>
          </p:spPr>
          <p:txBody>
            <a:bodyPr>
              <a:spAutoFit/>
            </a:bodyPr>
            <a:lstStyle/>
            <a:p>
              <a:pPr algn="ctr"/>
              <a:r>
                <a:rPr lang="zh-CN" altLang="en-US" sz="2400" b="1" dirty="0" smtClean="0">
                  <a:ea typeface="宋体" pitchFamily="2" charset="-122"/>
                  <a:sym typeface="Calibri" pitchFamily="34" charset="0"/>
                </a:rPr>
                <a:t>基本概念</a:t>
              </a:r>
              <a:endParaRPr lang="zh-CN" altLang="en-US" sz="2400" b="1" dirty="0">
                <a:ea typeface="宋体" pitchFamily="2" charset="-122"/>
                <a:sym typeface="Calibri" pitchFamily="34" charset="0"/>
              </a:endParaRPr>
            </a:p>
          </p:txBody>
        </p:sp>
        <p:sp>
          <p:nvSpPr>
            <p:cNvPr id="4115" name="Text Box 16"/>
            <p:cNvSpPr>
              <a:spLocks noChangeArrowheads="1"/>
            </p:cNvSpPr>
            <p:nvPr/>
          </p:nvSpPr>
          <p:spPr bwMode="auto">
            <a:xfrm>
              <a:off x="203778" y="98425"/>
              <a:ext cx="340157" cy="461665"/>
            </a:xfrm>
            <a:prstGeom prst="rect">
              <a:avLst/>
            </a:prstGeom>
            <a:noFill/>
            <a:ln w="9525" cmpd="sng">
              <a:noFill/>
              <a:miter lim="800000"/>
              <a:headEnd/>
              <a:tailEnd/>
            </a:ln>
          </p:spPr>
          <p:txBody>
            <a:bodyPr wrap="none">
              <a:spAutoFit/>
            </a:bodyPr>
            <a:lstStyle/>
            <a:p>
              <a:pPr algn="ctr" eaLnBrk="0" hangingPunct="0"/>
              <a:r>
                <a:rPr lang="en-US" sz="2400" b="1">
                  <a:latin typeface="Calibri" pitchFamily="34" charset="0"/>
                  <a:ea typeface="Calibri" pitchFamily="34" charset="0"/>
                  <a:cs typeface="Calibri" pitchFamily="34" charset="0"/>
                  <a:sym typeface="Calibri" pitchFamily="34" charset="0"/>
                </a:rPr>
                <a:t>2</a:t>
              </a:r>
              <a:endParaRPr lang="zh-CN" altLang="en-US"/>
            </a:p>
          </p:txBody>
        </p:sp>
        <p:sp>
          <p:nvSpPr>
            <p:cNvPr id="4116" name="Line 14"/>
            <p:cNvSpPr>
              <a:spLocks noChangeShapeType="1"/>
            </p:cNvSpPr>
            <p:nvPr/>
          </p:nvSpPr>
          <p:spPr bwMode="auto">
            <a:xfrm>
              <a:off x="609600" y="609600"/>
              <a:ext cx="5294069" cy="1"/>
            </a:xfrm>
            <a:prstGeom prst="line">
              <a:avLst/>
            </a:prstGeom>
            <a:noFill/>
            <a:ln w="25400" cmpd="sng">
              <a:solidFill>
                <a:srgbClr val="C0C0C0"/>
              </a:solidFill>
              <a:prstDash val="sysDot"/>
              <a:round/>
              <a:headEnd/>
              <a:tailEnd type="oval" w="med" len="med"/>
            </a:ln>
          </p:spPr>
          <p:txBody>
            <a:bodyPr wrap="none" anchor="ctr"/>
            <a:lstStyle/>
            <a:p>
              <a:endParaRPr lang="zh-CN" altLang="zh-CN" b="1">
                <a:latin typeface="宋体" pitchFamily="2" charset="-122"/>
                <a:ea typeface="宋体" pitchFamily="2" charset="-122"/>
                <a:sym typeface="宋体" pitchFamily="2" charset="-122"/>
              </a:endParaRPr>
            </a:p>
          </p:txBody>
        </p:sp>
      </p:grpSp>
      <p:grpSp>
        <p:nvGrpSpPr>
          <p:cNvPr id="6" name="Group 21"/>
          <p:cNvGrpSpPr>
            <a:grpSpLocks/>
          </p:cNvGrpSpPr>
          <p:nvPr/>
        </p:nvGrpSpPr>
        <p:grpSpPr bwMode="auto">
          <a:xfrm>
            <a:off x="1025525" y="4049713"/>
            <a:ext cx="5903913" cy="665162"/>
            <a:chOff x="0" y="0"/>
            <a:chExt cx="5903669" cy="665163"/>
          </a:xfrm>
        </p:grpSpPr>
        <p:grpSp>
          <p:nvGrpSpPr>
            <p:cNvPr id="7" name="Group 22"/>
            <p:cNvGrpSpPr>
              <a:grpSpLocks/>
            </p:cNvGrpSpPr>
            <p:nvPr/>
          </p:nvGrpSpPr>
          <p:grpSpPr bwMode="auto">
            <a:xfrm>
              <a:off x="0" y="0"/>
              <a:ext cx="762000" cy="665163"/>
              <a:chOff x="0" y="0"/>
              <a:chExt cx="1549" cy="1351"/>
            </a:xfrm>
          </p:grpSpPr>
          <p:sp>
            <p:nvSpPr>
              <p:cNvPr id="4119" name="AutoShape 8"/>
              <p:cNvSpPr>
                <a:spLocks noChangeArrowheads="1"/>
              </p:cNvSpPr>
              <p:nvPr/>
            </p:nvSpPr>
            <p:spPr bwMode="auto">
              <a:xfrm>
                <a:off x="13" y="23"/>
                <a:ext cx="1536" cy="1328"/>
              </a:xfrm>
              <a:prstGeom prst="hexagon">
                <a:avLst>
                  <a:gd name="adj" fmla="val 28916"/>
                  <a:gd name="vf" fmla="val 115470"/>
                </a:avLst>
              </a:prstGeom>
              <a:solidFill>
                <a:srgbClr val="808080"/>
              </a:solidFill>
              <a:ln w="9525" cmpd="sng">
                <a:no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sp>
            <p:nvSpPr>
              <p:cNvPr id="4120" name="AutoShape 9"/>
              <p:cNvSpPr>
                <a:spLocks noChangeArrowheads="1"/>
              </p:cNvSpPr>
              <p:nvPr/>
            </p:nvSpPr>
            <p:spPr bwMode="auto">
              <a:xfrm>
                <a:off x="0" y="0"/>
                <a:ext cx="1536" cy="1328"/>
              </a:xfrm>
              <a:prstGeom prst="hexagon">
                <a:avLst>
                  <a:gd name="adj" fmla="val 28916"/>
                  <a:gd name="vf" fmla="val 115470"/>
                </a:avLst>
              </a:prstGeom>
              <a:solidFill>
                <a:srgbClr val="E6E6E6"/>
              </a:solidFill>
              <a:ln w="9525" cmpd="sng">
                <a:solidFill>
                  <a:srgbClr val="C0C0C0"/>
                </a:solid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sp>
            <p:nvSpPr>
              <p:cNvPr id="4121" name="AutoShape 10"/>
              <p:cNvSpPr>
                <a:spLocks noChangeArrowheads="1"/>
              </p:cNvSpPr>
              <p:nvPr/>
            </p:nvSpPr>
            <p:spPr bwMode="auto">
              <a:xfrm>
                <a:off x="90" y="80"/>
                <a:ext cx="1350" cy="1168"/>
              </a:xfrm>
              <a:prstGeom prst="hexagon">
                <a:avLst>
                  <a:gd name="adj" fmla="val 28896"/>
                  <a:gd name="vf" fmla="val 115470"/>
                </a:avLst>
              </a:prstGeom>
              <a:solidFill>
                <a:srgbClr val="CCC0D9"/>
              </a:solidFill>
              <a:ln w="9525" cmpd="sng">
                <a:solidFill>
                  <a:schemeClr val="tx1"/>
                </a:solidFill>
                <a:miter lim="800000"/>
                <a:headEnd/>
                <a:tailEnd/>
              </a:ln>
            </p:spPr>
            <p:txBody>
              <a:bodyPr wrap="none" anchor="ctr"/>
              <a:lstStyle/>
              <a:p>
                <a:endParaRPr lang="zh-CN" altLang="zh-CN" b="1">
                  <a:latin typeface="宋体" pitchFamily="2" charset="-122"/>
                  <a:ea typeface="宋体" pitchFamily="2" charset="-122"/>
                  <a:sym typeface="宋体" pitchFamily="2" charset="-122"/>
                </a:endParaRPr>
              </a:p>
            </p:txBody>
          </p:sp>
        </p:grpSp>
        <p:sp>
          <p:nvSpPr>
            <p:cNvPr id="4122" name="Text Box 15"/>
            <p:cNvSpPr>
              <a:spLocks noChangeArrowheads="1"/>
            </p:cNvSpPr>
            <p:nvPr/>
          </p:nvSpPr>
          <p:spPr bwMode="auto">
            <a:xfrm>
              <a:off x="982216" y="76200"/>
              <a:ext cx="4341726" cy="461665"/>
            </a:xfrm>
            <a:prstGeom prst="rect">
              <a:avLst/>
            </a:prstGeom>
            <a:noFill/>
            <a:ln w="9525" cmpd="sng">
              <a:noFill/>
              <a:miter lim="800000"/>
              <a:headEnd/>
              <a:tailEnd/>
            </a:ln>
          </p:spPr>
          <p:txBody>
            <a:bodyPr>
              <a:spAutoFit/>
            </a:bodyPr>
            <a:lstStyle/>
            <a:p>
              <a:pPr algn="ctr"/>
              <a:r>
                <a:rPr lang="zh-CN" altLang="en-US" sz="2400" b="1" dirty="0">
                  <a:ea typeface="宋体" pitchFamily="2" charset="-122"/>
                  <a:sym typeface="Calibri" pitchFamily="34" charset="0"/>
                </a:rPr>
                <a:t>实例介绍</a:t>
              </a:r>
            </a:p>
          </p:txBody>
        </p:sp>
        <p:sp>
          <p:nvSpPr>
            <p:cNvPr id="4123" name="Text Box 16"/>
            <p:cNvSpPr>
              <a:spLocks noChangeArrowheads="1"/>
            </p:cNvSpPr>
            <p:nvPr/>
          </p:nvSpPr>
          <p:spPr bwMode="auto">
            <a:xfrm>
              <a:off x="203778" y="98425"/>
              <a:ext cx="340157" cy="461665"/>
            </a:xfrm>
            <a:prstGeom prst="rect">
              <a:avLst/>
            </a:prstGeom>
            <a:noFill/>
            <a:ln w="9525" cmpd="sng">
              <a:noFill/>
              <a:miter lim="800000"/>
              <a:headEnd/>
              <a:tailEnd/>
            </a:ln>
          </p:spPr>
          <p:txBody>
            <a:bodyPr wrap="none">
              <a:spAutoFit/>
            </a:bodyPr>
            <a:lstStyle/>
            <a:p>
              <a:pPr algn="ctr" eaLnBrk="0" hangingPunct="0"/>
              <a:r>
                <a:rPr lang="en-US" sz="2400" b="1">
                  <a:latin typeface="Calibri" pitchFamily="34" charset="0"/>
                  <a:ea typeface="Calibri" pitchFamily="34" charset="0"/>
                  <a:cs typeface="Calibri" pitchFamily="34" charset="0"/>
                  <a:sym typeface="Calibri" pitchFamily="34" charset="0"/>
                </a:rPr>
                <a:t>4</a:t>
              </a:r>
              <a:endParaRPr lang="en-US"/>
            </a:p>
          </p:txBody>
        </p:sp>
        <p:sp>
          <p:nvSpPr>
            <p:cNvPr id="4124" name="Line 14"/>
            <p:cNvSpPr>
              <a:spLocks noChangeShapeType="1"/>
            </p:cNvSpPr>
            <p:nvPr/>
          </p:nvSpPr>
          <p:spPr bwMode="auto">
            <a:xfrm>
              <a:off x="609600" y="609600"/>
              <a:ext cx="5294069" cy="1"/>
            </a:xfrm>
            <a:prstGeom prst="line">
              <a:avLst/>
            </a:prstGeom>
            <a:noFill/>
            <a:ln w="25400" cmpd="sng">
              <a:solidFill>
                <a:srgbClr val="C0C0C0"/>
              </a:solidFill>
              <a:prstDash val="sysDot"/>
              <a:round/>
              <a:headEnd/>
              <a:tailEnd type="oval" w="med" len="med"/>
            </a:ln>
          </p:spPr>
          <p:txBody>
            <a:bodyPr wrap="none" anchor="ctr"/>
            <a:lstStyle/>
            <a:p>
              <a:endParaRPr lang="zh-CN" altLang="zh-CN" b="1">
                <a:latin typeface="宋体" pitchFamily="2" charset="-122"/>
                <a:ea typeface="宋体" pitchFamily="2" charset="-122"/>
                <a:sym typeface="宋体" pitchFamily="2" charset="-122"/>
              </a:endParaRPr>
            </a:p>
          </p:txBody>
        </p:sp>
      </p:grpSp>
      <p:grpSp>
        <p:nvGrpSpPr>
          <p:cNvPr id="8" name="Group 29"/>
          <p:cNvGrpSpPr>
            <a:grpSpLocks/>
          </p:cNvGrpSpPr>
          <p:nvPr/>
        </p:nvGrpSpPr>
        <p:grpSpPr bwMode="auto">
          <a:xfrm>
            <a:off x="1046163" y="3213100"/>
            <a:ext cx="5903912" cy="665163"/>
            <a:chOff x="0" y="0"/>
            <a:chExt cx="5903669" cy="665163"/>
          </a:xfrm>
        </p:grpSpPr>
        <p:grpSp>
          <p:nvGrpSpPr>
            <p:cNvPr id="9" name="Group 30"/>
            <p:cNvGrpSpPr>
              <a:grpSpLocks/>
            </p:cNvGrpSpPr>
            <p:nvPr/>
          </p:nvGrpSpPr>
          <p:grpSpPr bwMode="auto">
            <a:xfrm>
              <a:off x="0" y="0"/>
              <a:ext cx="762000" cy="665163"/>
              <a:chOff x="0" y="0"/>
              <a:chExt cx="1549" cy="1351"/>
            </a:xfrm>
          </p:grpSpPr>
          <p:sp>
            <p:nvSpPr>
              <p:cNvPr id="4127" name="AutoShape 4"/>
              <p:cNvSpPr>
                <a:spLocks noChangeArrowheads="1"/>
              </p:cNvSpPr>
              <p:nvPr/>
            </p:nvSpPr>
            <p:spPr bwMode="auto">
              <a:xfrm>
                <a:off x="13" y="23"/>
                <a:ext cx="1536" cy="1328"/>
              </a:xfrm>
              <a:prstGeom prst="hexagon">
                <a:avLst>
                  <a:gd name="adj" fmla="val 28916"/>
                  <a:gd name="vf" fmla="val 115470"/>
                </a:avLst>
              </a:prstGeom>
              <a:solidFill>
                <a:srgbClr val="808080"/>
              </a:solidFill>
              <a:ln w="9525" cap="flat" cmpd="sng">
                <a:noFill/>
                <a:miter lim="800000"/>
                <a:headEnd/>
                <a:tailEnd/>
              </a:ln>
              <a:effectLst/>
            </p:spPr>
            <p:txBody>
              <a:bodyPr wrap="none" anchor="ctr"/>
              <a:lstStyle/>
              <a:p>
                <a:endParaRPr lang="zh-CN" altLang="zh-CN" b="1">
                  <a:latin typeface="宋体" pitchFamily="2" charset="-122"/>
                  <a:ea typeface="宋体" pitchFamily="2" charset="-122"/>
                  <a:sym typeface="宋体" pitchFamily="2" charset="-122"/>
                </a:endParaRPr>
              </a:p>
            </p:txBody>
          </p:sp>
          <p:sp>
            <p:nvSpPr>
              <p:cNvPr id="4128" name="AutoShape 5"/>
              <p:cNvSpPr>
                <a:spLocks noChangeArrowheads="1"/>
              </p:cNvSpPr>
              <p:nvPr/>
            </p:nvSpPr>
            <p:spPr bwMode="auto">
              <a:xfrm>
                <a:off x="0" y="0"/>
                <a:ext cx="1536" cy="1328"/>
              </a:xfrm>
              <a:prstGeom prst="hexagon">
                <a:avLst>
                  <a:gd name="adj" fmla="val 28916"/>
                  <a:gd name="vf" fmla="val 115470"/>
                </a:avLst>
              </a:prstGeom>
              <a:solidFill>
                <a:srgbClr val="E6E6E6"/>
              </a:solidFill>
              <a:ln w="9525" cap="flat" cmpd="sng">
                <a:solidFill>
                  <a:srgbClr val="C0C0C0"/>
                </a:solidFill>
                <a:miter lim="800000"/>
                <a:headEnd/>
                <a:tailEnd/>
              </a:ln>
              <a:effectLst/>
            </p:spPr>
            <p:txBody>
              <a:bodyPr wrap="none" anchor="ctr"/>
              <a:lstStyle/>
              <a:p>
                <a:endParaRPr lang="zh-CN" altLang="zh-CN" b="1">
                  <a:latin typeface="宋体" pitchFamily="2" charset="-122"/>
                  <a:ea typeface="宋体" pitchFamily="2" charset="-122"/>
                  <a:sym typeface="宋体" pitchFamily="2" charset="-122"/>
                </a:endParaRPr>
              </a:p>
            </p:txBody>
          </p:sp>
          <p:sp>
            <p:nvSpPr>
              <p:cNvPr id="4129" name="AutoShape 6"/>
              <p:cNvSpPr>
                <a:spLocks noChangeArrowheads="1"/>
              </p:cNvSpPr>
              <p:nvPr/>
            </p:nvSpPr>
            <p:spPr bwMode="auto">
              <a:xfrm>
                <a:off x="90" y="80"/>
                <a:ext cx="1350" cy="1168"/>
              </a:xfrm>
              <a:prstGeom prst="hexagon">
                <a:avLst>
                  <a:gd name="adj" fmla="val 28896"/>
                  <a:gd name="vf" fmla="val 115470"/>
                </a:avLst>
              </a:prstGeom>
              <a:solidFill>
                <a:srgbClr val="8CB3E3"/>
              </a:solidFill>
              <a:ln w="9525" cap="flat" cmpd="sng">
                <a:solidFill>
                  <a:schemeClr val="tx1"/>
                </a:solidFill>
                <a:miter lim="800000"/>
                <a:headEnd/>
                <a:tailEnd/>
              </a:ln>
              <a:effectLst/>
            </p:spPr>
            <p:txBody>
              <a:bodyPr wrap="none" anchor="ctr"/>
              <a:lstStyle/>
              <a:p>
                <a:endParaRPr lang="zh-CN" altLang="zh-CN" b="1">
                  <a:latin typeface="宋体" pitchFamily="2" charset="-122"/>
                  <a:ea typeface="宋体" pitchFamily="2" charset="-122"/>
                  <a:sym typeface="宋体" pitchFamily="2" charset="-122"/>
                </a:endParaRPr>
              </a:p>
            </p:txBody>
          </p:sp>
        </p:grpSp>
        <p:sp>
          <p:nvSpPr>
            <p:cNvPr id="4130" name="Text Box 12"/>
            <p:cNvSpPr>
              <a:spLocks noChangeArrowheads="1"/>
            </p:cNvSpPr>
            <p:nvPr/>
          </p:nvSpPr>
          <p:spPr bwMode="auto">
            <a:xfrm>
              <a:off x="1180538" y="85688"/>
              <a:ext cx="3886200" cy="461665"/>
            </a:xfrm>
            <a:prstGeom prst="rect">
              <a:avLst/>
            </a:prstGeom>
            <a:noFill/>
            <a:ln w="9525" cap="flat" cmpd="sng">
              <a:noFill/>
              <a:miter lim="800000"/>
              <a:headEnd/>
              <a:tailEnd/>
            </a:ln>
            <a:effectLst/>
          </p:spPr>
          <p:txBody>
            <a:bodyPr>
              <a:spAutoFit/>
            </a:bodyPr>
            <a:lstStyle/>
            <a:p>
              <a:pPr algn="ctr"/>
              <a:r>
                <a:rPr lang="zh-CN" altLang="en-US" sz="2400" b="1" dirty="0" smtClean="0">
                  <a:ea typeface="宋体" pitchFamily="2" charset="-122"/>
                </a:rPr>
                <a:t>关键技术</a:t>
              </a:r>
              <a:endParaRPr lang="zh-CN" altLang="en-US" sz="2400" b="1" dirty="0">
                <a:ea typeface="宋体" pitchFamily="2" charset="-122"/>
              </a:endParaRPr>
            </a:p>
          </p:txBody>
        </p:sp>
        <p:sp>
          <p:nvSpPr>
            <p:cNvPr id="4131" name="Text Box 13"/>
            <p:cNvSpPr>
              <a:spLocks noChangeArrowheads="1"/>
            </p:cNvSpPr>
            <p:nvPr/>
          </p:nvSpPr>
          <p:spPr bwMode="auto">
            <a:xfrm>
              <a:off x="203778" y="98425"/>
              <a:ext cx="340157" cy="461665"/>
            </a:xfrm>
            <a:prstGeom prst="rect">
              <a:avLst/>
            </a:prstGeom>
            <a:noFill/>
            <a:ln w="9525" cap="flat" cmpd="sng">
              <a:noFill/>
              <a:miter lim="800000"/>
              <a:headEnd/>
              <a:tailEnd/>
            </a:ln>
            <a:effectLst/>
          </p:spPr>
          <p:txBody>
            <a:bodyPr wrap="none">
              <a:spAutoFit/>
            </a:bodyPr>
            <a:lstStyle/>
            <a:p>
              <a:pPr algn="ctr" eaLnBrk="0" hangingPunct="0"/>
              <a:r>
                <a:rPr lang="zh-CN" altLang="en-US" sz="2400" b="1">
                  <a:latin typeface="Calibri" pitchFamily="34" charset="0"/>
                  <a:ea typeface="宋体" pitchFamily="2" charset="-122"/>
                  <a:sym typeface="Calibri" pitchFamily="34" charset="0"/>
                </a:rPr>
                <a:t>3</a:t>
              </a:r>
              <a:endParaRPr lang="zh-CN" altLang="en-US"/>
            </a:p>
          </p:txBody>
        </p:sp>
        <p:sp>
          <p:nvSpPr>
            <p:cNvPr id="4132" name="Line 11"/>
            <p:cNvSpPr>
              <a:spLocks noChangeShapeType="1"/>
            </p:cNvSpPr>
            <p:nvPr/>
          </p:nvSpPr>
          <p:spPr bwMode="auto">
            <a:xfrm>
              <a:off x="609600" y="609600"/>
              <a:ext cx="5294069" cy="1"/>
            </a:xfrm>
            <a:prstGeom prst="line">
              <a:avLst/>
            </a:prstGeom>
            <a:noFill/>
            <a:ln w="25400" cap="flat" cmpd="sng">
              <a:solidFill>
                <a:srgbClr val="C0C0C0"/>
              </a:solidFill>
              <a:prstDash val="sysDot"/>
              <a:round/>
              <a:headEnd/>
              <a:tailEnd type="oval" w="med" len="med"/>
            </a:ln>
            <a:effectLst/>
          </p:spPr>
          <p:txBody>
            <a:bodyPr wrap="none" anchor="ctr"/>
            <a:lstStyle/>
            <a:p>
              <a:endParaRPr lang="zh-CN" altLang="zh-CN" b="1">
                <a:latin typeface="宋体" pitchFamily="2" charset="-122"/>
                <a:ea typeface="宋体" pitchFamily="2" charset="-122"/>
                <a:sym typeface="宋体" pitchFamily="2" charset="-122"/>
              </a:endParaRPr>
            </a:p>
          </p:txBody>
        </p:sp>
      </p:grpSp>
      <p:sp>
        <p:nvSpPr>
          <p:cNvPr id="37" name="矩形 36"/>
          <p:cNvSpPr/>
          <p:nvPr/>
        </p:nvSpPr>
        <p:spPr>
          <a:xfrm>
            <a:off x="785786" y="1357298"/>
            <a:ext cx="6858048" cy="1785950"/>
          </a:xfrm>
          <a:prstGeom prst="rect">
            <a:avLst/>
          </a:prstGeom>
          <a:solidFill>
            <a:srgbClr val="FFFFFF">
              <a:alpha val="58039"/>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42910" y="285728"/>
            <a:ext cx="7486650" cy="1143000"/>
          </a:xfrm>
        </p:spPr>
        <p:txBody>
          <a:bodyPr/>
          <a:lstStyle/>
          <a:p>
            <a:pPr eaLnBrk="1" hangingPunct="1"/>
            <a:r>
              <a:rPr lang="zh-CN" altLang="en-US" dirty="0" smtClean="0"/>
              <a:t>与临床信息系统（</a:t>
            </a:r>
            <a:r>
              <a:rPr lang="en-US" altLang="zh-CN" dirty="0" smtClean="0"/>
              <a:t>CIS</a:t>
            </a:r>
            <a:r>
              <a:rPr lang="zh-CN" altLang="en-US" dirty="0" smtClean="0"/>
              <a:t>）集成</a:t>
            </a:r>
            <a:endParaRPr lang="en-US" altLang="zh-CN" dirty="0" smtClean="0"/>
          </a:p>
        </p:txBody>
      </p:sp>
      <p:sp>
        <p:nvSpPr>
          <p:cNvPr id="52228" name="Rectangle 3"/>
          <p:cNvSpPr>
            <a:spLocks noGrp="1"/>
          </p:cNvSpPr>
          <p:nvPr>
            <p:ph sz="quarter" idx="1"/>
          </p:nvPr>
        </p:nvSpPr>
        <p:spPr/>
        <p:txBody>
          <a:bodyPr/>
          <a:lstStyle/>
          <a:p>
            <a:pPr eaLnBrk="1" hangingPunct="1">
              <a:lnSpc>
                <a:spcPct val="150000"/>
              </a:lnSpc>
            </a:pPr>
            <a:r>
              <a:rPr lang="zh-CN" altLang="en-US" smtClean="0">
                <a:latin typeface="Arial" charset="0"/>
                <a:ea typeface="宋体" charset="-122"/>
              </a:rPr>
              <a:t>独立的</a:t>
            </a:r>
            <a:r>
              <a:rPr lang="en-US" altLang="zh-CN" smtClean="0">
                <a:latin typeface="Arial" charset="0"/>
                <a:ea typeface="宋体" charset="-122"/>
              </a:rPr>
              <a:t>CDSS</a:t>
            </a:r>
            <a:r>
              <a:rPr lang="zh-CN" altLang="en-US" smtClean="0">
                <a:latin typeface="Arial" charset="0"/>
                <a:ea typeface="宋体" charset="-122"/>
              </a:rPr>
              <a:t>因没有整合到临床工作流中限制了</a:t>
            </a:r>
            <a:r>
              <a:rPr lang="en-US" altLang="zh-CN" smtClean="0">
                <a:latin typeface="Arial" charset="0"/>
                <a:ea typeface="宋体" charset="-122"/>
              </a:rPr>
              <a:t>CDSS</a:t>
            </a:r>
            <a:r>
              <a:rPr lang="zh-CN" altLang="en-US" smtClean="0">
                <a:latin typeface="Arial" charset="0"/>
                <a:ea typeface="宋体" charset="-122"/>
              </a:rPr>
              <a:t>的应用</a:t>
            </a:r>
          </a:p>
          <a:p>
            <a:pPr eaLnBrk="1" hangingPunct="1">
              <a:lnSpc>
                <a:spcPct val="150000"/>
              </a:lnSpc>
            </a:pPr>
            <a:r>
              <a:rPr lang="zh-CN" altLang="en-US" smtClean="0">
                <a:latin typeface="Arial" charset="0"/>
                <a:ea typeface="宋体" charset="-122"/>
              </a:rPr>
              <a:t>大部分</a:t>
            </a:r>
            <a:r>
              <a:rPr lang="en-US" altLang="zh-CN" smtClean="0">
                <a:latin typeface="Arial" charset="0"/>
                <a:ea typeface="宋体" charset="-122"/>
              </a:rPr>
              <a:t>CDSS</a:t>
            </a:r>
            <a:r>
              <a:rPr lang="zh-CN" altLang="en-US" smtClean="0">
                <a:latin typeface="Arial" charset="0"/>
                <a:ea typeface="宋体" charset="-122"/>
              </a:rPr>
              <a:t>系统与</a:t>
            </a:r>
            <a:r>
              <a:rPr lang="en-US" altLang="zh-CN" smtClean="0">
                <a:latin typeface="Arial" charset="0"/>
                <a:ea typeface="宋体" charset="-122"/>
              </a:rPr>
              <a:t>CIS</a:t>
            </a:r>
            <a:r>
              <a:rPr lang="zh-CN" altLang="en-US" smtClean="0">
                <a:latin typeface="Arial" charset="0"/>
                <a:ea typeface="宋体" charset="-122"/>
              </a:rPr>
              <a:t>紧密耦合</a:t>
            </a:r>
          </a:p>
          <a:p>
            <a:pPr eaLnBrk="1" hangingPunct="1">
              <a:lnSpc>
                <a:spcPct val="150000"/>
              </a:lnSpc>
            </a:pPr>
            <a:r>
              <a:rPr lang="zh-CN" altLang="en-US" smtClean="0">
                <a:latin typeface="Arial" charset="0"/>
                <a:ea typeface="宋体" charset="-122"/>
              </a:rPr>
              <a:t>越来越多的研究机构和组织致力于松耦合的</a:t>
            </a:r>
            <a:r>
              <a:rPr lang="en-US" altLang="zh-CN" smtClean="0">
                <a:latin typeface="Arial" charset="0"/>
                <a:ea typeface="宋体" charset="-122"/>
              </a:rPr>
              <a:t>, </a:t>
            </a:r>
            <a:r>
              <a:rPr lang="zh-CN" altLang="en-US" smtClean="0">
                <a:latin typeface="Arial" charset="0"/>
                <a:ea typeface="宋体" charset="-122"/>
              </a:rPr>
              <a:t>能够与多个</a:t>
            </a:r>
            <a:r>
              <a:rPr lang="en-US" altLang="zh-CN" smtClean="0">
                <a:latin typeface="Arial" charset="0"/>
                <a:ea typeface="宋体" charset="-122"/>
              </a:rPr>
              <a:t>CIS</a:t>
            </a:r>
            <a:r>
              <a:rPr lang="zh-CN" altLang="en-US" smtClean="0">
                <a:latin typeface="Arial" charset="0"/>
                <a:ea typeface="宋体" charset="-122"/>
              </a:rPr>
              <a:t>进行集成</a:t>
            </a:r>
            <a:endParaRPr lang="en-US" altLang="zh-CN" smtClean="0">
              <a:latin typeface="Arial" charset="0"/>
              <a:ea typeface="宋体" charset="-122"/>
            </a:endParaRPr>
          </a:p>
          <a:p>
            <a:pPr lvl="1" eaLnBrk="1" hangingPunct="1">
              <a:lnSpc>
                <a:spcPct val="150000"/>
              </a:lnSpc>
            </a:pPr>
            <a:endParaRPr lang="en-US" altLang="zh-CN" sz="2000" smtClean="0">
              <a:latin typeface="Arial" charset="0"/>
              <a:ea typeface="宋体"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pPr eaLnBrk="1" hangingPunct="1"/>
            <a:r>
              <a:rPr lang="zh-CN" altLang="en-US" smtClean="0"/>
              <a:t>来自</a:t>
            </a:r>
            <a:r>
              <a:rPr lang="en-US" altLang="zh-CN" smtClean="0"/>
              <a:t>CIS</a:t>
            </a:r>
            <a:r>
              <a:rPr lang="zh-CN" altLang="en-US" smtClean="0"/>
              <a:t>的数据种类</a:t>
            </a:r>
            <a:endParaRPr lang="en-US" altLang="zh-CN" smtClean="0"/>
          </a:p>
        </p:txBody>
      </p:sp>
      <p:sp>
        <p:nvSpPr>
          <p:cNvPr id="54276" name="Rectangle 3"/>
          <p:cNvSpPr>
            <a:spLocks noGrp="1"/>
          </p:cNvSpPr>
          <p:nvPr>
            <p:ph sz="quarter" idx="1"/>
          </p:nvPr>
        </p:nvSpPr>
        <p:spPr>
          <a:xfrm>
            <a:off x="928688" y="1571625"/>
            <a:ext cx="7772400" cy="4572000"/>
          </a:xfrm>
        </p:spPr>
        <p:txBody>
          <a:bodyPr/>
          <a:lstStyle/>
          <a:p>
            <a:pPr eaLnBrk="1" hangingPunct="1"/>
            <a:r>
              <a:rPr lang="zh-CN" altLang="en-US" smtClean="0">
                <a:latin typeface="Arial" charset="0"/>
                <a:ea typeface="宋体" charset="-122"/>
              </a:rPr>
              <a:t>人口统计学方面的个人数据</a:t>
            </a:r>
          </a:p>
          <a:p>
            <a:pPr eaLnBrk="1" hangingPunct="1"/>
            <a:r>
              <a:rPr lang="zh-CN" altLang="en-US" smtClean="0">
                <a:latin typeface="Arial" charset="0"/>
                <a:ea typeface="宋体" charset="-122"/>
              </a:rPr>
              <a:t>就诊信息</a:t>
            </a:r>
          </a:p>
          <a:p>
            <a:pPr eaLnBrk="1" hangingPunct="1"/>
            <a:r>
              <a:rPr lang="zh-CN" altLang="en-US" smtClean="0">
                <a:latin typeface="Arial" charset="0"/>
                <a:ea typeface="宋体" charset="-122"/>
              </a:rPr>
              <a:t>疾病史</a:t>
            </a:r>
          </a:p>
          <a:p>
            <a:pPr eaLnBrk="1" hangingPunct="1"/>
            <a:r>
              <a:rPr lang="zh-CN" altLang="en-US" smtClean="0">
                <a:latin typeface="Arial" charset="0"/>
                <a:ea typeface="宋体" charset="-122"/>
              </a:rPr>
              <a:t>过敏史</a:t>
            </a:r>
          </a:p>
          <a:p>
            <a:pPr eaLnBrk="1" hangingPunct="1"/>
            <a:r>
              <a:rPr lang="zh-CN" altLang="en-US" smtClean="0">
                <a:latin typeface="Arial" charset="0"/>
                <a:ea typeface="宋体" charset="-122"/>
              </a:rPr>
              <a:t>诊疗所需要达到的指标数据</a:t>
            </a:r>
          </a:p>
          <a:p>
            <a:pPr eaLnBrk="1" hangingPunct="1"/>
            <a:r>
              <a:rPr lang="zh-CN" altLang="en-US" smtClean="0">
                <a:latin typeface="Arial" charset="0"/>
                <a:ea typeface="宋体" charset="-122"/>
              </a:rPr>
              <a:t>目前病人所有的药疗数据</a:t>
            </a:r>
          </a:p>
          <a:p>
            <a:pPr eaLnBrk="1" hangingPunct="1"/>
            <a:r>
              <a:rPr lang="zh-CN" altLang="en-US" smtClean="0">
                <a:latin typeface="Arial" charset="0"/>
                <a:ea typeface="宋体" charset="-122"/>
              </a:rPr>
              <a:t>与病人手术相关数据</a:t>
            </a:r>
          </a:p>
          <a:p>
            <a:pPr eaLnBrk="1" hangingPunct="1"/>
            <a:r>
              <a:rPr lang="zh-CN" altLang="en-US" smtClean="0">
                <a:latin typeface="Arial" charset="0"/>
                <a:ea typeface="宋体" charset="-122"/>
              </a:rPr>
              <a:t>病人所做的检查检验的结果值等</a:t>
            </a:r>
          </a:p>
          <a:p>
            <a:pPr eaLnBrk="1" hangingPunct="1"/>
            <a:endParaRPr lang="zh-CN" altLang="en-US" smtClean="0">
              <a:latin typeface="Arial" charset="0"/>
              <a:ea typeface="宋体" charset="-122"/>
            </a:endParaRPr>
          </a:p>
          <a:p>
            <a:pPr eaLnBrk="1" hangingPunct="1"/>
            <a:endParaRPr lang="zh-CN" altLang="en-US" smtClean="0">
              <a:latin typeface="Arial" charset="0"/>
              <a:ea typeface="宋体" charset="-122"/>
            </a:endParaRPr>
          </a:p>
          <a:p>
            <a:pPr eaLnBrk="1" hangingPunct="1"/>
            <a:endParaRPr lang="en-US" altLang="zh-CN" smtClean="0">
              <a:latin typeface="Arial" charset="0"/>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sz="3900" dirty="0" smtClean="0"/>
              <a:t>集成互操作</a:t>
            </a:r>
            <a:endParaRPr lang="en-US" altLang="zh-CN" sz="3900" dirty="0" smtClean="0"/>
          </a:p>
        </p:txBody>
      </p:sp>
      <p:sp>
        <p:nvSpPr>
          <p:cNvPr id="55299" name="内容占位符 2"/>
          <p:cNvSpPr>
            <a:spLocks noGrp="1"/>
          </p:cNvSpPr>
          <p:nvPr>
            <p:ph idx="1"/>
          </p:nvPr>
        </p:nvSpPr>
        <p:spPr/>
        <p:txBody>
          <a:bodyPr/>
          <a:lstStyle/>
          <a:p>
            <a:pPr eaLnBrk="1" hangingPunct="1"/>
            <a:r>
              <a:rPr lang="zh-CN" altLang="en-US" smtClean="0">
                <a:latin typeface="Arial" charset="0"/>
                <a:ea typeface="宋体" charset="-122"/>
              </a:rPr>
              <a:t>数据互操作</a:t>
            </a:r>
          </a:p>
          <a:p>
            <a:pPr lvl="1" eaLnBrk="1" hangingPunct="1"/>
            <a:r>
              <a:rPr lang="zh-CN" altLang="en-US" smtClean="0">
                <a:latin typeface="Arial" charset="0"/>
                <a:ea typeface="宋体" charset="-122"/>
              </a:rPr>
              <a:t>创建一个丰富的、结构化，能够与多个</a:t>
            </a:r>
            <a:r>
              <a:rPr lang="en-US" altLang="zh-CN" smtClean="0">
                <a:latin typeface="Arial" charset="0"/>
                <a:ea typeface="宋体" charset="-122"/>
              </a:rPr>
              <a:t>CIS</a:t>
            </a:r>
            <a:r>
              <a:rPr lang="zh-CN" altLang="en-US" smtClean="0">
                <a:latin typeface="Arial" charset="0"/>
                <a:ea typeface="宋体" charset="-122"/>
              </a:rPr>
              <a:t>有效整合和应用的病人信息模型</a:t>
            </a:r>
            <a:endParaRPr lang="en-US" altLang="zh-CN" smtClean="0">
              <a:latin typeface="Arial" charset="0"/>
              <a:ea typeface="宋体" charset="-122"/>
            </a:endParaRPr>
          </a:p>
          <a:p>
            <a:pPr eaLnBrk="1" hangingPunct="1"/>
            <a:r>
              <a:rPr lang="zh-CN" altLang="en-US" smtClean="0">
                <a:latin typeface="Arial" charset="0"/>
                <a:ea typeface="宋体" charset="-122"/>
              </a:rPr>
              <a:t>工作流互操作</a:t>
            </a:r>
          </a:p>
          <a:p>
            <a:pPr lvl="1" eaLnBrk="1" hangingPunct="1"/>
            <a:r>
              <a:rPr lang="zh-CN" altLang="en-US" smtClean="0">
                <a:latin typeface="Arial" charset="0"/>
                <a:ea typeface="宋体" charset="-122"/>
              </a:rPr>
              <a:t>医生在提供服务时与</a:t>
            </a:r>
            <a:r>
              <a:rPr lang="en-US" altLang="zh-CN" smtClean="0">
                <a:latin typeface="Arial" charset="0"/>
                <a:ea typeface="宋体" charset="-122"/>
              </a:rPr>
              <a:t>CDSS</a:t>
            </a:r>
            <a:r>
              <a:rPr lang="zh-CN" altLang="en-US" smtClean="0">
                <a:latin typeface="Arial" charset="0"/>
                <a:ea typeface="宋体" charset="-122"/>
              </a:rPr>
              <a:t>交互方式</a:t>
            </a:r>
          </a:p>
          <a:p>
            <a:pPr eaLnBrk="1" hangingPunct="1"/>
            <a:r>
              <a:rPr lang="zh-CN" altLang="en-US" smtClean="0">
                <a:latin typeface="Arial" charset="0"/>
                <a:ea typeface="宋体" charset="-122"/>
              </a:rPr>
              <a:t>知识互操作</a:t>
            </a:r>
          </a:p>
          <a:p>
            <a:pPr lvl="1" eaLnBrk="1" hangingPunct="1"/>
            <a:r>
              <a:rPr lang="zh-CN" altLang="en-US" smtClean="0">
                <a:latin typeface="Arial" charset="0"/>
                <a:ea typeface="宋体" charset="-122"/>
              </a:rPr>
              <a:t>独立于任何</a:t>
            </a:r>
            <a:r>
              <a:rPr lang="en-US" altLang="zh-CN" smtClean="0">
                <a:latin typeface="Arial" charset="0"/>
                <a:ea typeface="宋体" charset="-122"/>
              </a:rPr>
              <a:t>CIS</a:t>
            </a:r>
            <a:r>
              <a:rPr lang="zh-CN" altLang="en-US" smtClean="0">
                <a:latin typeface="Arial" charset="0"/>
                <a:ea typeface="宋体" charset="-122"/>
              </a:rPr>
              <a:t>的数据模型</a:t>
            </a:r>
            <a:r>
              <a:rPr lang="en-US" altLang="zh-CN" smtClean="0">
                <a:latin typeface="Arial" charset="0"/>
                <a:ea typeface="宋体" charset="-122"/>
              </a:rPr>
              <a:t> </a:t>
            </a:r>
          </a:p>
          <a:p>
            <a:pPr lvl="1" eaLnBrk="1" hangingPunct="1"/>
            <a:r>
              <a:rPr lang="zh-CN" altLang="en-US" smtClean="0">
                <a:latin typeface="Arial" charset="0"/>
                <a:ea typeface="宋体" charset="-122"/>
              </a:rPr>
              <a:t>能够同时支持多版本临床指南</a:t>
            </a:r>
          </a:p>
          <a:p>
            <a:pPr lvl="1" eaLnBrk="1" hangingPunct="1"/>
            <a:r>
              <a:rPr lang="zh-CN" altLang="en-US" smtClean="0">
                <a:latin typeface="Arial" charset="0"/>
                <a:ea typeface="宋体" charset="-122"/>
              </a:rPr>
              <a:t>用户的反馈，知识更新问题</a:t>
            </a:r>
            <a:endParaRPr lang="en-US" altLang="zh-CN" smtClean="0">
              <a:latin typeface="Arial" charset="0"/>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pPr eaLnBrk="1" hangingPunct="1"/>
            <a:r>
              <a:rPr lang="zh-CN" altLang="en-US" smtClean="0"/>
              <a:t>工作流互操作</a:t>
            </a:r>
          </a:p>
        </p:txBody>
      </p:sp>
      <p:sp>
        <p:nvSpPr>
          <p:cNvPr id="56323" name="Rectangle 3"/>
          <p:cNvSpPr>
            <a:spLocks noGrp="1"/>
          </p:cNvSpPr>
          <p:nvPr>
            <p:ph idx="1"/>
          </p:nvPr>
        </p:nvSpPr>
        <p:spPr/>
        <p:txBody>
          <a:bodyPr/>
          <a:lstStyle/>
          <a:p>
            <a:pPr eaLnBrk="1" hangingPunct="1">
              <a:lnSpc>
                <a:spcPct val="90000"/>
              </a:lnSpc>
            </a:pPr>
            <a:r>
              <a:rPr lang="zh-CN" altLang="en-US" smtClean="0">
                <a:latin typeface="Arial" charset="0"/>
                <a:ea typeface="宋体" charset="-122"/>
              </a:rPr>
              <a:t>被动式</a:t>
            </a:r>
            <a:r>
              <a:rPr lang="en-US" altLang="zh-CN" smtClean="0">
                <a:latin typeface="Arial" charset="0"/>
                <a:ea typeface="宋体" charset="-122"/>
              </a:rPr>
              <a:t>----</a:t>
            </a:r>
            <a:r>
              <a:rPr lang="zh-CN" altLang="en-US" smtClean="0">
                <a:latin typeface="Arial" charset="0"/>
                <a:ea typeface="宋体" charset="-122"/>
              </a:rPr>
              <a:t>用户通过按钮等告诉</a:t>
            </a:r>
            <a:r>
              <a:rPr lang="en-US" altLang="zh-CN" smtClean="0">
                <a:latin typeface="Arial" charset="0"/>
                <a:ea typeface="宋体" charset="-122"/>
              </a:rPr>
              <a:t>CIS</a:t>
            </a:r>
            <a:r>
              <a:rPr lang="zh-CN" altLang="en-US" smtClean="0">
                <a:latin typeface="Arial" charset="0"/>
                <a:ea typeface="宋体" charset="-122"/>
              </a:rPr>
              <a:t>什么时候需要调用决策支持服务</a:t>
            </a:r>
          </a:p>
          <a:p>
            <a:pPr eaLnBrk="1" hangingPunct="1">
              <a:lnSpc>
                <a:spcPct val="90000"/>
              </a:lnSpc>
            </a:pPr>
            <a:r>
              <a:rPr lang="zh-CN" altLang="en-US" smtClean="0">
                <a:latin typeface="Arial" charset="0"/>
                <a:ea typeface="宋体" charset="-122"/>
              </a:rPr>
              <a:t>主动式</a:t>
            </a:r>
            <a:r>
              <a:rPr lang="en-US" altLang="zh-CN" smtClean="0">
                <a:latin typeface="Arial" charset="0"/>
                <a:ea typeface="宋体" charset="-122"/>
              </a:rPr>
              <a:t>----</a:t>
            </a:r>
            <a:r>
              <a:rPr lang="zh-CN" altLang="en-US" smtClean="0">
                <a:latin typeface="Arial" charset="0"/>
                <a:ea typeface="宋体" charset="-122"/>
              </a:rPr>
              <a:t>预先定义决策支持服务的实时触发事件</a:t>
            </a:r>
          </a:p>
          <a:p>
            <a:pPr lvl="1" eaLnBrk="1" hangingPunct="1">
              <a:lnSpc>
                <a:spcPct val="90000"/>
              </a:lnSpc>
            </a:pPr>
            <a:r>
              <a:rPr lang="zh-CN" altLang="en-US" sz="3200" smtClean="0">
                <a:latin typeface="Arial" charset="0"/>
                <a:ea typeface="宋体" charset="-122"/>
              </a:rPr>
              <a:t>临床触发事件</a:t>
            </a:r>
            <a:endParaRPr lang="en-US" altLang="zh-CN" sz="3200" smtClean="0">
              <a:latin typeface="Arial" charset="0"/>
              <a:ea typeface="宋体" charset="-122"/>
            </a:endParaRPr>
          </a:p>
          <a:p>
            <a:pPr lvl="2" eaLnBrk="1" hangingPunct="1">
              <a:lnSpc>
                <a:spcPct val="90000"/>
              </a:lnSpc>
            </a:pPr>
            <a:r>
              <a:rPr lang="zh-CN" altLang="en-US" sz="2800" smtClean="0">
                <a:latin typeface="Arial" charset="0"/>
                <a:ea typeface="宋体" charset="-122"/>
              </a:rPr>
              <a:t>病人入院就诊</a:t>
            </a:r>
            <a:endParaRPr lang="en-US" altLang="zh-CN" sz="2800" smtClean="0">
              <a:latin typeface="Arial" charset="0"/>
              <a:ea typeface="宋体" charset="-122"/>
            </a:endParaRPr>
          </a:p>
          <a:p>
            <a:pPr lvl="2" eaLnBrk="1" hangingPunct="1">
              <a:lnSpc>
                <a:spcPct val="90000"/>
              </a:lnSpc>
            </a:pPr>
            <a:r>
              <a:rPr lang="zh-CN" altLang="en-US" sz="2800" smtClean="0">
                <a:latin typeface="Arial" charset="0"/>
                <a:ea typeface="宋体" charset="-122"/>
              </a:rPr>
              <a:t>病人转科</a:t>
            </a:r>
            <a:endParaRPr lang="en-US" altLang="zh-CN" sz="2800" smtClean="0">
              <a:latin typeface="Arial" charset="0"/>
              <a:ea typeface="宋体" charset="-122"/>
            </a:endParaRPr>
          </a:p>
          <a:p>
            <a:pPr lvl="2" eaLnBrk="1" hangingPunct="1">
              <a:lnSpc>
                <a:spcPct val="90000"/>
              </a:lnSpc>
            </a:pPr>
            <a:r>
              <a:rPr lang="zh-CN" altLang="en-US" sz="2800" smtClean="0">
                <a:latin typeface="Arial" charset="0"/>
                <a:ea typeface="宋体" charset="-122"/>
              </a:rPr>
              <a:t>病人出院等</a:t>
            </a:r>
            <a:endParaRPr lang="en-US" altLang="zh-CN" sz="2800" smtClean="0">
              <a:latin typeface="Arial" charset="0"/>
              <a:ea typeface="宋体" charset="-122"/>
            </a:endParaRPr>
          </a:p>
          <a:p>
            <a:pPr lvl="1" eaLnBrk="1" hangingPunct="1">
              <a:lnSpc>
                <a:spcPct val="90000"/>
              </a:lnSpc>
            </a:pPr>
            <a:r>
              <a:rPr lang="zh-CN" altLang="en-US" sz="3200" smtClean="0">
                <a:latin typeface="Arial" charset="0"/>
                <a:ea typeface="宋体" charset="-122"/>
              </a:rPr>
              <a:t>周期性或批事件</a:t>
            </a:r>
            <a:r>
              <a:rPr lang="en-US" altLang="zh-CN" sz="3200" smtClean="0">
                <a:latin typeface="Arial" charset="0"/>
                <a:ea typeface="宋体" charset="-122"/>
              </a:rPr>
              <a:t> </a:t>
            </a:r>
          </a:p>
          <a:p>
            <a:pPr lvl="2" eaLnBrk="1" hangingPunct="1">
              <a:lnSpc>
                <a:spcPct val="90000"/>
              </a:lnSpc>
            </a:pPr>
            <a:r>
              <a:rPr lang="zh-CN" altLang="en-US" sz="2800" smtClean="0">
                <a:latin typeface="Arial" charset="0"/>
                <a:ea typeface="宋体" charset="-122"/>
              </a:rPr>
              <a:t>例如</a:t>
            </a:r>
            <a:r>
              <a:rPr lang="en-US" altLang="zh-CN" sz="2800" smtClean="0">
                <a:latin typeface="Arial" charset="0"/>
                <a:ea typeface="宋体" charset="-122"/>
              </a:rPr>
              <a:t>: </a:t>
            </a:r>
            <a:r>
              <a:rPr lang="zh-CN" altLang="en-US" sz="2800" smtClean="0">
                <a:latin typeface="Arial" charset="0"/>
                <a:ea typeface="宋体" charset="-122"/>
              </a:rPr>
              <a:t>每隔一个小时监测血糖值</a:t>
            </a:r>
          </a:p>
          <a:p>
            <a:pPr eaLnBrk="1" hangingPunct="1">
              <a:lnSpc>
                <a:spcPct val="90000"/>
              </a:lnSpc>
            </a:pPr>
            <a:endParaRPr lang="en-US" altLang="zh-CN" smtClean="0">
              <a:latin typeface="Arial" charset="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r>
              <a:rPr lang="zh-CN" altLang="en-US" smtClean="0"/>
              <a:t>数据互操作</a:t>
            </a:r>
            <a:endParaRPr lang="en-US" altLang="zh-CN" smtClean="0"/>
          </a:p>
        </p:txBody>
      </p:sp>
      <p:sp>
        <p:nvSpPr>
          <p:cNvPr id="57347" name="Rectangle 3"/>
          <p:cNvSpPr>
            <a:spLocks noGrp="1"/>
          </p:cNvSpPr>
          <p:nvPr>
            <p:ph idx="1"/>
          </p:nvPr>
        </p:nvSpPr>
        <p:spPr/>
        <p:txBody>
          <a:bodyPr/>
          <a:lstStyle/>
          <a:p>
            <a:pPr eaLnBrk="1" hangingPunct="1"/>
            <a:r>
              <a:rPr lang="en-US" altLang="zh-CN" smtClean="0">
                <a:latin typeface="Arial" charset="0"/>
                <a:ea typeface="宋体" charset="-122"/>
              </a:rPr>
              <a:t>HL7 </a:t>
            </a:r>
          </a:p>
          <a:p>
            <a:pPr lvl="1" eaLnBrk="1" hangingPunct="1"/>
            <a:r>
              <a:rPr lang="zh-CN" altLang="en-US" smtClean="0">
                <a:latin typeface="Arial" charset="0"/>
                <a:ea typeface="宋体" charset="-122"/>
              </a:rPr>
              <a:t>临床数据交换标准</a:t>
            </a:r>
            <a:endParaRPr lang="en-US" altLang="zh-CN" smtClean="0">
              <a:latin typeface="Arial" charset="0"/>
              <a:ea typeface="宋体" charset="-122"/>
            </a:endParaRPr>
          </a:p>
          <a:p>
            <a:pPr lvl="1" eaLnBrk="1" hangingPunct="1"/>
            <a:r>
              <a:rPr lang="zh-CN" altLang="en-US" smtClean="0">
                <a:latin typeface="Arial" charset="0"/>
                <a:ea typeface="宋体" charset="-122"/>
              </a:rPr>
              <a:t>应用广泛：</a:t>
            </a:r>
            <a:r>
              <a:rPr lang="en-US" altLang="zh-CN" smtClean="0">
                <a:latin typeface="Arial" charset="0"/>
                <a:ea typeface="宋体" charset="-122"/>
              </a:rPr>
              <a:t>USA, Internationally </a:t>
            </a:r>
          </a:p>
          <a:p>
            <a:pPr eaLnBrk="1" hangingPunct="1"/>
            <a:r>
              <a:rPr lang="en-US" altLang="zh-CN" smtClean="0">
                <a:latin typeface="Arial" charset="0"/>
                <a:ea typeface="宋体" charset="-122"/>
              </a:rPr>
              <a:t>vMR: </a:t>
            </a:r>
            <a:r>
              <a:rPr lang="zh-CN" altLang="en-US" smtClean="0">
                <a:latin typeface="Arial" charset="0"/>
                <a:ea typeface="宋体" charset="-122"/>
              </a:rPr>
              <a:t>基于</a:t>
            </a:r>
            <a:r>
              <a:rPr lang="en-US" altLang="zh-CN" smtClean="0">
                <a:latin typeface="Arial" charset="0"/>
                <a:ea typeface="宋体" charset="-122"/>
              </a:rPr>
              <a:t>HL7 RIM </a:t>
            </a:r>
          </a:p>
          <a:p>
            <a:pPr lvl="1" eaLnBrk="1" hangingPunct="1"/>
            <a:r>
              <a:rPr lang="zh-CN" altLang="en-US" smtClean="0">
                <a:latin typeface="Arial" charset="0"/>
                <a:ea typeface="宋体" charset="-122"/>
              </a:rPr>
              <a:t>作为</a:t>
            </a:r>
            <a:r>
              <a:rPr lang="en-US" altLang="zh-CN" smtClean="0">
                <a:latin typeface="Arial" charset="0"/>
                <a:ea typeface="宋体" charset="-122"/>
              </a:rPr>
              <a:t>CDSS</a:t>
            </a:r>
            <a:r>
              <a:rPr lang="zh-CN" altLang="en-US" smtClean="0">
                <a:latin typeface="Arial" charset="0"/>
                <a:ea typeface="宋体" charset="-122"/>
              </a:rPr>
              <a:t>和不同</a:t>
            </a:r>
            <a:r>
              <a:rPr lang="en-US" altLang="zh-CN" smtClean="0">
                <a:latin typeface="Arial" charset="0"/>
                <a:ea typeface="宋体" charset="-122"/>
              </a:rPr>
              <a:t>CIS </a:t>
            </a:r>
            <a:r>
              <a:rPr lang="zh-CN" altLang="en-US" smtClean="0">
                <a:latin typeface="Arial" charset="0"/>
                <a:ea typeface="宋体" charset="-122"/>
              </a:rPr>
              <a:t>的连接桥梁 </a:t>
            </a:r>
            <a:endParaRPr lang="en-US" altLang="zh-CN" smtClean="0">
              <a:latin typeface="Arial" charset="0"/>
              <a:ea typeface="宋体" charset="-122"/>
            </a:endParaRPr>
          </a:p>
          <a:p>
            <a:pPr eaLnBrk="1" hangingPunct="1"/>
            <a:r>
              <a:rPr lang="zh-CN" altLang="en-US" smtClean="0">
                <a:latin typeface="Arial" charset="0"/>
                <a:ea typeface="宋体" charset="-122"/>
              </a:rPr>
              <a:t>标准的</a:t>
            </a:r>
            <a:r>
              <a:rPr lang="en-US" altLang="zh-CN" smtClean="0">
                <a:latin typeface="Arial" charset="0"/>
                <a:ea typeface="宋体" charset="-122"/>
              </a:rPr>
              <a:t>vMR</a:t>
            </a:r>
            <a:r>
              <a:rPr lang="zh-CN" altLang="en-US" smtClean="0">
                <a:latin typeface="Arial" charset="0"/>
                <a:ea typeface="宋体" charset="-122"/>
              </a:rPr>
              <a:t>没有确立</a:t>
            </a:r>
          </a:p>
          <a:p>
            <a:pPr eaLnBrk="1" hangingPunct="1"/>
            <a:r>
              <a:rPr lang="zh-CN" altLang="en-US" smtClean="0">
                <a:latin typeface="Arial" charset="0"/>
                <a:ea typeface="宋体" charset="-122"/>
              </a:rPr>
              <a:t>各个研究和组织机构有共同的认识使用基于</a:t>
            </a:r>
            <a:r>
              <a:rPr lang="en-US" altLang="zh-CN" smtClean="0">
                <a:latin typeface="Arial" charset="0"/>
                <a:ea typeface="宋体" charset="-122"/>
              </a:rPr>
              <a:t>HL7 RIM</a:t>
            </a:r>
            <a:r>
              <a:rPr lang="zh-CN" altLang="en-US" smtClean="0">
                <a:latin typeface="Arial" charset="0"/>
                <a:ea typeface="宋体" charset="-122"/>
              </a:rPr>
              <a:t>来建立数据模型：</a:t>
            </a:r>
            <a:r>
              <a:rPr lang="en-US" altLang="zh-CN" smtClean="0">
                <a:latin typeface="Arial" charset="0"/>
                <a:ea typeface="宋体" charset="-122"/>
              </a:rPr>
              <a:t>SAGE, GLIF, PRODIGY</a:t>
            </a:r>
          </a:p>
          <a:p>
            <a:pPr lvl="1" eaLnBrk="1" hangingPunct="1"/>
            <a:endParaRPr lang="en-US" altLang="zh-CN" smtClean="0">
              <a:latin typeface="Arial" charset="0"/>
              <a:ea typeface="宋体" charset="-122"/>
            </a:endParaRPr>
          </a:p>
          <a:p>
            <a:pPr eaLnBrk="1" hangingPunct="1"/>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smtClean="0"/>
              <a:t>CDSS</a:t>
            </a:r>
            <a:r>
              <a:rPr lang="zh-CN" altLang="en-US" smtClean="0"/>
              <a:t>应该</a:t>
            </a:r>
            <a:r>
              <a:rPr lang="en-US" altLang="zh-CN" smtClean="0"/>
              <a:t>…</a:t>
            </a:r>
            <a:endParaRPr lang="zh-CN" altLang="en-US" smtClean="0"/>
          </a:p>
        </p:txBody>
      </p:sp>
      <p:sp>
        <p:nvSpPr>
          <p:cNvPr id="58371" name="内容占位符 2"/>
          <p:cNvSpPr>
            <a:spLocks noGrp="1"/>
          </p:cNvSpPr>
          <p:nvPr>
            <p:ph idx="1"/>
          </p:nvPr>
        </p:nvSpPr>
        <p:spPr/>
        <p:txBody>
          <a:bodyPr/>
          <a:lstStyle/>
          <a:p>
            <a:pPr eaLnBrk="1" hangingPunct="1">
              <a:lnSpc>
                <a:spcPct val="150000"/>
              </a:lnSpc>
            </a:pPr>
            <a:r>
              <a:rPr lang="zh-CN" altLang="en-US" smtClean="0">
                <a:latin typeface="Arial" charset="0"/>
                <a:ea typeface="宋体" charset="-122"/>
              </a:rPr>
              <a:t>用户需求的认识</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上层管理的支持</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专家的认同</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系统整合</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友好的人机界面</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专业知识的集成</a:t>
            </a:r>
            <a:endParaRPr lang="en-US" altLang="zh-CN" smtClean="0">
              <a:latin typeface="Arial" charset="0"/>
              <a:ea typeface="宋体" charset="-122"/>
            </a:endParaRPr>
          </a:p>
          <a:p>
            <a:pPr eaLnBrk="1" hangingPunct="1">
              <a:lnSpc>
                <a:spcPct val="150000"/>
              </a:lnSpc>
            </a:pPr>
            <a:endParaRPr lang="zh-CN" altLang="en-US" sz="2000" smtClean="0">
              <a:latin typeface="Arial" charset="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en-US" altLang="zh-CN" smtClean="0"/>
              <a:t>CDSS</a:t>
            </a:r>
            <a:r>
              <a:rPr lang="zh-CN" altLang="en-US" smtClean="0"/>
              <a:t>应该</a:t>
            </a:r>
            <a:r>
              <a:rPr lang="en-US" altLang="zh-CN" smtClean="0"/>
              <a:t>…</a:t>
            </a:r>
            <a:endParaRPr lang="zh-CN" altLang="en-US" smtClean="0"/>
          </a:p>
        </p:txBody>
      </p:sp>
      <p:sp>
        <p:nvSpPr>
          <p:cNvPr id="59395" name="内容占位符 2"/>
          <p:cNvSpPr>
            <a:spLocks noGrp="1"/>
          </p:cNvSpPr>
          <p:nvPr>
            <p:ph idx="1"/>
          </p:nvPr>
        </p:nvSpPr>
        <p:spPr/>
        <p:txBody>
          <a:bodyPr/>
          <a:lstStyle/>
          <a:p>
            <a:pPr eaLnBrk="1" hangingPunct="1"/>
            <a:r>
              <a:rPr lang="zh-CN" altLang="en-US" smtClean="0">
                <a:latin typeface="Arial" charset="0"/>
                <a:ea typeface="宋体" charset="-122"/>
              </a:rPr>
              <a:t>知识基于最好的临床循证</a:t>
            </a:r>
            <a:endParaRPr lang="en-US" altLang="zh-CN" smtClean="0">
              <a:latin typeface="Arial" charset="0"/>
              <a:ea typeface="宋体" charset="-122"/>
            </a:endParaRPr>
          </a:p>
          <a:p>
            <a:pPr eaLnBrk="1" hangingPunct="1"/>
            <a:r>
              <a:rPr lang="zh-CN" altLang="en-US" smtClean="0">
                <a:latin typeface="Arial" charset="0"/>
                <a:ea typeface="宋体" charset="-122"/>
              </a:rPr>
              <a:t>知识应充分覆盖问题域</a:t>
            </a:r>
            <a:endParaRPr lang="en-US" altLang="zh-CN" smtClean="0">
              <a:latin typeface="Arial" charset="0"/>
              <a:ea typeface="宋体" charset="-122"/>
            </a:endParaRPr>
          </a:p>
          <a:p>
            <a:pPr eaLnBrk="1" hangingPunct="1"/>
            <a:r>
              <a:rPr lang="zh-CN" altLang="en-US" smtClean="0">
                <a:latin typeface="Arial" charset="0"/>
                <a:ea typeface="宋体" charset="-122"/>
              </a:rPr>
              <a:t>知识可更新</a:t>
            </a:r>
            <a:endParaRPr lang="en-US" altLang="zh-CN" smtClean="0">
              <a:latin typeface="Arial" charset="0"/>
              <a:ea typeface="宋体" charset="-122"/>
            </a:endParaRPr>
          </a:p>
          <a:p>
            <a:pPr eaLnBrk="1" hangingPunct="1"/>
            <a:r>
              <a:rPr lang="zh-CN" altLang="en-US" smtClean="0">
                <a:latin typeface="Arial" charset="0"/>
                <a:ea typeface="宋体" charset="-122"/>
              </a:rPr>
              <a:t>决策数据来自，已存在的数据源</a:t>
            </a:r>
            <a:endParaRPr lang="en-US" altLang="zh-CN" smtClean="0">
              <a:latin typeface="Arial" charset="0"/>
              <a:ea typeface="宋体" charset="-122"/>
            </a:endParaRPr>
          </a:p>
          <a:p>
            <a:pPr eaLnBrk="1" hangingPunct="1"/>
            <a:r>
              <a:rPr lang="zh-CN" altLang="en-US" smtClean="0">
                <a:latin typeface="Arial" charset="0"/>
                <a:ea typeface="宋体" charset="-122"/>
              </a:rPr>
              <a:t>验证性能优秀</a:t>
            </a:r>
            <a:endParaRPr lang="en-US" altLang="zh-CN" smtClean="0">
              <a:latin typeface="Arial" charset="0"/>
              <a:ea typeface="宋体" charset="-122"/>
            </a:endParaRPr>
          </a:p>
          <a:p>
            <a:pPr eaLnBrk="1" hangingPunct="1"/>
            <a:r>
              <a:rPr lang="zh-CN" altLang="en-US" smtClean="0">
                <a:latin typeface="Arial" charset="0"/>
                <a:ea typeface="宋体" charset="-122"/>
              </a:rPr>
              <a:t>系统可以改善临床实践</a:t>
            </a:r>
            <a:endParaRPr lang="en-US" altLang="zh-CN" smtClean="0">
              <a:latin typeface="Arial" charset="0"/>
              <a:ea typeface="宋体" charset="-122"/>
            </a:endParaRPr>
          </a:p>
          <a:p>
            <a:pPr eaLnBrk="1" hangingPunct="1"/>
            <a:r>
              <a:rPr lang="zh-CN" altLang="en-US" smtClean="0">
                <a:latin typeface="Arial" charset="0"/>
                <a:ea typeface="宋体" charset="-122"/>
              </a:rPr>
              <a:t>医生可控、易用、决策易懂</a:t>
            </a:r>
            <a:endParaRPr lang="en-US" altLang="zh-CN" smtClean="0">
              <a:latin typeface="Arial" charset="0"/>
              <a:ea typeface="宋体" charset="-122"/>
            </a:endParaRPr>
          </a:p>
          <a:p>
            <a:pPr eaLnBrk="1" hangingPunct="1"/>
            <a:r>
              <a:rPr lang="zh-CN" altLang="en-US" smtClean="0">
                <a:latin typeface="Arial" charset="0"/>
                <a:ea typeface="宋体" charset="-122"/>
              </a:rPr>
              <a:t>灵活可扩展</a:t>
            </a:r>
            <a:endParaRPr lang="en-US" altLang="zh-CN" smtClean="0">
              <a:latin typeface="Arial" charset="0"/>
              <a:ea typeface="宋体" charset="-122"/>
            </a:endParaRPr>
          </a:p>
          <a:p>
            <a:pPr eaLnBrk="1" hangingPunct="1"/>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en-US" altLang="zh-CN" smtClean="0"/>
              <a:t>CDSS</a:t>
            </a:r>
            <a:r>
              <a:rPr lang="zh-CN" altLang="en-US" smtClean="0"/>
              <a:t>应该</a:t>
            </a:r>
            <a:r>
              <a:rPr lang="en-US" altLang="zh-CN" smtClean="0"/>
              <a:t>…</a:t>
            </a:r>
            <a:endParaRPr lang="zh-CN" altLang="en-US" smtClean="0"/>
          </a:p>
        </p:txBody>
      </p:sp>
      <p:sp>
        <p:nvSpPr>
          <p:cNvPr id="60419" name="内容占位符 2"/>
          <p:cNvSpPr>
            <a:spLocks noGrp="1"/>
          </p:cNvSpPr>
          <p:nvPr>
            <p:ph idx="1"/>
          </p:nvPr>
        </p:nvSpPr>
        <p:spPr/>
        <p:txBody>
          <a:bodyPr/>
          <a:lstStyle/>
          <a:p>
            <a:pPr eaLnBrk="1" hangingPunct="1"/>
            <a:r>
              <a:rPr lang="zh-CN" altLang="en-US" sz="4000" smtClean="0">
                <a:latin typeface="Arial" charset="0"/>
                <a:ea typeface="宋体" charset="-122"/>
              </a:rPr>
              <a:t>决策支持必须计算机化</a:t>
            </a:r>
            <a:endParaRPr lang="en-US" altLang="zh-CN" sz="4000" smtClean="0">
              <a:latin typeface="Arial" charset="0"/>
              <a:ea typeface="宋体" charset="-122"/>
            </a:endParaRPr>
          </a:p>
          <a:p>
            <a:pPr eaLnBrk="1" hangingPunct="1"/>
            <a:r>
              <a:rPr lang="zh-CN" altLang="en-US" sz="4000" smtClean="0">
                <a:latin typeface="Arial" charset="0"/>
                <a:ea typeface="宋体" charset="-122"/>
              </a:rPr>
              <a:t>须考虑与工作流集成</a:t>
            </a:r>
            <a:endParaRPr lang="en-US" altLang="zh-CN" sz="4000" smtClean="0">
              <a:latin typeface="Arial" charset="0"/>
              <a:ea typeface="宋体" charset="-122"/>
            </a:endParaRPr>
          </a:p>
          <a:p>
            <a:pPr eaLnBrk="1" hangingPunct="1"/>
            <a:r>
              <a:rPr lang="zh-CN" altLang="en-US" sz="4000" smtClean="0">
                <a:latin typeface="Arial" charset="0"/>
                <a:ea typeface="宋体" charset="-122"/>
              </a:rPr>
              <a:t>能及时地提供建议</a:t>
            </a:r>
            <a:endParaRPr lang="en-US" altLang="zh-CN" sz="4000" smtClean="0">
              <a:latin typeface="Arial" charset="0"/>
              <a:ea typeface="宋体" charset="-122"/>
            </a:endParaRPr>
          </a:p>
          <a:p>
            <a:pPr eaLnBrk="1" hangingPunct="1"/>
            <a:r>
              <a:rPr lang="zh-CN" altLang="en-US" sz="4000" smtClean="0">
                <a:latin typeface="Arial" charset="0"/>
                <a:ea typeface="宋体" charset="-122"/>
              </a:rPr>
              <a:t>临床效果和成本可评估</a:t>
            </a:r>
            <a:endParaRPr lang="en-US" altLang="zh-CN" sz="4000" smtClean="0">
              <a:latin typeface="Arial" charset="0"/>
              <a:ea typeface="宋体" charset="-122"/>
            </a:endParaRPr>
          </a:p>
          <a:p>
            <a:pPr eaLnBrk="1" hangingPunct="1"/>
            <a:r>
              <a:rPr lang="zh-CN" altLang="en-US" sz="4000" smtClean="0">
                <a:latin typeface="Arial" charset="0"/>
                <a:ea typeface="宋体" charset="-122"/>
              </a:rPr>
              <a:t>支持指南的整个生命周期，包括形成，普及，应用和评估</a:t>
            </a:r>
            <a:endParaRPr lang="en-US" altLang="zh-CN" sz="4000" smtClean="0">
              <a:latin typeface="Arial" charset="0"/>
              <a:ea typeface="宋体" charset="-122"/>
            </a:endParaRPr>
          </a:p>
          <a:p>
            <a:pPr eaLnBrk="1" hangingPunct="1"/>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CDSS</a:t>
            </a:r>
            <a:r>
              <a:rPr lang="zh-CN" altLang="en-US" smtClean="0"/>
              <a:t>问题</a:t>
            </a:r>
            <a:endParaRPr lang="en-GB" smtClean="0">
              <a:ea typeface="幼圆" pitchFamily="49" charset="-122"/>
            </a:endParaRPr>
          </a:p>
        </p:txBody>
      </p:sp>
      <p:sp>
        <p:nvSpPr>
          <p:cNvPr id="61443" name="Rectangle 3"/>
          <p:cNvSpPr>
            <a:spLocks noGrp="1" noChangeArrowheads="1"/>
          </p:cNvSpPr>
          <p:nvPr>
            <p:ph idx="1"/>
          </p:nvPr>
        </p:nvSpPr>
        <p:spPr/>
        <p:txBody>
          <a:bodyPr/>
          <a:lstStyle/>
          <a:p>
            <a:pPr marL="152400" indent="-152400" eaLnBrk="1" hangingPunct="1"/>
            <a:r>
              <a:rPr lang="zh-CN" altLang="en-US" smtClean="0">
                <a:latin typeface="Arial" charset="0"/>
                <a:ea typeface="宋体" charset="-122"/>
              </a:rPr>
              <a:t>用户必须充分了解</a:t>
            </a:r>
            <a:r>
              <a:rPr lang="en-US" altLang="zh-CN" smtClean="0">
                <a:latin typeface="Arial" charset="0"/>
                <a:ea typeface="宋体" charset="-122"/>
              </a:rPr>
              <a:t>CDSS</a:t>
            </a:r>
            <a:r>
              <a:rPr lang="zh-CN" altLang="en-US" smtClean="0">
                <a:latin typeface="Arial" charset="0"/>
                <a:ea typeface="宋体" charset="-122"/>
              </a:rPr>
              <a:t>的能做什么，有什么限制？如，相比于大量的已知疾病，知识的不完整性</a:t>
            </a:r>
          </a:p>
          <a:p>
            <a:pPr marL="152400" indent="-152400" eaLnBrk="1" hangingPunct="1"/>
            <a:r>
              <a:rPr lang="zh-CN" altLang="en-US" smtClean="0">
                <a:latin typeface="Arial" charset="0"/>
                <a:ea typeface="宋体" charset="-122"/>
              </a:rPr>
              <a:t>可移植性。如，一些检验结论的特异性随地域而不同</a:t>
            </a:r>
          </a:p>
          <a:p>
            <a:pPr marL="152400" indent="-152400" eaLnBrk="1" hangingPunct="1"/>
            <a:r>
              <a:rPr lang="zh-CN" altLang="en-US" smtClean="0">
                <a:latin typeface="Arial" charset="0"/>
                <a:ea typeface="宋体" charset="-122"/>
              </a:rPr>
              <a:t>医师需要能够维护知识库</a:t>
            </a:r>
          </a:p>
          <a:p>
            <a:pPr marL="152400" indent="-152400" eaLnBrk="1" hangingPunct="1"/>
            <a:r>
              <a:rPr lang="zh-CN" altLang="en-US" smtClean="0">
                <a:latin typeface="Arial" charset="0"/>
                <a:ea typeface="宋体" charset="-122"/>
              </a:rPr>
              <a:t>知识的建模</a:t>
            </a:r>
          </a:p>
          <a:p>
            <a:pPr marL="152400" indent="-152400" eaLnBrk="1" hangingPunct="1"/>
            <a:r>
              <a:rPr lang="zh-CN" altLang="en-US" smtClean="0">
                <a:latin typeface="Arial" charset="0"/>
                <a:ea typeface="宋体" charset="-122"/>
              </a:rPr>
              <a:t>规则不确定性</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t>总结：</a:t>
            </a:r>
            <a:r>
              <a:rPr lang="en-US" altLang="zh-CN" smtClean="0"/>
              <a:t>CDSS</a:t>
            </a:r>
            <a:r>
              <a:rPr lang="zh-CN" altLang="en-US" smtClean="0"/>
              <a:t>的开发周期</a:t>
            </a:r>
          </a:p>
        </p:txBody>
      </p:sp>
      <p:sp>
        <p:nvSpPr>
          <p:cNvPr id="63492" name="内容占位符 2"/>
          <p:cNvSpPr>
            <a:spLocks noGrp="1"/>
          </p:cNvSpPr>
          <p:nvPr>
            <p:ph idx="1"/>
          </p:nvPr>
        </p:nvSpPr>
        <p:spPr>
          <a:xfrm>
            <a:off x="428625" y="1285875"/>
            <a:ext cx="8229600" cy="4525963"/>
          </a:xfrm>
        </p:spPr>
        <p:txBody>
          <a:bodyPr/>
          <a:lstStyle/>
          <a:p>
            <a:pPr eaLnBrk="1" hangingPunct="1"/>
            <a:r>
              <a:rPr lang="zh-CN" altLang="en-US" sz="2800" dirty="0" smtClean="0">
                <a:latin typeface="Arial" charset="0"/>
                <a:ea typeface="宋体" charset="-122"/>
              </a:rPr>
              <a:t>从普通的文本指南开始</a:t>
            </a:r>
          </a:p>
          <a:p>
            <a:pPr eaLnBrk="1" hangingPunct="1"/>
            <a:r>
              <a:rPr lang="zh-CN" altLang="en-US" sz="2800" dirty="0" smtClean="0">
                <a:latin typeface="Arial" charset="0"/>
                <a:ea typeface="宋体" charset="-122"/>
              </a:rPr>
              <a:t>定义具体的医疗场景</a:t>
            </a:r>
          </a:p>
          <a:p>
            <a:pPr eaLnBrk="1" hangingPunct="1"/>
            <a:r>
              <a:rPr lang="zh-CN" altLang="en-US" sz="2800" dirty="0" smtClean="0">
                <a:latin typeface="Arial" charset="0"/>
                <a:ea typeface="宋体" charset="-122"/>
              </a:rPr>
              <a:t>可用性分析和医学逻辑模型建立</a:t>
            </a:r>
          </a:p>
          <a:p>
            <a:pPr eaLnBrk="1" hangingPunct="1"/>
            <a:r>
              <a:rPr lang="zh-CN" altLang="en-US" sz="2800" dirty="0" smtClean="0">
                <a:latin typeface="Arial" charset="0"/>
                <a:ea typeface="宋体" charset="-122"/>
              </a:rPr>
              <a:t>将指南内容计算机化</a:t>
            </a:r>
          </a:p>
          <a:p>
            <a:pPr eaLnBrk="1" hangingPunct="1"/>
            <a:r>
              <a:rPr lang="zh-CN" altLang="en-US" sz="2800" dirty="0" smtClean="0">
                <a:latin typeface="Arial" charset="0"/>
                <a:ea typeface="宋体" charset="-122"/>
              </a:rPr>
              <a:t>将场景内容编码到指南模型中</a:t>
            </a:r>
            <a:endParaRPr lang="en-US" altLang="zh-CN" sz="2800" dirty="0" smtClean="0">
              <a:latin typeface="Arial" charset="0"/>
              <a:ea typeface="宋体" charset="-122"/>
            </a:endParaRPr>
          </a:p>
          <a:p>
            <a:pPr eaLnBrk="1" hangingPunct="1"/>
            <a:r>
              <a:rPr lang="zh-CN" altLang="en-US" sz="2800" dirty="0" smtClean="0">
                <a:latin typeface="Arial" charset="0"/>
                <a:ea typeface="宋体" charset="-122"/>
              </a:rPr>
              <a:t>规则化，推理和解释</a:t>
            </a:r>
          </a:p>
          <a:p>
            <a:pPr eaLnBrk="1" hangingPunct="1"/>
            <a:r>
              <a:rPr lang="en-US" altLang="zh-CN" sz="2800" dirty="0" smtClean="0">
                <a:latin typeface="Arial" charset="0"/>
                <a:ea typeface="宋体" charset="-122"/>
              </a:rPr>
              <a:t>CIS</a:t>
            </a:r>
            <a:r>
              <a:rPr lang="zh-CN" altLang="en-US" sz="2800" dirty="0" smtClean="0">
                <a:latin typeface="Arial" charset="0"/>
                <a:ea typeface="宋体" charset="-122"/>
              </a:rPr>
              <a:t>行为的具体需求</a:t>
            </a:r>
          </a:p>
          <a:p>
            <a:pPr eaLnBrk="1" hangingPunct="1"/>
            <a:r>
              <a:rPr lang="zh-CN" altLang="en-US" sz="2800" dirty="0" smtClean="0">
                <a:latin typeface="Arial" charset="0"/>
                <a:ea typeface="宋体" charset="-122"/>
              </a:rPr>
              <a:t>实现执行引擎</a:t>
            </a:r>
          </a:p>
          <a:p>
            <a:pPr eaLnBrk="1" hangingPunct="1"/>
            <a:r>
              <a:rPr lang="zh-CN" altLang="en-US" sz="2800" dirty="0" smtClean="0">
                <a:latin typeface="Arial" charset="0"/>
                <a:ea typeface="宋体" charset="-122"/>
              </a:rPr>
              <a:t>安装指南，将指南与</a:t>
            </a:r>
            <a:r>
              <a:rPr lang="en-US" altLang="zh-CN" sz="2800" dirty="0" smtClean="0">
                <a:latin typeface="Arial" charset="0"/>
                <a:ea typeface="宋体" charset="-122"/>
              </a:rPr>
              <a:t>CIS</a:t>
            </a:r>
            <a:r>
              <a:rPr lang="zh-CN" altLang="en-US" sz="2800" dirty="0" smtClean="0">
                <a:latin typeface="Arial" charset="0"/>
                <a:ea typeface="宋体" charset="-122"/>
              </a:rPr>
              <a:t>结合</a:t>
            </a:r>
          </a:p>
          <a:p>
            <a:pPr eaLnBrk="1" hangingPunct="1"/>
            <a:r>
              <a:rPr lang="zh-CN" altLang="en-US" sz="2800" dirty="0" smtClean="0">
                <a:latin typeface="Arial" charset="0"/>
                <a:ea typeface="宋体" charset="-122"/>
              </a:rPr>
              <a:t>通过</a:t>
            </a:r>
            <a:r>
              <a:rPr lang="en-US" altLang="zh-CN" sz="2800" dirty="0" smtClean="0">
                <a:latin typeface="Arial" charset="0"/>
                <a:ea typeface="宋体" charset="-122"/>
              </a:rPr>
              <a:t>CIS</a:t>
            </a:r>
            <a:r>
              <a:rPr lang="zh-CN" altLang="en-US" sz="2800" dirty="0" smtClean="0">
                <a:latin typeface="Arial" charset="0"/>
                <a:ea typeface="宋体" charset="-122"/>
              </a:rPr>
              <a:t>测试指南</a:t>
            </a:r>
            <a:endParaRPr lang="en-US" altLang="zh-CN" sz="2800" dirty="0" smtClean="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49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4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10" y="214290"/>
            <a:ext cx="8229600" cy="1143000"/>
          </a:xfrm>
        </p:spPr>
        <p:txBody>
          <a:bodyPr/>
          <a:lstStyle/>
          <a:p>
            <a:pPr eaLnBrk="1" hangingPunct="1"/>
            <a:r>
              <a:rPr lang="zh-CN" altLang="en-US" dirty="0" smtClean="0"/>
              <a:t>临床决策支持系统的定义</a:t>
            </a:r>
            <a:endParaRPr lang="en-GB" altLang="zh-CN" dirty="0" smtClean="0"/>
          </a:p>
        </p:txBody>
      </p:sp>
      <p:sp>
        <p:nvSpPr>
          <p:cNvPr id="16387" name="Rectangle 3"/>
          <p:cNvSpPr>
            <a:spLocks noGrp="1" noChangeArrowheads="1"/>
          </p:cNvSpPr>
          <p:nvPr>
            <p:ph idx="1"/>
          </p:nvPr>
        </p:nvSpPr>
        <p:spPr>
          <a:xfrm>
            <a:off x="500034" y="1428736"/>
            <a:ext cx="8229600" cy="4525962"/>
          </a:xfrm>
        </p:spPr>
        <p:txBody>
          <a:bodyPr/>
          <a:lstStyle/>
          <a:p>
            <a:pPr eaLnBrk="1" hangingPunct="1"/>
            <a:r>
              <a:rPr lang="en-GB" altLang="zh-CN" dirty="0" smtClean="0">
                <a:latin typeface="Arial" charset="0"/>
                <a:ea typeface="宋体" charset="-122"/>
              </a:rPr>
              <a:t>Clinical Decision Support System, CDSS</a:t>
            </a:r>
          </a:p>
          <a:p>
            <a:pPr eaLnBrk="1" hangingPunct="1"/>
            <a:r>
              <a:rPr lang="en-GB" altLang="zh-CN" dirty="0" smtClean="0">
                <a:latin typeface="Arial" charset="0"/>
                <a:ea typeface="宋体" charset="-122"/>
              </a:rPr>
              <a:t>Definition (</a:t>
            </a:r>
            <a:r>
              <a:rPr lang="en-GB" altLang="zh-CN" dirty="0" err="1" smtClean="0">
                <a:latin typeface="Arial" charset="0"/>
                <a:ea typeface="宋体" charset="-122"/>
              </a:rPr>
              <a:t>Musen</a:t>
            </a:r>
            <a:r>
              <a:rPr lang="en-GB" altLang="zh-CN" dirty="0" smtClean="0">
                <a:latin typeface="Arial" charset="0"/>
                <a:ea typeface="宋体" charset="-122"/>
              </a:rPr>
              <a:t>, 1997)</a:t>
            </a:r>
          </a:p>
        </p:txBody>
      </p:sp>
      <p:sp>
        <p:nvSpPr>
          <p:cNvPr id="7" name="矩形 6"/>
          <p:cNvSpPr/>
          <p:nvPr/>
        </p:nvSpPr>
        <p:spPr>
          <a:xfrm>
            <a:off x="714348" y="2857496"/>
            <a:ext cx="7643866" cy="267765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eaLnBrk="1" hangingPunct="1">
              <a:buFont typeface="Wingdings" pitchFamily="2" charset="2"/>
              <a:buNone/>
            </a:pPr>
            <a:r>
              <a:rPr lang="en-GB" altLang="zh-CN" sz="2800" dirty="0" smtClean="0">
                <a:latin typeface="Arial" charset="0"/>
                <a:ea typeface="宋体" charset="-122"/>
              </a:rPr>
              <a:t>“</a:t>
            </a:r>
            <a:r>
              <a:rPr lang="en-GB" altLang="zh-CN" sz="2800" dirty="0" smtClean="0">
                <a:solidFill>
                  <a:srgbClr val="7030A0"/>
                </a:solidFill>
                <a:latin typeface="Arial" charset="0"/>
                <a:ea typeface="宋体" charset="-122"/>
              </a:rPr>
              <a:t>any piece of software </a:t>
            </a:r>
            <a:r>
              <a:rPr lang="en-GB" altLang="zh-CN" sz="2800" dirty="0" smtClean="0">
                <a:latin typeface="Arial" charset="0"/>
                <a:ea typeface="宋体" charset="-122"/>
              </a:rPr>
              <a:t>that takes as input information about a clinical situation and that produces as </a:t>
            </a:r>
            <a:r>
              <a:rPr lang="en-GB" altLang="zh-CN" sz="2800" dirty="0" smtClean="0">
                <a:solidFill>
                  <a:srgbClr val="7030A0"/>
                </a:solidFill>
                <a:latin typeface="Arial" charset="0"/>
                <a:ea typeface="宋体" charset="-122"/>
              </a:rPr>
              <a:t>output inferences that can assist practitioners </a:t>
            </a:r>
            <a:r>
              <a:rPr lang="en-GB" altLang="zh-CN" sz="2800" dirty="0" smtClean="0">
                <a:latin typeface="Arial" charset="0"/>
                <a:ea typeface="宋体" charset="-122"/>
              </a:rPr>
              <a:t>in their decision making and that would be judged as “intelligent” by the program’s users.”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smtClean="0"/>
              <a:t>发展趋势</a:t>
            </a:r>
          </a:p>
        </p:txBody>
      </p:sp>
      <p:sp>
        <p:nvSpPr>
          <p:cNvPr id="63491" name="内容占位符 224"/>
          <p:cNvSpPr>
            <a:spLocks noGrp="1"/>
          </p:cNvSpPr>
          <p:nvPr>
            <p:ph idx="1"/>
          </p:nvPr>
        </p:nvSpPr>
        <p:spPr/>
        <p:txBody>
          <a:bodyPr/>
          <a:lstStyle/>
          <a:p>
            <a:endParaRPr lang="zh-CN" altLang="en-US" smtClean="0">
              <a:latin typeface="Arial" charset="0"/>
              <a:ea typeface="宋体" charset="-122"/>
            </a:endParaRPr>
          </a:p>
        </p:txBody>
      </p:sp>
      <p:sp>
        <p:nvSpPr>
          <p:cNvPr id="63493" name="AutoShape 250"/>
          <p:cNvSpPr>
            <a:spLocks noChangeArrowheads="1"/>
          </p:cNvSpPr>
          <p:nvPr/>
        </p:nvSpPr>
        <p:spPr bwMode="auto">
          <a:xfrm>
            <a:off x="5795963" y="3429000"/>
            <a:ext cx="2951162" cy="23034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8" y="10800"/>
                </a:moveTo>
                <a:cubicBezTo>
                  <a:pt x="2428" y="15424"/>
                  <a:pt x="6176" y="19172"/>
                  <a:pt x="10800" y="19172"/>
                </a:cubicBezTo>
                <a:cubicBezTo>
                  <a:pt x="15424" y="19172"/>
                  <a:pt x="19172" y="15424"/>
                  <a:pt x="19172" y="10800"/>
                </a:cubicBezTo>
                <a:cubicBezTo>
                  <a:pt x="19172" y="6176"/>
                  <a:pt x="15424" y="2428"/>
                  <a:pt x="10800" y="2428"/>
                </a:cubicBezTo>
                <a:cubicBezTo>
                  <a:pt x="6176" y="2428"/>
                  <a:pt x="2428" y="6176"/>
                  <a:pt x="2428" y="10800"/>
                </a:cubicBezTo>
                <a:close/>
              </a:path>
            </a:pathLst>
          </a:custGeom>
          <a:solidFill>
            <a:srgbClr val="CC6600"/>
          </a:solidFill>
          <a:ln w="9525" algn="ctr">
            <a:noFill/>
            <a:round/>
            <a:headEnd/>
            <a:tailEnd/>
          </a:ln>
        </p:spPr>
        <p:txBody>
          <a:bodyPr wrap="none" anchor="ctr"/>
          <a:lstStyle/>
          <a:p>
            <a:endParaRPr lang="zh-CN" altLang="en-US"/>
          </a:p>
        </p:txBody>
      </p:sp>
      <p:grpSp>
        <p:nvGrpSpPr>
          <p:cNvPr id="3" name="Group 202"/>
          <p:cNvGrpSpPr>
            <a:grpSpLocks/>
          </p:cNvGrpSpPr>
          <p:nvPr/>
        </p:nvGrpSpPr>
        <p:grpSpPr bwMode="auto">
          <a:xfrm>
            <a:off x="2700338" y="1382713"/>
            <a:ext cx="4103687" cy="4783137"/>
            <a:chOff x="1701" y="1175"/>
            <a:chExt cx="2585" cy="3013"/>
          </a:xfrm>
        </p:grpSpPr>
        <p:grpSp>
          <p:nvGrpSpPr>
            <p:cNvPr id="4" name="Group 60"/>
            <p:cNvGrpSpPr>
              <a:grpSpLocks/>
            </p:cNvGrpSpPr>
            <p:nvPr/>
          </p:nvGrpSpPr>
          <p:grpSpPr bwMode="auto">
            <a:xfrm>
              <a:off x="1701" y="3067"/>
              <a:ext cx="1044" cy="1121"/>
              <a:chOff x="2154" y="2478"/>
              <a:chExt cx="1044" cy="1121"/>
            </a:xfrm>
          </p:grpSpPr>
          <p:sp>
            <p:nvSpPr>
              <p:cNvPr id="63667" name="AutoShape 12"/>
              <p:cNvSpPr>
                <a:spLocks noChangeAspect="1" noChangeArrowheads="1" noTextEdit="1"/>
              </p:cNvSpPr>
              <p:nvPr/>
            </p:nvSpPr>
            <p:spPr bwMode="auto">
              <a:xfrm>
                <a:off x="2154" y="2478"/>
                <a:ext cx="1044" cy="1121"/>
              </a:xfrm>
              <a:prstGeom prst="rect">
                <a:avLst/>
              </a:prstGeom>
              <a:noFill/>
              <a:ln w="9525">
                <a:noFill/>
                <a:miter lim="800000"/>
                <a:headEnd/>
                <a:tailEnd/>
              </a:ln>
            </p:spPr>
            <p:txBody>
              <a:bodyPr/>
              <a:lstStyle/>
              <a:p>
                <a:endParaRPr lang="zh-CN" altLang="en-US"/>
              </a:p>
            </p:txBody>
          </p:sp>
          <p:sp>
            <p:nvSpPr>
              <p:cNvPr id="63668" name="Freeform 14"/>
              <p:cNvSpPr>
                <a:spLocks/>
              </p:cNvSpPr>
              <p:nvPr/>
            </p:nvSpPr>
            <p:spPr bwMode="auto">
              <a:xfrm>
                <a:off x="2197" y="2658"/>
                <a:ext cx="939" cy="617"/>
              </a:xfrm>
              <a:custGeom>
                <a:avLst/>
                <a:gdLst>
                  <a:gd name="T0" fmla="*/ 0 w 1878"/>
                  <a:gd name="T1" fmla="*/ 0 h 1235"/>
                  <a:gd name="T2" fmla="*/ 1 w 1878"/>
                  <a:gd name="T3" fmla="*/ 0 h 1235"/>
                  <a:gd name="T4" fmla="*/ 1 w 1878"/>
                  <a:gd name="T5" fmla="*/ 0 h 1235"/>
                  <a:gd name="T6" fmla="*/ 1 w 1878"/>
                  <a:gd name="T7" fmla="*/ 0 h 1235"/>
                  <a:gd name="T8" fmla="*/ 1 w 1878"/>
                  <a:gd name="T9" fmla="*/ 0 h 1235"/>
                  <a:gd name="T10" fmla="*/ 1 w 1878"/>
                  <a:gd name="T11" fmla="*/ 0 h 1235"/>
                  <a:gd name="T12" fmla="*/ 1 w 1878"/>
                  <a:gd name="T13" fmla="*/ 0 h 1235"/>
                  <a:gd name="T14" fmla="*/ 1 w 1878"/>
                  <a:gd name="T15" fmla="*/ 0 h 1235"/>
                  <a:gd name="T16" fmla="*/ 1 w 1878"/>
                  <a:gd name="T17" fmla="*/ 0 h 1235"/>
                  <a:gd name="T18" fmla="*/ 1 w 1878"/>
                  <a:gd name="T19" fmla="*/ 0 h 1235"/>
                  <a:gd name="T20" fmla="*/ 1 w 1878"/>
                  <a:gd name="T21" fmla="*/ 0 h 1235"/>
                  <a:gd name="T22" fmla="*/ 1 w 1878"/>
                  <a:gd name="T23" fmla="*/ 0 h 1235"/>
                  <a:gd name="T24" fmla="*/ 0 w 1878"/>
                  <a:gd name="T25" fmla="*/ 0 h 1235"/>
                  <a:gd name="T26" fmla="*/ 0 w 1878"/>
                  <a:gd name="T27" fmla="*/ 0 h 1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78"/>
                  <a:gd name="T43" fmla="*/ 0 h 1235"/>
                  <a:gd name="T44" fmla="*/ 1878 w 1878"/>
                  <a:gd name="T45" fmla="*/ 1235 h 1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78" h="1235">
                    <a:moveTo>
                      <a:pt x="0" y="1214"/>
                    </a:moveTo>
                    <a:lnTo>
                      <a:pt x="194" y="1081"/>
                    </a:lnTo>
                    <a:lnTo>
                      <a:pt x="228" y="904"/>
                    </a:lnTo>
                    <a:lnTo>
                      <a:pt x="325" y="833"/>
                    </a:lnTo>
                    <a:lnTo>
                      <a:pt x="342" y="651"/>
                    </a:lnTo>
                    <a:lnTo>
                      <a:pt x="513" y="601"/>
                    </a:lnTo>
                    <a:lnTo>
                      <a:pt x="760" y="386"/>
                    </a:lnTo>
                    <a:lnTo>
                      <a:pt x="1004" y="189"/>
                    </a:lnTo>
                    <a:lnTo>
                      <a:pt x="1289" y="4"/>
                    </a:lnTo>
                    <a:lnTo>
                      <a:pt x="1878" y="0"/>
                    </a:lnTo>
                    <a:lnTo>
                      <a:pt x="1873" y="348"/>
                    </a:lnTo>
                    <a:lnTo>
                      <a:pt x="1045" y="1235"/>
                    </a:lnTo>
                    <a:lnTo>
                      <a:pt x="0" y="1214"/>
                    </a:lnTo>
                    <a:close/>
                  </a:path>
                </a:pathLst>
              </a:custGeom>
              <a:solidFill>
                <a:srgbClr val="FFCC80"/>
              </a:solidFill>
              <a:ln w="9525">
                <a:noFill/>
                <a:round/>
                <a:headEnd/>
                <a:tailEnd/>
              </a:ln>
            </p:spPr>
            <p:txBody>
              <a:bodyPr/>
              <a:lstStyle/>
              <a:p>
                <a:endParaRPr lang="zh-CN" altLang="en-US"/>
              </a:p>
            </p:txBody>
          </p:sp>
          <p:sp>
            <p:nvSpPr>
              <p:cNvPr id="63669" name="Freeform 15"/>
              <p:cNvSpPr>
                <a:spLocks/>
              </p:cNvSpPr>
              <p:nvPr/>
            </p:nvSpPr>
            <p:spPr bwMode="auto">
              <a:xfrm>
                <a:off x="2827" y="2605"/>
                <a:ext cx="306" cy="72"/>
              </a:xfrm>
              <a:custGeom>
                <a:avLst/>
                <a:gdLst>
                  <a:gd name="T0" fmla="*/ 0 w 613"/>
                  <a:gd name="T1" fmla="*/ 1 h 142"/>
                  <a:gd name="T2" fmla="*/ 0 w 613"/>
                  <a:gd name="T3" fmla="*/ 1 h 142"/>
                  <a:gd name="T4" fmla="*/ 0 w 613"/>
                  <a:gd name="T5" fmla="*/ 1 h 142"/>
                  <a:gd name="T6" fmla="*/ 0 w 613"/>
                  <a:gd name="T7" fmla="*/ 1 h 142"/>
                  <a:gd name="T8" fmla="*/ 0 w 613"/>
                  <a:gd name="T9" fmla="*/ 1 h 142"/>
                  <a:gd name="T10" fmla="*/ 0 w 613"/>
                  <a:gd name="T11" fmla="*/ 1 h 142"/>
                  <a:gd name="T12" fmla="*/ 0 w 613"/>
                  <a:gd name="T13" fmla="*/ 1 h 142"/>
                  <a:gd name="T14" fmla="*/ 0 w 613"/>
                  <a:gd name="T15" fmla="*/ 1 h 142"/>
                  <a:gd name="T16" fmla="*/ 0 w 613"/>
                  <a:gd name="T17" fmla="*/ 1 h 142"/>
                  <a:gd name="T18" fmla="*/ 0 w 613"/>
                  <a:gd name="T19" fmla="*/ 1 h 142"/>
                  <a:gd name="T20" fmla="*/ 0 w 613"/>
                  <a:gd name="T21" fmla="*/ 1 h 142"/>
                  <a:gd name="T22" fmla="*/ 0 w 613"/>
                  <a:gd name="T23" fmla="*/ 1 h 142"/>
                  <a:gd name="T24" fmla="*/ 0 w 613"/>
                  <a:gd name="T25" fmla="*/ 1 h 142"/>
                  <a:gd name="T26" fmla="*/ 0 w 613"/>
                  <a:gd name="T27" fmla="*/ 1 h 142"/>
                  <a:gd name="T28" fmla="*/ 0 w 613"/>
                  <a:gd name="T29" fmla="*/ 0 h 142"/>
                  <a:gd name="T30" fmla="*/ 0 w 613"/>
                  <a:gd name="T31" fmla="*/ 0 h 142"/>
                  <a:gd name="T32" fmla="*/ 0 w 613"/>
                  <a:gd name="T33" fmla="*/ 0 h 142"/>
                  <a:gd name="T34" fmla="*/ 0 w 613"/>
                  <a:gd name="T35" fmla="*/ 1 h 142"/>
                  <a:gd name="T36" fmla="*/ 0 w 613"/>
                  <a:gd name="T37" fmla="*/ 1 h 142"/>
                  <a:gd name="T38" fmla="*/ 0 w 613"/>
                  <a:gd name="T39" fmla="*/ 1 h 142"/>
                  <a:gd name="T40" fmla="*/ 0 w 613"/>
                  <a:gd name="T41" fmla="*/ 1 h 142"/>
                  <a:gd name="T42" fmla="*/ 0 w 613"/>
                  <a:gd name="T43" fmla="*/ 1 h 142"/>
                  <a:gd name="T44" fmla="*/ 0 w 613"/>
                  <a:gd name="T45" fmla="*/ 1 h 142"/>
                  <a:gd name="T46" fmla="*/ 0 w 613"/>
                  <a:gd name="T47" fmla="*/ 1 h 142"/>
                  <a:gd name="T48" fmla="*/ 0 w 613"/>
                  <a:gd name="T49" fmla="*/ 1 h 142"/>
                  <a:gd name="T50" fmla="*/ 0 w 613"/>
                  <a:gd name="T51" fmla="*/ 1 h 142"/>
                  <a:gd name="T52" fmla="*/ 0 w 613"/>
                  <a:gd name="T53" fmla="*/ 1 h 142"/>
                  <a:gd name="T54" fmla="*/ 0 w 613"/>
                  <a:gd name="T55" fmla="*/ 1 h 142"/>
                  <a:gd name="T56" fmla="*/ 0 w 613"/>
                  <a:gd name="T57" fmla="*/ 1 h 142"/>
                  <a:gd name="T58" fmla="*/ 0 w 613"/>
                  <a:gd name="T59" fmla="*/ 1 h 142"/>
                  <a:gd name="T60" fmla="*/ 0 w 613"/>
                  <a:gd name="T61" fmla="*/ 1 h 142"/>
                  <a:gd name="T62" fmla="*/ 0 w 613"/>
                  <a:gd name="T63" fmla="*/ 1 h 142"/>
                  <a:gd name="T64" fmla="*/ 0 w 613"/>
                  <a:gd name="T65" fmla="*/ 1 h 142"/>
                  <a:gd name="T66" fmla="*/ 0 w 613"/>
                  <a:gd name="T67" fmla="*/ 1 h 142"/>
                  <a:gd name="T68" fmla="*/ 0 w 613"/>
                  <a:gd name="T69" fmla="*/ 1 h 142"/>
                  <a:gd name="T70" fmla="*/ 0 w 613"/>
                  <a:gd name="T71" fmla="*/ 1 h 142"/>
                  <a:gd name="T72" fmla="*/ 0 w 613"/>
                  <a:gd name="T73" fmla="*/ 1 h 142"/>
                  <a:gd name="T74" fmla="*/ 0 w 613"/>
                  <a:gd name="T75" fmla="*/ 1 h 142"/>
                  <a:gd name="T76" fmla="*/ 0 w 613"/>
                  <a:gd name="T77" fmla="*/ 1 h 142"/>
                  <a:gd name="T78" fmla="*/ 0 w 613"/>
                  <a:gd name="T79" fmla="*/ 1 h 142"/>
                  <a:gd name="T80" fmla="*/ 0 w 613"/>
                  <a:gd name="T81" fmla="*/ 1 h 142"/>
                  <a:gd name="T82" fmla="*/ 0 w 613"/>
                  <a:gd name="T83" fmla="*/ 1 h 142"/>
                  <a:gd name="T84" fmla="*/ 0 w 613"/>
                  <a:gd name="T85" fmla="*/ 1 h 142"/>
                  <a:gd name="T86" fmla="*/ 0 w 613"/>
                  <a:gd name="T87" fmla="*/ 1 h 142"/>
                  <a:gd name="T88" fmla="*/ 0 w 613"/>
                  <a:gd name="T89" fmla="*/ 1 h 142"/>
                  <a:gd name="T90" fmla="*/ 0 w 613"/>
                  <a:gd name="T91" fmla="*/ 1 h 142"/>
                  <a:gd name="T92" fmla="*/ 0 w 613"/>
                  <a:gd name="T93" fmla="*/ 1 h 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3"/>
                  <a:gd name="T142" fmla="*/ 0 h 142"/>
                  <a:gd name="T143" fmla="*/ 613 w 613"/>
                  <a:gd name="T144" fmla="*/ 142 h 1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3" h="142">
                    <a:moveTo>
                      <a:pt x="0" y="131"/>
                    </a:moveTo>
                    <a:lnTo>
                      <a:pt x="613" y="142"/>
                    </a:lnTo>
                    <a:lnTo>
                      <a:pt x="611" y="141"/>
                    </a:lnTo>
                    <a:lnTo>
                      <a:pt x="611" y="137"/>
                    </a:lnTo>
                    <a:lnTo>
                      <a:pt x="609" y="131"/>
                    </a:lnTo>
                    <a:lnTo>
                      <a:pt x="609" y="127"/>
                    </a:lnTo>
                    <a:lnTo>
                      <a:pt x="609" y="123"/>
                    </a:lnTo>
                    <a:lnTo>
                      <a:pt x="609" y="120"/>
                    </a:lnTo>
                    <a:lnTo>
                      <a:pt x="607" y="114"/>
                    </a:lnTo>
                    <a:lnTo>
                      <a:pt x="607" y="108"/>
                    </a:lnTo>
                    <a:lnTo>
                      <a:pt x="605" y="101"/>
                    </a:lnTo>
                    <a:lnTo>
                      <a:pt x="603" y="95"/>
                    </a:lnTo>
                    <a:lnTo>
                      <a:pt x="603" y="87"/>
                    </a:lnTo>
                    <a:lnTo>
                      <a:pt x="601" y="82"/>
                    </a:lnTo>
                    <a:lnTo>
                      <a:pt x="599" y="76"/>
                    </a:lnTo>
                    <a:lnTo>
                      <a:pt x="597" y="68"/>
                    </a:lnTo>
                    <a:lnTo>
                      <a:pt x="597" y="61"/>
                    </a:lnTo>
                    <a:lnTo>
                      <a:pt x="594" y="55"/>
                    </a:lnTo>
                    <a:lnTo>
                      <a:pt x="592" y="49"/>
                    </a:lnTo>
                    <a:lnTo>
                      <a:pt x="592" y="42"/>
                    </a:lnTo>
                    <a:lnTo>
                      <a:pt x="588" y="36"/>
                    </a:lnTo>
                    <a:lnTo>
                      <a:pt x="586" y="30"/>
                    </a:lnTo>
                    <a:lnTo>
                      <a:pt x="584" y="25"/>
                    </a:lnTo>
                    <a:lnTo>
                      <a:pt x="582" y="21"/>
                    </a:lnTo>
                    <a:lnTo>
                      <a:pt x="580" y="15"/>
                    </a:lnTo>
                    <a:lnTo>
                      <a:pt x="577" y="9"/>
                    </a:lnTo>
                    <a:lnTo>
                      <a:pt x="573" y="6"/>
                    </a:lnTo>
                    <a:lnTo>
                      <a:pt x="571" y="4"/>
                    </a:lnTo>
                    <a:lnTo>
                      <a:pt x="563" y="0"/>
                    </a:lnTo>
                    <a:lnTo>
                      <a:pt x="558" y="0"/>
                    </a:lnTo>
                    <a:lnTo>
                      <a:pt x="556" y="0"/>
                    </a:lnTo>
                    <a:lnTo>
                      <a:pt x="552" y="0"/>
                    </a:lnTo>
                    <a:lnTo>
                      <a:pt x="548" y="0"/>
                    </a:lnTo>
                    <a:lnTo>
                      <a:pt x="544" y="0"/>
                    </a:lnTo>
                    <a:lnTo>
                      <a:pt x="539" y="0"/>
                    </a:lnTo>
                    <a:lnTo>
                      <a:pt x="533" y="2"/>
                    </a:lnTo>
                    <a:lnTo>
                      <a:pt x="529" y="2"/>
                    </a:lnTo>
                    <a:lnTo>
                      <a:pt x="523" y="2"/>
                    </a:lnTo>
                    <a:lnTo>
                      <a:pt x="516" y="2"/>
                    </a:lnTo>
                    <a:lnTo>
                      <a:pt x="508" y="2"/>
                    </a:lnTo>
                    <a:lnTo>
                      <a:pt x="500" y="2"/>
                    </a:lnTo>
                    <a:lnTo>
                      <a:pt x="493" y="4"/>
                    </a:lnTo>
                    <a:lnTo>
                      <a:pt x="483" y="4"/>
                    </a:lnTo>
                    <a:lnTo>
                      <a:pt x="476" y="4"/>
                    </a:lnTo>
                    <a:lnTo>
                      <a:pt x="466" y="4"/>
                    </a:lnTo>
                    <a:lnTo>
                      <a:pt x="457" y="4"/>
                    </a:lnTo>
                    <a:lnTo>
                      <a:pt x="445" y="4"/>
                    </a:lnTo>
                    <a:lnTo>
                      <a:pt x="434" y="4"/>
                    </a:lnTo>
                    <a:lnTo>
                      <a:pt x="424" y="4"/>
                    </a:lnTo>
                    <a:lnTo>
                      <a:pt x="413" y="4"/>
                    </a:lnTo>
                    <a:lnTo>
                      <a:pt x="404" y="4"/>
                    </a:lnTo>
                    <a:lnTo>
                      <a:pt x="392" y="6"/>
                    </a:lnTo>
                    <a:lnTo>
                      <a:pt x="381" y="6"/>
                    </a:lnTo>
                    <a:lnTo>
                      <a:pt x="369" y="7"/>
                    </a:lnTo>
                    <a:lnTo>
                      <a:pt x="356" y="7"/>
                    </a:lnTo>
                    <a:lnTo>
                      <a:pt x="345" y="7"/>
                    </a:lnTo>
                    <a:lnTo>
                      <a:pt x="333" y="7"/>
                    </a:lnTo>
                    <a:lnTo>
                      <a:pt x="320" y="7"/>
                    </a:lnTo>
                    <a:lnTo>
                      <a:pt x="308" y="7"/>
                    </a:lnTo>
                    <a:lnTo>
                      <a:pt x="297" y="9"/>
                    </a:lnTo>
                    <a:lnTo>
                      <a:pt x="284" y="9"/>
                    </a:lnTo>
                    <a:lnTo>
                      <a:pt x="272" y="9"/>
                    </a:lnTo>
                    <a:lnTo>
                      <a:pt x="261" y="9"/>
                    </a:lnTo>
                    <a:lnTo>
                      <a:pt x="248" y="9"/>
                    </a:lnTo>
                    <a:lnTo>
                      <a:pt x="236" y="9"/>
                    </a:lnTo>
                    <a:lnTo>
                      <a:pt x="225" y="9"/>
                    </a:lnTo>
                    <a:lnTo>
                      <a:pt x="211" y="9"/>
                    </a:lnTo>
                    <a:lnTo>
                      <a:pt x="200" y="11"/>
                    </a:lnTo>
                    <a:lnTo>
                      <a:pt x="187" y="11"/>
                    </a:lnTo>
                    <a:lnTo>
                      <a:pt x="177" y="11"/>
                    </a:lnTo>
                    <a:lnTo>
                      <a:pt x="166" y="11"/>
                    </a:lnTo>
                    <a:lnTo>
                      <a:pt x="154" y="11"/>
                    </a:lnTo>
                    <a:lnTo>
                      <a:pt x="145" y="11"/>
                    </a:lnTo>
                    <a:lnTo>
                      <a:pt x="133" y="13"/>
                    </a:lnTo>
                    <a:lnTo>
                      <a:pt x="122" y="13"/>
                    </a:lnTo>
                    <a:lnTo>
                      <a:pt x="114" y="13"/>
                    </a:lnTo>
                    <a:lnTo>
                      <a:pt x="105" y="13"/>
                    </a:lnTo>
                    <a:lnTo>
                      <a:pt x="95" y="15"/>
                    </a:lnTo>
                    <a:lnTo>
                      <a:pt x="86" y="15"/>
                    </a:lnTo>
                    <a:lnTo>
                      <a:pt x="78" y="15"/>
                    </a:lnTo>
                    <a:lnTo>
                      <a:pt x="69" y="15"/>
                    </a:lnTo>
                    <a:lnTo>
                      <a:pt x="63" y="15"/>
                    </a:lnTo>
                    <a:lnTo>
                      <a:pt x="56" y="15"/>
                    </a:lnTo>
                    <a:lnTo>
                      <a:pt x="50" y="15"/>
                    </a:lnTo>
                    <a:lnTo>
                      <a:pt x="42" y="15"/>
                    </a:lnTo>
                    <a:lnTo>
                      <a:pt x="38" y="15"/>
                    </a:lnTo>
                    <a:lnTo>
                      <a:pt x="33" y="15"/>
                    </a:lnTo>
                    <a:lnTo>
                      <a:pt x="29" y="15"/>
                    </a:lnTo>
                    <a:lnTo>
                      <a:pt x="25" y="15"/>
                    </a:lnTo>
                    <a:lnTo>
                      <a:pt x="23" y="15"/>
                    </a:lnTo>
                    <a:lnTo>
                      <a:pt x="17" y="15"/>
                    </a:lnTo>
                    <a:lnTo>
                      <a:pt x="0" y="131"/>
                    </a:lnTo>
                    <a:close/>
                  </a:path>
                </a:pathLst>
              </a:custGeom>
              <a:solidFill>
                <a:srgbClr val="D19470"/>
              </a:solidFill>
              <a:ln w="9525">
                <a:noFill/>
                <a:round/>
                <a:headEnd/>
                <a:tailEnd/>
              </a:ln>
            </p:spPr>
            <p:txBody>
              <a:bodyPr/>
              <a:lstStyle/>
              <a:p>
                <a:endParaRPr lang="zh-CN" altLang="en-US"/>
              </a:p>
            </p:txBody>
          </p:sp>
          <p:sp>
            <p:nvSpPr>
              <p:cNvPr id="63670" name="Freeform 16"/>
              <p:cNvSpPr>
                <a:spLocks/>
              </p:cNvSpPr>
              <p:nvPr/>
            </p:nvSpPr>
            <p:spPr bwMode="auto">
              <a:xfrm>
                <a:off x="2701" y="2694"/>
                <a:ext cx="435" cy="80"/>
              </a:xfrm>
              <a:custGeom>
                <a:avLst/>
                <a:gdLst>
                  <a:gd name="T0" fmla="*/ 0 w 871"/>
                  <a:gd name="T1" fmla="*/ 1 h 159"/>
                  <a:gd name="T2" fmla="*/ 0 w 871"/>
                  <a:gd name="T3" fmla="*/ 1 h 159"/>
                  <a:gd name="T4" fmla="*/ 0 w 871"/>
                  <a:gd name="T5" fmla="*/ 1 h 159"/>
                  <a:gd name="T6" fmla="*/ 0 w 871"/>
                  <a:gd name="T7" fmla="*/ 0 h 159"/>
                  <a:gd name="T8" fmla="*/ 0 w 871"/>
                  <a:gd name="T9" fmla="*/ 1 h 159"/>
                  <a:gd name="T10" fmla="*/ 0 w 871"/>
                  <a:gd name="T11" fmla="*/ 1 h 159"/>
                  <a:gd name="T12" fmla="*/ 0 60000 65536"/>
                  <a:gd name="T13" fmla="*/ 0 60000 65536"/>
                  <a:gd name="T14" fmla="*/ 0 60000 65536"/>
                  <a:gd name="T15" fmla="*/ 0 60000 65536"/>
                  <a:gd name="T16" fmla="*/ 0 60000 65536"/>
                  <a:gd name="T17" fmla="*/ 0 60000 65536"/>
                  <a:gd name="T18" fmla="*/ 0 w 871"/>
                  <a:gd name="T19" fmla="*/ 0 h 159"/>
                  <a:gd name="T20" fmla="*/ 871 w 871"/>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871" h="159">
                    <a:moveTo>
                      <a:pt x="0" y="142"/>
                    </a:moveTo>
                    <a:lnTo>
                      <a:pt x="871" y="159"/>
                    </a:lnTo>
                    <a:lnTo>
                      <a:pt x="860" y="21"/>
                    </a:lnTo>
                    <a:lnTo>
                      <a:pt x="0" y="0"/>
                    </a:lnTo>
                    <a:lnTo>
                      <a:pt x="0" y="142"/>
                    </a:lnTo>
                    <a:close/>
                  </a:path>
                </a:pathLst>
              </a:custGeom>
              <a:solidFill>
                <a:srgbClr val="D19470"/>
              </a:solidFill>
              <a:ln w="9525">
                <a:noFill/>
                <a:round/>
                <a:headEnd/>
                <a:tailEnd/>
              </a:ln>
            </p:spPr>
            <p:txBody>
              <a:bodyPr/>
              <a:lstStyle/>
              <a:p>
                <a:endParaRPr lang="zh-CN" altLang="en-US"/>
              </a:p>
            </p:txBody>
          </p:sp>
          <p:sp>
            <p:nvSpPr>
              <p:cNvPr id="63671" name="Freeform 17"/>
              <p:cNvSpPr>
                <a:spLocks/>
              </p:cNvSpPr>
              <p:nvPr/>
            </p:nvSpPr>
            <p:spPr bwMode="auto">
              <a:xfrm>
                <a:off x="2580" y="2790"/>
                <a:ext cx="553" cy="66"/>
              </a:xfrm>
              <a:custGeom>
                <a:avLst/>
                <a:gdLst>
                  <a:gd name="T0" fmla="*/ 0 w 1107"/>
                  <a:gd name="T1" fmla="*/ 0 h 133"/>
                  <a:gd name="T2" fmla="*/ 0 w 1107"/>
                  <a:gd name="T3" fmla="*/ 0 h 133"/>
                  <a:gd name="T4" fmla="*/ 0 w 1107"/>
                  <a:gd name="T5" fmla="*/ 0 h 133"/>
                  <a:gd name="T6" fmla="*/ 0 w 1107"/>
                  <a:gd name="T7" fmla="*/ 0 h 133"/>
                  <a:gd name="T8" fmla="*/ 0 w 1107"/>
                  <a:gd name="T9" fmla="*/ 0 h 133"/>
                  <a:gd name="T10" fmla="*/ 0 w 1107"/>
                  <a:gd name="T11" fmla="*/ 0 h 133"/>
                  <a:gd name="T12" fmla="*/ 0 60000 65536"/>
                  <a:gd name="T13" fmla="*/ 0 60000 65536"/>
                  <a:gd name="T14" fmla="*/ 0 60000 65536"/>
                  <a:gd name="T15" fmla="*/ 0 60000 65536"/>
                  <a:gd name="T16" fmla="*/ 0 60000 65536"/>
                  <a:gd name="T17" fmla="*/ 0 60000 65536"/>
                  <a:gd name="T18" fmla="*/ 0 w 1107"/>
                  <a:gd name="T19" fmla="*/ 0 h 133"/>
                  <a:gd name="T20" fmla="*/ 1107 w 1107"/>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07" h="133">
                    <a:moveTo>
                      <a:pt x="0" y="133"/>
                    </a:moveTo>
                    <a:lnTo>
                      <a:pt x="1086" y="110"/>
                    </a:lnTo>
                    <a:lnTo>
                      <a:pt x="1107" y="0"/>
                    </a:lnTo>
                    <a:lnTo>
                      <a:pt x="11" y="0"/>
                    </a:lnTo>
                    <a:lnTo>
                      <a:pt x="0" y="133"/>
                    </a:lnTo>
                    <a:close/>
                  </a:path>
                </a:pathLst>
              </a:custGeom>
              <a:solidFill>
                <a:srgbClr val="D19470"/>
              </a:solidFill>
              <a:ln w="9525">
                <a:noFill/>
                <a:round/>
                <a:headEnd/>
                <a:tailEnd/>
              </a:ln>
            </p:spPr>
            <p:txBody>
              <a:bodyPr/>
              <a:lstStyle/>
              <a:p>
                <a:endParaRPr lang="zh-CN" altLang="en-US"/>
              </a:p>
            </p:txBody>
          </p:sp>
          <p:sp>
            <p:nvSpPr>
              <p:cNvPr id="63672" name="Freeform 18"/>
              <p:cNvSpPr>
                <a:spLocks/>
              </p:cNvSpPr>
              <p:nvPr/>
            </p:nvSpPr>
            <p:spPr bwMode="auto">
              <a:xfrm>
                <a:off x="2464" y="2889"/>
                <a:ext cx="546" cy="63"/>
              </a:xfrm>
              <a:custGeom>
                <a:avLst/>
                <a:gdLst>
                  <a:gd name="T0" fmla="*/ 0 w 1091"/>
                  <a:gd name="T1" fmla="*/ 0 h 128"/>
                  <a:gd name="T2" fmla="*/ 1 w 1091"/>
                  <a:gd name="T3" fmla="*/ 0 h 128"/>
                  <a:gd name="T4" fmla="*/ 1 w 1091"/>
                  <a:gd name="T5" fmla="*/ 0 h 128"/>
                  <a:gd name="T6" fmla="*/ 1 w 1091"/>
                  <a:gd name="T7" fmla="*/ 0 h 128"/>
                  <a:gd name="T8" fmla="*/ 0 w 1091"/>
                  <a:gd name="T9" fmla="*/ 0 h 128"/>
                  <a:gd name="T10" fmla="*/ 0 w 1091"/>
                  <a:gd name="T11" fmla="*/ 0 h 128"/>
                  <a:gd name="T12" fmla="*/ 0 60000 65536"/>
                  <a:gd name="T13" fmla="*/ 0 60000 65536"/>
                  <a:gd name="T14" fmla="*/ 0 60000 65536"/>
                  <a:gd name="T15" fmla="*/ 0 60000 65536"/>
                  <a:gd name="T16" fmla="*/ 0 60000 65536"/>
                  <a:gd name="T17" fmla="*/ 0 60000 65536"/>
                  <a:gd name="T18" fmla="*/ 0 w 1091"/>
                  <a:gd name="T19" fmla="*/ 0 h 128"/>
                  <a:gd name="T20" fmla="*/ 1091 w 1091"/>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091" h="128">
                    <a:moveTo>
                      <a:pt x="0" y="128"/>
                    </a:moveTo>
                    <a:lnTo>
                      <a:pt x="1091" y="128"/>
                    </a:lnTo>
                    <a:lnTo>
                      <a:pt x="1091" y="0"/>
                    </a:lnTo>
                    <a:lnTo>
                      <a:pt x="40" y="0"/>
                    </a:lnTo>
                    <a:lnTo>
                      <a:pt x="0" y="128"/>
                    </a:lnTo>
                    <a:close/>
                  </a:path>
                </a:pathLst>
              </a:custGeom>
              <a:solidFill>
                <a:srgbClr val="D19470"/>
              </a:solidFill>
              <a:ln w="9525">
                <a:noFill/>
                <a:round/>
                <a:headEnd/>
                <a:tailEnd/>
              </a:ln>
            </p:spPr>
            <p:txBody>
              <a:bodyPr/>
              <a:lstStyle/>
              <a:p>
                <a:endParaRPr lang="zh-CN" altLang="en-US"/>
              </a:p>
            </p:txBody>
          </p:sp>
          <p:sp>
            <p:nvSpPr>
              <p:cNvPr id="63673" name="Freeform 19"/>
              <p:cNvSpPr>
                <a:spLocks/>
              </p:cNvSpPr>
              <p:nvPr/>
            </p:nvSpPr>
            <p:spPr bwMode="auto">
              <a:xfrm>
                <a:off x="2357" y="2974"/>
                <a:ext cx="540" cy="106"/>
              </a:xfrm>
              <a:custGeom>
                <a:avLst/>
                <a:gdLst>
                  <a:gd name="T0" fmla="*/ 0 w 1078"/>
                  <a:gd name="T1" fmla="*/ 1 h 211"/>
                  <a:gd name="T2" fmla="*/ 1 w 1078"/>
                  <a:gd name="T3" fmla="*/ 1 h 211"/>
                  <a:gd name="T4" fmla="*/ 1 w 1078"/>
                  <a:gd name="T5" fmla="*/ 0 h 211"/>
                  <a:gd name="T6" fmla="*/ 1 w 1078"/>
                  <a:gd name="T7" fmla="*/ 1 h 211"/>
                  <a:gd name="T8" fmla="*/ 0 w 1078"/>
                  <a:gd name="T9" fmla="*/ 1 h 211"/>
                  <a:gd name="T10" fmla="*/ 0 w 1078"/>
                  <a:gd name="T11" fmla="*/ 1 h 211"/>
                  <a:gd name="T12" fmla="*/ 0 60000 65536"/>
                  <a:gd name="T13" fmla="*/ 0 60000 65536"/>
                  <a:gd name="T14" fmla="*/ 0 60000 65536"/>
                  <a:gd name="T15" fmla="*/ 0 60000 65536"/>
                  <a:gd name="T16" fmla="*/ 0 60000 65536"/>
                  <a:gd name="T17" fmla="*/ 0 60000 65536"/>
                  <a:gd name="T18" fmla="*/ 0 w 1078"/>
                  <a:gd name="T19" fmla="*/ 0 h 211"/>
                  <a:gd name="T20" fmla="*/ 1078 w 1078"/>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1078" h="211">
                    <a:moveTo>
                      <a:pt x="0" y="211"/>
                    </a:moveTo>
                    <a:lnTo>
                      <a:pt x="1061" y="194"/>
                    </a:lnTo>
                    <a:lnTo>
                      <a:pt x="1078" y="0"/>
                    </a:lnTo>
                    <a:lnTo>
                      <a:pt x="21" y="28"/>
                    </a:lnTo>
                    <a:lnTo>
                      <a:pt x="0" y="211"/>
                    </a:lnTo>
                    <a:close/>
                  </a:path>
                </a:pathLst>
              </a:custGeom>
              <a:solidFill>
                <a:srgbClr val="D19470"/>
              </a:solidFill>
              <a:ln w="9525">
                <a:noFill/>
                <a:round/>
                <a:headEnd/>
                <a:tailEnd/>
              </a:ln>
            </p:spPr>
            <p:txBody>
              <a:bodyPr/>
              <a:lstStyle/>
              <a:p>
                <a:endParaRPr lang="zh-CN" altLang="en-US"/>
              </a:p>
            </p:txBody>
          </p:sp>
          <p:sp>
            <p:nvSpPr>
              <p:cNvPr id="63674" name="Freeform 20"/>
              <p:cNvSpPr>
                <a:spLocks/>
              </p:cNvSpPr>
              <p:nvPr/>
            </p:nvSpPr>
            <p:spPr bwMode="auto">
              <a:xfrm>
                <a:off x="2285" y="3126"/>
                <a:ext cx="513" cy="83"/>
              </a:xfrm>
              <a:custGeom>
                <a:avLst/>
                <a:gdLst>
                  <a:gd name="T0" fmla="*/ 1 w 1025"/>
                  <a:gd name="T1" fmla="*/ 0 h 165"/>
                  <a:gd name="T2" fmla="*/ 1 w 1025"/>
                  <a:gd name="T3" fmla="*/ 1 h 165"/>
                  <a:gd name="T4" fmla="*/ 1 w 1025"/>
                  <a:gd name="T5" fmla="*/ 1 h 165"/>
                  <a:gd name="T6" fmla="*/ 0 w 1025"/>
                  <a:gd name="T7" fmla="*/ 1 h 165"/>
                  <a:gd name="T8" fmla="*/ 1 w 1025"/>
                  <a:gd name="T9" fmla="*/ 0 h 165"/>
                  <a:gd name="T10" fmla="*/ 1 w 1025"/>
                  <a:gd name="T11" fmla="*/ 0 h 165"/>
                  <a:gd name="T12" fmla="*/ 0 60000 65536"/>
                  <a:gd name="T13" fmla="*/ 0 60000 65536"/>
                  <a:gd name="T14" fmla="*/ 0 60000 65536"/>
                  <a:gd name="T15" fmla="*/ 0 60000 65536"/>
                  <a:gd name="T16" fmla="*/ 0 60000 65536"/>
                  <a:gd name="T17" fmla="*/ 0 60000 65536"/>
                  <a:gd name="T18" fmla="*/ 0 w 1025"/>
                  <a:gd name="T19" fmla="*/ 0 h 165"/>
                  <a:gd name="T20" fmla="*/ 1025 w 1025"/>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25" h="165">
                    <a:moveTo>
                      <a:pt x="35" y="0"/>
                    </a:moveTo>
                    <a:lnTo>
                      <a:pt x="1025" y="9"/>
                    </a:lnTo>
                    <a:lnTo>
                      <a:pt x="1014" y="104"/>
                    </a:lnTo>
                    <a:lnTo>
                      <a:pt x="0" y="165"/>
                    </a:lnTo>
                    <a:lnTo>
                      <a:pt x="35" y="0"/>
                    </a:lnTo>
                    <a:close/>
                  </a:path>
                </a:pathLst>
              </a:custGeom>
              <a:solidFill>
                <a:srgbClr val="D19470"/>
              </a:solidFill>
              <a:ln w="9525">
                <a:noFill/>
                <a:round/>
                <a:headEnd/>
                <a:tailEnd/>
              </a:ln>
            </p:spPr>
            <p:txBody>
              <a:bodyPr/>
              <a:lstStyle/>
              <a:p>
                <a:endParaRPr lang="zh-CN" altLang="en-US"/>
              </a:p>
            </p:txBody>
          </p:sp>
          <p:sp>
            <p:nvSpPr>
              <p:cNvPr id="63675" name="Freeform 21"/>
              <p:cNvSpPr>
                <a:spLocks/>
              </p:cNvSpPr>
              <p:nvPr/>
            </p:nvSpPr>
            <p:spPr bwMode="auto">
              <a:xfrm>
                <a:off x="2189" y="3264"/>
                <a:ext cx="449" cy="118"/>
              </a:xfrm>
              <a:custGeom>
                <a:avLst/>
                <a:gdLst>
                  <a:gd name="T0" fmla="*/ 1 w 898"/>
                  <a:gd name="T1" fmla="*/ 0 h 235"/>
                  <a:gd name="T2" fmla="*/ 1 w 898"/>
                  <a:gd name="T3" fmla="*/ 1 h 235"/>
                  <a:gd name="T4" fmla="*/ 1 w 898"/>
                  <a:gd name="T5" fmla="*/ 1 h 235"/>
                  <a:gd name="T6" fmla="*/ 0 w 898"/>
                  <a:gd name="T7" fmla="*/ 1 h 235"/>
                  <a:gd name="T8" fmla="*/ 1 w 898"/>
                  <a:gd name="T9" fmla="*/ 0 h 235"/>
                  <a:gd name="T10" fmla="*/ 1 w 898"/>
                  <a:gd name="T11" fmla="*/ 0 h 235"/>
                  <a:gd name="T12" fmla="*/ 0 60000 65536"/>
                  <a:gd name="T13" fmla="*/ 0 60000 65536"/>
                  <a:gd name="T14" fmla="*/ 0 60000 65536"/>
                  <a:gd name="T15" fmla="*/ 0 60000 65536"/>
                  <a:gd name="T16" fmla="*/ 0 60000 65536"/>
                  <a:gd name="T17" fmla="*/ 0 60000 65536"/>
                  <a:gd name="T18" fmla="*/ 0 w 898"/>
                  <a:gd name="T19" fmla="*/ 0 h 235"/>
                  <a:gd name="T20" fmla="*/ 898 w 898"/>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898" h="235">
                    <a:moveTo>
                      <a:pt x="38" y="0"/>
                    </a:moveTo>
                    <a:lnTo>
                      <a:pt x="898" y="17"/>
                    </a:lnTo>
                    <a:lnTo>
                      <a:pt x="829" y="235"/>
                    </a:lnTo>
                    <a:lnTo>
                      <a:pt x="0" y="220"/>
                    </a:lnTo>
                    <a:lnTo>
                      <a:pt x="38" y="0"/>
                    </a:lnTo>
                    <a:close/>
                  </a:path>
                </a:pathLst>
              </a:custGeom>
              <a:solidFill>
                <a:srgbClr val="D19470"/>
              </a:solidFill>
              <a:ln w="9525">
                <a:noFill/>
                <a:round/>
                <a:headEnd/>
                <a:tailEnd/>
              </a:ln>
            </p:spPr>
            <p:txBody>
              <a:bodyPr/>
              <a:lstStyle/>
              <a:p>
                <a:endParaRPr lang="zh-CN" altLang="en-US"/>
              </a:p>
            </p:txBody>
          </p:sp>
          <p:sp>
            <p:nvSpPr>
              <p:cNvPr id="63676" name="Freeform 22"/>
              <p:cNvSpPr>
                <a:spLocks/>
              </p:cNvSpPr>
              <p:nvPr/>
            </p:nvSpPr>
            <p:spPr bwMode="auto">
              <a:xfrm>
                <a:off x="2574" y="2944"/>
                <a:ext cx="234" cy="640"/>
              </a:xfrm>
              <a:custGeom>
                <a:avLst/>
                <a:gdLst>
                  <a:gd name="T0" fmla="*/ 1 w 467"/>
                  <a:gd name="T1" fmla="*/ 1 h 1280"/>
                  <a:gd name="T2" fmla="*/ 1 w 467"/>
                  <a:gd name="T3" fmla="*/ 0 h 1280"/>
                  <a:gd name="T4" fmla="*/ 1 w 467"/>
                  <a:gd name="T5" fmla="*/ 1 h 1280"/>
                  <a:gd name="T6" fmla="*/ 1 w 467"/>
                  <a:gd name="T7" fmla="*/ 1 h 1280"/>
                  <a:gd name="T8" fmla="*/ 0 w 467"/>
                  <a:gd name="T9" fmla="*/ 1 h 1280"/>
                  <a:gd name="T10" fmla="*/ 1 w 467"/>
                  <a:gd name="T11" fmla="*/ 1 h 1280"/>
                  <a:gd name="T12" fmla="*/ 1 w 467"/>
                  <a:gd name="T13" fmla="*/ 1 h 1280"/>
                  <a:gd name="T14" fmla="*/ 1 w 467"/>
                  <a:gd name="T15" fmla="*/ 1 h 1280"/>
                  <a:gd name="T16" fmla="*/ 1 w 467"/>
                  <a:gd name="T17" fmla="*/ 1 h 1280"/>
                  <a:gd name="T18" fmla="*/ 1 w 467"/>
                  <a:gd name="T19" fmla="*/ 1 h 1280"/>
                  <a:gd name="T20" fmla="*/ 1 w 467"/>
                  <a:gd name="T21" fmla="*/ 1 h 1280"/>
                  <a:gd name="T22" fmla="*/ 1 w 467"/>
                  <a:gd name="T23" fmla="*/ 1 h 1280"/>
                  <a:gd name="T24" fmla="*/ 1 w 467"/>
                  <a:gd name="T25" fmla="*/ 1 h 1280"/>
                  <a:gd name="T26" fmla="*/ 1 w 467"/>
                  <a:gd name="T27" fmla="*/ 1 h 1280"/>
                  <a:gd name="T28" fmla="*/ 1 w 467"/>
                  <a:gd name="T29" fmla="*/ 1 h 1280"/>
                  <a:gd name="T30" fmla="*/ 1 w 467"/>
                  <a:gd name="T31" fmla="*/ 1 h 1280"/>
                  <a:gd name="T32" fmla="*/ 1 w 467"/>
                  <a:gd name="T33" fmla="*/ 1 h 1280"/>
                  <a:gd name="T34" fmla="*/ 1 w 467"/>
                  <a:gd name="T35" fmla="*/ 1 h 1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1280"/>
                  <a:gd name="T56" fmla="*/ 467 w 467"/>
                  <a:gd name="T57" fmla="*/ 1280 h 12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1280">
                    <a:moveTo>
                      <a:pt x="252" y="17"/>
                    </a:moveTo>
                    <a:lnTo>
                      <a:pt x="148" y="0"/>
                    </a:lnTo>
                    <a:lnTo>
                      <a:pt x="76" y="83"/>
                    </a:lnTo>
                    <a:lnTo>
                      <a:pt x="70" y="194"/>
                    </a:lnTo>
                    <a:lnTo>
                      <a:pt x="0" y="211"/>
                    </a:lnTo>
                    <a:lnTo>
                      <a:pt x="81" y="479"/>
                    </a:lnTo>
                    <a:lnTo>
                      <a:pt x="81" y="783"/>
                    </a:lnTo>
                    <a:lnTo>
                      <a:pt x="11" y="1059"/>
                    </a:lnTo>
                    <a:lnTo>
                      <a:pt x="22" y="1280"/>
                    </a:lnTo>
                    <a:lnTo>
                      <a:pt x="467" y="1268"/>
                    </a:lnTo>
                    <a:lnTo>
                      <a:pt x="374" y="844"/>
                    </a:lnTo>
                    <a:lnTo>
                      <a:pt x="275" y="530"/>
                    </a:lnTo>
                    <a:lnTo>
                      <a:pt x="308" y="293"/>
                    </a:lnTo>
                    <a:lnTo>
                      <a:pt x="368" y="194"/>
                    </a:lnTo>
                    <a:lnTo>
                      <a:pt x="313" y="182"/>
                    </a:lnTo>
                    <a:lnTo>
                      <a:pt x="308" y="61"/>
                    </a:lnTo>
                    <a:lnTo>
                      <a:pt x="252" y="17"/>
                    </a:lnTo>
                    <a:close/>
                  </a:path>
                </a:pathLst>
              </a:custGeom>
              <a:solidFill>
                <a:srgbClr val="FFD166"/>
              </a:solidFill>
              <a:ln w="9525">
                <a:noFill/>
                <a:round/>
                <a:headEnd/>
                <a:tailEnd/>
              </a:ln>
            </p:spPr>
            <p:txBody>
              <a:bodyPr/>
              <a:lstStyle/>
              <a:p>
                <a:endParaRPr lang="zh-CN" altLang="en-US"/>
              </a:p>
            </p:txBody>
          </p:sp>
          <p:sp>
            <p:nvSpPr>
              <p:cNvPr id="63677" name="Freeform 23"/>
              <p:cNvSpPr>
                <a:spLocks/>
              </p:cNvSpPr>
              <p:nvPr/>
            </p:nvSpPr>
            <p:spPr bwMode="auto">
              <a:xfrm>
                <a:off x="2731" y="2813"/>
                <a:ext cx="452" cy="559"/>
              </a:xfrm>
              <a:custGeom>
                <a:avLst/>
                <a:gdLst>
                  <a:gd name="T0" fmla="*/ 1 w 904"/>
                  <a:gd name="T1" fmla="*/ 0 h 1119"/>
                  <a:gd name="T2" fmla="*/ 0 w 904"/>
                  <a:gd name="T3" fmla="*/ 0 h 1119"/>
                  <a:gd name="T4" fmla="*/ 1 w 904"/>
                  <a:gd name="T5" fmla="*/ 0 h 1119"/>
                  <a:gd name="T6" fmla="*/ 1 w 904"/>
                  <a:gd name="T7" fmla="*/ 0 h 1119"/>
                  <a:gd name="T8" fmla="*/ 1 w 904"/>
                  <a:gd name="T9" fmla="*/ 0 h 1119"/>
                  <a:gd name="T10" fmla="*/ 1 w 904"/>
                  <a:gd name="T11" fmla="*/ 0 h 1119"/>
                  <a:gd name="T12" fmla="*/ 1 w 904"/>
                  <a:gd name="T13" fmla="*/ 0 h 1119"/>
                  <a:gd name="T14" fmla="*/ 1 w 904"/>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904"/>
                  <a:gd name="T25" fmla="*/ 0 h 1119"/>
                  <a:gd name="T26" fmla="*/ 904 w 904"/>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 h="1119">
                    <a:moveTo>
                      <a:pt x="833" y="0"/>
                    </a:moveTo>
                    <a:lnTo>
                      <a:pt x="0" y="904"/>
                    </a:lnTo>
                    <a:lnTo>
                      <a:pt x="67" y="1119"/>
                    </a:lnTo>
                    <a:lnTo>
                      <a:pt x="303" y="771"/>
                    </a:lnTo>
                    <a:lnTo>
                      <a:pt x="685" y="384"/>
                    </a:lnTo>
                    <a:lnTo>
                      <a:pt x="904" y="210"/>
                    </a:lnTo>
                    <a:lnTo>
                      <a:pt x="833" y="0"/>
                    </a:lnTo>
                    <a:close/>
                  </a:path>
                </a:pathLst>
              </a:custGeom>
              <a:solidFill>
                <a:srgbClr val="FFD166"/>
              </a:solidFill>
              <a:ln w="9525">
                <a:noFill/>
                <a:round/>
                <a:headEnd/>
                <a:tailEnd/>
              </a:ln>
            </p:spPr>
            <p:txBody>
              <a:bodyPr/>
              <a:lstStyle/>
              <a:p>
                <a:endParaRPr lang="zh-CN" altLang="en-US"/>
              </a:p>
            </p:txBody>
          </p:sp>
          <p:sp>
            <p:nvSpPr>
              <p:cNvPr id="63678" name="Freeform 24"/>
              <p:cNvSpPr>
                <a:spLocks/>
              </p:cNvSpPr>
              <p:nvPr/>
            </p:nvSpPr>
            <p:spPr bwMode="auto">
              <a:xfrm>
                <a:off x="2574" y="3038"/>
                <a:ext cx="190" cy="86"/>
              </a:xfrm>
              <a:custGeom>
                <a:avLst/>
                <a:gdLst>
                  <a:gd name="T0" fmla="*/ 0 w 380"/>
                  <a:gd name="T1" fmla="*/ 1 h 171"/>
                  <a:gd name="T2" fmla="*/ 1 w 380"/>
                  <a:gd name="T3" fmla="*/ 1 h 171"/>
                  <a:gd name="T4" fmla="*/ 1 w 380"/>
                  <a:gd name="T5" fmla="*/ 1 h 171"/>
                  <a:gd name="T6" fmla="*/ 1 w 380"/>
                  <a:gd name="T7" fmla="*/ 1 h 171"/>
                  <a:gd name="T8" fmla="*/ 1 w 380"/>
                  <a:gd name="T9" fmla="*/ 0 h 171"/>
                  <a:gd name="T10" fmla="*/ 1 w 380"/>
                  <a:gd name="T11" fmla="*/ 1 h 171"/>
                  <a:gd name="T12" fmla="*/ 1 w 380"/>
                  <a:gd name="T13" fmla="*/ 1 h 171"/>
                  <a:gd name="T14" fmla="*/ 1 w 380"/>
                  <a:gd name="T15" fmla="*/ 1 h 171"/>
                  <a:gd name="T16" fmla="*/ 1 w 380"/>
                  <a:gd name="T17" fmla="*/ 1 h 171"/>
                  <a:gd name="T18" fmla="*/ 0 w 380"/>
                  <a:gd name="T19" fmla="*/ 1 h 171"/>
                  <a:gd name="T20" fmla="*/ 0 w 380"/>
                  <a:gd name="T21" fmla="*/ 1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71"/>
                  <a:gd name="T35" fmla="*/ 380 w 380"/>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71">
                    <a:moveTo>
                      <a:pt x="0" y="6"/>
                    </a:moveTo>
                    <a:lnTo>
                      <a:pt x="93" y="15"/>
                    </a:lnTo>
                    <a:lnTo>
                      <a:pt x="159" y="61"/>
                    </a:lnTo>
                    <a:lnTo>
                      <a:pt x="258" y="38"/>
                    </a:lnTo>
                    <a:lnTo>
                      <a:pt x="308" y="0"/>
                    </a:lnTo>
                    <a:lnTo>
                      <a:pt x="380" y="11"/>
                    </a:lnTo>
                    <a:lnTo>
                      <a:pt x="285" y="116"/>
                    </a:lnTo>
                    <a:lnTo>
                      <a:pt x="133" y="171"/>
                    </a:lnTo>
                    <a:lnTo>
                      <a:pt x="28" y="116"/>
                    </a:lnTo>
                    <a:lnTo>
                      <a:pt x="0" y="6"/>
                    </a:lnTo>
                    <a:close/>
                  </a:path>
                </a:pathLst>
              </a:custGeom>
              <a:solidFill>
                <a:srgbClr val="FFEB99"/>
              </a:solidFill>
              <a:ln w="9525">
                <a:noFill/>
                <a:round/>
                <a:headEnd/>
                <a:tailEnd/>
              </a:ln>
            </p:spPr>
            <p:txBody>
              <a:bodyPr/>
              <a:lstStyle/>
              <a:p>
                <a:endParaRPr lang="zh-CN" altLang="en-US"/>
              </a:p>
            </p:txBody>
          </p:sp>
          <p:sp>
            <p:nvSpPr>
              <p:cNvPr id="63679" name="Freeform 25"/>
              <p:cNvSpPr>
                <a:spLocks/>
              </p:cNvSpPr>
              <p:nvPr/>
            </p:nvSpPr>
            <p:spPr bwMode="auto">
              <a:xfrm>
                <a:off x="2704" y="2575"/>
                <a:ext cx="473" cy="421"/>
              </a:xfrm>
              <a:custGeom>
                <a:avLst/>
                <a:gdLst>
                  <a:gd name="T0" fmla="*/ 0 w 947"/>
                  <a:gd name="T1" fmla="*/ 1 h 842"/>
                  <a:gd name="T2" fmla="*/ 0 w 947"/>
                  <a:gd name="T3" fmla="*/ 1 h 842"/>
                  <a:gd name="T4" fmla="*/ 0 w 947"/>
                  <a:gd name="T5" fmla="*/ 0 h 842"/>
                  <a:gd name="T6" fmla="*/ 0 w 947"/>
                  <a:gd name="T7" fmla="*/ 1 h 842"/>
                  <a:gd name="T8" fmla="*/ 0 w 947"/>
                  <a:gd name="T9" fmla="*/ 1 h 842"/>
                  <a:gd name="T10" fmla="*/ 0 w 947"/>
                  <a:gd name="T11" fmla="*/ 1 h 842"/>
                  <a:gd name="T12" fmla="*/ 0 w 947"/>
                  <a:gd name="T13" fmla="*/ 1 h 842"/>
                  <a:gd name="T14" fmla="*/ 0 w 947"/>
                  <a:gd name="T15" fmla="*/ 1 h 842"/>
                  <a:gd name="T16" fmla="*/ 0 w 947"/>
                  <a:gd name="T17" fmla="*/ 1 h 842"/>
                  <a:gd name="T18" fmla="*/ 0 w 947"/>
                  <a:gd name="T19" fmla="*/ 1 h 842"/>
                  <a:gd name="T20" fmla="*/ 0 w 947"/>
                  <a:gd name="T21" fmla="*/ 1 h 8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7"/>
                  <a:gd name="T34" fmla="*/ 0 h 842"/>
                  <a:gd name="T35" fmla="*/ 947 w 947"/>
                  <a:gd name="T36" fmla="*/ 842 h 8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7" h="842">
                    <a:moveTo>
                      <a:pt x="0" y="766"/>
                    </a:moveTo>
                    <a:lnTo>
                      <a:pt x="651" y="99"/>
                    </a:lnTo>
                    <a:lnTo>
                      <a:pt x="816" y="0"/>
                    </a:lnTo>
                    <a:lnTo>
                      <a:pt x="941" y="61"/>
                    </a:lnTo>
                    <a:lnTo>
                      <a:pt x="947" y="154"/>
                    </a:lnTo>
                    <a:lnTo>
                      <a:pt x="909" y="198"/>
                    </a:lnTo>
                    <a:lnTo>
                      <a:pt x="816" y="139"/>
                    </a:lnTo>
                    <a:lnTo>
                      <a:pt x="677" y="221"/>
                    </a:lnTo>
                    <a:lnTo>
                      <a:pt x="61" y="842"/>
                    </a:lnTo>
                    <a:lnTo>
                      <a:pt x="0" y="766"/>
                    </a:lnTo>
                    <a:close/>
                  </a:path>
                </a:pathLst>
              </a:custGeom>
              <a:solidFill>
                <a:srgbClr val="FFEB99"/>
              </a:solidFill>
              <a:ln w="9525">
                <a:noFill/>
                <a:round/>
                <a:headEnd/>
                <a:tailEnd/>
              </a:ln>
            </p:spPr>
            <p:txBody>
              <a:bodyPr/>
              <a:lstStyle/>
              <a:p>
                <a:endParaRPr lang="zh-CN" altLang="en-US"/>
              </a:p>
            </p:txBody>
          </p:sp>
          <p:sp>
            <p:nvSpPr>
              <p:cNvPr id="63680" name="Freeform 26"/>
              <p:cNvSpPr>
                <a:spLocks/>
              </p:cNvSpPr>
              <p:nvPr/>
            </p:nvSpPr>
            <p:spPr bwMode="auto">
              <a:xfrm>
                <a:off x="2719" y="2795"/>
                <a:ext cx="451" cy="479"/>
              </a:xfrm>
              <a:custGeom>
                <a:avLst/>
                <a:gdLst>
                  <a:gd name="T0" fmla="*/ 0 w 903"/>
                  <a:gd name="T1" fmla="*/ 0 h 959"/>
                  <a:gd name="T2" fmla="*/ 0 w 903"/>
                  <a:gd name="T3" fmla="*/ 0 h 959"/>
                  <a:gd name="T4" fmla="*/ 0 w 903"/>
                  <a:gd name="T5" fmla="*/ 0 h 959"/>
                  <a:gd name="T6" fmla="*/ 0 w 903"/>
                  <a:gd name="T7" fmla="*/ 0 h 959"/>
                  <a:gd name="T8" fmla="*/ 0 w 903"/>
                  <a:gd name="T9" fmla="*/ 0 h 959"/>
                  <a:gd name="T10" fmla="*/ 0 w 903"/>
                  <a:gd name="T11" fmla="*/ 0 h 959"/>
                  <a:gd name="T12" fmla="*/ 0 w 903"/>
                  <a:gd name="T13" fmla="*/ 0 h 959"/>
                  <a:gd name="T14" fmla="*/ 0 w 903"/>
                  <a:gd name="T15" fmla="*/ 0 h 959"/>
                  <a:gd name="T16" fmla="*/ 0 w 903"/>
                  <a:gd name="T17" fmla="*/ 0 h 959"/>
                  <a:gd name="T18" fmla="*/ 0 w 903"/>
                  <a:gd name="T19" fmla="*/ 0 h 959"/>
                  <a:gd name="T20" fmla="*/ 0 w 903"/>
                  <a:gd name="T21" fmla="*/ 0 h 959"/>
                  <a:gd name="T22" fmla="*/ 0 w 903"/>
                  <a:gd name="T23" fmla="*/ 0 h 959"/>
                  <a:gd name="T24" fmla="*/ 0 w 903"/>
                  <a:gd name="T25" fmla="*/ 0 h 959"/>
                  <a:gd name="T26" fmla="*/ 0 w 903"/>
                  <a:gd name="T27" fmla="*/ 0 h 959"/>
                  <a:gd name="T28" fmla="*/ 0 w 903"/>
                  <a:gd name="T29" fmla="*/ 0 h 959"/>
                  <a:gd name="T30" fmla="*/ 0 w 903"/>
                  <a:gd name="T31" fmla="*/ 0 h 959"/>
                  <a:gd name="T32" fmla="*/ 0 w 903"/>
                  <a:gd name="T33" fmla="*/ 0 h 959"/>
                  <a:gd name="T34" fmla="*/ 0 w 903"/>
                  <a:gd name="T35" fmla="*/ 0 h 959"/>
                  <a:gd name="T36" fmla="*/ 0 w 903"/>
                  <a:gd name="T37" fmla="*/ 0 h 959"/>
                  <a:gd name="T38" fmla="*/ 0 w 903"/>
                  <a:gd name="T39" fmla="*/ 0 h 959"/>
                  <a:gd name="T40" fmla="*/ 0 w 903"/>
                  <a:gd name="T41" fmla="*/ 0 h 959"/>
                  <a:gd name="T42" fmla="*/ 0 w 903"/>
                  <a:gd name="T43" fmla="*/ 0 h 959"/>
                  <a:gd name="T44" fmla="*/ 0 w 903"/>
                  <a:gd name="T45" fmla="*/ 0 h 959"/>
                  <a:gd name="T46" fmla="*/ 0 w 903"/>
                  <a:gd name="T47" fmla="*/ 0 h 959"/>
                  <a:gd name="T48" fmla="*/ 0 w 903"/>
                  <a:gd name="T49" fmla="*/ 0 h 959"/>
                  <a:gd name="T50" fmla="*/ 0 w 903"/>
                  <a:gd name="T51" fmla="*/ 0 h 959"/>
                  <a:gd name="T52" fmla="*/ 0 w 903"/>
                  <a:gd name="T53" fmla="*/ 0 h 959"/>
                  <a:gd name="T54" fmla="*/ 0 w 903"/>
                  <a:gd name="T55" fmla="*/ 0 h 959"/>
                  <a:gd name="T56" fmla="*/ 0 w 903"/>
                  <a:gd name="T57" fmla="*/ 0 h 959"/>
                  <a:gd name="T58" fmla="*/ 0 w 903"/>
                  <a:gd name="T59" fmla="*/ 0 h 959"/>
                  <a:gd name="T60" fmla="*/ 0 w 903"/>
                  <a:gd name="T61" fmla="*/ 0 h 959"/>
                  <a:gd name="T62" fmla="*/ 0 w 903"/>
                  <a:gd name="T63" fmla="*/ 0 h 959"/>
                  <a:gd name="T64" fmla="*/ 0 w 903"/>
                  <a:gd name="T65" fmla="*/ 0 h 959"/>
                  <a:gd name="T66" fmla="*/ 0 w 903"/>
                  <a:gd name="T67" fmla="*/ 0 h 959"/>
                  <a:gd name="T68" fmla="*/ 0 w 903"/>
                  <a:gd name="T69" fmla="*/ 0 h 959"/>
                  <a:gd name="T70" fmla="*/ 0 w 903"/>
                  <a:gd name="T71" fmla="*/ 0 h 959"/>
                  <a:gd name="T72" fmla="*/ 0 w 903"/>
                  <a:gd name="T73" fmla="*/ 0 h 959"/>
                  <a:gd name="T74" fmla="*/ 0 w 903"/>
                  <a:gd name="T75" fmla="*/ 0 h 959"/>
                  <a:gd name="T76" fmla="*/ 0 w 903"/>
                  <a:gd name="T77" fmla="*/ 0 h 959"/>
                  <a:gd name="T78" fmla="*/ 0 w 903"/>
                  <a:gd name="T79" fmla="*/ 0 h 959"/>
                  <a:gd name="T80" fmla="*/ 0 w 903"/>
                  <a:gd name="T81" fmla="*/ 0 h 959"/>
                  <a:gd name="T82" fmla="*/ 0 w 903"/>
                  <a:gd name="T83" fmla="*/ 0 h 959"/>
                  <a:gd name="T84" fmla="*/ 0 w 903"/>
                  <a:gd name="T85" fmla="*/ 0 h 959"/>
                  <a:gd name="T86" fmla="*/ 0 w 903"/>
                  <a:gd name="T87" fmla="*/ 0 h 9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3"/>
                  <a:gd name="T133" fmla="*/ 0 h 959"/>
                  <a:gd name="T134" fmla="*/ 903 w 903"/>
                  <a:gd name="T135" fmla="*/ 959 h 9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3" h="959">
                    <a:moveTo>
                      <a:pt x="869" y="0"/>
                    </a:moveTo>
                    <a:lnTo>
                      <a:pt x="857" y="8"/>
                    </a:lnTo>
                    <a:lnTo>
                      <a:pt x="846" y="19"/>
                    </a:lnTo>
                    <a:lnTo>
                      <a:pt x="832" y="29"/>
                    </a:lnTo>
                    <a:lnTo>
                      <a:pt x="821" y="40"/>
                    </a:lnTo>
                    <a:lnTo>
                      <a:pt x="808" y="52"/>
                    </a:lnTo>
                    <a:lnTo>
                      <a:pt x="794" y="65"/>
                    </a:lnTo>
                    <a:lnTo>
                      <a:pt x="779" y="78"/>
                    </a:lnTo>
                    <a:lnTo>
                      <a:pt x="766" y="92"/>
                    </a:lnTo>
                    <a:lnTo>
                      <a:pt x="749" y="105"/>
                    </a:lnTo>
                    <a:lnTo>
                      <a:pt x="736" y="120"/>
                    </a:lnTo>
                    <a:lnTo>
                      <a:pt x="720" y="135"/>
                    </a:lnTo>
                    <a:lnTo>
                      <a:pt x="703" y="152"/>
                    </a:lnTo>
                    <a:lnTo>
                      <a:pt x="688" y="168"/>
                    </a:lnTo>
                    <a:lnTo>
                      <a:pt x="673" y="185"/>
                    </a:lnTo>
                    <a:lnTo>
                      <a:pt x="656" y="202"/>
                    </a:lnTo>
                    <a:lnTo>
                      <a:pt x="639" y="219"/>
                    </a:lnTo>
                    <a:lnTo>
                      <a:pt x="621" y="236"/>
                    </a:lnTo>
                    <a:lnTo>
                      <a:pt x="604" y="253"/>
                    </a:lnTo>
                    <a:lnTo>
                      <a:pt x="587" y="272"/>
                    </a:lnTo>
                    <a:lnTo>
                      <a:pt x="570" y="291"/>
                    </a:lnTo>
                    <a:lnTo>
                      <a:pt x="553" y="310"/>
                    </a:lnTo>
                    <a:lnTo>
                      <a:pt x="534" y="327"/>
                    </a:lnTo>
                    <a:lnTo>
                      <a:pt x="517" y="348"/>
                    </a:lnTo>
                    <a:lnTo>
                      <a:pt x="500" y="367"/>
                    </a:lnTo>
                    <a:lnTo>
                      <a:pt x="481" y="384"/>
                    </a:lnTo>
                    <a:lnTo>
                      <a:pt x="464" y="405"/>
                    </a:lnTo>
                    <a:lnTo>
                      <a:pt x="445" y="424"/>
                    </a:lnTo>
                    <a:lnTo>
                      <a:pt x="427" y="443"/>
                    </a:lnTo>
                    <a:lnTo>
                      <a:pt x="408" y="462"/>
                    </a:lnTo>
                    <a:lnTo>
                      <a:pt x="391" y="481"/>
                    </a:lnTo>
                    <a:lnTo>
                      <a:pt x="374" y="500"/>
                    </a:lnTo>
                    <a:lnTo>
                      <a:pt x="357" y="521"/>
                    </a:lnTo>
                    <a:lnTo>
                      <a:pt x="340" y="540"/>
                    </a:lnTo>
                    <a:lnTo>
                      <a:pt x="323" y="557"/>
                    </a:lnTo>
                    <a:lnTo>
                      <a:pt x="306" y="576"/>
                    </a:lnTo>
                    <a:lnTo>
                      <a:pt x="289" y="595"/>
                    </a:lnTo>
                    <a:lnTo>
                      <a:pt x="273" y="613"/>
                    </a:lnTo>
                    <a:lnTo>
                      <a:pt x="256" y="630"/>
                    </a:lnTo>
                    <a:lnTo>
                      <a:pt x="239" y="649"/>
                    </a:lnTo>
                    <a:lnTo>
                      <a:pt x="226" y="668"/>
                    </a:lnTo>
                    <a:lnTo>
                      <a:pt x="211" y="683"/>
                    </a:lnTo>
                    <a:lnTo>
                      <a:pt x="194" y="700"/>
                    </a:lnTo>
                    <a:lnTo>
                      <a:pt x="180" y="715"/>
                    </a:lnTo>
                    <a:lnTo>
                      <a:pt x="165" y="732"/>
                    </a:lnTo>
                    <a:lnTo>
                      <a:pt x="152" y="748"/>
                    </a:lnTo>
                    <a:lnTo>
                      <a:pt x="138" y="763"/>
                    </a:lnTo>
                    <a:lnTo>
                      <a:pt x="125" y="778"/>
                    </a:lnTo>
                    <a:lnTo>
                      <a:pt x="114" y="791"/>
                    </a:lnTo>
                    <a:lnTo>
                      <a:pt x="100" y="805"/>
                    </a:lnTo>
                    <a:lnTo>
                      <a:pt x="91" y="818"/>
                    </a:lnTo>
                    <a:lnTo>
                      <a:pt x="79" y="831"/>
                    </a:lnTo>
                    <a:lnTo>
                      <a:pt x="70" y="843"/>
                    </a:lnTo>
                    <a:lnTo>
                      <a:pt x="59" y="852"/>
                    </a:lnTo>
                    <a:lnTo>
                      <a:pt x="51" y="864"/>
                    </a:lnTo>
                    <a:lnTo>
                      <a:pt x="41" y="871"/>
                    </a:lnTo>
                    <a:lnTo>
                      <a:pt x="36" y="883"/>
                    </a:lnTo>
                    <a:lnTo>
                      <a:pt x="26" y="888"/>
                    </a:lnTo>
                    <a:lnTo>
                      <a:pt x="20" y="896"/>
                    </a:lnTo>
                    <a:lnTo>
                      <a:pt x="15" y="904"/>
                    </a:lnTo>
                    <a:lnTo>
                      <a:pt x="11" y="909"/>
                    </a:lnTo>
                    <a:lnTo>
                      <a:pt x="7" y="913"/>
                    </a:lnTo>
                    <a:lnTo>
                      <a:pt x="3" y="919"/>
                    </a:lnTo>
                    <a:lnTo>
                      <a:pt x="1" y="921"/>
                    </a:lnTo>
                    <a:lnTo>
                      <a:pt x="0" y="924"/>
                    </a:lnTo>
                    <a:lnTo>
                      <a:pt x="40" y="959"/>
                    </a:lnTo>
                    <a:lnTo>
                      <a:pt x="40" y="957"/>
                    </a:lnTo>
                    <a:lnTo>
                      <a:pt x="41" y="955"/>
                    </a:lnTo>
                    <a:lnTo>
                      <a:pt x="43" y="953"/>
                    </a:lnTo>
                    <a:lnTo>
                      <a:pt x="47" y="947"/>
                    </a:lnTo>
                    <a:lnTo>
                      <a:pt x="51" y="942"/>
                    </a:lnTo>
                    <a:lnTo>
                      <a:pt x="55" y="936"/>
                    </a:lnTo>
                    <a:lnTo>
                      <a:pt x="60" y="930"/>
                    </a:lnTo>
                    <a:lnTo>
                      <a:pt x="68" y="924"/>
                    </a:lnTo>
                    <a:lnTo>
                      <a:pt x="76" y="915"/>
                    </a:lnTo>
                    <a:lnTo>
                      <a:pt x="83" y="907"/>
                    </a:lnTo>
                    <a:lnTo>
                      <a:pt x="91" y="896"/>
                    </a:lnTo>
                    <a:lnTo>
                      <a:pt x="100" y="886"/>
                    </a:lnTo>
                    <a:lnTo>
                      <a:pt x="112" y="873"/>
                    </a:lnTo>
                    <a:lnTo>
                      <a:pt x="121" y="864"/>
                    </a:lnTo>
                    <a:lnTo>
                      <a:pt x="133" y="850"/>
                    </a:lnTo>
                    <a:lnTo>
                      <a:pt x="146" y="837"/>
                    </a:lnTo>
                    <a:lnTo>
                      <a:pt x="157" y="824"/>
                    </a:lnTo>
                    <a:lnTo>
                      <a:pt x="169" y="808"/>
                    </a:lnTo>
                    <a:lnTo>
                      <a:pt x="180" y="793"/>
                    </a:lnTo>
                    <a:lnTo>
                      <a:pt x="195" y="778"/>
                    </a:lnTo>
                    <a:lnTo>
                      <a:pt x="211" y="761"/>
                    </a:lnTo>
                    <a:lnTo>
                      <a:pt x="224" y="746"/>
                    </a:lnTo>
                    <a:lnTo>
                      <a:pt x="239" y="730"/>
                    </a:lnTo>
                    <a:lnTo>
                      <a:pt x="254" y="713"/>
                    </a:lnTo>
                    <a:lnTo>
                      <a:pt x="270" y="694"/>
                    </a:lnTo>
                    <a:lnTo>
                      <a:pt x="285" y="677"/>
                    </a:lnTo>
                    <a:lnTo>
                      <a:pt x="302" y="658"/>
                    </a:lnTo>
                    <a:lnTo>
                      <a:pt x="319" y="641"/>
                    </a:lnTo>
                    <a:lnTo>
                      <a:pt x="336" y="622"/>
                    </a:lnTo>
                    <a:lnTo>
                      <a:pt x="353" y="605"/>
                    </a:lnTo>
                    <a:lnTo>
                      <a:pt x="370" y="584"/>
                    </a:lnTo>
                    <a:lnTo>
                      <a:pt x="389" y="565"/>
                    </a:lnTo>
                    <a:lnTo>
                      <a:pt x="405" y="546"/>
                    </a:lnTo>
                    <a:lnTo>
                      <a:pt x="424" y="527"/>
                    </a:lnTo>
                    <a:lnTo>
                      <a:pt x="441" y="506"/>
                    </a:lnTo>
                    <a:lnTo>
                      <a:pt x="460" y="489"/>
                    </a:lnTo>
                    <a:lnTo>
                      <a:pt x="477" y="468"/>
                    </a:lnTo>
                    <a:lnTo>
                      <a:pt x="494" y="449"/>
                    </a:lnTo>
                    <a:lnTo>
                      <a:pt x="513" y="430"/>
                    </a:lnTo>
                    <a:lnTo>
                      <a:pt x="530" y="409"/>
                    </a:lnTo>
                    <a:lnTo>
                      <a:pt x="549" y="390"/>
                    </a:lnTo>
                    <a:lnTo>
                      <a:pt x="566" y="371"/>
                    </a:lnTo>
                    <a:lnTo>
                      <a:pt x="583" y="352"/>
                    </a:lnTo>
                    <a:lnTo>
                      <a:pt x="602" y="333"/>
                    </a:lnTo>
                    <a:lnTo>
                      <a:pt x="620" y="314"/>
                    </a:lnTo>
                    <a:lnTo>
                      <a:pt x="637" y="297"/>
                    </a:lnTo>
                    <a:lnTo>
                      <a:pt x="656" y="278"/>
                    </a:lnTo>
                    <a:lnTo>
                      <a:pt x="673" y="261"/>
                    </a:lnTo>
                    <a:lnTo>
                      <a:pt x="688" y="242"/>
                    </a:lnTo>
                    <a:lnTo>
                      <a:pt x="705" y="225"/>
                    </a:lnTo>
                    <a:lnTo>
                      <a:pt x="722" y="209"/>
                    </a:lnTo>
                    <a:lnTo>
                      <a:pt x="737" y="194"/>
                    </a:lnTo>
                    <a:lnTo>
                      <a:pt x="755" y="177"/>
                    </a:lnTo>
                    <a:lnTo>
                      <a:pt x="770" y="162"/>
                    </a:lnTo>
                    <a:lnTo>
                      <a:pt x="783" y="147"/>
                    </a:lnTo>
                    <a:lnTo>
                      <a:pt x="800" y="133"/>
                    </a:lnTo>
                    <a:lnTo>
                      <a:pt x="813" y="118"/>
                    </a:lnTo>
                    <a:lnTo>
                      <a:pt x="829" y="105"/>
                    </a:lnTo>
                    <a:lnTo>
                      <a:pt x="842" y="92"/>
                    </a:lnTo>
                    <a:lnTo>
                      <a:pt x="853" y="82"/>
                    </a:lnTo>
                    <a:lnTo>
                      <a:pt x="867" y="71"/>
                    </a:lnTo>
                    <a:lnTo>
                      <a:pt x="880" y="61"/>
                    </a:lnTo>
                    <a:lnTo>
                      <a:pt x="891" y="50"/>
                    </a:lnTo>
                    <a:lnTo>
                      <a:pt x="903" y="42"/>
                    </a:lnTo>
                    <a:lnTo>
                      <a:pt x="869" y="0"/>
                    </a:lnTo>
                    <a:close/>
                  </a:path>
                </a:pathLst>
              </a:custGeom>
              <a:solidFill>
                <a:srgbClr val="000000"/>
              </a:solidFill>
              <a:ln w="9525">
                <a:noFill/>
                <a:round/>
                <a:headEnd/>
                <a:tailEnd/>
              </a:ln>
            </p:spPr>
            <p:txBody>
              <a:bodyPr/>
              <a:lstStyle/>
              <a:p>
                <a:endParaRPr lang="zh-CN" altLang="en-US"/>
              </a:p>
            </p:txBody>
          </p:sp>
          <p:sp>
            <p:nvSpPr>
              <p:cNvPr id="63681" name="Freeform 27"/>
              <p:cNvSpPr>
                <a:spLocks/>
              </p:cNvSpPr>
              <p:nvPr/>
            </p:nvSpPr>
            <p:spPr bwMode="auto">
              <a:xfrm>
                <a:off x="2747" y="2910"/>
                <a:ext cx="451" cy="476"/>
              </a:xfrm>
              <a:custGeom>
                <a:avLst/>
                <a:gdLst>
                  <a:gd name="T0" fmla="*/ 1 w 901"/>
                  <a:gd name="T1" fmla="*/ 0 h 953"/>
                  <a:gd name="T2" fmla="*/ 1 w 901"/>
                  <a:gd name="T3" fmla="*/ 0 h 953"/>
                  <a:gd name="T4" fmla="*/ 1 w 901"/>
                  <a:gd name="T5" fmla="*/ 0 h 953"/>
                  <a:gd name="T6" fmla="*/ 1 w 901"/>
                  <a:gd name="T7" fmla="*/ 0 h 953"/>
                  <a:gd name="T8" fmla="*/ 1 w 901"/>
                  <a:gd name="T9" fmla="*/ 0 h 953"/>
                  <a:gd name="T10" fmla="*/ 1 w 901"/>
                  <a:gd name="T11" fmla="*/ 0 h 953"/>
                  <a:gd name="T12" fmla="*/ 1 w 901"/>
                  <a:gd name="T13" fmla="*/ 0 h 953"/>
                  <a:gd name="T14" fmla="*/ 1 w 901"/>
                  <a:gd name="T15" fmla="*/ 0 h 953"/>
                  <a:gd name="T16" fmla="*/ 1 w 901"/>
                  <a:gd name="T17" fmla="*/ 0 h 953"/>
                  <a:gd name="T18" fmla="*/ 1 w 901"/>
                  <a:gd name="T19" fmla="*/ 0 h 953"/>
                  <a:gd name="T20" fmla="*/ 1 w 901"/>
                  <a:gd name="T21" fmla="*/ 0 h 953"/>
                  <a:gd name="T22" fmla="*/ 1 w 901"/>
                  <a:gd name="T23" fmla="*/ 0 h 953"/>
                  <a:gd name="T24" fmla="*/ 1 w 901"/>
                  <a:gd name="T25" fmla="*/ 0 h 953"/>
                  <a:gd name="T26" fmla="*/ 1 w 901"/>
                  <a:gd name="T27" fmla="*/ 0 h 953"/>
                  <a:gd name="T28" fmla="*/ 1 w 901"/>
                  <a:gd name="T29" fmla="*/ 0 h 953"/>
                  <a:gd name="T30" fmla="*/ 1 w 901"/>
                  <a:gd name="T31" fmla="*/ 0 h 953"/>
                  <a:gd name="T32" fmla="*/ 1 w 901"/>
                  <a:gd name="T33" fmla="*/ 0 h 953"/>
                  <a:gd name="T34" fmla="*/ 1 w 901"/>
                  <a:gd name="T35" fmla="*/ 0 h 953"/>
                  <a:gd name="T36" fmla="*/ 1 w 901"/>
                  <a:gd name="T37" fmla="*/ 0 h 953"/>
                  <a:gd name="T38" fmla="*/ 1 w 901"/>
                  <a:gd name="T39" fmla="*/ 0 h 953"/>
                  <a:gd name="T40" fmla="*/ 0 w 901"/>
                  <a:gd name="T41" fmla="*/ 0 h 953"/>
                  <a:gd name="T42" fmla="*/ 1 w 901"/>
                  <a:gd name="T43" fmla="*/ 0 h 953"/>
                  <a:gd name="T44" fmla="*/ 1 w 901"/>
                  <a:gd name="T45" fmla="*/ 0 h 953"/>
                  <a:gd name="T46" fmla="*/ 1 w 901"/>
                  <a:gd name="T47" fmla="*/ 0 h 953"/>
                  <a:gd name="T48" fmla="*/ 1 w 901"/>
                  <a:gd name="T49" fmla="*/ 0 h 953"/>
                  <a:gd name="T50" fmla="*/ 1 w 901"/>
                  <a:gd name="T51" fmla="*/ 0 h 953"/>
                  <a:gd name="T52" fmla="*/ 1 w 901"/>
                  <a:gd name="T53" fmla="*/ 0 h 953"/>
                  <a:gd name="T54" fmla="*/ 1 w 901"/>
                  <a:gd name="T55" fmla="*/ 0 h 953"/>
                  <a:gd name="T56" fmla="*/ 1 w 901"/>
                  <a:gd name="T57" fmla="*/ 0 h 953"/>
                  <a:gd name="T58" fmla="*/ 1 w 901"/>
                  <a:gd name="T59" fmla="*/ 0 h 953"/>
                  <a:gd name="T60" fmla="*/ 1 w 901"/>
                  <a:gd name="T61" fmla="*/ 0 h 953"/>
                  <a:gd name="T62" fmla="*/ 1 w 901"/>
                  <a:gd name="T63" fmla="*/ 0 h 953"/>
                  <a:gd name="T64" fmla="*/ 1 w 901"/>
                  <a:gd name="T65" fmla="*/ 0 h 953"/>
                  <a:gd name="T66" fmla="*/ 1 w 901"/>
                  <a:gd name="T67" fmla="*/ 0 h 953"/>
                  <a:gd name="T68" fmla="*/ 1 w 901"/>
                  <a:gd name="T69" fmla="*/ 0 h 953"/>
                  <a:gd name="T70" fmla="*/ 1 w 901"/>
                  <a:gd name="T71" fmla="*/ 0 h 953"/>
                  <a:gd name="T72" fmla="*/ 1 w 901"/>
                  <a:gd name="T73" fmla="*/ 0 h 953"/>
                  <a:gd name="T74" fmla="*/ 1 w 901"/>
                  <a:gd name="T75" fmla="*/ 0 h 953"/>
                  <a:gd name="T76" fmla="*/ 1 w 901"/>
                  <a:gd name="T77" fmla="*/ 0 h 953"/>
                  <a:gd name="T78" fmla="*/ 1 w 901"/>
                  <a:gd name="T79" fmla="*/ 0 h 953"/>
                  <a:gd name="T80" fmla="*/ 1 w 901"/>
                  <a:gd name="T81" fmla="*/ 0 h 953"/>
                  <a:gd name="T82" fmla="*/ 1 w 901"/>
                  <a:gd name="T83" fmla="*/ 0 h 9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1"/>
                  <a:gd name="T127" fmla="*/ 0 h 953"/>
                  <a:gd name="T128" fmla="*/ 901 w 901"/>
                  <a:gd name="T129" fmla="*/ 953 h 9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1" h="953">
                    <a:moveTo>
                      <a:pt x="874" y="0"/>
                    </a:moveTo>
                    <a:lnTo>
                      <a:pt x="871" y="0"/>
                    </a:lnTo>
                    <a:lnTo>
                      <a:pt x="867" y="4"/>
                    </a:lnTo>
                    <a:lnTo>
                      <a:pt x="863" y="6"/>
                    </a:lnTo>
                    <a:lnTo>
                      <a:pt x="859" y="8"/>
                    </a:lnTo>
                    <a:lnTo>
                      <a:pt x="853" y="10"/>
                    </a:lnTo>
                    <a:lnTo>
                      <a:pt x="850" y="16"/>
                    </a:lnTo>
                    <a:lnTo>
                      <a:pt x="844" y="17"/>
                    </a:lnTo>
                    <a:lnTo>
                      <a:pt x="838" y="21"/>
                    </a:lnTo>
                    <a:lnTo>
                      <a:pt x="831" y="25"/>
                    </a:lnTo>
                    <a:lnTo>
                      <a:pt x="825" y="31"/>
                    </a:lnTo>
                    <a:lnTo>
                      <a:pt x="817" y="35"/>
                    </a:lnTo>
                    <a:lnTo>
                      <a:pt x="810" y="40"/>
                    </a:lnTo>
                    <a:lnTo>
                      <a:pt x="802" y="46"/>
                    </a:lnTo>
                    <a:lnTo>
                      <a:pt x="793" y="54"/>
                    </a:lnTo>
                    <a:lnTo>
                      <a:pt x="783" y="59"/>
                    </a:lnTo>
                    <a:lnTo>
                      <a:pt x="774" y="65"/>
                    </a:lnTo>
                    <a:lnTo>
                      <a:pt x="762" y="73"/>
                    </a:lnTo>
                    <a:lnTo>
                      <a:pt x="753" y="80"/>
                    </a:lnTo>
                    <a:lnTo>
                      <a:pt x="741" y="90"/>
                    </a:lnTo>
                    <a:lnTo>
                      <a:pt x="732" y="97"/>
                    </a:lnTo>
                    <a:lnTo>
                      <a:pt x="718" y="107"/>
                    </a:lnTo>
                    <a:lnTo>
                      <a:pt x="707" y="118"/>
                    </a:lnTo>
                    <a:lnTo>
                      <a:pt x="694" y="126"/>
                    </a:lnTo>
                    <a:lnTo>
                      <a:pt x="682" y="137"/>
                    </a:lnTo>
                    <a:lnTo>
                      <a:pt x="669" y="149"/>
                    </a:lnTo>
                    <a:lnTo>
                      <a:pt x="656" y="160"/>
                    </a:lnTo>
                    <a:lnTo>
                      <a:pt x="640" y="171"/>
                    </a:lnTo>
                    <a:lnTo>
                      <a:pt x="627" y="183"/>
                    </a:lnTo>
                    <a:lnTo>
                      <a:pt x="612" y="196"/>
                    </a:lnTo>
                    <a:lnTo>
                      <a:pt x="599" y="211"/>
                    </a:lnTo>
                    <a:lnTo>
                      <a:pt x="582" y="225"/>
                    </a:lnTo>
                    <a:lnTo>
                      <a:pt x="566" y="240"/>
                    </a:lnTo>
                    <a:lnTo>
                      <a:pt x="551" y="253"/>
                    </a:lnTo>
                    <a:lnTo>
                      <a:pt x="536" y="270"/>
                    </a:lnTo>
                    <a:lnTo>
                      <a:pt x="519" y="284"/>
                    </a:lnTo>
                    <a:lnTo>
                      <a:pt x="502" y="301"/>
                    </a:lnTo>
                    <a:lnTo>
                      <a:pt x="485" y="318"/>
                    </a:lnTo>
                    <a:lnTo>
                      <a:pt x="467" y="335"/>
                    </a:lnTo>
                    <a:lnTo>
                      <a:pt x="450" y="352"/>
                    </a:lnTo>
                    <a:lnTo>
                      <a:pt x="433" y="373"/>
                    </a:lnTo>
                    <a:lnTo>
                      <a:pt x="414" y="390"/>
                    </a:lnTo>
                    <a:lnTo>
                      <a:pt x="397" y="409"/>
                    </a:lnTo>
                    <a:lnTo>
                      <a:pt x="380" y="430"/>
                    </a:lnTo>
                    <a:lnTo>
                      <a:pt x="361" y="451"/>
                    </a:lnTo>
                    <a:lnTo>
                      <a:pt x="340" y="472"/>
                    </a:lnTo>
                    <a:lnTo>
                      <a:pt x="323" y="495"/>
                    </a:lnTo>
                    <a:lnTo>
                      <a:pt x="304" y="516"/>
                    </a:lnTo>
                    <a:lnTo>
                      <a:pt x="283" y="538"/>
                    </a:lnTo>
                    <a:lnTo>
                      <a:pt x="264" y="563"/>
                    </a:lnTo>
                    <a:lnTo>
                      <a:pt x="245" y="586"/>
                    </a:lnTo>
                    <a:lnTo>
                      <a:pt x="224" y="611"/>
                    </a:lnTo>
                    <a:lnTo>
                      <a:pt x="205" y="635"/>
                    </a:lnTo>
                    <a:lnTo>
                      <a:pt x="184" y="662"/>
                    </a:lnTo>
                    <a:lnTo>
                      <a:pt x="165" y="689"/>
                    </a:lnTo>
                    <a:lnTo>
                      <a:pt x="144" y="715"/>
                    </a:lnTo>
                    <a:lnTo>
                      <a:pt x="123" y="744"/>
                    </a:lnTo>
                    <a:lnTo>
                      <a:pt x="104" y="770"/>
                    </a:lnTo>
                    <a:lnTo>
                      <a:pt x="83" y="801"/>
                    </a:lnTo>
                    <a:lnTo>
                      <a:pt x="60" y="829"/>
                    </a:lnTo>
                    <a:lnTo>
                      <a:pt x="41" y="862"/>
                    </a:lnTo>
                    <a:lnTo>
                      <a:pt x="21" y="890"/>
                    </a:lnTo>
                    <a:lnTo>
                      <a:pt x="0" y="925"/>
                    </a:lnTo>
                    <a:lnTo>
                      <a:pt x="43" y="953"/>
                    </a:lnTo>
                    <a:lnTo>
                      <a:pt x="64" y="921"/>
                    </a:lnTo>
                    <a:lnTo>
                      <a:pt x="83" y="890"/>
                    </a:lnTo>
                    <a:lnTo>
                      <a:pt x="106" y="862"/>
                    </a:lnTo>
                    <a:lnTo>
                      <a:pt x="125" y="831"/>
                    </a:lnTo>
                    <a:lnTo>
                      <a:pt x="146" y="803"/>
                    </a:lnTo>
                    <a:lnTo>
                      <a:pt x="165" y="774"/>
                    </a:lnTo>
                    <a:lnTo>
                      <a:pt x="186" y="748"/>
                    </a:lnTo>
                    <a:lnTo>
                      <a:pt x="205" y="723"/>
                    </a:lnTo>
                    <a:lnTo>
                      <a:pt x="226" y="694"/>
                    </a:lnTo>
                    <a:lnTo>
                      <a:pt x="245" y="670"/>
                    </a:lnTo>
                    <a:lnTo>
                      <a:pt x="266" y="645"/>
                    </a:lnTo>
                    <a:lnTo>
                      <a:pt x="285" y="622"/>
                    </a:lnTo>
                    <a:lnTo>
                      <a:pt x="304" y="597"/>
                    </a:lnTo>
                    <a:lnTo>
                      <a:pt x="323" y="575"/>
                    </a:lnTo>
                    <a:lnTo>
                      <a:pt x="344" y="552"/>
                    </a:lnTo>
                    <a:lnTo>
                      <a:pt x="361" y="531"/>
                    </a:lnTo>
                    <a:lnTo>
                      <a:pt x="380" y="508"/>
                    </a:lnTo>
                    <a:lnTo>
                      <a:pt x="399" y="487"/>
                    </a:lnTo>
                    <a:lnTo>
                      <a:pt x="418" y="466"/>
                    </a:lnTo>
                    <a:lnTo>
                      <a:pt x="437" y="447"/>
                    </a:lnTo>
                    <a:lnTo>
                      <a:pt x="454" y="426"/>
                    </a:lnTo>
                    <a:lnTo>
                      <a:pt x="471" y="409"/>
                    </a:lnTo>
                    <a:lnTo>
                      <a:pt x="488" y="390"/>
                    </a:lnTo>
                    <a:lnTo>
                      <a:pt x="507" y="373"/>
                    </a:lnTo>
                    <a:lnTo>
                      <a:pt x="523" y="356"/>
                    </a:lnTo>
                    <a:lnTo>
                      <a:pt x="540" y="339"/>
                    </a:lnTo>
                    <a:lnTo>
                      <a:pt x="557" y="322"/>
                    </a:lnTo>
                    <a:lnTo>
                      <a:pt x="572" y="306"/>
                    </a:lnTo>
                    <a:lnTo>
                      <a:pt x="587" y="293"/>
                    </a:lnTo>
                    <a:lnTo>
                      <a:pt x="604" y="276"/>
                    </a:lnTo>
                    <a:lnTo>
                      <a:pt x="620" y="263"/>
                    </a:lnTo>
                    <a:lnTo>
                      <a:pt x="635" y="249"/>
                    </a:lnTo>
                    <a:lnTo>
                      <a:pt x="650" y="236"/>
                    </a:lnTo>
                    <a:lnTo>
                      <a:pt x="663" y="225"/>
                    </a:lnTo>
                    <a:lnTo>
                      <a:pt x="679" y="211"/>
                    </a:lnTo>
                    <a:lnTo>
                      <a:pt x="692" y="200"/>
                    </a:lnTo>
                    <a:lnTo>
                      <a:pt x="703" y="189"/>
                    </a:lnTo>
                    <a:lnTo>
                      <a:pt x="717" y="177"/>
                    </a:lnTo>
                    <a:lnTo>
                      <a:pt x="730" y="166"/>
                    </a:lnTo>
                    <a:lnTo>
                      <a:pt x="743" y="158"/>
                    </a:lnTo>
                    <a:lnTo>
                      <a:pt x="755" y="149"/>
                    </a:lnTo>
                    <a:lnTo>
                      <a:pt x="766" y="137"/>
                    </a:lnTo>
                    <a:lnTo>
                      <a:pt x="777" y="130"/>
                    </a:lnTo>
                    <a:lnTo>
                      <a:pt x="787" y="122"/>
                    </a:lnTo>
                    <a:lnTo>
                      <a:pt x="796" y="114"/>
                    </a:lnTo>
                    <a:lnTo>
                      <a:pt x="808" y="109"/>
                    </a:lnTo>
                    <a:lnTo>
                      <a:pt x="815" y="101"/>
                    </a:lnTo>
                    <a:lnTo>
                      <a:pt x="825" y="95"/>
                    </a:lnTo>
                    <a:lnTo>
                      <a:pt x="834" y="88"/>
                    </a:lnTo>
                    <a:lnTo>
                      <a:pt x="842" y="82"/>
                    </a:lnTo>
                    <a:lnTo>
                      <a:pt x="848" y="76"/>
                    </a:lnTo>
                    <a:lnTo>
                      <a:pt x="857" y="73"/>
                    </a:lnTo>
                    <a:lnTo>
                      <a:pt x="863" y="69"/>
                    </a:lnTo>
                    <a:lnTo>
                      <a:pt x="869" y="63"/>
                    </a:lnTo>
                    <a:lnTo>
                      <a:pt x="874" y="61"/>
                    </a:lnTo>
                    <a:lnTo>
                      <a:pt x="880" y="57"/>
                    </a:lnTo>
                    <a:lnTo>
                      <a:pt x="884" y="54"/>
                    </a:lnTo>
                    <a:lnTo>
                      <a:pt x="888" y="52"/>
                    </a:lnTo>
                    <a:lnTo>
                      <a:pt x="891" y="50"/>
                    </a:lnTo>
                    <a:lnTo>
                      <a:pt x="895" y="50"/>
                    </a:lnTo>
                    <a:lnTo>
                      <a:pt x="899" y="46"/>
                    </a:lnTo>
                    <a:lnTo>
                      <a:pt x="901" y="46"/>
                    </a:lnTo>
                    <a:lnTo>
                      <a:pt x="874" y="0"/>
                    </a:lnTo>
                    <a:close/>
                  </a:path>
                </a:pathLst>
              </a:custGeom>
              <a:solidFill>
                <a:srgbClr val="000000"/>
              </a:solidFill>
              <a:ln w="9525">
                <a:noFill/>
                <a:round/>
                <a:headEnd/>
                <a:tailEnd/>
              </a:ln>
            </p:spPr>
            <p:txBody>
              <a:bodyPr/>
              <a:lstStyle/>
              <a:p>
                <a:endParaRPr lang="zh-CN" altLang="en-US"/>
              </a:p>
            </p:txBody>
          </p:sp>
          <p:sp>
            <p:nvSpPr>
              <p:cNvPr id="63682" name="Freeform 28"/>
              <p:cNvSpPr>
                <a:spLocks/>
              </p:cNvSpPr>
              <p:nvPr/>
            </p:nvSpPr>
            <p:spPr bwMode="auto">
              <a:xfrm>
                <a:off x="2782" y="2923"/>
                <a:ext cx="45" cy="260"/>
              </a:xfrm>
              <a:custGeom>
                <a:avLst/>
                <a:gdLst>
                  <a:gd name="T0" fmla="*/ 1 w 89"/>
                  <a:gd name="T1" fmla="*/ 1 h 519"/>
                  <a:gd name="T2" fmla="*/ 0 w 89"/>
                  <a:gd name="T3" fmla="*/ 1 h 519"/>
                  <a:gd name="T4" fmla="*/ 1 w 89"/>
                  <a:gd name="T5" fmla="*/ 1 h 519"/>
                  <a:gd name="T6" fmla="*/ 1 w 89"/>
                  <a:gd name="T7" fmla="*/ 0 h 519"/>
                  <a:gd name="T8" fmla="*/ 1 w 89"/>
                  <a:gd name="T9" fmla="*/ 1 h 519"/>
                  <a:gd name="T10" fmla="*/ 1 w 89"/>
                  <a:gd name="T11" fmla="*/ 1 h 519"/>
                  <a:gd name="T12" fmla="*/ 0 60000 65536"/>
                  <a:gd name="T13" fmla="*/ 0 60000 65536"/>
                  <a:gd name="T14" fmla="*/ 0 60000 65536"/>
                  <a:gd name="T15" fmla="*/ 0 60000 65536"/>
                  <a:gd name="T16" fmla="*/ 0 60000 65536"/>
                  <a:gd name="T17" fmla="*/ 0 60000 65536"/>
                  <a:gd name="T18" fmla="*/ 0 w 89"/>
                  <a:gd name="T19" fmla="*/ 0 h 519"/>
                  <a:gd name="T20" fmla="*/ 89 w 89"/>
                  <a:gd name="T21" fmla="*/ 519 h 519"/>
                </a:gdLst>
                <a:ahLst/>
                <a:cxnLst>
                  <a:cxn ang="T12">
                    <a:pos x="T0" y="T1"/>
                  </a:cxn>
                  <a:cxn ang="T13">
                    <a:pos x="T2" y="T3"/>
                  </a:cxn>
                  <a:cxn ang="T14">
                    <a:pos x="T4" y="T5"/>
                  </a:cxn>
                  <a:cxn ang="T15">
                    <a:pos x="T6" y="T7"/>
                  </a:cxn>
                  <a:cxn ang="T16">
                    <a:pos x="T8" y="T9"/>
                  </a:cxn>
                  <a:cxn ang="T17">
                    <a:pos x="T10" y="T11"/>
                  </a:cxn>
                </a:cxnLst>
                <a:rect l="T18" t="T19" r="T20" b="T21"/>
                <a:pathLst>
                  <a:path w="89" h="519">
                    <a:moveTo>
                      <a:pt x="27" y="34"/>
                    </a:moveTo>
                    <a:lnTo>
                      <a:pt x="0" y="515"/>
                    </a:lnTo>
                    <a:lnTo>
                      <a:pt x="53" y="519"/>
                    </a:lnTo>
                    <a:lnTo>
                      <a:pt x="89" y="0"/>
                    </a:lnTo>
                    <a:lnTo>
                      <a:pt x="27" y="34"/>
                    </a:lnTo>
                    <a:close/>
                  </a:path>
                </a:pathLst>
              </a:custGeom>
              <a:solidFill>
                <a:srgbClr val="000000"/>
              </a:solidFill>
              <a:ln w="9525">
                <a:noFill/>
                <a:round/>
                <a:headEnd/>
                <a:tailEnd/>
              </a:ln>
            </p:spPr>
            <p:txBody>
              <a:bodyPr/>
              <a:lstStyle/>
              <a:p>
                <a:endParaRPr lang="zh-CN" altLang="en-US"/>
              </a:p>
            </p:txBody>
          </p:sp>
          <p:sp>
            <p:nvSpPr>
              <p:cNvPr id="63683" name="Freeform 29"/>
              <p:cNvSpPr>
                <a:spLocks/>
              </p:cNvSpPr>
              <p:nvPr/>
            </p:nvSpPr>
            <p:spPr bwMode="auto">
              <a:xfrm>
                <a:off x="2887" y="2832"/>
                <a:ext cx="31" cy="243"/>
              </a:xfrm>
              <a:custGeom>
                <a:avLst/>
                <a:gdLst>
                  <a:gd name="T0" fmla="*/ 0 w 63"/>
                  <a:gd name="T1" fmla="*/ 0 h 487"/>
                  <a:gd name="T2" fmla="*/ 0 w 63"/>
                  <a:gd name="T3" fmla="*/ 0 h 487"/>
                  <a:gd name="T4" fmla="*/ 0 w 63"/>
                  <a:gd name="T5" fmla="*/ 0 h 487"/>
                  <a:gd name="T6" fmla="*/ 0 w 63"/>
                  <a:gd name="T7" fmla="*/ 0 h 487"/>
                  <a:gd name="T8" fmla="*/ 0 w 63"/>
                  <a:gd name="T9" fmla="*/ 0 h 487"/>
                  <a:gd name="T10" fmla="*/ 0 w 63"/>
                  <a:gd name="T11" fmla="*/ 0 h 487"/>
                  <a:gd name="T12" fmla="*/ 0 60000 65536"/>
                  <a:gd name="T13" fmla="*/ 0 60000 65536"/>
                  <a:gd name="T14" fmla="*/ 0 60000 65536"/>
                  <a:gd name="T15" fmla="*/ 0 60000 65536"/>
                  <a:gd name="T16" fmla="*/ 0 60000 65536"/>
                  <a:gd name="T17" fmla="*/ 0 60000 65536"/>
                  <a:gd name="T18" fmla="*/ 0 w 63"/>
                  <a:gd name="T19" fmla="*/ 0 h 487"/>
                  <a:gd name="T20" fmla="*/ 63 w 63"/>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63" h="487">
                    <a:moveTo>
                      <a:pt x="10" y="0"/>
                    </a:moveTo>
                    <a:lnTo>
                      <a:pt x="0" y="485"/>
                    </a:lnTo>
                    <a:lnTo>
                      <a:pt x="53" y="487"/>
                    </a:lnTo>
                    <a:lnTo>
                      <a:pt x="63" y="0"/>
                    </a:lnTo>
                    <a:lnTo>
                      <a:pt x="10" y="0"/>
                    </a:lnTo>
                    <a:close/>
                  </a:path>
                </a:pathLst>
              </a:custGeom>
              <a:solidFill>
                <a:srgbClr val="000000"/>
              </a:solidFill>
              <a:ln w="9525">
                <a:noFill/>
                <a:round/>
                <a:headEnd/>
                <a:tailEnd/>
              </a:ln>
            </p:spPr>
            <p:txBody>
              <a:bodyPr/>
              <a:lstStyle/>
              <a:p>
                <a:endParaRPr lang="zh-CN" altLang="en-US"/>
              </a:p>
            </p:txBody>
          </p:sp>
          <p:sp>
            <p:nvSpPr>
              <p:cNvPr id="63684" name="Freeform 30"/>
              <p:cNvSpPr>
                <a:spLocks/>
              </p:cNvSpPr>
              <p:nvPr/>
            </p:nvSpPr>
            <p:spPr bwMode="auto">
              <a:xfrm>
                <a:off x="2998" y="2700"/>
                <a:ext cx="43" cy="258"/>
              </a:xfrm>
              <a:custGeom>
                <a:avLst/>
                <a:gdLst>
                  <a:gd name="T0" fmla="*/ 1 w 85"/>
                  <a:gd name="T1" fmla="*/ 0 h 515"/>
                  <a:gd name="T2" fmla="*/ 0 w 85"/>
                  <a:gd name="T3" fmla="*/ 1 h 515"/>
                  <a:gd name="T4" fmla="*/ 1 w 85"/>
                  <a:gd name="T5" fmla="*/ 1 h 515"/>
                  <a:gd name="T6" fmla="*/ 1 w 85"/>
                  <a:gd name="T7" fmla="*/ 1 h 515"/>
                  <a:gd name="T8" fmla="*/ 1 w 85"/>
                  <a:gd name="T9" fmla="*/ 0 h 515"/>
                  <a:gd name="T10" fmla="*/ 1 w 85"/>
                  <a:gd name="T11" fmla="*/ 0 h 515"/>
                  <a:gd name="T12" fmla="*/ 0 60000 65536"/>
                  <a:gd name="T13" fmla="*/ 0 60000 65536"/>
                  <a:gd name="T14" fmla="*/ 0 60000 65536"/>
                  <a:gd name="T15" fmla="*/ 0 60000 65536"/>
                  <a:gd name="T16" fmla="*/ 0 60000 65536"/>
                  <a:gd name="T17" fmla="*/ 0 60000 65536"/>
                  <a:gd name="T18" fmla="*/ 0 w 85"/>
                  <a:gd name="T19" fmla="*/ 0 h 515"/>
                  <a:gd name="T20" fmla="*/ 85 w 85"/>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85" h="515">
                    <a:moveTo>
                      <a:pt x="34" y="0"/>
                    </a:moveTo>
                    <a:lnTo>
                      <a:pt x="0" y="512"/>
                    </a:lnTo>
                    <a:lnTo>
                      <a:pt x="53" y="515"/>
                    </a:lnTo>
                    <a:lnTo>
                      <a:pt x="85" y="2"/>
                    </a:lnTo>
                    <a:lnTo>
                      <a:pt x="34" y="0"/>
                    </a:lnTo>
                    <a:close/>
                  </a:path>
                </a:pathLst>
              </a:custGeom>
              <a:solidFill>
                <a:srgbClr val="000000"/>
              </a:solidFill>
              <a:ln w="9525">
                <a:noFill/>
                <a:round/>
                <a:headEnd/>
                <a:tailEnd/>
              </a:ln>
            </p:spPr>
            <p:txBody>
              <a:bodyPr/>
              <a:lstStyle/>
              <a:p>
                <a:endParaRPr lang="zh-CN" altLang="en-US"/>
              </a:p>
            </p:txBody>
          </p:sp>
          <p:sp>
            <p:nvSpPr>
              <p:cNvPr id="63685" name="Freeform 31"/>
              <p:cNvSpPr>
                <a:spLocks/>
              </p:cNvSpPr>
              <p:nvPr/>
            </p:nvSpPr>
            <p:spPr bwMode="auto">
              <a:xfrm>
                <a:off x="2178" y="3360"/>
                <a:ext cx="425" cy="30"/>
              </a:xfrm>
              <a:custGeom>
                <a:avLst/>
                <a:gdLst>
                  <a:gd name="T0" fmla="*/ 0 w 850"/>
                  <a:gd name="T1" fmla="*/ 1 h 59"/>
                  <a:gd name="T2" fmla="*/ 1 w 850"/>
                  <a:gd name="T3" fmla="*/ 1 h 59"/>
                  <a:gd name="T4" fmla="*/ 1 w 850"/>
                  <a:gd name="T5" fmla="*/ 1 h 59"/>
                  <a:gd name="T6" fmla="*/ 1 w 850"/>
                  <a:gd name="T7" fmla="*/ 0 h 59"/>
                  <a:gd name="T8" fmla="*/ 0 w 850"/>
                  <a:gd name="T9" fmla="*/ 1 h 59"/>
                  <a:gd name="T10" fmla="*/ 0 w 850"/>
                  <a:gd name="T11" fmla="*/ 1 h 59"/>
                  <a:gd name="T12" fmla="*/ 0 60000 65536"/>
                  <a:gd name="T13" fmla="*/ 0 60000 65536"/>
                  <a:gd name="T14" fmla="*/ 0 60000 65536"/>
                  <a:gd name="T15" fmla="*/ 0 60000 65536"/>
                  <a:gd name="T16" fmla="*/ 0 60000 65536"/>
                  <a:gd name="T17" fmla="*/ 0 60000 65536"/>
                  <a:gd name="T18" fmla="*/ 0 w 850"/>
                  <a:gd name="T19" fmla="*/ 0 h 59"/>
                  <a:gd name="T20" fmla="*/ 850 w 850"/>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850" h="59">
                    <a:moveTo>
                      <a:pt x="0" y="47"/>
                    </a:moveTo>
                    <a:lnTo>
                      <a:pt x="850" y="59"/>
                    </a:lnTo>
                    <a:lnTo>
                      <a:pt x="850" y="5"/>
                    </a:lnTo>
                    <a:lnTo>
                      <a:pt x="3" y="0"/>
                    </a:lnTo>
                    <a:lnTo>
                      <a:pt x="0" y="47"/>
                    </a:lnTo>
                    <a:close/>
                  </a:path>
                </a:pathLst>
              </a:custGeom>
              <a:solidFill>
                <a:srgbClr val="000000"/>
              </a:solidFill>
              <a:ln w="9525">
                <a:noFill/>
                <a:round/>
                <a:headEnd/>
                <a:tailEnd/>
              </a:ln>
            </p:spPr>
            <p:txBody>
              <a:bodyPr/>
              <a:lstStyle/>
              <a:p>
                <a:endParaRPr lang="zh-CN" altLang="en-US"/>
              </a:p>
            </p:txBody>
          </p:sp>
          <p:sp>
            <p:nvSpPr>
              <p:cNvPr id="63686" name="Freeform 32"/>
              <p:cNvSpPr>
                <a:spLocks/>
              </p:cNvSpPr>
              <p:nvPr/>
            </p:nvSpPr>
            <p:spPr bwMode="auto">
              <a:xfrm>
                <a:off x="2190" y="3257"/>
                <a:ext cx="434" cy="32"/>
              </a:xfrm>
              <a:custGeom>
                <a:avLst/>
                <a:gdLst>
                  <a:gd name="T0" fmla="*/ 0 w 867"/>
                  <a:gd name="T1" fmla="*/ 0 h 65"/>
                  <a:gd name="T2" fmla="*/ 1 w 867"/>
                  <a:gd name="T3" fmla="*/ 0 h 65"/>
                  <a:gd name="T4" fmla="*/ 1 w 867"/>
                  <a:gd name="T5" fmla="*/ 0 h 65"/>
                  <a:gd name="T6" fmla="*/ 1 w 867"/>
                  <a:gd name="T7" fmla="*/ 0 h 65"/>
                  <a:gd name="T8" fmla="*/ 0 w 867"/>
                  <a:gd name="T9" fmla="*/ 0 h 65"/>
                  <a:gd name="T10" fmla="*/ 0 w 867"/>
                  <a:gd name="T11" fmla="*/ 0 h 65"/>
                  <a:gd name="T12" fmla="*/ 0 60000 65536"/>
                  <a:gd name="T13" fmla="*/ 0 60000 65536"/>
                  <a:gd name="T14" fmla="*/ 0 60000 65536"/>
                  <a:gd name="T15" fmla="*/ 0 60000 65536"/>
                  <a:gd name="T16" fmla="*/ 0 60000 65536"/>
                  <a:gd name="T17" fmla="*/ 0 60000 65536"/>
                  <a:gd name="T18" fmla="*/ 0 w 867"/>
                  <a:gd name="T19" fmla="*/ 0 h 65"/>
                  <a:gd name="T20" fmla="*/ 867 w 867"/>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867" h="65">
                    <a:moveTo>
                      <a:pt x="0" y="54"/>
                    </a:moveTo>
                    <a:lnTo>
                      <a:pt x="867" y="65"/>
                    </a:lnTo>
                    <a:lnTo>
                      <a:pt x="867" y="12"/>
                    </a:lnTo>
                    <a:lnTo>
                      <a:pt x="2" y="0"/>
                    </a:lnTo>
                    <a:lnTo>
                      <a:pt x="0" y="54"/>
                    </a:lnTo>
                    <a:close/>
                  </a:path>
                </a:pathLst>
              </a:custGeom>
              <a:solidFill>
                <a:srgbClr val="000000"/>
              </a:solidFill>
              <a:ln w="9525">
                <a:noFill/>
                <a:round/>
                <a:headEnd/>
                <a:tailEnd/>
              </a:ln>
            </p:spPr>
            <p:txBody>
              <a:bodyPr/>
              <a:lstStyle/>
              <a:p>
                <a:endParaRPr lang="zh-CN" altLang="en-US"/>
              </a:p>
            </p:txBody>
          </p:sp>
          <p:sp>
            <p:nvSpPr>
              <p:cNvPr id="63687" name="Freeform 33"/>
              <p:cNvSpPr>
                <a:spLocks/>
              </p:cNvSpPr>
              <p:nvPr/>
            </p:nvSpPr>
            <p:spPr bwMode="auto">
              <a:xfrm>
                <a:off x="2297" y="3109"/>
                <a:ext cx="306" cy="40"/>
              </a:xfrm>
              <a:custGeom>
                <a:avLst/>
                <a:gdLst>
                  <a:gd name="T0" fmla="*/ 0 w 613"/>
                  <a:gd name="T1" fmla="*/ 1 h 80"/>
                  <a:gd name="T2" fmla="*/ 0 w 613"/>
                  <a:gd name="T3" fmla="*/ 1 h 80"/>
                  <a:gd name="T4" fmla="*/ 0 w 613"/>
                  <a:gd name="T5" fmla="*/ 1 h 80"/>
                  <a:gd name="T6" fmla="*/ 0 w 613"/>
                  <a:gd name="T7" fmla="*/ 0 h 80"/>
                  <a:gd name="T8" fmla="*/ 0 w 613"/>
                  <a:gd name="T9" fmla="*/ 1 h 80"/>
                  <a:gd name="T10" fmla="*/ 0 w 613"/>
                  <a:gd name="T11" fmla="*/ 1 h 80"/>
                  <a:gd name="T12" fmla="*/ 0 60000 65536"/>
                  <a:gd name="T13" fmla="*/ 0 60000 65536"/>
                  <a:gd name="T14" fmla="*/ 0 60000 65536"/>
                  <a:gd name="T15" fmla="*/ 0 60000 65536"/>
                  <a:gd name="T16" fmla="*/ 0 60000 65536"/>
                  <a:gd name="T17" fmla="*/ 0 60000 65536"/>
                  <a:gd name="T18" fmla="*/ 0 w 613"/>
                  <a:gd name="T19" fmla="*/ 0 h 80"/>
                  <a:gd name="T20" fmla="*/ 613 w 61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613" h="80">
                    <a:moveTo>
                      <a:pt x="0" y="55"/>
                    </a:moveTo>
                    <a:lnTo>
                      <a:pt x="609" y="80"/>
                    </a:lnTo>
                    <a:lnTo>
                      <a:pt x="613" y="28"/>
                    </a:lnTo>
                    <a:lnTo>
                      <a:pt x="4" y="0"/>
                    </a:lnTo>
                    <a:lnTo>
                      <a:pt x="0" y="55"/>
                    </a:lnTo>
                    <a:close/>
                  </a:path>
                </a:pathLst>
              </a:custGeom>
              <a:solidFill>
                <a:srgbClr val="000000"/>
              </a:solidFill>
              <a:ln w="9525">
                <a:noFill/>
                <a:round/>
                <a:headEnd/>
                <a:tailEnd/>
              </a:ln>
            </p:spPr>
            <p:txBody>
              <a:bodyPr/>
              <a:lstStyle/>
              <a:p>
                <a:endParaRPr lang="zh-CN" altLang="en-US"/>
              </a:p>
            </p:txBody>
          </p:sp>
          <p:sp>
            <p:nvSpPr>
              <p:cNvPr id="63688" name="Freeform 34"/>
              <p:cNvSpPr>
                <a:spLocks/>
              </p:cNvSpPr>
              <p:nvPr/>
            </p:nvSpPr>
            <p:spPr bwMode="auto">
              <a:xfrm>
                <a:off x="2355" y="2983"/>
                <a:ext cx="262" cy="29"/>
              </a:xfrm>
              <a:custGeom>
                <a:avLst/>
                <a:gdLst>
                  <a:gd name="T0" fmla="*/ 0 w 525"/>
                  <a:gd name="T1" fmla="*/ 0 h 59"/>
                  <a:gd name="T2" fmla="*/ 0 w 525"/>
                  <a:gd name="T3" fmla="*/ 0 h 59"/>
                  <a:gd name="T4" fmla="*/ 0 w 525"/>
                  <a:gd name="T5" fmla="*/ 0 h 59"/>
                  <a:gd name="T6" fmla="*/ 0 w 525"/>
                  <a:gd name="T7" fmla="*/ 0 h 59"/>
                  <a:gd name="T8" fmla="*/ 0 w 525"/>
                  <a:gd name="T9" fmla="*/ 0 h 59"/>
                  <a:gd name="T10" fmla="*/ 0 w 525"/>
                  <a:gd name="T11" fmla="*/ 0 h 59"/>
                  <a:gd name="T12" fmla="*/ 0 60000 65536"/>
                  <a:gd name="T13" fmla="*/ 0 60000 65536"/>
                  <a:gd name="T14" fmla="*/ 0 60000 65536"/>
                  <a:gd name="T15" fmla="*/ 0 60000 65536"/>
                  <a:gd name="T16" fmla="*/ 0 60000 65536"/>
                  <a:gd name="T17" fmla="*/ 0 60000 65536"/>
                  <a:gd name="T18" fmla="*/ 0 w 525"/>
                  <a:gd name="T19" fmla="*/ 0 h 59"/>
                  <a:gd name="T20" fmla="*/ 525 w 525"/>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525" h="59">
                    <a:moveTo>
                      <a:pt x="0" y="53"/>
                    </a:moveTo>
                    <a:lnTo>
                      <a:pt x="523" y="59"/>
                    </a:lnTo>
                    <a:lnTo>
                      <a:pt x="525" y="5"/>
                    </a:lnTo>
                    <a:lnTo>
                      <a:pt x="0" y="0"/>
                    </a:lnTo>
                    <a:lnTo>
                      <a:pt x="0" y="53"/>
                    </a:lnTo>
                    <a:close/>
                  </a:path>
                </a:pathLst>
              </a:custGeom>
              <a:solidFill>
                <a:srgbClr val="000000"/>
              </a:solidFill>
              <a:ln w="9525">
                <a:noFill/>
                <a:round/>
                <a:headEnd/>
                <a:tailEnd/>
              </a:ln>
            </p:spPr>
            <p:txBody>
              <a:bodyPr/>
              <a:lstStyle/>
              <a:p>
                <a:endParaRPr lang="zh-CN" altLang="en-US"/>
              </a:p>
            </p:txBody>
          </p:sp>
          <p:sp>
            <p:nvSpPr>
              <p:cNvPr id="63689" name="Freeform 35"/>
              <p:cNvSpPr>
                <a:spLocks/>
              </p:cNvSpPr>
              <p:nvPr/>
            </p:nvSpPr>
            <p:spPr bwMode="auto">
              <a:xfrm>
                <a:off x="2471" y="2874"/>
                <a:ext cx="305" cy="29"/>
              </a:xfrm>
              <a:custGeom>
                <a:avLst/>
                <a:gdLst>
                  <a:gd name="T0" fmla="*/ 0 w 611"/>
                  <a:gd name="T1" fmla="*/ 0 h 59"/>
                  <a:gd name="T2" fmla="*/ 0 w 611"/>
                  <a:gd name="T3" fmla="*/ 0 h 59"/>
                  <a:gd name="T4" fmla="*/ 0 w 611"/>
                  <a:gd name="T5" fmla="*/ 0 h 59"/>
                  <a:gd name="T6" fmla="*/ 0 w 611"/>
                  <a:gd name="T7" fmla="*/ 0 h 59"/>
                  <a:gd name="T8" fmla="*/ 0 w 611"/>
                  <a:gd name="T9" fmla="*/ 0 h 59"/>
                  <a:gd name="T10" fmla="*/ 0 w 611"/>
                  <a:gd name="T11" fmla="*/ 0 h 59"/>
                  <a:gd name="T12" fmla="*/ 0 60000 65536"/>
                  <a:gd name="T13" fmla="*/ 0 60000 65536"/>
                  <a:gd name="T14" fmla="*/ 0 60000 65536"/>
                  <a:gd name="T15" fmla="*/ 0 60000 65536"/>
                  <a:gd name="T16" fmla="*/ 0 60000 65536"/>
                  <a:gd name="T17" fmla="*/ 0 60000 65536"/>
                  <a:gd name="T18" fmla="*/ 0 w 611"/>
                  <a:gd name="T19" fmla="*/ 0 h 59"/>
                  <a:gd name="T20" fmla="*/ 611 w 611"/>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611" h="59">
                    <a:moveTo>
                      <a:pt x="0" y="53"/>
                    </a:moveTo>
                    <a:lnTo>
                      <a:pt x="609" y="59"/>
                    </a:lnTo>
                    <a:lnTo>
                      <a:pt x="611" y="6"/>
                    </a:lnTo>
                    <a:lnTo>
                      <a:pt x="0" y="0"/>
                    </a:lnTo>
                    <a:lnTo>
                      <a:pt x="0" y="53"/>
                    </a:lnTo>
                    <a:close/>
                  </a:path>
                </a:pathLst>
              </a:custGeom>
              <a:solidFill>
                <a:srgbClr val="000000"/>
              </a:solidFill>
              <a:ln w="9525">
                <a:noFill/>
                <a:round/>
                <a:headEnd/>
                <a:tailEnd/>
              </a:ln>
            </p:spPr>
            <p:txBody>
              <a:bodyPr/>
              <a:lstStyle/>
              <a:p>
                <a:endParaRPr lang="zh-CN" altLang="en-US"/>
              </a:p>
            </p:txBody>
          </p:sp>
          <p:sp>
            <p:nvSpPr>
              <p:cNvPr id="63690" name="Freeform 36"/>
              <p:cNvSpPr>
                <a:spLocks/>
              </p:cNvSpPr>
              <p:nvPr/>
            </p:nvSpPr>
            <p:spPr bwMode="auto">
              <a:xfrm>
                <a:off x="2601" y="2773"/>
                <a:ext cx="269" cy="26"/>
              </a:xfrm>
              <a:custGeom>
                <a:avLst/>
                <a:gdLst>
                  <a:gd name="T0" fmla="*/ 0 w 538"/>
                  <a:gd name="T1" fmla="*/ 0 h 54"/>
                  <a:gd name="T2" fmla="*/ 1 w 538"/>
                  <a:gd name="T3" fmla="*/ 0 h 54"/>
                  <a:gd name="T4" fmla="*/ 1 w 538"/>
                  <a:gd name="T5" fmla="*/ 0 h 54"/>
                  <a:gd name="T6" fmla="*/ 0 w 538"/>
                  <a:gd name="T7" fmla="*/ 0 h 54"/>
                  <a:gd name="T8" fmla="*/ 0 w 538"/>
                  <a:gd name="T9" fmla="*/ 0 h 54"/>
                  <a:gd name="T10" fmla="*/ 0 w 538"/>
                  <a:gd name="T11" fmla="*/ 0 h 54"/>
                  <a:gd name="T12" fmla="*/ 0 60000 65536"/>
                  <a:gd name="T13" fmla="*/ 0 60000 65536"/>
                  <a:gd name="T14" fmla="*/ 0 60000 65536"/>
                  <a:gd name="T15" fmla="*/ 0 60000 65536"/>
                  <a:gd name="T16" fmla="*/ 0 60000 65536"/>
                  <a:gd name="T17" fmla="*/ 0 60000 65536"/>
                  <a:gd name="T18" fmla="*/ 0 w 538"/>
                  <a:gd name="T19" fmla="*/ 0 h 54"/>
                  <a:gd name="T20" fmla="*/ 538 w 53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538" h="54">
                    <a:moveTo>
                      <a:pt x="0" y="54"/>
                    </a:moveTo>
                    <a:lnTo>
                      <a:pt x="538" y="54"/>
                    </a:lnTo>
                    <a:lnTo>
                      <a:pt x="538" y="0"/>
                    </a:lnTo>
                    <a:lnTo>
                      <a:pt x="0" y="0"/>
                    </a:lnTo>
                    <a:lnTo>
                      <a:pt x="0" y="54"/>
                    </a:lnTo>
                    <a:close/>
                  </a:path>
                </a:pathLst>
              </a:custGeom>
              <a:solidFill>
                <a:srgbClr val="000000"/>
              </a:solidFill>
              <a:ln w="9525">
                <a:noFill/>
                <a:round/>
                <a:headEnd/>
                <a:tailEnd/>
              </a:ln>
            </p:spPr>
            <p:txBody>
              <a:bodyPr/>
              <a:lstStyle/>
              <a:p>
                <a:endParaRPr lang="zh-CN" altLang="en-US"/>
              </a:p>
            </p:txBody>
          </p:sp>
          <p:sp>
            <p:nvSpPr>
              <p:cNvPr id="63691" name="Freeform 37"/>
              <p:cNvSpPr>
                <a:spLocks/>
              </p:cNvSpPr>
              <p:nvPr/>
            </p:nvSpPr>
            <p:spPr bwMode="auto">
              <a:xfrm>
                <a:off x="2699" y="2690"/>
                <a:ext cx="244" cy="31"/>
              </a:xfrm>
              <a:custGeom>
                <a:avLst/>
                <a:gdLst>
                  <a:gd name="T0" fmla="*/ 0 w 488"/>
                  <a:gd name="T1" fmla="*/ 0 h 63"/>
                  <a:gd name="T2" fmla="*/ 1 w 488"/>
                  <a:gd name="T3" fmla="*/ 0 h 63"/>
                  <a:gd name="T4" fmla="*/ 1 w 488"/>
                  <a:gd name="T5" fmla="*/ 0 h 63"/>
                  <a:gd name="T6" fmla="*/ 1 w 488"/>
                  <a:gd name="T7" fmla="*/ 0 h 63"/>
                  <a:gd name="T8" fmla="*/ 0 w 488"/>
                  <a:gd name="T9" fmla="*/ 0 h 63"/>
                  <a:gd name="T10" fmla="*/ 0 w 488"/>
                  <a:gd name="T11" fmla="*/ 0 h 63"/>
                  <a:gd name="T12" fmla="*/ 0 60000 65536"/>
                  <a:gd name="T13" fmla="*/ 0 60000 65536"/>
                  <a:gd name="T14" fmla="*/ 0 60000 65536"/>
                  <a:gd name="T15" fmla="*/ 0 60000 65536"/>
                  <a:gd name="T16" fmla="*/ 0 60000 65536"/>
                  <a:gd name="T17" fmla="*/ 0 60000 65536"/>
                  <a:gd name="T18" fmla="*/ 0 w 488"/>
                  <a:gd name="T19" fmla="*/ 0 h 63"/>
                  <a:gd name="T20" fmla="*/ 488 w 488"/>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488" h="63">
                    <a:moveTo>
                      <a:pt x="0" y="44"/>
                    </a:moveTo>
                    <a:lnTo>
                      <a:pt x="488" y="63"/>
                    </a:lnTo>
                    <a:lnTo>
                      <a:pt x="488" y="10"/>
                    </a:lnTo>
                    <a:lnTo>
                      <a:pt x="45" y="0"/>
                    </a:lnTo>
                    <a:lnTo>
                      <a:pt x="0" y="44"/>
                    </a:lnTo>
                    <a:close/>
                  </a:path>
                </a:pathLst>
              </a:custGeom>
              <a:solidFill>
                <a:srgbClr val="000000"/>
              </a:solidFill>
              <a:ln w="9525">
                <a:noFill/>
                <a:round/>
                <a:headEnd/>
                <a:tailEnd/>
              </a:ln>
            </p:spPr>
            <p:txBody>
              <a:bodyPr/>
              <a:lstStyle/>
              <a:p>
                <a:endParaRPr lang="zh-CN" altLang="en-US"/>
              </a:p>
            </p:txBody>
          </p:sp>
          <p:sp>
            <p:nvSpPr>
              <p:cNvPr id="63692" name="Freeform 38"/>
              <p:cNvSpPr>
                <a:spLocks/>
              </p:cNvSpPr>
              <p:nvPr/>
            </p:nvSpPr>
            <p:spPr bwMode="auto">
              <a:xfrm>
                <a:off x="2813" y="3056"/>
                <a:ext cx="78" cy="35"/>
              </a:xfrm>
              <a:custGeom>
                <a:avLst/>
                <a:gdLst>
                  <a:gd name="T0" fmla="*/ 0 w 156"/>
                  <a:gd name="T1" fmla="*/ 0 h 71"/>
                  <a:gd name="T2" fmla="*/ 1 w 156"/>
                  <a:gd name="T3" fmla="*/ 0 h 71"/>
                  <a:gd name="T4" fmla="*/ 1 w 156"/>
                  <a:gd name="T5" fmla="*/ 0 h 71"/>
                  <a:gd name="T6" fmla="*/ 1 w 156"/>
                  <a:gd name="T7" fmla="*/ 0 h 71"/>
                  <a:gd name="T8" fmla="*/ 0 w 156"/>
                  <a:gd name="T9" fmla="*/ 0 h 71"/>
                  <a:gd name="T10" fmla="*/ 0 w 156"/>
                  <a:gd name="T11" fmla="*/ 0 h 71"/>
                  <a:gd name="T12" fmla="*/ 0 60000 65536"/>
                  <a:gd name="T13" fmla="*/ 0 60000 65536"/>
                  <a:gd name="T14" fmla="*/ 0 60000 65536"/>
                  <a:gd name="T15" fmla="*/ 0 60000 65536"/>
                  <a:gd name="T16" fmla="*/ 0 60000 65536"/>
                  <a:gd name="T17" fmla="*/ 0 60000 65536"/>
                  <a:gd name="T18" fmla="*/ 0 w 156"/>
                  <a:gd name="T19" fmla="*/ 0 h 71"/>
                  <a:gd name="T20" fmla="*/ 156 w 156"/>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56" h="71">
                    <a:moveTo>
                      <a:pt x="0" y="53"/>
                    </a:moveTo>
                    <a:lnTo>
                      <a:pt x="150" y="71"/>
                    </a:lnTo>
                    <a:lnTo>
                      <a:pt x="156" y="19"/>
                    </a:lnTo>
                    <a:lnTo>
                      <a:pt x="6" y="0"/>
                    </a:lnTo>
                    <a:lnTo>
                      <a:pt x="0" y="53"/>
                    </a:lnTo>
                    <a:close/>
                  </a:path>
                </a:pathLst>
              </a:custGeom>
              <a:solidFill>
                <a:srgbClr val="000000"/>
              </a:solidFill>
              <a:ln w="9525">
                <a:noFill/>
                <a:round/>
                <a:headEnd/>
                <a:tailEnd/>
              </a:ln>
            </p:spPr>
            <p:txBody>
              <a:bodyPr/>
              <a:lstStyle/>
              <a:p>
                <a:endParaRPr lang="zh-CN" altLang="en-US"/>
              </a:p>
            </p:txBody>
          </p:sp>
          <p:sp>
            <p:nvSpPr>
              <p:cNvPr id="63693" name="Freeform 39"/>
              <p:cNvSpPr>
                <a:spLocks/>
              </p:cNvSpPr>
              <p:nvPr/>
            </p:nvSpPr>
            <p:spPr bwMode="auto">
              <a:xfrm>
                <a:off x="2718" y="3168"/>
                <a:ext cx="78" cy="28"/>
              </a:xfrm>
              <a:custGeom>
                <a:avLst/>
                <a:gdLst>
                  <a:gd name="T0" fmla="*/ 0 w 156"/>
                  <a:gd name="T1" fmla="*/ 1 h 55"/>
                  <a:gd name="T2" fmla="*/ 1 w 156"/>
                  <a:gd name="T3" fmla="*/ 1 h 55"/>
                  <a:gd name="T4" fmla="*/ 1 w 156"/>
                  <a:gd name="T5" fmla="*/ 0 h 55"/>
                  <a:gd name="T6" fmla="*/ 0 w 156"/>
                  <a:gd name="T7" fmla="*/ 0 h 55"/>
                  <a:gd name="T8" fmla="*/ 0 w 156"/>
                  <a:gd name="T9" fmla="*/ 1 h 55"/>
                  <a:gd name="T10" fmla="*/ 0 w 156"/>
                  <a:gd name="T11" fmla="*/ 1 h 55"/>
                  <a:gd name="T12" fmla="*/ 0 60000 65536"/>
                  <a:gd name="T13" fmla="*/ 0 60000 65536"/>
                  <a:gd name="T14" fmla="*/ 0 60000 65536"/>
                  <a:gd name="T15" fmla="*/ 0 60000 65536"/>
                  <a:gd name="T16" fmla="*/ 0 60000 65536"/>
                  <a:gd name="T17" fmla="*/ 0 60000 65536"/>
                  <a:gd name="T18" fmla="*/ 0 w 156"/>
                  <a:gd name="T19" fmla="*/ 0 h 55"/>
                  <a:gd name="T20" fmla="*/ 156 w 156"/>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6" h="55">
                    <a:moveTo>
                      <a:pt x="0" y="55"/>
                    </a:moveTo>
                    <a:lnTo>
                      <a:pt x="156" y="55"/>
                    </a:lnTo>
                    <a:lnTo>
                      <a:pt x="156" y="0"/>
                    </a:lnTo>
                    <a:lnTo>
                      <a:pt x="0" y="0"/>
                    </a:lnTo>
                    <a:lnTo>
                      <a:pt x="0" y="55"/>
                    </a:lnTo>
                    <a:close/>
                  </a:path>
                </a:pathLst>
              </a:custGeom>
              <a:solidFill>
                <a:srgbClr val="000000"/>
              </a:solidFill>
              <a:ln w="9525">
                <a:noFill/>
                <a:round/>
                <a:headEnd/>
                <a:tailEnd/>
              </a:ln>
            </p:spPr>
            <p:txBody>
              <a:bodyPr/>
              <a:lstStyle/>
              <a:p>
                <a:endParaRPr lang="zh-CN" altLang="en-US"/>
              </a:p>
            </p:txBody>
          </p:sp>
          <p:sp>
            <p:nvSpPr>
              <p:cNvPr id="63694" name="Freeform 40"/>
              <p:cNvSpPr>
                <a:spLocks/>
              </p:cNvSpPr>
              <p:nvPr/>
            </p:nvSpPr>
            <p:spPr bwMode="auto">
              <a:xfrm>
                <a:off x="2910" y="2944"/>
                <a:ext cx="90" cy="31"/>
              </a:xfrm>
              <a:custGeom>
                <a:avLst/>
                <a:gdLst>
                  <a:gd name="T0" fmla="*/ 1 w 180"/>
                  <a:gd name="T1" fmla="*/ 0 h 63"/>
                  <a:gd name="T2" fmla="*/ 1 w 180"/>
                  <a:gd name="T3" fmla="*/ 0 h 63"/>
                  <a:gd name="T4" fmla="*/ 1 w 180"/>
                  <a:gd name="T5" fmla="*/ 0 h 63"/>
                  <a:gd name="T6" fmla="*/ 0 w 180"/>
                  <a:gd name="T7" fmla="*/ 0 h 63"/>
                  <a:gd name="T8" fmla="*/ 1 w 180"/>
                  <a:gd name="T9" fmla="*/ 0 h 63"/>
                  <a:gd name="T10" fmla="*/ 1 w 180"/>
                  <a:gd name="T11" fmla="*/ 0 h 63"/>
                  <a:gd name="T12" fmla="*/ 0 60000 65536"/>
                  <a:gd name="T13" fmla="*/ 0 60000 65536"/>
                  <a:gd name="T14" fmla="*/ 0 60000 65536"/>
                  <a:gd name="T15" fmla="*/ 0 60000 65536"/>
                  <a:gd name="T16" fmla="*/ 0 60000 65536"/>
                  <a:gd name="T17" fmla="*/ 0 60000 65536"/>
                  <a:gd name="T18" fmla="*/ 0 w 180"/>
                  <a:gd name="T19" fmla="*/ 0 h 63"/>
                  <a:gd name="T20" fmla="*/ 180 w 180"/>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80" h="63">
                    <a:moveTo>
                      <a:pt x="2" y="63"/>
                    </a:moveTo>
                    <a:lnTo>
                      <a:pt x="180" y="53"/>
                    </a:lnTo>
                    <a:lnTo>
                      <a:pt x="177" y="0"/>
                    </a:lnTo>
                    <a:lnTo>
                      <a:pt x="0" y="11"/>
                    </a:lnTo>
                    <a:lnTo>
                      <a:pt x="2" y="63"/>
                    </a:lnTo>
                    <a:close/>
                  </a:path>
                </a:pathLst>
              </a:custGeom>
              <a:solidFill>
                <a:srgbClr val="000000"/>
              </a:solidFill>
              <a:ln w="9525">
                <a:noFill/>
                <a:round/>
                <a:headEnd/>
                <a:tailEnd/>
              </a:ln>
            </p:spPr>
            <p:txBody>
              <a:bodyPr/>
              <a:lstStyle/>
              <a:p>
                <a:endParaRPr lang="zh-CN" altLang="en-US"/>
              </a:p>
            </p:txBody>
          </p:sp>
          <p:sp>
            <p:nvSpPr>
              <p:cNvPr id="63695" name="Freeform 41"/>
              <p:cNvSpPr>
                <a:spLocks/>
              </p:cNvSpPr>
              <p:nvPr/>
            </p:nvSpPr>
            <p:spPr bwMode="auto">
              <a:xfrm>
                <a:off x="2917" y="2832"/>
                <a:ext cx="186" cy="29"/>
              </a:xfrm>
              <a:custGeom>
                <a:avLst/>
                <a:gdLst>
                  <a:gd name="T0" fmla="*/ 0 w 373"/>
                  <a:gd name="T1" fmla="*/ 0 h 59"/>
                  <a:gd name="T2" fmla="*/ 0 w 373"/>
                  <a:gd name="T3" fmla="*/ 0 h 59"/>
                  <a:gd name="T4" fmla="*/ 0 w 373"/>
                  <a:gd name="T5" fmla="*/ 0 h 59"/>
                  <a:gd name="T6" fmla="*/ 0 w 373"/>
                  <a:gd name="T7" fmla="*/ 0 h 59"/>
                  <a:gd name="T8" fmla="*/ 0 w 373"/>
                  <a:gd name="T9" fmla="*/ 0 h 59"/>
                  <a:gd name="T10" fmla="*/ 0 w 373"/>
                  <a:gd name="T11" fmla="*/ 0 h 59"/>
                  <a:gd name="T12" fmla="*/ 0 60000 65536"/>
                  <a:gd name="T13" fmla="*/ 0 60000 65536"/>
                  <a:gd name="T14" fmla="*/ 0 60000 65536"/>
                  <a:gd name="T15" fmla="*/ 0 60000 65536"/>
                  <a:gd name="T16" fmla="*/ 0 60000 65536"/>
                  <a:gd name="T17" fmla="*/ 0 60000 65536"/>
                  <a:gd name="T18" fmla="*/ 0 w 373"/>
                  <a:gd name="T19" fmla="*/ 0 h 59"/>
                  <a:gd name="T20" fmla="*/ 373 w 373"/>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373" h="59">
                    <a:moveTo>
                      <a:pt x="0" y="54"/>
                    </a:moveTo>
                    <a:lnTo>
                      <a:pt x="373" y="59"/>
                    </a:lnTo>
                    <a:lnTo>
                      <a:pt x="373" y="6"/>
                    </a:lnTo>
                    <a:lnTo>
                      <a:pt x="0" y="0"/>
                    </a:lnTo>
                    <a:lnTo>
                      <a:pt x="0" y="54"/>
                    </a:lnTo>
                    <a:close/>
                  </a:path>
                </a:pathLst>
              </a:custGeom>
              <a:solidFill>
                <a:srgbClr val="000000"/>
              </a:solidFill>
              <a:ln w="9525">
                <a:noFill/>
                <a:round/>
                <a:headEnd/>
                <a:tailEnd/>
              </a:ln>
            </p:spPr>
            <p:txBody>
              <a:bodyPr/>
              <a:lstStyle/>
              <a:p>
                <a:endParaRPr lang="zh-CN" altLang="en-US"/>
              </a:p>
            </p:txBody>
          </p:sp>
          <p:sp>
            <p:nvSpPr>
              <p:cNvPr id="63696" name="Freeform 42"/>
              <p:cNvSpPr>
                <a:spLocks/>
              </p:cNvSpPr>
              <p:nvPr/>
            </p:nvSpPr>
            <p:spPr bwMode="auto">
              <a:xfrm>
                <a:off x="3122" y="2677"/>
                <a:ext cx="29" cy="144"/>
              </a:xfrm>
              <a:custGeom>
                <a:avLst/>
                <a:gdLst>
                  <a:gd name="T0" fmla="*/ 0 w 59"/>
                  <a:gd name="T1" fmla="*/ 0 h 289"/>
                  <a:gd name="T2" fmla="*/ 0 w 59"/>
                  <a:gd name="T3" fmla="*/ 0 h 289"/>
                  <a:gd name="T4" fmla="*/ 0 w 59"/>
                  <a:gd name="T5" fmla="*/ 0 h 289"/>
                  <a:gd name="T6" fmla="*/ 0 w 59"/>
                  <a:gd name="T7" fmla="*/ 0 h 289"/>
                  <a:gd name="T8" fmla="*/ 0 w 59"/>
                  <a:gd name="T9" fmla="*/ 0 h 289"/>
                  <a:gd name="T10" fmla="*/ 0 w 59"/>
                  <a:gd name="T11" fmla="*/ 0 h 289"/>
                  <a:gd name="T12" fmla="*/ 0 60000 65536"/>
                  <a:gd name="T13" fmla="*/ 0 60000 65536"/>
                  <a:gd name="T14" fmla="*/ 0 60000 65536"/>
                  <a:gd name="T15" fmla="*/ 0 60000 65536"/>
                  <a:gd name="T16" fmla="*/ 0 60000 65536"/>
                  <a:gd name="T17" fmla="*/ 0 60000 65536"/>
                  <a:gd name="T18" fmla="*/ 0 w 59"/>
                  <a:gd name="T19" fmla="*/ 0 h 289"/>
                  <a:gd name="T20" fmla="*/ 59 w 59"/>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59" h="289">
                    <a:moveTo>
                      <a:pt x="0" y="0"/>
                    </a:moveTo>
                    <a:lnTo>
                      <a:pt x="6" y="289"/>
                    </a:lnTo>
                    <a:lnTo>
                      <a:pt x="59" y="289"/>
                    </a:lnTo>
                    <a:lnTo>
                      <a:pt x="53" y="0"/>
                    </a:lnTo>
                    <a:lnTo>
                      <a:pt x="0" y="0"/>
                    </a:lnTo>
                    <a:close/>
                  </a:path>
                </a:pathLst>
              </a:custGeom>
              <a:solidFill>
                <a:srgbClr val="000000"/>
              </a:solidFill>
              <a:ln w="9525">
                <a:noFill/>
                <a:round/>
                <a:headEnd/>
                <a:tailEnd/>
              </a:ln>
            </p:spPr>
            <p:txBody>
              <a:bodyPr/>
              <a:lstStyle/>
              <a:p>
                <a:endParaRPr lang="zh-CN" altLang="en-US"/>
              </a:p>
            </p:txBody>
          </p:sp>
          <p:sp>
            <p:nvSpPr>
              <p:cNvPr id="63697" name="Freeform 43"/>
              <p:cNvSpPr>
                <a:spLocks/>
              </p:cNvSpPr>
              <p:nvPr/>
            </p:nvSpPr>
            <p:spPr bwMode="auto">
              <a:xfrm>
                <a:off x="2602" y="2936"/>
                <a:ext cx="138" cy="74"/>
              </a:xfrm>
              <a:custGeom>
                <a:avLst/>
                <a:gdLst>
                  <a:gd name="T0" fmla="*/ 1 w 275"/>
                  <a:gd name="T1" fmla="*/ 1 h 148"/>
                  <a:gd name="T2" fmla="*/ 1 w 275"/>
                  <a:gd name="T3" fmla="*/ 1 h 148"/>
                  <a:gd name="T4" fmla="*/ 1 w 275"/>
                  <a:gd name="T5" fmla="*/ 1 h 148"/>
                  <a:gd name="T6" fmla="*/ 1 w 275"/>
                  <a:gd name="T7" fmla="*/ 1 h 148"/>
                  <a:gd name="T8" fmla="*/ 1 w 275"/>
                  <a:gd name="T9" fmla="*/ 1 h 148"/>
                  <a:gd name="T10" fmla="*/ 1 w 275"/>
                  <a:gd name="T11" fmla="*/ 1 h 148"/>
                  <a:gd name="T12" fmla="*/ 1 w 275"/>
                  <a:gd name="T13" fmla="*/ 1 h 148"/>
                  <a:gd name="T14" fmla="*/ 1 w 275"/>
                  <a:gd name="T15" fmla="*/ 1 h 148"/>
                  <a:gd name="T16" fmla="*/ 1 w 275"/>
                  <a:gd name="T17" fmla="*/ 1 h 148"/>
                  <a:gd name="T18" fmla="*/ 1 w 275"/>
                  <a:gd name="T19" fmla="*/ 1 h 148"/>
                  <a:gd name="T20" fmla="*/ 1 w 275"/>
                  <a:gd name="T21" fmla="*/ 1 h 148"/>
                  <a:gd name="T22" fmla="*/ 1 w 275"/>
                  <a:gd name="T23" fmla="*/ 1 h 148"/>
                  <a:gd name="T24" fmla="*/ 1 w 275"/>
                  <a:gd name="T25" fmla="*/ 1 h 148"/>
                  <a:gd name="T26" fmla="*/ 1 w 275"/>
                  <a:gd name="T27" fmla="*/ 1 h 148"/>
                  <a:gd name="T28" fmla="*/ 0 w 275"/>
                  <a:gd name="T29" fmla="*/ 1 h 148"/>
                  <a:gd name="T30" fmla="*/ 0 w 275"/>
                  <a:gd name="T31" fmla="*/ 1 h 148"/>
                  <a:gd name="T32" fmla="*/ 1 w 275"/>
                  <a:gd name="T33" fmla="*/ 1 h 148"/>
                  <a:gd name="T34" fmla="*/ 1 w 275"/>
                  <a:gd name="T35" fmla="*/ 1 h 148"/>
                  <a:gd name="T36" fmla="*/ 1 w 275"/>
                  <a:gd name="T37" fmla="*/ 1 h 148"/>
                  <a:gd name="T38" fmla="*/ 1 w 275"/>
                  <a:gd name="T39" fmla="*/ 1 h 148"/>
                  <a:gd name="T40" fmla="*/ 1 w 275"/>
                  <a:gd name="T41" fmla="*/ 1 h 148"/>
                  <a:gd name="T42" fmla="*/ 1 w 275"/>
                  <a:gd name="T43" fmla="*/ 1 h 148"/>
                  <a:gd name="T44" fmla="*/ 1 w 275"/>
                  <a:gd name="T45" fmla="*/ 1 h 148"/>
                  <a:gd name="T46" fmla="*/ 1 w 275"/>
                  <a:gd name="T47" fmla="*/ 1 h 148"/>
                  <a:gd name="T48" fmla="*/ 1 w 275"/>
                  <a:gd name="T49" fmla="*/ 1 h 148"/>
                  <a:gd name="T50" fmla="*/ 1 w 275"/>
                  <a:gd name="T51" fmla="*/ 0 h 148"/>
                  <a:gd name="T52" fmla="*/ 1 w 275"/>
                  <a:gd name="T53" fmla="*/ 0 h 148"/>
                  <a:gd name="T54" fmla="*/ 1 w 275"/>
                  <a:gd name="T55" fmla="*/ 0 h 148"/>
                  <a:gd name="T56" fmla="*/ 1 w 275"/>
                  <a:gd name="T57" fmla="*/ 0 h 148"/>
                  <a:gd name="T58" fmla="*/ 1 w 275"/>
                  <a:gd name="T59" fmla="*/ 1 h 148"/>
                  <a:gd name="T60" fmla="*/ 1 w 275"/>
                  <a:gd name="T61" fmla="*/ 1 h 148"/>
                  <a:gd name="T62" fmla="*/ 1 w 275"/>
                  <a:gd name="T63" fmla="*/ 1 h 148"/>
                  <a:gd name="T64" fmla="*/ 1 w 275"/>
                  <a:gd name="T65" fmla="*/ 1 h 148"/>
                  <a:gd name="T66" fmla="*/ 1 w 275"/>
                  <a:gd name="T67" fmla="*/ 1 h 148"/>
                  <a:gd name="T68" fmla="*/ 1 w 275"/>
                  <a:gd name="T69" fmla="*/ 1 h 148"/>
                  <a:gd name="T70" fmla="*/ 1 w 275"/>
                  <a:gd name="T71" fmla="*/ 1 h 148"/>
                  <a:gd name="T72" fmla="*/ 1 w 275"/>
                  <a:gd name="T73" fmla="*/ 1 h 148"/>
                  <a:gd name="T74" fmla="*/ 1 w 275"/>
                  <a:gd name="T75" fmla="*/ 1 h 148"/>
                  <a:gd name="T76" fmla="*/ 1 w 275"/>
                  <a:gd name="T77" fmla="*/ 1 h 148"/>
                  <a:gd name="T78" fmla="*/ 1 w 275"/>
                  <a:gd name="T79" fmla="*/ 1 h 148"/>
                  <a:gd name="T80" fmla="*/ 1 w 275"/>
                  <a:gd name="T81" fmla="*/ 1 h 148"/>
                  <a:gd name="T82" fmla="*/ 1 w 275"/>
                  <a:gd name="T83" fmla="*/ 1 h 148"/>
                  <a:gd name="T84" fmla="*/ 1 w 275"/>
                  <a:gd name="T85" fmla="*/ 1 h 148"/>
                  <a:gd name="T86" fmla="*/ 1 w 275"/>
                  <a:gd name="T87" fmla="*/ 1 h 148"/>
                  <a:gd name="T88" fmla="*/ 1 w 275"/>
                  <a:gd name="T89" fmla="*/ 1 h 148"/>
                  <a:gd name="T90" fmla="*/ 1 w 275"/>
                  <a:gd name="T91" fmla="*/ 1 h 148"/>
                  <a:gd name="T92" fmla="*/ 1 w 275"/>
                  <a:gd name="T93" fmla="*/ 1 h 148"/>
                  <a:gd name="T94" fmla="*/ 1 w 275"/>
                  <a:gd name="T95" fmla="*/ 1 h 148"/>
                  <a:gd name="T96" fmla="*/ 1 w 275"/>
                  <a:gd name="T97" fmla="*/ 1 h 148"/>
                  <a:gd name="T98" fmla="*/ 1 w 275"/>
                  <a:gd name="T99" fmla="*/ 1 h 148"/>
                  <a:gd name="T100" fmla="*/ 1 w 275"/>
                  <a:gd name="T101" fmla="*/ 1 h 148"/>
                  <a:gd name="T102" fmla="*/ 1 w 275"/>
                  <a:gd name="T103" fmla="*/ 1 h 1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5"/>
                  <a:gd name="T157" fmla="*/ 0 h 148"/>
                  <a:gd name="T158" fmla="*/ 275 w 275"/>
                  <a:gd name="T159" fmla="*/ 148 h 1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5" h="148">
                    <a:moveTo>
                      <a:pt x="156" y="43"/>
                    </a:moveTo>
                    <a:lnTo>
                      <a:pt x="152" y="43"/>
                    </a:lnTo>
                    <a:lnTo>
                      <a:pt x="148" y="41"/>
                    </a:lnTo>
                    <a:lnTo>
                      <a:pt x="142" y="41"/>
                    </a:lnTo>
                    <a:lnTo>
                      <a:pt x="138" y="41"/>
                    </a:lnTo>
                    <a:lnTo>
                      <a:pt x="131" y="40"/>
                    </a:lnTo>
                    <a:lnTo>
                      <a:pt x="125" y="41"/>
                    </a:lnTo>
                    <a:lnTo>
                      <a:pt x="118" y="41"/>
                    </a:lnTo>
                    <a:lnTo>
                      <a:pt x="110" y="41"/>
                    </a:lnTo>
                    <a:lnTo>
                      <a:pt x="104" y="43"/>
                    </a:lnTo>
                    <a:lnTo>
                      <a:pt x="99" y="43"/>
                    </a:lnTo>
                    <a:lnTo>
                      <a:pt x="93" y="45"/>
                    </a:lnTo>
                    <a:lnTo>
                      <a:pt x="87" y="49"/>
                    </a:lnTo>
                    <a:lnTo>
                      <a:pt x="81" y="49"/>
                    </a:lnTo>
                    <a:lnTo>
                      <a:pt x="78" y="53"/>
                    </a:lnTo>
                    <a:lnTo>
                      <a:pt x="74" y="55"/>
                    </a:lnTo>
                    <a:lnTo>
                      <a:pt x="68" y="60"/>
                    </a:lnTo>
                    <a:lnTo>
                      <a:pt x="64" y="62"/>
                    </a:lnTo>
                    <a:lnTo>
                      <a:pt x="62" y="66"/>
                    </a:lnTo>
                    <a:lnTo>
                      <a:pt x="57" y="70"/>
                    </a:lnTo>
                    <a:lnTo>
                      <a:pt x="55" y="74"/>
                    </a:lnTo>
                    <a:lnTo>
                      <a:pt x="51" y="78"/>
                    </a:lnTo>
                    <a:lnTo>
                      <a:pt x="49" y="83"/>
                    </a:lnTo>
                    <a:lnTo>
                      <a:pt x="47" y="89"/>
                    </a:lnTo>
                    <a:lnTo>
                      <a:pt x="43" y="95"/>
                    </a:lnTo>
                    <a:lnTo>
                      <a:pt x="43" y="98"/>
                    </a:lnTo>
                    <a:lnTo>
                      <a:pt x="42" y="104"/>
                    </a:lnTo>
                    <a:lnTo>
                      <a:pt x="40" y="108"/>
                    </a:lnTo>
                    <a:lnTo>
                      <a:pt x="38" y="114"/>
                    </a:lnTo>
                    <a:lnTo>
                      <a:pt x="38" y="119"/>
                    </a:lnTo>
                    <a:lnTo>
                      <a:pt x="38" y="125"/>
                    </a:lnTo>
                    <a:lnTo>
                      <a:pt x="38" y="129"/>
                    </a:lnTo>
                    <a:lnTo>
                      <a:pt x="38" y="136"/>
                    </a:lnTo>
                    <a:lnTo>
                      <a:pt x="38" y="142"/>
                    </a:lnTo>
                    <a:lnTo>
                      <a:pt x="38" y="148"/>
                    </a:lnTo>
                    <a:lnTo>
                      <a:pt x="32" y="148"/>
                    </a:lnTo>
                    <a:lnTo>
                      <a:pt x="28" y="148"/>
                    </a:lnTo>
                    <a:lnTo>
                      <a:pt x="22" y="148"/>
                    </a:lnTo>
                    <a:lnTo>
                      <a:pt x="19" y="148"/>
                    </a:lnTo>
                    <a:lnTo>
                      <a:pt x="13" y="148"/>
                    </a:lnTo>
                    <a:lnTo>
                      <a:pt x="9" y="148"/>
                    </a:lnTo>
                    <a:lnTo>
                      <a:pt x="3" y="148"/>
                    </a:lnTo>
                    <a:lnTo>
                      <a:pt x="2" y="148"/>
                    </a:lnTo>
                    <a:lnTo>
                      <a:pt x="0" y="144"/>
                    </a:lnTo>
                    <a:lnTo>
                      <a:pt x="0" y="140"/>
                    </a:lnTo>
                    <a:lnTo>
                      <a:pt x="0" y="136"/>
                    </a:lnTo>
                    <a:lnTo>
                      <a:pt x="0" y="133"/>
                    </a:lnTo>
                    <a:lnTo>
                      <a:pt x="0" y="129"/>
                    </a:lnTo>
                    <a:lnTo>
                      <a:pt x="0" y="125"/>
                    </a:lnTo>
                    <a:lnTo>
                      <a:pt x="0" y="121"/>
                    </a:lnTo>
                    <a:lnTo>
                      <a:pt x="2" y="117"/>
                    </a:lnTo>
                    <a:lnTo>
                      <a:pt x="2" y="112"/>
                    </a:lnTo>
                    <a:lnTo>
                      <a:pt x="2" y="108"/>
                    </a:lnTo>
                    <a:lnTo>
                      <a:pt x="2" y="106"/>
                    </a:lnTo>
                    <a:lnTo>
                      <a:pt x="3" y="100"/>
                    </a:lnTo>
                    <a:lnTo>
                      <a:pt x="3" y="95"/>
                    </a:lnTo>
                    <a:lnTo>
                      <a:pt x="7" y="87"/>
                    </a:lnTo>
                    <a:lnTo>
                      <a:pt x="9" y="78"/>
                    </a:lnTo>
                    <a:lnTo>
                      <a:pt x="11" y="72"/>
                    </a:lnTo>
                    <a:lnTo>
                      <a:pt x="15" y="66"/>
                    </a:lnTo>
                    <a:lnTo>
                      <a:pt x="19" y="59"/>
                    </a:lnTo>
                    <a:lnTo>
                      <a:pt x="21" y="53"/>
                    </a:lnTo>
                    <a:lnTo>
                      <a:pt x="26" y="45"/>
                    </a:lnTo>
                    <a:lnTo>
                      <a:pt x="32" y="40"/>
                    </a:lnTo>
                    <a:lnTo>
                      <a:pt x="38" y="36"/>
                    </a:lnTo>
                    <a:lnTo>
                      <a:pt x="42" y="28"/>
                    </a:lnTo>
                    <a:lnTo>
                      <a:pt x="47" y="24"/>
                    </a:lnTo>
                    <a:lnTo>
                      <a:pt x="53" y="20"/>
                    </a:lnTo>
                    <a:lnTo>
                      <a:pt x="59" y="15"/>
                    </a:lnTo>
                    <a:lnTo>
                      <a:pt x="66" y="11"/>
                    </a:lnTo>
                    <a:lnTo>
                      <a:pt x="74" y="7"/>
                    </a:lnTo>
                    <a:lnTo>
                      <a:pt x="76" y="5"/>
                    </a:lnTo>
                    <a:lnTo>
                      <a:pt x="80" y="5"/>
                    </a:lnTo>
                    <a:lnTo>
                      <a:pt x="85" y="3"/>
                    </a:lnTo>
                    <a:lnTo>
                      <a:pt x="89" y="3"/>
                    </a:lnTo>
                    <a:lnTo>
                      <a:pt x="93" y="1"/>
                    </a:lnTo>
                    <a:lnTo>
                      <a:pt x="97" y="1"/>
                    </a:lnTo>
                    <a:lnTo>
                      <a:pt x="102" y="0"/>
                    </a:lnTo>
                    <a:lnTo>
                      <a:pt x="106" y="0"/>
                    </a:lnTo>
                    <a:lnTo>
                      <a:pt x="110" y="0"/>
                    </a:lnTo>
                    <a:lnTo>
                      <a:pt x="114" y="0"/>
                    </a:lnTo>
                    <a:lnTo>
                      <a:pt x="119" y="0"/>
                    </a:lnTo>
                    <a:lnTo>
                      <a:pt x="125" y="0"/>
                    </a:lnTo>
                    <a:lnTo>
                      <a:pt x="131" y="0"/>
                    </a:lnTo>
                    <a:lnTo>
                      <a:pt x="137" y="0"/>
                    </a:lnTo>
                    <a:lnTo>
                      <a:pt x="140" y="0"/>
                    </a:lnTo>
                    <a:lnTo>
                      <a:pt x="146" y="0"/>
                    </a:lnTo>
                    <a:lnTo>
                      <a:pt x="152" y="0"/>
                    </a:lnTo>
                    <a:lnTo>
                      <a:pt x="158" y="1"/>
                    </a:lnTo>
                    <a:lnTo>
                      <a:pt x="163" y="1"/>
                    </a:lnTo>
                    <a:lnTo>
                      <a:pt x="171" y="3"/>
                    </a:lnTo>
                    <a:lnTo>
                      <a:pt x="175" y="3"/>
                    </a:lnTo>
                    <a:lnTo>
                      <a:pt x="182" y="5"/>
                    </a:lnTo>
                    <a:lnTo>
                      <a:pt x="188" y="7"/>
                    </a:lnTo>
                    <a:lnTo>
                      <a:pt x="196" y="9"/>
                    </a:lnTo>
                    <a:lnTo>
                      <a:pt x="199" y="11"/>
                    </a:lnTo>
                    <a:lnTo>
                      <a:pt x="205" y="15"/>
                    </a:lnTo>
                    <a:lnTo>
                      <a:pt x="211" y="17"/>
                    </a:lnTo>
                    <a:lnTo>
                      <a:pt x="216" y="20"/>
                    </a:lnTo>
                    <a:lnTo>
                      <a:pt x="220" y="20"/>
                    </a:lnTo>
                    <a:lnTo>
                      <a:pt x="226" y="26"/>
                    </a:lnTo>
                    <a:lnTo>
                      <a:pt x="230" y="28"/>
                    </a:lnTo>
                    <a:lnTo>
                      <a:pt x="235" y="32"/>
                    </a:lnTo>
                    <a:lnTo>
                      <a:pt x="237" y="36"/>
                    </a:lnTo>
                    <a:lnTo>
                      <a:pt x="241" y="40"/>
                    </a:lnTo>
                    <a:lnTo>
                      <a:pt x="247" y="43"/>
                    </a:lnTo>
                    <a:lnTo>
                      <a:pt x="251" y="49"/>
                    </a:lnTo>
                    <a:lnTo>
                      <a:pt x="253" y="53"/>
                    </a:lnTo>
                    <a:lnTo>
                      <a:pt x="256" y="57"/>
                    </a:lnTo>
                    <a:lnTo>
                      <a:pt x="258" y="60"/>
                    </a:lnTo>
                    <a:lnTo>
                      <a:pt x="260" y="66"/>
                    </a:lnTo>
                    <a:lnTo>
                      <a:pt x="264" y="70"/>
                    </a:lnTo>
                    <a:lnTo>
                      <a:pt x="264" y="76"/>
                    </a:lnTo>
                    <a:lnTo>
                      <a:pt x="268" y="81"/>
                    </a:lnTo>
                    <a:lnTo>
                      <a:pt x="270" y="89"/>
                    </a:lnTo>
                    <a:lnTo>
                      <a:pt x="270" y="95"/>
                    </a:lnTo>
                    <a:lnTo>
                      <a:pt x="272" y="100"/>
                    </a:lnTo>
                    <a:lnTo>
                      <a:pt x="272" y="106"/>
                    </a:lnTo>
                    <a:lnTo>
                      <a:pt x="274" y="114"/>
                    </a:lnTo>
                    <a:lnTo>
                      <a:pt x="275" y="119"/>
                    </a:lnTo>
                    <a:lnTo>
                      <a:pt x="275" y="127"/>
                    </a:lnTo>
                    <a:lnTo>
                      <a:pt x="275" y="135"/>
                    </a:lnTo>
                    <a:lnTo>
                      <a:pt x="275" y="142"/>
                    </a:lnTo>
                    <a:lnTo>
                      <a:pt x="270" y="142"/>
                    </a:lnTo>
                    <a:lnTo>
                      <a:pt x="264" y="142"/>
                    </a:lnTo>
                    <a:lnTo>
                      <a:pt x="258" y="142"/>
                    </a:lnTo>
                    <a:lnTo>
                      <a:pt x="253" y="142"/>
                    </a:lnTo>
                    <a:lnTo>
                      <a:pt x="247" y="142"/>
                    </a:lnTo>
                    <a:lnTo>
                      <a:pt x="241" y="142"/>
                    </a:lnTo>
                    <a:lnTo>
                      <a:pt x="235" y="142"/>
                    </a:lnTo>
                    <a:lnTo>
                      <a:pt x="230" y="142"/>
                    </a:lnTo>
                    <a:lnTo>
                      <a:pt x="230" y="136"/>
                    </a:lnTo>
                    <a:lnTo>
                      <a:pt x="230" y="131"/>
                    </a:lnTo>
                    <a:lnTo>
                      <a:pt x="228" y="125"/>
                    </a:lnTo>
                    <a:lnTo>
                      <a:pt x="228" y="123"/>
                    </a:lnTo>
                    <a:lnTo>
                      <a:pt x="228" y="117"/>
                    </a:lnTo>
                    <a:lnTo>
                      <a:pt x="228" y="112"/>
                    </a:lnTo>
                    <a:lnTo>
                      <a:pt x="226" y="108"/>
                    </a:lnTo>
                    <a:lnTo>
                      <a:pt x="226" y="104"/>
                    </a:lnTo>
                    <a:lnTo>
                      <a:pt x="224" y="100"/>
                    </a:lnTo>
                    <a:lnTo>
                      <a:pt x="224" y="95"/>
                    </a:lnTo>
                    <a:lnTo>
                      <a:pt x="222" y="91"/>
                    </a:lnTo>
                    <a:lnTo>
                      <a:pt x="220" y="89"/>
                    </a:lnTo>
                    <a:lnTo>
                      <a:pt x="216" y="81"/>
                    </a:lnTo>
                    <a:lnTo>
                      <a:pt x="213" y="76"/>
                    </a:lnTo>
                    <a:lnTo>
                      <a:pt x="207" y="70"/>
                    </a:lnTo>
                    <a:lnTo>
                      <a:pt x="201" y="64"/>
                    </a:lnTo>
                    <a:lnTo>
                      <a:pt x="196" y="60"/>
                    </a:lnTo>
                    <a:lnTo>
                      <a:pt x="190" y="55"/>
                    </a:lnTo>
                    <a:lnTo>
                      <a:pt x="184" y="53"/>
                    </a:lnTo>
                    <a:lnTo>
                      <a:pt x="180" y="51"/>
                    </a:lnTo>
                    <a:lnTo>
                      <a:pt x="177" y="49"/>
                    </a:lnTo>
                    <a:lnTo>
                      <a:pt x="173" y="49"/>
                    </a:lnTo>
                    <a:lnTo>
                      <a:pt x="167" y="45"/>
                    </a:lnTo>
                    <a:lnTo>
                      <a:pt x="165" y="45"/>
                    </a:lnTo>
                    <a:lnTo>
                      <a:pt x="159" y="43"/>
                    </a:lnTo>
                    <a:lnTo>
                      <a:pt x="156" y="43"/>
                    </a:lnTo>
                    <a:close/>
                  </a:path>
                </a:pathLst>
              </a:custGeom>
              <a:solidFill>
                <a:srgbClr val="000000"/>
              </a:solidFill>
              <a:ln w="9525">
                <a:noFill/>
                <a:round/>
                <a:headEnd/>
                <a:tailEnd/>
              </a:ln>
            </p:spPr>
            <p:txBody>
              <a:bodyPr/>
              <a:lstStyle/>
              <a:p>
                <a:endParaRPr lang="zh-CN" altLang="en-US"/>
              </a:p>
            </p:txBody>
          </p:sp>
          <p:sp>
            <p:nvSpPr>
              <p:cNvPr id="63698" name="Freeform 44"/>
              <p:cNvSpPr>
                <a:spLocks/>
              </p:cNvSpPr>
              <p:nvPr/>
            </p:nvSpPr>
            <p:spPr bwMode="auto">
              <a:xfrm>
                <a:off x="2602" y="2987"/>
                <a:ext cx="138" cy="92"/>
              </a:xfrm>
              <a:custGeom>
                <a:avLst/>
                <a:gdLst>
                  <a:gd name="T0" fmla="*/ 1 w 275"/>
                  <a:gd name="T1" fmla="*/ 0 h 185"/>
                  <a:gd name="T2" fmla="*/ 1 w 275"/>
                  <a:gd name="T3" fmla="*/ 0 h 185"/>
                  <a:gd name="T4" fmla="*/ 1 w 275"/>
                  <a:gd name="T5" fmla="*/ 0 h 185"/>
                  <a:gd name="T6" fmla="*/ 1 w 275"/>
                  <a:gd name="T7" fmla="*/ 0 h 185"/>
                  <a:gd name="T8" fmla="*/ 1 w 275"/>
                  <a:gd name="T9" fmla="*/ 0 h 185"/>
                  <a:gd name="T10" fmla="*/ 1 w 275"/>
                  <a:gd name="T11" fmla="*/ 0 h 185"/>
                  <a:gd name="T12" fmla="*/ 1 w 275"/>
                  <a:gd name="T13" fmla="*/ 0 h 185"/>
                  <a:gd name="T14" fmla="*/ 1 w 275"/>
                  <a:gd name="T15" fmla="*/ 0 h 185"/>
                  <a:gd name="T16" fmla="*/ 1 w 275"/>
                  <a:gd name="T17" fmla="*/ 0 h 185"/>
                  <a:gd name="T18" fmla="*/ 1 w 275"/>
                  <a:gd name="T19" fmla="*/ 0 h 185"/>
                  <a:gd name="T20" fmla="*/ 1 w 275"/>
                  <a:gd name="T21" fmla="*/ 0 h 185"/>
                  <a:gd name="T22" fmla="*/ 1 w 275"/>
                  <a:gd name="T23" fmla="*/ 0 h 185"/>
                  <a:gd name="T24" fmla="*/ 1 w 275"/>
                  <a:gd name="T25" fmla="*/ 0 h 185"/>
                  <a:gd name="T26" fmla="*/ 1 w 275"/>
                  <a:gd name="T27" fmla="*/ 0 h 185"/>
                  <a:gd name="T28" fmla="*/ 1 w 275"/>
                  <a:gd name="T29" fmla="*/ 0 h 185"/>
                  <a:gd name="T30" fmla="*/ 1 w 275"/>
                  <a:gd name="T31" fmla="*/ 0 h 185"/>
                  <a:gd name="T32" fmla="*/ 1 w 275"/>
                  <a:gd name="T33" fmla="*/ 0 h 185"/>
                  <a:gd name="T34" fmla="*/ 1 w 275"/>
                  <a:gd name="T35" fmla="*/ 0 h 185"/>
                  <a:gd name="T36" fmla="*/ 1 w 275"/>
                  <a:gd name="T37" fmla="*/ 0 h 185"/>
                  <a:gd name="T38" fmla="*/ 1 w 275"/>
                  <a:gd name="T39" fmla="*/ 0 h 185"/>
                  <a:gd name="T40" fmla="*/ 1 w 275"/>
                  <a:gd name="T41" fmla="*/ 0 h 185"/>
                  <a:gd name="T42" fmla="*/ 1 w 275"/>
                  <a:gd name="T43" fmla="*/ 0 h 185"/>
                  <a:gd name="T44" fmla="*/ 1 w 275"/>
                  <a:gd name="T45" fmla="*/ 0 h 185"/>
                  <a:gd name="T46" fmla="*/ 1 w 275"/>
                  <a:gd name="T47" fmla="*/ 0 h 185"/>
                  <a:gd name="T48" fmla="*/ 1 w 275"/>
                  <a:gd name="T49" fmla="*/ 0 h 185"/>
                  <a:gd name="T50" fmla="*/ 1 w 275"/>
                  <a:gd name="T51" fmla="*/ 0 h 185"/>
                  <a:gd name="T52" fmla="*/ 1 w 275"/>
                  <a:gd name="T53" fmla="*/ 0 h 185"/>
                  <a:gd name="T54" fmla="*/ 1 w 275"/>
                  <a:gd name="T55" fmla="*/ 0 h 185"/>
                  <a:gd name="T56" fmla="*/ 1 w 275"/>
                  <a:gd name="T57" fmla="*/ 0 h 185"/>
                  <a:gd name="T58" fmla="*/ 1 w 275"/>
                  <a:gd name="T59" fmla="*/ 0 h 185"/>
                  <a:gd name="T60" fmla="*/ 1 w 275"/>
                  <a:gd name="T61" fmla="*/ 0 h 185"/>
                  <a:gd name="T62" fmla="*/ 1 w 275"/>
                  <a:gd name="T63" fmla="*/ 0 h 185"/>
                  <a:gd name="T64" fmla="*/ 0 w 275"/>
                  <a:gd name="T65" fmla="*/ 0 h 185"/>
                  <a:gd name="T66" fmla="*/ 0 w 275"/>
                  <a:gd name="T67" fmla="*/ 0 h 185"/>
                  <a:gd name="T68" fmla="*/ 1 w 275"/>
                  <a:gd name="T69" fmla="*/ 0 h 185"/>
                  <a:gd name="T70" fmla="*/ 1 w 275"/>
                  <a:gd name="T71" fmla="*/ 0 h 185"/>
                  <a:gd name="T72" fmla="*/ 1 w 275"/>
                  <a:gd name="T73" fmla="*/ 0 h 185"/>
                  <a:gd name="T74" fmla="*/ 1 w 275"/>
                  <a:gd name="T75" fmla="*/ 0 h 185"/>
                  <a:gd name="T76" fmla="*/ 1 w 275"/>
                  <a:gd name="T77" fmla="*/ 0 h 185"/>
                  <a:gd name="T78" fmla="*/ 1 w 275"/>
                  <a:gd name="T79" fmla="*/ 0 h 185"/>
                  <a:gd name="T80" fmla="*/ 1 w 275"/>
                  <a:gd name="T81" fmla="*/ 0 h 185"/>
                  <a:gd name="T82" fmla="*/ 1 w 275"/>
                  <a:gd name="T83" fmla="*/ 0 h 185"/>
                  <a:gd name="T84" fmla="*/ 1 w 275"/>
                  <a:gd name="T85" fmla="*/ 0 h 185"/>
                  <a:gd name="T86" fmla="*/ 1 w 275"/>
                  <a:gd name="T87" fmla="*/ 0 h 185"/>
                  <a:gd name="T88" fmla="*/ 1 w 275"/>
                  <a:gd name="T89" fmla="*/ 0 h 185"/>
                  <a:gd name="T90" fmla="*/ 1 w 275"/>
                  <a:gd name="T91" fmla="*/ 0 h 185"/>
                  <a:gd name="T92" fmla="*/ 1 w 275"/>
                  <a:gd name="T93" fmla="*/ 0 h 185"/>
                  <a:gd name="T94" fmla="*/ 1 w 275"/>
                  <a:gd name="T95" fmla="*/ 0 h 185"/>
                  <a:gd name="T96" fmla="*/ 1 w 275"/>
                  <a:gd name="T97" fmla="*/ 0 h 185"/>
                  <a:gd name="T98" fmla="*/ 1 w 275"/>
                  <a:gd name="T99" fmla="*/ 0 h 185"/>
                  <a:gd name="T100" fmla="*/ 1 w 275"/>
                  <a:gd name="T101" fmla="*/ 0 h 185"/>
                  <a:gd name="T102" fmla="*/ 1 w 275"/>
                  <a:gd name="T103" fmla="*/ 0 h 185"/>
                  <a:gd name="T104" fmla="*/ 1 w 275"/>
                  <a:gd name="T105" fmla="*/ 0 h 185"/>
                  <a:gd name="T106" fmla="*/ 1 w 275"/>
                  <a:gd name="T107" fmla="*/ 0 h 185"/>
                  <a:gd name="T108" fmla="*/ 1 w 275"/>
                  <a:gd name="T109" fmla="*/ 0 h 185"/>
                  <a:gd name="T110" fmla="*/ 1 w 275"/>
                  <a:gd name="T111" fmla="*/ 0 h 185"/>
                  <a:gd name="T112" fmla="*/ 1 w 275"/>
                  <a:gd name="T113" fmla="*/ 0 h 185"/>
                  <a:gd name="T114" fmla="*/ 1 w 275"/>
                  <a:gd name="T115" fmla="*/ 0 h 185"/>
                  <a:gd name="T116" fmla="*/ 1 w 275"/>
                  <a:gd name="T117" fmla="*/ 0 h 185"/>
                  <a:gd name="T118" fmla="*/ 1 w 275"/>
                  <a:gd name="T119" fmla="*/ 0 h 185"/>
                  <a:gd name="T120" fmla="*/ 1 w 275"/>
                  <a:gd name="T121" fmla="*/ 0 h 1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5"/>
                  <a:gd name="T184" fmla="*/ 0 h 185"/>
                  <a:gd name="T185" fmla="*/ 275 w 275"/>
                  <a:gd name="T186" fmla="*/ 185 h 18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5" h="185">
                    <a:moveTo>
                      <a:pt x="226" y="4"/>
                    </a:moveTo>
                    <a:lnTo>
                      <a:pt x="230" y="4"/>
                    </a:lnTo>
                    <a:lnTo>
                      <a:pt x="237" y="4"/>
                    </a:lnTo>
                    <a:lnTo>
                      <a:pt x="243" y="4"/>
                    </a:lnTo>
                    <a:lnTo>
                      <a:pt x="249" y="4"/>
                    </a:lnTo>
                    <a:lnTo>
                      <a:pt x="254" y="4"/>
                    </a:lnTo>
                    <a:lnTo>
                      <a:pt x="260" y="4"/>
                    </a:lnTo>
                    <a:lnTo>
                      <a:pt x="266" y="4"/>
                    </a:lnTo>
                    <a:lnTo>
                      <a:pt x="274" y="6"/>
                    </a:lnTo>
                    <a:lnTo>
                      <a:pt x="274" y="12"/>
                    </a:lnTo>
                    <a:lnTo>
                      <a:pt x="275" y="17"/>
                    </a:lnTo>
                    <a:lnTo>
                      <a:pt x="275" y="23"/>
                    </a:lnTo>
                    <a:lnTo>
                      <a:pt x="275" y="25"/>
                    </a:lnTo>
                    <a:lnTo>
                      <a:pt x="275" y="29"/>
                    </a:lnTo>
                    <a:lnTo>
                      <a:pt x="275" y="35"/>
                    </a:lnTo>
                    <a:lnTo>
                      <a:pt x="275" y="36"/>
                    </a:lnTo>
                    <a:lnTo>
                      <a:pt x="275" y="42"/>
                    </a:lnTo>
                    <a:lnTo>
                      <a:pt x="275" y="46"/>
                    </a:lnTo>
                    <a:lnTo>
                      <a:pt x="275" y="50"/>
                    </a:lnTo>
                    <a:lnTo>
                      <a:pt x="274" y="54"/>
                    </a:lnTo>
                    <a:lnTo>
                      <a:pt x="274" y="59"/>
                    </a:lnTo>
                    <a:lnTo>
                      <a:pt x="274" y="65"/>
                    </a:lnTo>
                    <a:lnTo>
                      <a:pt x="274" y="69"/>
                    </a:lnTo>
                    <a:lnTo>
                      <a:pt x="272" y="73"/>
                    </a:lnTo>
                    <a:lnTo>
                      <a:pt x="272" y="76"/>
                    </a:lnTo>
                    <a:lnTo>
                      <a:pt x="270" y="82"/>
                    </a:lnTo>
                    <a:lnTo>
                      <a:pt x="270" y="86"/>
                    </a:lnTo>
                    <a:lnTo>
                      <a:pt x="270" y="90"/>
                    </a:lnTo>
                    <a:lnTo>
                      <a:pt x="268" y="94"/>
                    </a:lnTo>
                    <a:lnTo>
                      <a:pt x="266" y="97"/>
                    </a:lnTo>
                    <a:lnTo>
                      <a:pt x="264" y="101"/>
                    </a:lnTo>
                    <a:lnTo>
                      <a:pt x="262" y="109"/>
                    </a:lnTo>
                    <a:lnTo>
                      <a:pt x="258" y="116"/>
                    </a:lnTo>
                    <a:lnTo>
                      <a:pt x="253" y="124"/>
                    </a:lnTo>
                    <a:lnTo>
                      <a:pt x="249" y="132"/>
                    </a:lnTo>
                    <a:lnTo>
                      <a:pt x="243" y="137"/>
                    </a:lnTo>
                    <a:lnTo>
                      <a:pt x="239" y="143"/>
                    </a:lnTo>
                    <a:lnTo>
                      <a:pt x="234" y="149"/>
                    </a:lnTo>
                    <a:lnTo>
                      <a:pt x="228" y="154"/>
                    </a:lnTo>
                    <a:lnTo>
                      <a:pt x="222" y="158"/>
                    </a:lnTo>
                    <a:lnTo>
                      <a:pt x="216" y="164"/>
                    </a:lnTo>
                    <a:lnTo>
                      <a:pt x="209" y="168"/>
                    </a:lnTo>
                    <a:lnTo>
                      <a:pt x="201" y="172"/>
                    </a:lnTo>
                    <a:lnTo>
                      <a:pt x="197" y="172"/>
                    </a:lnTo>
                    <a:lnTo>
                      <a:pt x="196" y="175"/>
                    </a:lnTo>
                    <a:lnTo>
                      <a:pt x="190" y="175"/>
                    </a:lnTo>
                    <a:lnTo>
                      <a:pt x="186" y="177"/>
                    </a:lnTo>
                    <a:lnTo>
                      <a:pt x="182" y="177"/>
                    </a:lnTo>
                    <a:lnTo>
                      <a:pt x="178" y="179"/>
                    </a:lnTo>
                    <a:lnTo>
                      <a:pt x="173" y="181"/>
                    </a:lnTo>
                    <a:lnTo>
                      <a:pt x="171" y="181"/>
                    </a:lnTo>
                    <a:lnTo>
                      <a:pt x="165" y="181"/>
                    </a:lnTo>
                    <a:lnTo>
                      <a:pt x="161" y="181"/>
                    </a:lnTo>
                    <a:lnTo>
                      <a:pt x="158" y="183"/>
                    </a:lnTo>
                    <a:lnTo>
                      <a:pt x="154" y="183"/>
                    </a:lnTo>
                    <a:lnTo>
                      <a:pt x="148" y="183"/>
                    </a:lnTo>
                    <a:lnTo>
                      <a:pt x="144" y="185"/>
                    </a:lnTo>
                    <a:lnTo>
                      <a:pt x="140" y="185"/>
                    </a:lnTo>
                    <a:lnTo>
                      <a:pt x="137" y="185"/>
                    </a:lnTo>
                    <a:lnTo>
                      <a:pt x="131" y="185"/>
                    </a:lnTo>
                    <a:lnTo>
                      <a:pt x="127" y="183"/>
                    </a:lnTo>
                    <a:lnTo>
                      <a:pt x="123" y="183"/>
                    </a:lnTo>
                    <a:lnTo>
                      <a:pt x="119" y="183"/>
                    </a:lnTo>
                    <a:lnTo>
                      <a:pt x="114" y="181"/>
                    </a:lnTo>
                    <a:lnTo>
                      <a:pt x="110" y="181"/>
                    </a:lnTo>
                    <a:lnTo>
                      <a:pt x="106" y="181"/>
                    </a:lnTo>
                    <a:lnTo>
                      <a:pt x="102" y="181"/>
                    </a:lnTo>
                    <a:lnTo>
                      <a:pt x="97" y="179"/>
                    </a:lnTo>
                    <a:lnTo>
                      <a:pt x="91" y="177"/>
                    </a:lnTo>
                    <a:lnTo>
                      <a:pt x="87" y="175"/>
                    </a:lnTo>
                    <a:lnTo>
                      <a:pt x="83" y="175"/>
                    </a:lnTo>
                    <a:lnTo>
                      <a:pt x="78" y="172"/>
                    </a:lnTo>
                    <a:lnTo>
                      <a:pt x="74" y="170"/>
                    </a:lnTo>
                    <a:lnTo>
                      <a:pt x="68" y="170"/>
                    </a:lnTo>
                    <a:lnTo>
                      <a:pt x="64" y="168"/>
                    </a:lnTo>
                    <a:lnTo>
                      <a:pt x="61" y="164"/>
                    </a:lnTo>
                    <a:lnTo>
                      <a:pt x="55" y="162"/>
                    </a:lnTo>
                    <a:lnTo>
                      <a:pt x="51" y="158"/>
                    </a:lnTo>
                    <a:lnTo>
                      <a:pt x="47" y="156"/>
                    </a:lnTo>
                    <a:lnTo>
                      <a:pt x="43" y="151"/>
                    </a:lnTo>
                    <a:lnTo>
                      <a:pt x="38" y="149"/>
                    </a:lnTo>
                    <a:lnTo>
                      <a:pt x="36" y="145"/>
                    </a:lnTo>
                    <a:lnTo>
                      <a:pt x="32" y="139"/>
                    </a:lnTo>
                    <a:lnTo>
                      <a:pt x="28" y="135"/>
                    </a:lnTo>
                    <a:lnTo>
                      <a:pt x="26" y="132"/>
                    </a:lnTo>
                    <a:lnTo>
                      <a:pt x="21" y="126"/>
                    </a:lnTo>
                    <a:lnTo>
                      <a:pt x="21" y="122"/>
                    </a:lnTo>
                    <a:lnTo>
                      <a:pt x="17" y="116"/>
                    </a:lnTo>
                    <a:lnTo>
                      <a:pt x="15" y="111"/>
                    </a:lnTo>
                    <a:lnTo>
                      <a:pt x="11" y="105"/>
                    </a:lnTo>
                    <a:lnTo>
                      <a:pt x="9" y="99"/>
                    </a:lnTo>
                    <a:lnTo>
                      <a:pt x="9" y="94"/>
                    </a:lnTo>
                    <a:lnTo>
                      <a:pt x="5" y="88"/>
                    </a:lnTo>
                    <a:lnTo>
                      <a:pt x="3" y="82"/>
                    </a:lnTo>
                    <a:lnTo>
                      <a:pt x="3" y="76"/>
                    </a:lnTo>
                    <a:lnTo>
                      <a:pt x="2" y="71"/>
                    </a:lnTo>
                    <a:lnTo>
                      <a:pt x="2" y="63"/>
                    </a:lnTo>
                    <a:lnTo>
                      <a:pt x="0" y="57"/>
                    </a:lnTo>
                    <a:lnTo>
                      <a:pt x="0" y="52"/>
                    </a:lnTo>
                    <a:lnTo>
                      <a:pt x="0" y="44"/>
                    </a:lnTo>
                    <a:lnTo>
                      <a:pt x="0" y="38"/>
                    </a:lnTo>
                    <a:lnTo>
                      <a:pt x="0" y="31"/>
                    </a:lnTo>
                    <a:lnTo>
                      <a:pt x="0" y="25"/>
                    </a:lnTo>
                    <a:lnTo>
                      <a:pt x="0" y="19"/>
                    </a:lnTo>
                    <a:lnTo>
                      <a:pt x="2" y="12"/>
                    </a:lnTo>
                    <a:lnTo>
                      <a:pt x="2" y="6"/>
                    </a:lnTo>
                    <a:lnTo>
                      <a:pt x="3" y="0"/>
                    </a:lnTo>
                    <a:lnTo>
                      <a:pt x="9" y="0"/>
                    </a:lnTo>
                    <a:lnTo>
                      <a:pt x="13" y="0"/>
                    </a:lnTo>
                    <a:lnTo>
                      <a:pt x="17" y="0"/>
                    </a:lnTo>
                    <a:lnTo>
                      <a:pt x="22" y="0"/>
                    </a:lnTo>
                    <a:lnTo>
                      <a:pt x="26" y="0"/>
                    </a:lnTo>
                    <a:lnTo>
                      <a:pt x="32" y="0"/>
                    </a:lnTo>
                    <a:lnTo>
                      <a:pt x="38" y="0"/>
                    </a:lnTo>
                    <a:lnTo>
                      <a:pt x="43" y="0"/>
                    </a:lnTo>
                    <a:lnTo>
                      <a:pt x="42" y="6"/>
                    </a:lnTo>
                    <a:lnTo>
                      <a:pt x="40" y="10"/>
                    </a:lnTo>
                    <a:lnTo>
                      <a:pt x="38" y="14"/>
                    </a:lnTo>
                    <a:lnTo>
                      <a:pt x="38" y="19"/>
                    </a:lnTo>
                    <a:lnTo>
                      <a:pt x="38" y="23"/>
                    </a:lnTo>
                    <a:lnTo>
                      <a:pt x="38" y="29"/>
                    </a:lnTo>
                    <a:lnTo>
                      <a:pt x="38" y="35"/>
                    </a:lnTo>
                    <a:lnTo>
                      <a:pt x="38" y="38"/>
                    </a:lnTo>
                    <a:lnTo>
                      <a:pt x="38" y="42"/>
                    </a:lnTo>
                    <a:lnTo>
                      <a:pt x="38" y="48"/>
                    </a:lnTo>
                    <a:lnTo>
                      <a:pt x="38" y="52"/>
                    </a:lnTo>
                    <a:lnTo>
                      <a:pt x="38" y="57"/>
                    </a:lnTo>
                    <a:lnTo>
                      <a:pt x="38" y="61"/>
                    </a:lnTo>
                    <a:lnTo>
                      <a:pt x="40" y="65"/>
                    </a:lnTo>
                    <a:lnTo>
                      <a:pt x="42" y="71"/>
                    </a:lnTo>
                    <a:lnTo>
                      <a:pt x="43" y="76"/>
                    </a:lnTo>
                    <a:lnTo>
                      <a:pt x="43" y="80"/>
                    </a:lnTo>
                    <a:lnTo>
                      <a:pt x="45" y="84"/>
                    </a:lnTo>
                    <a:lnTo>
                      <a:pt x="47" y="88"/>
                    </a:lnTo>
                    <a:lnTo>
                      <a:pt x="49" y="94"/>
                    </a:lnTo>
                    <a:lnTo>
                      <a:pt x="53" y="99"/>
                    </a:lnTo>
                    <a:lnTo>
                      <a:pt x="59" y="107"/>
                    </a:lnTo>
                    <a:lnTo>
                      <a:pt x="62" y="113"/>
                    </a:lnTo>
                    <a:lnTo>
                      <a:pt x="68" y="120"/>
                    </a:lnTo>
                    <a:lnTo>
                      <a:pt x="76" y="124"/>
                    </a:lnTo>
                    <a:lnTo>
                      <a:pt x="83" y="128"/>
                    </a:lnTo>
                    <a:lnTo>
                      <a:pt x="89" y="130"/>
                    </a:lnTo>
                    <a:lnTo>
                      <a:pt x="97" y="133"/>
                    </a:lnTo>
                    <a:lnTo>
                      <a:pt x="102" y="133"/>
                    </a:lnTo>
                    <a:lnTo>
                      <a:pt x="108" y="137"/>
                    </a:lnTo>
                    <a:lnTo>
                      <a:pt x="114" y="137"/>
                    </a:lnTo>
                    <a:lnTo>
                      <a:pt x="119" y="139"/>
                    </a:lnTo>
                    <a:lnTo>
                      <a:pt x="125" y="139"/>
                    </a:lnTo>
                    <a:lnTo>
                      <a:pt x="133" y="139"/>
                    </a:lnTo>
                    <a:lnTo>
                      <a:pt x="138" y="139"/>
                    </a:lnTo>
                    <a:lnTo>
                      <a:pt x="144" y="139"/>
                    </a:lnTo>
                    <a:lnTo>
                      <a:pt x="150" y="139"/>
                    </a:lnTo>
                    <a:lnTo>
                      <a:pt x="156" y="137"/>
                    </a:lnTo>
                    <a:lnTo>
                      <a:pt x="161" y="135"/>
                    </a:lnTo>
                    <a:lnTo>
                      <a:pt x="165" y="133"/>
                    </a:lnTo>
                    <a:lnTo>
                      <a:pt x="171" y="132"/>
                    </a:lnTo>
                    <a:lnTo>
                      <a:pt x="178" y="130"/>
                    </a:lnTo>
                    <a:lnTo>
                      <a:pt x="182" y="128"/>
                    </a:lnTo>
                    <a:lnTo>
                      <a:pt x="188" y="124"/>
                    </a:lnTo>
                    <a:lnTo>
                      <a:pt x="192" y="122"/>
                    </a:lnTo>
                    <a:lnTo>
                      <a:pt x="196" y="118"/>
                    </a:lnTo>
                    <a:lnTo>
                      <a:pt x="201" y="114"/>
                    </a:lnTo>
                    <a:lnTo>
                      <a:pt x="205" y="111"/>
                    </a:lnTo>
                    <a:lnTo>
                      <a:pt x="207" y="105"/>
                    </a:lnTo>
                    <a:lnTo>
                      <a:pt x="213" y="101"/>
                    </a:lnTo>
                    <a:lnTo>
                      <a:pt x="215" y="97"/>
                    </a:lnTo>
                    <a:lnTo>
                      <a:pt x="218" y="92"/>
                    </a:lnTo>
                    <a:lnTo>
                      <a:pt x="220" y="88"/>
                    </a:lnTo>
                    <a:lnTo>
                      <a:pt x="224" y="82"/>
                    </a:lnTo>
                    <a:lnTo>
                      <a:pt x="224" y="76"/>
                    </a:lnTo>
                    <a:lnTo>
                      <a:pt x="226" y="71"/>
                    </a:lnTo>
                    <a:lnTo>
                      <a:pt x="228" y="65"/>
                    </a:lnTo>
                    <a:lnTo>
                      <a:pt x="230" y="59"/>
                    </a:lnTo>
                    <a:lnTo>
                      <a:pt x="230" y="54"/>
                    </a:lnTo>
                    <a:lnTo>
                      <a:pt x="230" y="50"/>
                    </a:lnTo>
                    <a:lnTo>
                      <a:pt x="230" y="48"/>
                    </a:lnTo>
                    <a:lnTo>
                      <a:pt x="230" y="42"/>
                    </a:lnTo>
                    <a:lnTo>
                      <a:pt x="230" y="36"/>
                    </a:lnTo>
                    <a:lnTo>
                      <a:pt x="230" y="29"/>
                    </a:lnTo>
                    <a:lnTo>
                      <a:pt x="228" y="23"/>
                    </a:lnTo>
                    <a:lnTo>
                      <a:pt x="228" y="16"/>
                    </a:lnTo>
                    <a:lnTo>
                      <a:pt x="226" y="10"/>
                    </a:lnTo>
                    <a:lnTo>
                      <a:pt x="226" y="4"/>
                    </a:lnTo>
                    <a:close/>
                  </a:path>
                </a:pathLst>
              </a:custGeom>
              <a:solidFill>
                <a:srgbClr val="000000"/>
              </a:solidFill>
              <a:ln w="9525">
                <a:noFill/>
                <a:round/>
                <a:headEnd/>
                <a:tailEnd/>
              </a:ln>
            </p:spPr>
            <p:txBody>
              <a:bodyPr/>
              <a:lstStyle/>
              <a:p>
                <a:endParaRPr lang="zh-CN" altLang="en-US"/>
              </a:p>
            </p:txBody>
          </p:sp>
          <p:sp>
            <p:nvSpPr>
              <p:cNvPr id="63699" name="Freeform 45"/>
              <p:cNvSpPr>
                <a:spLocks/>
              </p:cNvSpPr>
              <p:nvPr/>
            </p:nvSpPr>
            <p:spPr bwMode="auto">
              <a:xfrm>
                <a:off x="2566" y="3028"/>
                <a:ext cx="211" cy="103"/>
              </a:xfrm>
              <a:custGeom>
                <a:avLst/>
                <a:gdLst>
                  <a:gd name="T0" fmla="*/ 0 w 423"/>
                  <a:gd name="T1" fmla="*/ 0 h 207"/>
                  <a:gd name="T2" fmla="*/ 0 w 423"/>
                  <a:gd name="T3" fmla="*/ 0 h 207"/>
                  <a:gd name="T4" fmla="*/ 0 w 423"/>
                  <a:gd name="T5" fmla="*/ 0 h 207"/>
                  <a:gd name="T6" fmla="*/ 0 w 423"/>
                  <a:gd name="T7" fmla="*/ 0 h 207"/>
                  <a:gd name="T8" fmla="*/ 0 w 423"/>
                  <a:gd name="T9" fmla="*/ 0 h 207"/>
                  <a:gd name="T10" fmla="*/ 0 w 423"/>
                  <a:gd name="T11" fmla="*/ 0 h 207"/>
                  <a:gd name="T12" fmla="*/ 0 w 423"/>
                  <a:gd name="T13" fmla="*/ 0 h 207"/>
                  <a:gd name="T14" fmla="*/ 0 w 423"/>
                  <a:gd name="T15" fmla="*/ 0 h 207"/>
                  <a:gd name="T16" fmla="*/ 0 w 423"/>
                  <a:gd name="T17" fmla="*/ 0 h 207"/>
                  <a:gd name="T18" fmla="*/ 0 w 423"/>
                  <a:gd name="T19" fmla="*/ 0 h 207"/>
                  <a:gd name="T20" fmla="*/ 0 w 423"/>
                  <a:gd name="T21" fmla="*/ 0 h 207"/>
                  <a:gd name="T22" fmla="*/ 0 w 423"/>
                  <a:gd name="T23" fmla="*/ 0 h 207"/>
                  <a:gd name="T24" fmla="*/ 0 w 423"/>
                  <a:gd name="T25" fmla="*/ 0 h 207"/>
                  <a:gd name="T26" fmla="*/ 0 w 423"/>
                  <a:gd name="T27" fmla="*/ 0 h 207"/>
                  <a:gd name="T28" fmla="*/ 0 w 423"/>
                  <a:gd name="T29" fmla="*/ 0 h 207"/>
                  <a:gd name="T30" fmla="*/ 0 w 423"/>
                  <a:gd name="T31" fmla="*/ 0 h 207"/>
                  <a:gd name="T32" fmla="*/ 0 w 423"/>
                  <a:gd name="T33" fmla="*/ 0 h 207"/>
                  <a:gd name="T34" fmla="*/ 0 w 423"/>
                  <a:gd name="T35" fmla="*/ 0 h 207"/>
                  <a:gd name="T36" fmla="*/ 0 w 423"/>
                  <a:gd name="T37" fmla="*/ 0 h 207"/>
                  <a:gd name="T38" fmla="*/ 0 w 423"/>
                  <a:gd name="T39" fmla="*/ 0 h 207"/>
                  <a:gd name="T40" fmla="*/ 0 w 423"/>
                  <a:gd name="T41" fmla="*/ 0 h 207"/>
                  <a:gd name="T42" fmla="*/ 0 w 423"/>
                  <a:gd name="T43" fmla="*/ 0 h 207"/>
                  <a:gd name="T44" fmla="*/ 0 w 423"/>
                  <a:gd name="T45" fmla="*/ 0 h 207"/>
                  <a:gd name="T46" fmla="*/ 0 w 423"/>
                  <a:gd name="T47" fmla="*/ 0 h 207"/>
                  <a:gd name="T48" fmla="*/ 0 w 423"/>
                  <a:gd name="T49" fmla="*/ 0 h 207"/>
                  <a:gd name="T50" fmla="*/ 0 w 423"/>
                  <a:gd name="T51" fmla="*/ 0 h 207"/>
                  <a:gd name="T52" fmla="*/ 0 w 423"/>
                  <a:gd name="T53" fmla="*/ 0 h 207"/>
                  <a:gd name="T54" fmla="*/ 0 w 423"/>
                  <a:gd name="T55" fmla="*/ 0 h 207"/>
                  <a:gd name="T56" fmla="*/ 0 w 423"/>
                  <a:gd name="T57" fmla="*/ 0 h 207"/>
                  <a:gd name="T58" fmla="*/ 0 w 423"/>
                  <a:gd name="T59" fmla="*/ 0 h 207"/>
                  <a:gd name="T60" fmla="*/ 0 w 423"/>
                  <a:gd name="T61" fmla="*/ 0 h 207"/>
                  <a:gd name="T62" fmla="*/ 0 w 423"/>
                  <a:gd name="T63" fmla="*/ 0 h 207"/>
                  <a:gd name="T64" fmla="*/ 0 w 423"/>
                  <a:gd name="T65" fmla="*/ 0 h 207"/>
                  <a:gd name="T66" fmla="*/ 0 w 423"/>
                  <a:gd name="T67" fmla="*/ 0 h 207"/>
                  <a:gd name="T68" fmla="*/ 0 w 423"/>
                  <a:gd name="T69" fmla="*/ 0 h 207"/>
                  <a:gd name="T70" fmla="*/ 0 w 423"/>
                  <a:gd name="T71" fmla="*/ 0 h 207"/>
                  <a:gd name="T72" fmla="*/ 0 w 423"/>
                  <a:gd name="T73" fmla="*/ 0 h 207"/>
                  <a:gd name="T74" fmla="*/ 0 w 423"/>
                  <a:gd name="T75" fmla="*/ 0 h 207"/>
                  <a:gd name="T76" fmla="*/ 0 w 423"/>
                  <a:gd name="T77" fmla="*/ 0 h 207"/>
                  <a:gd name="T78" fmla="*/ 0 w 423"/>
                  <a:gd name="T79" fmla="*/ 0 h 207"/>
                  <a:gd name="T80" fmla="*/ 0 w 423"/>
                  <a:gd name="T81" fmla="*/ 0 h 207"/>
                  <a:gd name="T82" fmla="*/ 0 w 423"/>
                  <a:gd name="T83" fmla="*/ 0 h 207"/>
                  <a:gd name="T84" fmla="*/ 0 w 423"/>
                  <a:gd name="T85" fmla="*/ 0 h 207"/>
                  <a:gd name="T86" fmla="*/ 0 w 423"/>
                  <a:gd name="T87" fmla="*/ 0 h 207"/>
                  <a:gd name="T88" fmla="*/ 0 w 423"/>
                  <a:gd name="T89" fmla="*/ 0 h 207"/>
                  <a:gd name="T90" fmla="*/ 0 w 423"/>
                  <a:gd name="T91" fmla="*/ 0 h 207"/>
                  <a:gd name="T92" fmla="*/ 0 w 423"/>
                  <a:gd name="T93" fmla="*/ 0 h 207"/>
                  <a:gd name="T94" fmla="*/ 0 w 423"/>
                  <a:gd name="T95" fmla="*/ 0 h 207"/>
                  <a:gd name="T96" fmla="*/ 0 w 423"/>
                  <a:gd name="T97" fmla="*/ 0 h 207"/>
                  <a:gd name="T98" fmla="*/ 0 w 423"/>
                  <a:gd name="T99" fmla="*/ 0 h 207"/>
                  <a:gd name="T100" fmla="*/ 0 w 423"/>
                  <a:gd name="T101" fmla="*/ 0 h 207"/>
                  <a:gd name="T102" fmla="*/ 0 w 423"/>
                  <a:gd name="T103" fmla="*/ 0 h 207"/>
                  <a:gd name="T104" fmla="*/ 0 w 423"/>
                  <a:gd name="T105" fmla="*/ 0 h 207"/>
                  <a:gd name="T106" fmla="*/ 0 w 423"/>
                  <a:gd name="T107" fmla="*/ 0 h 20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3"/>
                  <a:gd name="T163" fmla="*/ 0 h 207"/>
                  <a:gd name="T164" fmla="*/ 423 w 423"/>
                  <a:gd name="T165" fmla="*/ 207 h 20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3" h="207">
                    <a:moveTo>
                      <a:pt x="111" y="10"/>
                    </a:moveTo>
                    <a:lnTo>
                      <a:pt x="103" y="10"/>
                    </a:lnTo>
                    <a:lnTo>
                      <a:pt x="95" y="10"/>
                    </a:lnTo>
                    <a:lnTo>
                      <a:pt x="90" y="10"/>
                    </a:lnTo>
                    <a:lnTo>
                      <a:pt x="82" y="10"/>
                    </a:lnTo>
                    <a:lnTo>
                      <a:pt x="76" y="10"/>
                    </a:lnTo>
                    <a:lnTo>
                      <a:pt x="69" y="10"/>
                    </a:lnTo>
                    <a:lnTo>
                      <a:pt x="63" y="10"/>
                    </a:lnTo>
                    <a:lnTo>
                      <a:pt x="57" y="10"/>
                    </a:lnTo>
                    <a:lnTo>
                      <a:pt x="50" y="10"/>
                    </a:lnTo>
                    <a:lnTo>
                      <a:pt x="42" y="10"/>
                    </a:lnTo>
                    <a:lnTo>
                      <a:pt x="37" y="10"/>
                    </a:lnTo>
                    <a:lnTo>
                      <a:pt x="29" y="10"/>
                    </a:lnTo>
                    <a:lnTo>
                      <a:pt x="21" y="10"/>
                    </a:lnTo>
                    <a:lnTo>
                      <a:pt x="16" y="10"/>
                    </a:lnTo>
                    <a:lnTo>
                      <a:pt x="8" y="10"/>
                    </a:lnTo>
                    <a:lnTo>
                      <a:pt x="2" y="10"/>
                    </a:lnTo>
                    <a:lnTo>
                      <a:pt x="0" y="34"/>
                    </a:lnTo>
                    <a:lnTo>
                      <a:pt x="0" y="38"/>
                    </a:lnTo>
                    <a:lnTo>
                      <a:pt x="0" y="42"/>
                    </a:lnTo>
                    <a:lnTo>
                      <a:pt x="0" y="48"/>
                    </a:lnTo>
                    <a:lnTo>
                      <a:pt x="0" y="53"/>
                    </a:lnTo>
                    <a:lnTo>
                      <a:pt x="0" y="63"/>
                    </a:lnTo>
                    <a:lnTo>
                      <a:pt x="0" y="67"/>
                    </a:lnTo>
                    <a:lnTo>
                      <a:pt x="2" y="70"/>
                    </a:lnTo>
                    <a:lnTo>
                      <a:pt x="2" y="76"/>
                    </a:lnTo>
                    <a:lnTo>
                      <a:pt x="4" y="80"/>
                    </a:lnTo>
                    <a:lnTo>
                      <a:pt x="4" y="84"/>
                    </a:lnTo>
                    <a:lnTo>
                      <a:pt x="6" y="90"/>
                    </a:lnTo>
                    <a:lnTo>
                      <a:pt x="8" y="93"/>
                    </a:lnTo>
                    <a:lnTo>
                      <a:pt x="8" y="99"/>
                    </a:lnTo>
                    <a:lnTo>
                      <a:pt x="10" y="105"/>
                    </a:lnTo>
                    <a:lnTo>
                      <a:pt x="14" y="110"/>
                    </a:lnTo>
                    <a:lnTo>
                      <a:pt x="14" y="116"/>
                    </a:lnTo>
                    <a:lnTo>
                      <a:pt x="18" y="122"/>
                    </a:lnTo>
                    <a:lnTo>
                      <a:pt x="19" y="128"/>
                    </a:lnTo>
                    <a:lnTo>
                      <a:pt x="21" y="131"/>
                    </a:lnTo>
                    <a:lnTo>
                      <a:pt x="25" y="137"/>
                    </a:lnTo>
                    <a:lnTo>
                      <a:pt x="29" y="141"/>
                    </a:lnTo>
                    <a:lnTo>
                      <a:pt x="31" y="147"/>
                    </a:lnTo>
                    <a:lnTo>
                      <a:pt x="37" y="152"/>
                    </a:lnTo>
                    <a:lnTo>
                      <a:pt x="40" y="156"/>
                    </a:lnTo>
                    <a:lnTo>
                      <a:pt x="46" y="162"/>
                    </a:lnTo>
                    <a:lnTo>
                      <a:pt x="50" y="167"/>
                    </a:lnTo>
                    <a:lnTo>
                      <a:pt x="57" y="173"/>
                    </a:lnTo>
                    <a:lnTo>
                      <a:pt x="63" y="179"/>
                    </a:lnTo>
                    <a:lnTo>
                      <a:pt x="69" y="183"/>
                    </a:lnTo>
                    <a:lnTo>
                      <a:pt x="76" y="186"/>
                    </a:lnTo>
                    <a:lnTo>
                      <a:pt x="82" y="190"/>
                    </a:lnTo>
                    <a:lnTo>
                      <a:pt x="88" y="192"/>
                    </a:lnTo>
                    <a:lnTo>
                      <a:pt x="92" y="194"/>
                    </a:lnTo>
                    <a:lnTo>
                      <a:pt x="95" y="196"/>
                    </a:lnTo>
                    <a:lnTo>
                      <a:pt x="99" y="198"/>
                    </a:lnTo>
                    <a:lnTo>
                      <a:pt x="103" y="198"/>
                    </a:lnTo>
                    <a:lnTo>
                      <a:pt x="107" y="200"/>
                    </a:lnTo>
                    <a:lnTo>
                      <a:pt x="111" y="200"/>
                    </a:lnTo>
                    <a:lnTo>
                      <a:pt x="116" y="202"/>
                    </a:lnTo>
                    <a:lnTo>
                      <a:pt x="120" y="202"/>
                    </a:lnTo>
                    <a:lnTo>
                      <a:pt x="124" y="204"/>
                    </a:lnTo>
                    <a:lnTo>
                      <a:pt x="130" y="204"/>
                    </a:lnTo>
                    <a:lnTo>
                      <a:pt x="134" y="206"/>
                    </a:lnTo>
                    <a:lnTo>
                      <a:pt x="137" y="206"/>
                    </a:lnTo>
                    <a:lnTo>
                      <a:pt x="143" y="206"/>
                    </a:lnTo>
                    <a:lnTo>
                      <a:pt x="147" y="206"/>
                    </a:lnTo>
                    <a:lnTo>
                      <a:pt x="153" y="206"/>
                    </a:lnTo>
                    <a:lnTo>
                      <a:pt x="158" y="206"/>
                    </a:lnTo>
                    <a:lnTo>
                      <a:pt x="164" y="206"/>
                    </a:lnTo>
                    <a:lnTo>
                      <a:pt x="168" y="206"/>
                    </a:lnTo>
                    <a:lnTo>
                      <a:pt x="173" y="207"/>
                    </a:lnTo>
                    <a:lnTo>
                      <a:pt x="181" y="206"/>
                    </a:lnTo>
                    <a:lnTo>
                      <a:pt x="187" y="206"/>
                    </a:lnTo>
                    <a:lnTo>
                      <a:pt x="194" y="204"/>
                    </a:lnTo>
                    <a:lnTo>
                      <a:pt x="204" y="204"/>
                    </a:lnTo>
                    <a:lnTo>
                      <a:pt x="210" y="202"/>
                    </a:lnTo>
                    <a:lnTo>
                      <a:pt x="217" y="202"/>
                    </a:lnTo>
                    <a:lnTo>
                      <a:pt x="225" y="200"/>
                    </a:lnTo>
                    <a:lnTo>
                      <a:pt x="232" y="198"/>
                    </a:lnTo>
                    <a:lnTo>
                      <a:pt x="238" y="198"/>
                    </a:lnTo>
                    <a:lnTo>
                      <a:pt x="244" y="194"/>
                    </a:lnTo>
                    <a:lnTo>
                      <a:pt x="251" y="192"/>
                    </a:lnTo>
                    <a:lnTo>
                      <a:pt x="257" y="190"/>
                    </a:lnTo>
                    <a:lnTo>
                      <a:pt x="263" y="186"/>
                    </a:lnTo>
                    <a:lnTo>
                      <a:pt x="269" y="185"/>
                    </a:lnTo>
                    <a:lnTo>
                      <a:pt x="274" y="183"/>
                    </a:lnTo>
                    <a:lnTo>
                      <a:pt x="280" y="179"/>
                    </a:lnTo>
                    <a:lnTo>
                      <a:pt x="286" y="177"/>
                    </a:lnTo>
                    <a:lnTo>
                      <a:pt x="291" y="173"/>
                    </a:lnTo>
                    <a:lnTo>
                      <a:pt x="297" y="169"/>
                    </a:lnTo>
                    <a:lnTo>
                      <a:pt x="303" y="167"/>
                    </a:lnTo>
                    <a:lnTo>
                      <a:pt x="307" y="164"/>
                    </a:lnTo>
                    <a:lnTo>
                      <a:pt x="310" y="162"/>
                    </a:lnTo>
                    <a:lnTo>
                      <a:pt x="316" y="156"/>
                    </a:lnTo>
                    <a:lnTo>
                      <a:pt x="320" y="154"/>
                    </a:lnTo>
                    <a:lnTo>
                      <a:pt x="326" y="150"/>
                    </a:lnTo>
                    <a:lnTo>
                      <a:pt x="329" y="147"/>
                    </a:lnTo>
                    <a:lnTo>
                      <a:pt x="333" y="145"/>
                    </a:lnTo>
                    <a:lnTo>
                      <a:pt x="337" y="139"/>
                    </a:lnTo>
                    <a:lnTo>
                      <a:pt x="343" y="137"/>
                    </a:lnTo>
                    <a:lnTo>
                      <a:pt x="347" y="133"/>
                    </a:lnTo>
                    <a:lnTo>
                      <a:pt x="348" y="129"/>
                    </a:lnTo>
                    <a:lnTo>
                      <a:pt x="354" y="128"/>
                    </a:lnTo>
                    <a:lnTo>
                      <a:pt x="360" y="120"/>
                    </a:lnTo>
                    <a:lnTo>
                      <a:pt x="366" y="112"/>
                    </a:lnTo>
                    <a:lnTo>
                      <a:pt x="371" y="105"/>
                    </a:lnTo>
                    <a:lnTo>
                      <a:pt x="377" y="99"/>
                    </a:lnTo>
                    <a:lnTo>
                      <a:pt x="381" y="91"/>
                    </a:lnTo>
                    <a:lnTo>
                      <a:pt x="386" y="84"/>
                    </a:lnTo>
                    <a:lnTo>
                      <a:pt x="390" y="78"/>
                    </a:lnTo>
                    <a:lnTo>
                      <a:pt x="396" y="74"/>
                    </a:lnTo>
                    <a:lnTo>
                      <a:pt x="398" y="67"/>
                    </a:lnTo>
                    <a:lnTo>
                      <a:pt x="402" y="63"/>
                    </a:lnTo>
                    <a:lnTo>
                      <a:pt x="402" y="57"/>
                    </a:lnTo>
                    <a:lnTo>
                      <a:pt x="405" y="53"/>
                    </a:lnTo>
                    <a:lnTo>
                      <a:pt x="407" y="48"/>
                    </a:lnTo>
                    <a:lnTo>
                      <a:pt x="411" y="46"/>
                    </a:lnTo>
                    <a:lnTo>
                      <a:pt x="423" y="15"/>
                    </a:lnTo>
                    <a:lnTo>
                      <a:pt x="419" y="13"/>
                    </a:lnTo>
                    <a:lnTo>
                      <a:pt x="415" y="13"/>
                    </a:lnTo>
                    <a:lnTo>
                      <a:pt x="411" y="13"/>
                    </a:lnTo>
                    <a:lnTo>
                      <a:pt x="407" y="13"/>
                    </a:lnTo>
                    <a:lnTo>
                      <a:pt x="402" y="12"/>
                    </a:lnTo>
                    <a:lnTo>
                      <a:pt x="396" y="12"/>
                    </a:lnTo>
                    <a:lnTo>
                      <a:pt x="388" y="10"/>
                    </a:lnTo>
                    <a:lnTo>
                      <a:pt x="383" y="10"/>
                    </a:lnTo>
                    <a:lnTo>
                      <a:pt x="377" y="8"/>
                    </a:lnTo>
                    <a:lnTo>
                      <a:pt x="373" y="8"/>
                    </a:lnTo>
                    <a:lnTo>
                      <a:pt x="366" y="6"/>
                    </a:lnTo>
                    <a:lnTo>
                      <a:pt x="360" y="6"/>
                    </a:lnTo>
                    <a:lnTo>
                      <a:pt x="354" y="6"/>
                    </a:lnTo>
                    <a:lnTo>
                      <a:pt x="348" y="6"/>
                    </a:lnTo>
                    <a:lnTo>
                      <a:pt x="343" y="4"/>
                    </a:lnTo>
                    <a:lnTo>
                      <a:pt x="337" y="2"/>
                    </a:lnTo>
                    <a:lnTo>
                      <a:pt x="329" y="0"/>
                    </a:lnTo>
                    <a:lnTo>
                      <a:pt x="322" y="0"/>
                    </a:lnTo>
                    <a:lnTo>
                      <a:pt x="314" y="0"/>
                    </a:lnTo>
                    <a:lnTo>
                      <a:pt x="308" y="6"/>
                    </a:lnTo>
                    <a:lnTo>
                      <a:pt x="303" y="10"/>
                    </a:lnTo>
                    <a:lnTo>
                      <a:pt x="301" y="13"/>
                    </a:lnTo>
                    <a:lnTo>
                      <a:pt x="297" y="17"/>
                    </a:lnTo>
                    <a:lnTo>
                      <a:pt x="297" y="23"/>
                    </a:lnTo>
                    <a:lnTo>
                      <a:pt x="293" y="25"/>
                    </a:lnTo>
                    <a:lnTo>
                      <a:pt x="291" y="29"/>
                    </a:lnTo>
                    <a:lnTo>
                      <a:pt x="289" y="34"/>
                    </a:lnTo>
                    <a:lnTo>
                      <a:pt x="288" y="38"/>
                    </a:lnTo>
                    <a:lnTo>
                      <a:pt x="286" y="44"/>
                    </a:lnTo>
                    <a:lnTo>
                      <a:pt x="286" y="46"/>
                    </a:lnTo>
                    <a:lnTo>
                      <a:pt x="354" y="57"/>
                    </a:lnTo>
                    <a:lnTo>
                      <a:pt x="350" y="61"/>
                    </a:lnTo>
                    <a:lnTo>
                      <a:pt x="348" y="65"/>
                    </a:lnTo>
                    <a:lnTo>
                      <a:pt x="343" y="72"/>
                    </a:lnTo>
                    <a:lnTo>
                      <a:pt x="339" y="76"/>
                    </a:lnTo>
                    <a:lnTo>
                      <a:pt x="337" y="80"/>
                    </a:lnTo>
                    <a:lnTo>
                      <a:pt x="333" y="82"/>
                    </a:lnTo>
                    <a:lnTo>
                      <a:pt x="331" y="88"/>
                    </a:lnTo>
                    <a:lnTo>
                      <a:pt x="326" y="91"/>
                    </a:lnTo>
                    <a:lnTo>
                      <a:pt x="322" y="95"/>
                    </a:lnTo>
                    <a:lnTo>
                      <a:pt x="316" y="99"/>
                    </a:lnTo>
                    <a:lnTo>
                      <a:pt x="312" y="105"/>
                    </a:lnTo>
                    <a:lnTo>
                      <a:pt x="307" y="110"/>
                    </a:lnTo>
                    <a:lnTo>
                      <a:pt x="301" y="114"/>
                    </a:lnTo>
                    <a:lnTo>
                      <a:pt x="293" y="118"/>
                    </a:lnTo>
                    <a:lnTo>
                      <a:pt x="288" y="122"/>
                    </a:lnTo>
                    <a:lnTo>
                      <a:pt x="280" y="126"/>
                    </a:lnTo>
                    <a:lnTo>
                      <a:pt x="272" y="129"/>
                    </a:lnTo>
                    <a:lnTo>
                      <a:pt x="269" y="131"/>
                    </a:lnTo>
                    <a:lnTo>
                      <a:pt x="263" y="133"/>
                    </a:lnTo>
                    <a:lnTo>
                      <a:pt x="259" y="135"/>
                    </a:lnTo>
                    <a:lnTo>
                      <a:pt x="257" y="137"/>
                    </a:lnTo>
                    <a:lnTo>
                      <a:pt x="251" y="139"/>
                    </a:lnTo>
                    <a:lnTo>
                      <a:pt x="246" y="139"/>
                    </a:lnTo>
                    <a:lnTo>
                      <a:pt x="240" y="141"/>
                    </a:lnTo>
                    <a:lnTo>
                      <a:pt x="238" y="143"/>
                    </a:lnTo>
                    <a:lnTo>
                      <a:pt x="232" y="145"/>
                    </a:lnTo>
                    <a:lnTo>
                      <a:pt x="227" y="145"/>
                    </a:lnTo>
                    <a:lnTo>
                      <a:pt x="221" y="147"/>
                    </a:lnTo>
                    <a:lnTo>
                      <a:pt x="217" y="148"/>
                    </a:lnTo>
                    <a:lnTo>
                      <a:pt x="211" y="148"/>
                    </a:lnTo>
                    <a:lnTo>
                      <a:pt x="206" y="150"/>
                    </a:lnTo>
                    <a:lnTo>
                      <a:pt x="200" y="150"/>
                    </a:lnTo>
                    <a:lnTo>
                      <a:pt x="194" y="150"/>
                    </a:lnTo>
                    <a:lnTo>
                      <a:pt x="189" y="150"/>
                    </a:lnTo>
                    <a:lnTo>
                      <a:pt x="183" y="152"/>
                    </a:lnTo>
                    <a:lnTo>
                      <a:pt x="177" y="152"/>
                    </a:lnTo>
                    <a:lnTo>
                      <a:pt x="172" y="154"/>
                    </a:lnTo>
                    <a:lnTo>
                      <a:pt x="164" y="152"/>
                    </a:lnTo>
                    <a:lnTo>
                      <a:pt x="156" y="152"/>
                    </a:lnTo>
                    <a:lnTo>
                      <a:pt x="149" y="152"/>
                    </a:lnTo>
                    <a:lnTo>
                      <a:pt x="143" y="152"/>
                    </a:lnTo>
                    <a:lnTo>
                      <a:pt x="135" y="150"/>
                    </a:lnTo>
                    <a:lnTo>
                      <a:pt x="130" y="150"/>
                    </a:lnTo>
                    <a:lnTo>
                      <a:pt x="124" y="148"/>
                    </a:lnTo>
                    <a:lnTo>
                      <a:pt x="120" y="148"/>
                    </a:lnTo>
                    <a:lnTo>
                      <a:pt x="115" y="145"/>
                    </a:lnTo>
                    <a:lnTo>
                      <a:pt x="109" y="145"/>
                    </a:lnTo>
                    <a:lnTo>
                      <a:pt x="103" y="139"/>
                    </a:lnTo>
                    <a:lnTo>
                      <a:pt x="99" y="139"/>
                    </a:lnTo>
                    <a:lnTo>
                      <a:pt x="94" y="135"/>
                    </a:lnTo>
                    <a:lnTo>
                      <a:pt x="90" y="133"/>
                    </a:lnTo>
                    <a:lnTo>
                      <a:pt x="86" y="128"/>
                    </a:lnTo>
                    <a:lnTo>
                      <a:pt x="82" y="126"/>
                    </a:lnTo>
                    <a:lnTo>
                      <a:pt x="76" y="120"/>
                    </a:lnTo>
                    <a:lnTo>
                      <a:pt x="71" y="114"/>
                    </a:lnTo>
                    <a:lnTo>
                      <a:pt x="67" y="109"/>
                    </a:lnTo>
                    <a:lnTo>
                      <a:pt x="63" y="105"/>
                    </a:lnTo>
                    <a:lnTo>
                      <a:pt x="59" y="99"/>
                    </a:lnTo>
                    <a:lnTo>
                      <a:pt x="57" y="93"/>
                    </a:lnTo>
                    <a:lnTo>
                      <a:pt x="54" y="91"/>
                    </a:lnTo>
                    <a:lnTo>
                      <a:pt x="54" y="88"/>
                    </a:lnTo>
                    <a:lnTo>
                      <a:pt x="50" y="80"/>
                    </a:lnTo>
                    <a:lnTo>
                      <a:pt x="48" y="74"/>
                    </a:lnTo>
                    <a:lnTo>
                      <a:pt x="48" y="67"/>
                    </a:lnTo>
                    <a:lnTo>
                      <a:pt x="50" y="61"/>
                    </a:lnTo>
                    <a:lnTo>
                      <a:pt x="141" y="63"/>
                    </a:lnTo>
                    <a:lnTo>
                      <a:pt x="111" y="10"/>
                    </a:lnTo>
                    <a:close/>
                  </a:path>
                </a:pathLst>
              </a:custGeom>
              <a:solidFill>
                <a:srgbClr val="000000"/>
              </a:solidFill>
              <a:ln w="9525">
                <a:noFill/>
                <a:round/>
                <a:headEnd/>
                <a:tailEnd/>
              </a:ln>
            </p:spPr>
            <p:txBody>
              <a:bodyPr/>
              <a:lstStyle/>
              <a:p>
                <a:endParaRPr lang="zh-CN" altLang="en-US"/>
              </a:p>
            </p:txBody>
          </p:sp>
          <p:sp>
            <p:nvSpPr>
              <p:cNvPr id="63700" name="Freeform 46"/>
              <p:cNvSpPr>
                <a:spLocks/>
              </p:cNvSpPr>
              <p:nvPr/>
            </p:nvSpPr>
            <p:spPr bwMode="auto">
              <a:xfrm>
                <a:off x="2179" y="2599"/>
                <a:ext cx="881" cy="774"/>
              </a:xfrm>
              <a:custGeom>
                <a:avLst/>
                <a:gdLst>
                  <a:gd name="T0" fmla="*/ 0 w 1763"/>
                  <a:gd name="T1" fmla="*/ 1 h 1547"/>
                  <a:gd name="T2" fmla="*/ 0 w 1763"/>
                  <a:gd name="T3" fmla="*/ 1 h 1547"/>
                  <a:gd name="T4" fmla="*/ 0 w 1763"/>
                  <a:gd name="T5" fmla="*/ 1 h 1547"/>
                  <a:gd name="T6" fmla="*/ 0 w 1763"/>
                  <a:gd name="T7" fmla="*/ 1 h 1547"/>
                  <a:gd name="T8" fmla="*/ 0 w 1763"/>
                  <a:gd name="T9" fmla="*/ 1 h 1547"/>
                  <a:gd name="T10" fmla="*/ 0 w 1763"/>
                  <a:gd name="T11" fmla="*/ 1 h 1547"/>
                  <a:gd name="T12" fmla="*/ 0 w 1763"/>
                  <a:gd name="T13" fmla="*/ 1 h 1547"/>
                  <a:gd name="T14" fmla="*/ 0 w 1763"/>
                  <a:gd name="T15" fmla="*/ 1 h 1547"/>
                  <a:gd name="T16" fmla="*/ 0 w 1763"/>
                  <a:gd name="T17" fmla="*/ 1 h 1547"/>
                  <a:gd name="T18" fmla="*/ 0 w 1763"/>
                  <a:gd name="T19" fmla="*/ 1 h 1547"/>
                  <a:gd name="T20" fmla="*/ 0 w 1763"/>
                  <a:gd name="T21" fmla="*/ 1 h 1547"/>
                  <a:gd name="T22" fmla="*/ 0 w 1763"/>
                  <a:gd name="T23" fmla="*/ 1 h 1547"/>
                  <a:gd name="T24" fmla="*/ 0 w 1763"/>
                  <a:gd name="T25" fmla="*/ 1 h 1547"/>
                  <a:gd name="T26" fmla="*/ 0 w 1763"/>
                  <a:gd name="T27" fmla="*/ 1 h 1547"/>
                  <a:gd name="T28" fmla="*/ 0 w 1763"/>
                  <a:gd name="T29" fmla="*/ 1 h 1547"/>
                  <a:gd name="T30" fmla="*/ 0 w 1763"/>
                  <a:gd name="T31" fmla="*/ 1 h 1547"/>
                  <a:gd name="T32" fmla="*/ 0 w 1763"/>
                  <a:gd name="T33" fmla="*/ 1 h 1547"/>
                  <a:gd name="T34" fmla="*/ 0 w 1763"/>
                  <a:gd name="T35" fmla="*/ 1 h 1547"/>
                  <a:gd name="T36" fmla="*/ 0 w 1763"/>
                  <a:gd name="T37" fmla="*/ 1 h 1547"/>
                  <a:gd name="T38" fmla="*/ 0 w 1763"/>
                  <a:gd name="T39" fmla="*/ 1 h 1547"/>
                  <a:gd name="T40" fmla="*/ 0 w 1763"/>
                  <a:gd name="T41" fmla="*/ 1 h 1547"/>
                  <a:gd name="T42" fmla="*/ 0 w 1763"/>
                  <a:gd name="T43" fmla="*/ 1 h 1547"/>
                  <a:gd name="T44" fmla="*/ 0 w 1763"/>
                  <a:gd name="T45" fmla="*/ 1 h 1547"/>
                  <a:gd name="T46" fmla="*/ 0 w 1763"/>
                  <a:gd name="T47" fmla="*/ 1 h 1547"/>
                  <a:gd name="T48" fmla="*/ 0 w 1763"/>
                  <a:gd name="T49" fmla="*/ 1 h 1547"/>
                  <a:gd name="T50" fmla="*/ 0 w 1763"/>
                  <a:gd name="T51" fmla="*/ 1 h 1547"/>
                  <a:gd name="T52" fmla="*/ 0 w 1763"/>
                  <a:gd name="T53" fmla="*/ 1 h 1547"/>
                  <a:gd name="T54" fmla="*/ 0 w 1763"/>
                  <a:gd name="T55" fmla="*/ 1 h 1547"/>
                  <a:gd name="T56" fmla="*/ 0 w 1763"/>
                  <a:gd name="T57" fmla="*/ 1 h 1547"/>
                  <a:gd name="T58" fmla="*/ 0 w 1763"/>
                  <a:gd name="T59" fmla="*/ 1 h 1547"/>
                  <a:gd name="T60" fmla="*/ 0 w 1763"/>
                  <a:gd name="T61" fmla="*/ 1 h 1547"/>
                  <a:gd name="T62" fmla="*/ 0 w 1763"/>
                  <a:gd name="T63" fmla="*/ 1 h 1547"/>
                  <a:gd name="T64" fmla="*/ 0 w 1763"/>
                  <a:gd name="T65" fmla="*/ 1 h 1547"/>
                  <a:gd name="T66" fmla="*/ 0 w 1763"/>
                  <a:gd name="T67" fmla="*/ 1 h 1547"/>
                  <a:gd name="T68" fmla="*/ 0 w 1763"/>
                  <a:gd name="T69" fmla="*/ 1 h 1547"/>
                  <a:gd name="T70" fmla="*/ 0 w 1763"/>
                  <a:gd name="T71" fmla="*/ 1 h 1547"/>
                  <a:gd name="T72" fmla="*/ 0 w 1763"/>
                  <a:gd name="T73" fmla="*/ 1 h 1547"/>
                  <a:gd name="T74" fmla="*/ 0 w 1763"/>
                  <a:gd name="T75" fmla="*/ 1 h 1547"/>
                  <a:gd name="T76" fmla="*/ 0 w 1763"/>
                  <a:gd name="T77" fmla="*/ 1 h 1547"/>
                  <a:gd name="T78" fmla="*/ 0 w 1763"/>
                  <a:gd name="T79" fmla="*/ 1 h 1547"/>
                  <a:gd name="T80" fmla="*/ 0 w 1763"/>
                  <a:gd name="T81" fmla="*/ 1 h 1547"/>
                  <a:gd name="T82" fmla="*/ 0 w 1763"/>
                  <a:gd name="T83" fmla="*/ 1 h 1547"/>
                  <a:gd name="T84" fmla="*/ 0 w 1763"/>
                  <a:gd name="T85" fmla="*/ 1 h 1547"/>
                  <a:gd name="T86" fmla="*/ 0 w 1763"/>
                  <a:gd name="T87" fmla="*/ 1 h 1547"/>
                  <a:gd name="T88" fmla="*/ 0 w 1763"/>
                  <a:gd name="T89" fmla="*/ 1 h 1547"/>
                  <a:gd name="T90" fmla="*/ 0 w 1763"/>
                  <a:gd name="T91" fmla="*/ 1 h 1547"/>
                  <a:gd name="T92" fmla="*/ 0 w 1763"/>
                  <a:gd name="T93" fmla="*/ 1 h 1547"/>
                  <a:gd name="T94" fmla="*/ 0 w 1763"/>
                  <a:gd name="T95" fmla="*/ 1 h 1547"/>
                  <a:gd name="T96" fmla="*/ 0 w 1763"/>
                  <a:gd name="T97" fmla="*/ 1 h 1547"/>
                  <a:gd name="T98" fmla="*/ 0 w 1763"/>
                  <a:gd name="T99" fmla="*/ 1 h 1547"/>
                  <a:gd name="T100" fmla="*/ 0 w 1763"/>
                  <a:gd name="T101" fmla="*/ 1 h 1547"/>
                  <a:gd name="T102" fmla="*/ 0 w 1763"/>
                  <a:gd name="T103" fmla="*/ 1 h 1547"/>
                  <a:gd name="T104" fmla="*/ 0 w 1763"/>
                  <a:gd name="T105" fmla="*/ 1 h 1547"/>
                  <a:gd name="T106" fmla="*/ 0 w 1763"/>
                  <a:gd name="T107" fmla="*/ 1 h 1547"/>
                  <a:gd name="T108" fmla="*/ 0 w 1763"/>
                  <a:gd name="T109" fmla="*/ 1 h 1547"/>
                  <a:gd name="T110" fmla="*/ 0 w 1763"/>
                  <a:gd name="T111" fmla="*/ 1 h 1547"/>
                  <a:gd name="T112" fmla="*/ 0 w 1763"/>
                  <a:gd name="T113" fmla="*/ 1 h 1547"/>
                  <a:gd name="T114" fmla="*/ 0 w 1763"/>
                  <a:gd name="T115" fmla="*/ 1 h 1547"/>
                  <a:gd name="T116" fmla="*/ 0 w 1763"/>
                  <a:gd name="T117" fmla="*/ 1 h 1547"/>
                  <a:gd name="T118" fmla="*/ 0 w 1763"/>
                  <a:gd name="T119" fmla="*/ 1 h 1547"/>
                  <a:gd name="T120" fmla="*/ 0 w 1763"/>
                  <a:gd name="T121" fmla="*/ 1 h 1547"/>
                  <a:gd name="T122" fmla="*/ 0 w 1763"/>
                  <a:gd name="T123" fmla="*/ 1 h 15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63"/>
                  <a:gd name="T187" fmla="*/ 0 h 1547"/>
                  <a:gd name="T188" fmla="*/ 1763 w 1763"/>
                  <a:gd name="T189" fmla="*/ 1547 h 15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63" h="1547">
                    <a:moveTo>
                      <a:pt x="1763" y="53"/>
                    </a:moveTo>
                    <a:lnTo>
                      <a:pt x="1763" y="0"/>
                    </a:lnTo>
                    <a:lnTo>
                      <a:pt x="1756" y="0"/>
                    </a:lnTo>
                    <a:lnTo>
                      <a:pt x="1748" y="0"/>
                    </a:lnTo>
                    <a:lnTo>
                      <a:pt x="1740" y="0"/>
                    </a:lnTo>
                    <a:lnTo>
                      <a:pt x="1733" y="0"/>
                    </a:lnTo>
                    <a:lnTo>
                      <a:pt x="1725" y="0"/>
                    </a:lnTo>
                    <a:lnTo>
                      <a:pt x="1718" y="0"/>
                    </a:lnTo>
                    <a:lnTo>
                      <a:pt x="1710" y="0"/>
                    </a:lnTo>
                    <a:lnTo>
                      <a:pt x="1702" y="1"/>
                    </a:lnTo>
                    <a:lnTo>
                      <a:pt x="1697" y="1"/>
                    </a:lnTo>
                    <a:lnTo>
                      <a:pt x="1689" y="1"/>
                    </a:lnTo>
                    <a:lnTo>
                      <a:pt x="1680" y="1"/>
                    </a:lnTo>
                    <a:lnTo>
                      <a:pt x="1674" y="1"/>
                    </a:lnTo>
                    <a:lnTo>
                      <a:pt x="1666" y="1"/>
                    </a:lnTo>
                    <a:lnTo>
                      <a:pt x="1659" y="1"/>
                    </a:lnTo>
                    <a:lnTo>
                      <a:pt x="1651" y="1"/>
                    </a:lnTo>
                    <a:lnTo>
                      <a:pt x="1645" y="3"/>
                    </a:lnTo>
                    <a:lnTo>
                      <a:pt x="1636" y="3"/>
                    </a:lnTo>
                    <a:lnTo>
                      <a:pt x="1628" y="3"/>
                    </a:lnTo>
                    <a:lnTo>
                      <a:pt x="1621" y="3"/>
                    </a:lnTo>
                    <a:lnTo>
                      <a:pt x="1615" y="3"/>
                    </a:lnTo>
                    <a:lnTo>
                      <a:pt x="1605" y="3"/>
                    </a:lnTo>
                    <a:lnTo>
                      <a:pt x="1598" y="3"/>
                    </a:lnTo>
                    <a:lnTo>
                      <a:pt x="1592" y="3"/>
                    </a:lnTo>
                    <a:lnTo>
                      <a:pt x="1586" y="5"/>
                    </a:lnTo>
                    <a:lnTo>
                      <a:pt x="1577" y="5"/>
                    </a:lnTo>
                    <a:lnTo>
                      <a:pt x="1569" y="5"/>
                    </a:lnTo>
                    <a:lnTo>
                      <a:pt x="1564" y="5"/>
                    </a:lnTo>
                    <a:lnTo>
                      <a:pt x="1556" y="5"/>
                    </a:lnTo>
                    <a:lnTo>
                      <a:pt x="1546" y="5"/>
                    </a:lnTo>
                    <a:lnTo>
                      <a:pt x="1541" y="5"/>
                    </a:lnTo>
                    <a:lnTo>
                      <a:pt x="1533" y="5"/>
                    </a:lnTo>
                    <a:lnTo>
                      <a:pt x="1527" y="5"/>
                    </a:lnTo>
                    <a:lnTo>
                      <a:pt x="1518" y="5"/>
                    </a:lnTo>
                    <a:lnTo>
                      <a:pt x="1512" y="5"/>
                    </a:lnTo>
                    <a:lnTo>
                      <a:pt x="1505" y="5"/>
                    </a:lnTo>
                    <a:lnTo>
                      <a:pt x="1497" y="5"/>
                    </a:lnTo>
                    <a:lnTo>
                      <a:pt x="1488" y="5"/>
                    </a:lnTo>
                    <a:lnTo>
                      <a:pt x="1482" y="5"/>
                    </a:lnTo>
                    <a:lnTo>
                      <a:pt x="1474" y="5"/>
                    </a:lnTo>
                    <a:lnTo>
                      <a:pt x="1467" y="7"/>
                    </a:lnTo>
                    <a:lnTo>
                      <a:pt x="1459" y="7"/>
                    </a:lnTo>
                    <a:lnTo>
                      <a:pt x="1453" y="7"/>
                    </a:lnTo>
                    <a:lnTo>
                      <a:pt x="1444" y="7"/>
                    </a:lnTo>
                    <a:lnTo>
                      <a:pt x="1436" y="7"/>
                    </a:lnTo>
                    <a:lnTo>
                      <a:pt x="1430" y="7"/>
                    </a:lnTo>
                    <a:lnTo>
                      <a:pt x="1423" y="7"/>
                    </a:lnTo>
                    <a:lnTo>
                      <a:pt x="1415" y="7"/>
                    </a:lnTo>
                    <a:lnTo>
                      <a:pt x="1408" y="9"/>
                    </a:lnTo>
                    <a:lnTo>
                      <a:pt x="1402" y="9"/>
                    </a:lnTo>
                    <a:lnTo>
                      <a:pt x="1394" y="9"/>
                    </a:lnTo>
                    <a:lnTo>
                      <a:pt x="1385" y="9"/>
                    </a:lnTo>
                    <a:lnTo>
                      <a:pt x="1377" y="9"/>
                    </a:lnTo>
                    <a:lnTo>
                      <a:pt x="1372" y="9"/>
                    </a:lnTo>
                    <a:lnTo>
                      <a:pt x="1364" y="9"/>
                    </a:lnTo>
                    <a:lnTo>
                      <a:pt x="1356" y="9"/>
                    </a:lnTo>
                    <a:lnTo>
                      <a:pt x="1349" y="11"/>
                    </a:lnTo>
                    <a:lnTo>
                      <a:pt x="1343" y="11"/>
                    </a:lnTo>
                    <a:lnTo>
                      <a:pt x="1335" y="11"/>
                    </a:lnTo>
                    <a:lnTo>
                      <a:pt x="1326" y="11"/>
                    </a:lnTo>
                    <a:lnTo>
                      <a:pt x="1320" y="11"/>
                    </a:lnTo>
                    <a:lnTo>
                      <a:pt x="1313" y="11"/>
                    </a:lnTo>
                    <a:lnTo>
                      <a:pt x="1305" y="11"/>
                    </a:lnTo>
                    <a:lnTo>
                      <a:pt x="1297" y="11"/>
                    </a:lnTo>
                    <a:lnTo>
                      <a:pt x="1292" y="11"/>
                    </a:lnTo>
                    <a:lnTo>
                      <a:pt x="1290" y="19"/>
                    </a:lnTo>
                    <a:lnTo>
                      <a:pt x="1288" y="26"/>
                    </a:lnTo>
                    <a:lnTo>
                      <a:pt x="1286" y="34"/>
                    </a:lnTo>
                    <a:lnTo>
                      <a:pt x="1286" y="39"/>
                    </a:lnTo>
                    <a:lnTo>
                      <a:pt x="1286" y="47"/>
                    </a:lnTo>
                    <a:lnTo>
                      <a:pt x="1284" y="57"/>
                    </a:lnTo>
                    <a:lnTo>
                      <a:pt x="1284" y="58"/>
                    </a:lnTo>
                    <a:lnTo>
                      <a:pt x="1282" y="62"/>
                    </a:lnTo>
                    <a:lnTo>
                      <a:pt x="1282" y="68"/>
                    </a:lnTo>
                    <a:lnTo>
                      <a:pt x="1282" y="72"/>
                    </a:lnTo>
                    <a:lnTo>
                      <a:pt x="1280" y="79"/>
                    </a:lnTo>
                    <a:lnTo>
                      <a:pt x="1280" y="87"/>
                    </a:lnTo>
                    <a:lnTo>
                      <a:pt x="1278" y="93"/>
                    </a:lnTo>
                    <a:lnTo>
                      <a:pt x="1278" y="100"/>
                    </a:lnTo>
                    <a:lnTo>
                      <a:pt x="1276" y="108"/>
                    </a:lnTo>
                    <a:lnTo>
                      <a:pt x="1276" y="116"/>
                    </a:lnTo>
                    <a:lnTo>
                      <a:pt x="1275" y="119"/>
                    </a:lnTo>
                    <a:lnTo>
                      <a:pt x="1275" y="123"/>
                    </a:lnTo>
                    <a:lnTo>
                      <a:pt x="1275" y="127"/>
                    </a:lnTo>
                    <a:lnTo>
                      <a:pt x="1275" y="133"/>
                    </a:lnTo>
                    <a:lnTo>
                      <a:pt x="1271" y="133"/>
                    </a:lnTo>
                    <a:lnTo>
                      <a:pt x="1267" y="133"/>
                    </a:lnTo>
                    <a:lnTo>
                      <a:pt x="1261" y="133"/>
                    </a:lnTo>
                    <a:lnTo>
                      <a:pt x="1259" y="133"/>
                    </a:lnTo>
                    <a:lnTo>
                      <a:pt x="1256" y="133"/>
                    </a:lnTo>
                    <a:lnTo>
                      <a:pt x="1250" y="135"/>
                    </a:lnTo>
                    <a:lnTo>
                      <a:pt x="1246" y="135"/>
                    </a:lnTo>
                    <a:lnTo>
                      <a:pt x="1244" y="136"/>
                    </a:lnTo>
                    <a:lnTo>
                      <a:pt x="1238" y="136"/>
                    </a:lnTo>
                    <a:lnTo>
                      <a:pt x="1235" y="136"/>
                    </a:lnTo>
                    <a:lnTo>
                      <a:pt x="1231" y="138"/>
                    </a:lnTo>
                    <a:lnTo>
                      <a:pt x="1227" y="138"/>
                    </a:lnTo>
                    <a:lnTo>
                      <a:pt x="1223" y="138"/>
                    </a:lnTo>
                    <a:lnTo>
                      <a:pt x="1219" y="138"/>
                    </a:lnTo>
                    <a:lnTo>
                      <a:pt x="1216" y="138"/>
                    </a:lnTo>
                    <a:lnTo>
                      <a:pt x="1212" y="140"/>
                    </a:lnTo>
                    <a:lnTo>
                      <a:pt x="1208" y="140"/>
                    </a:lnTo>
                    <a:lnTo>
                      <a:pt x="1204" y="142"/>
                    </a:lnTo>
                    <a:lnTo>
                      <a:pt x="1198" y="142"/>
                    </a:lnTo>
                    <a:lnTo>
                      <a:pt x="1195" y="144"/>
                    </a:lnTo>
                    <a:lnTo>
                      <a:pt x="1193" y="144"/>
                    </a:lnTo>
                    <a:lnTo>
                      <a:pt x="1187" y="144"/>
                    </a:lnTo>
                    <a:lnTo>
                      <a:pt x="1183" y="144"/>
                    </a:lnTo>
                    <a:lnTo>
                      <a:pt x="1181" y="144"/>
                    </a:lnTo>
                    <a:lnTo>
                      <a:pt x="1176" y="144"/>
                    </a:lnTo>
                    <a:lnTo>
                      <a:pt x="1172" y="146"/>
                    </a:lnTo>
                    <a:lnTo>
                      <a:pt x="1168" y="146"/>
                    </a:lnTo>
                    <a:lnTo>
                      <a:pt x="1164" y="148"/>
                    </a:lnTo>
                    <a:lnTo>
                      <a:pt x="1159" y="148"/>
                    </a:lnTo>
                    <a:lnTo>
                      <a:pt x="1157" y="150"/>
                    </a:lnTo>
                    <a:lnTo>
                      <a:pt x="1153" y="150"/>
                    </a:lnTo>
                    <a:lnTo>
                      <a:pt x="1147" y="150"/>
                    </a:lnTo>
                    <a:lnTo>
                      <a:pt x="1143" y="150"/>
                    </a:lnTo>
                    <a:lnTo>
                      <a:pt x="1140" y="152"/>
                    </a:lnTo>
                    <a:lnTo>
                      <a:pt x="1136" y="152"/>
                    </a:lnTo>
                    <a:lnTo>
                      <a:pt x="1132" y="154"/>
                    </a:lnTo>
                    <a:lnTo>
                      <a:pt x="1128" y="154"/>
                    </a:lnTo>
                    <a:lnTo>
                      <a:pt x="1124" y="154"/>
                    </a:lnTo>
                    <a:lnTo>
                      <a:pt x="1121" y="155"/>
                    </a:lnTo>
                    <a:lnTo>
                      <a:pt x="1117" y="155"/>
                    </a:lnTo>
                    <a:lnTo>
                      <a:pt x="1111" y="155"/>
                    </a:lnTo>
                    <a:lnTo>
                      <a:pt x="1107" y="155"/>
                    </a:lnTo>
                    <a:lnTo>
                      <a:pt x="1103" y="157"/>
                    </a:lnTo>
                    <a:lnTo>
                      <a:pt x="1100" y="157"/>
                    </a:lnTo>
                    <a:lnTo>
                      <a:pt x="1096" y="157"/>
                    </a:lnTo>
                    <a:lnTo>
                      <a:pt x="1092" y="159"/>
                    </a:lnTo>
                    <a:lnTo>
                      <a:pt x="1088" y="159"/>
                    </a:lnTo>
                    <a:lnTo>
                      <a:pt x="1084" y="161"/>
                    </a:lnTo>
                    <a:lnTo>
                      <a:pt x="1081" y="161"/>
                    </a:lnTo>
                    <a:lnTo>
                      <a:pt x="1077" y="161"/>
                    </a:lnTo>
                    <a:lnTo>
                      <a:pt x="1071" y="161"/>
                    </a:lnTo>
                    <a:lnTo>
                      <a:pt x="1069" y="163"/>
                    </a:lnTo>
                    <a:lnTo>
                      <a:pt x="1065" y="163"/>
                    </a:lnTo>
                    <a:lnTo>
                      <a:pt x="1060" y="163"/>
                    </a:lnTo>
                    <a:lnTo>
                      <a:pt x="1056" y="165"/>
                    </a:lnTo>
                    <a:lnTo>
                      <a:pt x="1054" y="165"/>
                    </a:lnTo>
                    <a:lnTo>
                      <a:pt x="1048" y="165"/>
                    </a:lnTo>
                    <a:lnTo>
                      <a:pt x="1044" y="165"/>
                    </a:lnTo>
                    <a:lnTo>
                      <a:pt x="1041" y="167"/>
                    </a:lnTo>
                    <a:lnTo>
                      <a:pt x="1037" y="167"/>
                    </a:lnTo>
                    <a:lnTo>
                      <a:pt x="1029" y="169"/>
                    </a:lnTo>
                    <a:lnTo>
                      <a:pt x="1022" y="169"/>
                    </a:lnTo>
                    <a:lnTo>
                      <a:pt x="1020" y="176"/>
                    </a:lnTo>
                    <a:lnTo>
                      <a:pt x="1020" y="184"/>
                    </a:lnTo>
                    <a:lnTo>
                      <a:pt x="1020" y="192"/>
                    </a:lnTo>
                    <a:lnTo>
                      <a:pt x="1020" y="199"/>
                    </a:lnTo>
                    <a:lnTo>
                      <a:pt x="1020" y="203"/>
                    </a:lnTo>
                    <a:lnTo>
                      <a:pt x="1020" y="207"/>
                    </a:lnTo>
                    <a:lnTo>
                      <a:pt x="1020" y="211"/>
                    </a:lnTo>
                    <a:lnTo>
                      <a:pt x="1020" y="214"/>
                    </a:lnTo>
                    <a:lnTo>
                      <a:pt x="1018" y="220"/>
                    </a:lnTo>
                    <a:lnTo>
                      <a:pt x="1018" y="222"/>
                    </a:lnTo>
                    <a:lnTo>
                      <a:pt x="1018" y="226"/>
                    </a:lnTo>
                    <a:lnTo>
                      <a:pt x="1018" y="232"/>
                    </a:lnTo>
                    <a:lnTo>
                      <a:pt x="1018" y="235"/>
                    </a:lnTo>
                    <a:lnTo>
                      <a:pt x="1018" y="237"/>
                    </a:lnTo>
                    <a:lnTo>
                      <a:pt x="1018" y="243"/>
                    </a:lnTo>
                    <a:lnTo>
                      <a:pt x="1018" y="247"/>
                    </a:lnTo>
                    <a:lnTo>
                      <a:pt x="1018" y="249"/>
                    </a:lnTo>
                    <a:lnTo>
                      <a:pt x="1018" y="254"/>
                    </a:lnTo>
                    <a:lnTo>
                      <a:pt x="1018" y="258"/>
                    </a:lnTo>
                    <a:lnTo>
                      <a:pt x="1018" y="262"/>
                    </a:lnTo>
                    <a:lnTo>
                      <a:pt x="1018" y="266"/>
                    </a:lnTo>
                    <a:lnTo>
                      <a:pt x="1018" y="270"/>
                    </a:lnTo>
                    <a:lnTo>
                      <a:pt x="1018" y="273"/>
                    </a:lnTo>
                    <a:lnTo>
                      <a:pt x="1018" y="277"/>
                    </a:lnTo>
                    <a:lnTo>
                      <a:pt x="1018" y="281"/>
                    </a:lnTo>
                    <a:lnTo>
                      <a:pt x="1018" y="285"/>
                    </a:lnTo>
                    <a:lnTo>
                      <a:pt x="1018" y="289"/>
                    </a:lnTo>
                    <a:lnTo>
                      <a:pt x="1018" y="294"/>
                    </a:lnTo>
                    <a:lnTo>
                      <a:pt x="1010" y="294"/>
                    </a:lnTo>
                    <a:lnTo>
                      <a:pt x="1003" y="294"/>
                    </a:lnTo>
                    <a:lnTo>
                      <a:pt x="995" y="296"/>
                    </a:lnTo>
                    <a:lnTo>
                      <a:pt x="989" y="298"/>
                    </a:lnTo>
                    <a:lnTo>
                      <a:pt x="982" y="298"/>
                    </a:lnTo>
                    <a:lnTo>
                      <a:pt x="976" y="300"/>
                    </a:lnTo>
                    <a:lnTo>
                      <a:pt x="968" y="300"/>
                    </a:lnTo>
                    <a:lnTo>
                      <a:pt x="961" y="302"/>
                    </a:lnTo>
                    <a:lnTo>
                      <a:pt x="955" y="304"/>
                    </a:lnTo>
                    <a:lnTo>
                      <a:pt x="949" y="306"/>
                    </a:lnTo>
                    <a:lnTo>
                      <a:pt x="942" y="306"/>
                    </a:lnTo>
                    <a:lnTo>
                      <a:pt x="936" y="308"/>
                    </a:lnTo>
                    <a:lnTo>
                      <a:pt x="928" y="308"/>
                    </a:lnTo>
                    <a:lnTo>
                      <a:pt x="921" y="311"/>
                    </a:lnTo>
                    <a:lnTo>
                      <a:pt x="915" y="311"/>
                    </a:lnTo>
                    <a:lnTo>
                      <a:pt x="909" y="313"/>
                    </a:lnTo>
                    <a:lnTo>
                      <a:pt x="902" y="313"/>
                    </a:lnTo>
                    <a:lnTo>
                      <a:pt x="894" y="315"/>
                    </a:lnTo>
                    <a:lnTo>
                      <a:pt x="887" y="317"/>
                    </a:lnTo>
                    <a:lnTo>
                      <a:pt x="881" y="319"/>
                    </a:lnTo>
                    <a:lnTo>
                      <a:pt x="873" y="319"/>
                    </a:lnTo>
                    <a:lnTo>
                      <a:pt x="868" y="321"/>
                    </a:lnTo>
                    <a:lnTo>
                      <a:pt x="860" y="323"/>
                    </a:lnTo>
                    <a:lnTo>
                      <a:pt x="854" y="325"/>
                    </a:lnTo>
                    <a:lnTo>
                      <a:pt x="847" y="325"/>
                    </a:lnTo>
                    <a:lnTo>
                      <a:pt x="839" y="327"/>
                    </a:lnTo>
                    <a:lnTo>
                      <a:pt x="833" y="328"/>
                    </a:lnTo>
                    <a:lnTo>
                      <a:pt x="828" y="330"/>
                    </a:lnTo>
                    <a:lnTo>
                      <a:pt x="820" y="330"/>
                    </a:lnTo>
                    <a:lnTo>
                      <a:pt x="812" y="332"/>
                    </a:lnTo>
                    <a:lnTo>
                      <a:pt x="807" y="334"/>
                    </a:lnTo>
                    <a:lnTo>
                      <a:pt x="799" y="336"/>
                    </a:lnTo>
                    <a:lnTo>
                      <a:pt x="799" y="342"/>
                    </a:lnTo>
                    <a:lnTo>
                      <a:pt x="799" y="346"/>
                    </a:lnTo>
                    <a:lnTo>
                      <a:pt x="797" y="351"/>
                    </a:lnTo>
                    <a:lnTo>
                      <a:pt x="797" y="355"/>
                    </a:lnTo>
                    <a:lnTo>
                      <a:pt x="795" y="361"/>
                    </a:lnTo>
                    <a:lnTo>
                      <a:pt x="795" y="365"/>
                    </a:lnTo>
                    <a:lnTo>
                      <a:pt x="793" y="370"/>
                    </a:lnTo>
                    <a:lnTo>
                      <a:pt x="793" y="376"/>
                    </a:lnTo>
                    <a:lnTo>
                      <a:pt x="793" y="380"/>
                    </a:lnTo>
                    <a:lnTo>
                      <a:pt x="792" y="386"/>
                    </a:lnTo>
                    <a:lnTo>
                      <a:pt x="792" y="389"/>
                    </a:lnTo>
                    <a:lnTo>
                      <a:pt x="790" y="395"/>
                    </a:lnTo>
                    <a:lnTo>
                      <a:pt x="788" y="399"/>
                    </a:lnTo>
                    <a:lnTo>
                      <a:pt x="788" y="405"/>
                    </a:lnTo>
                    <a:lnTo>
                      <a:pt x="788" y="410"/>
                    </a:lnTo>
                    <a:lnTo>
                      <a:pt x="788" y="416"/>
                    </a:lnTo>
                    <a:lnTo>
                      <a:pt x="788" y="420"/>
                    </a:lnTo>
                    <a:lnTo>
                      <a:pt x="786" y="424"/>
                    </a:lnTo>
                    <a:lnTo>
                      <a:pt x="784" y="429"/>
                    </a:lnTo>
                    <a:lnTo>
                      <a:pt x="782" y="435"/>
                    </a:lnTo>
                    <a:lnTo>
                      <a:pt x="782" y="439"/>
                    </a:lnTo>
                    <a:lnTo>
                      <a:pt x="782" y="444"/>
                    </a:lnTo>
                    <a:lnTo>
                      <a:pt x="782" y="450"/>
                    </a:lnTo>
                    <a:lnTo>
                      <a:pt x="780" y="456"/>
                    </a:lnTo>
                    <a:lnTo>
                      <a:pt x="778" y="460"/>
                    </a:lnTo>
                    <a:lnTo>
                      <a:pt x="778" y="465"/>
                    </a:lnTo>
                    <a:lnTo>
                      <a:pt x="776" y="469"/>
                    </a:lnTo>
                    <a:lnTo>
                      <a:pt x="776" y="475"/>
                    </a:lnTo>
                    <a:lnTo>
                      <a:pt x="774" y="481"/>
                    </a:lnTo>
                    <a:lnTo>
                      <a:pt x="774" y="486"/>
                    </a:lnTo>
                    <a:lnTo>
                      <a:pt x="773" y="490"/>
                    </a:lnTo>
                    <a:lnTo>
                      <a:pt x="773" y="496"/>
                    </a:lnTo>
                    <a:lnTo>
                      <a:pt x="765" y="496"/>
                    </a:lnTo>
                    <a:lnTo>
                      <a:pt x="759" y="498"/>
                    </a:lnTo>
                    <a:lnTo>
                      <a:pt x="752" y="498"/>
                    </a:lnTo>
                    <a:lnTo>
                      <a:pt x="746" y="500"/>
                    </a:lnTo>
                    <a:lnTo>
                      <a:pt x="740" y="500"/>
                    </a:lnTo>
                    <a:lnTo>
                      <a:pt x="733" y="502"/>
                    </a:lnTo>
                    <a:lnTo>
                      <a:pt x="727" y="503"/>
                    </a:lnTo>
                    <a:lnTo>
                      <a:pt x="721" y="503"/>
                    </a:lnTo>
                    <a:lnTo>
                      <a:pt x="714" y="503"/>
                    </a:lnTo>
                    <a:lnTo>
                      <a:pt x="706" y="505"/>
                    </a:lnTo>
                    <a:lnTo>
                      <a:pt x="700" y="507"/>
                    </a:lnTo>
                    <a:lnTo>
                      <a:pt x="695" y="509"/>
                    </a:lnTo>
                    <a:lnTo>
                      <a:pt x="687" y="509"/>
                    </a:lnTo>
                    <a:lnTo>
                      <a:pt x="679" y="511"/>
                    </a:lnTo>
                    <a:lnTo>
                      <a:pt x="672" y="513"/>
                    </a:lnTo>
                    <a:lnTo>
                      <a:pt x="666" y="515"/>
                    </a:lnTo>
                    <a:lnTo>
                      <a:pt x="660" y="515"/>
                    </a:lnTo>
                    <a:lnTo>
                      <a:pt x="653" y="517"/>
                    </a:lnTo>
                    <a:lnTo>
                      <a:pt x="647" y="517"/>
                    </a:lnTo>
                    <a:lnTo>
                      <a:pt x="639" y="519"/>
                    </a:lnTo>
                    <a:lnTo>
                      <a:pt x="632" y="521"/>
                    </a:lnTo>
                    <a:lnTo>
                      <a:pt x="624" y="521"/>
                    </a:lnTo>
                    <a:lnTo>
                      <a:pt x="618" y="522"/>
                    </a:lnTo>
                    <a:lnTo>
                      <a:pt x="613" y="524"/>
                    </a:lnTo>
                    <a:lnTo>
                      <a:pt x="607" y="524"/>
                    </a:lnTo>
                    <a:lnTo>
                      <a:pt x="599" y="526"/>
                    </a:lnTo>
                    <a:lnTo>
                      <a:pt x="592" y="526"/>
                    </a:lnTo>
                    <a:lnTo>
                      <a:pt x="584" y="528"/>
                    </a:lnTo>
                    <a:lnTo>
                      <a:pt x="579" y="528"/>
                    </a:lnTo>
                    <a:lnTo>
                      <a:pt x="573" y="530"/>
                    </a:lnTo>
                    <a:lnTo>
                      <a:pt x="565" y="532"/>
                    </a:lnTo>
                    <a:lnTo>
                      <a:pt x="560" y="532"/>
                    </a:lnTo>
                    <a:lnTo>
                      <a:pt x="558" y="538"/>
                    </a:lnTo>
                    <a:lnTo>
                      <a:pt x="556" y="543"/>
                    </a:lnTo>
                    <a:lnTo>
                      <a:pt x="556" y="547"/>
                    </a:lnTo>
                    <a:lnTo>
                      <a:pt x="556" y="553"/>
                    </a:lnTo>
                    <a:lnTo>
                      <a:pt x="556" y="555"/>
                    </a:lnTo>
                    <a:lnTo>
                      <a:pt x="556" y="560"/>
                    </a:lnTo>
                    <a:lnTo>
                      <a:pt x="554" y="566"/>
                    </a:lnTo>
                    <a:lnTo>
                      <a:pt x="554" y="572"/>
                    </a:lnTo>
                    <a:lnTo>
                      <a:pt x="550" y="576"/>
                    </a:lnTo>
                    <a:lnTo>
                      <a:pt x="550" y="579"/>
                    </a:lnTo>
                    <a:lnTo>
                      <a:pt x="550" y="585"/>
                    </a:lnTo>
                    <a:lnTo>
                      <a:pt x="550" y="591"/>
                    </a:lnTo>
                    <a:lnTo>
                      <a:pt x="548" y="597"/>
                    </a:lnTo>
                    <a:lnTo>
                      <a:pt x="548" y="600"/>
                    </a:lnTo>
                    <a:lnTo>
                      <a:pt x="546" y="606"/>
                    </a:lnTo>
                    <a:lnTo>
                      <a:pt x="546" y="612"/>
                    </a:lnTo>
                    <a:lnTo>
                      <a:pt x="544" y="614"/>
                    </a:lnTo>
                    <a:lnTo>
                      <a:pt x="544" y="619"/>
                    </a:lnTo>
                    <a:lnTo>
                      <a:pt x="542" y="625"/>
                    </a:lnTo>
                    <a:lnTo>
                      <a:pt x="542" y="631"/>
                    </a:lnTo>
                    <a:lnTo>
                      <a:pt x="541" y="635"/>
                    </a:lnTo>
                    <a:lnTo>
                      <a:pt x="539" y="640"/>
                    </a:lnTo>
                    <a:lnTo>
                      <a:pt x="539" y="644"/>
                    </a:lnTo>
                    <a:lnTo>
                      <a:pt x="539" y="650"/>
                    </a:lnTo>
                    <a:lnTo>
                      <a:pt x="537" y="654"/>
                    </a:lnTo>
                    <a:lnTo>
                      <a:pt x="537" y="659"/>
                    </a:lnTo>
                    <a:lnTo>
                      <a:pt x="535" y="665"/>
                    </a:lnTo>
                    <a:lnTo>
                      <a:pt x="535" y="671"/>
                    </a:lnTo>
                    <a:lnTo>
                      <a:pt x="533" y="675"/>
                    </a:lnTo>
                    <a:lnTo>
                      <a:pt x="533" y="678"/>
                    </a:lnTo>
                    <a:lnTo>
                      <a:pt x="531" y="682"/>
                    </a:lnTo>
                    <a:lnTo>
                      <a:pt x="531" y="690"/>
                    </a:lnTo>
                    <a:lnTo>
                      <a:pt x="525" y="690"/>
                    </a:lnTo>
                    <a:lnTo>
                      <a:pt x="520" y="692"/>
                    </a:lnTo>
                    <a:lnTo>
                      <a:pt x="514" y="694"/>
                    </a:lnTo>
                    <a:lnTo>
                      <a:pt x="508" y="695"/>
                    </a:lnTo>
                    <a:lnTo>
                      <a:pt x="502" y="695"/>
                    </a:lnTo>
                    <a:lnTo>
                      <a:pt x="497" y="697"/>
                    </a:lnTo>
                    <a:lnTo>
                      <a:pt x="491" y="699"/>
                    </a:lnTo>
                    <a:lnTo>
                      <a:pt x="485" y="701"/>
                    </a:lnTo>
                    <a:lnTo>
                      <a:pt x="480" y="701"/>
                    </a:lnTo>
                    <a:lnTo>
                      <a:pt x="474" y="703"/>
                    </a:lnTo>
                    <a:lnTo>
                      <a:pt x="466" y="705"/>
                    </a:lnTo>
                    <a:lnTo>
                      <a:pt x="461" y="707"/>
                    </a:lnTo>
                    <a:lnTo>
                      <a:pt x="455" y="709"/>
                    </a:lnTo>
                    <a:lnTo>
                      <a:pt x="449" y="711"/>
                    </a:lnTo>
                    <a:lnTo>
                      <a:pt x="444" y="713"/>
                    </a:lnTo>
                    <a:lnTo>
                      <a:pt x="438" y="713"/>
                    </a:lnTo>
                    <a:lnTo>
                      <a:pt x="432" y="715"/>
                    </a:lnTo>
                    <a:lnTo>
                      <a:pt x="425" y="716"/>
                    </a:lnTo>
                    <a:lnTo>
                      <a:pt x="419" y="718"/>
                    </a:lnTo>
                    <a:lnTo>
                      <a:pt x="413" y="720"/>
                    </a:lnTo>
                    <a:lnTo>
                      <a:pt x="407" y="722"/>
                    </a:lnTo>
                    <a:lnTo>
                      <a:pt x="402" y="724"/>
                    </a:lnTo>
                    <a:lnTo>
                      <a:pt x="396" y="724"/>
                    </a:lnTo>
                    <a:lnTo>
                      <a:pt x="390" y="726"/>
                    </a:lnTo>
                    <a:lnTo>
                      <a:pt x="385" y="728"/>
                    </a:lnTo>
                    <a:lnTo>
                      <a:pt x="379" y="730"/>
                    </a:lnTo>
                    <a:lnTo>
                      <a:pt x="373" y="730"/>
                    </a:lnTo>
                    <a:lnTo>
                      <a:pt x="367" y="734"/>
                    </a:lnTo>
                    <a:lnTo>
                      <a:pt x="360" y="735"/>
                    </a:lnTo>
                    <a:lnTo>
                      <a:pt x="354" y="735"/>
                    </a:lnTo>
                    <a:lnTo>
                      <a:pt x="348" y="737"/>
                    </a:lnTo>
                    <a:lnTo>
                      <a:pt x="343" y="739"/>
                    </a:lnTo>
                    <a:lnTo>
                      <a:pt x="343" y="745"/>
                    </a:lnTo>
                    <a:lnTo>
                      <a:pt x="341" y="751"/>
                    </a:lnTo>
                    <a:lnTo>
                      <a:pt x="341" y="758"/>
                    </a:lnTo>
                    <a:lnTo>
                      <a:pt x="341" y="764"/>
                    </a:lnTo>
                    <a:lnTo>
                      <a:pt x="341" y="770"/>
                    </a:lnTo>
                    <a:lnTo>
                      <a:pt x="341" y="775"/>
                    </a:lnTo>
                    <a:lnTo>
                      <a:pt x="339" y="783"/>
                    </a:lnTo>
                    <a:lnTo>
                      <a:pt x="339" y="789"/>
                    </a:lnTo>
                    <a:lnTo>
                      <a:pt x="339" y="796"/>
                    </a:lnTo>
                    <a:lnTo>
                      <a:pt x="337" y="802"/>
                    </a:lnTo>
                    <a:lnTo>
                      <a:pt x="337" y="810"/>
                    </a:lnTo>
                    <a:lnTo>
                      <a:pt x="337" y="815"/>
                    </a:lnTo>
                    <a:lnTo>
                      <a:pt x="335" y="821"/>
                    </a:lnTo>
                    <a:lnTo>
                      <a:pt x="335" y="829"/>
                    </a:lnTo>
                    <a:lnTo>
                      <a:pt x="335" y="834"/>
                    </a:lnTo>
                    <a:lnTo>
                      <a:pt x="335" y="840"/>
                    </a:lnTo>
                    <a:lnTo>
                      <a:pt x="335" y="846"/>
                    </a:lnTo>
                    <a:lnTo>
                      <a:pt x="335" y="853"/>
                    </a:lnTo>
                    <a:lnTo>
                      <a:pt x="333" y="859"/>
                    </a:lnTo>
                    <a:lnTo>
                      <a:pt x="333" y="867"/>
                    </a:lnTo>
                    <a:lnTo>
                      <a:pt x="333" y="872"/>
                    </a:lnTo>
                    <a:lnTo>
                      <a:pt x="331" y="878"/>
                    </a:lnTo>
                    <a:lnTo>
                      <a:pt x="331" y="886"/>
                    </a:lnTo>
                    <a:lnTo>
                      <a:pt x="331" y="891"/>
                    </a:lnTo>
                    <a:lnTo>
                      <a:pt x="329" y="897"/>
                    </a:lnTo>
                    <a:lnTo>
                      <a:pt x="329" y="903"/>
                    </a:lnTo>
                    <a:lnTo>
                      <a:pt x="329" y="910"/>
                    </a:lnTo>
                    <a:lnTo>
                      <a:pt x="329" y="916"/>
                    </a:lnTo>
                    <a:lnTo>
                      <a:pt x="329" y="924"/>
                    </a:lnTo>
                    <a:lnTo>
                      <a:pt x="329" y="929"/>
                    </a:lnTo>
                    <a:lnTo>
                      <a:pt x="328" y="937"/>
                    </a:lnTo>
                    <a:lnTo>
                      <a:pt x="328" y="943"/>
                    </a:lnTo>
                    <a:lnTo>
                      <a:pt x="324" y="945"/>
                    </a:lnTo>
                    <a:lnTo>
                      <a:pt x="318" y="947"/>
                    </a:lnTo>
                    <a:lnTo>
                      <a:pt x="316" y="950"/>
                    </a:lnTo>
                    <a:lnTo>
                      <a:pt x="312" y="952"/>
                    </a:lnTo>
                    <a:lnTo>
                      <a:pt x="307" y="956"/>
                    </a:lnTo>
                    <a:lnTo>
                      <a:pt x="303" y="958"/>
                    </a:lnTo>
                    <a:lnTo>
                      <a:pt x="299" y="962"/>
                    </a:lnTo>
                    <a:lnTo>
                      <a:pt x="295" y="966"/>
                    </a:lnTo>
                    <a:lnTo>
                      <a:pt x="291" y="967"/>
                    </a:lnTo>
                    <a:lnTo>
                      <a:pt x="288" y="971"/>
                    </a:lnTo>
                    <a:lnTo>
                      <a:pt x="282" y="973"/>
                    </a:lnTo>
                    <a:lnTo>
                      <a:pt x="278" y="977"/>
                    </a:lnTo>
                    <a:lnTo>
                      <a:pt x="274" y="979"/>
                    </a:lnTo>
                    <a:lnTo>
                      <a:pt x="270" y="983"/>
                    </a:lnTo>
                    <a:lnTo>
                      <a:pt x="267" y="985"/>
                    </a:lnTo>
                    <a:lnTo>
                      <a:pt x="263" y="988"/>
                    </a:lnTo>
                    <a:lnTo>
                      <a:pt x="259" y="990"/>
                    </a:lnTo>
                    <a:lnTo>
                      <a:pt x="253" y="994"/>
                    </a:lnTo>
                    <a:lnTo>
                      <a:pt x="250" y="996"/>
                    </a:lnTo>
                    <a:lnTo>
                      <a:pt x="246" y="1000"/>
                    </a:lnTo>
                    <a:lnTo>
                      <a:pt x="242" y="1002"/>
                    </a:lnTo>
                    <a:lnTo>
                      <a:pt x="236" y="1004"/>
                    </a:lnTo>
                    <a:lnTo>
                      <a:pt x="232" y="1007"/>
                    </a:lnTo>
                    <a:lnTo>
                      <a:pt x="231" y="1011"/>
                    </a:lnTo>
                    <a:lnTo>
                      <a:pt x="225" y="1013"/>
                    </a:lnTo>
                    <a:lnTo>
                      <a:pt x="221" y="1015"/>
                    </a:lnTo>
                    <a:lnTo>
                      <a:pt x="217" y="1019"/>
                    </a:lnTo>
                    <a:lnTo>
                      <a:pt x="213" y="1023"/>
                    </a:lnTo>
                    <a:lnTo>
                      <a:pt x="206" y="1026"/>
                    </a:lnTo>
                    <a:lnTo>
                      <a:pt x="198" y="1034"/>
                    </a:lnTo>
                    <a:lnTo>
                      <a:pt x="198" y="1038"/>
                    </a:lnTo>
                    <a:lnTo>
                      <a:pt x="198" y="1042"/>
                    </a:lnTo>
                    <a:lnTo>
                      <a:pt x="196" y="1047"/>
                    </a:lnTo>
                    <a:lnTo>
                      <a:pt x="196" y="1053"/>
                    </a:lnTo>
                    <a:lnTo>
                      <a:pt x="196" y="1057"/>
                    </a:lnTo>
                    <a:lnTo>
                      <a:pt x="196" y="1061"/>
                    </a:lnTo>
                    <a:lnTo>
                      <a:pt x="196" y="1066"/>
                    </a:lnTo>
                    <a:lnTo>
                      <a:pt x="196" y="1072"/>
                    </a:lnTo>
                    <a:lnTo>
                      <a:pt x="196" y="1076"/>
                    </a:lnTo>
                    <a:lnTo>
                      <a:pt x="196" y="1080"/>
                    </a:lnTo>
                    <a:lnTo>
                      <a:pt x="196" y="1085"/>
                    </a:lnTo>
                    <a:lnTo>
                      <a:pt x="196" y="1091"/>
                    </a:lnTo>
                    <a:lnTo>
                      <a:pt x="196" y="1095"/>
                    </a:lnTo>
                    <a:lnTo>
                      <a:pt x="196" y="1101"/>
                    </a:lnTo>
                    <a:lnTo>
                      <a:pt x="196" y="1106"/>
                    </a:lnTo>
                    <a:lnTo>
                      <a:pt x="196" y="1112"/>
                    </a:lnTo>
                    <a:lnTo>
                      <a:pt x="194" y="1116"/>
                    </a:lnTo>
                    <a:lnTo>
                      <a:pt x="194" y="1120"/>
                    </a:lnTo>
                    <a:lnTo>
                      <a:pt x="194" y="1123"/>
                    </a:lnTo>
                    <a:lnTo>
                      <a:pt x="194" y="1129"/>
                    </a:lnTo>
                    <a:lnTo>
                      <a:pt x="193" y="1135"/>
                    </a:lnTo>
                    <a:lnTo>
                      <a:pt x="193" y="1140"/>
                    </a:lnTo>
                    <a:lnTo>
                      <a:pt x="193" y="1144"/>
                    </a:lnTo>
                    <a:lnTo>
                      <a:pt x="193" y="1150"/>
                    </a:lnTo>
                    <a:lnTo>
                      <a:pt x="193" y="1154"/>
                    </a:lnTo>
                    <a:lnTo>
                      <a:pt x="193" y="1159"/>
                    </a:lnTo>
                    <a:lnTo>
                      <a:pt x="193" y="1163"/>
                    </a:lnTo>
                    <a:lnTo>
                      <a:pt x="193" y="1169"/>
                    </a:lnTo>
                    <a:lnTo>
                      <a:pt x="193" y="1175"/>
                    </a:lnTo>
                    <a:lnTo>
                      <a:pt x="193" y="1180"/>
                    </a:lnTo>
                    <a:lnTo>
                      <a:pt x="193" y="1184"/>
                    </a:lnTo>
                    <a:lnTo>
                      <a:pt x="194" y="1188"/>
                    </a:lnTo>
                    <a:lnTo>
                      <a:pt x="187" y="1194"/>
                    </a:lnTo>
                    <a:lnTo>
                      <a:pt x="181" y="1198"/>
                    </a:lnTo>
                    <a:lnTo>
                      <a:pt x="175" y="1199"/>
                    </a:lnTo>
                    <a:lnTo>
                      <a:pt x="170" y="1205"/>
                    </a:lnTo>
                    <a:lnTo>
                      <a:pt x="162" y="1209"/>
                    </a:lnTo>
                    <a:lnTo>
                      <a:pt x="156" y="1213"/>
                    </a:lnTo>
                    <a:lnTo>
                      <a:pt x="153" y="1217"/>
                    </a:lnTo>
                    <a:lnTo>
                      <a:pt x="147" y="1222"/>
                    </a:lnTo>
                    <a:lnTo>
                      <a:pt x="139" y="1224"/>
                    </a:lnTo>
                    <a:lnTo>
                      <a:pt x="134" y="1228"/>
                    </a:lnTo>
                    <a:lnTo>
                      <a:pt x="128" y="1234"/>
                    </a:lnTo>
                    <a:lnTo>
                      <a:pt x="122" y="1237"/>
                    </a:lnTo>
                    <a:lnTo>
                      <a:pt x="115" y="1239"/>
                    </a:lnTo>
                    <a:lnTo>
                      <a:pt x="109" y="1245"/>
                    </a:lnTo>
                    <a:lnTo>
                      <a:pt x="103" y="1249"/>
                    </a:lnTo>
                    <a:lnTo>
                      <a:pt x="97" y="1253"/>
                    </a:lnTo>
                    <a:lnTo>
                      <a:pt x="92" y="1256"/>
                    </a:lnTo>
                    <a:lnTo>
                      <a:pt x="86" y="1260"/>
                    </a:lnTo>
                    <a:lnTo>
                      <a:pt x="80" y="1264"/>
                    </a:lnTo>
                    <a:lnTo>
                      <a:pt x="75" y="1268"/>
                    </a:lnTo>
                    <a:lnTo>
                      <a:pt x="69" y="1274"/>
                    </a:lnTo>
                    <a:lnTo>
                      <a:pt x="63" y="1277"/>
                    </a:lnTo>
                    <a:lnTo>
                      <a:pt x="57" y="1281"/>
                    </a:lnTo>
                    <a:lnTo>
                      <a:pt x="52" y="1285"/>
                    </a:lnTo>
                    <a:lnTo>
                      <a:pt x="44" y="1289"/>
                    </a:lnTo>
                    <a:lnTo>
                      <a:pt x="38" y="1293"/>
                    </a:lnTo>
                    <a:lnTo>
                      <a:pt x="35" y="1298"/>
                    </a:lnTo>
                    <a:lnTo>
                      <a:pt x="29" y="1302"/>
                    </a:lnTo>
                    <a:lnTo>
                      <a:pt x="21" y="1306"/>
                    </a:lnTo>
                    <a:lnTo>
                      <a:pt x="16" y="1310"/>
                    </a:lnTo>
                    <a:lnTo>
                      <a:pt x="10" y="1315"/>
                    </a:lnTo>
                    <a:lnTo>
                      <a:pt x="6" y="1319"/>
                    </a:lnTo>
                    <a:lnTo>
                      <a:pt x="4" y="1325"/>
                    </a:lnTo>
                    <a:lnTo>
                      <a:pt x="4" y="1333"/>
                    </a:lnTo>
                    <a:lnTo>
                      <a:pt x="4" y="1338"/>
                    </a:lnTo>
                    <a:lnTo>
                      <a:pt x="4" y="1346"/>
                    </a:lnTo>
                    <a:lnTo>
                      <a:pt x="4" y="1352"/>
                    </a:lnTo>
                    <a:lnTo>
                      <a:pt x="4" y="1359"/>
                    </a:lnTo>
                    <a:lnTo>
                      <a:pt x="4" y="1367"/>
                    </a:lnTo>
                    <a:lnTo>
                      <a:pt x="4" y="1374"/>
                    </a:lnTo>
                    <a:lnTo>
                      <a:pt x="4" y="1380"/>
                    </a:lnTo>
                    <a:lnTo>
                      <a:pt x="4" y="1388"/>
                    </a:lnTo>
                    <a:lnTo>
                      <a:pt x="2" y="1395"/>
                    </a:lnTo>
                    <a:lnTo>
                      <a:pt x="2" y="1401"/>
                    </a:lnTo>
                    <a:lnTo>
                      <a:pt x="2" y="1409"/>
                    </a:lnTo>
                    <a:lnTo>
                      <a:pt x="2" y="1416"/>
                    </a:lnTo>
                    <a:lnTo>
                      <a:pt x="2" y="1424"/>
                    </a:lnTo>
                    <a:lnTo>
                      <a:pt x="2" y="1431"/>
                    </a:lnTo>
                    <a:lnTo>
                      <a:pt x="2" y="1437"/>
                    </a:lnTo>
                    <a:lnTo>
                      <a:pt x="2" y="1445"/>
                    </a:lnTo>
                    <a:lnTo>
                      <a:pt x="0" y="1450"/>
                    </a:lnTo>
                    <a:lnTo>
                      <a:pt x="0" y="1460"/>
                    </a:lnTo>
                    <a:lnTo>
                      <a:pt x="0" y="1466"/>
                    </a:lnTo>
                    <a:lnTo>
                      <a:pt x="0" y="1473"/>
                    </a:lnTo>
                    <a:lnTo>
                      <a:pt x="0" y="1479"/>
                    </a:lnTo>
                    <a:lnTo>
                      <a:pt x="0" y="1488"/>
                    </a:lnTo>
                    <a:lnTo>
                      <a:pt x="0" y="1494"/>
                    </a:lnTo>
                    <a:lnTo>
                      <a:pt x="0" y="1502"/>
                    </a:lnTo>
                    <a:lnTo>
                      <a:pt x="0" y="1507"/>
                    </a:lnTo>
                    <a:lnTo>
                      <a:pt x="0" y="1517"/>
                    </a:lnTo>
                    <a:lnTo>
                      <a:pt x="0" y="1523"/>
                    </a:lnTo>
                    <a:lnTo>
                      <a:pt x="0" y="1528"/>
                    </a:lnTo>
                    <a:lnTo>
                      <a:pt x="0" y="1536"/>
                    </a:lnTo>
                    <a:lnTo>
                      <a:pt x="0" y="1546"/>
                    </a:lnTo>
                    <a:lnTo>
                      <a:pt x="54" y="1547"/>
                    </a:lnTo>
                    <a:lnTo>
                      <a:pt x="59" y="1346"/>
                    </a:lnTo>
                    <a:lnTo>
                      <a:pt x="63" y="1342"/>
                    </a:lnTo>
                    <a:lnTo>
                      <a:pt x="69" y="1338"/>
                    </a:lnTo>
                    <a:lnTo>
                      <a:pt x="75" y="1333"/>
                    </a:lnTo>
                    <a:lnTo>
                      <a:pt x="82" y="1329"/>
                    </a:lnTo>
                    <a:lnTo>
                      <a:pt x="88" y="1325"/>
                    </a:lnTo>
                    <a:lnTo>
                      <a:pt x="92" y="1321"/>
                    </a:lnTo>
                    <a:lnTo>
                      <a:pt x="97" y="1317"/>
                    </a:lnTo>
                    <a:lnTo>
                      <a:pt x="105" y="1315"/>
                    </a:lnTo>
                    <a:lnTo>
                      <a:pt x="111" y="1310"/>
                    </a:lnTo>
                    <a:lnTo>
                      <a:pt x="116" y="1306"/>
                    </a:lnTo>
                    <a:lnTo>
                      <a:pt x="122" y="1302"/>
                    </a:lnTo>
                    <a:lnTo>
                      <a:pt x="128" y="1298"/>
                    </a:lnTo>
                    <a:lnTo>
                      <a:pt x="134" y="1293"/>
                    </a:lnTo>
                    <a:lnTo>
                      <a:pt x="139" y="1291"/>
                    </a:lnTo>
                    <a:lnTo>
                      <a:pt x="145" y="1285"/>
                    </a:lnTo>
                    <a:lnTo>
                      <a:pt x="153" y="1281"/>
                    </a:lnTo>
                    <a:lnTo>
                      <a:pt x="156" y="1277"/>
                    </a:lnTo>
                    <a:lnTo>
                      <a:pt x="162" y="1274"/>
                    </a:lnTo>
                    <a:lnTo>
                      <a:pt x="168" y="1268"/>
                    </a:lnTo>
                    <a:lnTo>
                      <a:pt x="175" y="1266"/>
                    </a:lnTo>
                    <a:lnTo>
                      <a:pt x="181" y="1262"/>
                    </a:lnTo>
                    <a:lnTo>
                      <a:pt x="187" y="1256"/>
                    </a:lnTo>
                    <a:lnTo>
                      <a:pt x="193" y="1253"/>
                    </a:lnTo>
                    <a:lnTo>
                      <a:pt x="198" y="1251"/>
                    </a:lnTo>
                    <a:lnTo>
                      <a:pt x="204" y="1245"/>
                    </a:lnTo>
                    <a:lnTo>
                      <a:pt x="210" y="1241"/>
                    </a:lnTo>
                    <a:lnTo>
                      <a:pt x="215" y="1237"/>
                    </a:lnTo>
                    <a:lnTo>
                      <a:pt x="221" y="1234"/>
                    </a:lnTo>
                    <a:lnTo>
                      <a:pt x="227" y="1228"/>
                    </a:lnTo>
                    <a:lnTo>
                      <a:pt x="234" y="1226"/>
                    </a:lnTo>
                    <a:lnTo>
                      <a:pt x="240" y="1222"/>
                    </a:lnTo>
                    <a:lnTo>
                      <a:pt x="246" y="1217"/>
                    </a:lnTo>
                    <a:lnTo>
                      <a:pt x="246" y="1213"/>
                    </a:lnTo>
                    <a:lnTo>
                      <a:pt x="246" y="1207"/>
                    </a:lnTo>
                    <a:lnTo>
                      <a:pt x="246" y="1203"/>
                    </a:lnTo>
                    <a:lnTo>
                      <a:pt x="246" y="1198"/>
                    </a:lnTo>
                    <a:lnTo>
                      <a:pt x="246" y="1194"/>
                    </a:lnTo>
                    <a:lnTo>
                      <a:pt x="246" y="1188"/>
                    </a:lnTo>
                    <a:lnTo>
                      <a:pt x="246" y="1182"/>
                    </a:lnTo>
                    <a:lnTo>
                      <a:pt x="246" y="1179"/>
                    </a:lnTo>
                    <a:lnTo>
                      <a:pt x="246" y="1175"/>
                    </a:lnTo>
                    <a:lnTo>
                      <a:pt x="246" y="1169"/>
                    </a:lnTo>
                    <a:lnTo>
                      <a:pt x="246" y="1163"/>
                    </a:lnTo>
                    <a:lnTo>
                      <a:pt x="248" y="1159"/>
                    </a:lnTo>
                    <a:lnTo>
                      <a:pt x="248" y="1154"/>
                    </a:lnTo>
                    <a:lnTo>
                      <a:pt x="248" y="1150"/>
                    </a:lnTo>
                    <a:lnTo>
                      <a:pt x="248" y="1144"/>
                    </a:lnTo>
                    <a:lnTo>
                      <a:pt x="248" y="1140"/>
                    </a:lnTo>
                    <a:lnTo>
                      <a:pt x="248" y="1135"/>
                    </a:lnTo>
                    <a:lnTo>
                      <a:pt x="248" y="1129"/>
                    </a:lnTo>
                    <a:lnTo>
                      <a:pt x="248" y="1123"/>
                    </a:lnTo>
                    <a:lnTo>
                      <a:pt x="248" y="1121"/>
                    </a:lnTo>
                    <a:lnTo>
                      <a:pt x="248" y="1116"/>
                    </a:lnTo>
                    <a:lnTo>
                      <a:pt x="248" y="1110"/>
                    </a:lnTo>
                    <a:lnTo>
                      <a:pt x="248" y="1106"/>
                    </a:lnTo>
                    <a:lnTo>
                      <a:pt x="250" y="1101"/>
                    </a:lnTo>
                    <a:lnTo>
                      <a:pt x="250" y="1095"/>
                    </a:lnTo>
                    <a:lnTo>
                      <a:pt x="250" y="1091"/>
                    </a:lnTo>
                    <a:lnTo>
                      <a:pt x="250" y="1085"/>
                    </a:lnTo>
                    <a:lnTo>
                      <a:pt x="250" y="1082"/>
                    </a:lnTo>
                    <a:lnTo>
                      <a:pt x="250" y="1076"/>
                    </a:lnTo>
                    <a:lnTo>
                      <a:pt x="250" y="1072"/>
                    </a:lnTo>
                    <a:lnTo>
                      <a:pt x="250" y="1066"/>
                    </a:lnTo>
                    <a:lnTo>
                      <a:pt x="251" y="1063"/>
                    </a:lnTo>
                    <a:lnTo>
                      <a:pt x="253" y="1059"/>
                    </a:lnTo>
                    <a:lnTo>
                      <a:pt x="259" y="1057"/>
                    </a:lnTo>
                    <a:lnTo>
                      <a:pt x="263" y="1053"/>
                    </a:lnTo>
                    <a:lnTo>
                      <a:pt x="267" y="1051"/>
                    </a:lnTo>
                    <a:lnTo>
                      <a:pt x="270" y="1047"/>
                    </a:lnTo>
                    <a:lnTo>
                      <a:pt x="274" y="1045"/>
                    </a:lnTo>
                    <a:lnTo>
                      <a:pt x="278" y="1042"/>
                    </a:lnTo>
                    <a:lnTo>
                      <a:pt x="282" y="1040"/>
                    </a:lnTo>
                    <a:lnTo>
                      <a:pt x="286" y="1036"/>
                    </a:lnTo>
                    <a:lnTo>
                      <a:pt x="289" y="1034"/>
                    </a:lnTo>
                    <a:lnTo>
                      <a:pt x="295" y="1030"/>
                    </a:lnTo>
                    <a:lnTo>
                      <a:pt x="299" y="1028"/>
                    </a:lnTo>
                    <a:lnTo>
                      <a:pt x="303" y="1024"/>
                    </a:lnTo>
                    <a:lnTo>
                      <a:pt x="307" y="1023"/>
                    </a:lnTo>
                    <a:lnTo>
                      <a:pt x="312" y="1019"/>
                    </a:lnTo>
                    <a:lnTo>
                      <a:pt x="316" y="1017"/>
                    </a:lnTo>
                    <a:lnTo>
                      <a:pt x="318" y="1013"/>
                    </a:lnTo>
                    <a:lnTo>
                      <a:pt x="324" y="1011"/>
                    </a:lnTo>
                    <a:lnTo>
                      <a:pt x="328" y="1007"/>
                    </a:lnTo>
                    <a:lnTo>
                      <a:pt x="329" y="1005"/>
                    </a:lnTo>
                    <a:lnTo>
                      <a:pt x="335" y="1002"/>
                    </a:lnTo>
                    <a:lnTo>
                      <a:pt x="339" y="1000"/>
                    </a:lnTo>
                    <a:lnTo>
                      <a:pt x="343" y="996"/>
                    </a:lnTo>
                    <a:lnTo>
                      <a:pt x="347" y="994"/>
                    </a:lnTo>
                    <a:lnTo>
                      <a:pt x="350" y="990"/>
                    </a:lnTo>
                    <a:lnTo>
                      <a:pt x="354" y="988"/>
                    </a:lnTo>
                    <a:lnTo>
                      <a:pt x="358" y="985"/>
                    </a:lnTo>
                    <a:lnTo>
                      <a:pt x="364" y="983"/>
                    </a:lnTo>
                    <a:lnTo>
                      <a:pt x="366" y="979"/>
                    </a:lnTo>
                    <a:lnTo>
                      <a:pt x="369" y="977"/>
                    </a:lnTo>
                    <a:lnTo>
                      <a:pt x="375" y="973"/>
                    </a:lnTo>
                    <a:lnTo>
                      <a:pt x="379" y="973"/>
                    </a:lnTo>
                    <a:lnTo>
                      <a:pt x="379" y="966"/>
                    </a:lnTo>
                    <a:lnTo>
                      <a:pt x="381" y="960"/>
                    </a:lnTo>
                    <a:lnTo>
                      <a:pt x="381" y="952"/>
                    </a:lnTo>
                    <a:lnTo>
                      <a:pt x="381" y="947"/>
                    </a:lnTo>
                    <a:lnTo>
                      <a:pt x="381" y="941"/>
                    </a:lnTo>
                    <a:lnTo>
                      <a:pt x="381" y="935"/>
                    </a:lnTo>
                    <a:lnTo>
                      <a:pt x="381" y="929"/>
                    </a:lnTo>
                    <a:lnTo>
                      <a:pt x="383" y="924"/>
                    </a:lnTo>
                    <a:lnTo>
                      <a:pt x="383" y="918"/>
                    </a:lnTo>
                    <a:lnTo>
                      <a:pt x="385" y="910"/>
                    </a:lnTo>
                    <a:lnTo>
                      <a:pt x="385" y="905"/>
                    </a:lnTo>
                    <a:lnTo>
                      <a:pt x="385" y="899"/>
                    </a:lnTo>
                    <a:lnTo>
                      <a:pt x="385" y="891"/>
                    </a:lnTo>
                    <a:lnTo>
                      <a:pt x="386" y="886"/>
                    </a:lnTo>
                    <a:lnTo>
                      <a:pt x="386" y="880"/>
                    </a:lnTo>
                    <a:lnTo>
                      <a:pt x="386" y="874"/>
                    </a:lnTo>
                    <a:lnTo>
                      <a:pt x="386" y="869"/>
                    </a:lnTo>
                    <a:lnTo>
                      <a:pt x="386" y="863"/>
                    </a:lnTo>
                    <a:lnTo>
                      <a:pt x="386" y="857"/>
                    </a:lnTo>
                    <a:lnTo>
                      <a:pt x="388" y="851"/>
                    </a:lnTo>
                    <a:lnTo>
                      <a:pt x="388" y="846"/>
                    </a:lnTo>
                    <a:lnTo>
                      <a:pt x="388" y="840"/>
                    </a:lnTo>
                    <a:lnTo>
                      <a:pt x="388" y="834"/>
                    </a:lnTo>
                    <a:lnTo>
                      <a:pt x="390" y="829"/>
                    </a:lnTo>
                    <a:lnTo>
                      <a:pt x="390" y="821"/>
                    </a:lnTo>
                    <a:lnTo>
                      <a:pt x="390" y="815"/>
                    </a:lnTo>
                    <a:lnTo>
                      <a:pt x="390" y="810"/>
                    </a:lnTo>
                    <a:lnTo>
                      <a:pt x="392" y="804"/>
                    </a:lnTo>
                    <a:lnTo>
                      <a:pt x="392" y="798"/>
                    </a:lnTo>
                    <a:lnTo>
                      <a:pt x="392" y="792"/>
                    </a:lnTo>
                    <a:lnTo>
                      <a:pt x="392" y="787"/>
                    </a:lnTo>
                    <a:lnTo>
                      <a:pt x="392" y="781"/>
                    </a:lnTo>
                    <a:lnTo>
                      <a:pt x="398" y="779"/>
                    </a:lnTo>
                    <a:lnTo>
                      <a:pt x="404" y="777"/>
                    </a:lnTo>
                    <a:lnTo>
                      <a:pt x="409" y="775"/>
                    </a:lnTo>
                    <a:lnTo>
                      <a:pt x="417" y="775"/>
                    </a:lnTo>
                    <a:lnTo>
                      <a:pt x="423" y="772"/>
                    </a:lnTo>
                    <a:lnTo>
                      <a:pt x="428" y="770"/>
                    </a:lnTo>
                    <a:lnTo>
                      <a:pt x="434" y="770"/>
                    </a:lnTo>
                    <a:lnTo>
                      <a:pt x="440" y="770"/>
                    </a:lnTo>
                    <a:lnTo>
                      <a:pt x="445" y="766"/>
                    </a:lnTo>
                    <a:lnTo>
                      <a:pt x="451" y="764"/>
                    </a:lnTo>
                    <a:lnTo>
                      <a:pt x="457" y="764"/>
                    </a:lnTo>
                    <a:lnTo>
                      <a:pt x="463" y="762"/>
                    </a:lnTo>
                    <a:lnTo>
                      <a:pt x="468" y="760"/>
                    </a:lnTo>
                    <a:lnTo>
                      <a:pt x="474" y="758"/>
                    </a:lnTo>
                    <a:lnTo>
                      <a:pt x="480" y="758"/>
                    </a:lnTo>
                    <a:lnTo>
                      <a:pt x="487" y="756"/>
                    </a:lnTo>
                    <a:lnTo>
                      <a:pt x="491" y="754"/>
                    </a:lnTo>
                    <a:lnTo>
                      <a:pt x="497" y="753"/>
                    </a:lnTo>
                    <a:lnTo>
                      <a:pt x="502" y="753"/>
                    </a:lnTo>
                    <a:lnTo>
                      <a:pt x="508" y="751"/>
                    </a:lnTo>
                    <a:lnTo>
                      <a:pt x="514" y="747"/>
                    </a:lnTo>
                    <a:lnTo>
                      <a:pt x="520" y="747"/>
                    </a:lnTo>
                    <a:lnTo>
                      <a:pt x="525" y="745"/>
                    </a:lnTo>
                    <a:lnTo>
                      <a:pt x="533" y="745"/>
                    </a:lnTo>
                    <a:lnTo>
                      <a:pt x="539" y="741"/>
                    </a:lnTo>
                    <a:lnTo>
                      <a:pt x="544" y="741"/>
                    </a:lnTo>
                    <a:lnTo>
                      <a:pt x="550" y="739"/>
                    </a:lnTo>
                    <a:lnTo>
                      <a:pt x="556" y="737"/>
                    </a:lnTo>
                    <a:lnTo>
                      <a:pt x="561" y="735"/>
                    </a:lnTo>
                    <a:lnTo>
                      <a:pt x="567" y="735"/>
                    </a:lnTo>
                    <a:lnTo>
                      <a:pt x="573" y="734"/>
                    </a:lnTo>
                    <a:lnTo>
                      <a:pt x="579" y="734"/>
                    </a:lnTo>
                    <a:lnTo>
                      <a:pt x="579" y="728"/>
                    </a:lnTo>
                    <a:lnTo>
                      <a:pt x="580" y="724"/>
                    </a:lnTo>
                    <a:lnTo>
                      <a:pt x="580" y="718"/>
                    </a:lnTo>
                    <a:lnTo>
                      <a:pt x="582" y="713"/>
                    </a:lnTo>
                    <a:lnTo>
                      <a:pt x="582" y="709"/>
                    </a:lnTo>
                    <a:lnTo>
                      <a:pt x="584" y="703"/>
                    </a:lnTo>
                    <a:lnTo>
                      <a:pt x="584" y="699"/>
                    </a:lnTo>
                    <a:lnTo>
                      <a:pt x="584" y="695"/>
                    </a:lnTo>
                    <a:lnTo>
                      <a:pt x="584" y="690"/>
                    </a:lnTo>
                    <a:lnTo>
                      <a:pt x="586" y="684"/>
                    </a:lnTo>
                    <a:lnTo>
                      <a:pt x="588" y="678"/>
                    </a:lnTo>
                    <a:lnTo>
                      <a:pt x="590" y="675"/>
                    </a:lnTo>
                    <a:lnTo>
                      <a:pt x="590" y="671"/>
                    </a:lnTo>
                    <a:lnTo>
                      <a:pt x="590" y="665"/>
                    </a:lnTo>
                    <a:lnTo>
                      <a:pt x="590" y="659"/>
                    </a:lnTo>
                    <a:lnTo>
                      <a:pt x="592" y="656"/>
                    </a:lnTo>
                    <a:lnTo>
                      <a:pt x="592" y="650"/>
                    </a:lnTo>
                    <a:lnTo>
                      <a:pt x="594" y="646"/>
                    </a:lnTo>
                    <a:lnTo>
                      <a:pt x="596" y="640"/>
                    </a:lnTo>
                    <a:lnTo>
                      <a:pt x="596" y="637"/>
                    </a:lnTo>
                    <a:lnTo>
                      <a:pt x="596" y="631"/>
                    </a:lnTo>
                    <a:lnTo>
                      <a:pt x="598" y="625"/>
                    </a:lnTo>
                    <a:lnTo>
                      <a:pt x="598" y="621"/>
                    </a:lnTo>
                    <a:lnTo>
                      <a:pt x="599" y="618"/>
                    </a:lnTo>
                    <a:lnTo>
                      <a:pt x="599" y="614"/>
                    </a:lnTo>
                    <a:lnTo>
                      <a:pt x="601" y="608"/>
                    </a:lnTo>
                    <a:lnTo>
                      <a:pt x="601" y="602"/>
                    </a:lnTo>
                    <a:lnTo>
                      <a:pt x="601" y="599"/>
                    </a:lnTo>
                    <a:lnTo>
                      <a:pt x="603" y="593"/>
                    </a:lnTo>
                    <a:lnTo>
                      <a:pt x="603" y="589"/>
                    </a:lnTo>
                    <a:lnTo>
                      <a:pt x="605" y="583"/>
                    </a:lnTo>
                    <a:lnTo>
                      <a:pt x="607" y="579"/>
                    </a:lnTo>
                    <a:lnTo>
                      <a:pt x="613" y="578"/>
                    </a:lnTo>
                    <a:lnTo>
                      <a:pt x="618" y="576"/>
                    </a:lnTo>
                    <a:lnTo>
                      <a:pt x="624" y="574"/>
                    </a:lnTo>
                    <a:lnTo>
                      <a:pt x="630" y="574"/>
                    </a:lnTo>
                    <a:lnTo>
                      <a:pt x="637" y="574"/>
                    </a:lnTo>
                    <a:lnTo>
                      <a:pt x="645" y="572"/>
                    </a:lnTo>
                    <a:lnTo>
                      <a:pt x="651" y="570"/>
                    </a:lnTo>
                    <a:lnTo>
                      <a:pt x="658" y="570"/>
                    </a:lnTo>
                    <a:lnTo>
                      <a:pt x="666" y="568"/>
                    </a:lnTo>
                    <a:lnTo>
                      <a:pt x="672" y="568"/>
                    </a:lnTo>
                    <a:lnTo>
                      <a:pt x="677" y="566"/>
                    </a:lnTo>
                    <a:lnTo>
                      <a:pt x="685" y="564"/>
                    </a:lnTo>
                    <a:lnTo>
                      <a:pt x="691" y="562"/>
                    </a:lnTo>
                    <a:lnTo>
                      <a:pt x="698" y="560"/>
                    </a:lnTo>
                    <a:lnTo>
                      <a:pt x="706" y="560"/>
                    </a:lnTo>
                    <a:lnTo>
                      <a:pt x="712" y="560"/>
                    </a:lnTo>
                    <a:lnTo>
                      <a:pt x="719" y="557"/>
                    </a:lnTo>
                    <a:lnTo>
                      <a:pt x="725" y="557"/>
                    </a:lnTo>
                    <a:lnTo>
                      <a:pt x="733" y="555"/>
                    </a:lnTo>
                    <a:lnTo>
                      <a:pt x="740" y="555"/>
                    </a:lnTo>
                    <a:lnTo>
                      <a:pt x="746" y="553"/>
                    </a:lnTo>
                    <a:lnTo>
                      <a:pt x="752" y="553"/>
                    </a:lnTo>
                    <a:lnTo>
                      <a:pt x="759" y="551"/>
                    </a:lnTo>
                    <a:lnTo>
                      <a:pt x="767" y="549"/>
                    </a:lnTo>
                    <a:lnTo>
                      <a:pt x="773" y="549"/>
                    </a:lnTo>
                    <a:lnTo>
                      <a:pt x="780" y="549"/>
                    </a:lnTo>
                    <a:lnTo>
                      <a:pt x="786" y="547"/>
                    </a:lnTo>
                    <a:lnTo>
                      <a:pt x="793" y="545"/>
                    </a:lnTo>
                    <a:lnTo>
                      <a:pt x="799" y="543"/>
                    </a:lnTo>
                    <a:lnTo>
                      <a:pt x="805" y="543"/>
                    </a:lnTo>
                    <a:lnTo>
                      <a:pt x="812" y="543"/>
                    </a:lnTo>
                    <a:lnTo>
                      <a:pt x="820" y="543"/>
                    </a:lnTo>
                    <a:lnTo>
                      <a:pt x="820" y="538"/>
                    </a:lnTo>
                    <a:lnTo>
                      <a:pt x="822" y="532"/>
                    </a:lnTo>
                    <a:lnTo>
                      <a:pt x="822" y="526"/>
                    </a:lnTo>
                    <a:lnTo>
                      <a:pt x="822" y="521"/>
                    </a:lnTo>
                    <a:lnTo>
                      <a:pt x="822" y="515"/>
                    </a:lnTo>
                    <a:lnTo>
                      <a:pt x="824" y="511"/>
                    </a:lnTo>
                    <a:lnTo>
                      <a:pt x="824" y="505"/>
                    </a:lnTo>
                    <a:lnTo>
                      <a:pt x="826" y="502"/>
                    </a:lnTo>
                    <a:lnTo>
                      <a:pt x="826" y="496"/>
                    </a:lnTo>
                    <a:lnTo>
                      <a:pt x="828" y="490"/>
                    </a:lnTo>
                    <a:lnTo>
                      <a:pt x="828" y="486"/>
                    </a:lnTo>
                    <a:lnTo>
                      <a:pt x="830" y="481"/>
                    </a:lnTo>
                    <a:lnTo>
                      <a:pt x="830" y="475"/>
                    </a:lnTo>
                    <a:lnTo>
                      <a:pt x="831" y="471"/>
                    </a:lnTo>
                    <a:lnTo>
                      <a:pt x="831" y="465"/>
                    </a:lnTo>
                    <a:lnTo>
                      <a:pt x="833" y="462"/>
                    </a:lnTo>
                    <a:lnTo>
                      <a:pt x="833" y="456"/>
                    </a:lnTo>
                    <a:lnTo>
                      <a:pt x="833" y="450"/>
                    </a:lnTo>
                    <a:lnTo>
                      <a:pt x="835" y="446"/>
                    </a:lnTo>
                    <a:lnTo>
                      <a:pt x="837" y="439"/>
                    </a:lnTo>
                    <a:lnTo>
                      <a:pt x="837" y="435"/>
                    </a:lnTo>
                    <a:lnTo>
                      <a:pt x="839" y="429"/>
                    </a:lnTo>
                    <a:lnTo>
                      <a:pt x="839" y="425"/>
                    </a:lnTo>
                    <a:lnTo>
                      <a:pt x="839" y="422"/>
                    </a:lnTo>
                    <a:lnTo>
                      <a:pt x="839" y="416"/>
                    </a:lnTo>
                    <a:lnTo>
                      <a:pt x="841" y="410"/>
                    </a:lnTo>
                    <a:lnTo>
                      <a:pt x="841" y="405"/>
                    </a:lnTo>
                    <a:lnTo>
                      <a:pt x="843" y="401"/>
                    </a:lnTo>
                    <a:lnTo>
                      <a:pt x="843" y="395"/>
                    </a:lnTo>
                    <a:lnTo>
                      <a:pt x="845" y="391"/>
                    </a:lnTo>
                    <a:lnTo>
                      <a:pt x="845" y="386"/>
                    </a:lnTo>
                    <a:lnTo>
                      <a:pt x="845" y="382"/>
                    </a:lnTo>
                    <a:lnTo>
                      <a:pt x="852" y="380"/>
                    </a:lnTo>
                    <a:lnTo>
                      <a:pt x="858" y="378"/>
                    </a:lnTo>
                    <a:lnTo>
                      <a:pt x="866" y="376"/>
                    </a:lnTo>
                    <a:lnTo>
                      <a:pt x="873" y="376"/>
                    </a:lnTo>
                    <a:lnTo>
                      <a:pt x="879" y="374"/>
                    </a:lnTo>
                    <a:lnTo>
                      <a:pt x="887" y="372"/>
                    </a:lnTo>
                    <a:lnTo>
                      <a:pt x="894" y="370"/>
                    </a:lnTo>
                    <a:lnTo>
                      <a:pt x="900" y="370"/>
                    </a:lnTo>
                    <a:lnTo>
                      <a:pt x="908" y="368"/>
                    </a:lnTo>
                    <a:lnTo>
                      <a:pt x="915" y="367"/>
                    </a:lnTo>
                    <a:lnTo>
                      <a:pt x="921" y="365"/>
                    </a:lnTo>
                    <a:lnTo>
                      <a:pt x="928" y="365"/>
                    </a:lnTo>
                    <a:lnTo>
                      <a:pt x="936" y="363"/>
                    </a:lnTo>
                    <a:lnTo>
                      <a:pt x="944" y="361"/>
                    </a:lnTo>
                    <a:lnTo>
                      <a:pt x="949" y="359"/>
                    </a:lnTo>
                    <a:lnTo>
                      <a:pt x="957" y="359"/>
                    </a:lnTo>
                    <a:lnTo>
                      <a:pt x="963" y="357"/>
                    </a:lnTo>
                    <a:lnTo>
                      <a:pt x="970" y="355"/>
                    </a:lnTo>
                    <a:lnTo>
                      <a:pt x="978" y="353"/>
                    </a:lnTo>
                    <a:lnTo>
                      <a:pt x="984" y="353"/>
                    </a:lnTo>
                    <a:lnTo>
                      <a:pt x="991" y="351"/>
                    </a:lnTo>
                    <a:lnTo>
                      <a:pt x="999" y="349"/>
                    </a:lnTo>
                    <a:lnTo>
                      <a:pt x="1006" y="347"/>
                    </a:lnTo>
                    <a:lnTo>
                      <a:pt x="1012" y="347"/>
                    </a:lnTo>
                    <a:lnTo>
                      <a:pt x="1018" y="346"/>
                    </a:lnTo>
                    <a:lnTo>
                      <a:pt x="1025" y="346"/>
                    </a:lnTo>
                    <a:lnTo>
                      <a:pt x="1033" y="342"/>
                    </a:lnTo>
                    <a:lnTo>
                      <a:pt x="1041" y="342"/>
                    </a:lnTo>
                    <a:lnTo>
                      <a:pt x="1046" y="342"/>
                    </a:lnTo>
                    <a:lnTo>
                      <a:pt x="1054" y="340"/>
                    </a:lnTo>
                    <a:lnTo>
                      <a:pt x="1060" y="338"/>
                    </a:lnTo>
                    <a:lnTo>
                      <a:pt x="1067" y="336"/>
                    </a:lnTo>
                    <a:lnTo>
                      <a:pt x="1067" y="332"/>
                    </a:lnTo>
                    <a:lnTo>
                      <a:pt x="1067" y="330"/>
                    </a:lnTo>
                    <a:lnTo>
                      <a:pt x="1067" y="325"/>
                    </a:lnTo>
                    <a:lnTo>
                      <a:pt x="1067" y="321"/>
                    </a:lnTo>
                    <a:lnTo>
                      <a:pt x="1069" y="313"/>
                    </a:lnTo>
                    <a:lnTo>
                      <a:pt x="1069" y="306"/>
                    </a:lnTo>
                    <a:lnTo>
                      <a:pt x="1069" y="298"/>
                    </a:lnTo>
                    <a:lnTo>
                      <a:pt x="1071" y="290"/>
                    </a:lnTo>
                    <a:lnTo>
                      <a:pt x="1071" y="283"/>
                    </a:lnTo>
                    <a:lnTo>
                      <a:pt x="1071" y="277"/>
                    </a:lnTo>
                    <a:lnTo>
                      <a:pt x="1071" y="271"/>
                    </a:lnTo>
                    <a:lnTo>
                      <a:pt x="1071" y="268"/>
                    </a:lnTo>
                    <a:lnTo>
                      <a:pt x="1071" y="266"/>
                    </a:lnTo>
                    <a:lnTo>
                      <a:pt x="1071" y="260"/>
                    </a:lnTo>
                    <a:lnTo>
                      <a:pt x="1071" y="256"/>
                    </a:lnTo>
                    <a:lnTo>
                      <a:pt x="1071" y="252"/>
                    </a:lnTo>
                    <a:lnTo>
                      <a:pt x="1071" y="249"/>
                    </a:lnTo>
                    <a:lnTo>
                      <a:pt x="1071" y="245"/>
                    </a:lnTo>
                    <a:lnTo>
                      <a:pt x="1071" y="237"/>
                    </a:lnTo>
                    <a:lnTo>
                      <a:pt x="1071" y="232"/>
                    </a:lnTo>
                    <a:lnTo>
                      <a:pt x="1071" y="224"/>
                    </a:lnTo>
                    <a:lnTo>
                      <a:pt x="1073" y="216"/>
                    </a:lnTo>
                    <a:lnTo>
                      <a:pt x="1079" y="214"/>
                    </a:lnTo>
                    <a:lnTo>
                      <a:pt x="1088" y="214"/>
                    </a:lnTo>
                    <a:lnTo>
                      <a:pt x="1090" y="212"/>
                    </a:lnTo>
                    <a:lnTo>
                      <a:pt x="1094" y="212"/>
                    </a:lnTo>
                    <a:lnTo>
                      <a:pt x="1100" y="211"/>
                    </a:lnTo>
                    <a:lnTo>
                      <a:pt x="1103" y="211"/>
                    </a:lnTo>
                    <a:lnTo>
                      <a:pt x="1111" y="209"/>
                    </a:lnTo>
                    <a:lnTo>
                      <a:pt x="1119" y="209"/>
                    </a:lnTo>
                    <a:lnTo>
                      <a:pt x="1122" y="209"/>
                    </a:lnTo>
                    <a:lnTo>
                      <a:pt x="1126" y="207"/>
                    </a:lnTo>
                    <a:lnTo>
                      <a:pt x="1130" y="207"/>
                    </a:lnTo>
                    <a:lnTo>
                      <a:pt x="1134" y="207"/>
                    </a:lnTo>
                    <a:lnTo>
                      <a:pt x="1138" y="205"/>
                    </a:lnTo>
                    <a:lnTo>
                      <a:pt x="1141" y="205"/>
                    </a:lnTo>
                    <a:lnTo>
                      <a:pt x="1147" y="203"/>
                    </a:lnTo>
                    <a:lnTo>
                      <a:pt x="1151" y="203"/>
                    </a:lnTo>
                    <a:lnTo>
                      <a:pt x="1153" y="203"/>
                    </a:lnTo>
                    <a:lnTo>
                      <a:pt x="1159" y="203"/>
                    </a:lnTo>
                    <a:lnTo>
                      <a:pt x="1162" y="201"/>
                    </a:lnTo>
                    <a:lnTo>
                      <a:pt x="1166" y="201"/>
                    </a:lnTo>
                    <a:lnTo>
                      <a:pt x="1170" y="201"/>
                    </a:lnTo>
                    <a:lnTo>
                      <a:pt x="1174" y="199"/>
                    </a:lnTo>
                    <a:lnTo>
                      <a:pt x="1178" y="199"/>
                    </a:lnTo>
                    <a:lnTo>
                      <a:pt x="1181" y="199"/>
                    </a:lnTo>
                    <a:lnTo>
                      <a:pt x="1185" y="197"/>
                    </a:lnTo>
                    <a:lnTo>
                      <a:pt x="1189" y="197"/>
                    </a:lnTo>
                    <a:lnTo>
                      <a:pt x="1193" y="195"/>
                    </a:lnTo>
                    <a:lnTo>
                      <a:pt x="1198" y="195"/>
                    </a:lnTo>
                    <a:lnTo>
                      <a:pt x="1204" y="195"/>
                    </a:lnTo>
                    <a:lnTo>
                      <a:pt x="1212" y="193"/>
                    </a:lnTo>
                    <a:lnTo>
                      <a:pt x="1216" y="192"/>
                    </a:lnTo>
                    <a:lnTo>
                      <a:pt x="1221" y="192"/>
                    </a:lnTo>
                    <a:lnTo>
                      <a:pt x="1223" y="190"/>
                    </a:lnTo>
                    <a:lnTo>
                      <a:pt x="1227" y="190"/>
                    </a:lnTo>
                    <a:lnTo>
                      <a:pt x="1233" y="190"/>
                    </a:lnTo>
                    <a:lnTo>
                      <a:pt x="1237" y="190"/>
                    </a:lnTo>
                    <a:lnTo>
                      <a:pt x="1238" y="188"/>
                    </a:lnTo>
                    <a:lnTo>
                      <a:pt x="1244" y="188"/>
                    </a:lnTo>
                    <a:lnTo>
                      <a:pt x="1246" y="188"/>
                    </a:lnTo>
                    <a:lnTo>
                      <a:pt x="1250" y="186"/>
                    </a:lnTo>
                    <a:lnTo>
                      <a:pt x="1256" y="186"/>
                    </a:lnTo>
                    <a:lnTo>
                      <a:pt x="1259" y="186"/>
                    </a:lnTo>
                    <a:lnTo>
                      <a:pt x="1267" y="184"/>
                    </a:lnTo>
                    <a:lnTo>
                      <a:pt x="1275" y="184"/>
                    </a:lnTo>
                    <a:lnTo>
                      <a:pt x="1278" y="184"/>
                    </a:lnTo>
                    <a:lnTo>
                      <a:pt x="1282" y="182"/>
                    </a:lnTo>
                    <a:lnTo>
                      <a:pt x="1286" y="182"/>
                    </a:lnTo>
                    <a:lnTo>
                      <a:pt x="1292" y="182"/>
                    </a:lnTo>
                    <a:lnTo>
                      <a:pt x="1294" y="180"/>
                    </a:lnTo>
                    <a:lnTo>
                      <a:pt x="1297" y="180"/>
                    </a:lnTo>
                    <a:lnTo>
                      <a:pt x="1303" y="178"/>
                    </a:lnTo>
                    <a:lnTo>
                      <a:pt x="1307" y="178"/>
                    </a:lnTo>
                    <a:lnTo>
                      <a:pt x="1309" y="178"/>
                    </a:lnTo>
                    <a:lnTo>
                      <a:pt x="1314" y="178"/>
                    </a:lnTo>
                    <a:lnTo>
                      <a:pt x="1318" y="178"/>
                    </a:lnTo>
                    <a:lnTo>
                      <a:pt x="1322" y="178"/>
                    </a:lnTo>
                    <a:lnTo>
                      <a:pt x="1322" y="171"/>
                    </a:lnTo>
                    <a:lnTo>
                      <a:pt x="1324" y="163"/>
                    </a:lnTo>
                    <a:lnTo>
                      <a:pt x="1324" y="155"/>
                    </a:lnTo>
                    <a:lnTo>
                      <a:pt x="1326" y="150"/>
                    </a:lnTo>
                    <a:lnTo>
                      <a:pt x="1326" y="142"/>
                    </a:lnTo>
                    <a:lnTo>
                      <a:pt x="1328" y="135"/>
                    </a:lnTo>
                    <a:lnTo>
                      <a:pt x="1328" y="127"/>
                    </a:lnTo>
                    <a:lnTo>
                      <a:pt x="1330" y="121"/>
                    </a:lnTo>
                    <a:lnTo>
                      <a:pt x="1332" y="112"/>
                    </a:lnTo>
                    <a:lnTo>
                      <a:pt x="1332" y="104"/>
                    </a:lnTo>
                    <a:lnTo>
                      <a:pt x="1332" y="98"/>
                    </a:lnTo>
                    <a:lnTo>
                      <a:pt x="1333" y="93"/>
                    </a:lnTo>
                    <a:lnTo>
                      <a:pt x="1333" y="83"/>
                    </a:lnTo>
                    <a:lnTo>
                      <a:pt x="1335" y="76"/>
                    </a:lnTo>
                    <a:lnTo>
                      <a:pt x="1337" y="68"/>
                    </a:lnTo>
                    <a:lnTo>
                      <a:pt x="1337" y="62"/>
                    </a:lnTo>
                    <a:lnTo>
                      <a:pt x="1763" y="53"/>
                    </a:lnTo>
                    <a:close/>
                  </a:path>
                </a:pathLst>
              </a:custGeom>
              <a:solidFill>
                <a:srgbClr val="000000"/>
              </a:solidFill>
              <a:ln w="9525">
                <a:noFill/>
                <a:round/>
                <a:headEnd/>
                <a:tailEnd/>
              </a:ln>
            </p:spPr>
            <p:txBody>
              <a:bodyPr/>
              <a:lstStyle/>
              <a:p>
                <a:endParaRPr lang="zh-CN" altLang="en-US"/>
              </a:p>
            </p:txBody>
          </p:sp>
          <p:sp>
            <p:nvSpPr>
              <p:cNvPr id="63701" name="Freeform 47"/>
              <p:cNvSpPr>
                <a:spLocks/>
              </p:cNvSpPr>
              <p:nvPr/>
            </p:nvSpPr>
            <p:spPr bwMode="auto">
              <a:xfrm>
                <a:off x="2705" y="2575"/>
                <a:ext cx="488" cy="386"/>
              </a:xfrm>
              <a:custGeom>
                <a:avLst/>
                <a:gdLst>
                  <a:gd name="T0" fmla="*/ 1 w 975"/>
                  <a:gd name="T1" fmla="*/ 1 h 772"/>
                  <a:gd name="T2" fmla="*/ 1 w 975"/>
                  <a:gd name="T3" fmla="*/ 0 h 772"/>
                  <a:gd name="T4" fmla="*/ 1 w 975"/>
                  <a:gd name="T5" fmla="*/ 1 h 772"/>
                  <a:gd name="T6" fmla="*/ 1 w 975"/>
                  <a:gd name="T7" fmla="*/ 1 h 772"/>
                  <a:gd name="T8" fmla="*/ 1 w 975"/>
                  <a:gd name="T9" fmla="*/ 1 h 772"/>
                  <a:gd name="T10" fmla="*/ 1 w 975"/>
                  <a:gd name="T11" fmla="*/ 1 h 772"/>
                  <a:gd name="T12" fmla="*/ 1 w 975"/>
                  <a:gd name="T13" fmla="*/ 1 h 772"/>
                  <a:gd name="T14" fmla="*/ 1 w 975"/>
                  <a:gd name="T15" fmla="*/ 1 h 772"/>
                  <a:gd name="T16" fmla="*/ 1 w 975"/>
                  <a:gd name="T17" fmla="*/ 1 h 772"/>
                  <a:gd name="T18" fmla="*/ 1 w 975"/>
                  <a:gd name="T19" fmla="*/ 1 h 772"/>
                  <a:gd name="T20" fmla="*/ 1 w 975"/>
                  <a:gd name="T21" fmla="*/ 1 h 772"/>
                  <a:gd name="T22" fmla="*/ 1 w 975"/>
                  <a:gd name="T23" fmla="*/ 1 h 772"/>
                  <a:gd name="T24" fmla="*/ 1 w 975"/>
                  <a:gd name="T25" fmla="*/ 1 h 772"/>
                  <a:gd name="T26" fmla="*/ 1 w 975"/>
                  <a:gd name="T27" fmla="*/ 1 h 772"/>
                  <a:gd name="T28" fmla="*/ 1 w 975"/>
                  <a:gd name="T29" fmla="*/ 1 h 772"/>
                  <a:gd name="T30" fmla="*/ 1 w 975"/>
                  <a:gd name="T31" fmla="*/ 1 h 772"/>
                  <a:gd name="T32" fmla="*/ 1 w 975"/>
                  <a:gd name="T33" fmla="*/ 1 h 772"/>
                  <a:gd name="T34" fmla="*/ 1 w 975"/>
                  <a:gd name="T35" fmla="*/ 1 h 772"/>
                  <a:gd name="T36" fmla="*/ 1 w 975"/>
                  <a:gd name="T37" fmla="*/ 1 h 772"/>
                  <a:gd name="T38" fmla="*/ 1 w 975"/>
                  <a:gd name="T39" fmla="*/ 1 h 772"/>
                  <a:gd name="T40" fmla="*/ 1 w 975"/>
                  <a:gd name="T41" fmla="*/ 1 h 772"/>
                  <a:gd name="T42" fmla="*/ 1 w 975"/>
                  <a:gd name="T43" fmla="*/ 1 h 772"/>
                  <a:gd name="T44" fmla="*/ 1 w 975"/>
                  <a:gd name="T45" fmla="*/ 1 h 772"/>
                  <a:gd name="T46" fmla="*/ 1 w 975"/>
                  <a:gd name="T47" fmla="*/ 1 h 772"/>
                  <a:gd name="T48" fmla="*/ 1 w 975"/>
                  <a:gd name="T49" fmla="*/ 1 h 772"/>
                  <a:gd name="T50" fmla="*/ 1 w 975"/>
                  <a:gd name="T51" fmla="*/ 1 h 772"/>
                  <a:gd name="T52" fmla="*/ 1 w 975"/>
                  <a:gd name="T53" fmla="*/ 1 h 772"/>
                  <a:gd name="T54" fmla="*/ 1 w 975"/>
                  <a:gd name="T55" fmla="*/ 1 h 772"/>
                  <a:gd name="T56" fmla="*/ 1 w 975"/>
                  <a:gd name="T57" fmla="*/ 1 h 772"/>
                  <a:gd name="T58" fmla="*/ 1 w 975"/>
                  <a:gd name="T59" fmla="*/ 1 h 772"/>
                  <a:gd name="T60" fmla="*/ 1 w 975"/>
                  <a:gd name="T61" fmla="*/ 1 h 772"/>
                  <a:gd name="T62" fmla="*/ 1 w 975"/>
                  <a:gd name="T63" fmla="*/ 1 h 772"/>
                  <a:gd name="T64" fmla="*/ 1 w 975"/>
                  <a:gd name="T65" fmla="*/ 1 h 772"/>
                  <a:gd name="T66" fmla="*/ 1 w 975"/>
                  <a:gd name="T67" fmla="*/ 1 h 772"/>
                  <a:gd name="T68" fmla="*/ 1 w 975"/>
                  <a:gd name="T69" fmla="*/ 1 h 772"/>
                  <a:gd name="T70" fmla="*/ 1 w 975"/>
                  <a:gd name="T71" fmla="*/ 1 h 772"/>
                  <a:gd name="T72" fmla="*/ 1 w 975"/>
                  <a:gd name="T73" fmla="*/ 1 h 772"/>
                  <a:gd name="T74" fmla="*/ 1 w 975"/>
                  <a:gd name="T75" fmla="*/ 1 h 772"/>
                  <a:gd name="T76" fmla="*/ 1 w 975"/>
                  <a:gd name="T77" fmla="*/ 1 h 772"/>
                  <a:gd name="T78" fmla="*/ 1 w 975"/>
                  <a:gd name="T79" fmla="*/ 1 h 772"/>
                  <a:gd name="T80" fmla="*/ 1 w 975"/>
                  <a:gd name="T81" fmla="*/ 1 h 772"/>
                  <a:gd name="T82" fmla="*/ 1 w 975"/>
                  <a:gd name="T83" fmla="*/ 1 h 772"/>
                  <a:gd name="T84" fmla="*/ 1 w 975"/>
                  <a:gd name="T85" fmla="*/ 1 h 772"/>
                  <a:gd name="T86" fmla="*/ 1 w 975"/>
                  <a:gd name="T87" fmla="*/ 1 h 772"/>
                  <a:gd name="T88" fmla="*/ 1 w 975"/>
                  <a:gd name="T89" fmla="*/ 1 h 772"/>
                  <a:gd name="T90" fmla="*/ 1 w 975"/>
                  <a:gd name="T91" fmla="*/ 1 h 772"/>
                  <a:gd name="T92" fmla="*/ 1 w 975"/>
                  <a:gd name="T93" fmla="*/ 1 h 772"/>
                  <a:gd name="T94" fmla="*/ 1 w 975"/>
                  <a:gd name="T95" fmla="*/ 1 h 772"/>
                  <a:gd name="T96" fmla="*/ 1 w 975"/>
                  <a:gd name="T97" fmla="*/ 1 h 772"/>
                  <a:gd name="T98" fmla="*/ 1 w 975"/>
                  <a:gd name="T99" fmla="*/ 1 h 772"/>
                  <a:gd name="T100" fmla="*/ 1 w 975"/>
                  <a:gd name="T101" fmla="*/ 1 h 772"/>
                  <a:gd name="T102" fmla="*/ 1 w 975"/>
                  <a:gd name="T103" fmla="*/ 1 h 772"/>
                  <a:gd name="T104" fmla="*/ 1 w 975"/>
                  <a:gd name="T105" fmla="*/ 1 h 772"/>
                  <a:gd name="T106" fmla="*/ 1 w 975"/>
                  <a:gd name="T107" fmla="*/ 1 h 772"/>
                  <a:gd name="T108" fmla="*/ 1 w 975"/>
                  <a:gd name="T109" fmla="*/ 1 h 772"/>
                  <a:gd name="T110" fmla="*/ 1 w 975"/>
                  <a:gd name="T111" fmla="*/ 1 h 772"/>
                  <a:gd name="T112" fmla="*/ 1 w 975"/>
                  <a:gd name="T113" fmla="*/ 1 h 7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75"/>
                  <a:gd name="T172" fmla="*/ 0 h 772"/>
                  <a:gd name="T173" fmla="*/ 975 w 975"/>
                  <a:gd name="T174" fmla="*/ 772 h 7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75" h="772">
                    <a:moveTo>
                      <a:pt x="896" y="11"/>
                    </a:moveTo>
                    <a:lnTo>
                      <a:pt x="888" y="8"/>
                    </a:lnTo>
                    <a:lnTo>
                      <a:pt x="882" y="8"/>
                    </a:lnTo>
                    <a:lnTo>
                      <a:pt x="877" y="4"/>
                    </a:lnTo>
                    <a:lnTo>
                      <a:pt x="869" y="2"/>
                    </a:lnTo>
                    <a:lnTo>
                      <a:pt x="863" y="0"/>
                    </a:lnTo>
                    <a:lnTo>
                      <a:pt x="858" y="0"/>
                    </a:lnTo>
                    <a:lnTo>
                      <a:pt x="850" y="0"/>
                    </a:lnTo>
                    <a:lnTo>
                      <a:pt x="842" y="0"/>
                    </a:lnTo>
                    <a:lnTo>
                      <a:pt x="839" y="0"/>
                    </a:lnTo>
                    <a:lnTo>
                      <a:pt x="835" y="0"/>
                    </a:lnTo>
                    <a:lnTo>
                      <a:pt x="831" y="0"/>
                    </a:lnTo>
                    <a:lnTo>
                      <a:pt x="829" y="0"/>
                    </a:lnTo>
                    <a:lnTo>
                      <a:pt x="820" y="0"/>
                    </a:lnTo>
                    <a:lnTo>
                      <a:pt x="812" y="4"/>
                    </a:lnTo>
                    <a:lnTo>
                      <a:pt x="808" y="4"/>
                    </a:lnTo>
                    <a:lnTo>
                      <a:pt x="804" y="6"/>
                    </a:lnTo>
                    <a:lnTo>
                      <a:pt x="799" y="6"/>
                    </a:lnTo>
                    <a:lnTo>
                      <a:pt x="797" y="8"/>
                    </a:lnTo>
                    <a:lnTo>
                      <a:pt x="793" y="8"/>
                    </a:lnTo>
                    <a:lnTo>
                      <a:pt x="787" y="9"/>
                    </a:lnTo>
                    <a:lnTo>
                      <a:pt x="783" y="11"/>
                    </a:lnTo>
                    <a:lnTo>
                      <a:pt x="780" y="13"/>
                    </a:lnTo>
                    <a:lnTo>
                      <a:pt x="776" y="13"/>
                    </a:lnTo>
                    <a:lnTo>
                      <a:pt x="770" y="15"/>
                    </a:lnTo>
                    <a:lnTo>
                      <a:pt x="766" y="19"/>
                    </a:lnTo>
                    <a:lnTo>
                      <a:pt x="763" y="19"/>
                    </a:lnTo>
                    <a:lnTo>
                      <a:pt x="757" y="21"/>
                    </a:lnTo>
                    <a:lnTo>
                      <a:pt x="753" y="23"/>
                    </a:lnTo>
                    <a:lnTo>
                      <a:pt x="747" y="25"/>
                    </a:lnTo>
                    <a:lnTo>
                      <a:pt x="742" y="28"/>
                    </a:lnTo>
                    <a:lnTo>
                      <a:pt x="736" y="30"/>
                    </a:lnTo>
                    <a:lnTo>
                      <a:pt x="732" y="32"/>
                    </a:lnTo>
                    <a:lnTo>
                      <a:pt x="726" y="34"/>
                    </a:lnTo>
                    <a:lnTo>
                      <a:pt x="723" y="38"/>
                    </a:lnTo>
                    <a:lnTo>
                      <a:pt x="717" y="40"/>
                    </a:lnTo>
                    <a:lnTo>
                      <a:pt x="713" y="44"/>
                    </a:lnTo>
                    <a:lnTo>
                      <a:pt x="707" y="48"/>
                    </a:lnTo>
                    <a:lnTo>
                      <a:pt x="702" y="49"/>
                    </a:lnTo>
                    <a:lnTo>
                      <a:pt x="696" y="53"/>
                    </a:lnTo>
                    <a:lnTo>
                      <a:pt x="690" y="55"/>
                    </a:lnTo>
                    <a:lnTo>
                      <a:pt x="685" y="59"/>
                    </a:lnTo>
                    <a:lnTo>
                      <a:pt x="681" y="63"/>
                    </a:lnTo>
                    <a:lnTo>
                      <a:pt x="673" y="65"/>
                    </a:lnTo>
                    <a:lnTo>
                      <a:pt x="667" y="70"/>
                    </a:lnTo>
                    <a:lnTo>
                      <a:pt x="662" y="74"/>
                    </a:lnTo>
                    <a:lnTo>
                      <a:pt x="656" y="78"/>
                    </a:lnTo>
                    <a:lnTo>
                      <a:pt x="650" y="82"/>
                    </a:lnTo>
                    <a:lnTo>
                      <a:pt x="645" y="86"/>
                    </a:lnTo>
                    <a:lnTo>
                      <a:pt x="639" y="87"/>
                    </a:lnTo>
                    <a:lnTo>
                      <a:pt x="633" y="93"/>
                    </a:lnTo>
                    <a:lnTo>
                      <a:pt x="626" y="99"/>
                    </a:lnTo>
                    <a:lnTo>
                      <a:pt x="620" y="103"/>
                    </a:lnTo>
                    <a:lnTo>
                      <a:pt x="614" y="106"/>
                    </a:lnTo>
                    <a:lnTo>
                      <a:pt x="608" y="112"/>
                    </a:lnTo>
                    <a:lnTo>
                      <a:pt x="599" y="116"/>
                    </a:lnTo>
                    <a:lnTo>
                      <a:pt x="591" y="124"/>
                    </a:lnTo>
                    <a:lnTo>
                      <a:pt x="582" y="131"/>
                    </a:lnTo>
                    <a:lnTo>
                      <a:pt x="572" y="139"/>
                    </a:lnTo>
                    <a:lnTo>
                      <a:pt x="563" y="146"/>
                    </a:lnTo>
                    <a:lnTo>
                      <a:pt x="553" y="154"/>
                    </a:lnTo>
                    <a:lnTo>
                      <a:pt x="544" y="164"/>
                    </a:lnTo>
                    <a:lnTo>
                      <a:pt x="532" y="173"/>
                    </a:lnTo>
                    <a:lnTo>
                      <a:pt x="521" y="181"/>
                    </a:lnTo>
                    <a:lnTo>
                      <a:pt x="511" y="192"/>
                    </a:lnTo>
                    <a:lnTo>
                      <a:pt x="500" y="203"/>
                    </a:lnTo>
                    <a:lnTo>
                      <a:pt x="489" y="213"/>
                    </a:lnTo>
                    <a:lnTo>
                      <a:pt x="477" y="222"/>
                    </a:lnTo>
                    <a:lnTo>
                      <a:pt x="466" y="234"/>
                    </a:lnTo>
                    <a:lnTo>
                      <a:pt x="454" y="245"/>
                    </a:lnTo>
                    <a:lnTo>
                      <a:pt x="443" y="259"/>
                    </a:lnTo>
                    <a:lnTo>
                      <a:pt x="430" y="270"/>
                    </a:lnTo>
                    <a:lnTo>
                      <a:pt x="418" y="283"/>
                    </a:lnTo>
                    <a:lnTo>
                      <a:pt x="405" y="295"/>
                    </a:lnTo>
                    <a:lnTo>
                      <a:pt x="394" y="308"/>
                    </a:lnTo>
                    <a:lnTo>
                      <a:pt x="382" y="319"/>
                    </a:lnTo>
                    <a:lnTo>
                      <a:pt x="369" y="331"/>
                    </a:lnTo>
                    <a:lnTo>
                      <a:pt x="357" y="344"/>
                    </a:lnTo>
                    <a:lnTo>
                      <a:pt x="344" y="357"/>
                    </a:lnTo>
                    <a:lnTo>
                      <a:pt x="331" y="371"/>
                    </a:lnTo>
                    <a:lnTo>
                      <a:pt x="318" y="384"/>
                    </a:lnTo>
                    <a:lnTo>
                      <a:pt x="306" y="397"/>
                    </a:lnTo>
                    <a:lnTo>
                      <a:pt x="295" y="411"/>
                    </a:lnTo>
                    <a:lnTo>
                      <a:pt x="281" y="424"/>
                    </a:lnTo>
                    <a:lnTo>
                      <a:pt x="270" y="435"/>
                    </a:lnTo>
                    <a:lnTo>
                      <a:pt x="257" y="449"/>
                    </a:lnTo>
                    <a:lnTo>
                      <a:pt x="247" y="464"/>
                    </a:lnTo>
                    <a:lnTo>
                      <a:pt x="234" y="475"/>
                    </a:lnTo>
                    <a:lnTo>
                      <a:pt x="221" y="487"/>
                    </a:lnTo>
                    <a:lnTo>
                      <a:pt x="209" y="500"/>
                    </a:lnTo>
                    <a:lnTo>
                      <a:pt x="198" y="513"/>
                    </a:lnTo>
                    <a:lnTo>
                      <a:pt x="186" y="525"/>
                    </a:lnTo>
                    <a:lnTo>
                      <a:pt x="175" y="538"/>
                    </a:lnTo>
                    <a:lnTo>
                      <a:pt x="165" y="550"/>
                    </a:lnTo>
                    <a:lnTo>
                      <a:pt x="154" y="563"/>
                    </a:lnTo>
                    <a:lnTo>
                      <a:pt x="144" y="574"/>
                    </a:lnTo>
                    <a:lnTo>
                      <a:pt x="133" y="586"/>
                    </a:lnTo>
                    <a:lnTo>
                      <a:pt x="124" y="595"/>
                    </a:lnTo>
                    <a:lnTo>
                      <a:pt x="114" y="607"/>
                    </a:lnTo>
                    <a:lnTo>
                      <a:pt x="105" y="616"/>
                    </a:lnTo>
                    <a:lnTo>
                      <a:pt x="95" y="627"/>
                    </a:lnTo>
                    <a:lnTo>
                      <a:pt x="86" y="637"/>
                    </a:lnTo>
                    <a:lnTo>
                      <a:pt x="78" y="648"/>
                    </a:lnTo>
                    <a:lnTo>
                      <a:pt x="70" y="656"/>
                    </a:lnTo>
                    <a:lnTo>
                      <a:pt x="63" y="664"/>
                    </a:lnTo>
                    <a:lnTo>
                      <a:pt x="53" y="673"/>
                    </a:lnTo>
                    <a:lnTo>
                      <a:pt x="47" y="681"/>
                    </a:lnTo>
                    <a:lnTo>
                      <a:pt x="40" y="688"/>
                    </a:lnTo>
                    <a:lnTo>
                      <a:pt x="34" y="696"/>
                    </a:lnTo>
                    <a:lnTo>
                      <a:pt x="28" y="702"/>
                    </a:lnTo>
                    <a:lnTo>
                      <a:pt x="23" y="707"/>
                    </a:lnTo>
                    <a:lnTo>
                      <a:pt x="19" y="713"/>
                    </a:lnTo>
                    <a:lnTo>
                      <a:pt x="15" y="719"/>
                    </a:lnTo>
                    <a:lnTo>
                      <a:pt x="11" y="723"/>
                    </a:lnTo>
                    <a:lnTo>
                      <a:pt x="8" y="726"/>
                    </a:lnTo>
                    <a:lnTo>
                      <a:pt x="4" y="732"/>
                    </a:lnTo>
                    <a:lnTo>
                      <a:pt x="0" y="738"/>
                    </a:lnTo>
                    <a:lnTo>
                      <a:pt x="40" y="772"/>
                    </a:lnTo>
                    <a:lnTo>
                      <a:pt x="40" y="768"/>
                    </a:lnTo>
                    <a:lnTo>
                      <a:pt x="46" y="764"/>
                    </a:lnTo>
                    <a:lnTo>
                      <a:pt x="46" y="761"/>
                    </a:lnTo>
                    <a:lnTo>
                      <a:pt x="51" y="757"/>
                    </a:lnTo>
                    <a:lnTo>
                      <a:pt x="55" y="753"/>
                    </a:lnTo>
                    <a:lnTo>
                      <a:pt x="59" y="749"/>
                    </a:lnTo>
                    <a:lnTo>
                      <a:pt x="63" y="742"/>
                    </a:lnTo>
                    <a:lnTo>
                      <a:pt x="68" y="736"/>
                    </a:lnTo>
                    <a:lnTo>
                      <a:pt x="74" y="728"/>
                    </a:lnTo>
                    <a:lnTo>
                      <a:pt x="82" y="723"/>
                    </a:lnTo>
                    <a:lnTo>
                      <a:pt x="87" y="713"/>
                    </a:lnTo>
                    <a:lnTo>
                      <a:pt x="95" y="707"/>
                    </a:lnTo>
                    <a:lnTo>
                      <a:pt x="103" y="698"/>
                    </a:lnTo>
                    <a:lnTo>
                      <a:pt x="110" y="690"/>
                    </a:lnTo>
                    <a:lnTo>
                      <a:pt x="120" y="679"/>
                    </a:lnTo>
                    <a:lnTo>
                      <a:pt x="127" y="669"/>
                    </a:lnTo>
                    <a:lnTo>
                      <a:pt x="137" y="660"/>
                    </a:lnTo>
                    <a:lnTo>
                      <a:pt x="146" y="650"/>
                    </a:lnTo>
                    <a:lnTo>
                      <a:pt x="156" y="639"/>
                    </a:lnTo>
                    <a:lnTo>
                      <a:pt x="165" y="627"/>
                    </a:lnTo>
                    <a:lnTo>
                      <a:pt x="177" y="616"/>
                    </a:lnTo>
                    <a:lnTo>
                      <a:pt x="186" y="605"/>
                    </a:lnTo>
                    <a:lnTo>
                      <a:pt x="196" y="593"/>
                    </a:lnTo>
                    <a:lnTo>
                      <a:pt x="207" y="580"/>
                    </a:lnTo>
                    <a:lnTo>
                      <a:pt x="221" y="569"/>
                    </a:lnTo>
                    <a:lnTo>
                      <a:pt x="232" y="557"/>
                    </a:lnTo>
                    <a:lnTo>
                      <a:pt x="243" y="544"/>
                    </a:lnTo>
                    <a:lnTo>
                      <a:pt x="255" y="531"/>
                    </a:lnTo>
                    <a:lnTo>
                      <a:pt x="266" y="517"/>
                    </a:lnTo>
                    <a:lnTo>
                      <a:pt x="278" y="506"/>
                    </a:lnTo>
                    <a:lnTo>
                      <a:pt x="289" y="492"/>
                    </a:lnTo>
                    <a:lnTo>
                      <a:pt x="302" y="479"/>
                    </a:lnTo>
                    <a:lnTo>
                      <a:pt x="314" y="466"/>
                    </a:lnTo>
                    <a:lnTo>
                      <a:pt x="327" y="453"/>
                    </a:lnTo>
                    <a:lnTo>
                      <a:pt x="338" y="439"/>
                    </a:lnTo>
                    <a:lnTo>
                      <a:pt x="352" y="426"/>
                    </a:lnTo>
                    <a:lnTo>
                      <a:pt x="365" y="413"/>
                    </a:lnTo>
                    <a:lnTo>
                      <a:pt x="376" y="401"/>
                    </a:lnTo>
                    <a:lnTo>
                      <a:pt x="388" y="388"/>
                    </a:lnTo>
                    <a:lnTo>
                      <a:pt x="401" y="375"/>
                    </a:lnTo>
                    <a:lnTo>
                      <a:pt x="415" y="361"/>
                    </a:lnTo>
                    <a:lnTo>
                      <a:pt x="428" y="348"/>
                    </a:lnTo>
                    <a:lnTo>
                      <a:pt x="439" y="337"/>
                    </a:lnTo>
                    <a:lnTo>
                      <a:pt x="451" y="325"/>
                    </a:lnTo>
                    <a:lnTo>
                      <a:pt x="464" y="312"/>
                    </a:lnTo>
                    <a:lnTo>
                      <a:pt x="475" y="300"/>
                    </a:lnTo>
                    <a:lnTo>
                      <a:pt x="487" y="287"/>
                    </a:lnTo>
                    <a:lnTo>
                      <a:pt x="498" y="278"/>
                    </a:lnTo>
                    <a:lnTo>
                      <a:pt x="510" y="266"/>
                    </a:lnTo>
                    <a:lnTo>
                      <a:pt x="521" y="255"/>
                    </a:lnTo>
                    <a:lnTo>
                      <a:pt x="532" y="243"/>
                    </a:lnTo>
                    <a:lnTo>
                      <a:pt x="544" y="232"/>
                    </a:lnTo>
                    <a:lnTo>
                      <a:pt x="555" y="222"/>
                    </a:lnTo>
                    <a:lnTo>
                      <a:pt x="567" y="215"/>
                    </a:lnTo>
                    <a:lnTo>
                      <a:pt x="576" y="205"/>
                    </a:lnTo>
                    <a:lnTo>
                      <a:pt x="586" y="198"/>
                    </a:lnTo>
                    <a:lnTo>
                      <a:pt x="595" y="188"/>
                    </a:lnTo>
                    <a:lnTo>
                      <a:pt x="605" y="181"/>
                    </a:lnTo>
                    <a:lnTo>
                      <a:pt x="614" y="175"/>
                    </a:lnTo>
                    <a:lnTo>
                      <a:pt x="622" y="167"/>
                    </a:lnTo>
                    <a:lnTo>
                      <a:pt x="631" y="160"/>
                    </a:lnTo>
                    <a:lnTo>
                      <a:pt x="639" y="156"/>
                    </a:lnTo>
                    <a:lnTo>
                      <a:pt x="643" y="152"/>
                    </a:lnTo>
                    <a:lnTo>
                      <a:pt x="648" y="148"/>
                    </a:lnTo>
                    <a:lnTo>
                      <a:pt x="652" y="144"/>
                    </a:lnTo>
                    <a:lnTo>
                      <a:pt x="660" y="141"/>
                    </a:lnTo>
                    <a:lnTo>
                      <a:pt x="664" y="135"/>
                    </a:lnTo>
                    <a:lnTo>
                      <a:pt x="671" y="131"/>
                    </a:lnTo>
                    <a:lnTo>
                      <a:pt x="677" y="127"/>
                    </a:lnTo>
                    <a:lnTo>
                      <a:pt x="685" y="122"/>
                    </a:lnTo>
                    <a:lnTo>
                      <a:pt x="690" y="116"/>
                    </a:lnTo>
                    <a:lnTo>
                      <a:pt x="700" y="112"/>
                    </a:lnTo>
                    <a:lnTo>
                      <a:pt x="702" y="110"/>
                    </a:lnTo>
                    <a:lnTo>
                      <a:pt x="707" y="106"/>
                    </a:lnTo>
                    <a:lnTo>
                      <a:pt x="711" y="105"/>
                    </a:lnTo>
                    <a:lnTo>
                      <a:pt x="715" y="103"/>
                    </a:lnTo>
                    <a:lnTo>
                      <a:pt x="719" y="99"/>
                    </a:lnTo>
                    <a:lnTo>
                      <a:pt x="724" y="99"/>
                    </a:lnTo>
                    <a:lnTo>
                      <a:pt x="728" y="95"/>
                    </a:lnTo>
                    <a:lnTo>
                      <a:pt x="732" y="93"/>
                    </a:lnTo>
                    <a:lnTo>
                      <a:pt x="736" y="91"/>
                    </a:lnTo>
                    <a:lnTo>
                      <a:pt x="742" y="87"/>
                    </a:lnTo>
                    <a:lnTo>
                      <a:pt x="745" y="87"/>
                    </a:lnTo>
                    <a:lnTo>
                      <a:pt x="749" y="86"/>
                    </a:lnTo>
                    <a:lnTo>
                      <a:pt x="753" y="82"/>
                    </a:lnTo>
                    <a:lnTo>
                      <a:pt x="759" y="80"/>
                    </a:lnTo>
                    <a:lnTo>
                      <a:pt x="763" y="78"/>
                    </a:lnTo>
                    <a:lnTo>
                      <a:pt x="766" y="76"/>
                    </a:lnTo>
                    <a:lnTo>
                      <a:pt x="770" y="74"/>
                    </a:lnTo>
                    <a:lnTo>
                      <a:pt x="774" y="70"/>
                    </a:lnTo>
                    <a:lnTo>
                      <a:pt x="778" y="70"/>
                    </a:lnTo>
                    <a:lnTo>
                      <a:pt x="782" y="68"/>
                    </a:lnTo>
                    <a:lnTo>
                      <a:pt x="787" y="67"/>
                    </a:lnTo>
                    <a:lnTo>
                      <a:pt x="791" y="65"/>
                    </a:lnTo>
                    <a:lnTo>
                      <a:pt x="795" y="63"/>
                    </a:lnTo>
                    <a:lnTo>
                      <a:pt x="799" y="63"/>
                    </a:lnTo>
                    <a:lnTo>
                      <a:pt x="804" y="59"/>
                    </a:lnTo>
                    <a:lnTo>
                      <a:pt x="808" y="59"/>
                    </a:lnTo>
                    <a:lnTo>
                      <a:pt x="812" y="59"/>
                    </a:lnTo>
                    <a:lnTo>
                      <a:pt x="816" y="59"/>
                    </a:lnTo>
                    <a:lnTo>
                      <a:pt x="823" y="55"/>
                    </a:lnTo>
                    <a:lnTo>
                      <a:pt x="831" y="53"/>
                    </a:lnTo>
                    <a:lnTo>
                      <a:pt x="835" y="53"/>
                    </a:lnTo>
                    <a:lnTo>
                      <a:pt x="839" y="53"/>
                    </a:lnTo>
                    <a:lnTo>
                      <a:pt x="842" y="53"/>
                    </a:lnTo>
                    <a:lnTo>
                      <a:pt x="846" y="53"/>
                    </a:lnTo>
                    <a:lnTo>
                      <a:pt x="852" y="53"/>
                    </a:lnTo>
                    <a:lnTo>
                      <a:pt x="859" y="55"/>
                    </a:lnTo>
                    <a:lnTo>
                      <a:pt x="867" y="57"/>
                    </a:lnTo>
                    <a:lnTo>
                      <a:pt x="873" y="59"/>
                    </a:lnTo>
                    <a:lnTo>
                      <a:pt x="877" y="61"/>
                    </a:lnTo>
                    <a:lnTo>
                      <a:pt x="880" y="65"/>
                    </a:lnTo>
                    <a:lnTo>
                      <a:pt x="886" y="68"/>
                    </a:lnTo>
                    <a:lnTo>
                      <a:pt x="892" y="72"/>
                    </a:lnTo>
                    <a:lnTo>
                      <a:pt x="894" y="76"/>
                    </a:lnTo>
                    <a:lnTo>
                      <a:pt x="898" y="82"/>
                    </a:lnTo>
                    <a:lnTo>
                      <a:pt x="903" y="87"/>
                    </a:lnTo>
                    <a:lnTo>
                      <a:pt x="905" y="95"/>
                    </a:lnTo>
                    <a:lnTo>
                      <a:pt x="907" y="99"/>
                    </a:lnTo>
                    <a:lnTo>
                      <a:pt x="909" y="101"/>
                    </a:lnTo>
                    <a:lnTo>
                      <a:pt x="909" y="105"/>
                    </a:lnTo>
                    <a:lnTo>
                      <a:pt x="911" y="110"/>
                    </a:lnTo>
                    <a:lnTo>
                      <a:pt x="913" y="114"/>
                    </a:lnTo>
                    <a:lnTo>
                      <a:pt x="915" y="118"/>
                    </a:lnTo>
                    <a:lnTo>
                      <a:pt x="915" y="122"/>
                    </a:lnTo>
                    <a:lnTo>
                      <a:pt x="917" y="127"/>
                    </a:lnTo>
                    <a:lnTo>
                      <a:pt x="917" y="131"/>
                    </a:lnTo>
                    <a:lnTo>
                      <a:pt x="918" y="135"/>
                    </a:lnTo>
                    <a:lnTo>
                      <a:pt x="918" y="141"/>
                    </a:lnTo>
                    <a:lnTo>
                      <a:pt x="920" y="146"/>
                    </a:lnTo>
                    <a:lnTo>
                      <a:pt x="920" y="152"/>
                    </a:lnTo>
                    <a:lnTo>
                      <a:pt x="920" y="156"/>
                    </a:lnTo>
                    <a:lnTo>
                      <a:pt x="920" y="162"/>
                    </a:lnTo>
                    <a:lnTo>
                      <a:pt x="922" y="169"/>
                    </a:lnTo>
                    <a:lnTo>
                      <a:pt x="975" y="164"/>
                    </a:lnTo>
                    <a:lnTo>
                      <a:pt x="975" y="158"/>
                    </a:lnTo>
                    <a:lnTo>
                      <a:pt x="974" y="154"/>
                    </a:lnTo>
                    <a:lnTo>
                      <a:pt x="974" y="152"/>
                    </a:lnTo>
                    <a:lnTo>
                      <a:pt x="974" y="146"/>
                    </a:lnTo>
                    <a:lnTo>
                      <a:pt x="974" y="141"/>
                    </a:lnTo>
                    <a:lnTo>
                      <a:pt x="972" y="133"/>
                    </a:lnTo>
                    <a:lnTo>
                      <a:pt x="970" y="125"/>
                    </a:lnTo>
                    <a:lnTo>
                      <a:pt x="968" y="120"/>
                    </a:lnTo>
                    <a:lnTo>
                      <a:pt x="968" y="112"/>
                    </a:lnTo>
                    <a:lnTo>
                      <a:pt x="966" y="106"/>
                    </a:lnTo>
                    <a:lnTo>
                      <a:pt x="962" y="99"/>
                    </a:lnTo>
                    <a:lnTo>
                      <a:pt x="962" y="93"/>
                    </a:lnTo>
                    <a:lnTo>
                      <a:pt x="958" y="87"/>
                    </a:lnTo>
                    <a:lnTo>
                      <a:pt x="956" y="82"/>
                    </a:lnTo>
                    <a:lnTo>
                      <a:pt x="956" y="78"/>
                    </a:lnTo>
                    <a:lnTo>
                      <a:pt x="953" y="72"/>
                    </a:lnTo>
                    <a:lnTo>
                      <a:pt x="951" y="68"/>
                    </a:lnTo>
                    <a:lnTo>
                      <a:pt x="949" y="65"/>
                    </a:lnTo>
                    <a:lnTo>
                      <a:pt x="947" y="59"/>
                    </a:lnTo>
                    <a:lnTo>
                      <a:pt x="943" y="53"/>
                    </a:lnTo>
                    <a:lnTo>
                      <a:pt x="941" y="49"/>
                    </a:lnTo>
                    <a:lnTo>
                      <a:pt x="937" y="46"/>
                    </a:lnTo>
                    <a:lnTo>
                      <a:pt x="936" y="42"/>
                    </a:lnTo>
                    <a:lnTo>
                      <a:pt x="932" y="36"/>
                    </a:lnTo>
                    <a:lnTo>
                      <a:pt x="928" y="34"/>
                    </a:lnTo>
                    <a:lnTo>
                      <a:pt x="926" y="30"/>
                    </a:lnTo>
                    <a:lnTo>
                      <a:pt x="918" y="25"/>
                    </a:lnTo>
                    <a:lnTo>
                      <a:pt x="911" y="19"/>
                    </a:lnTo>
                    <a:lnTo>
                      <a:pt x="907" y="17"/>
                    </a:lnTo>
                    <a:lnTo>
                      <a:pt x="903" y="15"/>
                    </a:lnTo>
                    <a:lnTo>
                      <a:pt x="898" y="13"/>
                    </a:lnTo>
                    <a:lnTo>
                      <a:pt x="896" y="11"/>
                    </a:lnTo>
                    <a:close/>
                  </a:path>
                </a:pathLst>
              </a:custGeom>
              <a:solidFill>
                <a:srgbClr val="000000"/>
              </a:solidFill>
              <a:ln w="9525">
                <a:noFill/>
                <a:round/>
                <a:headEnd/>
                <a:tailEnd/>
              </a:ln>
            </p:spPr>
            <p:txBody>
              <a:bodyPr/>
              <a:lstStyle/>
              <a:p>
                <a:endParaRPr lang="zh-CN" altLang="en-US"/>
              </a:p>
            </p:txBody>
          </p:sp>
          <p:sp>
            <p:nvSpPr>
              <p:cNvPr id="63702" name="Freeform 48"/>
              <p:cNvSpPr>
                <a:spLocks/>
              </p:cNvSpPr>
              <p:nvPr/>
            </p:nvSpPr>
            <p:spPr bwMode="auto">
              <a:xfrm>
                <a:off x="2724" y="2634"/>
                <a:ext cx="465" cy="380"/>
              </a:xfrm>
              <a:custGeom>
                <a:avLst/>
                <a:gdLst>
                  <a:gd name="T0" fmla="*/ 1 w 930"/>
                  <a:gd name="T1" fmla="*/ 0 h 761"/>
                  <a:gd name="T2" fmla="*/ 1 w 930"/>
                  <a:gd name="T3" fmla="*/ 0 h 761"/>
                  <a:gd name="T4" fmla="*/ 1 w 930"/>
                  <a:gd name="T5" fmla="*/ 0 h 761"/>
                  <a:gd name="T6" fmla="*/ 1 w 930"/>
                  <a:gd name="T7" fmla="*/ 0 h 761"/>
                  <a:gd name="T8" fmla="*/ 1 w 930"/>
                  <a:gd name="T9" fmla="*/ 0 h 761"/>
                  <a:gd name="T10" fmla="*/ 1 w 930"/>
                  <a:gd name="T11" fmla="*/ 0 h 761"/>
                  <a:gd name="T12" fmla="*/ 1 w 930"/>
                  <a:gd name="T13" fmla="*/ 0 h 761"/>
                  <a:gd name="T14" fmla="*/ 1 w 930"/>
                  <a:gd name="T15" fmla="*/ 0 h 761"/>
                  <a:gd name="T16" fmla="*/ 1 w 930"/>
                  <a:gd name="T17" fmla="*/ 0 h 761"/>
                  <a:gd name="T18" fmla="*/ 1 w 930"/>
                  <a:gd name="T19" fmla="*/ 0 h 761"/>
                  <a:gd name="T20" fmla="*/ 1 w 930"/>
                  <a:gd name="T21" fmla="*/ 0 h 761"/>
                  <a:gd name="T22" fmla="*/ 1 w 930"/>
                  <a:gd name="T23" fmla="*/ 0 h 761"/>
                  <a:gd name="T24" fmla="*/ 1 w 930"/>
                  <a:gd name="T25" fmla="*/ 0 h 761"/>
                  <a:gd name="T26" fmla="*/ 1 w 930"/>
                  <a:gd name="T27" fmla="*/ 0 h 761"/>
                  <a:gd name="T28" fmla="*/ 1 w 930"/>
                  <a:gd name="T29" fmla="*/ 0 h 761"/>
                  <a:gd name="T30" fmla="*/ 1 w 930"/>
                  <a:gd name="T31" fmla="*/ 0 h 761"/>
                  <a:gd name="T32" fmla="*/ 1 w 930"/>
                  <a:gd name="T33" fmla="*/ 0 h 761"/>
                  <a:gd name="T34" fmla="*/ 1 w 930"/>
                  <a:gd name="T35" fmla="*/ 0 h 761"/>
                  <a:gd name="T36" fmla="*/ 1 w 930"/>
                  <a:gd name="T37" fmla="*/ 0 h 761"/>
                  <a:gd name="T38" fmla="*/ 1 w 930"/>
                  <a:gd name="T39" fmla="*/ 0 h 761"/>
                  <a:gd name="T40" fmla="*/ 1 w 930"/>
                  <a:gd name="T41" fmla="*/ 0 h 761"/>
                  <a:gd name="T42" fmla="*/ 1 w 930"/>
                  <a:gd name="T43" fmla="*/ 0 h 761"/>
                  <a:gd name="T44" fmla="*/ 1 w 930"/>
                  <a:gd name="T45" fmla="*/ 0 h 761"/>
                  <a:gd name="T46" fmla="*/ 1 w 930"/>
                  <a:gd name="T47" fmla="*/ 0 h 761"/>
                  <a:gd name="T48" fmla="*/ 1 w 930"/>
                  <a:gd name="T49" fmla="*/ 0 h 761"/>
                  <a:gd name="T50" fmla="*/ 1 w 930"/>
                  <a:gd name="T51" fmla="*/ 0 h 761"/>
                  <a:gd name="T52" fmla="*/ 1 w 930"/>
                  <a:gd name="T53" fmla="*/ 0 h 761"/>
                  <a:gd name="T54" fmla="*/ 1 w 930"/>
                  <a:gd name="T55" fmla="*/ 0 h 761"/>
                  <a:gd name="T56" fmla="*/ 1 w 930"/>
                  <a:gd name="T57" fmla="*/ 0 h 761"/>
                  <a:gd name="T58" fmla="*/ 1 w 930"/>
                  <a:gd name="T59" fmla="*/ 0 h 761"/>
                  <a:gd name="T60" fmla="*/ 1 w 930"/>
                  <a:gd name="T61" fmla="*/ 0 h 761"/>
                  <a:gd name="T62" fmla="*/ 1 w 930"/>
                  <a:gd name="T63" fmla="*/ 0 h 761"/>
                  <a:gd name="T64" fmla="*/ 1 w 930"/>
                  <a:gd name="T65" fmla="*/ 0 h 761"/>
                  <a:gd name="T66" fmla="*/ 1 w 930"/>
                  <a:gd name="T67" fmla="*/ 0 h 761"/>
                  <a:gd name="T68" fmla="*/ 1 w 930"/>
                  <a:gd name="T69" fmla="*/ 0 h 761"/>
                  <a:gd name="T70" fmla="*/ 1 w 930"/>
                  <a:gd name="T71" fmla="*/ 0 h 761"/>
                  <a:gd name="T72" fmla="*/ 1 w 930"/>
                  <a:gd name="T73" fmla="*/ 0 h 761"/>
                  <a:gd name="T74" fmla="*/ 1 w 930"/>
                  <a:gd name="T75" fmla="*/ 0 h 761"/>
                  <a:gd name="T76" fmla="*/ 1 w 930"/>
                  <a:gd name="T77" fmla="*/ 0 h 761"/>
                  <a:gd name="T78" fmla="*/ 1 w 930"/>
                  <a:gd name="T79" fmla="*/ 0 h 761"/>
                  <a:gd name="T80" fmla="*/ 1 w 930"/>
                  <a:gd name="T81" fmla="*/ 0 h 761"/>
                  <a:gd name="T82" fmla="*/ 1 w 930"/>
                  <a:gd name="T83" fmla="*/ 0 h 761"/>
                  <a:gd name="T84" fmla="*/ 1 w 930"/>
                  <a:gd name="T85" fmla="*/ 0 h 761"/>
                  <a:gd name="T86" fmla="*/ 1 w 930"/>
                  <a:gd name="T87" fmla="*/ 0 h 761"/>
                  <a:gd name="T88" fmla="*/ 1 w 930"/>
                  <a:gd name="T89" fmla="*/ 0 h 761"/>
                  <a:gd name="T90" fmla="*/ 1 w 930"/>
                  <a:gd name="T91" fmla="*/ 0 h 761"/>
                  <a:gd name="T92" fmla="*/ 1 w 930"/>
                  <a:gd name="T93" fmla="*/ 0 h 761"/>
                  <a:gd name="T94" fmla="*/ 1 w 930"/>
                  <a:gd name="T95" fmla="*/ 0 h 761"/>
                  <a:gd name="T96" fmla="*/ 1 w 930"/>
                  <a:gd name="T97" fmla="*/ 0 h 7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30"/>
                  <a:gd name="T148" fmla="*/ 0 h 761"/>
                  <a:gd name="T149" fmla="*/ 930 w 930"/>
                  <a:gd name="T150" fmla="*/ 761 h 7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30" h="761">
                    <a:moveTo>
                      <a:pt x="894" y="28"/>
                    </a:moveTo>
                    <a:lnTo>
                      <a:pt x="854" y="63"/>
                    </a:lnTo>
                    <a:lnTo>
                      <a:pt x="850" y="53"/>
                    </a:lnTo>
                    <a:lnTo>
                      <a:pt x="848" y="47"/>
                    </a:lnTo>
                    <a:lnTo>
                      <a:pt x="842" y="40"/>
                    </a:lnTo>
                    <a:lnTo>
                      <a:pt x="841" y="34"/>
                    </a:lnTo>
                    <a:lnTo>
                      <a:pt x="835" y="28"/>
                    </a:lnTo>
                    <a:lnTo>
                      <a:pt x="829" y="23"/>
                    </a:lnTo>
                    <a:lnTo>
                      <a:pt x="821" y="17"/>
                    </a:lnTo>
                    <a:lnTo>
                      <a:pt x="814" y="11"/>
                    </a:lnTo>
                    <a:lnTo>
                      <a:pt x="808" y="7"/>
                    </a:lnTo>
                    <a:lnTo>
                      <a:pt x="802" y="6"/>
                    </a:lnTo>
                    <a:lnTo>
                      <a:pt x="795" y="4"/>
                    </a:lnTo>
                    <a:lnTo>
                      <a:pt x="789" y="2"/>
                    </a:lnTo>
                    <a:lnTo>
                      <a:pt x="782" y="0"/>
                    </a:lnTo>
                    <a:lnTo>
                      <a:pt x="774" y="0"/>
                    </a:lnTo>
                    <a:lnTo>
                      <a:pt x="766" y="0"/>
                    </a:lnTo>
                    <a:lnTo>
                      <a:pt x="759" y="2"/>
                    </a:lnTo>
                    <a:lnTo>
                      <a:pt x="755" y="2"/>
                    </a:lnTo>
                    <a:lnTo>
                      <a:pt x="749" y="4"/>
                    </a:lnTo>
                    <a:lnTo>
                      <a:pt x="745" y="4"/>
                    </a:lnTo>
                    <a:lnTo>
                      <a:pt x="744" y="6"/>
                    </a:lnTo>
                    <a:lnTo>
                      <a:pt x="738" y="6"/>
                    </a:lnTo>
                    <a:lnTo>
                      <a:pt x="734" y="7"/>
                    </a:lnTo>
                    <a:lnTo>
                      <a:pt x="730" y="9"/>
                    </a:lnTo>
                    <a:lnTo>
                      <a:pt x="726" y="11"/>
                    </a:lnTo>
                    <a:lnTo>
                      <a:pt x="721" y="13"/>
                    </a:lnTo>
                    <a:lnTo>
                      <a:pt x="717" y="15"/>
                    </a:lnTo>
                    <a:lnTo>
                      <a:pt x="713" y="17"/>
                    </a:lnTo>
                    <a:lnTo>
                      <a:pt x="709" y="21"/>
                    </a:lnTo>
                    <a:lnTo>
                      <a:pt x="704" y="23"/>
                    </a:lnTo>
                    <a:lnTo>
                      <a:pt x="698" y="25"/>
                    </a:lnTo>
                    <a:lnTo>
                      <a:pt x="694" y="28"/>
                    </a:lnTo>
                    <a:lnTo>
                      <a:pt x="690" y="30"/>
                    </a:lnTo>
                    <a:lnTo>
                      <a:pt x="683" y="34"/>
                    </a:lnTo>
                    <a:lnTo>
                      <a:pt x="675" y="40"/>
                    </a:lnTo>
                    <a:lnTo>
                      <a:pt x="667" y="44"/>
                    </a:lnTo>
                    <a:lnTo>
                      <a:pt x="660" y="51"/>
                    </a:lnTo>
                    <a:lnTo>
                      <a:pt x="650" y="57"/>
                    </a:lnTo>
                    <a:lnTo>
                      <a:pt x="641" y="65"/>
                    </a:lnTo>
                    <a:lnTo>
                      <a:pt x="631" y="74"/>
                    </a:lnTo>
                    <a:lnTo>
                      <a:pt x="622" y="82"/>
                    </a:lnTo>
                    <a:lnTo>
                      <a:pt x="610" y="91"/>
                    </a:lnTo>
                    <a:lnTo>
                      <a:pt x="599" y="101"/>
                    </a:lnTo>
                    <a:lnTo>
                      <a:pt x="588" y="110"/>
                    </a:lnTo>
                    <a:lnTo>
                      <a:pt x="576" y="122"/>
                    </a:lnTo>
                    <a:lnTo>
                      <a:pt x="565" y="133"/>
                    </a:lnTo>
                    <a:lnTo>
                      <a:pt x="553" y="144"/>
                    </a:lnTo>
                    <a:lnTo>
                      <a:pt x="540" y="156"/>
                    </a:lnTo>
                    <a:lnTo>
                      <a:pt x="529" y="169"/>
                    </a:lnTo>
                    <a:lnTo>
                      <a:pt x="513" y="181"/>
                    </a:lnTo>
                    <a:lnTo>
                      <a:pt x="500" y="194"/>
                    </a:lnTo>
                    <a:lnTo>
                      <a:pt x="487" y="207"/>
                    </a:lnTo>
                    <a:lnTo>
                      <a:pt x="473" y="220"/>
                    </a:lnTo>
                    <a:lnTo>
                      <a:pt x="460" y="236"/>
                    </a:lnTo>
                    <a:lnTo>
                      <a:pt x="445" y="249"/>
                    </a:lnTo>
                    <a:lnTo>
                      <a:pt x="432" y="264"/>
                    </a:lnTo>
                    <a:lnTo>
                      <a:pt x="418" y="279"/>
                    </a:lnTo>
                    <a:lnTo>
                      <a:pt x="401" y="293"/>
                    </a:lnTo>
                    <a:lnTo>
                      <a:pt x="390" y="308"/>
                    </a:lnTo>
                    <a:lnTo>
                      <a:pt x="373" y="323"/>
                    </a:lnTo>
                    <a:lnTo>
                      <a:pt x="359" y="338"/>
                    </a:lnTo>
                    <a:lnTo>
                      <a:pt x="344" y="352"/>
                    </a:lnTo>
                    <a:lnTo>
                      <a:pt x="331" y="369"/>
                    </a:lnTo>
                    <a:lnTo>
                      <a:pt x="316" y="382"/>
                    </a:lnTo>
                    <a:lnTo>
                      <a:pt x="302" y="399"/>
                    </a:lnTo>
                    <a:lnTo>
                      <a:pt x="287" y="413"/>
                    </a:lnTo>
                    <a:lnTo>
                      <a:pt x="274" y="428"/>
                    </a:lnTo>
                    <a:lnTo>
                      <a:pt x="259" y="443"/>
                    </a:lnTo>
                    <a:lnTo>
                      <a:pt x="245" y="456"/>
                    </a:lnTo>
                    <a:lnTo>
                      <a:pt x="232" y="471"/>
                    </a:lnTo>
                    <a:lnTo>
                      <a:pt x="217" y="485"/>
                    </a:lnTo>
                    <a:lnTo>
                      <a:pt x="205" y="500"/>
                    </a:lnTo>
                    <a:lnTo>
                      <a:pt x="192" y="515"/>
                    </a:lnTo>
                    <a:lnTo>
                      <a:pt x="179" y="529"/>
                    </a:lnTo>
                    <a:lnTo>
                      <a:pt x="165" y="542"/>
                    </a:lnTo>
                    <a:lnTo>
                      <a:pt x="152" y="555"/>
                    </a:lnTo>
                    <a:lnTo>
                      <a:pt x="141" y="568"/>
                    </a:lnTo>
                    <a:lnTo>
                      <a:pt x="129" y="580"/>
                    </a:lnTo>
                    <a:lnTo>
                      <a:pt x="118" y="593"/>
                    </a:lnTo>
                    <a:lnTo>
                      <a:pt x="106" y="605"/>
                    </a:lnTo>
                    <a:lnTo>
                      <a:pt x="97" y="616"/>
                    </a:lnTo>
                    <a:lnTo>
                      <a:pt x="87" y="627"/>
                    </a:lnTo>
                    <a:lnTo>
                      <a:pt x="78" y="637"/>
                    </a:lnTo>
                    <a:lnTo>
                      <a:pt x="68" y="648"/>
                    </a:lnTo>
                    <a:lnTo>
                      <a:pt x="61" y="658"/>
                    </a:lnTo>
                    <a:lnTo>
                      <a:pt x="51" y="665"/>
                    </a:lnTo>
                    <a:lnTo>
                      <a:pt x="44" y="675"/>
                    </a:lnTo>
                    <a:lnTo>
                      <a:pt x="36" y="683"/>
                    </a:lnTo>
                    <a:lnTo>
                      <a:pt x="30" y="690"/>
                    </a:lnTo>
                    <a:lnTo>
                      <a:pt x="25" y="696"/>
                    </a:lnTo>
                    <a:lnTo>
                      <a:pt x="19" y="703"/>
                    </a:lnTo>
                    <a:lnTo>
                      <a:pt x="13" y="707"/>
                    </a:lnTo>
                    <a:lnTo>
                      <a:pt x="9" y="713"/>
                    </a:lnTo>
                    <a:lnTo>
                      <a:pt x="6" y="717"/>
                    </a:lnTo>
                    <a:lnTo>
                      <a:pt x="2" y="721"/>
                    </a:lnTo>
                    <a:lnTo>
                      <a:pt x="0" y="722"/>
                    </a:lnTo>
                    <a:lnTo>
                      <a:pt x="0" y="724"/>
                    </a:lnTo>
                    <a:lnTo>
                      <a:pt x="40" y="761"/>
                    </a:lnTo>
                    <a:lnTo>
                      <a:pt x="40" y="759"/>
                    </a:lnTo>
                    <a:lnTo>
                      <a:pt x="46" y="753"/>
                    </a:lnTo>
                    <a:lnTo>
                      <a:pt x="48" y="747"/>
                    </a:lnTo>
                    <a:lnTo>
                      <a:pt x="53" y="743"/>
                    </a:lnTo>
                    <a:lnTo>
                      <a:pt x="57" y="740"/>
                    </a:lnTo>
                    <a:lnTo>
                      <a:pt x="65" y="734"/>
                    </a:lnTo>
                    <a:lnTo>
                      <a:pt x="70" y="726"/>
                    </a:lnTo>
                    <a:lnTo>
                      <a:pt x="78" y="717"/>
                    </a:lnTo>
                    <a:lnTo>
                      <a:pt x="84" y="709"/>
                    </a:lnTo>
                    <a:lnTo>
                      <a:pt x="93" y="702"/>
                    </a:lnTo>
                    <a:lnTo>
                      <a:pt x="101" y="692"/>
                    </a:lnTo>
                    <a:lnTo>
                      <a:pt x="108" y="683"/>
                    </a:lnTo>
                    <a:lnTo>
                      <a:pt x="118" y="671"/>
                    </a:lnTo>
                    <a:lnTo>
                      <a:pt x="129" y="662"/>
                    </a:lnTo>
                    <a:lnTo>
                      <a:pt x="139" y="650"/>
                    </a:lnTo>
                    <a:lnTo>
                      <a:pt x="150" y="639"/>
                    </a:lnTo>
                    <a:lnTo>
                      <a:pt x="160" y="625"/>
                    </a:lnTo>
                    <a:lnTo>
                      <a:pt x="171" y="612"/>
                    </a:lnTo>
                    <a:lnTo>
                      <a:pt x="183" y="601"/>
                    </a:lnTo>
                    <a:lnTo>
                      <a:pt x="196" y="589"/>
                    </a:lnTo>
                    <a:lnTo>
                      <a:pt x="209" y="574"/>
                    </a:lnTo>
                    <a:lnTo>
                      <a:pt x="222" y="561"/>
                    </a:lnTo>
                    <a:lnTo>
                      <a:pt x="234" y="548"/>
                    </a:lnTo>
                    <a:lnTo>
                      <a:pt x="247" y="532"/>
                    </a:lnTo>
                    <a:lnTo>
                      <a:pt x="262" y="519"/>
                    </a:lnTo>
                    <a:lnTo>
                      <a:pt x="276" y="504"/>
                    </a:lnTo>
                    <a:lnTo>
                      <a:pt x="289" y="489"/>
                    </a:lnTo>
                    <a:lnTo>
                      <a:pt x="304" y="473"/>
                    </a:lnTo>
                    <a:lnTo>
                      <a:pt x="318" y="460"/>
                    </a:lnTo>
                    <a:lnTo>
                      <a:pt x="333" y="445"/>
                    </a:lnTo>
                    <a:lnTo>
                      <a:pt x="346" y="428"/>
                    </a:lnTo>
                    <a:lnTo>
                      <a:pt x="361" y="413"/>
                    </a:lnTo>
                    <a:lnTo>
                      <a:pt x="375" y="399"/>
                    </a:lnTo>
                    <a:lnTo>
                      <a:pt x="390" y="384"/>
                    </a:lnTo>
                    <a:lnTo>
                      <a:pt x="403" y="369"/>
                    </a:lnTo>
                    <a:lnTo>
                      <a:pt x="418" y="352"/>
                    </a:lnTo>
                    <a:lnTo>
                      <a:pt x="432" y="338"/>
                    </a:lnTo>
                    <a:lnTo>
                      <a:pt x="447" y="323"/>
                    </a:lnTo>
                    <a:lnTo>
                      <a:pt x="460" y="308"/>
                    </a:lnTo>
                    <a:lnTo>
                      <a:pt x="475" y="295"/>
                    </a:lnTo>
                    <a:lnTo>
                      <a:pt x="489" y="279"/>
                    </a:lnTo>
                    <a:lnTo>
                      <a:pt x="502" y="266"/>
                    </a:lnTo>
                    <a:lnTo>
                      <a:pt x="517" y="253"/>
                    </a:lnTo>
                    <a:lnTo>
                      <a:pt x="529" y="238"/>
                    </a:lnTo>
                    <a:lnTo>
                      <a:pt x="544" y="224"/>
                    </a:lnTo>
                    <a:lnTo>
                      <a:pt x="557" y="213"/>
                    </a:lnTo>
                    <a:lnTo>
                      <a:pt x="569" y="201"/>
                    </a:lnTo>
                    <a:lnTo>
                      <a:pt x="582" y="188"/>
                    </a:lnTo>
                    <a:lnTo>
                      <a:pt x="593" y="177"/>
                    </a:lnTo>
                    <a:lnTo>
                      <a:pt x="607" y="165"/>
                    </a:lnTo>
                    <a:lnTo>
                      <a:pt x="616" y="156"/>
                    </a:lnTo>
                    <a:lnTo>
                      <a:pt x="628" y="144"/>
                    </a:lnTo>
                    <a:lnTo>
                      <a:pt x="639" y="135"/>
                    </a:lnTo>
                    <a:lnTo>
                      <a:pt x="650" y="125"/>
                    </a:lnTo>
                    <a:lnTo>
                      <a:pt x="660" y="118"/>
                    </a:lnTo>
                    <a:lnTo>
                      <a:pt x="669" y="108"/>
                    </a:lnTo>
                    <a:lnTo>
                      <a:pt x="679" y="103"/>
                    </a:lnTo>
                    <a:lnTo>
                      <a:pt x="686" y="95"/>
                    </a:lnTo>
                    <a:lnTo>
                      <a:pt x="694" y="89"/>
                    </a:lnTo>
                    <a:lnTo>
                      <a:pt x="704" y="84"/>
                    </a:lnTo>
                    <a:lnTo>
                      <a:pt x="709" y="80"/>
                    </a:lnTo>
                    <a:lnTo>
                      <a:pt x="717" y="76"/>
                    </a:lnTo>
                    <a:lnTo>
                      <a:pt x="723" y="72"/>
                    </a:lnTo>
                    <a:lnTo>
                      <a:pt x="728" y="68"/>
                    </a:lnTo>
                    <a:lnTo>
                      <a:pt x="734" y="65"/>
                    </a:lnTo>
                    <a:lnTo>
                      <a:pt x="738" y="63"/>
                    </a:lnTo>
                    <a:lnTo>
                      <a:pt x="744" y="61"/>
                    </a:lnTo>
                    <a:lnTo>
                      <a:pt x="749" y="59"/>
                    </a:lnTo>
                    <a:lnTo>
                      <a:pt x="755" y="57"/>
                    </a:lnTo>
                    <a:lnTo>
                      <a:pt x="761" y="57"/>
                    </a:lnTo>
                    <a:lnTo>
                      <a:pt x="763" y="55"/>
                    </a:lnTo>
                    <a:lnTo>
                      <a:pt x="766" y="55"/>
                    </a:lnTo>
                    <a:lnTo>
                      <a:pt x="772" y="55"/>
                    </a:lnTo>
                    <a:lnTo>
                      <a:pt x="776" y="55"/>
                    </a:lnTo>
                    <a:lnTo>
                      <a:pt x="783" y="55"/>
                    </a:lnTo>
                    <a:lnTo>
                      <a:pt x="789" y="57"/>
                    </a:lnTo>
                    <a:lnTo>
                      <a:pt x="795" y="63"/>
                    </a:lnTo>
                    <a:lnTo>
                      <a:pt x="799" y="68"/>
                    </a:lnTo>
                    <a:lnTo>
                      <a:pt x="801" y="74"/>
                    </a:lnTo>
                    <a:lnTo>
                      <a:pt x="802" y="78"/>
                    </a:lnTo>
                    <a:lnTo>
                      <a:pt x="804" y="82"/>
                    </a:lnTo>
                    <a:lnTo>
                      <a:pt x="806" y="85"/>
                    </a:lnTo>
                    <a:lnTo>
                      <a:pt x="808" y="89"/>
                    </a:lnTo>
                    <a:lnTo>
                      <a:pt x="808" y="93"/>
                    </a:lnTo>
                    <a:lnTo>
                      <a:pt x="808" y="97"/>
                    </a:lnTo>
                    <a:lnTo>
                      <a:pt x="808" y="101"/>
                    </a:lnTo>
                    <a:lnTo>
                      <a:pt x="810" y="106"/>
                    </a:lnTo>
                    <a:lnTo>
                      <a:pt x="810" y="112"/>
                    </a:lnTo>
                    <a:lnTo>
                      <a:pt x="814" y="112"/>
                    </a:lnTo>
                    <a:lnTo>
                      <a:pt x="820" y="114"/>
                    </a:lnTo>
                    <a:lnTo>
                      <a:pt x="825" y="118"/>
                    </a:lnTo>
                    <a:lnTo>
                      <a:pt x="831" y="120"/>
                    </a:lnTo>
                    <a:lnTo>
                      <a:pt x="837" y="123"/>
                    </a:lnTo>
                    <a:lnTo>
                      <a:pt x="842" y="125"/>
                    </a:lnTo>
                    <a:lnTo>
                      <a:pt x="848" y="129"/>
                    </a:lnTo>
                    <a:lnTo>
                      <a:pt x="854" y="133"/>
                    </a:lnTo>
                    <a:lnTo>
                      <a:pt x="930" y="68"/>
                    </a:lnTo>
                    <a:lnTo>
                      <a:pt x="894" y="28"/>
                    </a:lnTo>
                    <a:close/>
                  </a:path>
                </a:pathLst>
              </a:custGeom>
              <a:solidFill>
                <a:srgbClr val="000000"/>
              </a:solidFill>
              <a:ln w="9525">
                <a:noFill/>
                <a:round/>
                <a:headEnd/>
                <a:tailEnd/>
              </a:ln>
            </p:spPr>
            <p:txBody>
              <a:bodyPr/>
              <a:lstStyle/>
              <a:p>
                <a:endParaRPr lang="zh-CN" altLang="en-US"/>
              </a:p>
            </p:txBody>
          </p:sp>
          <p:sp>
            <p:nvSpPr>
              <p:cNvPr id="63703" name="Freeform 50"/>
              <p:cNvSpPr>
                <a:spLocks/>
              </p:cNvSpPr>
              <p:nvPr/>
            </p:nvSpPr>
            <p:spPr bwMode="auto">
              <a:xfrm>
                <a:off x="2615" y="3120"/>
                <a:ext cx="206" cy="431"/>
              </a:xfrm>
              <a:custGeom>
                <a:avLst/>
                <a:gdLst>
                  <a:gd name="T0" fmla="*/ 0 w 413"/>
                  <a:gd name="T1" fmla="*/ 0 h 861"/>
                  <a:gd name="T2" fmla="*/ 0 w 413"/>
                  <a:gd name="T3" fmla="*/ 1 h 861"/>
                  <a:gd name="T4" fmla="*/ 0 w 413"/>
                  <a:gd name="T5" fmla="*/ 1 h 861"/>
                  <a:gd name="T6" fmla="*/ 0 w 413"/>
                  <a:gd name="T7" fmla="*/ 1 h 861"/>
                  <a:gd name="T8" fmla="*/ 0 w 413"/>
                  <a:gd name="T9" fmla="*/ 1 h 861"/>
                  <a:gd name="T10" fmla="*/ 0 w 413"/>
                  <a:gd name="T11" fmla="*/ 1 h 861"/>
                  <a:gd name="T12" fmla="*/ 0 w 413"/>
                  <a:gd name="T13" fmla="*/ 1 h 861"/>
                  <a:gd name="T14" fmla="*/ 0 w 413"/>
                  <a:gd name="T15" fmla="*/ 1 h 861"/>
                  <a:gd name="T16" fmla="*/ 0 w 413"/>
                  <a:gd name="T17" fmla="*/ 1 h 861"/>
                  <a:gd name="T18" fmla="*/ 0 w 413"/>
                  <a:gd name="T19" fmla="*/ 1 h 861"/>
                  <a:gd name="T20" fmla="*/ 0 w 413"/>
                  <a:gd name="T21" fmla="*/ 1 h 861"/>
                  <a:gd name="T22" fmla="*/ 0 w 413"/>
                  <a:gd name="T23" fmla="*/ 1 h 861"/>
                  <a:gd name="T24" fmla="*/ 0 w 413"/>
                  <a:gd name="T25" fmla="*/ 1 h 861"/>
                  <a:gd name="T26" fmla="*/ 0 w 413"/>
                  <a:gd name="T27" fmla="*/ 1 h 861"/>
                  <a:gd name="T28" fmla="*/ 0 w 413"/>
                  <a:gd name="T29" fmla="*/ 0 h 861"/>
                  <a:gd name="T30" fmla="*/ 0 w 413"/>
                  <a:gd name="T31" fmla="*/ 0 h 8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3"/>
                  <a:gd name="T49" fmla="*/ 0 h 861"/>
                  <a:gd name="T50" fmla="*/ 413 w 413"/>
                  <a:gd name="T51" fmla="*/ 861 h 8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3" h="861">
                    <a:moveTo>
                      <a:pt x="227" y="0"/>
                    </a:moveTo>
                    <a:lnTo>
                      <a:pt x="38" y="97"/>
                    </a:lnTo>
                    <a:lnTo>
                      <a:pt x="206" y="97"/>
                    </a:lnTo>
                    <a:lnTo>
                      <a:pt x="17" y="268"/>
                    </a:lnTo>
                    <a:lnTo>
                      <a:pt x="208" y="273"/>
                    </a:lnTo>
                    <a:lnTo>
                      <a:pt x="17" y="416"/>
                    </a:lnTo>
                    <a:lnTo>
                      <a:pt x="248" y="407"/>
                    </a:lnTo>
                    <a:lnTo>
                      <a:pt x="0" y="608"/>
                    </a:lnTo>
                    <a:lnTo>
                      <a:pt x="312" y="583"/>
                    </a:lnTo>
                    <a:lnTo>
                      <a:pt x="59" y="726"/>
                    </a:lnTo>
                    <a:lnTo>
                      <a:pt x="337" y="732"/>
                    </a:lnTo>
                    <a:lnTo>
                      <a:pt x="173" y="846"/>
                    </a:lnTo>
                    <a:lnTo>
                      <a:pt x="413" y="861"/>
                    </a:lnTo>
                    <a:lnTo>
                      <a:pt x="200" y="178"/>
                    </a:lnTo>
                    <a:lnTo>
                      <a:pt x="227" y="0"/>
                    </a:lnTo>
                    <a:close/>
                  </a:path>
                </a:pathLst>
              </a:custGeom>
              <a:solidFill>
                <a:srgbClr val="000000"/>
              </a:solidFill>
              <a:ln w="9525">
                <a:noFill/>
                <a:round/>
                <a:headEnd/>
                <a:tailEnd/>
              </a:ln>
            </p:spPr>
            <p:txBody>
              <a:bodyPr/>
              <a:lstStyle/>
              <a:p>
                <a:endParaRPr lang="zh-CN" altLang="en-US"/>
              </a:p>
            </p:txBody>
          </p:sp>
          <p:sp>
            <p:nvSpPr>
              <p:cNvPr id="63704" name="Freeform 51"/>
              <p:cNvSpPr>
                <a:spLocks/>
              </p:cNvSpPr>
              <p:nvPr/>
            </p:nvSpPr>
            <p:spPr bwMode="auto">
              <a:xfrm>
                <a:off x="2565" y="3083"/>
                <a:ext cx="270" cy="516"/>
              </a:xfrm>
              <a:custGeom>
                <a:avLst/>
                <a:gdLst>
                  <a:gd name="T0" fmla="*/ 1 w 540"/>
                  <a:gd name="T1" fmla="*/ 0 h 1033"/>
                  <a:gd name="T2" fmla="*/ 1 w 540"/>
                  <a:gd name="T3" fmla="*/ 0 h 1033"/>
                  <a:gd name="T4" fmla="*/ 1 w 540"/>
                  <a:gd name="T5" fmla="*/ 0 h 1033"/>
                  <a:gd name="T6" fmla="*/ 1 w 540"/>
                  <a:gd name="T7" fmla="*/ 0 h 1033"/>
                  <a:gd name="T8" fmla="*/ 1 w 540"/>
                  <a:gd name="T9" fmla="*/ 0 h 1033"/>
                  <a:gd name="T10" fmla="*/ 1 w 540"/>
                  <a:gd name="T11" fmla="*/ 0 h 1033"/>
                  <a:gd name="T12" fmla="*/ 1 w 540"/>
                  <a:gd name="T13" fmla="*/ 0 h 1033"/>
                  <a:gd name="T14" fmla="*/ 1 w 540"/>
                  <a:gd name="T15" fmla="*/ 0 h 1033"/>
                  <a:gd name="T16" fmla="*/ 1 w 540"/>
                  <a:gd name="T17" fmla="*/ 0 h 1033"/>
                  <a:gd name="T18" fmla="*/ 1 w 540"/>
                  <a:gd name="T19" fmla="*/ 0 h 1033"/>
                  <a:gd name="T20" fmla="*/ 0 w 540"/>
                  <a:gd name="T21" fmla="*/ 0 h 1033"/>
                  <a:gd name="T22" fmla="*/ 1 w 540"/>
                  <a:gd name="T23" fmla="*/ 0 h 1033"/>
                  <a:gd name="T24" fmla="*/ 1 w 540"/>
                  <a:gd name="T25" fmla="*/ 0 h 1033"/>
                  <a:gd name="T26" fmla="*/ 1 w 540"/>
                  <a:gd name="T27" fmla="*/ 0 h 1033"/>
                  <a:gd name="T28" fmla="*/ 1 w 540"/>
                  <a:gd name="T29" fmla="*/ 0 h 1033"/>
                  <a:gd name="T30" fmla="*/ 1 w 540"/>
                  <a:gd name="T31" fmla="*/ 0 h 1033"/>
                  <a:gd name="T32" fmla="*/ 1 w 540"/>
                  <a:gd name="T33" fmla="*/ 0 h 1033"/>
                  <a:gd name="T34" fmla="*/ 1 w 540"/>
                  <a:gd name="T35" fmla="*/ 0 h 1033"/>
                  <a:gd name="T36" fmla="*/ 1 w 540"/>
                  <a:gd name="T37" fmla="*/ 0 h 1033"/>
                  <a:gd name="T38" fmla="*/ 1 w 540"/>
                  <a:gd name="T39" fmla="*/ 0 h 1033"/>
                  <a:gd name="T40" fmla="*/ 1 w 540"/>
                  <a:gd name="T41" fmla="*/ 0 h 1033"/>
                  <a:gd name="T42" fmla="*/ 1 w 540"/>
                  <a:gd name="T43" fmla="*/ 0 h 1033"/>
                  <a:gd name="T44" fmla="*/ 1 w 540"/>
                  <a:gd name="T45" fmla="*/ 0 h 1033"/>
                  <a:gd name="T46" fmla="*/ 1 w 540"/>
                  <a:gd name="T47" fmla="*/ 0 h 1033"/>
                  <a:gd name="T48" fmla="*/ 1 w 540"/>
                  <a:gd name="T49" fmla="*/ 0 h 1033"/>
                  <a:gd name="T50" fmla="*/ 1 w 540"/>
                  <a:gd name="T51" fmla="*/ 0 h 1033"/>
                  <a:gd name="T52" fmla="*/ 1 w 540"/>
                  <a:gd name="T53" fmla="*/ 0 h 1033"/>
                  <a:gd name="T54" fmla="*/ 1 w 540"/>
                  <a:gd name="T55" fmla="*/ 0 h 1033"/>
                  <a:gd name="T56" fmla="*/ 1 w 540"/>
                  <a:gd name="T57" fmla="*/ 0 h 1033"/>
                  <a:gd name="T58" fmla="*/ 1 w 540"/>
                  <a:gd name="T59" fmla="*/ 0 h 1033"/>
                  <a:gd name="T60" fmla="*/ 1 w 540"/>
                  <a:gd name="T61" fmla="*/ 0 h 1033"/>
                  <a:gd name="T62" fmla="*/ 1 w 540"/>
                  <a:gd name="T63" fmla="*/ 0 h 1033"/>
                  <a:gd name="T64" fmla="*/ 1 w 540"/>
                  <a:gd name="T65" fmla="*/ 0 h 1033"/>
                  <a:gd name="T66" fmla="*/ 1 w 540"/>
                  <a:gd name="T67" fmla="*/ 0 h 1033"/>
                  <a:gd name="T68" fmla="*/ 1 w 540"/>
                  <a:gd name="T69" fmla="*/ 0 h 1033"/>
                  <a:gd name="T70" fmla="*/ 1 w 540"/>
                  <a:gd name="T71" fmla="*/ 0 h 1033"/>
                  <a:gd name="T72" fmla="*/ 1 w 540"/>
                  <a:gd name="T73" fmla="*/ 0 h 1033"/>
                  <a:gd name="T74" fmla="*/ 1 w 540"/>
                  <a:gd name="T75" fmla="*/ 0 h 1033"/>
                  <a:gd name="T76" fmla="*/ 1 w 540"/>
                  <a:gd name="T77" fmla="*/ 0 h 1033"/>
                  <a:gd name="T78" fmla="*/ 1 w 540"/>
                  <a:gd name="T79" fmla="*/ 0 h 1033"/>
                  <a:gd name="T80" fmla="*/ 1 w 540"/>
                  <a:gd name="T81" fmla="*/ 0 h 1033"/>
                  <a:gd name="T82" fmla="*/ 1 w 540"/>
                  <a:gd name="T83" fmla="*/ 0 h 1033"/>
                  <a:gd name="T84" fmla="*/ 1 w 540"/>
                  <a:gd name="T85" fmla="*/ 0 h 1033"/>
                  <a:gd name="T86" fmla="*/ 1 w 540"/>
                  <a:gd name="T87" fmla="*/ 0 h 1033"/>
                  <a:gd name="T88" fmla="*/ 1 w 540"/>
                  <a:gd name="T89" fmla="*/ 0 h 1033"/>
                  <a:gd name="T90" fmla="*/ 1 w 540"/>
                  <a:gd name="T91" fmla="*/ 0 h 1033"/>
                  <a:gd name="T92" fmla="*/ 1 w 540"/>
                  <a:gd name="T93" fmla="*/ 0 h 1033"/>
                  <a:gd name="T94" fmla="*/ 1 w 540"/>
                  <a:gd name="T95" fmla="*/ 0 h 1033"/>
                  <a:gd name="T96" fmla="*/ 1 w 540"/>
                  <a:gd name="T97" fmla="*/ 0 h 1033"/>
                  <a:gd name="T98" fmla="*/ 1 w 540"/>
                  <a:gd name="T99" fmla="*/ 0 h 1033"/>
                  <a:gd name="T100" fmla="*/ 1 w 540"/>
                  <a:gd name="T101" fmla="*/ 0 h 1033"/>
                  <a:gd name="T102" fmla="*/ 1 w 540"/>
                  <a:gd name="T103" fmla="*/ 0 h 1033"/>
                  <a:gd name="T104" fmla="*/ 1 w 540"/>
                  <a:gd name="T105" fmla="*/ 0 h 1033"/>
                  <a:gd name="T106" fmla="*/ 1 w 540"/>
                  <a:gd name="T107" fmla="*/ 0 h 1033"/>
                  <a:gd name="T108" fmla="*/ 1 w 540"/>
                  <a:gd name="T109" fmla="*/ 0 h 1033"/>
                  <a:gd name="T110" fmla="*/ 1 w 540"/>
                  <a:gd name="T111" fmla="*/ 0 h 10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0"/>
                  <a:gd name="T169" fmla="*/ 0 h 1033"/>
                  <a:gd name="T170" fmla="*/ 540 w 540"/>
                  <a:gd name="T171" fmla="*/ 1033 h 10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0" h="1033">
                    <a:moveTo>
                      <a:pt x="321" y="255"/>
                    </a:moveTo>
                    <a:lnTo>
                      <a:pt x="540" y="1020"/>
                    </a:lnTo>
                    <a:lnTo>
                      <a:pt x="532" y="1020"/>
                    </a:lnTo>
                    <a:lnTo>
                      <a:pt x="524" y="1020"/>
                    </a:lnTo>
                    <a:lnTo>
                      <a:pt x="519" y="1020"/>
                    </a:lnTo>
                    <a:lnTo>
                      <a:pt x="513" y="1020"/>
                    </a:lnTo>
                    <a:lnTo>
                      <a:pt x="503" y="1020"/>
                    </a:lnTo>
                    <a:lnTo>
                      <a:pt x="496" y="1020"/>
                    </a:lnTo>
                    <a:lnTo>
                      <a:pt x="488" y="1020"/>
                    </a:lnTo>
                    <a:lnTo>
                      <a:pt x="483" y="1020"/>
                    </a:lnTo>
                    <a:lnTo>
                      <a:pt x="475" y="1020"/>
                    </a:lnTo>
                    <a:lnTo>
                      <a:pt x="467" y="1020"/>
                    </a:lnTo>
                    <a:lnTo>
                      <a:pt x="460" y="1020"/>
                    </a:lnTo>
                    <a:lnTo>
                      <a:pt x="452" y="1020"/>
                    </a:lnTo>
                    <a:lnTo>
                      <a:pt x="444" y="1020"/>
                    </a:lnTo>
                    <a:lnTo>
                      <a:pt x="437" y="1020"/>
                    </a:lnTo>
                    <a:lnTo>
                      <a:pt x="429" y="1020"/>
                    </a:lnTo>
                    <a:lnTo>
                      <a:pt x="422" y="1020"/>
                    </a:lnTo>
                    <a:lnTo>
                      <a:pt x="414" y="1020"/>
                    </a:lnTo>
                    <a:lnTo>
                      <a:pt x="406" y="1020"/>
                    </a:lnTo>
                    <a:lnTo>
                      <a:pt x="397" y="1020"/>
                    </a:lnTo>
                    <a:lnTo>
                      <a:pt x="389" y="1022"/>
                    </a:lnTo>
                    <a:lnTo>
                      <a:pt x="380" y="1022"/>
                    </a:lnTo>
                    <a:lnTo>
                      <a:pt x="374" y="1022"/>
                    </a:lnTo>
                    <a:lnTo>
                      <a:pt x="365" y="1022"/>
                    </a:lnTo>
                    <a:lnTo>
                      <a:pt x="357" y="1023"/>
                    </a:lnTo>
                    <a:lnTo>
                      <a:pt x="349" y="1023"/>
                    </a:lnTo>
                    <a:lnTo>
                      <a:pt x="340" y="1023"/>
                    </a:lnTo>
                    <a:lnTo>
                      <a:pt x="332" y="1023"/>
                    </a:lnTo>
                    <a:lnTo>
                      <a:pt x="325" y="1023"/>
                    </a:lnTo>
                    <a:lnTo>
                      <a:pt x="315" y="1023"/>
                    </a:lnTo>
                    <a:lnTo>
                      <a:pt x="308" y="1025"/>
                    </a:lnTo>
                    <a:lnTo>
                      <a:pt x="300" y="1025"/>
                    </a:lnTo>
                    <a:lnTo>
                      <a:pt x="292" y="1025"/>
                    </a:lnTo>
                    <a:lnTo>
                      <a:pt x="283" y="1025"/>
                    </a:lnTo>
                    <a:lnTo>
                      <a:pt x="275" y="1025"/>
                    </a:lnTo>
                    <a:lnTo>
                      <a:pt x="266" y="1025"/>
                    </a:lnTo>
                    <a:lnTo>
                      <a:pt x="258" y="1025"/>
                    </a:lnTo>
                    <a:lnTo>
                      <a:pt x="251" y="1025"/>
                    </a:lnTo>
                    <a:lnTo>
                      <a:pt x="241" y="1025"/>
                    </a:lnTo>
                    <a:lnTo>
                      <a:pt x="233" y="1025"/>
                    </a:lnTo>
                    <a:lnTo>
                      <a:pt x="226" y="1025"/>
                    </a:lnTo>
                    <a:lnTo>
                      <a:pt x="216" y="1025"/>
                    </a:lnTo>
                    <a:lnTo>
                      <a:pt x="209" y="1025"/>
                    </a:lnTo>
                    <a:lnTo>
                      <a:pt x="201" y="1025"/>
                    </a:lnTo>
                    <a:lnTo>
                      <a:pt x="193" y="1027"/>
                    </a:lnTo>
                    <a:lnTo>
                      <a:pt x="184" y="1027"/>
                    </a:lnTo>
                    <a:lnTo>
                      <a:pt x="176" y="1027"/>
                    </a:lnTo>
                    <a:lnTo>
                      <a:pt x="171" y="1027"/>
                    </a:lnTo>
                    <a:lnTo>
                      <a:pt x="163" y="1029"/>
                    </a:lnTo>
                    <a:lnTo>
                      <a:pt x="154" y="1029"/>
                    </a:lnTo>
                    <a:lnTo>
                      <a:pt x="146" y="1029"/>
                    </a:lnTo>
                    <a:lnTo>
                      <a:pt x="138" y="1029"/>
                    </a:lnTo>
                    <a:lnTo>
                      <a:pt x="131" y="1029"/>
                    </a:lnTo>
                    <a:lnTo>
                      <a:pt x="123" y="1029"/>
                    </a:lnTo>
                    <a:lnTo>
                      <a:pt x="116" y="1031"/>
                    </a:lnTo>
                    <a:lnTo>
                      <a:pt x="108" y="1031"/>
                    </a:lnTo>
                    <a:lnTo>
                      <a:pt x="100" y="1031"/>
                    </a:lnTo>
                    <a:lnTo>
                      <a:pt x="95" y="1031"/>
                    </a:lnTo>
                    <a:lnTo>
                      <a:pt x="87" y="1031"/>
                    </a:lnTo>
                    <a:lnTo>
                      <a:pt x="77" y="1031"/>
                    </a:lnTo>
                    <a:lnTo>
                      <a:pt x="72" y="1031"/>
                    </a:lnTo>
                    <a:lnTo>
                      <a:pt x="66" y="1031"/>
                    </a:lnTo>
                    <a:lnTo>
                      <a:pt x="60" y="1031"/>
                    </a:lnTo>
                    <a:lnTo>
                      <a:pt x="53" y="1031"/>
                    </a:lnTo>
                    <a:lnTo>
                      <a:pt x="47" y="1033"/>
                    </a:lnTo>
                    <a:lnTo>
                      <a:pt x="41" y="1031"/>
                    </a:lnTo>
                    <a:lnTo>
                      <a:pt x="38" y="1031"/>
                    </a:lnTo>
                    <a:lnTo>
                      <a:pt x="34" y="1031"/>
                    </a:lnTo>
                    <a:lnTo>
                      <a:pt x="30" y="1029"/>
                    </a:lnTo>
                    <a:lnTo>
                      <a:pt x="24" y="1023"/>
                    </a:lnTo>
                    <a:lnTo>
                      <a:pt x="19" y="1018"/>
                    </a:lnTo>
                    <a:lnTo>
                      <a:pt x="15" y="1014"/>
                    </a:lnTo>
                    <a:lnTo>
                      <a:pt x="15" y="1008"/>
                    </a:lnTo>
                    <a:lnTo>
                      <a:pt x="11" y="1004"/>
                    </a:lnTo>
                    <a:lnTo>
                      <a:pt x="9" y="1001"/>
                    </a:lnTo>
                    <a:lnTo>
                      <a:pt x="9" y="995"/>
                    </a:lnTo>
                    <a:lnTo>
                      <a:pt x="7" y="991"/>
                    </a:lnTo>
                    <a:lnTo>
                      <a:pt x="5" y="985"/>
                    </a:lnTo>
                    <a:lnTo>
                      <a:pt x="3" y="980"/>
                    </a:lnTo>
                    <a:lnTo>
                      <a:pt x="1" y="972"/>
                    </a:lnTo>
                    <a:lnTo>
                      <a:pt x="1" y="966"/>
                    </a:lnTo>
                    <a:lnTo>
                      <a:pt x="0" y="959"/>
                    </a:lnTo>
                    <a:lnTo>
                      <a:pt x="0" y="951"/>
                    </a:lnTo>
                    <a:lnTo>
                      <a:pt x="0" y="946"/>
                    </a:lnTo>
                    <a:lnTo>
                      <a:pt x="0" y="938"/>
                    </a:lnTo>
                    <a:lnTo>
                      <a:pt x="0" y="928"/>
                    </a:lnTo>
                    <a:lnTo>
                      <a:pt x="0" y="923"/>
                    </a:lnTo>
                    <a:lnTo>
                      <a:pt x="0" y="915"/>
                    </a:lnTo>
                    <a:lnTo>
                      <a:pt x="0" y="906"/>
                    </a:lnTo>
                    <a:lnTo>
                      <a:pt x="0" y="898"/>
                    </a:lnTo>
                    <a:lnTo>
                      <a:pt x="0" y="888"/>
                    </a:lnTo>
                    <a:lnTo>
                      <a:pt x="0" y="881"/>
                    </a:lnTo>
                    <a:lnTo>
                      <a:pt x="0" y="871"/>
                    </a:lnTo>
                    <a:lnTo>
                      <a:pt x="1" y="864"/>
                    </a:lnTo>
                    <a:lnTo>
                      <a:pt x="1" y="856"/>
                    </a:lnTo>
                    <a:lnTo>
                      <a:pt x="1" y="847"/>
                    </a:lnTo>
                    <a:lnTo>
                      <a:pt x="1" y="837"/>
                    </a:lnTo>
                    <a:lnTo>
                      <a:pt x="3" y="830"/>
                    </a:lnTo>
                    <a:lnTo>
                      <a:pt x="5" y="820"/>
                    </a:lnTo>
                    <a:lnTo>
                      <a:pt x="5" y="811"/>
                    </a:lnTo>
                    <a:lnTo>
                      <a:pt x="7" y="801"/>
                    </a:lnTo>
                    <a:lnTo>
                      <a:pt x="9" y="793"/>
                    </a:lnTo>
                    <a:lnTo>
                      <a:pt x="9" y="786"/>
                    </a:lnTo>
                    <a:lnTo>
                      <a:pt x="9" y="776"/>
                    </a:lnTo>
                    <a:lnTo>
                      <a:pt x="11" y="767"/>
                    </a:lnTo>
                    <a:lnTo>
                      <a:pt x="13" y="759"/>
                    </a:lnTo>
                    <a:lnTo>
                      <a:pt x="15" y="750"/>
                    </a:lnTo>
                    <a:lnTo>
                      <a:pt x="15" y="742"/>
                    </a:lnTo>
                    <a:lnTo>
                      <a:pt x="17" y="734"/>
                    </a:lnTo>
                    <a:lnTo>
                      <a:pt x="17" y="725"/>
                    </a:lnTo>
                    <a:lnTo>
                      <a:pt x="20" y="719"/>
                    </a:lnTo>
                    <a:lnTo>
                      <a:pt x="20" y="710"/>
                    </a:lnTo>
                    <a:lnTo>
                      <a:pt x="20" y="702"/>
                    </a:lnTo>
                    <a:lnTo>
                      <a:pt x="22" y="695"/>
                    </a:lnTo>
                    <a:lnTo>
                      <a:pt x="24" y="687"/>
                    </a:lnTo>
                    <a:lnTo>
                      <a:pt x="26" y="679"/>
                    </a:lnTo>
                    <a:lnTo>
                      <a:pt x="26" y="672"/>
                    </a:lnTo>
                    <a:lnTo>
                      <a:pt x="28" y="666"/>
                    </a:lnTo>
                    <a:lnTo>
                      <a:pt x="30" y="660"/>
                    </a:lnTo>
                    <a:lnTo>
                      <a:pt x="30" y="655"/>
                    </a:lnTo>
                    <a:lnTo>
                      <a:pt x="32" y="649"/>
                    </a:lnTo>
                    <a:lnTo>
                      <a:pt x="32" y="643"/>
                    </a:lnTo>
                    <a:lnTo>
                      <a:pt x="34" y="639"/>
                    </a:lnTo>
                    <a:lnTo>
                      <a:pt x="34" y="634"/>
                    </a:lnTo>
                    <a:lnTo>
                      <a:pt x="36" y="630"/>
                    </a:lnTo>
                    <a:lnTo>
                      <a:pt x="38" y="626"/>
                    </a:lnTo>
                    <a:lnTo>
                      <a:pt x="38" y="622"/>
                    </a:lnTo>
                    <a:lnTo>
                      <a:pt x="38" y="615"/>
                    </a:lnTo>
                    <a:lnTo>
                      <a:pt x="39" y="609"/>
                    </a:lnTo>
                    <a:lnTo>
                      <a:pt x="41" y="601"/>
                    </a:lnTo>
                    <a:lnTo>
                      <a:pt x="43" y="596"/>
                    </a:lnTo>
                    <a:lnTo>
                      <a:pt x="43" y="586"/>
                    </a:lnTo>
                    <a:lnTo>
                      <a:pt x="45" y="580"/>
                    </a:lnTo>
                    <a:lnTo>
                      <a:pt x="47" y="573"/>
                    </a:lnTo>
                    <a:lnTo>
                      <a:pt x="49" y="565"/>
                    </a:lnTo>
                    <a:lnTo>
                      <a:pt x="49" y="558"/>
                    </a:lnTo>
                    <a:lnTo>
                      <a:pt x="49" y="550"/>
                    </a:lnTo>
                    <a:lnTo>
                      <a:pt x="51" y="542"/>
                    </a:lnTo>
                    <a:lnTo>
                      <a:pt x="53" y="535"/>
                    </a:lnTo>
                    <a:lnTo>
                      <a:pt x="55" y="527"/>
                    </a:lnTo>
                    <a:lnTo>
                      <a:pt x="55" y="520"/>
                    </a:lnTo>
                    <a:lnTo>
                      <a:pt x="57" y="512"/>
                    </a:lnTo>
                    <a:lnTo>
                      <a:pt x="58" y="504"/>
                    </a:lnTo>
                    <a:lnTo>
                      <a:pt x="58" y="497"/>
                    </a:lnTo>
                    <a:lnTo>
                      <a:pt x="60" y="487"/>
                    </a:lnTo>
                    <a:lnTo>
                      <a:pt x="60" y="480"/>
                    </a:lnTo>
                    <a:lnTo>
                      <a:pt x="60" y="472"/>
                    </a:lnTo>
                    <a:lnTo>
                      <a:pt x="62" y="464"/>
                    </a:lnTo>
                    <a:lnTo>
                      <a:pt x="64" y="455"/>
                    </a:lnTo>
                    <a:lnTo>
                      <a:pt x="64" y="445"/>
                    </a:lnTo>
                    <a:lnTo>
                      <a:pt x="66" y="438"/>
                    </a:lnTo>
                    <a:lnTo>
                      <a:pt x="66" y="428"/>
                    </a:lnTo>
                    <a:lnTo>
                      <a:pt x="66" y="421"/>
                    </a:lnTo>
                    <a:lnTo>
                      <a:pt x="66" y="411"/>
                    </a:lnTo>
                    <a:lnTo>
                      <a:pt x="68" y="404"/>
                    </a:lnTo>
                    <a:lnTo>
                      <a:pt x="68" y="394"/>
                    </a:lnTo>
                    <a:lnTo>
                      <a:pt x="68" y="385"/>
                    </a:lnTo>
                    <a:lnTo>
                      <a:pt x="70" y="377"/>
                    </a:lnTo>
                    <a:lnTo>
                      <a:pt x="70" y="367"/>
                    </a:lnTo>
                    <a:lnTo>
                      <a:pt x="70" y="358"/>
                    </a:lnTo>
                    <a:lnTo>
                      <a:pt x="70" y="348"/>
                    </a:lnTo>
                    <a:lnTo>
                      <a:pt x="70" y="337"/>
                    </a:lnTo>
                    <a:lnTo>
                      <a:pt x="70" y="329"/>
                    </a:lnTo>
                    <a:lnTo>
                      <a:pt x="70" y="318"/>
                    </a:lnTo>
                    <a:lnTo>
                      <a:pt x="70" y="307"/>
                    </a:lnTo>
                    <a:lnTo>
                      <a:pt x="70" y="297"/>
                    </a:lnTo>
                    <a:lnTo>
                      <a:pt x="70" y="288"/>
                    </a:lnTo>
                    <a:lnTo>
                      <a:pt x="68" y="278"/>
                    </a:lnTo>
                    <a:lnTo>
                      <a:pt x="68" y="267"/>
                    </a:lnTo>
                    <a:lnTo>
                      <a:pt x="66" y="255"/>
                    </a:lnTo>
                    <a:lnTo>
                      <a:pt x="66" y="246"/>
                    </a:lnTo>
                    <a:lnTo>
                      <a:pt x="66" y="234"/>
                    </a:lnTo>
                    <a:lnTo>
                      <a:pt x="64" y="225"/>
                    </a:lnTo>
                    <a:lnTo>
                      <a:pt x="62" y="213"/>
                    </a:lnTo>
                    <a:lnTo>
                      <a:pt x="62" y="202"/>
                    </a:lnTo>
                    <a:lnTo>
                      <a:pt x="60" y="191"/>
                    </a:lnTo>
                    <a:lnTo>
                      <a:pt x="58" y="179"/>
                    </a:lnTo>
                    <a:lnTo>
                      <a:pt x="57" y="168"/>
                    </a:lnTo>
                    <a:lnTo>
                      <a:pt x="55" y="156"/>
                    </a:lnTo>
                    <a:lnTo>
                      <a:pt x="55" y="145"/>
                    </a:lnTo>
                    <a:lnTo>
                      <a:pt x="51" y="132"/>
                    </a:lnTo>
                    <a:lnTo>
                      <a:pt x="49" y="120"/>
                    </a:lnTo>
                    <a:lnTo>
                      <a:pt x="47" y="107"/>
                    </a:lnTo>
                    <a:lnTo>
                      <a:pt x="43" y="96"/>
                    </a:lnTo>
                    <a:lnTo>
                      <a:pt x="41" y="82"/>
                    </a:lnTo>
                    <a:lnTo>
                      <a:pt x="38" y="69"/>
                    </a:lnTo>
                    <a:lnTo>
                      <a:pt x="38" y="57"/>
                    </a:lnTo>
                    <a:lnTo>
                      <a:pt x="32" y="44"/>
                    </a:lnTo>
                    <a:lnTo>
                      <a:pt x="30" y="31"/>
                    </a:lnTo>
                    <a:lnTo>
                      <a:pt x="26" y="18"/>
                    </a:lnTo>
                    <a:lnTo>
                      <a:pt x="24" y="6"/>
                    </a:lnTo>
                    <a:lnTo>
                      <a:pt x="24" y="4"/>
                    </a:lnTo>
                    <a:lnTo>
                      <a:pt x="28" y="2"/>
                    </a:lnTo>
                    <a:lnTo>
                      <a:pt x="32" y="0"/>
                    </a:lnTo>
                    <a:lnTo>
                      <a:pt x="39" y="0"/>
                    </a:lnTo>
                    <a:lnTo>
                      <a:pt x="45" y="4"/>
                    </a:lnTo>
                    <a:lnTo>
                      <a:pt x="53" y="10"/>
                    </a:lnTo>
                    <a:lnTo>
                      <a:pt x="58" y="16"/>
                    </a:lnTo>
                    <a:lnTo>
                      <a:pt x="66" y="19"/>
                    </a:lnTo>
                    <a:lnTo>
                      <a:pt x="70" y="23"/>
                    </a:lnTo>
                    <a:lnTo>
                      <a:pt x="76" y="29"/>
                    </a:lnTo>
                    <a:lnTo>
                      <a:pt x="81" y="29"/>
                    </a:lnTo>
                    <a:lnTo>
                      <a:pt x="87" y="35"/>
                    </a:lnTo>
                    <a:lnTo>
                      <a:pt x="89" y="46"/>
                    </a:lnTo>
                    <a:lnTo>
                      <a:pt x="93" y="57"/>
                    </a:lnTo>
                    <a:lnTo>
                      <a:pt x="95" y="71"/>
                    </a:lnTo>
                    <a:lnTo>
                      <a:pt x="98" y="84"/>
                    </a:lnTo>
                    <a:lnTo>
                      <a:pt x="100" y="96"/>
                    </a:lnTo>
                    <a:lnTo>
                      <a:pt x="104" y="107"/>
                    </a:lnTo>
                    <a:lnTo>
                      <a:pt x="106" y="120"/>
                    </a:lnTo>
                    <a:lnTo>
                      <a:pt x="108" y="132"/>
                    </a:lnTo>
                    <a:lnTo>
                      <a:pt x="110" y="143"/>
                    </a:lnTo>
                    <a:lnTo>
                      <a:pt x="112" y="154"/>
                    </a:lnTo>
                    <a:lnTo>
                      <a:pt x="114" y="166"/>
                    </a:lnTo>
                    <a:lnTo>
                      <a:pt x="117" y="177"/>
                    </a:lnTo>
                    <a:lnTo>
                      <a:pt x="117" y="189"/>
                    </a:lnTo>
                    <a:lnTo>
                      <a:pt x="119" y="200"/>
                    </a:lnTo>
                    <a:lnTo>
                      <a:pt x="121" y="212"/>
                    </a:lnTo>
                    <a:lnTo>
                      <a:pt x="123" y="221"/>
                    </a:lnTo>
                    <a:lnTo>
                      <a:pt x="123" y="232"/>
                    </a:lnTo>
                    <a:lnTo>
                      <a:pt x="125" y="244"/>
                    </a:lnTo>
                    <a:lnTo>
                      <a:pt x="125" y="253"/>
                    </a:lnTo>
                    <a:lnTo>
                      <a:pt x="127" y="265"/>
                    </a:lnTo>
                    <a:lnTo>
                      <a:pt x="127" y="274"/>
                    </a:lnTo>
                    <a:lnTo>
                      <a:pt x="129" y="284"/>
                    </a:lnTo>
                    <a:lnTo>
                      <a:pt x="129" y="293"/>
                    </a:lnTo>
                    <a:lnTo>
                      <a:pt x="131" y="305"/>
                    </a:lnTo>
                    <a:lnTo>
                      <a:pt x="131" y="312"/>
                    </a:lnTo>
                    <a:lnTo>
                      <a:pt x="131" y="324"/>
                    </a:lnTo>
                    <a:lnTo>
                      <a:pt x="131" y="333"/>
                    </a:lnTo>
                    <a:lnTo>
                      <a:pt x="133" y="343"/>
                    </a:lnTo>
                    <a:lnTo>
                      <a:pt x="133" y="352"/>
                    </a:lnTo>
                    <a:lnTo>
                      <a:pt x="133" y="362"/>
                    </a:lnTo>
                    <a:lnTo>
                      <a:pt x="133" y="371"/>
                    </a:lnTo>
                    <a:lnTo>
                      <a:pt x="133" y="381"/>
                    </a:lnTo>
                    <a:lnTo>
                      <a:pt x="133" y="388"/>
                    </a:lnTo>
                    <a:lnTo>
                      <a:pt x="133" y="398"/>
                    </a:lnTo>
                    <a:lnTo>
                      <a:pt x="131" y="405"/>
                    </a:lnTo>
                    <a:lnTo>
                      <a:pt x="131" y="415"/>
                    </a:lnTo>
                    <a:lnTo>
                      <a:pt x="131" y="423"/>
                    </a:lnTo>
                    <a:lnTo>
                      <a:pt x="131" y="432"/>
                    </a:lnTo>
                    <a:lnTo>
                      <a:pt x="131" y="440"/>
                    </a:lnTo>
                    <a:lnTo>
                      <a:pt x="131" y="449"/>
                    </a:lnTo>
                    <a:lnTo>
                      <a:pt x="129" y="459"/>
                    </a:lnTo>
                    <a:lnTo>
                      <a:pt x="127" y="464"/>
                    </a:lnTo>
                    <a:lnTo>
                      <a:pt x="127" y="474"/>
                    </a:lnTo>
                    <a:lnTo>
                      <a:pt x="127" y="482"/>
                    </a:lnTo>
                    <a:lnTo>
                      <a:pt x="125" y="489"/>
                    </a:lnTo>
                    <a:lnTo>
                      <a:pt x="123" y="497"/>
                    </a:lnTo>
                    <a:lnTo>
                      <a:pt x="123" y="504"/>
                    </a:lnTo>
                    <a:lnTo>
                      <a:pt x="123" y="514"/>
                    </a:lnTo>
                    <a:lnTo>
                      <a:pt x="119" y="521"/>
                    </a:lnTo>
                    <a:lnTo>
                      <a:pt x="119" y="527"/>
                    </a:lnTo>
                    <a:lnTo>
                      <a:pt x="117" y="535"/>
                    </a:lnTo>
                    <a:lnTo>
                      <a:pt x="117" y="544"/>
                    </a:lnTo>
                    <a:lnTo>
                      <a:pt x="114" y="550"/>
                    </a:lnTo>
                    <a:lnTo>
                      <a:pt x="112" y="556"/>
                    </a:lnTo>
                    <a:lnTo>
                      <a:pt x="112" y="563"/>
                    </a:lnTo>
                    <a:lnTo>
                      <a:pt x="110" y="573"/>
                    </a:lnTo>
                    <a:lnTo>
                      <a:pt x="108" y="579"/>
                    </a:lnTo>
                    <a:lnTo>
                      <a:pt x="106" y="586"/>
                    </a:lnTo>
                    <a:lnTo>
                      <a:pt x="104" y="592"/>
                    </a:lnTo>
                    <a:lnTo>
                      <a:pt x="102" y="599"/>
                    </a:lnTo>
                    <a:lnTo>
                      <a:pt x="100" y="605"/>
                    </a:lnTo>
                    <a:lnTo>
                      <a:pt x="98" y="613"/>
                    </a:lnTo>
                    <a:lnTo>
                      <a:pt x="96" y="620"/>
                    </a:lnTo>
                    <a:lnTo>
                      <a:pt x="95" y="626"/>
                    </a:lnTo>
                    <a:lnTo>
                      <a:pt x="93" y="636"/>
                    </a:lnTo>
                    <a:lnTo>
                      <a:pt x="89" y="643"/>
                    </a:lnTo>
                    <a:lnTo>
                      <a:pt x="87" y="651"/>
                    </a:lnTo>
                    <a:lnTo>
                      <a:pt x="85" y="660"/>
                    </a:lnTo>
                    <a:lnTo>
                      <a:pt x="83" y="666"/>
                    </a:lnTo>
                    <a:lnTo>
                      <a:pt x="81" y="675"/>
                    </a:lnTo>
                    <a:lnTo>
                      <a:pt x="79" y="683"/>
                    </a:lnTo>
                    <a:lnTo>
                      <a:pt x="77" y="691"/>
                    </a:lnTo>
                    <a:lnTo>
                      <a:pt x="76" y="698"/>
                    </a:lnTo>
                    <a:lnTo>
                      <a:pt x="74" y="708"/>
                    </a:lnTo>
                    <a:lnTo>
                      <a:pt x="72" y="714"/>
                    </a:lnTo>
                    <a:lnTo>
                      <a:pt x="72" y="723"/>
                    </a:lnTo>
                    <a:lnTo>
                      <a:pt x="72" y="731"/>
                    </a:lnTo>
                    <a:lnTo>
                      <a:pt x="70" y="738"/>
                    </a:lnTo>
                    <a:lnTo>
                      <a:pt x="70" y="746"/>
                    </a:lnTo>
                    <a:lnTo>
                      <a:pt x="70" y="753"/>
                    </a:lnTo>
                    <a:lnTo>
                      <a:pt x="68" y="761"/>
                    </a:lnTo>
                    <a:lnTo>
                      <a:pt x="66" y="769"/>
                    </a:lnTo>
                    <a:lnTo>
                      <a:pt x="66" y="776"/>
                    </a:lnTo>
                    <a:lnTo>
                      <a:pt x="66" y="782"/>
                    </a:lnTo>
                    <a:lnTo>
                      <a:pt x="66" y="790"/>
                    </a:lnTo>
                    <a:lnTo>
                      <a:pt x="66" y="797"/>
                    </a:lnTo>
                    <a:lnTo>
                      <a:pt x="66" y="805"/>
                    </a:lnTo>
                    <a:lnTo>
                      <a:pt x="66" y="811"/>
                    </a:lnTo>
                    <a:lnTo>
                      <a:pt x="66" y="818"/>
                    </a:lnTo>
                    <a:lnTo>
                      <a:pt x="66" y="826"/>
                    </a:lnTo>
                    <a:lnTo>
                      <a:pt x="66" y="833"/>
                    </a:lnTo>
                    <a:lnTo>
                      <a:pt x="66" y="841"/>
                    </a:lnTo>
                    <a:lnTo>
                      <a:pt x="66" y="847"/>
                    </a:lnTo>
                    <a:lnTo>
                      <a:pt x="66" y="852"/>
                    </a:lnTo>
                    <a:lnTo>
                      <a:pt x="66" y="858"/>
                    </a:lnTo>
                    <a:lnTo>
                      <a:pt x="66" y="866"/>
                    </a:lnTo>
                    <a:lnTo>
                      <a:pt x="66" y="869"/>
                    </a:lnTo>
                    <a:lnTo>
                      <a:pt x="66" y="875"/>
                    </a:lnTo>
                    <a:lnTo>
                      <a:pt x="66" y="881"/>
                    </a:lnTo>
                    <a:lnTo>
                      <a:pt x="68" y="887"/>
                    </a:lnTo>
                    <a:lnTo>
                      <a:pt x="68" y="892"/>
                    </a:lnTo>
                    <a:lnTo>
                      <a:pt x="68" y="898"/>
                    </a:lnTo>
                    <a:lnTo>
                      <a:pt x="70" y="904"/>
                    </a:lnTo>
                    <a:lnTo>
                      <a:pt x="70" y="909"/>
                    </a:lnTo>
                    <a:lnTo>
                      <a:pt x="70" y="913"/>
                    </a:lnTo>
                    <a:lnTo>
                      <a:pt x="70" y="917"/>
                    </a:lnTo>
                    <a:lnTo>
                      <a:pt x="72" y="921"/>
                    </a:lnTo>
                    <a:lnTo>
                      <a:pt x="72" y="927"/>
                    </a:lnTo>
                    <a:lnTo>
                      <a:pt x="72" y="930"/>
                    </a:lnTo>
                    <a:lnTo>
                      <a:pt x="72" y="934"/>
                    </a:lnTo>
                    <a:lnTo>
                      <a:pt x="74" y="940"/>
                    </a:lnTo>
                    <a:lnTo>
                      <a:pt x="76" y="944"/>
                    </a:lnTo>
                    <a:lnTo>
                      <a:pt x="76" y="949"/>
                    </a:lnTo>
                    <a:lnTo>
                      <a:pt x="77" y="955"/>
                    </a:lnTo>
                    <a:lnTo>
                      <a:pt x="77" y="961"/>
                    </a:lnTo>
                    <a:lnTo>
                      <a:pt x="79" y="965"/>
                    </a:lnTo>
                    <a:lnTo>
                      <a:pt x="81" y="968"/>
                    </a:lnTo>
                    <a:lnTo>
                      <a:pt x="81" y="972"/>
                    </a:lnTo>
                    <a:lnTo>
                      <a:pt x="83" y="974"/>
                    </a:lnTo>
                    <a:lnTo>
                      <a:pt x="85" y="974"/>
                    </a:lnTo>
                    <a:lnTo>
                      <a:pt x="89" y="974"/>
                    </a:lnTo>
                    <a:lnTo>
                      <a:pt x="91" y="974"/>
                    </a:lnTo>
                    <a:lnTo>
                      <a:pt x="95" y="974"/>
                    </a:lnTo>
                    <a:lnTo>
                      <a:pt x="100" y="974"/>
                    </a:lnTo>
                    <a:lnTo>
                      <a:pt x="104" y="974"/>
                    </a:lnTo>
                    <a:lnTo>
                      <a:pt x="108" y="972"/>
                    </a:lnTo>
                    <a:lnTo>
                      <a:pt x="112" y="972"/>
                    </a:lnTo>
                    <a:lnTo>
                      <a:pt x="117" y="972"/>
                    </a:lnTo>
                    <a:lnTo>
                      <a:pt x="123" y="972"/>
                    </a:lnTo>
                    <a:lnTo>
                      <a:pt x="129" y="972"/>
                    </a:lnTo>
                    <a:lnTo>
                      <a:pt x="135" y="972"/>
                    </a:lnTo>
                    <a:lnTo>
                      <a:pt x="142" y="972"/>
                    </a:lnTo>
                    <a:lnTo>
                      <a:pt x="148" y="972"/>
                    </a:lnTo>
                    <a:lnTo>
                      <a:pt x="154" y="972"/>
                    </a:lnTo>
                    <a:lnTo>
                      <a:pt x="161" y="972"/>
                    </a:lnTo>
                    <a:lnTo>
                      <a:pt x="169" y="972"/>
                    </a:lnTo>
                    <a:lnTo>
                      <a:pt x="176" y="972"/>
                    </a:lnTo>
                    <a:lnTo>
                      <a:pt x="184" y="970"/>
                    </a:lnTo>
                    <a:lnTo>
                      <a:pt x="192" y="970"/>
                    </a:lnTo>
                    <a:lnTo>
                      <a:pt x="199" y="970"/>
                    </a:lnTo>
                    <a:lnTo>
                      <a:pt x="209" y="970"/>
                    </a:lnTo>
                    <a:lnTo>
                      <a:pt x="216" y="970"/>
                    </a:lnTo>
                    <a:lnTo>
                      <a:pt x="224" y="970"/>
                    </a:lnTo>
                    <a:lnTo>
                      <a:pt x="233" y="970"/>
                    </a:lnTo>
                    <a:lnTo>
                      <a:pt x="241" y="970"/>
                    </a:lnTo>
                    <a:lnTo>
                      <a:pt x="251" y="970"/>
                    </a:lnTo>
                    <a:lnTo>
                      <a:pt x="258" y="970"/>
                    </a:lnTo>
                    <a:lnTo>
                      <a:pt x="268" y="970"/>
                    </a:lnTo>
                    <a:lnTo>
                      <a:pt x="277" y="970"/>
                    </a:lnTo>
                    <a:lnTo>
                      <a:pt x="285" y="968"/>
                    </a:lnTo>
                    <a:lnTo>
                      <a:pt x="292" y="968"/>
                    </a:lnTo>
                    <a:lnTo>
                      <a:pt x="302" y="968"/>
                    </a:lnTo>
                    <a:lnTo>
                      <a:pt x="309" y="968"/>
                    </a:lnTo>
                    <a:lnTo>
                      <a:pt x="317" y="968"/>
                    </a:lnTo>
                    <a:lnTo>
                      <a:pt x="327" y="968"/>
                    </a:lnTo>
                    <a:lnTo>
                      <a:pt x="334" y="968"/>
                    </a:lnTo>
                    <a:lnTo>
                      <a:pt x="344" y="968"/>
                    </a:lnTo>
                    <a:lnTo>
                      <a:pt x="349" y="968"/>
                    </a:lnTo>
                    <a:lnTo>
                      <a:pt x="359" y="968"/>
                    </a:lnTo>
                    <a:lnTo>
                      <a:pt x="367" y="968"/>
                    </a:lnTo>
                    <a:lnTo>
                      <a:pt x="374" y="968"/>
                    </a:lnTo>
                    <a:lnTo>
                      <a:pt x="380" y="968"/>
                    </a:lnTo>
                    <a:lnTo>
                      <a:pt x="387" y="968"/>
                    </a:lnTo>
                    <a:lnTo>
                      <a:pt x="395" y="968"/>
                    </a:lnTo>
                    <a:lnTo>
                      <a:pt x="403" y="968"/>
                    </a:lnTo>
                    <a:lnTo>
                      <a:pt x="408" y="968"/>
                    </a:lnTo>
                    <a:lnTo>
                      <a:pt x="414" y="968"/>
                    </a:lnTo>
                    <a:lnTo>
                      <a:pt x="420" y="968"/>
                    </a:lnTo>
                    <a:lnTo>
                      <a:pt x="424" y="968"/>
                    </a:lnTo>
                    <a:lnTo>
                      <a:pt x="429" y="968"/>
                    </a:lnTo>
                    <a:lnTo>
                      <a:pt x="433" y="968"/>
                    </a:lnTo>
                    <a:lnTo>
                      <a:pt x="437" y="968"/>
                    </a:lnTo>
                    <a:lnTo>
                      <a:pt x="443" y="968"/>
                    </a:lnTo>
                    <a:lnTo>
                      <a:pt x="448" y="968"/>
                    </a:lnTo>
                    <a:lnTo>
                      <a:pt x="454" y="968"/>
                    </a:lnTo>
                    <a:lnTo>
                      <a:pt x="456" y="968"/>
                    </a:lnTo>
                    <a:lnTo>
                      <a:pt x="458" y="968"/>
                    </a:lnTo>
                    <a:lnTo>
                      <a:pt x="264" y="265"/>
                    </a:lnTo>
                    <a:lnTo>
                      <a:pt x="264" y="261"/>
                    </a:lnTo>
                    <a:lnTo>
                      <a:pt x="266" y="255"/>
                    </a:lnTo>
                    <a:lnTo>
                      <a:pt x="266" y="251"/>
                    </a:lnTo>
                    <a:lnTo>
                      <a:pt x="268" y="248"/>
                    </a:lnTo>
                    <a:lnTo>
                      <a:pt x="268" y="244"/>
                    </a:lnTo>
                    <a:lnTo>
                      <a:pt x="270" y="240"/>
                    </a:lnTo>
                    <a:lnTo>
                      <a:pt x="270" y="236"/>
                    </a:lnTo>
                    <a:lnTo>
                      <a:pt x="270" y="232"/>
                    </a:lnTo>
                    <a:lnTo>
                      <a:pt x="270" y="227"/>
                    </a:lnTo>
                    <a:lnTo>
                      <a:pt x="271" y="223"/>
                    </a:lnTo>
                    <a:lnTo>
                      <a:pt x="271" y="221"/>
                    </a:lnTo>
                    <a:lnTo>
                      <a:pt x="273" y="215"/>
                    </a:lnTo>
                    <a:lnTo>
                      <a:pt x="273" y="212"/>
                    </a:lnTo>
                    <a:lnTo>
                      <a:pt x="275" y="208"/>
                    </a:lnTo>
                    <a:lnTo>
                      <a:pt x="275" y="202"/>
                    </a:lnTo>
                    <a:lnTo>
                      <a:pt x="275" y="200"/>
                    </a:lnTo>
                    <a:lnTo>
                      <a:pt x="275" y="196"/>
                    </a:lnTo>
                    <a:lnTo>
                      <a:pt x="277" y="191"/>
                    </a:lnTo>
                    <a:lnTo>
                      <a:pt x="277" y="187"/>
                    </a:lnTo>
                    <a:lnTo>
                      <a:pt x="279" y="183"/>
                    </a:lnTo>
                    <a:lnTo>
                      <a:pt x="279" y="179"/>
                    </a:lnTo>
                    <a:lnTo>
                      <a:pt x="281" y="175"/>
                    </a:lnTo>
                    <a:lnTo>
                      <a:pt x="281" y="172"/>
                    </a:lnTo>
                    <a:lnTo>
                      <a:pt x="281" y="168"/>
                    </a:lnTo>
                    <a:lnTo>
                      <a:pt x="281" y="162"/>
                    </a:lnTo>
                    <a:lnTo>
                      <a:pt x="283" y="160"/>
                    </a:lnTo>
                    <a:lnTo>
                      <a:pt x="283" y="156"/>
                    </a:lnTo>
                    <a:lnTo>
                      <a:pt x="285" y="151"/>
                    </a:lnTo>
                    <a:lnTo>
                      <a:pt x="287" y="147"/>
                    </a:lnTo>
                    <a:lnTo>
                      <a:pt x="287" y="145"/>
                    </a:lnTo>
                    <a:lnTo>
                      <a:pt x="287" y="139"/>
                    </a:lnTo>
                    <a:lnTo>
                      <a:pt x="289" y="135"/>
                    </a:lnTo>
                    <a:lnTo>
                      <a:pt x="289" y="132"/>
                    </a:lnTo>
                    <a:lnTo>
                      <a:pt x="289" y="128"/>
                    </a:lnTo>
                    <a:lnTo>
                      <a:pt x="290" y="122"/>
                    </a:lnTo>
                    <a:lnTo>
                      <a:pt x="290" y="118"/>
                    </a:lnTo>
                    <a:lnTo>
                      <a:pt x="292" y="115"/>
                    </a:lnTo>
                    <a:lnTo>
                      <a:pt x="292" y="111"/>
                    </a:lnTo>
                    <a:lnTo>
                      <a:pt x="292" y="107"/>
                    </a:lnTo>
                    <a:lnTo>
                      <a:pt x="294" y="103"/>
                    </a:lnTo>
                    <a:lnTo>
                      <a:pt x="294" y="99"/>
                    </a:lnTo>
                    <a:lnTo>
                      <a:pt x="294" y="96"/>
                    </a:lnTo>
                    <a:lnTo>
                      <a:pt x="296" y="92"/>
                    </a:lnTo>
                    <a:lnTo>
                      <a:pt x="296" y="88"/>
                    </a:lnTo>
                    <a:lnTo>
                      <a:pt x="298" y="82"/>
                    </a:lnTo>
                    <a:lnTo>
                      <a:pt x="298" y="80"/>
                    </a:lnTo>
                    <a:lnTo>
                      <a:pt x="298" y="75"/>
                    </a:lnTo>
                    <a:lnTo>
                      <a:pt x="300" y="71"/>
                    </a:lnTo>
                    <a:lnTo>
                      <a:pt x="300" y="67"/>
                    </a:lnTo>
                    <a:lnTo>
                      <a:pt x="300" y="63"/>
                    </a:lnTo>
                    <a:lnTo>
                      <a:pt x="302" y="57"/>
                    </a:lnTo>
                    <a:lnTo>
                      <a:pt x="302" y="56"/>
                    </a:lnTo>
                    <a:lnTo>
                      <a:pt x="302" y="52"/>
                    </a:lnTo>
                    <a:lnTo>
                      <a:pt x="304" y="46"/>
                    </a:lnTo>
                    <a:lnTo>
                      <a:pt x="304" y="42"/>
                    </a:lnTo>
                    <a:lnTo>
                      <a:pt x="304" y="40"/>
                    </a:lnTo>
                    <a:lnTo>
                      <a:pt x="304" y="35"/>
                    </a:lnTo>
                    <a:lnTo>
                      <a:pt x="306" y="31"/>
                    </a:lnTo>
                    <a:lnTo>
                      <a:pt x="306" y="27"/>
                    </a:lnTo>
                    <a:lnTo>
                      <a:pt x="308" y="23"/>
                    </a:lnTo>
                    <a:lnTo>
                      <a:pt x="309" y="19"/>
                    </a:lnTo>
                    <a:lnTo>
                      <a:pt x="309" y="16"/>
                    </a:lnTo>
                    <a:lnTo>
                      <a:pt x="309" y="12"/>
                    </a:lnTo>
                    <a:lnTo>
                      <a:pt x="311" y="8"/>
                    </a:lnTo>
                    <a:lnTo>
                      <a:pt x="363" y="16"/>
                    </a:lnTo>
                    <a:lnTo>
                      <a:pt x="321" y="255"/>
                    </a:lnTo>
                    <a:close/>
                  </a:path>
                </a:pathLst>
              </a:custGeom>
              <a:solidFill>
                <a:srgbClr val="000000"/>
              </a:solidFill>
              <a:ln w="9525">
                <a:noFill/>
                <a:round/>
                <a:headEnd/>
                <a:tailEnd/>
              </a:ln>
            </p:spPr>
            <p:txBody>
              <a:bodyPr/>
              <a:lstStyle/>
              <a:p>
                <a:endParaRPr lang="zh-CN" altLang="en-US"/>
              </a:p>
            </p:txBody>
          </p:sp>
          <p:sp>
            <p:nvSpPr>
              <p:cNvPr id="63705" name="Freeform 52"/>
              <p:cNvSpPr>
                <a:spLocks/>
              </p:cNvSpPr>
              <p:nvPr/>
            </p:nvSpPr>
            <p:spPr bwMode="auto">
              <a:xfrm>
                <a:off x="2704" y="2795"/>
                <a:ext cx="143" cy="83"/>
              </a:xfrm>
              <a:custGeom>
                <a:avLst/>
                <a:gdLst>
                  <a:gd name="T0" fmla="*/ 0 w 287"/>
                  <a:gd name="T1" fmla="*/ 0 h 168"/>
                  <a:gd name="T2" fmla="*/ 0 w 287"/>
                  <a:gd name="T3" fmla="*/ 0 h 168"/>
                  <a:gd name="T4" fmla="*/ 0 w 287"/>
                  <a:gd name="T5" fmla="*/ 0 h 168"/>
                  <a:gd name="T6" fmla="*/ 0 w 287"/>
                  <a:gd name="T7" fmla="*/ 0 h 168"/>
                  <a:gd name="T8" fmla="*/ 0 w 287"/>
                  <a:gd name="T9" fmla="*/ 0 h 168"/>
                  <a:gd name="T10" fmla="*/ 0 w 287"/>
                  <a:gd name="T11" fmla="*/ 0 h 168"/>
                  <a:gd name="T12" fmla="*/ 0 w 287"/>
                  <a:gd name="T13" fmla="*/ 0 h 168"/>
                  <a:gd name="T14" fmla="*/ 0 w 287"/>
                  <a:gd name="T15" fmla="*/ 0 h 168"/>
                  <a:gd name="T16" fmla="*/ 0 60000 65536"/>
                  <a:gd name="T17" fmla="*/ 0 60000 65536"/>
                  <a:gd name="T18" fmla="*/ 0 60000 65536"/>
                  <a:gd name="T19" fmla="*/ 0 60000 65536"/>
                  <a:gd name="T20" fmla="*/ 0 60000 65536"/>
                  <a:gd name="T21" fmla="*/ 0 60000 65536"/>
                  <a:gd name="T22" fmla="*/ 0 60000 65536"/>
                  <a:gd name="T23" fmla="*/ 0 60000 65536"/>
                  <a:gd name="T24" fmla="*/ 0 w 287"/>
                  <a:gd name="T25" fmla="*/ 0 h 168"/>
                  <a:gd name="T26" fmla="*/ 287 w 287"/>
                  <a:gd name="T27" fmla="*/ 168 h 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7" h="168">
                    <a:moveTo>
                      <a:pt x="253" y="0"/>
                    </a:moveTo>
                    <a:lnTo>
                      <a:pt x="40" y="52"/>
                    </a:lnTo>
                    <a:lnTo>
                      <a:pt x="211" y="76"/>
                    </a:lnTo>
                    <a:lnTo>
                      <a:pt x="0" y="118"/>
                    </a:lnTo>
                    <a:lnTo>
                      <a:pt x="139" y="168"/>
                    </a:lnTo>
                    <a:lnTo>
                      <a:pt x="287" y="27"/>
                    </a:lnTo>
                    <a:lnTo>
                      <a:pt x="253" y="0"/>
                    </a:lnTo>
                    <a:close/>
                  </a:path>
                </a:pathLst>
              </a:custGeom>
              <a:solidFill>
                <a:srgbClr val="000000"/>
              </a:solidFill>
              <a:ln w="9525">
                <a:noFill/>
                <a:round/>
                <a:headEnd/>
                <a:tailEnd/>
              </a:ln>
            </p:spPr>
            <p:txBody>
              <a:bodyPr/>
              <a:lstStyle/>
              <a:p>
                <a:endParaRPr lang="zh-CN" altLang="en-US"/>
              </a:p>
            </p:txBody>
          </p:sp>
          <p:sp>
            <p:nvSpPr>
              <p:cNvPr id="63706" name="Freeform 53"/>
              <p:cNvSpPr>
                <a:spLocks/>
              </p:cNvSpPr>
              <p:nvPr/>
            </p:nvSpPr>
            <p:spPr bwMode="auto">
              <a:xfrm>
                <a:off x="2818" y="2720"/>
                <a:ext cx="117" cy="60"/>
              </a:xfrm>
              <a:custGeom>
                <a:avLst/>
                <a:gdLst>
                  <a:gd name="T0" fmla="*/ 1 w 234"/>
                  <a:gd name="T1" fmla="*/ 1 h 120"/>
                  <a:gd name="T2" fmla="*/ 1 w 234"/>
                  <a:gd name="T3" fmla="*/ 1 h 120"/>
                  <a:gd name="T4" fmla="*/ 1 w 234"/>
                  <a:gd name="T5" fmla="*/ 1 h 120"/>
                  <a:gd name="T6" fmla="*/ 0 w 234"/>
                  <a:gd name="T7" fmla="*/ 1 h 120"/>
                  <a:gd name="T8" fmla="*/ 1 w 234"/>
                  <a:gd name="T9" fmla="*/ 1 h 120"/>
                  <a:gd name="T10" fmla="*/ 1 w 234"/>
                  <a:gd name="T11" fmla="*/ 0 h 120"/>
                  <a:gd name="T12" fmla="*/ 1 w 234"/>
                  <a:gd name="T13" fmla="*/ 1 h 120"/>
                  <a:gd name="T14" fmla="*/ 1 w 234"/>
                  <a:gd name="T15" fmla="*/ 1 h 120"/>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20"/>
                  <a:gd name="T26" fmla="*/ 234 w 234"/>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20">
                    <a:moveTo>
                      <a:pt x="192" y="2"/>
                    </a:moveTo>
                    <a:lnTo>
                      <a:pt x="10" y="23"/>
                    </a:lnTo>
                    <a:lnTo>
                      <a:pt x="149" y="51"/>
                    </a:lnTo>
                    <a:lnTo>
                      <a:pt x="0" y="70"/>
                    </a:lnTo>
                    <a:lnTo>
                      <a:pt x="113" y="120"/>
                    </a:lnTo>
                    <a:lnTo>
                      <a:pt x="234" y="0"/>
                    </a:lnTo>
                    <a:lnTo>
                      <a:pt x="192" y="2"/>
                    </a:lnTo>
                    <a:close/>
                  </a:path>
                </a:pathLst>
              </a:custGeom>
              <a:solidFill>
                <a:srgbClr val="000000"/>
              </a:solidFill>
              <a:ln w="9525">
                <a:noFill/>
                <a:round/>
                <a:headEnd/>
                <a:tailEnd/>
              </a:ln>
            </p:spPr>
            <p:txBody>
              <a:bodyPr/>
              <a:lstStyle/>
              <a:p>
                <a:endParaRPr lang="zh-CN" altLang="en-US"/>
              </a:p>
            </p:txBody>
          </p:sp>
          <p:sp>
            <p:nvSpPr>
              <p:cNvPr id="63707" name="Freeform 54"/>
              <p:cNvSpPr>
                <a:spLocks/>
              </p:cNvSpPr>
              <p:nvPr/>
            </p:nvSpPr>
            <p:spPr bwMode="auto">
              <a:xfrm>
                <a:off x="3169" y="2648"/>
                <a:ext cx="26" cy="23"/>
              </a:xfrm>
              <a:custGeom>
                <a:avLst/>
                <a:gdLst>
                  <a:gd name="T0" fmla="*/ 0 w 53"/>
                  <a:gd name="T1" fmla="*/ 1 h 46"/>
                  <a:gd name="T2" fmla="*/ 0 w 53"/>
                  <a:gd name="T3" fmla="*/ 1 h 46"/>
                  <a:gd name="T4" fmla="*/ 0 w 53"/>
                  <a:gd name="T5" fmla="*/ 1 h 46"/>
                  <a:gd name="T6" fmla="*/ 0 w 53"/>
                  <a:gd name="T7" fmla="*/ 1 h 46"/>
                  <a:gd name="T8" fmla="*/ 0 w 53"/>
                  <a:gd name="T9" fmla="*/ 1 h 46"/>
                  <a:gd name="T10" fmla="*/ 0 w 53"/>
                  <a:gd name="T11" fmla="*/ 1 h 46"/>
                  <a:gd name="T12" fmla="*/ 0 w 53"/>
                  <a:gd name="T13" fmla="*/ 1 h 46"/>
                  <a:gd name="T14" fmla="*/ 0 w 53"/>
                  <a:gd name="T15" fmla="*/ 1 h 46"/>
                  <a:gd name="T16" fmla="*/ 0 w 53"/>
                  <a:gd name="T17" fmla="*/ 1 h 46"/>
                  <a:gd name="T18" fmla="*/ 0 w 53"/>
                  <a:gd name="T19" fmla="*/ 1 h 46"/>
                  <a:gd name="T20" fmla="*/ 0 w 53"/>
                  <a:gd name="T21" fmla="*/ 1 h 46"/>
                  <a:gd name="T22" fmla="*/ 0 w 53"/>
                  <a:gd name="T23" fmla="*/ 0 h 46"/>
                  <a:gd name="T24" fmla="*/ 0 w 53"/>
                  <a:gd name="T25" fmla="*/ 1 h 46"/>
                  <a:gd name="T26" fmla="*/ 0 w 53"/>
                  <a:gd name="T27" fmla="*/ 1 h 46"/>
                  <a:gd name="T28" fmla="*/ 0 w 53"/>
                  <a:gd name="T29" fmla="*/ 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46"/>
                  <a:gd name="T47" fmla="*/ 53 w 53"/>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46">
                    <a:moveTo>
                      <a:pt x="32" y="46"/>
                    </a:moveTo>
                    <a:lnTo>
                      <a:pt x="36" y="40"/>
                    </a:lnTo>
                    <a:lnTo>
                      <a:pt x="38" y="35"/>
                    </a:lnTo>
                    <a:lnTo>
                      <a:pt x="40" y="31"/>
                    </a:lnTo>
                    <a:lnTo>
                      <a:pt x="42" y="27"/>
                    </a:lnTo>
                    <a:lnTo>
                      <a:pt x="48" y="19"/>
                    </a:lnTo>
                    <a:lnTo>
                      <a:pt x="49" y="16"/>
                    </a:lnTo>
                    <a:lnTo>
                      <a:pt x="51" y="12"/>
                    </a:lnTo>
                    <a:lnTo>
                      <a:pt x="53" y="8"/>
                    </a:lnTo>
                    <a:lnTo>
                      <a:pt x="53" y="6"/>
                    </a:lnTo>
                    <a:lnTo>
                      <a:pt x="6" y="0"/>
                    </a:lnTo>
                    <a:lnTo>
                      <a:pt x="0" y="46"/>
                    </a:lnTo>
                    <a:lnTo>
                      <a:pt x="32" y="46"/>
                    </a:lnTo>
                    <a:close/>
                  </a:path>
                </a:pathLst>
              </a:custGeom>
              <a:solidFill>
                <a:srgbClr val="000000"/>
              </a:solidFill>
              <a:ln w="9525">
                <a:noFill/>
                <a:round/>
                <a:headEnd/>
                <a:tailEnd/>
              </a:ln>
            </p:spPr>
            <p:txBody>
              <a:bodyPr/>
              <a:lstStyle/>
              <a:p>
                <a:endParaRPr lang="zh-CN" altLang="en-US"/>
              </a:p>
            </p:txBody>
          </p:sp>
          <p:sp>
            <p:nvSpPr>
              <p:cNvPr id="63708" name="Freeform 55"/>
              <p:cNvSpPr>
                <a:spLocks/>
              </p:cNvSpPr>
              <p:nvPr/>
            </p:nvSpPr>
            <p:spPr bwMode="auto">
              <a:xfrm>
                <a:off x="2456" y="3145"/>
                <a:ext cx="159" cy="115"/>
              </a:xfrm>
              <a:custGeom>
                <a:avLst/>
                <a:gdLst>
                  <a:gd name="T0" fmla="*/ 1 w 317"/>
                  <a:gd name="T1" fmla="*/ 0 h 228"/>
                  <a:gd name="T2" fmla="*/ 1 w 317"/>
                  <a:gd name="T3" fmla="*/ 1 h 228"/>
                  <a:gd name="T4" fmla="*/ 1 w 317"/>
                  <a:gd name="T5" fmla="*/ 1 h 228"/>
                  <a:gd name="T6" fmla="*/ 1 w 317"/>
                  <a:gd name="T7" fmla="*/ 1 h 228"/>
                  <a:gd name="T8" fmla="*/ 1 w 317"/>
                  <a:gd name="T9" fmla="*/ 1 h 228"/>
                  <a:gd name="T10" fmla="*/ 0 w 317"/>
                  <a:gd name="T11" fmla="*/ 1 h 228"/>
                  <a:gd name="T12" fmla="*/ 1 w 317"/>
                  <a:gd name="T13" fmla="*/ 1 h 228"/>
                  <a:gd name="T14" fmla="*/ 1 w 317"/>
                  <a:gd name="T15" fmla="*/ 1 h 228"/>
                  <a:gd name="T16" fmla="*/ 1 w 317"/>
                  <a:gd name="T17" fmla="*/ 0 h 228"/>
                  <a:gd name="T18" fmla="*/ 1 w 317"/>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7"/>
                  <a:gd name="T31" fmla="*/ 0 h 228"/>
                  <a:gd name="T32" fmla="*/ 317 w 317"/>
                  <a:gd name="T33" fmla="*/ 228 h 2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7" h="228">
                    <a:moveTo>
                      <a:pt x="277" y="0"/>
                    </a:moveTo>
                    <a:lnTo>
                      <a:pt x="32" y="63"/>
                    </a:lnTo>
                    <a:lnTo>
                      <a:pt x="289" y="86"/>
                    </a:lnTo>
                    <a:lnTo>
                      <a:pt x="17" y="118"/>
                    </a:lnTo>
                    <a:lnTo>
                      <a:pt x="281" y="152"/>
                    </a:lnTo>
                    <a:lnTo>
                      <a:pt x="0" y="186"/>
                    </a:lnTo>
                    <a:lnTo>
                      <a:pt x="317" y="228"/>
                    </a:lnTo>
                    <a:lnTo>
                      <a:pt x="317" y="95"/>
                    </a:lnTo>
                    <a:lnTo>
                      <a:pt x="277" y="0"/>
                    </a:lnTo>
                    <a:close/>
                  </a:path>
                </a:pathLst>
              </a:custGeom>
              <a:solidFill>
                <a:srgbClr val="000000"/>
              </a:solidFill>
              <a:ln w="9525">
                <a:noFill/>
                <a:round/>
                <a:headEnd/>
                <a:tailEnd/>
              </a:ln>
            </p:spPr>
            <p:txBody>
              <a:bodyPr/>
              <a:lstStyle/>
              <a:p>
                <a:endParaRPr lang="zh-CN" altLang="en-US"/>
              </a:p>
            </p:txBody>
          </p:sp>
          <p:sp>
            <p:nvSpPr>
              <p:cNvPr id="63709" name="Freeform 56"/>
              <p:cNvSpPr>
                <a:spLocks/>
              </p:cNvSpPr>
              <p:nvPr/>
            </p:nvSpPr>
            <p:spPr bwMode="auto">
              <a:xfrm>
                <a:off x="2418" y="3284"/>
                <a:ext cx="209" cy="79"/>
              </a:xfrm>
              <a:custGeom>
                <a:avLst/>
                <a:gdLst>
                  <a:gd name="T0" fmla="*/ 1 w 416"/>
                  <a:gd name="T1" fmla="*/ 0 h 157"/>
                  <a:gd name="T2" fmla="*/ 1 w 416"/>
                  <a:gd name="T3" fmla="*/ 1 h 157"/>
                  <a:gd name="T4" fmla="*/ 1 w 416"/>
                  <a:gd name="T5" fmla="*/ 1 h 157"/>
                  <a:gd name="T6" fmla="*/ 0 w 416"/>
                  <a:gd name="T7" fmla="*/ 1 h 157"/>
                  <a:gd name="T8" fmla="*/ 1 w 416"/>
                  <a:gd name="T9" fmla="*/ 1 h 157"/>
                  <a:gd name="T10" fmla="*/ 1 w 416"/>
                  <a:gd name="T11" fmla="*/ 1 h 157"/>
                  <a:gd name="T12" fmla="*/ 1 w 416"/>
                  <a:gd name="T13" fmla="*/ 0 h 157"/>
                  <a:gd name="T14" fmla="*/ 1 w 416"/>
                  <a:gd name="T15" fmla="*/ 0 h 157"/>
                  <a:gd name="T16" fmla="*/ 0 60000 65536"/>
                  <a:gd name="T17" fmla="*/ 0 60000 65536"/>
                  <a:gd name="T18" fmla="*/ 0 60000 65536"/>
                  <a:gd name="T19" fmla="*/ 0 60000 65536"/>
                  <a:gd name="T20" fmla="*/ 0 60000 65536"/>
                  <a:gd name="T21" fmla="*/ 0 60000 65536"/>
                  <a:gd name="T22" fmla="*/ 0 60000 65536"/>
                  <a:gd name="T23" fmla="*/ 0 60000 65536"/>
                  <a:gd name="T24" fmla="*/ 0 w 416"/>
                  <a:gd name="T25" fmla="*/ 0 h 157"/>
                  <a:gd name="T26" fmla="*/ 416 w 416"/>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6" h="157">
                    <a:moveTo>
                      <a:pt x="376" y="0"/>
                    </a:moveTo>
                    <a:lnTo>
                      <a:pt x="2" y="51"/>
                    </a:lnTo>
                    <a:lnTo>
                      <a:pt x="388" y="70"/>
                    </a:lnTo>
                    <a:lnTo>
                      <a:pt x="0" y="110"/>
                    </a:lnTo>
                    <a:lnTo>
                      <a:pt x="369" y="157"/>
                    </a:lnTo>
                    <a:lnTo>
                      <a:pt x="416" y="64"/>
                    </a:lnTo>
                    <a:lnTo>
                      <a:pt x="376" y="0"/>
                    </a:lnTo>
                    <a:close/>
                  </a:path>
                </a:pathLst>
              </a:custGeom>
              <a:solidFill>
                <a:srgbClr val="000000"/>
              </a:solidFill>
              <a:ln w="9525">
                <a:noFill/>
                <a:round/>
                <a:headEnd/>
                <a:tailEnd/>
              </a:ln>
            </p:spPr>
            <p:txBody>
              <a:bodyPr/>
              <a:lstStyle/>
              <a:p>
                <a:endParaRPr lang="zh-CN" altLang="en-US"/>
              </a:p>
            </p:txBody>
          </p:sp>
          <p:sp>
            <p:nvSpPr>
              <p:cNvPr id="63710" name="Freeform 57"/>
              <p:cNvSpPr>
                <a:spLocks/>
              </p:cNvSpPr>
              <p:nvPr/>
            </p:nvSpPr>
            <p:spPr bwMode="auto">
              <a:xfrm>
                <a:off x="2277" y="3138"/>
                <a:ext cx="136" cy="63"/>
              </a:xfrm>
              <a:custGeom>
                <a:avLst/>
                <a:gdLst>
                  <a:gd name="T0" fmla="*/ 1 w 272"/>
                  <a:gd name="T1" fmla="*/ 0 h 125"/>
                  <a:gd name="T2" fmla="*/ 1 w 272"/>
                  <a:gd name="T3" fmla="*/ 1 h 125"/>
                  <a:gd name="T4" fmla="*/ 1 w 272"/>
                  <a:gd name="T5" fmla="*/ 1 h 125"/>
                  <a:gd name="T6" fmla="*/ 1 w 272"/>
                  <a:gd name="T7" fmla="*/ 1 h 125"/>
                  <a:gd name="T8" fmla="*/ 0 w 272"/>
                  <a:gd name="T9" fmla="*/ 1 h 125"/>
                  <a:gd name="T10" fmla="*/ 1 w 272"/>
                  <a:gd name="T11" fmla="*/ 1 h 125"/>
                  <a:gd name="T12" fmla="*/ 1 w 272"/>
                  <a:gd name="T13" fmla="*/ 0 h 125"/>
                  <a:gd name="T14" fmla="*/ 1 w 272"/>
                  <a:gd name="T15" fmla="*/ 0 h 125"/>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125"/>
                  <a:gd name="T26" fmla="*/ 272 w 272"/>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125">
                    <a:moveTo>
                      <a:pt x="52" y="0"/>
                    </a:moveTo>
                    <a:lnTo>
                      <a:pt x="217" y="36"/>
                    </a:lnTo>
                    <a:lnTo>
                      <a:pt x="27" y="55"/>
                    </a:lnTo>
                    <a:lnTo>
                      <a:pt x="272" y="91"/>
                    </a:lnTo>
                    <a:lnTo>
                      <a:pt x="0" y="125"/>
                    </a:lnTo>
                    <a:lnTo>
                      <a:pt x="8" y="21"/>
                    </a:lnTo>
                    <a:lnTo>
                      <a:pt x="52" y="0"/>
                    </a:lnTo>
                    <a:close/>
                  </a:path>
                </a:pathLst>
              </a:custGeom>
              <a:solidFill>
                <a:srgbClr val="000000"/>
              </a:solidFill>
              <a:ln w="9525">
                <a:noFill/>
                <a:round/>
                <a:headEnd/>
                <a:tailEnd/>
              </a:ln>
            </p:spPr>
            <p:txBody>
              <a:bodyPr/>
              <a:lstStyle/>
              <a:p>
                <a:endParaRPr lang="zh-CN" altLang="en-US"/>
              </a:p>
            </p:txBody>
          </p:sp>
          <p:sp>
            <p:nvSpPr>
              <p:cNvPr id="63711" name="Freeform 58"/>
              <p:cNvSpPr>
                <a:spLocks/>
              </p:cNvSpPr>
              <p:nvPr/>
            </p:nvSpPr>
            <p:spPr bwMode="auto">
              <a:xfrm>
                <a:off x="2350" y="3010"/>
                <a:ext cx="148" cy="70"/>
              </a:xfrm>
              <a:custGeom>
                <a:avLst/>
                <a:gdLst>
                  <a:gd name="T0" fmla="*/ 1 w 296"/>
                  <a:gd name="T1" fmla="*/ 0 h 141"/>
                  <a:gd name="T2" fmla="*/ 1 w 296"/>
                  <a:gd name="T3" fmla="*/ 0 h 141"/>
                  <a:gd name="T4" fmla="*/ 1 w 296"/>
                  <a:gd name="T5" fmla="*/ 0 h 141"/>
                  <a:gd name="T6" fmla="*/ 1 w 296"/>
                  <a:gd name="T7" fmla="*/ 0 h 141"/>
                  <a:gd name="T8" fmla="*/ 1 w 296"/>
                  <a:gd name="T9" fmla="*/ 0 h 141"/>
                  <a:gd name="T10" fmla="*/ 0 w 296"/>
                  <a:gd name="T11" fmla="*/ 0 h 141"/>
                  <a:gd name="T12" fmla="*/ 1 w 296"/>
                  <a:gd name="T13" fmla="*/ 0 h 141"/>
                  <a:gd name="T14" fmla="*/ 1 w 296"/>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141"/>
                  <a:gd name="T26" fmla="*/ 296 w 296"/>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141">
                    <a:moveTo>
                      <a:pt x="36" y="141"/>
                    </a:moveTo>
                    <a:lnTo>
                      <a:pt x="296" y="122"/>
                    </a:lnTo>
                    <a:lnTo>
                      <a:pt x="30" y="84"/>
                    </a:lnTo>
                    <a:lnTo>
                      <a:pt x="249" y="44"/>
                    </a:lnTo>
                    <a:lnTo>
                      <a:pt x="9" y="0"/>
                    </a:lnTo>
                    <a:lnTo>
                      <a:pt x="0" y="124"/>
                    </a:lnTo>
                    <a:lnTo>
                      <a:pt x="36" y="141"/>
                    </a:lnTo>
                    <a:close/>
                  </a:path>
                </a:pathLst>
              </a:custGeom>
              <a:solidFill>
                <a:srgbClr val="000000"/>
              </a:solidFill>
              <a:ln w="9525">
                <a:noFill/>
                <a:round/>
                <a:headEnd/>
                <a:tailEnd/>
              </a:ln>
            </p:spPr>
            <p:txBody>
              <a:bodyPr/>
              <a:lstStyle/>
              <a:p>
                <a:endParaRPr lang="zh-CN" altLang="en-US"/>
              </a:p>
            </p:txBody>
          </p:sp>
          <p:sp>
            <p:nvSpPr>
              <p:cNvPr id="63712" name="Freeform 59"/>
              <p:cNvSpPr>
                <a:spLocks/>
              </p:cNvSpPr>
              <p:nvPr/>
            </p:nvSpPr>
            <p:spPr bwMode="auto">
              <a:xfrm>
                <a:off x="2460" y="2890"/>
                <a:ext cx="133" cy="68"/>
              </a:xfrm>
              <a:custGeom>
                <a:avLst/>
                <a:gdLst>
                  <a:gd name="T0" fmla="*/ 0 w 267"/>
                  <a:gd name="T1" fmla="*/ 0 h 137"/>
                  <a:gd name="T2" fmla="*/ 0 w 267"/>
                  <a:gd name="T3" fmla="*/ 0 h 137"/>
                  <a:gd name="T4" fmla="*/ 0 w 267"/>
                  <a:gd name="T5" fmla="*/ 0 h 137"/>
                  <a:gd name="T6" fmla="*/ 0 w 267"/>
                  <a:gd name="T7" fmla="*/ 0 h 137"/>
                  <a:gd name="T8" fmla="*/ 0 w 267"/>
                  <a:gd name="T9" fmla="*/ 0 h 137"/>
                  <a:gd name="T10" fmla="*/ 0 w 267"/>
                  <a:gd name="T11" fmla="*/ 0 h 137"/>
                  <a:gd name="T12" fmla="*/ 0 w 267"/>
                  <a:gd name="T13" fmla="*/ 0 h 137"/>
                  <a:gd name="T14" fmla="*/ 0 60000 65536"/>
                  <a:gd name="T15" fmla="*/ 0 60000 65536"/>
                  <a:gd name="T16" fmla="*/ 0 60000 65536"/>
                  <a:gd name="T17" fmla="*/ 0 60000 65536"/>
                  <a:gd name="T18" fmla="*/ 0 60000 65536"/>
                  <a:gd name="T19" fmla="*/ 0 60000 65536"/>
                  <a:gd name="T20" fmla="*/ 0 60000 65536"/>
                  <a:gd name="T21" fmla="*/ 0 w 267"/>
                  <a:gd name="T22" fmla="*/ 0 h 137"/>
                  <a:gd name="T23" fmla="*/ 267 w 26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37">
                    <a:moveTo>
                      <a:pt x="0" y="132"/>
                    </a:moveTo>
                    <a:lnTo>
                      <a:pt x="257" y="137"/>
                    </a:lnTo>
                    <a:lnTo>
                      <a:pt x="21" y="61"/>
                    </a:lnTo>
                    <a:lnTo>
                      <a:pt x="267" y="44"/>
                    </a:lnTo>
                    <a:lnTo>
                      <a:pt x="16" y="0"/>
                    </a:lnTo>
                    <a:lnTo>
                      <a:pt x="0" y="132"/>
                    </a:lnTo>
                    <a:close/>
                  </a:path>
                </a:pathLst>
              </a:custGeom>
              <a:solidFill>
                <a:srgbClr val="000000"/>
              </a:solidFill>
              <a:ln w="9525">
                <a:noFill/>
                <a:round/>
                <a:headEnd/>
                <a:tailEnd/>
              </a:ln>
            </p:spPr>
            <p:txBody>
              <a:bodyPr/>
              <a:lstStyle/>
              <a:p>
                <a:endParaRPr lang="zh-CN" altLang="en-US"/>
              </a:p>
            </p:txBody>
          </p:sp>
        </p:grpSp>
        <p:grpSp>
          <p:nvGrpSpPr>
            <p:cNvPr id="5" name="Group 61"/>
            <p:cNvGrpSpPr>
              <a:grpSpLocks/>
            </p:cNvGrpSpPr>
            <p:nvPr/>
          </p:nvGrpSpPr>
          <p:grpSpPr bwMode="auto">
            <a:xfrm>
              <a:off x="2245" y="2400"/>
              <a:ext cx="1044" cy="1121"/>
              <a:chOff x="2154" y="2478"/>
              <a:chExt cx="1044" cy="1121"/>
            </a:xfrm>
          </p:grpSpPr>
          <p:sp>
            <p:nvSpPr>
              <p:cNvPr id="63621" name="AutoShape 62"/>
              <p:cNvSpPr>
                <a:spLocks noChangeAspect="1" noChangeArrowheads="1" noTextEdit="1"/>
              </p:cNvSpPr>
              <p:nvPr/>
            </p:nvSpPr>
            <p:spPr bwMode="auto">
              <a:xfrm>
                <a:off x="2154" y="2478"/>
                <a:ext cx="1044" cy="1121"/>
              </a:xfrm>
              <a:prstGeom prst="rect">
                <a:avLst/>
              </a:prstGeom>
              <a:noFill/>
              <a:ln w="9525">
                <a:noFill/>
                <a:miter lim="800000"/>
                <a:headEnd/>
                <a:tailEnd/>
              </a:ln>
            </p:spPr>
            <p:txBody>
              <a:bodyPr/>
              <a:lstStyle/>
              <a:p>
                <a:endParaRPr lang="zh-CN" altLang="en-US"/>
              </a:p>
            </p:txBody>
          </p:sp>
          <p:sp>
            <p:nvSpPr>
              <p:cNvPr id="63622" name="Freeform 63"/>
              <p:cNvSpPr>
                <a:spLocks/>
              </p:cNvSpPr>
              <p:nvPr/>
            </p:nvSpPr>
            <p:spPr bwMode="auto">
              <a:xfrm>
                <a:off x="2197" y="2658"/>
                <a:ext cx="939" cy="617"/>
              </a:xfrm>
              <a:custGeom>
                <a:avLst/>
                <a:gdLst>
                  <a:gd name="T0" fmla="*/ 0 w 1878"/>
                  <a:gd name="T1" fmla="*/ 0 h 1235"/>
                  <a:gd name="T2" fmla="*/ 1 w 1878"/>
                  <a:gd name="T3" fmla="*/ 0 h 1235"/>
                  <a:gd name="T4" fmla="*/ 1 w 1878"/>
                  <a:gd name="T5" fmla="*/ 0 h 1235"/>
                  <a:gd name="T6" fmla="*/ 1 w 1878"/>
                  <a:gd name="T7" fmla="*/ 0 h 1235"/>
                  <a:gd name="T8" fmla="*/ 1 w 1878"/>
                  <a:gd name="T9" fmla="*/ 0 h 1235"/>
                  <a:gd name="T10" fmla="*/ 1 w 1878"/>
                  <a:gd name="T11" fmla="*/ 0 h 1235"/>
                  <a:gd name="T12" fmla="*/ 1 w 1878"/>
                  <a:gd name="T13" fmla="*/ 0 h 1235"/>
                  <a:gd name="T14" fmla="*/ 1 w 1878"/>
                  <a:gd name="T15" fmla="*/ 0 h 1235"/>
                  <a:gd name="T16" fmla="*/ 1 w 1878"/>
                  <a:gd name="T17" fmla="*/ 0 h 1235"/>
                  <a:gd name="T18" fmla="*/ 1 w 1878"/>
                  <a:gd name="T19" fmla="*/ 0 h 1235"/>
                  <a:gd name="T20" fmla="*/ 1 w 1878"/>
                  <a:gd name="T21" fmla="*/ 0 h 1235"/>
                  <a:gd name="T22" fmla="*/ 1 w 1878"/>
                  <a:gd name="T23" fmla="*/ 0 h 1235"/>
                  <a:gd name="T24" fmla="*/ 0 w 1878"/>
                  <a:gd name="T25" fmla="*/ 0 h 1235"/>
                  <a:gd name="T26" fmla="*/ 0 w 1878"/>
                  <a:gd name="T27" fmla="*/ 0 h 1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78"/>
                  <a:gd name="T43" fmla="*/ 0 h 1235"/>
                  <a:gd name="T44" fmla="*/ 1878 w 1878"/>
                  <a:gd name="T45" fmla="*/ 1235 h 1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78" h="1235">
                    <a:moveTo>
                      <a:pt x="0" y="1214"/>
                    </a:moveTo>
                    <a:lnTo>
                      <a:pt x="194" y="1081"/>
                    </a:lnTo>
                    <a:lnTo>
                      <a:pt x="228" y="904"/>
                    </a:lnTo>
                    <a:lnTo>
                      <a:pt x="325" y="833"/>
                    </a:lnTo>
                    <a:lnTo>
                      <a:pt x="342" y="651"/>
                    </a:lnTo>
                    <a:lnTo>
                      <a:pt x="513" y="601"/>
                    </a:lnTo>
                    <a:lnTo>
                      <a:pt x="760" y="386"/>
                    </a:lnTo>
                    <a:lnTo>
                      <a:pt x="1004" y="189"/>
                    </a:lnTo>
                    <a:lnTo>
                      <a:pt x="1289" y="4"/>
                    </a:lnTo>
                    <a:lnTo>
                      <a:pt x="1878" y="0"/>
                    </a:lnTo>
                    <a:lnTo>
                      <a:pt x="1873" y="348"/>
                    </a:lnTo>
                    <a:lnTo>
                      <a:pt x="1045" y="1235"/>
                    </a:lnTo>
                    <a:lnTo>
                      <a:pt x="0" y="1214"/>
                    </a:lnTo>
                    <a:close/>
                  </a:path>
                </a:pathLst>
              </a:custGeom>
              <a:solidFill>
                <a:srgbClr val="FFCC80"/>
              </a:solidFill>
              <a:ln w="9525">
                <a:noFill/>
                <a:round/>
                <a:headEnd/>
                <a:tailEnd/>
              </a:ln>
            </p:spPr>
            <p:txBody>
              <a:bodyPr/>
              <a:lstStyle/>
              <a:p>
                <a:endParaRPr lang="zh-CN" altLang="en-US"/>
              </a:p>
            </p:txBody>
          </p:sp>
          <p:sp>
            <p:nvSpPr>
              <p:cNvPr id="63623" name="Freeform 64"/>
              <p:cNvSpPr>
                <a:spLocks/>
              </p:cNvSpPr>
              <p:nvPr/>
            </p:nvSpPr>
            <p:spPr bwMode="auto">
              <a:xfrm>
                <a:off x="2827" y="2605"/>
                <a:ext cx="306" cy="72"/>
              </a:xfrm>
              <a:custGeom>
                <a:avLst/>
                <a:gdLst>
                  <a:gd name="T0" fmla="*/ 0 w 613"/>
                  <a:gd name="T1" fmla="*/ 1 h 142"/>
                  <a:gd name="T2" fmla="*/ 0 w 613"/>
                  <a:gd name="T3" fmla="*/ 1 h 142"/>
                  <a:gd name="T4" fmla="*/ 0 w 613"/>
                  <a:gd name="T5" fmla="*/ 1 h 142"/>
                  <a:gd name="T6" fmla="*/ 0 w 613"/>
                  <a:gd name="T7" fmla="*/ 1 h 142"/>
                  <a:gd name="T8" fmla="*/ 0 w 613"/>
                  <a:gd name="T9" fmla="*/ 1 h 142"/>
                  <a:gd name="T10" fmla="*/ 0 w 613"/>
                  <a:gd name="T11" fmla="*/ 1 h 142"/>
                  <a:gd name="T12" fmla="*/ 0 w 613"/>
                  <a:gd name="T13" fmla="*/ 1 h 142"/>
                  <a:gd name="T14" fmla="*/ 0 w 613"/>
                  <a:gd name="T15" fmla="*/ 1 h 142"/>
                  <a:gd name="T16" fmla="*/ 0 w 613"/>
                  <a:gd name="T17" fmla="*/ 1 h 142"/>
                  <a:gd name="T18" fmla="*/ 0 w 613"/>
                  <a:gd name="T19" fmla="*/ 1 h 142"/>
                  <a:gd name="T20" fmla="*/ 0 w 613"/>
                  <a:gd name="T21" fmla="*/ 1 h 142"/>
                  <a:gd name="T22" fmla="*/ 0 w 613"/>
                  <a:gd name="T23" fmla="*/ 1 h 142"/>
                  <a:gd name="T24" fmla="*/ 0 w 613"/>
                  <a:gd name="T25" fmla="*/ 1 h 142"/>
                  <a:gd name="T26" fmla="*/ 0 w 613"/>
                  <a:gd name="T27" fmla="*/ 1 h 142"/>
                  <a:gd name="T28" fmla="*/ 0 w 613"/>
                  <a:gd name="T29" fmla="*/ 0 h 142"/>
                  <a:gd name="T30" fmla="*/ 0 w 613"/>
                  <a:gd name="T31" fmla="*/ 0 h 142"/>
                  <a:gd name="T32" fmla="*/ 0 w 613"/>
                  <a:gd name="T33" fmla="*/ 0 h 142"/>
                  <a:gd name="T34" fmla="*/ 0 w 613"/>
                  <a:gd name="T35" fmla="*/ 1 h 142"/>
                  <a:gd name="T36" fmla="*/ 0 w 613"/>
                  <a:gd name="T37" fmla="*/ 1 h 142"/>
                  <a:gd name="T38" fmla="*/ 0 w 613"/>
                  <a:gd name="T39" fmla="*/ 1 h 142"/>
                  <a:gd name="T40" fmla="*/ 0 w 613"/>
                  <a:gd name="T41" fmla="*/ 1 h 142"/>
                  <a:gd name="T42" fmla="*/ 0 w 613"/>
                  <a:gd name="T43" fmla="*/ 1 h 142"/>
                  <a:gd name="T44" fmla="*/ 0 w 613"/>
                  <a:gd name="T45" fmla="*/ 1 h 142"/>
                  <a:gd name="T46" fmla="*/ 0 w 613"/>
                  <a:gd name="T47" fmla="*/ 1 h 142"/>
                  <a:gd name="T48" fmla="*/ 0 w 613"/>
                  <a:gd name="T49" fmla="*/ 1 h 142"/>
                  <a:gd name="T50" fmla="*/ 0 w 613"/>
                  <a:gd name="T51" fmla="*/ 1 h 142"/>
                  <a:gd name="T52" fmla="*/ 0 w 613"/>
                  <a:gd name="T53" fmla="*/ 1 h 142"/>
                  <a:gd name="T54" fmla="*/ 0 w 613"/>
                  <a:gd name="T55" fmla="*/ 1 h 142"/>
                  <a:gd name="T56" fmla="*/ 0 w 613"/>
                  <a:gd name="T57" fmla="*/ 1 h 142"/>
                  <a:gd name="T58" fmla="*/ 0 w 613"/>
                  <a:gd name="T59" fmla="*/ 1 h 142"/>
                  <a:gd name="T60" fmla="*/ 0 w 613"/>
                  <a:gd name="T61" fmla="*/ 1 h 142"/>
                  <a:gd name="T62" fmla="*/ 0 w 613"/>
                  <a:gd name="T63" fmla="*/ 1 h 142"/>
                  <a:gd name="T64" fmla="*/ 0 w 613"/>
                  <a:gd name="T65" fmla="*/ 1 h 142"/>
                  <a:gd name="T66" fmla="*/ 0 w 613"/>
                  <a:gd name="T67" fmla="*/ 1 h 142"/>
                  <a:gd name="T68" fmla="*/ 0 w 613"/>
                  <a:gd name="T69" fmla="*/ 1 h 142"/>
                  <a:gd name="T70" fmla="*/ 0 w 613"/>
                  <a:gd name="T71" fmla="*/ 1 h 142"/>
                  <a:gd name="T72" fmla="*/ 0 w 613"/>
                  <a:gd name="T73" fmla="*/ 1 h 142"/>
                  <a:gd name="T74" fmla="*/ 0 w 613"/>
                  <a:gd name="T75" fmla="*/ 1 h 142"/>
                  <a:gd name="T76" fmla="*/ 0 w 613"/>
                  <a:gd name="T77" fmla="*/ 1 h 142"/>
                  <a:gd name="T78" fmla="*/ 0 w 613"/>
                  <a:gd name="T79" fmla="*/ 1 h 142"/>
                  <a:gd name="T80" fmla="*/ 0 w 613"/>
                  <a:gd name="T81" fmla="*/ 1 h 142"/>
                  <a:gd name="T82" fmla="*/ 0 w 613"/>
                  <a:gd name="T83" fmla="*/ 1 h 142"/>
                  <a:gd name="T84" fmla="*/ 0 w 613"/>
                  <a:gd name="T85" fmla="*/ 1 h 142"/>
                  <a:gd name="T86" fmla="*/ 0 w 613"/>
                  <a:gd name="T87" fmla="*/ 1 h 142"/>
                  <a:gd name="T88" fmla="*/ 0 w 613"/>
                  <a:gd name="T89" fmla="*/ 1 h 142"/>
                  <a:gd name="T90" fmla="*/ 0 w 613"/>
                  <a:gd name="T91" fmla="*/ 1 h 142"/>
                  <a:gd name="T92" fmla="*/ 0 w 613"/>
                  <a:gd name="T93" fmla="*/ 1 h 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3"/>
                  <a:gd name="T142" fmla="*/ 0 h 142"/>
                  <a:gd name="T143" fmla="*/ 613 w 613"/>
                  <a:gd name="T144" fmla="*/ 142 h 1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3" h="142">
                    <a:moveTo>
                      <a:pt x="0" y="131"/>
                    </a:moveTo>
                    <a:lnTo>
                      <a:pt x="613" y="142"/>
                    </a:lnTo>
                    <a:lnTo>
                      <a:pt x="611" y="141"/>
                    </a:lnTo>
                    <a:lnTo>
                      <a:pt x="611" y="137"/>
                    </a:lnTo>
                    <a:lnTo>
                      <a:pt x="609" y="131"/>
                    </a:lnTo>
                    <a:lnTo>
                      <a:pt x="609" y="127"/>
                    </a:lnTo>
                    <a:lnTo>
                      <a:pt x="609" y="123"/>
                    </a:lnTo>
                    <a:lnTo>
                      <a:pt x="609" y="120"/>
                    </a:lnTo>
                    <a:lnTo>
                      <a:pt x="607" y="114"/>
                    </a:lnTo>
                    <a:lnTo>
                      <a:pt x="607" y="108"/>
                    </a:lnTo>
                    <a:lnTo>
                      <a:pt x="605" y="101"/>
                    </a:lnTo>
                    <a:lnTo>
                      <a:pt x="603" y="95"/>
                    </a:lnTo>
                    <a:lnTo>
                      <a:pt x="603" y="87"/>
                    </a:lnTo>
                    <a:lnTo>
                      <a:pt x="601" y="82"/>
                    </a:lnTo>
                    <a:lnTo>
                      <a:pt x="599" y="76"/>
                    </a:lnTo>
                    <a:lnTo>
                      <a:pt x="597" y="68"/>
                    </a:lnTo>
                    <a:lnTo>
                      <a:pt x="597" y="61"/>
                    </a:lnTo>
                    <a:lnTo>
                      <a:pt x="594" y="55"/>
                    </a:lnTo>
                    <a:lnTo>
                      <a:pt x="592" y="49"/>
                    </a:lnTo>
                    <a:lnTo>
                      <a:pt x="592" y="42"/>
                    </a:lnTo>
                    <a:lnTo>
                      <a:pt x="588" y="36"/>
                    </a:lnTo>
                    <a:lnTo>
                      <a:pt x="586" y="30"/>
                    </a:lnTo>
                    <a:lnTo>
                      <a:pt x="584" y="25"/>
                    </a:lnTo>
                    <a:lnTo>
                      <a:pt x="582" y="21"/>
                    </a:lnTo>
                    <a:lnTo>
                      <a:pt x="580" y="15"/>
                    </a:lnTo>
                    <a:lnTo>
                      <a:pt x="577" y="9"/>
                    </a:lnTo>
                    <a:lnTo>
                      <a:pt x="573" y="6"/>
                    </a:lnTo>
                    <a:lnTo>
                      <a:pt x="571" y="4"/>
                    </a:lnTo>
                    <a:lnTo>
                      <a:pt x="563" y="0"/>
                    </a:lnTo>
                    <a:lnTo>
                      <a:pt x="558" y="0"/>
                    </a:lnTo>
                    <a:lnTo>
                      <a:pt x="556" y="0"/>
                    </a:lnTo>
                    <a:lnTo>
                      <a:pt x="552" y="0"/>
                    </a:lnTo>
                    <a:lnTo>
                      <a:pt x="548" y="0"/>
                    </a:lnTo>
                    <a:lnTo>
                      <a:pt x="544" y="0"/>
                    </a:lnTo>
                    <a:lnTo>
                      <a:pt x="539" y="0"/>
                    </a:lnTo>
                    <a:lnTo>
                      <a:pt x="533" y="2"/>
                    </a:lnTo>
                    <a:lnTo>
                      <a:pt x="529" y="2"/>
                    </a:lnTo>
                    <a:lnTo>
                      <a:pt x="523" y="2"/>
                    </a:lnTo>
                    <a:lnTo>
                      <a:pt x="516" y="2"/>
                    </a:lnTo>
                    <a:lnTo>
                      <a:pt x="508" y="2"/>
                    </a:lnTo>
                    <a:lnTo>
                      <a:pt x="500" y="2"/>
                    </a:lnTo>
                    <a:lnTo>
                      <a:pt x="493" y="4"/>
                    </a:lnTo>
                    <a:lnTo>
                      <a:pt x="483" y="4"/>
                    </a:lnTo>
                    <a:lnTo>
                      <a:pt x="476" y="4"/>
                    </a:lnTo>
                    <a:lnTo>
                      <a:pt x="466" y="4"/>
                    </a:lnTo>
                    <a:lnTo>
                      <a:pt x="457" y="4"/>
                    </a:lnTo>
                    <a:lnTo>
                      <a:pt x="445" y="4"/>
                    </a:lnTo>
                    <a:lnTo>
                      <a:pt x="434" y="4"/>
                    </a:lnTo>
                    <a:lnTo>
                      <a:pt x="424" y="4"/>
                    </a:lnTo>
                    <a:lnTo>
                      <a:pt x="413" y="4"/>
                    </a:lnTo>
                    <a:lnTo>
                      <a:pt x="404" y="4"/>
                    </a:lnTo>
                    <a:lnTo>
                      <a:pt x="392" y="6"/>
                    </a:lnTo>
                    <a:lnTo>
                      <a:pt x="381" y="6"/>
                    </a:lnTo>
                    <a:lnTo>
                      <a:pt x="369" y="7"/>
                    </a:lnTo>
                    <a:lnTo>
                      <a:pt x="356" y="7"/>
                    </a:lnTo>
                    <a:lnTo>
                      <a:pt x="345" y="7"/>
                    </a:lnTo>
                    <a:lnTo>
                      <a:pt x="333" y="7"/>
                    </a:lnTo>
                    <a:lnTo>
                      <a:pt x="320" y="7"/>
                    </a:lnTo>
                    <a:lnTo>
                      <a:pt x="308" y="7"/>
                    </a:lnTo>
                    <a:lnTo>
                      <a:pt x="297" y="9"/>
                    </a:lnTo>
                    <a:lnTo>
                      <a:pt x="284" y="9"/>
                    </a:lnTo>
                    <a:lnTo>
                      <a:pt x="272" y="9"/>
                    </a:lnTo>
                    <a:lnTo>
                      <a:pt x="261" y="9"/>
                    </a:lnTo>
                    <a:lnTo>
                      <a:pt x="248" y="9"/>
                    </a:lnTo>
                    <a:lnTo>
                      <a:pt x="236" y="9"/>
                    </a:lnTo>
                    <a:lnTo>
                      <a:pt x="225" y="9"/>
                    </a:lnTo>
                    <a:lnTo>
                      <a:pt x="211" y="9"/>
                    </a:lnTo>
                    <a:lnTo>
                      <a:pt x="200" y="11"/>
                    </a:lnTo>
                    <a:lnTo>
                      <a:pt x="187" y="11"/>
                    </a:lnTo>
                    <a:lnTo>
                      <a:pt x="177" y="11"/>
                    </a:lnTo>
                    <a:lnTo>
                      <a:pt x="166" y="11"/>
                    </a:lnTo>
                    <a:lnTo>
                      <a:pt x="154" y="11"/>
                    </a:lnTo>
                    <a:lnTo>
                      <a:pt x="145" y="11"/>
                    </a:lnTo>
                    <a:lnTo>
                      <a:pt x="133" y="13"/>
                    </a:lnTo>
                    <a:lnTo>
                      <a:pt x="122" y="13"/>
                    </a:lnTo>
                    <a:lnTo>
                      <a:pt x="114" y="13"/>
                    </a:lnTo>
                    <a:lnTo>
                      <a:pt x="105" y="13"/>
                    </a:lnTo>
                    <a:lnTo>
                      <a:pt x="95" y="15"/>
                    </a:lnTo>
                    <a:lnTo>
                      <a:pt x="86" y="15"/>
                    </a:lnTo>
                    <a:lnTo>
                      <a:pt x="78" y="15"/>
                    </a:lnTo>
                    <a:lnTo>
                      <a:pt x="69" y="15"/>
                    </a:lnTo>
                    <a:lnTo>
                      <a:pt x="63" y="15"/>
                    </a:lnTo>
                    <a:lnTo>
                      <a:pt x="56" y="15"/>
                    </a:lnTo>
                    <a:lnTo>
                      <a:pt x="50" y="15"/>
                    </a:lnTo>
                    <a:lnTo>
                      <a:pt x="42" y="15"/>
                    </a:lnTo>
                    <a:lnTo>
                      <a:pt x="38" y="15"/>
                    </a:lnTo>
                    <a:lnTo>
                      <a:pt x="33" y="15"/>
                    </a:lnTo>
                    <a:lnTo>
                      <a:pt x="29" y="15"/>
                    </a:lnTo>
                    <a:lnTo>
                      <a:pt x="25" y="15"/>
                    </a:lnTo>
                    <a:lnTo>
                      <a:pt x="23" y="15"/>
                    </a:lnTo>
                    <a:lnTo>
                      <a:pt x="17" y="15"/>
                    </a:lnTo>
                    <a:lnTo>
                      <a:pt x="0" y="131"/>
                    </a:lnTo>
                    <a:close/>
                  </a:path>
                </a:pathLst>
              </a:custGeom>
              <a:solidFill>
                <a:srgbClr val="D19470"/>
              </a:solidFill>
              <a:ln w="9525">
                <a:noFill/>
                <a:round/>
                <a:headEnd/>
                <a:tailEnd/>
              </a:ln>
            </p:spPr>
            <p:txBody>
              <a:bodyPr/>
              <a:lstStyle/>
              <a:p>
                <a:endParaRPr lang="zh-CN" altLang="en-US"/>
              </a:p>
            </p:txBody>
          </p:sp>
          <p:sp>
            <p:nvSpPr>
              <p:cNvPr id="63624" name="Freeform 65"/>
              <p:cNvSpPr>
                <a:spLocks/>
              </p:cNvSpPr>
              <p:nvPr/>
            </p:nvSpPr>
            <p:spPr bwMode="auto">
              <a:xfrm>
                <a:off x="2701" y="2694"/>
                <a:ext cx="435" cy="80"/>
              </a:xfrm>
              <a:custGeom>
                <a:avLst/>
                <a:gdLst>
                  <a:gd name="T0" fmla="*/ 0 w 871"/>
                  <a:gd name="T1" fmla="*/ 1 h 159"/>
                  <a:gd name="T2" fmla="*/ 0 w 871"/>
                  <a:gd name="T3" fmla="*/ 1 h 159"/>
                  <a:gd name="T4" fmla="*/ 0 w 871"/>
                  <a:gd name="T5" fmla="*/ 1 h 159"/>
                  <a:gd name="T6" fmla="*/ 0 w 871"/>
                  <a:gd name="T7" fmla="*/ 0 h 159"/>
                  <a:gd name="T8" fmla="*/ 0 w 871"/>
                  <a:gd name="T9" fmla="*/ 1 h 159"/>
                  <a:gd name="T10" fmla="*/ 0 w 871"/>
                  <a:gd name="T11" fmla="*/ 1 h 159"/>
                  <a:gd name="T12" fmla="*/ 0 60000 65536"/>
                  <a:gd name="T13" fmla="*/ 0 60000 65536"/>
                  <a:gd name="T14" fmla="*/ 0 60000 65536"/>
                  <a:gd name="T15" fmla="*/ 0 60000 65536"/>
                  <a:gd name="T16" fmla="*/ 0 60000 65536"/>
                  <a:gd name="T17" fmla="*/ 0 60000 65536"/>
                  <a:gd name="T18" fmla="*/ 0 w 871"/>
                  <a:gd name="T19" fmla="*/ 0 h 159"/>
                  <a:gd name="T20" fmla="*/ 871 w 871"/>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871" h="159">
                    <a:moveTo>
                      <a:pt x="0" y="142"/>
                    </a:moveTo>
                    <a:lnTo>
                      <a:pt x="871" y="159"/>
                    </a:lnTo>
                    <a:lnTo>
                      <a:pt x="860" y="21"/>
                    </a:lnTo>
                    <a:lnTo>
                      <a:pt x="0" y="0"/>
                    </a:lnTo>
                    <a:lnTo>
                      <a:pt x="0" y="142"/>
                    </a:lnTo>
                    <a:close/>
                  </a:path>
                </a:pathLst>
              </a:custGeom>
              <a:solidFill>
                <a:srgbClr val="D19470"/>
              </a:solidFill>
              <a:ln w="9525">
                <a:noFill/>
                <a:round/>
                <a:headEnd/>
                <a:tailEnd/>
              </a:ln>
            </p:spPr>
            <p:txBody>
              <a:bodyPr/>
              <a:lstStyle/>
              <a:p>
                <a:endParaRPr lang="zh-CN" altLang="en-US"/>
              </a:p>
            </p:txBody>
          </p:sp>
          <p:sp>
            <p:nvSpPr>
              <p:cNvPr id="63625" name="Freeform 66"/>
              <p:cNvSpPr>
                <a:spLocks/>
              </p:cNvSpPr>
              <p:nvPr/>
            </p:nvSpPr>
            <p:spPr bwMode="auto">
              <a:xfrm>
                <a:off x="2580" y="2790"/>
                <a:ext cx="553" cy="66"/>
              </a:xfrm>
              <a:custGeom>
                <a:avLst/>
                <a:gdLst>
                  <a:gd name="T0" fmla="*/ 0 w 1107"/>
                  <a:gd name="T1" fmla="*/ 0 h 133"/>
                  <a:gd name="T2" fmla="*/ 0 w 1107"/>
                  <a:gd name="T3" fmla="*/ 0 h 133"/>
                  <a:gd name="T4" fmla="*/ 0 w 1107"/>
                  <a:gd name="T5" fmla="*/ 0 h 133"/>
                  <a:gd name="T6" fmla="*/ 0 w 1107"/>
                  <a:gd name="T7" fmla="*/ 0 h 133"/>
                  <a:gd name="T8" fmla="*/ 0 w 1107"/>
                  <a:gd name="T9" fmla="*/ 0 h 133"/>
                  <a:gd name="T10" fmla="*/ 0 w 1107"/>
                  <a:gd name="T11" fmla="*/ 0 h 133"/>
                  <a:gd name="T12" fmla="*/ 0 60000 65536"/>
                  <a:gd name="T13" fmla="*/ 0 60000 65536"/>
                  <a:gd name="T14" fmla="*/ 0 60000 65536"/>
                  <a:gd name="T15" fmla="*/ 0 60000 65536"/>
                  <a:gd name="T16" fmla="*/ 0 60000 65536"/>
                  <a:gd name="T17" fmla="*/ 0 60000 65536"/>
                  <a:gd name="T18" fmla="*/ 0 w 1107"/>
                  <a:gd name="T19" fmla="*/ 0 h 133"/>
                  <a:gd name="T20" fmla="*/ 1107 w 1107"/>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07" h="133">
                    <a:moveTo>
                      <a:pt x="0" y="133"/>
                    </a:moveTo>
                    <a:lnTo>
                      <a:pt x="1086" y="110"/>
                    </a:lnTo>
                    <a:lnTo>
                      <a:pt x="1107" y="0"/>
                    </a:lnTo>
                    <a:lnTo>
                      <a:pt x="11" y="0"/>
                    </a:lnTo>
                    <a:lnTo>
                      <a:pt x="0" y="133"/>
                    </a:lnTo>
                    <a:close/>
                  </a:path>
                </a:pathLst>
              </a:custGeom>
              <a:solidFill>
                <a:srgbClr val="D19470"/>
              </a:solidFill>
              <a:ln w="9525">
                <a:noFill/>
                <a:round/>
                <a:headEnd/>
                <a:tailEnd/>
              </a:ln>
            </p:spPr>
            <p:txBody>
              <a:bodyPr/>
              <a:lstStyle/>
              <a:p>
                <a:endParaRPr lang="zh-CN" altLang="en-US"/>
              </a:p>
            </p:txBody>
          </p:sp>
          <p:sp>
            <p:nvSpPr>
              <p:cNvPr id="63626" name="Freeform 67"/>
              <p:cNvSpPr>
                <a:spLocks/>
              </p:cNvSpPr>
              <p:nvPr/>
            </p:nvSpPr>
            <p:spPr bwMode="auto">
              <a:xfrm>
                <a:off x="2464" y="2889"/>
                <a:ext cx="546" cy="63"/>
              </a:xfrm>
              <a:custGeom>
                <a:avLst/>
                <a:gdLst>
                  <a:gd name="T0" fmla="*/ 0 w 1091"/>
                  <a:gd name="T1" fmla="*/ 0 h 128"/>
                  <a:gd name="T2" fmla="*/ 1 w 1091"/>
                  <a:gd name="T3" fmla="*/ 0 h 128"/>
                  <a:gd name="T4" fmla="*/ 1 w 1091"/>
                  <a:gd name="T5" fmla="*/ 0 h 128"/>
                  <a:gd name="T6" fmla="*/ 1 w 1091"/>
                  <a:gd name="T7" fmla="*/ 0 h 128"/>
                  <a:gd name="T8" fmla="*/ 0 w 1091"/>
                  <a:gd name="T9" fmla="*/ 0 h 128"/>
                  <a:gd name="T10" fmla="*/ 0 w 1091"/>
                  <a:gd name="T11" fmla="*/ 0 h 128"/>
                  <a:gd name="T12" fmla="*/ 0 60000 65536"/>
                  <a:gd name="T13" fmla="*/ 0 60000 65536"/>
                  <a:gd name="T14" fmla="*/ 0 60000 65536"/>
                  <a:gd name="T15" fmla="*/ 0 60000 65536"/>
                  <a:gd name="T16" fmla="*/ 0 60000 65536"/>
                  <a:gd name="T17" fmla="*/ 0 60000 65536"/>
                  <a:gd name="T18" fmla="*/ 0 w 1091"/>
                  <a:gd name="T19" fmla="*/ 0 h 128"/>
                  <a:gd name="T20" fmla="*/ 1091 w 1091"/>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091" h="128">
                    <a:moveTo>
                      <a:pt x="0" y="128"/>
                    </a:moveTo>
                    <a:lnTo>
                      <a:pt x="1091" y="128"/>
                    </a:lnTo>
                    <a:lnTo>
                      <a:pt x="1091" y="0"/>
                    </a:lnTo>
                    <a:lnTo>
                      <a:pt x="40" y="0"/>
                    </a:lnTo>
                    <a:lnTo>
                      <a:pt x="0" y="128"/>
                    </a:lnTo>
                    <a:close/>
                  </a:path>
                </a:pathLst>
              </a:custGeom>
              <a:solidFill>
                <a:srgbClr val="D19470"/>
              </a:solidFill>
              <a:ln w="9525">
                <a:noFill/>
                <a:round/>
                <a:headEnd/>
                <a:tailEnd/>
              </a:ln>
            </p:spPr>
            <p:txBody>
              <a:bodyPr/>
              <a:lstStyle/>
              <a:p>
                <a:endParaRPr lang="zh-CN" altLang="en-US"/>
              </a:p>
            </p:txBody>
          </p:sp>
          <p:sp>
            <p:nvSpPr>
              <p:cNvPr id="63627" name="Freeform 68"/>
              <p:cNvSpPr>
                <a:spLocks/>
              </p:cNvSpPr>
              <p:nvPr/>
            </p:nvSpPr>
            <p:spPr bwMode="auto">
              <a:xfrm>
                <a:off x="2357" y="2974"/>
                <a:ext cx="540" cy="106"/>
              </a:xfrm>
              <a:custGeom>
                <a:avLst/>
                <a:gdLst>
                  <a:gd name="T0" fmla="*/ 0 w 1078"/>
                  <a:gd name="T1" fmla="*/ 1 h 211"/>
                  <a:gd name="T2" fmla="*/ 1 w 1078"/>
                  <a:gd name="T3" fmla="*/ 1 h 211"/>
                  <a:gd name="T4" fmla="*/ 1 w 1078"/>
                  <a:gd name="T5" fmla="*/ 0 h 211"/>
                  <a:gd name="T6" fmla="*/ 1 w 1078"/>
                  <a:gd name="T7" fmla="*/ 1 h 211"/>
                  <a:gd name="T8" fmla="*/ 0 w 1078"/>
                  <a:gd name="T9" fmla="*/ 1 h 211"/>
                  <a:gd name="T10" fmla="*/ 0 w 1078"/>
                  <a:gd name="T11" fmla="*/ 1 h 211"/>
                  <a:gd name="T12" fmla="*/ 0 60000 65536"/>
                  <a:gd name="T13" fmla="*/ 0 60000 65536"/>
                  <a:gd name="T14" fmla="*/ 0 60000 65536"/>
                  <a:gd name="T15" fmla="*/ 0 60000 65536"/>
                  <a:gd name="T16" fmla="*/ 0 60000 65536"/>
                  <a:gd name="T17" fmla="*/ 0 60000 65536"/>
                  <a:gd name="T18" fmla="*/ 0 w 1078"/>
                  <a:gd name="T19" fmla="*/ 0 h 211"/>
                  <a:gd name="T20" fmla="*/ 1078 w 1078"/>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1078" h="211">
                    <a:moveTo>
                      <a:pt x="0" y="211"/>
                    </a:moveTo>
                    <a:lnTo>
                      <a:pt x="1061" y="194"/>
                    </a:lnTo>
                    <a:lnTo>
                      <a:pt x="1078" y="0"/>
                    </a:lnTo>
                    <a:lnTo>
                      <a:pt x="21" y="28"/>
                    </a:lnTo>
                    <a:lnTo>
                      <a:pt x="0" y="211"/>
                    </a:lnTo>
                    <a:close/>
                  </a:path>
                </a:pathLst>
              </a:custGeom>
              <a:solidFill>
                <a:srgbClr val="D19470"/>
              </a:solidFill>
              <a:ln w="9525">
                <a:noFill/>
                <a:round/>
                <a:headEnd/>
                <a:tailEnd/>
              </a:ln>
            </p:spPr>
            <p:txBody>
              <a:bodyPr/>
              <a:lstStyle/>
              <a:p>
                <a:endParaRPr lang="zh-CN" altLang="en-US"/>
              </a:p>
            </p:txBody>
          </p:sp>
          <p:sp>
            <p:nvSpPr>
              <p:cNvPr id="63628" name="Freeform 69"/>
              <p:cNvSpPr>
                <a:spLocks/>
              </p:cNvSpPr>
              <p:nvPr/>
            </p:nvSpPr>
            <p:spPr bwMode="auto">
              <a:xfrm>
                <a:off x="2285" y="3126"/>
                <a:ext cx="513" cy="83"/>
              </a:xfrm>
              <a:custGeom>
                <a:avLst/>
                <a:gdLst>
                  <a:gd name="T0" fmla="*/ 1 w 1025"/>
                  <a:gd name="T1" fmla="*/ 0 h 165"/>
                  <a:gd name="T2" fmla="*/ 1 w 1025"/>
                  <a:gd name="T3" fmla="*/ 1 h 165"/>
                  <a:gd name="T4" fmla="*/ 1 w 1025"/>
                  <a:gd name="T5" fmla="*/ 1 h 165"/>
                  <a:gd name="T6" fmla="*/ 0 w 1025"/>
                  <a:gd name="T7" fmla="*/ 1 h 165"/>
                  <a:gd name="T8" fmla="*/ 1 w 1025"/>
                  <a:gd name="T9" fmla="*/ 0 h 165"/>
                  <a:gd name="T10" fmla="*/ 1 w 1025"/>
                  <a:gd name="T11" fmla="*/ 0 h 165"/>
                  <a:gd name="T12" fmla="*/ 0 60000 65536"/>
                  <a:gd name="T13" fmla="*/ 0 60000 65536"/>
                  <a:gd name="T14" fmla="*/ 0 60000 65536"/>
                  <a:gd name="T15" fmla="*/ 0 60000 65536"/>
                  <a:gd name="T16" fmla="*/ 0 60000 65536"/>
                  <a:gd name="T17" fmla="*/ 0 60000 65536"/>
                  <a:gd name="T18" fmla="*/ 0 w 1025"/>
                  <a:gd name="T19" fmla="*/ 0 h 165"/>
                  <a:gd name="T20" fmla="*/ 1025 w 1025"/>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25" h="165">
                    <a:moveTo>
                      <a:pt x="35" y="0"/>
                    </a:moveTo>
                    <a:lnTo>
                      <a:pt x="1025" y="9"/>
                    </a:lnTo>
                    <a:lnTo>
                      <a:pt x="1014" y="104"/>
                    </a:lnTo>
                    <a:lnTo>
                      <a:pt x="0" y="165"/>
                    </a:lnTo>
                    <a:lnTo>
                      <a:pt x="35" y="0"/>
                    </a:lnTo>
                    <a:close/>
                  </a:path>
                </a:pathLst>
              </a:custGeom>
              <a:solidFill>
                <a:srgbClr val="D19470"/>
              </a:solidFill>
              <a:ln w="9525">
                <a:noFill/>
                <a:round/>
                <a:headEnd/>
                <a:tailEnd/>
              </a:ln>
            </p:spPr>
            <p:txBody>
              <a:bodyPr/>
              <a:lstStyle/>
              <a:p>
                <a:endParaRPr lang="zh-CN" altLang="en-US"/>
              </a:p>
            </p:txBody>
          </p:sp>
          <p:sp>
            <p:nvSpPr>
              <p:cNvPr id="63629" name="Freeform 70"/>
              <p:cNvSpPr>
                <a:spLocks/>
              </p:cNvSpPr>
              <p:nvPr/>
            </p:nvSpPr>
            <p:spPr bwMode="auto">
              <a:xfrm>
                <a:off x="2189" y="3264"/>
                <a:ext cx="449" cy="118"/>
              </a:xfrm>
              <a:custGeom>
                <a:avLst/>
                <a:gdLst>
                  <a:gd name="T0" fmla="*/ 1 w 898"/>
                  <a:gd name="T1" fmla="*/ 0 h 235"/>
                  <a:gd name="T2" fmla="*/ 1 w 898"/>
                  <a:gd name="T3" fmla="*/ 1 h 235"/>
                  <a:gd name="T4" fmla="*/ 1 w 898"/>
                  <a:gd name="T5" fmla="*/ 1 h 235"/>
                  <a:gd name="T6" fmla="*/ 0 w 898"/>
                  <a:gd name="T7" fmla="*/ 1 h 235"/>
                  <a:gd name="T8" fmla="*/ 1 w 898"/>
                  <a:gd name="T9" fmla="*/ 0 h 235"/>
                  <a:gd name="T10" fmla="*/ 1 w 898"/>
                  <a:gd name="T11" fmla="*/ 0 h 235"/>
                  <a:gd name="T12" fmla="*/ 0 60000 65536"/>
                  <a:gd name="T13" fmla="*/ 0 60000 65536"/>
                  <a:gd name="T14" fmla="*/ 0 60000 65536"/>
                  <a:gd name="T15" fmla="*/ 0 60000 65536"/>
                  <a:gd name="T16" fmla="*/ 0 60000 65536"/>
                  <a:gd name="T17" fmla="*/ 0 60000 65536"/>
                  <a:gd name="T18" fmla="*/ 0 w 898"/>
                  <a:gd name="T19" fmla="*/ 0 h 235"/>
                  <a:gd name="T20" fmla="*/ 898 w 898"/>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898" h="235">
                    <a:moveTo>
                      <a:pt x="38" y="0"/>
                    </a:moveTo>
                    <a:lnTo>
                      <a:pt x="898" y="17"/>
                    </a:lnTo>
                    <a:lnTo>
                      <a:pt x="829" y="235"/>
                    </a:lnTo>
                    <a:lnTo>
                      <a:pt x="0" y="220"/>
                    </a:lnTo>
                    <a:lnTo>
                      <a:pt x="38" y="0"/>
                    </a:lnTo>
                    <a:close/>
                  </a:path>
                </a:pathLst>
              </a:custGeom>
              <a:solidFill>
                <a:srgbClr val="D19470"/>
              </a:solidFill>
              <a:ln w="9525">
                <a:noFill/>
                <a:round/>
                <a:headEnd/>
                <a:tailEnd/>
              </a:ln>
            </p:spPr>
            <p:txBody>
              <a:bodyPr/>
              <a:lstStyle/>
              <a:p>
                <a:endParaRPr lang="zh-CN" altLang="en-US"/>
              </a:p>
            </p:txBody>
          </p:sp>
          <p:sp>
            <p:nvSpPr>
              <p:cNvPr id="63630" name="Freeform 71"/>
              <p:cNvSpPr>
                <a:spLocks/>
              </p:cNvSpPr>
              <p:nvPr/>
            </p:nvSpPr>
            <p:spPr bwMode="auto">
              <a:xfrm>
                <a:off x="2574" y="2944"/>
                <a:ext cx="234" cy="640"/>
              </a:xfrm>
              <a:custGeom>
                <a:avLst/>
                <a:gdLst>
                  <a:gd name="T0" fmla="*/ 1 w 467"/>
                  <a:gd name="T1" fmla="*/ 1 h 1280"/>
                  <a:gd name="T2" fmla="*/ 1 w 467"/>
                  <a:gd name="T3" fmla="*/ 0 h 1280"/>
                  <a:gd name="T4" fmla="*/ 1 w 467"/>
                  <a:gd name="T5" fmla="*/ 1 h 1280"/>
                  <a:gd name="T6" fmla="*/ 1 w 467"/>
                  <a:gd name="T7" fmla="*/ 1 h 1280"/>
                  <a:gd name="T8" fmla="*/ 0 w 467"/>
                  <a:gd name="T9" fmla="*/ 1 h 1280"/>
                  <a:gd name="T10" fmla="*/ 1 w 467"/>
                  <a:gd name="T11" fmla="*/ 1 h 1280"/>
                  <a:gd name="T12" fmla="*/ 1 w 467"/>
                  <a:gd name="T13" fmla="*/ 1 h 1280"/>
                  <a:gd name="T14" fmla="*/ 1 w 467"/>
                  <a:gd name="T15" fmla="*/ 1 h 1280"/>
                  <a:gd name="T16" fmla="*/ 1 w 467"/>
                  <a:gd name="T17" fmla="*/ 1 h 1280"/>
                  <a:gd name="T18" fmla="*/ 1 w 467"/>
                  <a:gd name="T19" fmla="*/ 1 h 1280"/>
                  <a:gd name="T20" fmla="*/ 1 w 467"/>
                  <a:gd name="T21" fmla="*/ 1 h 1280"/>
                  <a:gd name="T22" fmla="*/ 1 w 467"/>
                  <a:gd name="T23" fmla="*/ 1 h 1280"/>
                  <a:gd name="T24" fmla="*/ 1 w 467"/>
                  <a:gd name="T25" fmla="*/ 1 h 1280"/>
                  <a:gd name="T26" fmla="*/ 1 w 467"/>
                  <a:gd name="T27" fmla="*/ 1 h 1280"/>
                  <a:gd name="T28" fmla="*/ 1 w 467"/>
                  <a:gd name="T29" fmla="*/ 1 h 1280"/>
                  <a:gd name="T30" fmla="*/ 1 w 467"/>
                  <a:gd name="T31" fmla="*/ 1 h 1280"/>
                  <a:gd name="T32" fmla="*/ 1 w 467"/>
                  <a:gd name="T33" fmla="*/ 1 h 1280"/>
                  <a:gd name="T34" fmla="*/ 1 w 467"/>
                  <a:gd name="T35" fmla="*/ 1 h 1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1280"/>
                  <a:gd name="T56" fmla="*/ 467 w 467"/>
                  <a:gd name="T57" fmla="*/ 1280 h 12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1280">
                    <a:moveTo>
                      <a:pt x="252" y="17"/>
                    </a:moveTo>
                    <a:lnTo>
                      <a:pt x="148" y="0"/>
                    </a:lnTo>
                    <a:lnTo>
                      <a:pt x="76" y="83"/>
                    </a:lnTo>
                    <a:lnTo>
                      <a:pt x="70" y="194"/>
                    </a:lnTo>
                    <a:lnTo>
                      <a:pt x="0" y="211"/>
                    </a:lnTo>
                    <a:lnTo>
                      <a:pt x="81" y="479"/>
                    </a:lnTo>
                    <a:lnTo>
                      <a:pt x="81" y="783"/>
                    </a:lnTo>
                    <a:lnTo>
                      <a:pt x="11" y="1059"/>
                    </a:lnTo>
                    <a:lnTo>
                      <a:pt x="22" y="1280"/>
                    </a:lnTo>
                    <a:lnTo>
                      <a:pt x="467" y="1268"/>
                    </a:lnTo>
                    <a:lnTo>
                      <a:pt x="374" y="844"/>
                    </a:lnTo>
                    <a:lnTo>
                      <a:pt x="275" y="530"/>
                    </a:lnTo>
                    <a:lnTo>
                      <a:pt x="308" y="293"/>
                    </a:lnTo>
                    <a:lnTo>
                      <a:pt x="368" y="194"/>
                    </a:lnTo>
                    <a:lnTo>
                      <a:pt x="313" y="182"/>
                    </a:lnTo>
                    <a:lnTo>
                      <a:pt x="308" y="61"/>
                    </a:lnTo>
                    <a:lnTo>
                      <a:pt x="252" y="17"/>
                    </a:lnTo>
                    <a:close/>
                  </a:path>
                </a:pathLst>
              </a:custGeom>
              <a:solidFill>
                <a:srgbClr val="FFD166"/>
              </a:solidFill>
              <a:ln w="9525">
                <a:noFill/>
                <a:round/>
                <a:headEnd/>
                <a:tailEnd/>
              </a:ln>
            </p:spPr>
            <p:txBody>
              <a:bodyPr/>
              <a:lstStyle/>
              <a:p>
                <a:endParaRPr lang="zh-CN" altLang="en-US"/>
              </a:p>
            </p:txBody>
          </p:sp>
          <p:sp>
            <p:nvSpPr>
              <p:cNvPr id="63631" name="Freeform 72"/>
              <p:cNvSpPr>
                <a:spLocks/>
              </p:cNvSpPr>
              <p:nvPr/>
            </p:nvSpPr>
            <p:spPr bwMode="auto">
              <a:xfrm>
                <a:off x="2731" y="2813"/>
                <a:ext cx="452" cy="559"/>
              </a:xfrm>
              <a:custGeom>
                <a:avLst/>
                <a:gdLst>
                  <a:gd name="T0" fmla="*/ 1 w 904"/>
                  <a:gd name="T1" fmla="*/ 0 h 1119"/>
                  <a:gd name="T2" fmla="*/ 0 w 904"/>
                  <a:gd name="T3" fmla="*/ 0 h 1119"/>
                  <a:gd name="T4" fmla="*/ 1 w 904"/>
                  <a:gd name="T5" fmla="*/ 0 h 1119"/>
                  <a:gd name="T6" fmla="*/ 1 w 904"/>
                  <a:gd name="T7" fmla="*/ 0 h 1119"/>
                  <a:gd name="T8" fmla="*/ 1 w 904"/>
                  <a:gd name="T9" fmla="*/ 0 h 1119"/>
                  <a:gd name="T10" fmla="*/ 1 w 904"/>
                  <a:gd name="T11" fmla="*/ 0 h 1119"/>
                  <a:gd name="T12" fmla="*/ 1 w 904"/>
                  <a:gd name="T13" fmla="*/ 0 h 1119"/>
                  <a:gd name="T14" fmla="*/ 1 w 904"/>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904"/>
                  <a:gd name="T25" fmla="*/ 0 h 1119"/>
                  <a:gd name="T26" fmla="*/ 904 w 904"/>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 h="1119">
                    <a:moveTo>
                      <a:pt x="833" y="0"/>
                    </a:moveTo>
                    <a:lnTo>
                      <a:pt x="0" y="904"/>
                    </a:lnTo>
                    <a:lnTo>
                      <a:pt x="67" y="1119"/>
                    </a:lnTo>
                    <a:lnTo>
                      <a:pt x="303" y="771"/>
                    </a:lnTo>
                    <a:lnTo>
                      <a:pt x="685" y="384"/>
                    </a:lnTo>
                    <a:lnTo>
                      <a:pt x="904" y="210"/>
                    </a:lnTo>
                    <a:lnTo>
                      <a:pt x="833" y="0"/>
                    </a:lnTo>
                    <a:close/>
                  </a:path>
                </a:pathLst>
              </a:custGeom>
              <a:solidFill>
                <a:srgbClr val="FFD166"/>
              </a:solidFill>
              <a:ln w="9525">
                <a:noFill/>
                <a:round/>
                <a:headEnd/>
                <a:tailEnd/>
              </a:ln>
            </p:spPr>
            <p:txBody>
              <a:bodyPr/>
              <a:lstStyle/>
              <a:p>
                <a:endParaRPr lang="zh-CN" altLang="en-US"/>
              </a:p>
            </p:txBody>
          </p:sp>
          <p:sp>
            <p:nvSpPr>
              <p:cNvPr id="63632" name="Freeform 73"/>
              <p:cNvSpPr>
                <a:spLocks/>
              </p:cNvSpPr>
              <p:nvPr/>
            </p:nvSpPr>
            <p:spPr bwMode="auto">
              <a:xfrm>
                <a:off x="2574" y="3038"/>
                <a:ext cx="190" cy="86"/>
              </a:xfrm>
              <a:custGeom>
                <a:avLst/>
                <a:gdLst>
                  <a:gd name="T0" fmla="*/ 0 w 380"/>
                  <a:gd name="T1" fmla="*/ 1 h 171"/>
                  <a:gd name="T2" fmla="*/ 1 w 380"/>
                  <a:gd name="T3" fmla="*/ 1 h 171"/>
                  <a:gd name="T4" fmla="*/ 1 w 380"/>
                  <a:gd name="T5" fmla="*/ 1 h 171"/>
                  <a:gd name="T6" fmla="*/ 1 w 380"/>
                  <a:gd name="T7" fmla="*/ 1 h 171"/>
                  <a:gd name="T8" fmla="*/ 1 w 380"/>
                  <a:gd name="T9" fmla="*/ 0 h 171"/>
                  <a:gd name="T10" fmla="*/ 1 w 380"/>
                  <a:gd name="T11" fmla="*/ 1 h 171"/>
                  <a:gd name="T12" fmla="*/ 1 w 380"/>
                  <a:gd name="T13" fmla="*/ 1 h 171"/>
                  <a:gd name="T14" fmla="*/ 1 w 380"/>
                  <a:gd name="T15" fmla="*/ 1 h 171"/>
                  <a:gd name="T16" fmla="*/ 1 w 380"/>
                  <a:gd name="T17" fmla="*/ 1 h 171"/>
                  <a:gd name="T18" fmla="*/ 0 w 380"/>
                  <a:gd name="T19" fmla="*/ 1 h 171"/>
                  <a:gd name="T20" fmla="*/ 0 w 380"/>
                  <a:gd name="T21" fmla="*/ 1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71"/>
                  <a:gd name="T35" fmla="*/ 380 w 380"/>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71">
                    <a:moveTo>
                      <a:pt x="0" y="6"/>
                    </a:moveTo>
                    <a:lnTo>
                      <a:pt x="93" y="15"/>
                    </a:lnTo>
                    <a:lnTo>
                      <a:pt x="159" y="61"/>
                    </a:lnTo>
                    <a:lnTo>
                      <a:pt x="258" y="38"/>
                    </a:lnTo>
                    <a:lnTo>
                      <a:pt x="308" y="0"/>
                    </a:lnTo>
                    <a:lnTo>
                      <a:pt x="380" y="11"/>
                    </a:lnTo>
                    <a:lnTo>
                      <a:pt x="285" y="116"/>
                    </a:lnTo>
                    <a:lnTo>
                      <a:pt x="133" y="171"/>
                    </a:lnTo>
                    <a:lnTo>
                      <a:pt x="28" y="116"/>
                    </a:lnTo>
                    <a:lnTo>
                      <a:pt x="0" y="6"/>
                    </a:lnTo>
                    <a:close/>
                  </a:path>
                </a:pathLst>
              </a:custGeom>
              <a:solidFill>
                <a:srgbClr val="FFEB99"/>
              </a:solidFill>
              <a:ln w="9525">
                <a:noFill/>
                <a:round/>
                <a:headEnd/>
                <a:tailEnd/>
              </a:ln>
            </p:spPr>
            <p:txBody>
              <a:bodyPr/>
              <a:lstStyle/>
              <a:p>
                <a:endParaRPr lang="zh-CN" altLang="en-US"/>
              </a:p>
            </p:txBody>
          </p:sp>
          <p:sp>
            <p:nvSpPr>
              <p:cNvPr id="63633" name="Freeform 74"/>
              <p:cNvSpPr>
                <a:spLocks/>
              </p:cNvSpPr>
              <p:nvPr/>
            </p:nvSpPr>
            <p:spPr bwMode="auto">
              <a:xfrm>
                <a:off x="2704" y="2575"/>
                <a:ext cx="473" cy="421"/>
              </a:xfrm>
              <a:custGeom>
                <a:avLst/>
                <a:gdLst>
                  <a:gd name="T0" fmla="*/ 0 w 947"/>
                  <a:gd name="T1" fmla="*/ 1 h 842"/>
                  <a:gd name="T2" fmla="*/ 0 w 947"/>
                  <a:gd name="T3" fmla="*/ 1 h 842"/>
                  <a:gd name="T4" fmla="*/ 0 w 947"/>
                  <a:gd name="T5" fmla="*/ 0 h 842"/>
                  <a:gd name="T6" fmla="*/ 0 w 947"/>
                  <a:gd name="T7" fmla="*/ 1 h 842"/>
                  <a:gd name="T8" fmla="*/ 0 w 947"/>
                  <a:gd name="T9" fmla="*/ 1 h 842"/>
                  <a:gd name="T10" fmla="*/ 0 w 947"/>
                  <a:gd name="T11" fmla="*/ 1 h 842"/>
                  <a:gd name="T12" fmla="*/ 0 w 947"/>
                  <a:gd name="T13" fmla="*/ 1 h 842"/>
                  <a:gd name="T14" fmla="*/ 0 w 947"/>
                  <a:gd name="T15" fmla="*/ 1 h 842"/>
                  <a:gd name="T16" fmla="*/ 0 w 947"/>
                  <a:gd name="T17" fmla="*/ 1 h 842"/>
                  <a:gd name="T18" fmla="*/ 0 w 947"/>
                  <a:gd name="T19" fmla="*/ 1 h 842"/>
                  <a:gd name="T20" fmla="*/ 0 w 947"/>
                  <a:gd name="T21" fmla="*/ 1 h 8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7"/>
                  <a:gd name="T34" fmla="*/ 0 h 842"/>
                  <a:gd name="T35" fmla="*/ 947 w 947"/>
                  <a:gd name="T36" fmla="*/ 842 h 8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7" h="842">
                    <a:moveTo>
                      <a:pt x="0" y="766"/>
                    </a:moveTo>
                    <a:lnTo>
                      <a:pt x="651" y="99"/>
                    </a:lnTo>
                    <a:lnTo>
                      <a:pt x="816" y="0"/>
                    </a:lnTo>
                    <a:lnTo>
                      <a:pt x="941" y="61"/>
                    </a:lnTo>
                    <a:lnTo>
                      <a:pt x="947" y="154"/>
                    </a:lnTo>
                    <a:lnTo>
                      <a:pt x="909" y="198"/>
                    </a:lnTo>
                    <a:lnTo>
                      <a:pt x="816" y="139"/>
                    </a:lnTo>
                    <a:lnTo>
                      <a:pt x="677" y="221"/>
                    </a:lnTo>
                    <a:lnTo>
                      <a:pt x="61" y="842"/>
                    </a:lnTo>
                    <a:lnTo>
                      <a:pt x="0" y="766"/>
                    </a:lnTo>
                    <a:close/>
                  </a:path>
                </a:pathLst>
              </a:custGeom>
              <a:solidFill>
                <a:srgbClr val="FFEB99"/>
              </a:solidFill>
              <a:ln w="9525">
                <a:noFill/>
                <a:round/>
                <a:headEnd/>
                <a:tailEnd/>
              </a:ln>
            </p:spPr>
            <p:txBody>
              <a:bodyPr/>
              <a:lstStyle/>
              <a:p>
                <a:endParaRPr lang="zh-CN" altLang="en-US"/>
              </a:p>
            </p:txBody>
          </p:sp>
          <p:sp>
            <p:nvSpPr>
              <p:cNvPr id="63634" name="Freeform 75"/>
              <p:cNvSpPr>
                <a:spLocks/>
              </p:cNvSpPr>
              <p:nvPr/>
            </p:nvSpPr>
            <p:spPr bwMode="auto">
              <a:xfrm>
                <a:off x="2719" y="2795"/>
                <a:ext cx="451" cy="479"/>
              </a:xfrm>
              <a:custGeom>
                <a:avLst/>
                <a:gdLst>
                  <a:gd name="T0" fmla="*/ 0 w 903"/>
                  <a:gd name="T1" fmla="*/ 0 h 959"/>
                  <a:gd name="T2" fmla="*/ 0 w 903"/>
                  <a:gd name="T3" fmla="*/ 0 h 959"/>
                  <a:gd name="T4" fmla="*/ 0 w 903"/>
                  <a:gd name="T5" fmla="*/ 0 h 959"/>
                  <a:gd name="T6" fmla="*/ 0 w 903"/>
                  <a:gd name="T7" fmla="*/ 0 h 959"/>
                  <a:gd name="T8" fmla="*/ 0 w 903"/>
                  <a:gd name="T9" fmla="*/ 0 h 959"/>
                  <a:gd name="T10" fmla="*/ 0 w 903"/>
                  <a:gd name="T11" fmla="*/ 0 h 959"/>
                  <a:gd name="T12" fmla="*/ 0 w 903"/>
                  <a:gd name="T13" fmla="*/ 0 h 959"/>
                  <a:gd name="T14" fmla="*/ 0 w 903"/>
                  <a:gd name="T15" fmla="*/ 0 h 959"/>
                  <a:gd name="T16" fmla="*/ 0 w 903"/>
                  <a:gd name="T17" fmla="*/ 0 h 959"/>
                  <a:gd name="T18" fmla="*/ 0 w 903"/>
                  <a:gd name="T19" fmla="*/ 0 h 959"/>
                  <a:gd name="T20" fmla="*/ 0 w 903"/>
                  <a:gd name="T21" fmla="*/ 0 h 959"/>
                  <a:gd name="T22" fmla="*/ 0 w 903"/>
                  <a:gd name="T23" fmla="*/ 0 h 959"/>
                  <a:gd name="T24" fmla="*/ 0 w 903"/>
                  <a:gd name="T25" fmla="*/ 0 h 959"/>
                  <a:gd name="T26" fmla="*/ 0 w 903"/>
                  <a:gd name="T27" fmla="*/ 0 h 959"/>
                  <a:gd name="T28" fmla="*/ 0 w 903"/>
                  <a:gd name="T29" fmla="*/ 0 h 959"/>
                  <a:gd name="T30" fmla="*/ 0 w 903"/>
                  <a:gd name="T31" fmla="*/ 0 h 959"/>
                  <a:gd name="T32" fmla="*/ 0 w 903"/>
                  <a:gd name="T33" fmla="*/ 0 h 959"/>
                  <a:gd name="T34" fmla="*/ 0 w 903"/>
                  <a:gd name="T35" fmla="*/ 0 h 959"/>
                  <a:gd name="T36" fmla="*/ 0 w 903"/>
                  <a:gd name="T37" fmla="*/ 0 h 959"/>
                  <a:gd name="T38" fmla="*/ 0 w 903"/>
                  <a:gd name="T39" fmla="*/ 0 h 959"/>
                  <a:gd name="T40" fmla="*/ 0 w 903"/>
                  <a:gd name="T41" fmla="*/ 0 h 959"/>
                  <a:gd name="T42" fmla="*/ 0 w 903"/>
                  <a:gd name="T43" fmla="*/ 0 h 959"/>
                  <a:gd name="T44" fmla="*/ 0 w 903"/>
                  <a:gd name="T45" fmla="*/ 0 h 959"/>
                  <a:gd name="T46" fmla="*/ 0 w 903"/>
                  <a:gd name="T47" fmla="*/ 0 h 959"/>
                  <a:gd name="T48" fmla="*/ 0 w 903"/>
                  <a:gd name="T49" fmla="*/ 0 h 959"/>
                  <a:gd name="T50" fmla="*/ 0 w 903"/>
                  <a:gd name="T51" fmla="*/ 0 h 959"/>
                  <a:gd name="T52" fmla="*/ 0 w 903"/>
                  <a:gd name="T53" fmla="*/ 0 h 959"/>
                  <a:gd name="T54" fmla="*/ 0 w 903"/>
                  <a:gd name="T55" fmla="*/ 0 h 959"/>
                  <a:gd name="T56" fmla="*/ 0 w 903"/>
                  <a:gd name="T57" fmla="*/ 0 h 959"/>
                  <a:gd name="T58" fmla="*/ 0 w 903"/>
                  <a:gd name="T59" fmla="*/ 0 h 959"/>
                  <a:gd name="T60" fmla="*/ 0 w 903"/>
                  <a:gd name="T61" fmla="*/ 0 h 959"/>
                  <a:gd name="T62" fmla="*/ 0 w 903"/>
                  <a:gd name="T63" fmla="*/ 0 h 959"/>
                  <a:gd name="T64" fmla="*/ 0 w 903"/>
                  <a:gd name="T65" fmla="*/ 0 h 959"/>
                  <a:gd name="T66" fmla="*/ 0 w 903"/>
                  <a:gd name="T67" fmla="*/ 0 h 959"/>
                  <a:gd name="T68" fmla="*/ 0 w 903"/>
                  <a:gd name="T69" fmla="*/ 0 h 959"/>
                  <a:gd name="T70" fmla="*/ 0 w 903"/>
                  <a:gd name="T71" fmla="*/ 0 h 959"/>
                  <a:gd name="T72" fmla="*/ 0 w 903"/>
                  <a:gd name="T73" fmla="*/ 0 h 959"/>
                  <a:gd name="T74" fmla="*/ 0 w 903"/>
                  <a:gd name="T75" fmla="*/ 0 h 959"/>
                  <a:gd name="T76" fmla="*/ 0 w 903"/>
                  <a:gd name="T77" fmla="*/ 0 h 959"/>
                  <a:gd name="T78" fmla="*/ 0 w 903"/>
                  <a:gd name="T79" fmla="*/ 0 h 959"/>
                  <a:gd name="T80" fmla="*/ 0 w 903"/>
                  <a:gd name="T81" fmla="*/ 0 h 959"/>
                  <a:gd name="T82" fmla="*/ 0 w 903"/>
                  <a:gd name="T83" fmla="*/ 0 h 959"/>
                  <a:gd name="T84" fmla="*/ 0 w 903"/>
                  <a:gd name="T85" fmla="*/ 0 h 959"/>
                  <a:gd name="T86" fmla="*/ 0 w 903"/>
                  <a:gd name="T87" fmla="*/ 0 h 9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3"/>
                  <a:gd name="T133" fmla="*/ 0 h 959"/>
                  <a:gd name="T134" fmla="*/ 903 w 903"/>
                  <a:gd name="T135" fmla="*/ 959 h 9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3" h="959">
                    <a:moveTo>
                      <a:pt x="869" y="0"/>
                    </a:moveTo>
                    <a:lnTo>
                      <a:pt x="857" y="8"/>
                    </a:lnTo>
                    <a:lnTo>
                      <a:pt x="846" y="19"/>
                    </a:lnTo>
                    <a:lnTo>
                      <a:pt x="832" y="29"/>
                    </a:lnTo>
                    <a:lnTo>
                      <a:pt x="821" y="40"/>
                    </a:lnTo>
                    <a:lnTo>
                      <a:pt x="808" y="52"/>
                    </a:lnTo>
                    <a:lnTo>
                      <a:pt x="794" y="65"/>
                    </a:lnTo>
                    <a:lnTo>
                      <a:pt x="779" y="78"/>
                    </a:lnTo>
                    <a:lnTo>
                      <a:pt x="766" y="92"/>
                    </a:lnTo>
                    <a:lnTo>
                      <a:pt x="749" y="105"/>
                    </a:lnTo>
                    <a:lnTo>
                      <a:pt x="736" y="120"/>
                    </a:lnTo>
                    <a:lnTo>
                      <a:pt x="720" y="135"/>
                    </a:lnTo>
                    <a:lnTo>
                      <a:pt x="703" y="152"/>
                    </a:lnTo>
                    <a:lnTo>
                      <a:pt x="688" y="168"/>
                    </a:lnTo>
                    <a:lnTo>
                      <a:pt x="673" y="185"/>
                    </a:lnTo>
                    <a:lnTo>
                      <a:pt x="656" y="202"/>
                    </a:lnTo>
                    <a:lnTo>
                      <a:pt x="639" y="219"/>
                    </a:lnTo>
                    <a:lnTo>
                      <a:pt x="621" y="236"/>
                    </a:lnTo>
                    <a:lnTo>
                      <a:pt x="604" y="253"/>
                    </a:lnTo>
                    <a:lnTo>
                      <a:pt x="587" y="272"/>
                    </a:lnTo>
                    <a:lnTo>
                      <a:pt x="570" y="291"/>
                    </a:lnTo>
                    <a:lnTo>
                      <a:pt x="553" y="310"/>
                    </a:lnTo>
                    <a:lnTo>
                      <a:pt x="534" y="327"/>
                    </a:lnTo>
                    <a:lnTo>
                      <a:pt x="517" y="348"/>
                    </a:lnTo>
                    <a:lnTo>
                      <a:pt x="500" y="367"/>
                    </a:lnTo>
                    <a:lnTo>
                      <a:pt x="481" y="384"/>
                    </a:lnTo>
                    <a:lnTo>
                      <a:pt x="464" y="405"/>
                    </a:lnTo>
                    <a:lnTo>
                      <a:pt x="445" y="424"/>
                    </a:lnTo>
                    <a:lnTo>
                      <a:pt x="427" y="443"/>
                    </a:lnTo>
                    <a:lnTo>
                      <a:pt x="408" y="462"/>
                    </a:lnTo>
                    <a:lnTo>
                      <a:pt x="391" y="481"/>
                    </a:lnTo>
                    <a:lnTo>
                      <a:pt x="374" y="500"/>
                    </a:lnTo>
                    <a:lnTo>
                      <a:pt x="357" y="521"/>
                    </a:lnTo>
                    <a:lnTo>
                      <a:pt x="340" y="540"/>
                    </a:lnTo>
                    <a:lnTo>
                      <a:pt x="323" y="557"/>
                    </a:lnTo>
                    <a:lnTo>
                      <a:pt x="306" y="576"/>
                    </a:lnTo>
                    <a:lnTo>
                      <a:pt x="289" y="595"/>
                    </a:lnTo>
                    <a:lnTo>
                      <a:pt x="273" y="613"/>
                    </a:lnTo>
                    <a:lnTo>
                      <a:pt x="256" y="630"/>
                    </a:lnTo>
                    <a:lnTo>
                      <a:pt x="239" y="649"/>
                    </a:lnTo>
                    <a:lnTo>
                      <a:pt x="226" y="668"/>
                    </a:lnTo>
                    <a:lnTo>
                      <a:pt x="211" y="683"/>
                    </a:lnTo>
                    <a:lnTo>
                      <a:pt x="194" y="700"/>
                    </a:lnTo>
                    <a:lnTo>
                      <a:pt x="180" y="715"/>
                    </a:lnTo>
                    <a:lnTo>
                      <a:pt x="165" y="732"/>
                    </a:lnTo>
                    <a:lnTo>
                      <a:pt x="152" y="748"/>
                    </a:lnTo>
                    <a:lnTo>
                      <a:pt x="138" y="763"/>
                    </a:lnTo>
                    <a:lnTo>
                      <a:pt x="125" y="778"/>
                    </a:lnTo>
                    <a:lnTo>
                      <a:pt x="114" y="791"/>
                    </a:lnTo>
                    <a:lnTo>
                      <a:pt x="100" y="805"/>
                    </a:lnTo>
                    <a:lnTo>
                      <a:pt x="91" y="818"/>
                    </a:lnTo>
                    <a:lnTo>
                      <a:pt x="79" y="831"/>
                    </a:lnTo>
                    <a:lnTo>
                      <a:pt x="70" y="843"/>
                    </a:lnTo>
                    <a:lnTo>
                      <a:pt x="59" y="852"/>
                    </a:lnTo>
                    <a:lnTo>
                      <a:pt x="51" y="864"/>
                    </a:lnTo>
                    <a:lnTo>
                      <a:pt x="41" y="871"/>
                    </a:lnTo>
                    <a:lnTo>
                      <a:pt x="36" y="883"/>
                    </a:lnTo>
                    <a:lnTo>
                      <a:pt x="26" y="888"/>
                    </a:lnTo>
                    <a:lnTo>
                      <a:pt x="20" y="896"/>
                    </a:lnTo>
                    <a:lnTo>
                      <a:pt x="15" y="904"/>
                    </a:lnTo>
                    <a:lnTo>
                      <a:pt x="11" y="909"/>
                    </a:lnTo>
                    <a:lnTo>
                      <a:pt x="7" y="913"/>
                    </a:lnTo>
                    <a:lnTo>
                      <a:pt x="3" y="919"/>
                    </a:lnTo>
                    <a:lnTo>
                      <a:pt x="1" y="921"/>
                    </a:lnTo>
                    <a:lnTo>
                      <a:pt x="0" y="924"/>
                    </a:lnTo>
                    <a:lnTo>
                      <a:pt x="40" y="959"/>
                    </a:lnTo>
                    <a:lnTo>
                      <a:pt x="40" y="957"/>
                    </a:lnTo>
                    <a:lnTo>
                      <a:pt x="41" y="955"/>
                    </a:lnTo>
                    <a:lnTo>
                      <a:pt x="43" y="953"/>
                    </a:lnTo>
                    <a:lnTo>
                      <a:pt x="47" y="947"/>
                    </a:lnTo>
                    <a:lnTo>
                      <a:pt x="51" y="942"/>
                    </a:lnTo>
                    <a:lnTo>
                      <a:pt x="55" y="936"/>
                    </a:lnTo>
                    <a:lnTo>
                      <a:pt x="60" y="930"/>
                    </a:lnTo>
                    <a:lnTo>
                      <a:pt x="68" y="924"/>
                    </a:lnTo>
                    <a:lnTo>
                      <a:pt x="76" y="915"/>
                    </a:lnTo>
                    <a:lnTo>
                      <a:pt x="83" y="907"/>
                    </a:lnTo>
                    <a:lnTo>
                      <a:pt x="91" y="896"/>
                    </a:lnTo>
                    <a:lnTo>
                      <a:pt x="100" y="886"/>
                    </a:lnTo>
                    <a:lnTo>
                      <a:pt x="112" y="873"/>
                    </a:lnTo>
                    <a:lnTo>
                      <a:pt x="121" y="864"/>
                    </a:lnTo>
                    <a:lnTo>
                      <a:pt x="133" y="850"/>
                    </a:lnTo>
                    <a:lnTo>
                      <a:pt x="146" y="837"/>
                    </a:lnTo>
                    <a:lnTo>
                      <a:pt x="157" y="824"/>
                    </a:lnTo>
                    <a:lnTo>
                      <a:pt x="169" y="808"/>
                    </a:lnTo>
                    <a:lnTo>
                      <a:pt x="180" y="793"/>
                    </a:lnTo>
                    <a:lnTo>
                      <a:pt x="195" y="778"/>
                    </a:lnTo>
                    <a:lnTo>
                      <a:pt x="211" y="761"/>
                    </a:lnTo>
                    <a:lnTo>
                      <a:pt x="224" y="746"/>
                    </a:lnTo>
                    <a:lnTo>
                      <a:pt x="239" y="730"/>
                    </a:lnTo>
                    <a:lnTo>
                      <a:pt x="254" y="713"/>
                    </a:lnTo>
                    <a:lnTo>
                      <a:pt x="270" y="694"/>
                    </a:lnTo>
                    <a:lnTo>
                      <a:pt x="285" y="677"/>
                    </a:lnTo>
                    <a:lnTo>
                      <a:pt x="302" y="658"/>
                    </a:lnTo>
                    <a:lnTo>
                      <a:pt x="319" y="641"/>
                    </a:lnTo>
                    <a:lnTo>
                      <a:pt x="336" y="622"/>
                    </a:lnTo>
                    <a:lnTo>
                      <a:pt x="353" y="605"/>
                    </a:lnTo>
                    <a:lnTo>
                      <a:pt x="370" y="584"/>
                    </a:lnTo>
                    <a:lnTo>
                      <a:pt x="389" y="565"/>
                    </a:lnTo>
                    <a:lnTo>
                      <a:pt x="405" y="546"/>
                    </a:lnTo>
                    <a:lnTo>
                      <a:pt x="424" y="527"/>
                    </a:lnTo>
                    <a:lnTo>
                      <a:pt x="441" y="506"/>
                    </a:lnTo>
                    <a:lnTo>
                      <a:pt x="460" y="489"/>
                    </a:lnTo>
                    <a:lnTo>
                      <a:pt x="477" y="468"/>
                    </a:lnTo>
                    <a:lnTo>
                      <a:pt x="494" y="449"/>
                    </a:lnTo>
                    <a:lnTo>
                      <a:pt x="513" y="430"/>
                    </a:lnTo>
                    <a:lnTo>
                      <a:pt x="530" y="409"/>
                    </a:lnTo>
                    <a:lnTo>
                      <a:pt x="549" y="390"/>
                    </a:lnTo>
                    <a:lnTo>
                      <a:pt x="566" y="371"/>
                    </a:lnTo>
                    <a:lnTo>
                      <a:pt x="583" y="352"/>
                    </a:lnTo>
                    <a:lnTo>
                      <a:pt x="602" y="333"/>
                    </a:lnTo>
                    <a:lnTo>
                      <a:pt x="620" y="314"/>
                    </a:lnTo>
                    <a:lnTo>
                      <a:pt x="637" y="297"/>
                    </a:lnTo>
                    <a:lnTo>
                      <a:pt x="656" y="278"/>
                    </a:lnTo>
                    <a:lnTo>
                      <a:pt x="673" y="261"/>
                    </a:lnTo>
                    <a:lnTo>
                      <a:pt x="688" y="242"/>
                    </a:lnTo>
                    <a:lnTo>
                      <a:pt x="705" y="225"/>
                    </a:lnTo>
                    <a:lnTo>
                      <a:pt x="722" y="209"/>
                    </a:lnTo>
                    <a:lnTo>
                      <a:pt x="737" y="194"/>
                    </a:lnTo>
                    <a:lnTo>
                      <a:pt x="755" y="177"/>
                    </a:lnTo>
                    <a:lnTo>
                      <a:pt x="770" y="162"/>
                    </a:lnTo>
                    <a:lnTo>
                      <a:pt x="783" y="147"/>
                    </a:lnTo>
                    <a:lnTo>
                      <a:pt x="800" y="133"/>
                    </a:lnTo>
                    <a:lnTo>
                      <a:pt x="813" y="118"/>
                    </a:lnTo>
                    <a:lnTo>
                      <a:pt x="829" y="105"/>
                    </a:lnTo>
                    <a:lnTo>
                      <a:pt x="842" y="92"/>
                    </a:lnTo>
                    <a:lnTo>
                      <a:pt x="853" y="82"/>
                    </a:lnTo>
                    <a:lnTo>
                      <a:pt x="867" y="71"/>
                    </a:lnTo>
                    <a:lnTo>
                      <a:pt x="880" y="61"/>
                    </a:lnTo>
                    <a:lnTo>
                      <a:pt x="891" y="50"/>
                    </a:lnTo>
                    <a:lnTo>
                      <a:pt x="903" y="42"/>
                    </a:lnTo>
                    <a:lnTo>
                      <a:pt x="869" y="0"/>
                    </a:lnTo>
                    <a:close/>
                  </a:path>
                </a:pathLst>
              </a:custGeom>
              <a:solidFill>
                <a:srgbClr val="000000"/>
              </a:solidFill>
              <a:ln w="9525">
                <a:noFill/>
                <a:round/>
                <a:headEnd/>
                <a:tailEnd/>
              </a:ln>
            </p:spPr>
            <p:txBody>
              <a:bodyPr/>
              <a:lstStyle/>
              <a:p>
                <a:endParaRPr lang="zh-CN" altLang="en-US"/>
              </a:p>
            </p:txBody>
          </p:sp>
          <p:sp>
            <p:nvSpPr>
              <p:cNvPr id="63635" name="Freeform 76"/>
              <p:cNvSpPr>
                <a:spLocks/>
              </p:cNvSpPr>
              <p:nvPr/>
            </p:nvSpPr>
            <p:spPr bwMode="auto">
              <a:xfrm>
                <a:off x="2747" y="2910"/>
                <a:ext cx="451" cy="476"/>
              </a:xfrm>
              <a:custGeom>
                <a:avLst/>
                <a:gdLst>
                  <a:gd name="T0" fmla="*/ 1 w 901"/>
                  <a:gd name="T1" fmla="*/ 0 h 953"/>
                  <a:gd name="T2" fmla="*/ 1 w 901"/>
                  <a:gd name="T3" fmla="*/ 0 h 953"/>
                  <a:gd name="T4" fmla="*/ 1 w 901"/>
                  <a:gd name="T5" fmla="*/ 0 h 953"/>
                  <a:gd name="T6" fmla="*/ 1 w 901"/>
                  <a:gd name="T7" fmla="*/ 0 h 953"/>
                  <a:gd name="T8" fmla="*/ 1 w 901"/>
                  <a:gd name="T9" fmla="*/ 0 h 953"/>
                  <a:gd name="T10" fmla="*/ 1 w 901"/>
                  <a:gd name="T11" fmla="*/ 0 h 953"/>
                  <a:gd name="T12" fmla="*/ 1 w 901"/>
                  <a:gd name="T13" fmla="*/ 0 h 953"/>
                  <a:gd name="T14" fmla="*/ 1 w 901"/>
                  <a:gd name="T15" fmla="*/ 0 h 953"/>
                  <a:gd name="T16" fmla="*/ 1 w 901"/>
                  <a:gd name="T17" fmla="*/ 0 h 953"/>
                  <a:gd name="T18" fmla="*/ 1 w 901"/>
                  <a:gd name="T19" fmla="*/ 0 h 953"/>
                  <a:gd name="T20" fmla="*/ 1 w 901"/>
                  <a:gd name="T21" fmla="*/ 0 h 953"/>
                  <a:gd name="T22" fmla="*/ 1 w 901"/>
                  <a:gd name="T23" fmla="*/ 0 h 953"/>
                  <a:gd name="T24" fmla="*/ 1 w 901"/>
                  <a:gd name="T25" fmla="*/ 0 h 953"/>
                  <a:gd name="T26" fmla="*/ 1 w 901"/>
                  <a:gd name="T27" fmla="*/ 0 h 953"/>
                  <a:gd name="T28" fmla="*/ 1 w 901"/>
                  <a:gd name="T29" fmla="*/ 0 h 953"/>
                  <a:gd name="T30" fmla="*/ 1 w 901"/>
                  <a:gd name="T31" fmla="*/ 0 h 953"/>
                  <a:gd name="T32" fmla="*/ 1 w 901"/>
                  <a:gd name="T33" fmla="*/ 0 h 953"/>
                  <a:gd name="T34" fmla="*/ 1 w 901"/>
                  <a:gd name="T35" fmla="*/ 0 h 953"/>
                  <a:gd name="T36" fmla="*/ 1 w 901"/>
                  <a:gd name="T37" fmla="*/ 0 h 953"/>
                  <a:gd name="T38" fmla="*/ 1 w 901"/>
                  <a:gd name="T39" fmla="*/ 0 h 953"/>
                  <a:gd name="T40" fmla="*/ 0 w 901"/>
                  <a:gd name="T41" fmla="*/ 0 h 953"/>
                  <a:gd name="T42" fmla="*/ 1 w 901"/>
                  <a:gd name="T43" fmla="*/ 0 h 953"/>
                  <a:gd name="T44" fmla="*/ 1 w 901"/>
                  <a:gd name="T45" fmla="*/ 0 h 953"/>
                  <a:gd name="T46" fmla="*/ 1 w 901"/>
                  <a:gd name="T47" fmla="*/ 0 h 953"/>
                  <a:gd name="T48" fmla="*/ 1 w 901"/>
                  <a:gd name="T49" fmla="*/ 0 h 953"/>
                  <a:gd name="T50" fmla="*/ 1 w 901"/>
                  <a:gd name="T51" fmla="*/ 0 h 953"/>
                  <a:gd name="T52" fmla="*/ 1 w 901"/>
                  <a:gd name="T53" fmla="*/ 0 h 953"/>
                  <a:gd name="T54" fmla="*/ 1 w 901"/>
                  <a:gd name="T55" fmla="*/ 0 h 953"/>
                  <a:gd name="T56" fmla="*/ 1 w 901"/>
                  <a:gd name="T57" fmla="*/ 0 h 953"/>
                  <a:gd name="T58" fmla="*/ 1 w 901"/>
                  <a:gd name="T59" fmla="*/ 0 h 953"/>
                  <a:gd name="T60" fmla="*/ 1 w 901"/>
                  <a:gd name="T61" fmla="*/ 0 h 953"/>
                  <a:gd name="T62" fmla="*/ 1 w 901"/>
                  <a:gd name="T63" fmla="*/ 0 h 953"/>
                  <a:gd name="T64" fmla="*/ 1 w 901"/>
                  <a:gd name="T65" fmla="*/ 0 h 953"/>
                  <a:gd name="T66" fmla="*/ 1 w 901"/>
                  <a:gd name="T67" fmla="*/ 0 h 953"/>
                  <a:gd name="T68" fmla="*/ 1 w 901"/>
                  <a:gd name="T69" fmla="*/ 0 h 953"/>
                  <a:gd name="T70" fmla="*/ 1 w 901"/>
                  <a:gd name="T71" fmla="*/ 0 h 953"/>
                  <a:gd name="T72" fmla="*/ 1 w 901"/>
                  <a:gd name="T73" fmla="*/ 0 h 953"/>
                  <a:gd name="T74" fmla="*/ 1 w 901"/>
                  <a:gd name="T75" fmla="*/ 0 h 953"/>
                  <a:gd name="T76" fmla="*/ 1 w 901"/>
                  <a:gd name="T77" fmla="*/ 0 h 953"/>
                  <a:gd name="T78" fmla="*/ 1 w 901"/>
                  <a:gd name="T79" fmla="*/ 0 h 953"/>
                  <a:gd name="T80" fmla="*/ 1 w 901"/>
                  <a:gd name="T81" fmla="*/ 0 h 953"/>
                  <a:gd name="T82" fmla="*/ 1 w 901"/>
                  <a:gd name="T83" fmla="*/ 0 h 9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1"/>
                  <a:gd name="T127" fmla="*/ 0 h 953"/>
                  <a:gd name="T128" fmla="*/ 901 w 901"/>
                  <a:gd name="T129" fmla="*/ 953 h 9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1" h="953">
                    <a:moveTo>
                      <a:pt x="874" y="0"/>
                    </a:moveTo>
                    <a:lnTo>
                      <a:pt x="871" y="0"/>
                    </a:lnTo>
                    <a:lnTo>
                      <a:pt x="867" y="4"/>
                    </a:lnTo>
                    <a:lnTo>
                      <a:pt x="863" y="6"/>
                    </a:lnTo>
                    <a:lnTo>
                      <a:pt x="859" y="8"/>
                    </a:lnTo>
                    <a:lnTo>
                      <a:pt x="853" y="10"/>
                    </a:lnTo>
                    <a:lnTo>
                      <a:pt x="850" y="16"/>
                    </a:lnTo>
                    <a:lnTo>
                      <a:pt x="844" y="17"/>
                    </a:lnTo>
                    <a:lnTo>
                      <a:pt x="838" y="21"/>
                    </a:lnTo>
                    <a:lnTo>
                      <a:pt x="831" y="25"/>
                    </a:lnTo>
                    <a:lnTo>
                      <a:pt x="825" y="31"/>
                    </a:lnTo>
                    <a:lnTo>
                      <a:pt x="817" y="35"/>
                    </a:lnTo>
                    <a:lnTo>
                      <a:pt x="810" y="40"/>
                    </a:lnTo>
                    <a:lnTo>
                      <a:pt x="802" y="46"/>
                    </a:lnTo>
                    <a:lnTo>
                      <a:pt x="793" y="54"/>
                    </a:lnTo>
                    <a:lnTo>
                      <a:pt x="783" y="59"/>
                    </a:lnTo>
                    <a:lnTo>
                      <a:pt x="774" y="65"/>
                    </a:lnTo>
                    <a:lnTo>
                      <a:pt x="762" y="73"/>
                    </a:lnTo>
                    <a:lnTo>
                      <a:pt x="753" y="80"/>
                    </a:lnTo>
                    <a:lnTo>
                      <a:pt x="741" y="90"/>
                    </a:lnTo>
                    <a:lnTo>
                      <a:pt x="732" y="97"/>
                    </a:lnTo>
                    <a:lnTo>
                      <a:pt x="718" y="107"/>
                    </a:lnTo>
                    <a:lnTo>
                      <a:pt x="707" y="118"/>
                    </a:lnTo>
                    <a:lnTo>
                      <a:pt x="694" y="126"/>
                    </a:lnTo>
                    <a:lnTo>
                      <a:pt x="682" y="137"/>
                    </a:lnTo>
                    <a:lnTo>
                      <a:pt x="669" y="149"/>
                    </a:lnTo>
                    <a:lnTo>
                      <a:pt x="656" y="160"/>
                    </a:lnTo>
                    <a:lnTo>
                      <a:pt x="640" y="171"/>
                    </a:lnTo>
                    <a:lnTo>
                      <a:pt x="627" y="183"/>
                    </a:lnTo>
                    <a:lnTo>
                      <a:pt x="612" y="196"/>
                    </a:lnTo>
                    <a:lnTo>
                      <a:pt x="599" y="211"/>
                    </a:lnTo>
                    <a:lnTo>
                      <a:pt x="582" y="225"/>
                    </a:lnTo>
                    <a:lnTo>
                      <a:pt x="566" y="240"/>
                    </a:lnTo>
                    <a:lnTo>
                      <a:pt x="551" y="253"/>
                    </a:lnTo>
                    <a:lnTo>
                      <a:pt x="536" y="270"/>
                    </a:lnTo>
                    <a:lnTo>
                      <a:pt x="519" y="284"/>
                    </a:lnTo>
                    <a:lnTo>
                      <a:pt x="502" y="301"/>
                    </a:lnTo>
                    <a:lnTo>
                      <a:pt x="485" y="318"/>
                    </a:lnTo>
                    <a:lnTo>
                      <a:pt x="467" y="335"/>
                    </a:lnTo>
                    <a:lnTo>
                      <a:pt x="450" y="352"/>
                    </a:lnTo>
                    <a:lnTo>
                      <a:pt x="433" y="373"/>
                    </a:lnTo>
                    <a:lnTo>
                      <a:pt x="414" y="390"/>
                    </a:lnTo>
                    <a:lnTo>
                      <a:pt x="397" y="409"/>
                    </a:lnTo>
                    <a:lnTo>
                      <a:pt x="380" y="430"/>
                    </a:lnTo>
                    <a:lnTo>
                      <a:pt x="361" y="451"/>
                    </a:lnTo>
                    <a:lnTo>
                      <a:pt x="340" y="472"/>
                    </a:lnTo>
                    <a:lnTo>
                      <a:pt x="323" y="495"/>
                    </a:lnTo>
                    <a:lnTo>
                      <a:pt x="304" y="516"/>
                    </a:lnTo>
                    <a:lnTo>
                      <a:pt x="283" y="538"/>
                    </a:lnTo>
                    <a:lnTo>
                      <a:pt x="264" y="563"/>
                    </a:lnTo>
                    <a:lnTo>
                      <a:pt x="245" y="586"/>
                    </a:lnTo>
                    <a:lnTo>
                      <a:pt x="224" y="611"/>
                    </a:lnTo>
                    <a:lnTo>
                      <a:pt x="205" y="635"/>
                    </a:lnTo>
                    <a:lnTo>
                      <a:pt x="184" y="662"/>
                    </a:lnTo>
                    <a:lnTo>
                      <a:pt x="165" y="689"/>
                    </a:lnTo>
                    <a:lnTo>
                      <a:pt x="144" y="715"/>
                    </a:lnTo>
                    <a:lnTo>
                      <a:pt x="123" y="744"/>
                    </a:lnTo>
                    <a:lnTo>
                      <a:pt x="104" y="770"/>
                    </a:lnTo>
                    <a:lnTo>
                      <a:pt x="83" y="801"/>
                    </a:lnTo>
                    <a:lnTo>
                      <a:pt x="60" y="829"/>
                    </a:lnTo>
                    <a:lnTo>
                      <a:pt x="41" y="862"/>
                    </a:lnTo>
                    <a:lnTo>
                      <a:pt x="21" y="890"/>
                    </a:lnTo>
                    <a:lnTo>
                      <a:pt x="0" y="925"/>
                    </a:lnTo>
                    <a:lnTo>
                      <a:pt x="43" y="953"/>
                    </a:lnTo>
                    <a:lnTo>
                      <a:pt x="64" y="921"/>
                    </a:lnTo>
                    <a:lnTo>
                      <a:pt x="83" y="890"/>
                    </a:lnTo>
                    <a:lnTo>
                      <a:pt x="106" y="862"/>
                    </a:lnTo>
                    <a:lnTo>
                      <a:pt x="125" y="831"/>
                    </a:lnTo>
                    <a:lnTo>
                      <a:pt x="146" y="803"/>
                    </a:lnTo>
                    <a:lnTo>
                      <a:pt x="165" y="774"/>
                    </a:lnTo>
                    <a:lnTo>
                      <a:pt x="186" y="748"/>
                    </a:lnTo>
                    <a:lnTo>
                      <a:pt x="205" y="723"/>
                    </a:lnTo>
                    <a:lnTo>
                      <a:pt x="226" y="694"/>
                    </a:lnTo>
                    <a:lnTo>
                      <a:pt x="245" y="670"/>
                    </a:lnTo>
                    <a:lnTo>
                      <a:pt x="266" y="645"/>
                    </a:lnTo>
                    <a:lnTo>
                      <a:pt x="285" y="622"/>
                    </a:lnTo>
                    <a:lnTo>
                      <a:pt x="304" y="597"/>
                    </a:lnTo>
                    <a:lnTo>
                      <a:pt x="323" y="575"/>
                    </a:lnTo>
                    <a:lnTo>
                      <a:pt x="344" y="552"/>
                    </a:lnTo>
                    <a:lnTo>
                      <a:pt x="361" y="531"/>
                    </a:lnTo>
                    <a:lnTo>
                      <a:pt x="380" y="508"/>
                    </a:lnTo>
                    <a:lnTo>
                      <a:pt x="399" y="487"/>
                    </a:lnTo>
                    <a:lnTo>
                      <a:pt x="418" y="466"/>
                    </a:lnTo>
                    <a:lnTo>
                      <a:pt x="437" y="447"/>
                    </a:lnTo>
                    <a:lnTo>
                      <a:pt x="454" y="426"/>
                    </a:lnTo>
                    <a:lnTo>
                      <a:pt x="471" y="409"/>
                    </a:lnTo>
                    <a:lnTo>
                      <a:pt x="488" y="390"/>
                    </a:lnTo>
                    <a:lnTo>
                      <a:pt x="507" y="373"/>
                    </a:lnTo>
                    <a:lnTo>
                      <a:pt x="523" y="356"/>
                    </a:lnTo>
                    <a:lnTo>
                      <a:pt x="540" y="339"/>
                    </a:lnTo>
                    <a:lnTo>
                      <a:pt x="557" y="322"/>
                    </a:lnTo>
                    <a:lnTo>
                      <a:pt x="572" y="306"/>
                    </a:lnTo>
                    <a:lnTo>
                      <a:pt x="587" y="293"/>
                    </a:lnTo>
                    <a:lnTo>
                      <a:pt x="604" y="276"/>
                    </a:lnTo>
                    <a:lnTo>
                      <a:pt x="620" y="263"/>
                    </a:lnTo>
                    <a:lnTo>
                      <a:pt x="635" y="249"/>
                    </a:lnTo>
                    <a:lnTo>
                      <a:pt x="650" y="236"/>
                    </a:lnTo>
                    <a:lnTo>
                      <a:pt x="663" y="225"/>
                    </a:lnTo>
                    <a:lnTo>
                      <a:pt x="679" y="211"/>
                    </a:lnTo>
                    <a:lnTo>
                      <a:pt x="692" y="200"/>
                    </a:lnTo>
                    <a:lnTo>
                      <a:pt x="703" y="189"/>
                    </a:lnTo>
                    <a:lnTo>
                      <a:pt x="717" y="177"/>
                    </a:lnTo>
                    <a:lnTo>
                      <a:pt x="730" y="166"/>
                    </a:lnTo>
                    <a:lnTo>
                      <a:pt x="743" y="158"/>
                    </a:lnTo>
                    <a:lnTo>
                      <a:pt x="755" y="149"/>
                    </a:lnTo>
                    <a:lnTo>
                      <a:pt x="766" y="137"/>
                    </a:lnTo>
                    <a:lnTo>
                      <a:pt x="777" y="130"/>
                    </a:lnTo>
                    <a:lnTo>
                      <a:pt x="787" y="122"/>
                    </a:lnTo>
                    <a:lnTo>
                      <a:pt x="796" y="114"/>
                    </a:lnTo>
                    <a:lnTo>
                      <a:pt x="808" y="109"/>
                    </a:lnTo>
                    <a:lnTo>
                      <a:pt x="815" y="101"/>
                    </a:lnTo>
                    <a:lnTo>
                      <a:pt x="825" y="95"/>
                    </a:lnTo>
                    <a:lnTo>
                      <a:pt x="834" y="88"/>
                    </a:lnTo>
                    <a:lnTo>
                      <a:pt x="842" y="82"/>
                    </a:lnTo>
                    <a:lnTo>
                      <a:pt x="848" y="76"/>
                    </a:lnTo>
                    <a:lnTo>
                      <a:pt x="857" y="73"/>
                    </a:lnTo>
                    <a:lnTo>
                      <a:pt x="863" y="69"/>
                    </a:lnTo>
                    <a:lnTo>
                      <a:pt x="869" y="63"/>
                    </a:lnTo>
                    <a:lnTo>
                      <a:pt x="874" y="61"/>
                    </a:lnTo>
                    <a:lnTo>
                      <a:pt x="880" y="57"/>
                    </a:lnTo>
                    <a:lnTo>
                      <a:pt x="884" y="54"/>
                    </a:lnTo>
                    <a:lnTo>
                      <a:pt x="888" y="52"/>
                    </a:lnTo>
                    <a:lnTo>
                      <a:pt x="891" y="50"/>
                    </a:lnTo>
                    <a:lnTo>
                      <a:pt x="895" y="50"/>
                    </a:lnTo>
                    <a:lnTo>
                      <a:pt x="899" y="46"/>
                    </a:lnTo>
                    <a:lnTo>
                      <a:pt x="901" y="46"/>
                    </a:lnTo>
                    <a:lnTo>
                      <a:pt x="874" y="0"/>
                    </a:lnTo>
                    <a:close/>
                  </a:path>
                </a:pathLst>
              </a:custGeom>
              <a:solidFill>
                <a:srgbClr val="000000"/>
              </a:solidFill>
              <a:ln w="9525">
                <a:noFill/>
                <a:round/>
                <a:headEnd/>
                <a:tailEnd/>
              </a:ln>
            </p:spPr>
            <p:txBody>
              <a:bodyPr/>
              <a:lstStyle/>
              <a:p>
                <a:endParaRPr lang="zh-CN" altLang="en-US"/>
              </a:p>
            </p:txBody>
          </p:sp>
          <p:sp>
            <p:nvSpPr>
              <p:cNvPr id="63636" name="Freeform 77"/>
              <p:cNvSpPr>
                <a:spLocks/>
              </p:cNvSpPr>
              <p:nvPr/>
            </p:nvSpPr>
            <p:spPr bwMode="auto">
              <a:xfrm>
                <a:off x="2782" y="2923"/>
                <a:ext cx="45" cy="260"/>
              </a:xfrm>
              <a:custGeom>
                <a:avLst/>
                <a:gdLst>
                  <a:gd name="T0" fmla="*/ 1 w 89"/>
                  <a:gd name="T1" fmla="*/ 1 h 519"/>
                  <a:gd name="T2" fmla="*/ 0 w 89"/>
                  <a:gd name="T3" fmla="*/ 1 h 519"/>
                  <a:gd name="T4" fmla="*/ 1 w 89"/>
                  <a:gd name="T5" fmla="*/ 1 h 519"/>
                  <a:gd name="T6" fmla="*/ 1 w 89"/>
                  <a:gd name="T7" fmla="*/ 0 h 519"/>
                  <a:gd name="T8" fmla="*/ 1 w 89"/>
                  <a:gd name="T9" fmla="*/ 1 h 519"/>
                  <a:gd name="T10" fmla="*/ 1 w 89"/>
                  <a:gd name="T11" fmla="*/ 1 h 519"/>
                  <a:gd name="T12" fmla="*/ 0 60000 65536"/>
                  <a:gd name="T13" fmla="*/ 0 60000 65536"/>
                  <a:gd name="T14" fmla="*/ 0 60000 65536"/>
                  <a:gd name="T15" fmla="*/ 0 60000 65536"/>
                  <a:gd name="T16" fmla="*/ 0 60000 65536"/>
                  <a:gd name="T17" fmla="*/ 0 60000 65536"/>
                  <a:gd name="T18" fmla="*/ 0 w 89"/>
                  <a:gd name="T19" fmla="*/ 0 h 519"/>
                  <a:gd name="T20" fmla="*/ 89 w 89"/>
                  <a:gd name="T21" fmla="*/ 519 h 519"/>
                </a:gdLst>
                <a:ahLst/>
                <a:cxnLst>
                  <a:cxn ang="T12">
                    <a:pos x="T0" y="T1"/>
                  </a:cxn>
                  <a:cxn ang="T13">
                    <a:pos x="T2" y="T3"/>
                  </a:cxn>
                  <a:cxn ang="T14">
                    <a:pos x="T4" y="T5"/>
                  </a:cxn>
                  <a:cxn ang="T15">
                    <a:pos x="T6" y="T7"/>
                  </a:cxn>
                  <a:cxn ang="T16">
                    <a:pos x="T8" y="T9"/>
                  </a:cxn>
                  <a:cxn ang="T17">
                    <a:pos x="T10" y="T11"/>
                  </a:cxn>
                </a:cxnLst>
                <a:rect l="T18" t="T19" r="T20" b="T21"/>
                <a:pathLst>
                  <a:path w="89" h="519">
                    <a:moveTo>
                      <a:pt x="27" y="34"/>
                    </a:moveTo>
                    <a:lnTo>
                      <a:pt x="0" y="515"/>
                    </a:lnTo>
                    <a:lnTo>
                      <a:pt x="53" y="519"/>
                    </a:lnTo>
                    <a:lnTo>
                      <a:pt x="89" y="0"/>
                    </a:lnTo>
                    <a:lnTo>
                      <a:pt x="27" y="34"/>
                    </a:lnTo>
                    <a:close/>
                  </a:path>
                </a:pathLst>
              </a:custGeom>
              <a:solidFill>
                <a:srgbClr val="000000"/>
              </a:solidFill>
              <a:ln w="9525">
                <a:noFill/>
                <a:round/>
                <a:headEnd/>
                <a:tailEnd/>
              </a:ln>
            </p:spPr>
            <p:txBody>
              <a:bodyPr/>
              <a:lstStyle/>
              <a:p>
                <a:endParaRPr lang="zh-CN" altLang="en-US"/>
              </a:p>
            </p:txBody>
          </p:sp>
          <p:sp>
            <p:nvSpPr>
              <p:cNvPr id="63637" name="Freeform 78"/>
              <p:cNvSpPr>
                <a:spLocks/>
              </p:cNvSpPr>
              <p:nvPr/>
            </p:nvSpPr>
            <p:spPr bwMode="auto">
              <a:xfrm>
                <a:off x="2887" y="2832"/>
                <a:ext cx="31" cy="243"/>
              </a:xfrm>
              <a:custGeom>
                <a:avLst/>
                <a:gdLst>
                  <a:gd name="T0" fmla="*/ 0 w 63"/>
                  <a:gd name="T1" fmla="*/ 0 h 487"/>
                  <a:gd name="T2" fmla="*/ 0 w 63"/>
                  <a:gd name="T3" fmla="*/ 0 h 487"/>
                  <a:gd name="T4" fmla="*/ 0 w 63"/>
                  <a:gd name="T5" fmla="*/ 0 h 487"/>
                  <a:gd name="T6" fmla="*/ 0 w 63"/>
                  <a:gd name="T7" fmla="*/ 0 h 487"/>
                  <a:gd name="T8" fmla="*/ 0 w 63"/>
                  <a:gd name="T9" fmla="*/ 0 h 487"/>
                  <a:gd name="T10" fmla="*/ 0 w 63"/>
                  <a:gd name="T11" fmla="*/ 0 h 487"/>
                  <a:gd name="T12" fmla="*/ 0 60000 65536"/>
                  <a:gd name="T13" fmla="*/ 0 60000 65536"/>
                  <a:gd name="T14" fmla="*/ 0 60000 65536"/>
                  <a:gd name="T15" fmla="*/ 0 60000 65536"/>
                  <a:gd name="T16" fmla="*/ 0 60000 65536"/>
                  <a:gd name="T17" fmla="*/ 0 60000 65536"/>
                  <a:gd name="T18" fmla="*/ 0 w 63"/>
                  <a:gd name="T19" fmla="*/ 0 h 487"/>
                  <a:gd name="T20" fmla="*/ 63 w 63"/>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63" h="487">
                    <a:moveTo>
                      <a:pt x="10" y="0"/>
                    </a:moveTo>
                    <a:lnTo>
                      <a:pt x="0" y="485"/>
                    </a:lnTo>
                    <a:lnTo>
                      <a:pt x="53" y="487"/>
                    </a:lnTo>
                    <a:lnTo>
                      <a:pt x="63" y="0"/>
                    </a:lnTo>
                    <a:lnTo>
                      <a:pt x="10" y="0"/>
                    </a:lnTo>
                    <a:close/>
                  </a:path>
                </a:pathLst>
              </a:custGeom>
              <a:solidFill>
                <a:srgbClr val="000000"/>
              </a:solidFill>
              <a:ln w="9525">
                <a:noFill/>
                <a:round/>
                <a:headEnd/>
                <a:tailEnd/>
              </a:ln>
            </p:spPr>
            <p:txBody>
              <a:bodyPr/>
              <a:lstStyle/>
              <a:p>
                <a:endParaRPr lang="zh-CN" altLang="en-US"/>
              </a:p>
            </p:txBody>
          </p:sp>
          <p:sp>
            <p:nvSpPr>
              <p:cNvPr id="63638" name="Freeform 79"/>
              <p:cNvSpPr>
                <a:spLocks/>
              </p:cNvSpPr>
              <p:nvPr/>
            </p:nvSpPr>
            <p:spPr bwMode="auto">
              <a:xfrm>
                <a:off x="2998" y="2700"/>
                <a:ext cx="43" cy="258"/>
              </a:xfrm>
              <a:custGeom>
                <a:avLst/>
                <a:gdLst>
                  <a:gd name="T0" fmla="*/ 1 w 85"/>
                  <a:gd name="T1" fmla="*/ 0 h 515"/>
                  <a:gd name="T2" fmla="*/ 0 w 85"/>
                  <a:gd name="T3" fmla="*/ 1 h 515"/>
                  <a:gd name="T4" fmla="*/ 1 w 85"/>
                  <a:gd name="T5" fmla="*/ 1 h 515"/>
                  <a:gd name="T6" fmla="*/ 1 w 85"/>
                  <a:gd name="T7" fmla="*/ 1 h 515"/>
                  <a:gd name="T8" fmla="*/ 1 w 85"/>
                  <a:gd name="T9" fmla="*/ 0 h 515"/>
                  <a:gd name="T10" fmla="*/ 1 w 85"/>
                  <a:gd name="T11" fmla="*/ 0 h 515"/>
                  <a:gd name="T12" fmla="*/ 0 60000 65536"/>
                  <a:gd name="T13" fmla="*/ 0 60000 65536"/>
                  <a:gd name="T14" fmla="*/ 0 60000 65536"/>
                  <a:gd name="T15" fmla="*/ 0 60000 65536"/>
                  <a:gd name="T16" fmla="*/ 0 60000 65536"/>
                  <a:gd name="T17" fmla="*/ 0 60000 65536"/>
                  <a:gd name="T18" fmla="*/ 0 w 85"/>
                  <a:gd name="T19" fmla="*/ 0 h 515"/>
                  <a:gd name="T20" fmla="*/ 85 w 85"/>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85" h="515">
                    <a:moveTo>
                      <a:pt x="34" y="0"/>
                    </a:moveTo>
                    <a:lnTo>
                      <a:pt x="0" y="512"/>
                    </a:lnTo>
                    <a:lnTo>
                      <a:pt x="53" y="515"/>
                    </a:lnTo>
                    <a:lnTo>
                      <a:pt x="85" y="2"/>
                    </a:lnTo>
                    <a:lnTo>
                      <a:pt x="34" y="0"/>
                    </a:lnTo>
                    <a:close/>
                  </a:path>
                </a:pathLst>
              </a:custGeom>
              <a:solidFill>
                <a:srgbClr val="000000"/>
              </a:solidFill>
              <a:ln w="9525">
                <a:noFill/>
                <a:round/>
                <a:headEnd/>
                <a:tailEnd/>
              </a:ln>
            </p:spPr>
            <p:txBody>
              <a:bodyPr/>
              <a:lstStyle/>
              <a:p>
                <a:endParaRPr lang="zh-CN" altLang="en-US"/>
              </a:p>
            </p:txBody>
          </p:sp>
          <p:sp>
            <p:nvSpPr>
              <p:cNvPr id="63639" name="Freeform 80"/>
              <p:cNvSpPr>
                <a:spLocks/>
              </p:cNvSpPr>
              <p:nvPr/>
            </p:nvSpPr>
            <p:spPr bwMode="auto">
              <a:xfrm>
                <a:off x="2178" y="3360"/>
                <a:ext cx="425" cy="30"/>
              </a:xfrm>
              <a:custGeom>
                <a:avLst/>
                <a:gdLst>
                  <a:gd name="T0" fmla="*/ 0 w 850"/>
                  <a:gd name="T1" fmla="*/ 1 h 59"/>
                  <a:gd name="T2" fmla="*/ 1 w 850"/>
                  <a:gd name="T3" fmla="*/ 1 h 59"/>
                  <a:gd name="T4" fmla="*/ 1 w 850"/>
                  <a:gd name="T5" fmla="*/ 1 h 59"/>
                  <a:gd name="T6" fmla="*/ 1 w 850"/>
                  <a:gd name="T7" fmla="*/ 0 h 59"/>
                  <a:gd name="T8" fmla="*/ 0 w 850"/>
                  <a:gd name="T9" fmla="*/ 1 h 59"/>
                  <a:gd name="T10" fmla="*/ 0 w 850"/>
                  <a:gd name="T11" fmla="*/ 1 h 59"/>
                  <a:gd name="T12" fmla="*/ 0 60000 65536"/>
                  <a:gd name="T13" fmla="*/ 0 60000 65536"/>
                  <a:gd name="T14" fmla="*/ 0 60000 65536"/>
                  <a:gd name="T15" fmla="*/ 0 60000 65536"/>
                  <a:gd name="T16" fmla="*/ 0 60000 65536"/>
                  <a:gd name="T17" fmla="*/ 0 60000 65536"/>
                  <a:gd name="T18" fmla="*/ 0 w 850"/>
                  <a:gd name="T19" fmla="*/ 0 h 59"/>
                  <a:gd name="T20" fmla="*/ 850 w 850"/>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850" h="59">
                    <a:moveTo>
                      <a:pt x="0" y="47"/>
                    </a:moveTo>
                    <a:lnTo>
                      <a:pt x="850" y="59"/>
                    </a:lnTo>
                    <a:lnTo>
                      <a:pt x="850" y="5"/>
                    </a:lnTo>
                    <a:lnTo>
                      <a:pt x="3" y="0"/>
                    </a:lnTo>
                    <a:lnTo>
                      <a:pt x="0" y="47"/>
                    </a:lnTo>
                    <a:close/>
                  </a:path>
                </a:pathLst>
              </a:custGeom>
              <a:solidFill>
                <a:srgbClr val="000000"/>
              </a:solidFill>
              <a:ln w="9525">
                <a:noFill/>
                <a:round/>
                <a:headEnd/>
                <a:tailEnd/>
              </a:ln>
            </p:spPr>
            <p:txBody>
              <a:bodyPr/>
              <a:lstStyle/>
              <a:p>
                <a:endParaRPr lang="zh-CN" altLang="en-US"/>
              </a:p>
            </p:txBody>
          </p:sp>
          <p:sp>
            <p:nvSpPr>
              <p:cNvPr id="63640" name="Freeform 81"/>
              <p:cNvSpPr>
                <a:spLocks/>
              </p:cNvSpPr>
              <p:nvPr/>
            </p:nvSpPr>
            <p:spPr bwMode="auto">
              <a:xfrm>
                <a:off x="2190" y="3257"/>
                <a:ext cx="434" cy="32"/>
              </a:xfrm>
              <a:custGeom>
                <a:avLst/>
                <a:gdLst>
                  <a:gd name="T0" fmla="*/ 0 w 867"/>
                  <a:gd name="T1" fmla="*/ 0 h 65"/>
                  <a:gd name="T2" fmla="*/ 1 w 867"/>
                  <a:gd name="T3" fmla="*/ 0 h 65"/>
                  <a:gd name="T4" fmla="*/ 1 w 867"/>
                  <a:gd name="T5" fmla="*/ 0 h 65"/>
                  <a:gd name="T6" fmla="*/ 1 w 867"/>
                  <a:gd name="T7" fmla="*/ 0 h 65"/>
                  <a:gd name="T8" fmla="*/ 0 w 867"/>
                  <a:gd name="T9" fmla="*/ 0 h 65"/>
                  <a:gd name="T10" fmla="*/ 0 w 867"/>
                  <a:gd name="T11" fmla="*/ 0 h 65"/>
                  <a:gd name="T12" fmla="*/ 0 60000 65536"/>
                  <a:gd name="T13" fmla="*/ 0 60000 65536"/>
                  <a:gd name="T14" fmla="*/ 0 60000 65536"/>
                  <a:gd name="T15" fmla="*/ 0 60000 65536"/>
                  <a:gd name="T16" fmla="*/ 0 60000 65536"/>
                  <a:gd name="T17" fmla="*/ 0 60000 65536"/>
                  <a:gd name="T18" fmla="*/ 0 w 867"/>
                  <a:gd name="T19" fmla="*/ 0 h 65"/>
                  <a:gd name="T20" fmla="*/ 867 w 867"/>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867" h="65">
                    <a:moveTo>
                      <a:pt x="0" y="54"/>
                    </a:moveTo>
                    <a:lnTo>
                      <a:pt x="867" y="65"/>
                    </a:lnTo>
                    <a:lnTo>
                      <a:pt x="867" y="12"/>
                    </a:lnTo>
                    <a:lnTo>
                      <a:pt x="2" y="0"/>
                    </a:lnTo>
                    <a:lnTo>
                      <a:pt x="0" y="54"/>
                    </a:lnTo>
                    <a:close/>
                  </a:path>
                </a:pathLst>
              </a:custGeom>
              <a:solidFill>
                <a:srgbClr val="000000"/>
              </a:solidFill>
              <a:ln w="9525">
                <a:noFill/>
                <a:round/>
                <a:headEnd/>
                <a:tailEnd/>
              </a:ln>
            </p:spPr>
            <p:txBody>
              <a:bodyPr/>
              <a:lstStyle/>
              <a:p>
                <a:endParaRPr lang="zh-CN" altLang="en-US"/>
              </a:p>
            </p:txBody>
          </p:sp>
          <p:sp>
            <p:nvSpPr>
              <p:cNvPr id="63641" name="Freeform 82"/>
              <p:cNvSpPr>
                <a:spLocks/>
              </p:cNvSpPr>
              <p:nvPr/>
            </p:nvSpPr>
            <p:spPr bwMode="auto">
              <a:xfrm>
                <a:off x="2297" y="3109"/>
                <a:ext cx="306" cy="40"/>
              </a:xfrm>
              <a:custGeom>
                <a:avLst/>
                <a:gdLst>
                  <a:gd name="T0" fmla="*/ 0 w 613"/>
                  <a:gd name="T1" fmla="*/ 1 h 80"/>
                  <a:gd name="T2" fmla="*/ 0 w 613"/>
                  <a:gd name="T3" fmla="*/ 1 h 80"/>
                  <a:gd name="T4" fmla="*/ 0 w 613"/>
                  <a:gd name="T5" fmla="*/ 1 h 80"/>
                  <a:gd name="T6" fmla="*/ 0 w 613"/>
                  <a:gd name="T7" fmla="*/ 0 h 80"/>
                  <a:gd name="T8" fmla="*/ 0 w 613"/>
                  <a:gd name="T9" fmla="*/ 1 h 80"/>
                  <a:gd name="T10" fmla="*/ 0 w 613"/>
                  <a:gd name="T11" fmla="*/ 1 h 80"/>
                  <a:gd name="T12" fmla="*/ 0 60000 65536"/>
                  <a:gd name="T13" fmla="*/ 0 60000 65536"/>
                  <a:gd name="T14" fmla="*/ 0 60000 65536"/>
                  <a:gd name="T15" fmla="*/ 0 60000 65536"/>
                  <a:gd name="T16" fmla="*/ 0 60000 65536"/>
                  <a:gd name="T17" fmla="*/ 0 60000 65536"/>
                  <a:gd name="T18" fmla="*/ 0 w 613"/>
                  <a:gd name="T19" fmla="*/ 0 h 80"/>
                  <a:gd name="T20" fmla="*/ 613 w 61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613" h="80">
                    <a:moveTo>
                      <a:pt x="0" y="55"/>
                    </a:moveTo>
                    <a:lnTo>
                      <a:pt x="609" y="80"/>
                    </a:lnTo>
                    <a:lnTo>
                      <a:pt x="613" y="28"/>
                    </a:lnTo>
                    <a:lnTo>
                      <a:pt x="4" y="0"/>
                    </a:lnTo>
                    <a:lnTo>
                      <a:pt x="0" y="55"/>
                    </a:lnTo>
                    <a:close/>
                  </a:path>
                </a:pathLst>
              </a:custGeom>
              <a:solidFill>
                <a:srgbClr val="000000"/>
              </a:solidFill>
              <a:ln w="9525">
                <a:noFill/>
                <a:round/>
                <a:headEnd/>
                <a:tailEnd/>
              </a:ln>
            </p:spPr>
            <p:txBody>
              <a:bodyPr/>
              <a:lstStyle/>
              <a:p>
                <a:endParaRPr lang="zh-CN" altLang="en-US"/>
              </a:p>
            </p:txBody>
          </p:sp>
          <p:sp>
            <p:nvSpPr>
              <p:cNvPr id="63642" name="Freeform 83"/>
              <p:cNvSpPr>
                <a:spLocks/>
              </p:cNvSpPr>
              <p:nvPr/>
            </p:nvSpPr>
            <p:spPr bwMode="auto">
              <a:xfrm>
                <a:off x="2355" y="2983"/>
                <a:ext cx="262" cy="29"/>
              </a:xfrm>
              <a:custGeom>
                <a:avLst/>
                <a:gdLst>
                  <a:gd name="T0" fmla="*/ 0 w 525"/>
                  <a:gd name="T1" fmla="*/ 0 h 59"/>
                  <a:gd name="T2" fmla="*/ 0 w 525"/>
                  <a:gd name="T3" fmla="*/ 0 h 59"/>
                  <a:gd name="T4" fmla="*/ 0 w 525"/>
                  <a:gd name="T5" fmla="*/ 0 h 59"/>
                  <a:gd name="T6" fmla="*/ 0 w 525"/>
                  <a:gd name="T7" fmla="*/ 0 h 59"/>
                  <a:gd name="T8" fmla="*/ 0 w 525"/>
                  <a:gd name="T9" fmla="*/ 0 h 59"/>
                  <a:gd name="T10" fmla="*/ 0 w 525"/>
                  <a:gd name="T11" fmla="*/ 0 h 59"/>
                  <a:gd name="T12" fmla="*/ 0 60000 65536"/>
                  <a:gd name="T13" fmla="*/ 0 60000 65536"/>
                  <a:gd name="T14" fmla="*/ 0 60000 65536"/>
                  <a:gd name="T15" fmla="*/ 0 60000 65536"/>
                  <a:gd name="T16" fmla="*/ 0 60000 65536"/>
                  <a:gd name="T17" fmla="*/ 0 60000 65536"/>
                  <a:gd name="T18" fmla="*/ 0 w 525"/>
                  <a:gd name="T19" fmla="*/ 0 h 59"/>
                  <a:gd name="T20" fmla="*/ 525 w 525"/>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525" h="59">
                    <a:moveTo>
                      <a:pt x="0" y="53"/>
                    </a:moveTo>
                    <a:lnTo>
                      <a:pt x="523" y="59"/>
                    </a:lnTo>
                    <a:lnTo>
                      <a:pt x="525" y="5"/>
                    </a:lnTo>
                    <a:lnTo>
                      <a:pt x="0" y="0"/>
                    </a:lnTo>
                    <a:lnTo>
                      <a:pt x="0" y="53"/>
                    </a:lnTo>
                    <a:close/>
                  </a:path>
                </a:pathLst>
              </a:custGeom>
              <a:solidFill>
                <a:srgbClr val="000000"/>
              </a:solidFill>
              <a:ln w="9525">
                <a:noFill/>
                <a:round/>
                <a:headEnd/>
                <a:tailEnd/>
              </a:ln>
            </p:spPr>
            <p:txBody>
              <a:bodyPr/>
              <a:lstStyle/>
              <a:p>
                <a:endParaRPr lang="zh-CN" altLang="en-US"/>
              </a:p>
            </p:txBody>
          </p:sp>
          <p:sp>
            <p:nvSpPr>
              <p:cNvPr id="63643" name="Freeform 84"/>
              <p:cNvSpPr>
                <a:spLocks/>
              </p:cNvSpPr>
              <p:nvPr/>
            </p:nvSpPr>
            <p:spPr bwMode="auto">
              <a:xfrm>
                <a:off x="2471" y="2874"/>
                <a:ext cx="305" cy="29"/>
              </a:xfrm>
              <a:custGeom>
                <a:avLst/>
                <a:gdLst>
                  <a:gd name="T0" fmla="*/ 0 w 611"/>
                  <a:gd name="T1" fmla="*/ 0 h 59"/>
                  <a:gd name="T2" fmla="*/ 0 w 611"/>
                  <a:gd name="T3" fmla="*/ 0 h 59"/>
                  <a:gd name="T4" fmla="*/ 0 w 611"/>
                  <a:gd name="T5" fmla="*/ 0 h 59"/>
                  <a:gd name="T6" fmla="*/ 0 w 611"/>
                  <a:gd name="T7" fmla="*/ 0 h 59"/>
                  <a:gd name="T8" fmla="*/ 0 w 611"/>
                  <a:gd name="T9" fmla="*/ 0 h 59"/>
                  <a:gd name="T10" fmla="*/ 0 w 611"/>
                  <a:gd name="T11" fmla="*/ 0 h 59"/>
                  <a:gd name="T12" fmla="*/ 0 60000 65536"/>
                  <a:gd name="T13" fmla="*/ 0 60000 65536"/>
                  <a:gd name="T14" fmla="*/ 0 60000 65536"/>
                  <a:gd name="T15" fmla="*/ 0 60000 65536"/>
                  <a:gd name="T16" fmla="*/ 0 60000 65536"/>
                  <a:gd name="T17" fmla="*/ 0 60000 65536"/>
                  <a:gd name="T18" fmla="*/ 0 w 611"/>
                  <a:gd name="T19" fmla="*/ 0 h 59"/>
                  <a:gd name="T20" fmla="*/ 611 w 611"/>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611" h="59">
                    <a:moveTo>
                      <a:pt x="0" y="53"/>
                    </a:moveTo>
                    <a:lnTo>
                      <a:pt x="609" y="59"/>
                    </a:lnTo>
                    <a:lnTo>
                      <a:pt x="611" y="6"/>
                    </a:lnTo>
                    <a:lnTo>
                      <a:pt x="0" y="0"/>
                    </a:lnTo>
                    <a:lnTo>
                      <a:pt x="0" y="53"/>
                    </a:lnTo>
                    <a:close/>
                  </a:path>
                </a:pathLst>
              </a:custGeom>
              <a:solidFill>
                <a:srgbClr val="000000"/>
              </a:solidFill>
              <a:ln w="9525">
                <a:noFill/>
                <a:round/>
                <a:headEnd/>
                <a:tailEnd/>
              </a:ln>
            </p:spPr>
            <p:txBody>
              <a:bodyPr/>
              <a:lstStyle/>
              <a:p>
                <a:endParaRPr lang="zh-CN" altLang="en-US"/>
              </a:p>
            </p:txBody>
          </p:sp>
          <p:sp>
            <p:nvSpPr>
              <p:cNvPr id="63644" name="Freeform 85"/>
              <p:cNvSpPr>
                <a:spLocks/>
              </p:cNvSpPr>
              <p:nvPr/>
            </p:nvSpPr>
            <p:spPr bwMode="auto">
              <a:xfrm>
                <a:off x="2601" y="2773"/>
                <a:ext cx="269" cy="26"/>
              </a:xfrm>
              <a:custGeom>
                <a:avLst/>
                <a:gdLst>
                  <a:gd name="T0" fmla="*/ 0 w 538"/>
                  <a:gd name="T1" fmla="*/ 0 h 54"/>
                  <a:gd name="T2" fmla="*/ 1 w 538"/>
                  <a:gd name="T3" fmla="*/ 0 h 54"/>
                  <a:gd name="T4" fmla="*/ 1 w 538"/>
                  <a:gd name="T5" fmla="*/ 0 h 54"/>
                  <a:gd name="T6" fmla="*/ 0 w 538"/>
                  <a:gd name="T7" fmla="*/ 0 h 54"/>
                  <a:gd name="T8" fmla="*/ 0 w 538"/>
                  <a:gd name="T9" fmla="*/ 0 h 54"/>
                  <a:gd name="T10" fmla="*/ 0 w 538"/>
                  <a:gd name="T11" fmla="*/ 0 h 54"/>
                  <a:gd name="T12" fmla="*/ 0 60000 65536"/>
                  <a:gd name="T13" fmla="*/ 0 60000 65536"/>
                  <a:gd name="T14" fmla="*/ 0 60000 65536"/>
                  <a:gd name="T15" fmla="*/ 0 60000 65536"/>
                  <a:gd name="T16" fmla="*/ 0 60000 65536"/>
                  <a:gd name="T17" fmla="*/ 0 60000 65536"/>
                  <a:gd name="T18" fmla="*/ 0 w 538"/>
                  <a:gd name="T19" fmla="*/ 0 h 54"/>
                  <a:gd name="T20" fmla="*/ 538 w 53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538" h="54">
                    <a:moveTo>
                      <a:pt x="0" y="54"/>
                    </a:moveTo>
                    <a:lnTo>
                      <a:pt x="538" y="54"/>
                    </a:lnTo>
                    <a:lnTo>
                      <a:pt x="538" y="0"/>
                    </a:lnTo>
                    <a:lnTo>
                      <a:pt x="0" y="0"/>
                    </a:lnTo>
                    <a:lnTo>
                      <a:pt x="0" y="54"/>
                    </a:lnTo>
                    <a:close/>
                  </a:path>
                </a:pathLst>
              </a:custGeom>
              <a:solidFill>
                <a:srgbClr val="000000"/>
              </a:solidFill>
              <a:ln w="9525">
                <a:noFill/>
                <a:round/>
                <a:headEnd/>
                <a:tailEnd/>
              </a:ln>
            </p:spPr>
            <p:txBody>
              <a:bodyPr/>
              <a:lstStyle/>
              <a:p>
                <a:endParaRPr lang="zh-CN" altLang="en-US"/>
              </a:p>
            </p:txBody>
          </p:sp>
          <p:sp>
            <p:nvSpPr>
              <p:cNvPr id="63645" name="Freeform 86"/>
              <p:cNvSpPr>
                <a:spLocks/>
              </p:cNvSpPr>
              <p:nvPr/>
            </p:nvSpPr>
            <p:spPr bwMode="auto">
              <a:xfrm>
                <a:off x="2699" y="2690"/>
                <a:ext cx="244" cy="31"/>
              </a:xfrm>
              <a:custGeom>
                <a:avLst/>
                <a:gdLst>
                  <a:gd name="T0" fmla="*/ 0 w 488"/>
                  <a:gd name="T1" fmla="*/ 0 h 63"/>
                  <a:gd name="T2" fmla="*/ 1 w 488"/>
                  <a:gd name="T3" fmla="*/ 0 h 63"/>
                  <a:gd name="T4" fmla="*/ 1 w 488"/>
                  <a:gd name="T5" fmla="*/ 0 h 63"/>
                  <a:gd name="T6" fmla="*/ 1 w 488"/>
                  <a:gd name="T7" fmla="*/ 0 h 63"/>
                  <a:gd name="T8" fmla="*/ 0 w 488"/>
                  <a:gd name="T9" fmla="*/ 0 h 63"/>
                  <a:gd name="T10" fmla="*/ 0 w 488"/>
                  <a:gd name="T11" fmla="*/ 0 h 63"/>
                  <a:gd name="T12" fmla="*/ 0 60000 65536"/>
                  <a:gd name="T13" fmla="*/ 0 60000 65536"/>
                  <a:gd name="T14" fmla="*/ 0 60000 65536"/>
                  <a:gd name="T15" fmla="*/ 0 60000 65536"/>
                  <a:gd name="T16" fmla="*/ 0 60000 65536"/>
                  <a:gd name="T17" fmla="*/ 0 60000 65536"/>
                  <a:gd name="T18" fmla="*/ 0 w 488"/>
                  <a:gd name="T19" fmla="*/ 0 h 63"/>
                  <a:gd name="T20" fmla="*/ 488 w 488"/>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488" h="63">
                    <a:moveTo>
                      <a:pt x="0" y="44"/>
                    </a:moveTo>
                    <a:lnTo>
                      <a:pt x="488" y="63"/>
                    </a:lnTo>
                    <a:lnTo>
                      <a:pt x="488" y="10"/>
                    </a:lnTo>
                    <a:lnTo>
                      <a:pt x="45" y="0"/>
                    </a:lnTo>
                    <a:lnTo>
                      <a:pt x="0" y="44"/>
                    </a:lnTo>
                    <a:close/>
                  </a:path>
                </a:pathLst>
              </a:custGeom>
              <a:solidFill>
                <a:srgbClr val="000000"/>
              </a:solidFill>
              <a:ln w="9525">
                <a:noFill/>
                <a:round/>
                <a:headEnd/>
                <a:tailEnd/>
              </a:ln>
            </p:spPr>
            <p:txBody>
              <a:bodyPr/>
              <a:lstStyle/>
              <a:p>
                <a:endParaRPr lang="zh-CN" altLang="en-US"/>
              </a:p>
            </p:txBody>
          </p:sp>
          <p:sp>
            <p:nvSpPr>
              <p:cNvPr id="63646" name="Freeform 87"/>
              <p:cNvSpPr>
                <a:spLocks/>
              </p:cNvSpPr>
              <p:nvPr/>
            </p:nvSpPr>
            <p:spPr bwMode="auto">
              <a:xfrm>
                <a:off x="2813" y="3056"/>
                <a:ext cx="78" cy="35"/>
              </a:xfrm>
              <a:custGeom>
                <a:avLst/>
                <a:gdLst>
                  <a:gd name="T0" fmla="*/ 0 w 156"/>
                  <a:gd name="T1" fmla="*/ 0 h 71"/>
                  <a:gd name="T2" fmla="*/ 1 w 156"/>
                  <a:gd name="T3" fmla="*/ 0 h 71"/>
                  <a:gd name="T4" fmla="*/ 1 w 156"/>
                  <a:gd name="T5" fmla="*/ 0 h 71"/>
                  <a:gd name="T6" fmla="*/ 1 w 156"/>
                  <a:gd name="T7" fmla="*/ 0 h 71"/>
                  <a:gd name="T8" fmla="*/ 0 w 156"/>
                  <a:gd name="T9" fmla="*/ 0 h 71"/>
                  <a:gd name="T10" fmla="*/ 0 w 156"/>
                  <a:gd name="T11" fmla="*/ 0 h 71"/>
                  <a:gd name="T12" fmla="*/ 0 60000 65536"/>
                  <a:gd name="T13" fmla="*/ 0 60000 65536"/>
                  <a:gd name="T14" fmla="*/ 0 60000 65536"/>
                  <a:gd name="T15" fmla="*/ 0 60000 65536"/>
                  <a:gd name="T16" fmla="*/ 0 60000 65536"/>
                  <a:gd name="T17" fmla="*/ 0 60000 65536"/>
                  <a:gd name="T18" fmla="*/ 0 w 156"/>
                  <a:gd name="T19" fmla="*/ 0 h 71"/>
                  <a:gd name="T20" fmla="*/ 156 w 156"/>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56" h="71">
                    <a:moveTo>
                      <a:pt x="0" y="53"/>
                    </a:moveTo>
                    <a:lnTo>
                      <a:pt x="150" y="71"/>
                    </a:lnTo>
                    <a:lnTo>
                      <a:pt x="156" y="19"/>
                    </a:lnTo>
                    <a:lnTo>
                      <a:pt x="6" y="0"/>
                    </a:lnTo>
                    <a:lnTo>
                      <a:pt x="0" y="53"/>
                    </a:lnTo>
                    <a:close/>
                  </a:path>
                </a:pathLst>
              </a:custGeom>
              <a:solidFill>
                <a:srgbClr val="000000"/>
              </a:solidFill>
              <a:ln w="9525">
                <a:noFill/>
                <a:round/>
                <a:headEnd/>
                <a:tailEnd/>
              </a:ln>
            </p:spPr>
            <p:txBody>
              <a:bodyPr/>
              <a:lstStyle/>
              <a:p>
                <a:endParaRPr lang="zh-CN" altLang="en-US"/>
              </a:p>
            </p:txBody>
          </p:sp>
          <p:sp>
            <p:nvSpPr>
              <p:cNvPr id="63647" name="Freeform 88"/>
              <p:cNvSpPr>
                <a:spLocks/>
              </p:cNvSpPr>
              <p:nvPr/>
            </p:nvSpPr>
            <p:spPr bwMode="auto">
              <a:xfrm>
                <a:off x="2718" y="3168"/>
                <a:ext cx="78" cy="28"/>
              </a:xfrm>
              <a:custGeom>
                <a:avLst/>
                <a:gdLst>
                  <a:gd name="T0" fmla="*/ 0 w 156"/>
                  <a:gd name="T1" fmla="*/ 1 h 55"/>
                  <a:gd name="T2" fmla="*/ 1 w 156"/>
                  <a:gd name="T3" fmla="*/ 1 h 55"/>
                  <a:gd name="T4" fmla="*/ 1 w 156"/>
                  <a:gd name="T5" fmla="*/ 0 h 55"/>
                  <a:gd name="T6" fmla="*/ 0 w 156"/>
                  <a:gd name="T7" fmla="*/ 0 h 55"/>
                  <a:gd name="T8" fmla="*/ 0 w 156"/>
                  <a:gd name="T9" fmla="*/ 1 h 55"/>
                  <a:gd name="T10" fmla="*/ 0 w 156"/>
                  <a:gd name="T11" fmla="*/ 1 h 55"/>
                  <a:gd name="T12" fmla="*/ 0 60000 65536"/>
                  <a:gd name="T13" fmla="*/ 0 60000 65536"/>
                  <a:gd name="T14" fmla="*/ 0 60000 65536"/>
                  <a:gd name="T15" fmla="*/ 0 60000 65536"/>
                  <a:gd name="T16" fmla="*/ 0 60000 65536"/>
                  <a:gd name="T17" fmla="*/ 0 60000 65536"/>
                  <a:gd name="T18" fmla="*/ 0 w 156"/>
                  <a:gd name="T19" fmla="*/ 0 h 55"/>
                  <a:gd name="T20" fmla="*/ 156 w 156"/>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6" h="55">
                    <a:moveTo>
                      <a:pt x="0" y="55"/>
                    </a:moveTo>
                    <a:lnTo>
                      <a:pt x="156" y="55"/>
                    </a:lnTo>
                    <a:lnTo>
                      <a:pt x="156" y="0"/>
                    </a:lnTo>
                    <a:lnTo>
                      <a:pt x="0" y="0"/>
                    </a:lnTo>
                    <a:lnTo>
                      <a:pt x="0" y="55"/>
                    </a:lnTo>
                    <a:close/>
                  </a:path>
                </a:pathLst>
              </a:custGeom>
              <a:solidFill>
                <a:srgbClr val="000000"/>
              </a:solidFill>
              <a:ln w="9525">
                <a:noFill/>
                <a:round/>
                <a:headEnd/>
                <a:tailEnd/>
              </a:ln>
            </p:spPr>
            <p:txBody>
              <a:bodyPr/>
              <a:lstStyle/>
              <a:p>
                <a:endParaRPr lang="zh-CN" altLang="en-US"/>
              </a:p>
            </p:txBody>
          </p:sp>
          <p:sp>
            <p:nvSpPr>
              <p:cNvPr id="63648" name="Freeform 89"/>
              <p:cNvSpPr>
                <a:spLocks/>
              </p:cNvSpPr>
              <p:nvPr/>
            </p:nvSpPr>
            <p:spPr bwMode="auto">
              <a:xfrm>
                <a:off x="2910" y="2944"/>
                <a:ext cx="90" cy="31"/>
              </a:xfrm>
              <a:custGeom>
                <a:avLst/>
                <a:gdLst>
                  <a:gd name="T0" fmla="*/ 1 w 180"/>
                  <a:gd name="T1" fmla="*/ 0 h 63"/>
                  <a:gd name="T2" fmla="*/ 1 w 180"/>
                  <a:gd name="T3" fmla="*/ 0 h 63"/>
                  <a:gd name="T4" fmla="*/ 1 w 180"/>
                  <a:gd name="T5" fmla="*/ 0 h 63"/>
                  <a:gd name="T6" fmla="*/ 0 w 180"/>
                  <a:gd name="T7" fmla="*/ 0 h 63"/>
                  <a:gd name="T8" fmla="*/ 1 w 180"/>
                  <a:gd name="T9" fmla="*/ 0 h 63"/>
                  <a:gd name="T10" fmla="*/ 1 w 180"/>
                  <a:gd name="T11" fmla="*/ 0 h 63"/>
                  <a:gd name="T12" fmla="*/ 0 60000 65536"/>
                  <a:gd name="T13" fmla="*/ 0 60000 65536"/>
                  <a:gd name="T14" fmla="*/ 0 60000 65536"/>
                  <a:gd name="T15" fmla="*/ 0 60000 65536"/>
                  <a:gd name="T16" fmla="*/ 0 60000 65536"/>
                  <a:gd name="T17" fmla="*/ 0 60000 65536"/>
                  <a:gd name="T18" fmla="*/ 0 w 180"/>
                  <a:gd name="T19" fmla="*/ 0 h 63"/>
                  <a:gd name="T20" fmla="*/ 180 w 180"/>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80" h="63">
                    <a:moveTo>
                      <a:pt x="2" y="63"/>
                    </a:moveTo>
                    <a:lnTo>
                      <a:pt x="180" y="53"/>
                    </a:lnTo>
                    <a:lnTo>
                      <a:pt x="177" y="0"/>
                    </a:lnTo>
                    <a:lnTo>
                      <a:pt x="0" y="11"/>
                    </a:lnTo>
                    <a:lnTo>
                      <a:pt x="2" y="63"/>
                    </a:lnTo>
                    <a:close/>
                  </a:path>
                </a:pathLst>
              </a:custGeom>
              <a:solidFill>
                <a:srgbClr val="000000"/>
              </a:solidFill>
              <a:ln w="9525">
                <a:noFill/>
                <a:round/>
                <a:headEnd/>
                <a:tailEnd/>
              </a:ln>
            </p:spPr>
            <p:txBody>
              <a:bodyPr/>
              <a:lstStyle/>
              <a:p>
                <a:endParaRPr lang="zh-CN" altLang="en-US"/>
              </a:p>
            </p:txBody>
          </p:sp>
          <p:sp>
            <p:nvSpPr>
              <p:cNvPr id="63649" name="Freeform 90"/>
              <p:cNvSpPr>
                <a:spLocks/>
              </p:cNvSpPr>
              <p:nvPr/>
            </p:nvSpPr>
            <p:spPr bwMode="auto">
              <a:xfrm>
                <a:off x="2917" y="2832"/>
                <a:ext cx="186" cy="29"/>
              </a:xfrm>
              <a:custGeom>
                <a:avLst/>
                <a:gdLst>
                  <a:gd name="T0" fmla="*/ 0 w 373"/>
                  <a:gd name="T1" fmla="*/ 0 h 59"/>
                  <a:gd name="T2" fmla="*/ 0 w 373"/>
                  <a:gd name="T3" fmla="*/ 0 h 59"/>
                  <a:gd name="T4" fmla="*/ 0 w 373"/>
                  <a:gd name="T5" fmla="*/ 0 h 59"/>
                  <a:gd name="T6" fmla="*/ 0 w 373"/>
                  <a:gd name="T7" fmla="*/ 0 h 59"/>
                  <a:gd name="T8" fmla="*/ 0 w 373"/>
                  <a:gd name="T9" fmla="*/ 0 h 59"/>
                  <a:gd name="T10" fmla="*/ 0 w 373"/>
                  <a:gd name="T11" fmla="*/ 0 h 59"/>
                  <a:gd name="T12" fmla="*/ 0 60000 65536"/>
                  <a:gd name="T13" fmla="*/ 0 60000 65536"/>
                  <a:gd name="T14" fmla="*/ 0 60000 65536"/>
                  <a:gd name="T15" fmla="*/ 0 60000 65536"/>
                  <a:gd name="T16" fmla="*/ 0 60000 65536"/>
                  <a:gd name="T17" fmla="*/ 0 60000 65536"/>
                  <a:gd name="T18" fmla="*/ 0 w 373"/>
                  <a:gd name="T19" fmla="*/ 0 h 59"/>
                  <a:gd name="T20" fmla="*/ 373 w 373"/>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373" h="59">
                    <a:moveTo>
                      <a:pt x="0" y="54"/>
                    </a:moveTo>
                    <a:lnTo>
                      <a:pt x="373" y="59"/>
                    </a:lnTo>
                    <a:lnTo>
                      <a:pt x="373" y="6"/>
                    </a:lnTo>
                    <a:lnTo>
                      <a:pt x="0" y="0"/>
                    </a:lnTo>
                    <a:lnTo>
                      <a:pt x="0" y="54"/>
                    </a:lnTo>
                    <a:close/>
                  </a:path>
                </a:pathLst>
              </a:custGeom>
              <a:solidFill>
                <a:srgbClr val="000000"/>
              </a:solidFill>
              <a:ln w="9525">
                <a:noFill/>
                <a:round/>
                <a:headEnd/>
                <a:tailEnd/>
              </a:ln>
            </p:spPr>
            <p:txBody>
              <a:bodyPr/>
              <a:lstStyle/>
              <a:p>
                <a:endParaRPr lang="zh-CN" altLang="en-US"/>
              </a:p>
            </p:txBody>
          </p:sp>
          <p:sp>
            <p:nvSpPr>
              <p:cNvPr id="63650" name="Freeform 91"/>
              <p:cNvSpPr>
                <a:spLocks/>
              </p:cNvSpPr>
              <p:nvPr/>
            </p:nvSpPr>
            <p:spPr bwMode="auto">
              <a:xfrm>
                <a:off x="3122" y="2677"/>
                <a:ext cx="29" cy="144"/>
              </a:xfrm>
              <a:custGeom>
                <a:avLst/>
                <a:gdLst>
                  <a:gd name="T0" fmla="*/ 0 w 59"/>
                  <a:gd name="T1" fmla="*/ 0 h 289"/>
                  <a:gd name="T2" fmla="*/ 0 w 59"/>
                  <a:gd name="T3" fmla="*/ 0 h 289"/>
                  <a:gd name="T4" fmla="*/ 0 w 59"/>
                  <a:gd name="T5" fmla="*/ 0 h 289"/>
                  <a:gd name="T6" fmla="*/ 0 w 59"/>
                  <a:gd name="T7" fmla="*/ 0 h 289"/>
                  <a:gd name="T8" fmla="*/ 0 w 59"/>
                  <a:gd name="T9" fmla="*/ 0 h 289"/>
                  <a:gd name="T10" fmla="*/ 0 w 59"/>
                  <a:gd name="T11" fmla="*/ 0 h 289"/>
                  <a:gd name="T12" fmla="*/ 0 60000 65536"/>
                  <a:gd name="T13" fmla="*/ 0 60000 65536"/>
                  <a:gd name="T14" fmla="*/ 0 60000 65536"/>
                  <a:gd name="T15" fmla="*/ 0 60000 65536"/>
                  <a:gd name="T16" fmla="*/ 0 60000 65536"/>
                  <a:gd name="T17" fmla="*/ 0 60000 65536"/>
                  <a:gd name="T18" fmla="*/ 0 w 59"/>
                  <a:gd name="T19" fmla="*/ 0 h 289"/>
                  <a:gd name="T20" fmla="*/ 59 w 59"/>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59" h="289">
                    <a:moveTo>
                      <a:pt x="0" y="0"/>
                    </a:moveTo>
                    <a:lnTo>
                      <a:pt x="6" y="289"/>
                    </a:lnTo>
                    <a:lnTo>
                      <a:pt x="59" y="289"/>
                    </a:lnTo>
                    <a:lnTo>
                      <a:pt x="53" y="0"/>
                    </a:lnTo>
                    <a:lnTo>
                      <a:pt x="0" y="0"/>
                    </a:lnTo>
                    <a:close/>
                  </a:path>
                </a:pathLst>
              </a:custGeom>
              <a:solidFill>
                <a:srgbClr val="000000"/>
              </a:solidFill>
              <a:ln w="9525">
                <a:noFill/>
                <a:round/>
                <a:headEnd/>
                <a:tailEnd/>
              </a:ln>
            </p:spPr>
            <p:txBody>
              <a:bodyPr/>
              <a:lstStyle/>
              <a:p>
                <a:endParaRPr lang="zh-CN" altLang="en-US"/>
              </a:p>
            </p:txBody>
          </p:sp>
          <p:sp>
            <p:nvSpPr>
              <p:cNvPr id="63651" name="Freeform 92"/>
              <p:cNvSpPr>
                <a:spLocks/>
              </p:cNvSpPr>
              <p:nvPr/>
            </p:nvSpPr>
            <p:spPr bwMode="auto">
              <a:xfrm>
                <a:off x="2602" y="2936"/>
                <a:ext cx="138" cy="74"/>
              </a:xfrm>
              <a:custGeom>
                <a:avLst/>
                <a:gdLst>
                  <a:gd name="T0" fmla="*/ 1 w 275"/>
                  <a:gd name="T1" fmla="*/ 1 h 148"/>
                  <a:gd name="T2" fmla="*/ 1 w 275"/>
                  <a:gd name="T3" fmla="*/ 1 h 148"/>
                  <a:gd name="T4" fmla="*/ 1 w 275"/>
                  <a:gd name="T5" fmla="*/ 1 h 148"/>
                  <a:gd name="T6" fmla="*/ 1 w 275"/>
                  <a:gd name="T7" fmla="*/ 1 h 148"/>
                  <a:gd name="T8" fmla="*/ 1 w 275"/>
                  <a:gd name="T9" fmla="*/ 1 h 148"/>
                  <a:gd name="T10" fmla="*/ 1 w 275"/>
                  <a:gd name="T11" fmla="*/ 1 h 148"/>
                  <a:gd name="T12" fmla="*/ 1 w 275"/>
                  <a:gd name="T13" fmla="*/ 1 h 148"/>
                  <a:gd name="T14" fmla="*/ 1 w 275"/>
                  <a:gd name="T15" fmla="*/ 1 h 148"/>
                  <a:gd name="T16" fmla="*/ 1 w 275"/>
                  <a:gd name="T17" fmla="*/ 1 h 148"/>
                  <a:gd name="T18" fmla="*/ 1 w 275"/>
                  <a:gd name="T19" fmla="*/ 1 h 148"/>
                  <a:gd name="T20" fmla="*/ 1 w 275"/>
                  <a:gd name="T21" fmla="*/ 1 h 148"/>
                  <a:gd name="T22" fmla="*/ 1 w 275"/>
                  <a:gd name="T23" fmla="*/ 1 h 148"/>
                  <a:gd name="T24" fmla="*/ 1 w 275"/>
                  <a:gd name="T25" fmla="*/ 1 h 148"/>
                  <a:gd name="T26" fmla="*/ 1 w 275"/>
                  <a:gd name="T27" fmla="*/ 1 h 148"/>
                  <a:gd name="T28" fmla="*/ 0 w 275"/>
                  <a:gd name="T29" fmla="*/ 1 h 148"/>
                  <a:gd name="T30" fmla="*/ 0 w 275"/>
                  <a:gd name="T31" fmla="*/ 1 h 148"/>
                  <a:gd name="T32" fmla="*/ 1 w 275"/>
                  <a:gd name="T33" fmla="*/ 1 h 148"/>
                  <a:gd name="T34" fmla="*/ 1 w 275"/>
                  <a:gd name="T35" fmla="*/ 1 h 148"/>
                  <a:gd name="T36" fmla="*/ 1 w 275"/>
                  <a:gd name="T37" fmla="*/ 1 h 148"/>
                  <a:gd name="T38" fmla="*/ 1 w 275"/>
                  <a:gd name="T39" fmla="*/ 1 h 148"/>
                  <a:gd name="T40" fmla="*/ 1 w 275"/>
                  <a:gd name="T41" fmla="*/ 1 h 148"/>
                  <a:gd name="T42" fmla="*/ 1 w 275"/>
                  <a:gd name="T43" fmla="*/ 1 h 148"/>
                  <a:gd name="T44" fmla="*/ 1 w 275"/>
                  <a:gd name="T45" fmla="*/ 1 h 148"/>
                  <a:gd name="T46" fmla="*/ 1 w 275"/>
                  <a:gd name="T47" fmla="*/ 1 h 148"/>
                  <a:gd name="T48" fmla="*/ 1 w 275"/>
                  <a:gd name="T49" fmla="*/ 1 h 148"/>
                  <a:gd name="T50" fmla="*/ 1 w 275"/>
                  <a:gd name="T51" fmla="*/ 0 h 148"/>
                  <a:gd name="T52" fmla="*/ 1 w 275"/>
                  <a:gd name="T53" fmla="*/ 0 h 148"/>
                  <a:gd name="T54" fmla="*/ 1 w 275"/>
                  <a:gd name="T55" fmla="*/ 0 h 148"/>
                  <a:gd name="T56" fmla="*/ 1 w 275"/>
                  <a:gd name="T57" fmla="*/ 0 h 148"/>
                  <a:gd name="T58" fmla="*/ 1 w 275"/>
                  <a:gd name="T59" fmla="*/ 1 h 148"/>
                  <a:gd name="T60" fmla="*/ 1 w 275"/>
                  <a:gd name="T61" fmla="*/ 1 h 148"/>
                  <a:gd name="T62" fmla="*/ 1 w 275"/>
                  <a:gd name="T63" fmla="*/ 1 h 148"/>
                  <a:gd name="T64" fmla="*/ 1 w 275"/>
                  <a:gd name="T65" fmla="*/ 1 h 148"/>
                  <a:gd name="T66" fmla="*/ 1 w 275"/>
                  <a:gd name="T67" fmla="*/ 1 h 148"/>
                  <a:gd name="T68" fmla="*/ 1 w 275"/>
                  <a:gd name="T69" fmla="*/ 1 h 148"/>
                  <a:gd name="T70" fmla="*/ 1 w 275"/>
                  <a:gd name="T71" fmla="*/ 1 h 148"/>
                  <a:gd name="T72" fmla="*/ 1 w 275"/>
                  <a:gd name="T73" fmla="*/ 1 h 148"/>
                  <a:gd name="T74" fmla="*/ 1 w 275"/>
                  <a:gd name="T75" fmla="*/ 1 h 148"/>
                  <a:gd name="T76" fmla="*/ 1 w 275"/>
                  <a:gd name="T77" fmla="*/ 1 h 148"/>
                  <a:gd name="T78" fmla="*/ 1 w 275"/>
                  <a:gd name="T79" fmla="*/ 1 h 148"/>
                  <a:gd name="T80" fmla="*/ 1 w 275"/>
                  <a:gd name="T81" fmla="*/ 1 h 148"/>
                  <a:gd name="T82" fmla="*/ 1 w 275"/>
                  <a:gd name="T83" fmla="*/ 1 h 148"/>
                  <a:gd name="T84" fmla="*/ 1 w 275"/>
                  <a:gd name="T85" fmla="*/ 1 h 148"/>
                  <a:gd name="T86" fmla="*/ 1 w 275"/>
                  <a:gd name="T87" fmla="*/ 1 h 148"/>
                  <a:gd name="T88" fmla="*/ 1 w 275"/>
                  <a:gd name="T89" fmla="*/ 1 h 148"/>
                  <a:gd name="T90" fmla="*/ 1 w 275"/>
                  <a:gd name="T91" fmla="*/ 1 h 148"/>
                  <a:gd name="T92" fmla="*/ 1 w 275"/>
                  <a:gd name="T93" fmla="*/ 1 h 148"/>
                  <a:gd name="T94" fmla="*/ 1 w 275"/>
                  <a:gd name="T95" fmla="*/ 1 h 148"/>
                  <a:gd name="T96" fmla="*/ 1 w 275"/>
                  <a:gd name="T97" fmla="*/ 1 h 148"/>
                  <a:gd name="T98" fmla="*/ 1 w 275"/>
                  <a:gd name="T99" fmla="*/ 1 h 148"/>
                  <a:gd name="T100" fmla="*/ 1 w 275"/>
                  <a:gd name="T101" fmla="*/ 1 h 148"/>
                  <a:gd name="T102" fmla="*/ 1 w 275"/>
                  <a:gd name="T103" fmla="*/ 1 h 1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5"/>
                  <a:gd name="T157" fmla="*/ 0 h 148"/>
                  <a:gd name="T158" fmla="*/ 275 w 275"/>
                  <a:gd name="T159" fmla="*/ 148 h 1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5" h="148">
                    <a:moveTo>
                      <a:pt x="156" y="43"/>
                    </a:moveTo>
                    <a:lnTo>
                      <a:pt x="152" y="43"/>
                    </a:lnTo>
                    <a:lnTo>
                      <a:pt x="148" y="41"/>
                    </a:lnTo>
                    <a:lnTo>
                      <a:pt x="142" y="41"/>
                    </a:lnTo>
                    <a:lnTo>
                      <a:pt x="138" y="41"/>
                    </a:lnTo>
                    <a:lnTo>
                      <a:pt x="131" y="40"/>
                    </a:lnTo>
                    <a:lnTo>
                      <a:pt x="125" y="41"/>
                    </a:lnTo>
                    <a:lnTo>
                      <a:pt x="118" y="41"/>
                    </a:lnTo>
                    <a:lnTo>
                      <a:pt x="110" y="41"/>
                    </a:lnTo>
                    <a:lnTo>
                      <a:pt x="104" y="43"/>
                    </a:lnTo>
                    <a:lnTo>
                      <a:pt x="99" y="43"/>
                    </a:lnTo>
                    <a:lnTo>
                      <a:pt x="93" y="45"/>
                    </a:lnTo>
                    <a:lnTo>
                      <a:pt x="87" y="49"/>
                    </a:lnTo>
                    <a:lnTo>
                      <a:pt x="81" y="49"/>
                    </a:lnTo>
                    <a:lnTo>
                      <a:pt x="78" y="53"/>
                    </a:lnTo>
                    <a:lnTo>
                      <a:pt x="74" y="55"/>
                    </a:lnTo>
                    <a:lnTo>
                      <a:pt x="68" y="60"/>
                    </a:lnTo>
                    <a:lnTo>
                      <a:pt x="64" y="62"/>
                    </a:lnTo>
                    <a:lnTo>
                      <a:pt x="62" y="66"/>
                    </a:lnTo>
                    <a:lnTo>
                      <a:pt x="57" y="70"/>
                    </a:lnTo>
                    <a:lnTo>
                      <a:pt x="55" y="74"/>
                    </a:lnTo>
                    <a:lnTo>
                      <a:pt x="51" y="78"/>
                    </a:lnTo>
                    <a:lnTo>
                      <a:pt x="49" y="83"/>
                    </a:lnTo>
                    <a:lnTo>
                      <a:pt x="47" y="89"/>
                    </a:lnTo>
                    <a:lnTo>
                      <a:pt x="43" y="95"/>
                    </a:lnTo>
                    <a:lnTo>
                      <a:pt x="43" y="98"/>
                    </a:lnTo>
                    <a:lnTo>
                      <a:pt x="42" y="104"/>
                    </a:lnTo>
                    <a:lnTo>
                      <a:pt x="40" y="108"/>
                    </a:lnTo>
                    <a:lnTo>
                      <a:pt x="38" y="114"/>
                    </a:lnTo>
                    <a:lnTo>
                      <a:pt x="38" y="119"/>
                    </a:lnTo>
                    <a:lnTo>
                      <a:pt x="38" y="125"/>
                    </a:lnTo>
                    <a:lnTo>
                      <a:pt x="38" y="129"/>
                    </a:lnTo>
                    <a:lnTo>
                      <a:pt x="38" y="136"/>
                    </a:lnTo>
                    <a:lnTo>
                      <a:pt x="38" y="142"/>
                    </a:lnTo>
                    <a:lnTo>
                      <a:pt x="38" y="148"/>
                    </a:lnTo>
                    <a:lnTo>
                      <a:pt x="32" y="148"/>
                    </a:lnTo>
                    <a:lnTo>
                      <a:pt x="28" y="148"/>
                    </a:lnTo>
                    <a:lnTo>
                      <a:pt x="22" y="148"/>
                    </a:lnTo>
                    <a:lnTo>
                      <a:pt x="19" y="148"/>
                    </a:lnTo>
                    <a:lnTo>
                      <a:pt x="13" y="148"/>
                    </a:lnTo>
                    <a:lnTo>
                      <a:pt x="9" y="148"/>
                    </a:lnTo>
                    <a:lnTo>
                      <a:pt x="3" y="148"/>
                    </a:lnTo>
                    <a:lnTo>
                      <a:pt x="2" y="148"/>
                    </a:lnTo>
                    <a:lnTo>
                      <a:pt x="0" y="144"/>
                    </a:lnTo>
                    <a:lnTo>
                      <a:pt x="0" y="140"/>
                    </a:lnTo>
                    <a:lnTo>
                      <a:pt x="0" y="136"/>
                    </a:lnTo>
                    <a:lnTo>
                      <a:pt x="0" y="133"/>
                    </a:lnTo>
                    <a:lnTo>
                      <a:pt x="0" y="129"/>
                    </a:lnTo>
                    <a:lnTo>
                      <a:pt x="0" y="125"/>
                    </a:lnTo>
                    <a:lnTo>
                      <a:pt x="0" y="121"/>
                    </a:lnTo>
                    <a:lnTo>
                      <a:pt x="2" y="117"/>
                    </a:lnTo>
                    <a:lnTo>
                      <a:pt x="2" y="112"/>
                    </a:lnTo>
                    <a:lnTo>
                      <a:pt x="2" y="108"/>
                    </a:lnTo>
                    <a:lnTo>
                      <a:pt x="2" y="106"/>
                    </a:lnTo>
                    <a:lnTo>
                      <a:pt x="3" y="100"/>
                    </a:lnTo>
                    <a:lnTo>
                      <a:pt x="3" y="95"/>
                    </a:lnTo>
                    <a:lnTo>
                      <a:pt x="7" y="87"/>
                    </a:lnTo>
                    <a:lnTo>
                      <a:pt x="9" y="78"/>
                    </a:lnTo>
                    <a:lnTo>
                      <a:pt x="11" y="72"/>
                    </a:lnTo>
                    <a:lnTo>
                      <a:pt x="15" y="66"/>
                    </a:lnTo>
                    <a:lnTo>
                      <a:pt x="19" y="59"/>
                    </a:lnTo>
                    <a:lnTo>
                      <a:pt x="21" y="53"/>
                    </a:lnTo>
                    <a:lnTo>
                      <a:pt x="26" y="45"/>
                    </a:lnTo>
                    <a:lnTo>
                      <a:pt x="32" y="40"/>
                    </a:lnTo>
                    <a:lnTo>
                      <a:pt x="38" y="36"/>
                    </a:lnTo>
                    <a:lnTo>
                      <a:pt x="42" y="28"/>
                    </a:lnTo>
                    <a:lnTo>
                      <a:pt x="47" y="24"/>
                    </a:lnTo>
                    <a:lnTo>
                      <a:pt x="53" y="20"/>
                    </a:lnTo>
                    <a:lnTo>
                      <a:pt x="59" y="15"/>
                    </a:lnTo>
                    <a:lnTo>
                      <a:pt x="66" y="11"/>
                    </a:lnTo>
                    <a:lnTo>
                      <a:pt x="74" y="7"/>
                    </a:lnTo>
                    <a:lnTo>
                      <a:pt x="76" y="5"/>
                    </a:lnTo>
                    <a:lnTo>
                      <a:pt x="80" y="5"/>
                    </a:lnTo>
                    <a:lnTo>
                      <a:pt x="85" y="3"/>
                    </a:lnTo>
                    <a:lnTo>
                      <a:pt x="89" y="3"/>
                    </a:lnTo>
                    <a:lnTo>
                      <a:pt x="93" y="1"/>
                    </a:lnTo>
                    <a:lnTo>
                      <a:pt x="97" y="1"/>
                    </a:lnTo>
                    <a:lnTo>
                      <a:pt x="102" y="0"/>
                    </a:lnTo>
                    <a:lnTo>
                      <a:pt x="106" y="0"/>
                    </a:lnTo>
                    <a:lnTo>
                      <a:pt x="110" y="0"/>
                    </a:lnTo>
                    <a:lnTo>
                      <a:pt x="114" y="0"/>
                    </a:lnTo>
                    <a:lnTo>
                      <a:pt x="119" y="0"/>
                    </a:lnTo>
                    <a:lnTo>
                      <a:pt x="125" y="0"/>
                    </a:lnTo>
                    <a:lnTo>
                      <a:pt x="131" y="0"/>
                    </a:lnTo>
                    <a:lnTo>
                      <a:pt x="137" y="0"/>
                    </a:lnTo>
                    <a:lnTo>
                      <a:pt x="140" y="0"/>
                    </a:lnTo>
                    <a:lnTo>
                      <a:pt x="146" y="0"/>
                    </a:lnTo>
                    <a:lnTo>
                      <a:pt x="152" y="0"/>
                    </a:lnTo>
                    <a:lnTo>
                      <a:pt x="158" y="1"/>
                    </a:lnTo>
                    <a:lnTo>
                      <a:pt x="163" y="1"/>
                    </a:lnTo>
                    <a:lnTo>
                      <a:pt x="171" y="3"/>
                    </a:lnTo>
                    <a:lnTo>
                      <a:pt x="175" y="3"/>
                    </a:lnTo>
                    <a:lnTo>
                      <a:pt x="182" y="5"/>
                    </a:lnTo>
                    <a:lnTo>
                      <a:pt x="188" y="7"/>
                    </a:lnTo>
                    <a:lnTo>
                      <a:pt x="196" y="9"/>
                    </a:lnTo>
                    <a:lnTo>
                      <a:pt x="199" y="11"/>
                    </a:lnTo>
                    <a:lnTo>
                      <a:pt x="205" y="15"/>
                    </a:lnTo>
                    <a:lnTo>
                      <a:pt x="211" y="17"/>
                    </a:lnTo>
                    <a:lnTo>
                      <a:pt x="216" y="20"/>
                    </a:lnTo>
                    <a:lnTo>
                      <a:pt x="220" y="20"/>
                    </a:lnTo>
                    <a:lnTo>
                      <a:pt x="226" y="26"/>
                    </a:lnTo>
                    <a:lnTo>
                      <a:pt x="230" y="28"/>
                    </a:lnTo>
                    <a:lnTo>
                      <a:pt x="235" y="32"/>
                    </a:lnTo>
                    <a:lnTo>
                      <a:pt x="237" y="36"/>
                    </a:lnTo>
                    <a:lnTo>
                      <a:pt x="241" y="40"/>
                    </a:lnTo>
                    <a:lnTo>
                      <a:pt x="247" y="43"/>
                    </a:lnTo>
                    <a:lnTo>
                      <a:pt x="251" y="49"/>
                    </a:lnTo>
                    <a:lnTo>
                      <a:pt x="253" y="53"/>
                    </a:lnTo>
                    <a:lnTo>
                      <a:pt x="256" y="57"/>
                    </a:lnTo>
                    <a:lnTo>
                      <a:pt x="258" y="60"/>
                    </a:lnTo>
                    <a:lnTo>
                      <a:pt x="260" y="66"/>
                    </a:lnTo>
                    <a:lnTo>
                      <a:pt x="264" y="70"/>
                    </a:lnTo>
                    <a:lnTo>
                      <a:pt x="264" y="76"/>
                    </a:lnTo>
                    <a:lnTo>
                      <a:pt x="268" y="81"/>
                    </a:lnTo>
                    <a:lnTo>
                      <a:pt x="270" y="89"/>
                    </a:lnTo>
                    <a:lnTo>
                      <a:pt x="270" y="95"/>
                    </a:lnTo>
                    <a:lnTo>
                      <a:pt x="272" y="100"/>
                    </a:lnTo>
                    <a:lnTo>
                      <a:pt x="272" y="106"/>
                    </a:lnTo>
                    <a:lnTo>
                      <a:pt x="274" y="114"/>
                    </a:lnTo>
                    <a:lnTo>
                      <a:pt x="275" y="119"/>
                    </a:lnTo>
                    <a:lnTo>
                      <a:pt x="275" y="127"/>
                    </a:lnTo>
                    <a:lnTo>
                      <a:pt x="275" y="135"/>
                    </a:lnTo>
                    <a:lnTo>
                      <a:pt x="275" y="142"/>
                    </a:lnTo>
                    <a:lnTo>
                      <a:pt x="270" y="142"/>
                    </a:lnTo>
                    <a:lnTo>
                      <a:pt x="264" y="142"/>
                    </a:lnTo>
                    <a:lnTo>
                      <a:pt x="258" y="142"/>
                    </a:lnTo>
                    <a:lnTo>
                      <a:pt x="253" y="142"/>
                    </a:lnTo>
                    <a:lnTo>
                      <a:pt x="247" y="142"/>
                    </a:lnTo>
                    <a:lnTo>
                      <a:pt x="241" y="142"/>
                    </a:lnTo>
                    <a:lnTo>
                      <a:pt x="235" y="142"/>
                    </a:lnTo>
                    <a:lnTo>
                      <a:pt x="230" y="142"/>
                    </a:lnTo>
                    <a:lnTo>
                      <a:pt x="230" y="136"/>
                    </a:lnTo>
                    <a:lnTo>
                      <a:pt x="230" y="131"/>
                    </a:lnTo>
                    <a:lnTo>
                      <a:pt x="228" y="125"/>
                    </a:lnTo>
                    <a:lnTo>
                      <a:pt x="228" y="123"/>
                    </a:lnTo>
                    <a:lnTo>
                      <a:pt x="228" y="117"/>
                    </a:lnTo>
                    <a:lnTo>
                      <a:pt x="228" y="112"/>
                    </a:lnTo>
                    <a:lnTo>
                      <a:pt x="226" y="108"/>
                    </a:lnTo>
                    <a:lnTo>
                      <a:pt x="226" y="104"/>
                    </a:lnTo>
                    <a:lnTo>
                      <a:pt x="224" y="100"/>
                    </a:lnTo>
                    <a:lnTo>
                      <a:pt x="224" y="95"/>
                    </a:lnTo>
                    <a:lnTo>
                      <a:pt x="222" y="91"/>
                    </a:lnTo>
                    <a:lnTo>
                      <a:pt x="220" y="89"/>
                    </a:lnTo>
                    <a:lnTo>
                      <a:pt x="216" y="81"/>
                    </a:lnTo>
                    <a:lnTo>
                      <a:pt x="213" y="76"/>
                    </a:lnTo>
                    <a:lnTo>
                      <a:pt x="207" y="70"/>
                    </a:lnTo>
                    <a:lnTo>
                      <a:pt x="201" y="64"/>
                    </a:lnTo>
                    <a:lnTo>
                      <a:pt x="196" y="60"/>
                    </a:lnTo>
                    <a:lnTo>
                      <a:pt x="190" y="55"/>
                    </a:lnTo>
                    <a:lnTo>
                      <a:pt x="184" y="53"/>
                    </a:lnTo>
                    <a:lnTo>
                      <a:pt x="180" y="51"/>
                    </a:lnTo>
                    <a:lnTo>
                      <a:pt x="177" y="49"/>
                    </a:lnTo>
                    <a:lnTo>
                      <a:pt x="173" y="49"/>
                    </a:lnTo>
                    <a:lnTo>
                      <a:pt x="167" y="45"/>
                    </a:lnTo>
                    <a:lnTo>
                      <a:pt x="165" y="45"/>
                    </a:lnTo>
                    <a:lnTo>
                      <a:pt x="159" y="43"/>
                    </a:lnTo>
                    <a:lnTo>
                      <a:pt x="156" y="43"/>
                    </a:lnTo>
                    <a:close/>
                  </a:path>
                </a:pathLst>
              </a:custGeom>
              <a:solidFill>
                <a:srgbClr val="000000"/>
              </a:solidFill>
              <a:ln w="9525">
                <a:noFill/>
                <a:round/>
                <a:headEnd/>
                <a:tailEnd/>
              </a:ln>
            </p:spPr>
            <p:txBody>
              <a:bodyPr/>
              <a:lstStyle/>
              <a:p>
                <a:endParaRPr lang="zh-CN" altLang="en-US"/>
              </a:p>
            </p:txBody>
          </p:sp>
          <p:sp>
            <p:nvSpPr>
              <p:cNvPr id="63652" name="Freeform 93"/>
              <p:cNvSpPr>
                <a:spLocks/>
              </p:cNvSpPr>
              <p:nvPr/>
            </p:nvSpPr>
            <p:spPr bwMode="auto">
              <a:xfrm>
                <a:off x="2602" y="2987"/>
                <a:ext cx="138" cy="92"/>
              </a:xfrm>
              <a:custGeom>
                <a:avLst/>
                <a:gdLst>
                  <a:gd name="T0" fmla="*/ 1 w 275"/>
                  <a:gd name="T1" fmla="*/ 0 h 185"/>
                  <a:gd name="T2" fmla="*/ 1 w 275"/>
                  <a:gd name="T3" fmla="*/ 0 h 185"/>
                  <a:gd name="T4" fmla="*/ 1 w 275"/>
                  <a:gd name="T5" fmla="*/ 0 h 185"/>
                  <a:gd name="T6" fmla="*/ 1 w 275"/>
                  <a:gd name="T7" fmla="*/ 0 h 185"/>
                  <a:gd name="T8" fmla="*/ 1 w 275"/>
                  <a:gd name="T9" fmla="*/ 0 h 185"/>
                  <a:gd name="T10" fmla="*/ 1 w 275"/>
                  <a:gd name="T11" fmla="*/ 0 h 185"/>
                  <a:gd name="T12" fmla="*/ 1 w 275"/>
                  <a:gd name="T13" fmla="*/ 0 h 185"/>
                  <a:gd name="T14" fmla="*/ 1 w 275"/>
                  <a:gd name="T15" fmla="*/ 0 h 185"/>
                  <a:gd name="T16" fmla="*/ 1 w 275"/>
                  <a:gd name="T17" fmla="*/ 0 h 185"/>
                  <a:gd name="T18" fmla="*/ 1 w 275"/>
                  <a:gd name="T19" fmla="*/ 0 h 185"/>
                  <a:gd name="T20" fmla="*/ 1 w 275"/>
                  <a:gd name="T21" fmla="*/ 0 h 185"/>
                  <a:gd name="T22" fmla="*/ 1 w 275"/>
                  <a:gd name="T23" fmla="*/ 0 h 185"/>
                  <a:gd name="T24" fmla="*/ 1 w 275"/>
                  <a:gd name="T25" fmla="*/ 0 h 185"/>
                  <a:gd name="T26" fmla="*/ 1 w 275"/>
                  <a:gd name="T27" fmla="*/ 0 h 185"/>
                  <a:gd name="T28" fmla="*/ 1 w 275"/>
                  <a:gd name="T29" fmla="*/ 0 h 185"/>
                  <a:gd name="T30" fmla="*/ 1 w 275"/>
                  <a:gd name="T31" fmla="*/ 0 h 185"/>
                  <a:gd name="T32" fmla="*/ 1 w 275"/>
                  <a:gd name="T33" fmla="*/ 0 h 185"/>
                  <a:gd name="T34" fmla="*/ 1 w 275"/>
                  <a:gd name="T35" fmla="*/ 0 h 185"/>
                  <a:gd name="T36" fmla="*/ 1 w 275"/>
                  <a:gd name="T37" fmla="*/ 0 h 185"/>
                  <a:gd name="T38" fmla="*/ 1 w 275"/>
                  <a:gd name="T39" fmla="*/ 0 h 185"/>
                  <a:gd name="T40" fmla="*/ 1 w 275"/>
                  <a:gd name="T41" fmla="*/ 0 h 185"/>
                  <a:gd name="T42" fmla="*/ 1 w 275"/>
                  <a:gd name="T43" fmla="*/ 0 h 185"/>
                  <a:gd name="T44" fmla="*/ 1 w 275"/>
                  <a:gd name="T45" fmla="*/ 0 h 185"/>
                  <a:gd name="T46" fmla="*/ 1 w 275"/>
                  <a:gd name="T47" fmla="*/ 0 h 185"/>
                  <a:gd name="T48" fmla="*/ 1 w 275"/>
                  <a:gd name="T49" fmla="*/ 0 h 185"/>
                  <a:gd name="T50" fmla="*/ 1 w 275"/>
                  <a:gd name="T51" fmla="*/ 0 h 185"/>
                  <a:gd name="T52" fmla="*/ 1 w 275"/>
                  <a:gd name="T53" fmla="*/ 0 h 185"/>
                  <a:gd name="T54" fmla="*/ 1 w 275"/>
                  <a:gd name="T55" fmla="*/ 0 h 185"/>
                  <a:gd name="T56" fmla="*/ 1 w 275"/>
                  <a:gd name="T57" fmla="*/ 0 h 185"/>
                  <a:gd name="T58" fmla="*/ 1 w 275"/>
                  <a:gd name="T59" fmla="*/ 0 h 185"/>
                  <a:gd name="T60" fmla="*/ 1 w 275"/>
                  <a:gd name="T61" fmla="*/ 0 h 185"/>
                  <a:gd name="T62" fmla="*/ 1 w 275"/>
                  <a:gd name="T63" fmla="*/ 0 h 185"/>
                  <a:gd name="T64" fmla="*/ 0 w 275"/>
                  <a:gd name="T65" fmla="*/ 0 h 185"/>
                  <a:gd name="T66" fmla="*/ 0 w 275"/>
                  <a:gd name="T67" fmla="*/ 0 h 185"/>
                  <a:gd name="T68" fmla="*/ 1 w 275"/>
                  <a:gd name="T69" fmla="*/ 0 h 185"/>
                  <a:gd name="T70" fmla="*/ 1 w 275"/>
                  <a:gd name="T71" fmla="*/ 0 h 185"/>
                  <a:gd name="T72" fmla="*/ 1 w 275"/>
                  <a:gd name="T73" fmla="*/ 0 h 185"/>
                  <a:gd name="T74" fmla="*/ 1 w 275"/>
                  <a:gd name="T75" fmla="*/ 0 h 185"/>
                  <a:gd name="T76" fmla="*/ 1 w 275"/>
                  <a:gd name="T77" fmla="*/ 0 h 185"/>
                  <a:gd name="T78" fmla="*/ 1 w 275"/>
                  <a:gd name="T79" fmla="*/ 0 h 185"/>
                  <a:gd name="T80" fmla="*/ 1 w 275"/>
                  <a:gd name="T81" fmla="*/ 0 h 185"/>
                  <a:gd name="T82" fmla="*/ 1 w 275"/>
                  <a:gd name="T83" fmla="*/ 0 h 185"/>
                  <a:gd name="T84" fmla="*/ 1 w 275"/>
                  <a:gd name="T85" fmla="*/ 0 h 185"/>
                  <a:gd name="T86" fmla="*/ 1 w 275"/>
                  <a:gd name="T87" fmla="*/ 0 h 185"/>
                  <a:gd name="T88" fmla="*/ 1 w 275"/>
                  <a:gd name="T89" fmla="*/ 0 h 185"/>
                  <a:gd name="T90" fmla="*/ 1 w 275"/>
                  <a:gd name="T91" fmla="*/ 0 h 185"/>
                  <a:gd name="T92" fmla="*/ 1 w 275"/>
                  <a:gd name="T93" fmla="*/ 0 h 185"/>
                  <a:gd name="T94" fmla="*/ 1 w 275"/>
                  <a:gd name="T95" fmla="*/ 0 h 185"/>
                  <a:gd name="T96" fmla="*/ 1 w 275"/>
                  <a:gd name="T97" fmla="*/ 0 h 185"/>
                  <a:gd name="T98" fmla="*/ 1 w 275"/>
                  <a:gd name="T99" fmla="*/ 0 h 185"/>
                  <a:gd name="T100" fmla="*/ 1 w 275"/>
                  <a:gd name="T101" fmla="*/ 0 h 185"/>
                  <a:gd name="T102" fmla="*/ 1 w 275"/>
                  <a:gd name="T103" fmla="*/ 0 h 185"/>
                  <a:gd name="T104" fmla="*/ 1 w 275"/>
                  <a:gd name="T105" fmla="*/ 0 h 185"/>
                  <a:gd name="T106" fmla="*/ 1 w 275"/>
                  <a:gd name="T107" fmla="*/ 0 h 185"/>
                  <a:gd name="T108" fmla="*/ 1 w 275"/>
                  <a:gd name="T109" fmla="*/ 0 h 185"/>
                  <a:gd name="T110" fmla="*/ 1 w 275"/>
                  <a:gd name="T111" fmla="*/ 0 h 185"/>
                  <a:gd name="T112" fmla="*/ 1 w 275"/>
                  <a:gd name="T113" fmla="*/ 0 h 185"/>
                  <a:gd name="T114" fmla="*/ 1 w 275"/>
                  <a:gd name="T115" fmla="*/ 0 h 185"/>
                  <a:gd name="T116" fmla="*/ 1 w 275"/>
                  <a:gd name="T117" fmla="*/ 0 h 185"/>
                  <a:gd name="T118" fmla="*/ 1 w 275"/>
                  <a:gd name="T119" fmla="*/ 0 h 185"/>
                  <a:gd name="T120" fmla="*/ 1 w 275"/>
                  <a:gd name="T121" fmla="*/ 0 h 1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5"/>
                  <a:gd name="T184" fmla="*/ 0 h 185"/>
                  <a:gd name="T185" fmla="*/ 275 w 275"/>
                  <a:gd name="T186" fmla="*/ 185 h 18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5" h="185">
                    <a:moveTo>
                      <a:pt x="226" y="4"/>
                    </a:moveTo>
                    <a:lnTo>
                      <a:pt x="230" y="4"/>
                    </a:lnTo>
                    <a:lnTo>
                      <a:pt x="237" y="4"/>
                    </a:lnTo>
                    <a:lnTo>
                      <a:pt x="243" y="4"/>
                    </a:lnTo>
                    <a:lnTo>
                      <a:pt x="249" y="4"/>
                    </a:lnTo>
                    <a:lnTo>
                      <a:pt x="254" y="4"/>
                    </a:lnTo>
                    <a:lnTo>
                      <a:pt x="260" y="4"/>
                    </a:lnTo>
                    <a:lnTo>
                      <a:pt x="266" y="4"/>
                    </a:lnTo>
                    <a:lnTo>
                      <a:pt x="274" y="6"/>
                    </a:lnTo>
                    <a:lnTo>
                      <a:pt x="274" y="12"/>
                    </a:lnTo>
                    <a:lnTo>
                      <a:pt x="275" y="17"/>
                    </a:lnTo>
                    <a:lnTo>
                      <a:pt x="275" y="23"/>
                    </a:lnTo>
                    <a:lnTo>
                      <a:pt x="275" y="25"/>
                    </a:lnTo>
                    <a:lnTo>
                      <a:pt x="275" y="29"/>
                    </a:lnTo>
                    <a:lnTo>
                      <a:pt x="275" y="35"/>
                    </a:lnTo>
                    <a:lnTo>
                      <a:pt x="275" y="36"/>
                    </a:lnTo>
                    <a:lnTo>
                      <a:pt x="275" y="42"/>
                    </a:lnTo>
                    <a:lnTo>
                      <a:pt x="275" y="46"/>
                    </a:lnTo>
                    <a:lnTo>
                      <a:pt x="275" y="50"/>
                    </a:lnTo>
                    <a:lnTo>
                      <a:pt x="274" y="54"/>
                    </a:lnTo>
                    <a:lnTo>
                      <a:pt x="274" y="59"/>
                    </a:lnTo>
                    <a:lnTo>
                      <a:pt x="274" y="65"/>
                    </a:lnTo>
                    <a:lnTo>
                      <a:pt x="274" y="69"/>
                    </a:lnTo>
                    <a:lnTo>
                      <a:pt x="272" y="73"/>
                    </a:lnTo>
                    <a:lnTo>
                      <a:pt x="272" y="76"/>
                    </a:lnTo>
                    <a:lnTo>
                      <a:pt x="270" y="82"/>
                    </a:lnTo>
                    <a:lnTo>
                      <a:pt x="270" y="86"/>
                    </a:lnTo>
                    <a:lnTo>
                      <a:pt x="270" y="90"/>
                    </a:lnTo>
                    <a:lnTo>
                      <a:pt x="268" y="94"/>
                    </a:lnTo>
                    <a:lnTo>
                      <a:pt x="266" y="97"/>
                    </a:lnTo>
                    <a:lnTo>
                      <a:pt x="264" y="101"/>
                    </a:lnTo>
                    <a:lnTo>
                      <a:pt x="262" y="109"/>
                    </a:lnTo>
                    <a:lnTo>
                      <a:pt x="258" y="116"/>
                    </a:lnTo>
                    <a:lnTo>
                      <a:pt x="253" y="124"/>
                    </a:lnTo>
                    <a:lnTo>
                      <a:pt x="249" y="132"/>
                    </a:lnTo>
                    <a:lnTo>
                      <a:pt x="243" y="137"/>
                    </a:lnTo>
                    <a:lnTo>
                      <a:pt x="239" y="143"/>
                    </a:lnTo>
                    <a:lnTo>
                      <a:pt x="234" y="149"/>
                    </a:lnTo>
                    <a:lnTo>
                      <a:pt x="228" y="154"/>
                    </a:lnTo>
                    <a:lnTo>
                      <a:pt x="222" y="158"/>
                    </a:lnTo>
                    <a:lnTo>
                      <a:pt x="216" y="164"/>
                    </a:lnTo>
                    <a:lnTo>
                      <a:pt x="209" y="168"/>
                    </a:lnTo>
                    <a:lnTo>
                      <a:pt x="201" y="172"/>
                    </a:lnTo>
                    <a:lnTo>
                      <a:pt x="197" y="172"/>
                    </a:lnTo>
                    <a:lnTo>
                      <a:pt x="196" y="175"/>
                    </a:lnTo>
                    <a:lnTo>
                      <a:pt x="190" y="175"/>
                    </a:lnTo>
                    <a:lnTo>
                      <a:pt x="186" y="177"/>
                    </a:lnTo>
                    <a:lnTo>
                      <a:pt x="182" y="177"/>
                    </a:lnTo>
                    <a:lnTo>
                      <a:pt x="178" y="179"/>
                    </a:lnTo>
                    <a:lnTo>
                      <a:pt x="173" y="181"/>
                    </a:lnTo>
                    <a:lnTo>
                      <a:pt x="171" y="181"/>
                    </a:lnTo>
                    <a:lnTo>
                      <a:pt x="165" y="181"/>
                    </a:lnTo>
                    <a:lnTo>
                      <a:pt x="161" y="181"/>
                    </a:lnTo>
                    <a:lnTo>
                      <a:pt x="158" y="183"/>
                    </a:lnTo>
                    <a:lnTo>
                      <a:pt x="154" y="183"/>
                    </a:lnTo>
                    <a:lnTo>
                      <a:pt x="148" y="183"/>
                    </a:lnTo>
                    <a:lnTo>
                      <a:pt x="144" y="185"/>
                    </a:lnTo>
                    <a:lnTo>
                      <a:pt x="140" y="185"/>
                    </a:lnTo>
                    <a:lnTo>
                      <a:pt x="137" y="185"/>
                    </a:lnTo>
                    <a:lnTo>
                      <a:pt x="131" y="185"/>
                    </a:lnTo>
                    <a:lnTo>
                      <a:pt x="127" y="183"/>
                    </a:lnTo>
                    <a:lnTo>
                      <a:pt x="123" y="183"/>
                    </a:lnTo>
                    <a:lnTo>
                      <a:pt x="119" y="183"/>
                    </a:lnTo>
                    <a:lnTo>
                      <a:pt x="114" y="181"/>
                    </a:lnTo>
                    <a:lnTo>
                      <a:pt x="110" y="181"/>
                    </a:lnTo>
                    <a:lnTo>
                      <a:pt x="106" y="181"/>
                    </a:lnTo>
                    <a:lnTo>
                      <a:pt x="102" y="181"/>
                    </a:lnTo>
                    <a:lnTo>
                      <a:pt x="97" y="179"/>
                    </a:lnTo>
                    <a:lnTo>
                      <a:pt x="91" y="177"/>
                    </a:lnTo>
                    <a:lnTo>
                      <a:pt x="87" y="175"/>
                    </a:lnTo>
                    <a:lnTo>
                      <a:pt x="83" y="175"/>
                    </a:lnTo>
                    <a:lnTo>
                      <a:pt x="78" y="172"/>
                    </a:lnTo>
                    <a:lnTo>
                      <a:pt x="74" y="170"/>
                    </a:lnTo>
                    <a:lnTo>
                      <a:pt x="68" y="170"/>
                    </a:lnTo>
                    <a:lnTo>
                      <a:pt x="64" y="168"/>
                    </a:lnTo>
                    <a:lnTo>
                      <a:pt x="61" y="164"/>
                    </a:lnTo>
                    <a:lnTo>
                      <a:pt x="55" y="162"/>
                    </a:lnTo>
                    <a:lnTo>
                      <a:pt x="51" y="158"/>
                    </a:lnTo>
                    <a:lnTo>
                      <a:pt x="47" y="156"/>
                    </a:lnTo>
                    <a:lnTo>
                      <a:pt x="43" y="151"/>
                    </a:lnTo>
                    <a:lnTo>
                      <a:pt x="38" y="149"/>
                    </a:lnTo>
                    <a:lnTo>
                      <a:pt x="36" y="145"/>
                    </a:lnTo>
                    <a:lnTo>
                      <a:pt x="32" y="139"/>
                    </a:lnTo>
                    <a:lnTo>
                      <a:pt x="28" y="135"/>
                    </a:lnTo>
                    <a:lnTo>
                      <a:pt x="26" y="132"/>
                    </a:lnTo>
                    <a:lnTo>
                      <a:pt x="21" y="126"/>
                    </a:lnTo>
                    <a:lnTo>
                      <a:pt x="21" y="122"/>
                    </a:lnTo>
                    <a:lnTo>
                      <a:pt x="17" y="116"/>
                    </a:lnTo>
                    <a:lnTo>
                      <a:pt x="15" y="111"/>
                    </a:lnTo>
                    <a:lnTo>
                      <a:pt x="11" y="105"/>
                    </a:lnTo>
                    <a:lnTo>
                      <a:pt x="9" y="99"/>
                    </a:lnTo>
                    <a:lnTo>
                      <a:pt x="9" y="94"/>
                    </a:lnTo>
                    <a:lnTo>
                      <a:pt x="5" y="88"/>
                    </a:lnTo>
                    <a:lnTo>
                      <a:pt x="3" y="82"/>
                    </a:lnTo>
                    <a:lnTo>
                      <a:pt x="3" y="76"/>
                    </a:lnTo>
                    <a:lnTo>
                      <a:pt x="2" y="71"/>
                    </a:lnTo>
                    <a:lnTo>
                      <a:pt x="2" y="63"/>
                    </a:lnTo>
                    <a:lnTo>
                      <a:pt x="0" y="57"/>
                    </a:lnTo>
                    <a:lnTo>
                      <a:pt x="0" y="52"/>
                    </a:lnTo>
                    <a:lnTo>
                      <a:pt x="0" y="44"/>
                    </a:lnTo>
                    <a:lnTo>
                      <a:pt x="0" y="38"/>
                    </a:lnTo>
                    <a:lnTo>
                      <a:pt x="0" y="31"/>
                    </a:lnTo>
                    <a:lnTo>
                      <a:pt x="0" y="25"/>
                    </a:lnTo>
                    <a:lnTo>
                      <a:pt x="0" y="19"/>
                    </a:lnTo>
                    <a:lnTo>
                      <a:pt x="2" y="12"/>
                    </a:lnTo>
                    <a:lnTo>
                      <a:pt x="2" y="6"/>
                    </a:lnTo>
                    <a:lnTo>
                      <a:pt x="3" y="0"/>
                    </a:lnTo>
                    <a:lnTo>
                      <a:pt x="9" y="0"/>
                    </a:lnTo>
                    <a:lnTo>
                      <a:pt x="13" y="0"/>
                    </a:lnTo>
                    <a:lnTo>
                      <a:pt x="17" y="0"/>
                    </a:lnTo>
                    <a:lnTo>
                      <a:pt x="22" y="0"/>
                    </a:lnTo>
                    <a:lnTo>
                      <a:pt x="26" y="0"/>
                    </a:lnTo>
                    <a:lnTo>
                      <a:pt x="32" y="0"/>
                    </a:lnTo>
                    <a:lnTo>
                      <a:pt x="38" y="0"/>
                    </a:lnTo>
                    <a:lnTo>
                      <a:pt x="43" y="0"/>
                    </a:lnTo>
                    <a:lnTo>
                      <a:pt x="42" y="6"/>
                    </a:lnTo>
                    <a:lnTo>
                      <a:pt x="40" y="10"/>
                    </a:lnTo>
                    <a:lnTo>
                      <a:pt x="38" y="14"/>
                    </a:lnTo>
                    <a:lnTo>
                      <a:pt x="38" y="19"/>
                    </a:lnTo>
                    <a:lnTo>
                      <a:pt x="38" y="23"/>
                    </a:lnTo>
                    <a:lnTo>
                      <a:pt x="38" y="29"/>
                    </a:lnTo>
                    <a:lnTo>
                      <a:pt x="38" y="35"/>
                    </a:lnTo>
                    <a:lnTo>
                      <a:pt x="38" y="38"/>
                    </a:lnTo>
                    <a:lnTo>
                      <a:pt x="38" y="42"/>
                    </a:lnTo>
                    <a:lnTo>
                      <a:pt x="38" y="48"/>
                    </a:lnTo>
                    <a:lnTo>
                      <a:pt x="38" y="52"/>
                    </a:lnTo>
                    <a:lnTo>
                      <a:pt x="38" y="57"/>
                    </a:lnTo>
                    <a:lnTo>
                      <a:pt x="38" y="61"/>
                    </a:lnTo>
                    <a:lnTo>
                      <a:pt x="40" y="65"/>
                    </a:lnTo>
                    <a:lnTo>
                      <a:pt x="42" y="71"/>
                    </a:lnTo>
                    <a:lnTo>
                      <a:pt x="43" y="76"/>
                    </a:lnTo>
                    <a:lnTo>
                      <a:pt x="43" y="80"/>
                    </a:lnTo>
                    <a:lnTo>
                      <a:pt x="45" y="84"/>
                    </a:lnTo>
                    <a:lnTo>
                      <a:pt x="47" y="88"/>
                    </a:lnTo>
                    <a:lnTo>
                      <a:pt x="49" y="94"/>
                    </a:lnTo>
                    <a:lnTo>
                      <a:pt x="53" y="99"/>
                    </a:lnTo>
                    <a:lnTo>
                      <a:pt x="59" y="107"/>
                    </a:lnTo>
                    <a:lnTo>
                      <a:pt x="62" y="113"/>
                    </a:lnTo>
                    <a:lnTo>
                      <a:pt x="68" y="120"/>
                    </a:lnTo>
                    <a:lnTo>
                      <a:pt x="76" y="124"/>
                    </a:lnTo>
                    <a:lnTo>
                      <a:pt x="83" y="128"/>
                    </a:lnTo>
                    <a:lnTo>
                      <a:pt x="89" y="130"/>
                    </a:lnTo>
                    <a:lnTo>
                      <a:pt x="97" y="133"/>
                    </a:lnTo>
                    <a:lnTo>
                      <a:pt x="102" y="133"/>
                    </a:lnTo>
                    <a:lnTo>
                      <a:pt x="108" y="137"/>
                    </a:lnTo>
                    <a:lnTo>
                      <a:pt x="114" y="137"/>
                    </a:lnTo>
                    <a:lnTo>
                      <a:pt x="119" y="139"/>
                    </a:lnTo>
                    <a:lnTo>
                      <a:pt x="125" y="139"/>
                    </a:lnTo>
                    <a:lnTo>
                      <a:pt x="133" y="139"/>
                    </a:lnTo>
                    <a:lnTo>
                      <a:pt x="138" y="139"/>
                    </a:lnTo>
                    <a:lnTo>
                      <a:pt x="144" y="139"/>
                    </a:lnTo>
                    <a:lnTo>
                      <a:pt x="150" y="139"/>
                    </a:lnTo>
                    <a:lnTo>
                      <a:pt x="156" y="137"/>
                    </a:lnTo>
                    <a:lnTo>
                      <a:pt x="161" y="135"/>
                    </a:lnTo>
                    <a:lnTo>
                      <a:pt x="165" y="133"/>
                    </a:lnTo>
                    <a:lnTo>
                      <a:pt x="171" y="132"/>
                    </a:lnTo>
                    <a:lnTo>
                      <a:pt x="178" y="130"/>
                    </a:lnTo>
                    <a:lnTo>
                      <a:pt x="182" y="128"/>
                    </a:lnTo>
                    <a:lnTo>
                      <a:pt x="188" y="124"/>
                    </a:lnTo>
                    <a:lnTo>
                      <a:pt x="192" y="122"/>
                    </a:lnTo>
                    <a:lnTo>
                      <a:pt x="196" y="118"/>
                    </a:lnTo>
                    <a:lnTo>
                      <a:pt x="201" y="114"/>
                    </a:lnTo>
                    <a:lnTo>
                      <a:pt x="205" y="111"/>
                    </a:lnTo>
                    <a:lnTo>
                      <a:pt x="207" y="105"/>
                    </a:lnTo>
                    <a:lnTo>
                      <a:pt x="213" y="101"/>
                    </a:lnTo>
                    <a:lnTo>
                      <a:pt x="215" y="97"/>
                    </a:lnTo>
                    <a:lnTo>
                      <a:pt x="218" y="92"/>
                    </a:lnTo>
                    <a:lnTo>
                      <a:pt x="220" y="88"/>
                    </a:lnTo>
                    <a:lnTo>
                      <a:pt x="224" y="82"/>
                    </a:lnTo>
                    <a:lnTo>
                      <a:pt x="224" y="76"/>
                    </a:lnTo>
                    <a:lnTo>
                      <a:pt x="226" y="71"/>
                    </a:lnTo>
                    <a:lnTo>
                      <a:pt x="228" y="65"/>
                    </a:lnTo>
                    <a:lnTo>
                      <a:pt x="230" y="59"/>
                    </a:lnTo>
                    <a:lnTo>
                      <a:pt x="230" y="54"/>
                    </a:lnTo>
                    <a:lnTo>
                      <a:pt x="230" y="50"/>
                    </a:lnTo>
                    <a:lnTo>
                      <a:pt x="230" y="48"/>
                    </a:lnTo>
                    <a:lnTo>
                      <a:pt x="230" y="42"/>
                    </a:lnTo>
                    <a:lnTo>
                      <a:pt x="230" y="36"/>
                    </a:lnTo>
                    <a:lnTo>
                      <a:pt x="230" y="29"/>
                    </a:lnTo>
                    <a:lnTo>
                      <a:pt x="228" y="23"/>
                    </a:lnTo>
                    <a:lnTo>
                      <a:pt x="228" y="16"/>
                    </a:lnTo>
                    <a:lnTo>
                      <a:pt x="226" y="10"/>
                    </a:lnTo>
                    <a:lnTo>
                      <a:pt x="226" y="4"/>
                    </a:lnTo>
                    <a:close/>
                  </a:path>
                </a:pathLst>
              </a:custGeom>
              <a:solidFill>
                <a:srgbClr val="000000"/>
              </a:solidFill>
              <a:ln w="9525">
                <a:noFill/>
                <a:round/>
                <a:headEnd/>
                <a:tailEnd/>
              </a:ln>
            </p:spPr>
            <p:txBody>
              <a:bodyPr/>
              <a:lstStyle/>
              <a:p>
                <a:endParaRPr lang="zh-CN" altLang="en-US"/>
              </a:p>
            </p:txBody>
          </p:sp>
          <p:sp>
            <p:nvSpPr>
              <p:cNvPr id="63653" name="Freeform 94"/>
              <p:cNvSpPr>
                <a:spLocks/>
              </p:cNvSpPr>
              <p:nvPr/>
            </p:nvSpPr>
            <p:spPr bwMode="auto">
              <a:xfrm>
                <a:off x="2566" y="3028"/>
                <a:ext cx="211" cy="103"/>
              </a:xfrm>
              <a:custGeom>
                <a:avLst/>
                <a:gdLst>
                  <a:gd name="T0" fmla="*/ 0 w 423"/>
                  <a:gd name="T1" fmla="*/ 0 h 207"/>
                  <a:gd name="T2" fmla="*/ 0 w 423"/>
                  <a:gd name="T3" fmla="*/ 0 h 207"/>
                  <a:gd name="T4" fmla="*/ 0 w 423"/>
                  <a:gd name="T5" fmla="*/ 0 h 207"/>
                  <a:gd name="T6" fmla="*/ 0 w 423"/>
                  <a:gd name="T7" fmla="*/ 0 h 207"/>
                  <a:gd name="T8" fmla="*/ 0 w 423"/>
                  <a:gd name="T9" fmla="*/ 0 h 207"/>
                  <a:gd name="T10" fmla="*/ 0 w 423"/>
                  <a:gd name="T11" fmla="*/ 0 h 207"/>
                  <a:gd name="T12" fmla="*/ 0 w 423"/>
                  <a:gd name="T13" fmla="*/ 0 h 207"/>
                  <a:gd name="T14" fmla="*/ 0 w 423"/>
                  <a:gd name="T15" fmla="*/ 0 h 207"/>
                  <a:gd name="T16" fmla="*/ 0 w 423"/>
                  <a:gd name="T17" fmla="*/ 0 h 207"/>
                  <a:gd name="T18" fmla="*/ 0 w 423"/>
                  <a:gd name="T19" fmla="*/ 0 h 207"/>
                  <a:gd name="T20" fmla="*/ 0 w 423"/>
                  <a:gd name="T21" fmla="*/ 0 h 207"/>
                  <a:gd name="T22" fmla="*/ 0 w 423"/>
                  <a:gd name="T23" fmla="*/ 0 h 207"/>
                  <a:gd name="T24" fmla="*/ 0 w 423"/>
                  <a:gd name="T25" fmla="*/ 0 h 207"/>
                  <a:gd name="T26" fmla="*/ 0 w 423"/>
                  <a:gd name="T27" fmla="*/ 0 h 207"/>
                  <a:gd name="T28" fmla="*/ 0 w 423"/>
                  <a:gd name="T29" fmla="*/ 0 h 207"/>
                  <a:gd name="T30" fmla="*/ 0 w 423"/>
                  <a:gd name="T31" fmla="*/ 0 h 207"/>
                  <a:gd name="T32" fmla="*/ 0 w 423"/>
                  <a:gd name="T33" fmla="*/ 0 h 207"/>
                  <a:gd name="T34" fmla="*/ 0 w 423"/>
                  <a:gd name="T35" fmla="*/ 0 h 207"/>
                  <a:gd name="T36" fmla="*/ 0 w 423"/>
                  <a:gd name="T37" fmla="*/ 0 h 207"/>
                  <a:gd name="T38" fmla="*/ 0 w 423"/>
                  <a:gd name="T39" fmla="*/ 0 h 207"/>
                  <a:gd name="T40" fmla="*/ 0 w 423"/>
                  <a:gd name="T41" fmla="*/ 0 h 207"/>
                  <a:gd name="T42" fmla="*/ 0 w 423"/>
                  <a:gd name="T43" fmla="*/ 0 h 207"/>
                  <a:gd name="T44" fmla="*/ 0 w 423"/>
                  <a:gd name="T45" fmla="*/ 0 h 207"/>
                  <a:gd name="T46" fmla="*/ 0 w 423"/>
                  <a:gd name="T47" fmla="*/ 0 h 207"/>
                  <a:gd name="T48" fmla="*/ 0 w 423"/>
                  <a:gd name="T49" fmla="*/ 0 h 207"/>
                  <a:gd name="T50" fmla="*/ 0 w 423"/>
                  <a:gd name="T51" fmla="*/ 0 h 207"/>
                  <a:gd name="T52" fmla="*/ 0 w 423"/>
                  <a:gd name="T53" fmla="*/ 0 h 207"/>
                  <a:gd name="T54" fmla="*/ 0 w 423"/>
                  <a:gd name="T55" fmla="*/ 0 h 207"/>
                  <a:gd name="T56" fmla="*/ 0 w 423"/>
                  <a:gd name="T57" fmla="*/ 0 h 207"/>
                  <a:gd name="T58" fmla="*/ 0 w 423"/>
                  <a:gd name="T59" fmla="*/ 0 h 207"/>
                  <a:gd name="T60" fmla="*/ 0 w 423"/>
                  <a:gd name="T61" fmla="*/ 0 h 207"/>
                  <a:gd name="T62" fmla="*/ 0 w 423"/>
                  <a:gd name="T63" fmla="*/ 0 h 207"/>
                  <a:gd name="T64" fmla="*/ 0 w 423"/>
                  <a:gd name="T65" fmla="*/ 0 h 207"/>
                  <a:gd name="T66" fmla="*/ 0 w 423"/>
                  <a:gd name="T67" fmla="*/ 0 h 207"/>
                  <a:gd name="T68" fmla="*/ 0 w 423"/>
                  <a:gd name="T69" fmla="*/ 0 h 207"/>
                  <a:gd name="T70" fmla="*/ 0 w 423"/>
                  <a:gd name="T71" fmla="*/ 0 h 207"/>
                  <a:gd name="T72" fmla="*/ 0 w 423"/>
                  <a:gd name="T73" fmla="*/ 0 h 207"/>
                  <a:gd name="T74" fmla="*/ 0 w 423"/>
                  <a:gd name="T75" fmla="*/ 0 h 207"/>
                  <a:gd name="T76" fmla="*/ 0 w 423"/>
                  <a:gd name="T77" fmla="*/ 0 h 207"/>
                  <a:gd name="T78" fmla="*/ 0 w 423"/>
                  <a:gd name="T79" fmla="*/ 0 h 207"/>
                  <a:gd name="T80" fmla="*/ 0 w 423"/>
                  <a:gd name="T81" fmla="*/ 0 h 207"/>
                  <a:gd name="T82" fmla="*/ 0 w 423"/>
                  <a:gd name="T83" fmla="*/ 0 h 207"/>
                  <a:gd name="T84" fmla="*/ 0 w 423"/>
                  <a:gd name="T85" fmla="*/ 0 h 207"/>
                  <a:gd name="T86" fmla="*/ 0 w 423"/>
                  <a:gd name="T87" fmla="*/ 0 h 207"/>
                  <a:gd name="T88" fmla="*/ 0 w 423"/>
                  <a:gd name="T89" fmla="*/ 0 h 207"/>
                  <a:gd name="T90" fmla="*/ 0 w 423"/>
                  <a:gd name="T91" fmla="*/ 0 h 207"/>
                  <a:gd name="T92" fmla="*/ 0 w 423"/>
                  <a:gd name="T93" fmla="*/ 0 h 207"/>
                  <a:gd name="T94" fmla="*/ 0 w 423"/>
                  <a:gd name="T95" fmla="*/ 0 h 207"/>
                  <a:gd name="T96" fmla="*/ 0 w 423"/>
                  <a:gd name="T97" fmla="*/ 0 h 207"/>
                  <a:gd name="T98" fmla="*/ 0 w 423"/>
                  <a:gd name="T99" fmla="*/ 0 h 207"/>
                  <a:gd name="T100" fmla="*/ 0 w 423"/>
                  <a:gd name="T101" fmla="*/ 0 h 207"/>
                  <a:gd name="T102" fmla="*/ 0 w 423"/>
                  <a:gd name="T103" fmla="*/ 0 h 207"/>
                  <a:gd name="T104" fmla="*/ 0 w 423"/>
                  <a:gd name="T105" fmla="*/ 0 h 207"/>
                  <a:gd name="T106" fmla="*/ 0 w 423"/>
                  <a:gd name="T107" fmla="*/ 0 h 20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3"/>
                  <a:gd name="T163" fmla="*/ 0 h 207"/>
                  <a:gd name="T164" fmla="*/ 423 w 423"/>
                  <a:gd name="T165" fmla="*/ 207 h 20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3" h="207">
                    <a:moveTo>
                      <a:pt x="111" y="10"/>
                    </a:moveTo>
                    <a:lnTo>
                      <a:pt x="103" y="10"/>
                    </a:lnTo>
                    <a:lnTo>
                      <a:pt x="95" y="10"/>
                    </a:lnTo>
                    <a:lnTo>
                      <a:pt x="90" y="10"/>
                    </a:lnTo>
                    <a:lnTo>
                      <a:pt x="82" y="10"/>
                    </a:lnTo>
                    <a:lnTo>
                      <a:pt x="76" y="10"/>
                    </a:lnTo>
                    <a:lnTo>
                      <a:pt x="69" y="10"/>
                    </a:lnTo>
                    <a:lnTo>
                      <a:pt x="63" y="10"/>
                    </a:lnTo>
                    <a:lnTo>
                      <a:pt x="57" y="10"/>
                    </a:lnTo>
                    <a:lnTo>
                      <a:pt x="50" y="10"/>
                    </a:lnTo>
                    <a:lnTo>
                      <a:pt x="42" y="10"/>
                    </a:lnTo>
                    <a:lnTo>
                      <a:pt x="37" y="10"/>
                    </a:lnTo>
                    <a:lnTo>
                      <a:pt x="29" y="10"/>
                    </a:lnTo>
                    <a:lnTo>
                      <a:pt x="21" y="10"/>
                    </a:lnTo>
                    <a:lnTo>
                      <a:pt x="16" y="10"/>
                    </a:lnTo>
                    <a:lnTo>
                      <a:pt x="8" y="10"/>
                    </a:lnTo>
                    <a:lnTo>
                      <a:pt x="2" y="10"/>
                    </a:lnTo>
                    <a:lnTo>
                      <a:pt x="0" y="34"/>
                    </a:lnTo>
                    <a:lnTo>
                      <a:pt x="0" y="38"/>
                    </a:lnTo>
                    <a:lnTo>
                      <a:pt x="0" y="42"/>
                    </a:lnTo>
                    <a:lnTo>
                      <a:pt x="0" y="48"/>
                    </a:lnTo>
                    <a:lnTo>
                      <a:pt x="0" y="53"/>
                    </a:lnTo>
                    <a:lnTo>
                      <a:pt x="0" y="63"/>
                    </a:lnTo>
                    <a:lnTo>
                      <a:pt x="0" y="67"/>
                    </a:lnTo>
                    <a:lnTo>
                      <a:pt x="2" y="70"/>
                    </a:lnTo>
                    <a:lnTo>
                      <a:pt x="2" y="76"/>
                    </a:lnTo>
                    <a:lnTo>
                      <a:pt x="4" y="80"/>
                    </a:lnTo>
                    <a:lnTo>
                      <a:pt x="4" y="84"/>
                    </a:lnTo>
                    <a:lnTo>
                      <a:pt x="6" y="90"/>
                    </a:lnTo>
                    <a:lnTo>
                      <a:pt x="8" y="93"/>
                    </a:lnTo>
                    <a:lnTo>
                      <a:pt x="8" y="99"/>
                    </a:lnTo>
                    <a:lnTo>
                      <a:pt x="10" y="105"/>
                    </a:lnTo>
                    <a:lnTo>
                      <a:pt x="14" y="110"/>
                    </a:lnTo>
                    <a:lnTo>
                      <a:pt x="14" y="116"/>
                    </a:lnTo>
                    <a:lnTo>
                      <a:pt x="18" y="122"/>
                    </a:lnTo>
                    <a:lnTo>
                      <a:pt x="19" y="128"/>
                    </a:lnTo>
                    <a:lnTo>
                      <a:pt x="21" y="131"/>
                    </a:lnTo>
                    <a:lnTo>
                      <a:pt x="25" y="137"/>
                    </a:lnTo>
                    <a:lnTo>
                      <a:pt x="29" y="141"/>
                    </a:lnTo>
                    <a:lnTo>
                      <a:pt x="31" y="147"/>
                    </a:lnTo>
                    <a:lnTo>
                      <a:pt x="37" y="152"/>
                    </a:lnTo>
                    <a:lnTo>
                      <a:pt x="40" y="156"/>
                    </a:lnTo>
                    <a:lnTo>
                      <a:pt x="46" y="162"/>
                    </a:lnTo>
                    <a:lnTo>
                      <a:pt x="50" y="167"/>
                    </a:lnTo>
                    <a:lnTo>
                      <a:pt x="57" y="173"/>
                    </a:lnTo>
                    <a:lnTo>
                      <a:pt x="63" y="179"/>
                    </a:lnTo>
                    <a:lnTo>
                      <a:pt x="69" y="183"/>
                    </a:lnTo>
                    <a:lnTo>
                      <a:pt x="76" y="186"/>
                    </a:lnTo>
                    <a:lnTo>
                      <a:pt x="82" y="190"/>
                    </a:lnTo>
                    <a:lnTo>
                      <a:pt x="88" y="192"/>
                    </a:lnTo>
                    <a:lnTo>
                      <a:pt x="92" y="194"/>
                    </a:lnTo>
                    <a:lnTo>
                      <a:pt x="95" y="196"/>
                    </a:lnTo>
                    <a:lnTo>
                      <a:pt x="99" y="198"/>
                    </a:lnTo>
                    <a:lnTo>
                      <a:pt x="103" y="198"/>
                    </a:lnTo>
                    <a:lnTo>
                      <a:pt x="107" y="200"/>
                    </a:lnTo>
                    <a:lnTo>
                      <a:pt x="111" y="200"/>
                    </a:lnTo>
                    <a:lnTo>
                      <a:pt x="116" y="202"/>
                    </a:lnTo>
                    <a:lnTo>
                      <a:pt x="120" y="202"/>
                    </a:lnTo>
                    <a:lnTo>
                      <a:pt x="124" y="204"/>
                    </a:lnTo>
                    <a:lnTo>
                      <a:pt x="130" y="204"/>
                    </a:lnTo>
                    <a:lnTo>
                      <a:pt x="134" y="206"/>
                    </a:lnTo>
                    <a:lnTo>
                      <a:pt x="137" y="206"/>
                    </a:lnTo>
                    <a:lnTo>
                      <a:pt x="143" y="206"/>
                    </a:lnTo>
                    <a:lnTo>
                      <a:pt x="147" y="206"/>
                    </a:lnTo>
                    <a:lnTo>
                      <a:pt x="153" y="206"/>
                    </a:lnTo>
                    <a:lnTo>
                      <a:pt x="158" y="206"/>
                    </a:lnTo>
                    <a:lnTo>
                      <a:pt x="164" y="206"/>
                    </a:lnTo>
                    <a:lnTo>
                      <a:pt x="168" y="206"/>
                    </a:lnTo>
                    <a:lnTo>
                      <a:pt x="173" y="207"/>
                    </a:lnTo>
                    <a:lnTo>
                      <a:pt x="181" y="206"/>
                    </a:lnTo>
                    <a:lnTo>
                      <a:pt x="187" y="206"/>
                    </a:lnTo>
                    <a:lnTo>
                      <a:pt x="194" y="204"/>
                    </a:lnTo>
                    <a:lnTo>
                      <a:pt x="204" y="204"/>
                    </a:lnTo>
                    <a:lnTo>
                      <a:pt x="210" y="202"/>
                    </a:lnTo>
                    <a:lnTo>
                      <a:pt x="217" y="202"/>
                    </a:lnTo>
                    <a:lnTo>
                      <a:pt x="225" y="200"/>
                    </a:lnTo>
                    <a:lnTo>
                      <a:pt x="232" y="198"/>
                    </a:lnTo>
                    <a:lnTo>
                      <a:pt x="238" y="198"/>
                    </a:lnTo>
                    <a:lnTo>
                      <a:pt x="244" y="194"/>
                    </a:lnTo>
                    <a:lnTo>
                      <a:pt x="251" y="192"/>
                    </a:lnTo>
                    <a:lnTo>
                      <a:pt x="257" y="190"/>
                    </a:lnTo>
                    <a:lnTo>
                      <a:pt x="263" y="186"/>
                    </a:lnTo>
                    <a:lnTo>
                      <a:pt x="269" y="185"/>
                    </a:lnTo>
                    <a:lnTo>
                      <a:pt x="274" y="183"/>
                    </a:lnTo>
                    <a:lnTo>
                      <a:pt x="280" y="179"/>
                    </a:lnTo>
                    <a:lnTo>
                      <a:pt x="286" y="177"/>
                    </a:lnTo>
                    <a:lnTo>
                      <a:pt x="291" y="173"/>
                    </a:lnTo>
                    <a:lnTo>
                      <a:pt x="297" y="169"/>
                    </a:lnTo>
                    <a:lnTo>
                      <a:pt x="303" y="167"/>
                    </a:lnTo>
                    <a:lnTo>
                      <a:pt x="307" y="164"/>
                    </a:lnTo>
                    <a:lnTo>
                      <a:pt x="310" y="162"/>
                    </a:lnTo>
                    <a:lnTo>
                      <a:pt x="316" y="156"/>
                    </a:lnTo>
                    <a:lnTo>
                      <a:pt x="320" y="154"/>
                    </a:lnTo>
                    <a:lnTo>
                      <a:pt x="326" y="150"/>
                    </a:lnTo>
                    <a:lnTo>
                      <a:pt x="329" y="147"/>
                    </a:lnTo>
                    <a:lnTo>
                      <a:pt x="333" y="145"/>
                    </a:lnTo>
                    <a:lnTo>
                      <a:pt x="337" y="139"/>
                    </a:lnTo>
                    <a:lnTo>
                      <a:pt x="343" y="137"/>
                    </a:lnTo>
                    <a:lnTo>
                      <a:pt x="347" y="133"/>
                    </a:lnTo>
                    <a:lnTo>
                      <a:pt x="348" y="129"/>
                    </a:lnTo>
                    <a:lnTo>
                      <a:pt x="354" y="128"/>
                    </a:lnTo>
                    <a:lnTo>
                      <a:pt x="360" y="120"/>
                    </a:lnTo>
                    <a:lnTo>
                      <a:pt x="366" y="112"/>
                    </a:lnTo>
                    <a:lnTo>
                      <a:pt x="371" y="105"/>
                    </a:lnTo>
                    <a:lnTo>
                      <a:pt x="377" y="99"/>
                    </a:lnTo>
                    <a:lnTo>
                      <a:pt x="381" y="91"/>
                    </a:lnTo>
                    <a:lnTo>
                      <a:pt x="386" y="84"/>
                    </a:lnTo>
                    <a:lnTo>
                      <a:pt x="390" y="78"/>
                    </a:lnTo>
                    <a:lnTo>
                      <a:pt x="396" y="74"/>
                    </a:lnTo>
                    <a:lnTo>
                      <a:pt x="398" y="67"/>
                    </a:lnTo>
                    <a:lnTo>
                      <a:pt x="402" y="63"/>
                    </a:lnTo>
                    <a:lnTo>
                      <a:pt x="402" y="57"/>
                    </a:lnTo>
                    <a:lnTo>
                      <a:pt x="405" y="53"/>
                    </a:lnTo>
                    <a:lnTo>
                      <a:pt x="407" y="48"/>
                    </a:lnTo>
                    <a:lnTo>
                      <a:pt x="411" y="46"/>
                    </a:lnTo>
                    <a:lnTo>
                      <a:pt x="423" y="15"/>
                    </a:lnTo>
                    <a:lnTo>
                      <a:pt x="419" y="13"/>
                    </a:lnTo>
                    <a:lnTo>
                      <a:pt x="415" y="13"/>
                    </a:lnTo>
                    <a:lnTo>
                      <a:pt x="411" y="13"/>
                    </a:lnTo>
                    <a:lnTo>
                      <a:pt x="407" y="13"/>
                    </a:lnTo>
                    <a:lnTo>
                      <a:pt x="402" y="12"/>
                    </a:lnTo>
                    <a:lnTo>
                      <a:pt x="396" y="12"/>
                    </a:lnTo>
                    <a:lnTo>
                      <a:pt x="388" y="10"/>
                    </a:lnTo>
                    <a:lnTo>
                      <a:pt x="383" y="10"/>
                    </a:lnTo>
                    <a:lnTo>
                      <a:pt x="377" y="8"/>
                    </a:lnTo>
                    <a:lnTo>
                      <a:pt x="373" y="8"/>
                    </a:lnTo>
                    <a:lnTo>
                      <a:pt x="366" y="6"/>
                    </a:lnTo>
                    <a:lnTo>
                      <a:pt x="360" y="6"/>
                    </a:lnTo>
                    <a:lnTo>
                      <a:pt x="354" y="6"/>
                    </a:lnTo>
                    <a:lnTo>
                      <a:pt x="348" y="6"/>
                    </a:lnTo>
                    <a:lnTo>
                      <a:pt x="343" y="4"/>
                    </a:lnTo>
                    <a:lnTo>
                      <a:pt x="337" y="2"/>
                    </a:lnTo>
                    <a:lnTo>
                      <a:pt x="329" y="0"/>
                    </a:lnTo>
                    <a:lnTo>
                      <a:pt x="322" y="0"/>
                    </a:lnTo>
                    <a:lnTo>
                      <a:pt x="314" y="0"/>
                    </a:lnTo>
                    <a:lnTo>
                      <a:pt x="308" y="6"/>
                    </a:lnTo>
                    <a:lnTo>
                      <a:pt x="303" y="10"/>
                    </a:lnTo>
                    <a:lnTo>
                      <a:pt x="301" y="13"/>
                    </a:lnTo>
                    <a:lnTo>
                      <a:pt x="297" y="17"/>
                    </a:lnTo>
                    <a:lnTo>
                      <a:pt x="297" y="23"/>
                    </a:lnTo>
                    <a:lnTo>
                      <a:pt x="293" y="25"/>
                    </a:lnTo>
                    <a:lnTo>
                      <a:pt x="291" y="29"/>
                    </a:lnTo>
                    <a:lnTo>
                      <a:pt x="289" y="34"/>
                    </a:lnTo>
                    <a:lnTo>
                      <a:pt x="288" y="38"/>
                    </a:lnTo>
                    <a:lnTo>
                      <a:pt x="286" y="44"/>
                    </a:lnTo>
                    <a:lnTo>
                      <a:pt x="286" y="46"/>
                    </a:lnTo>
                    <a:lnTo>
                      <a:pt x="354" y="57"/>
                    </a:lnTo>
                    <a:lnTo>
                      <a:pt x="350" y="61"/>
                    </a:lnTo>
                    <a:lnTo>
                      <a:pt x="348" y="65"/>
                    </a:lnTo>
                    <a:lnTo>
                      <a:pt x="343" y="72"/>
                    </a:lnTo>
                    <a:lnTo>
                      <a:pt x="339" y="76"/>
                    </a:lnTo>
                    <a:lnTo>
                      <a:pt x="337" y="80"/>
                    </a:lnTo>
                    <a:lnTo>
                      <a:pt x="333" y="82"/>
                    </a:lnTo>
                    <a:lnTo>
                      <a:pt x="331" y="88"/>
                    </a:lnTo>
                    <a:lnTo>
                      <a:pt x="326" y="91"/>
                    </a:lnTo>
                    <a:lnTo>
                      <a:pt x="322" y="95"/>
                    </a:lnTo>
                    <a:lnTo>
                      <a:pt x="316" y="99"/>
                    </a:lnTo>
                    <a:lnTo>
                      <a:pt x="312" y="105"/>
                    </a:lnTo>
                    <a:lnTo>
                      <a:pt x="307" y="110"/>
                    </a:lnTo>
                    <a:lnTo>
                      <a:pt x="301" y="114"/>
                    </a:lnTo>
                    <a:lnTo>
                      <a:pt x="293" y="118"/>
                    </a:lnTo>
                    <a:lnTo>
                      <a:pt x="288" y="122"/>
                    </a:lnTo>
                    <a:lnTo>
                      <a:pt x="280" y="126"/>
                    </a:lnTo>
                    <a:lnTo>
                      <a:pt x="272" y="129"/>
                    </a:lnTo>
                    <a:lnTo>
                      <a:pt x="269" y="131"/>
                    </a:lnTo>
                    <a:lnTo>
                      <a:pt x="263" y="133"/>
                    </a:lnTo>
                    <a:lnTo>
                      <a:pt x="259" y="135"/>
                    </a:lnTo>
                    <a:lnTo>
                      <a:pt x="257" y="137"/>
                    </a:lnTo>
                    <a:lnTo>
                      <a:pt x="251" y="139"/>
                    </a:lnTo>
                    <a:lnTo>
                      <a:pt x="246" y="139"/>
                    </a:lnTo>
                    <a:lnTo>
                      <a:pt x="240" y="141"/>
                    </a:lnTo>
                    <a:lnTo>
                      <a:pt x="238" y="143"/>
                    </a:lnTo>
                    <a:lnTo>
                      <a:pt x="232" y="145"/>
                    </a:lnTo>
                    <a:lnTo>
                      <a:pt x="227" y="145"/>
                    </a:lnTo>
                    <a:lnTo>
                      <a:pt x="221" y="147"/>
                    </a:lnTo>
                    <a:lnTo>
                      <a:pt x="217" y="148"/>
                    </a:lnTo>
                    <a:lnTo>
                      <a:pt x="211" y="148"/>
                    </a:lnTo>
                    <a:lnTo>
                      <a:pt x="206" y="150"/>
                    </a:lnTo>
                    <a:lnTo>
                      <a:pt x="200" y="150"/>
                    </a:lnTo>
                    <a:lnTo>
                      <a:pt x="194" y="150"/>
                    </a:lnTo>
                    <a:lnTo>
                      <a:pt x="189" y="150"/>
                    </a:lnTo>
                    <a:lnTo>
                      <a:pt x="183" y="152"/>
                    </a:lnTo>
                    <a:lnTo>
                      <a:pt x="177" y="152"/>
                    </a:lnTo>
                    <a:lnTo>
                      <a:pt x="172" y="154"/>
                    </a:lnTo>
                    <a:lnTo>
                      <a:pt x="164" y="152"/>
                    </a:lnTo>
                    <a:lnTo>
                      <a:pt x="156" y="152"/>
                    </a:lnTo>
                    <a:lnTo>
                      <a:pt x="149" y="152"/>
                    </a:lnTo>
                    <a:lnTo>
                      <a:pt x="143" y="152"/>
                    </a:lnTo>
                    <a:lnTo>
                      <a:pt x="135" y="150"/>
                    </a:lnTo>
                    <a:lnTo>
                      <a:pt x="130" y="150"/>
                    </a:lnTo>
                    <a:lnTo>
                      <a:pt x="124" y="148"/>
                    </a:lnTo>
                    <a:lnTo>
                      <a:pt x="120" y="148"/>
                    </a:lnTo>
                    <a:lnTo>
                      <a:pt x="115" y="145"/>
                    </a:lnTo>
                    <a:lnTo>
                      <a:pt x="109" y="145"/>
                    </a:lnTo>
                    <a:lnTo>
                      <a:pt x="103" y="139"/>
                    </a:lnTo>
                    <a:lnTo>
                      <a:pt x="99" y="139"/>
                    </a:lnTo>
                    <a:lnTo>
                      <a:pt x="94" y="135"/>
                    </a:lnTo>
                    <a:lnTo>
                      <a:pt x="90" y="133"/>
                    </a:lnTo>
                    <a:lnTo>
                      <a:pt x="86" y="128"/>
                    </a:lnTo>
                    <a:lnTo>
                      <a:pt x="82" y="126"/>
                    </a:lnTo>
                    <a:lnTo>
                      <a:pt x="76" y="120"/>
                    </a:lnTo>
                    <a:lnTo>
                      <a:pt x="71" y="114"/>
                    </a:lnTo>
                    <a:lnTo>
                      <a:pt x="67" y="109"/>
                    </a:lnTo>
                    <a:lnTo>
                      <a:pt x="63" y="105"/>
                    </a:lnTo>
                    <a:lnTo>
                      <a:pt x="59" y="99"/>
                    </a:lnTo>
                    <a:lnTo>
                      <a:pt x="57" y="93"/>
                    </a:lnTo>
                    <a:lnTo>
                      <a:pt x="54" y="91"/>
                    </a:lnTo>
                    <a:lnTo>
                      <a:pt x="54" y="88"/>
                    </a:lnTo>
                    <a:lnTo>
                      <a:pt x="50" y="80"/>
                    </a:lnTo>
                    <a:lnTo>
                      <a:pt x="48" y="74"/>
                    </a:lnTo>
                    <a:lnTo>
                      <a:pt x="48" y="67"/>
                    </a:lnTo>
                    <a:lnTo>
                      <a:pt x="50" y="61"/>
                    </a:lnTo>
                    <a:lnTo>
                      <a:pt x="141" y="63"/>
                    </a:lnTo>
                    <a:lnTo>
                      <a:pt x="111" y="10"/>
                    </a:lnTo>
                    <a:close/>
                  </a:path>
                </a:pathLst>
              </a:custGeom>
              <a:solidFill>
                <a:srgbClr val="000000"/>
              </a:solidFill>
              <a:ln w="9525">
                <a:noFill/>
                <a:round/>
                <a:headEnd/>
                <a:tailEnd/>
              </a:ln>
            </p:spPr>
            <p:txBody>
              <a:bodyPr/>
              <a:lstStyle/>
              <a:p>
                <a:endParaRPr lang="zh-CN" altLang="en-US"/>
              </a:p>
            </p:txBody>
          </p:sp>
          <p:sp>
            <p:nvSpPr>
              <p:cNvPr id="63654" name="Freeform 95"/>
              <p:cNvSpPr>
                <a:spLocks/>
              </p:cNvSpPr>
              <p:nvPr/>
            </p:nvSpPr>
            <p:spPr bwMode="auto">
              <a:xfrm>
                <a:off x="2179" y="2599"/>
                <a:ext cx="881" cy="774"/>
              </a:xfrm>
              <a:custGeom>
                <a:avLst/>
                <a:gdLst>
                  <a:gd name="T0" fmla="*/ 0 w 1763"/>
                  <a:gd name="T1" fmla="*/ 1 h 1547"/>
                  <a:gd name="T2" fmla="*/ 0 w 1763"/>
                  <a:gd name="T3" fmla="*/ 1 h 1547"/>
                  <a:gd name="T4" fmla="*/ 0 w 1763"/>
                  <a:gd name="T5" fmla="*/ 1 h 1547"/>
                  <a:gd name="T6" fmla="*/ 0 w 1763"/>
                  <a:gd name="T7" fmla="*/ 1 h 1547"/>
                  <a:gd name="T8" fmla="*/ 0 w 1763"/>
                  <a:gd name="T9" fmla="*/ 1 h 1547"/>
                  <a:gd name="T10" fmla="*/ 0 w 1763"/>
                  <a:gd name="T11" fmla="*/ 1 h 1547"/>
                  <a:gd name="T12" fmla="*/ 0 w 1763"/>
                  <a:gd name="T13" fmla="*/ 1 h 1547"/>
                  <a:gd name="T14" fmla="*/ 0 w 1763"/>
                  <a:gd name="T15" fmla="*/ 1 h 1547"/>
                  <a:gd name="T16" fmla="*/ 0 w 1763"/>
                  <a:gd name="T17" fmla="*/ 1 h 1547"/>
                  <a:gd name="T18" fmla="*/ 0 w 1763"/>
                  <a:gd name="T19" fmla="*/ 1 h 1547"/>
                  <a:gd name="T20" fmla="*/ 0 w 1763"/>
                  <a:gd name="T21" fmla="*/ 1 h 1547"/>
                  <a:gd name="T22" fmla="*/ 0 w 1763"/>
                  <a:gd name="T23" fmla="*/ 1 h 1547"/>
                  <a:gd name="T24" fmla="*/ 0 w 1763"/>
                  <a:gd name="T25" fmla="*/ 1 h 1547"/>
                  <a:gd name="T26" fmla="*/ 0 w 1763"/>
                  <a:gd name="T27" fmla="*/ 1 h 1547"/>
                  <a:gd name="T28" fmla="*/ 0 w 1763"/>
                  <a:gd name="T29" fmla="*/ 1 h 1547"/>
                  <a:gd name="T30" fmla="*/ 0 w 1763"/>
                  <a:gd name="T31" fmla="*/ 1 h 1547"/>
                  <a:gd name="T32" fmla="*/ 0 w 1763"/>
                  <a:gd name="T33" fmla="*/ 1 h 1547"/>
                  <a:gd name="T34" fmla="*/ 0 w 1763"/>
                  <a:gd name="T35" fmla="*/ 1 h 1547"/>
                  <a:gd name="T36" fmla="*/ 0 w 1763"/>
                  <a:gd name="T37" fmla="*/ 1 h 1547"/>
                  <a:gd name="T38" fmla="*/ 0 w 1763"/>
                  <a:gd name="T39" fmla="*/ 1 h 1547"/>
                  <a:gd name="T40" fmla="*/ 0 w 1763"/>
                  <a:gd name="T41" fmla="*/ 1 h 1547"/>
                  <a:gd name="T42" fmla="*/ 0 w 1763"/>
                  <a:gd name="T43" fmla="*/ 1 h 1547"/>
                  <a:gd name="T44" fmla="*/ 0 w 1763"/>
                  <a:gd name="T45" fmla="*/ 1 h 1547"/>
                  <a:gd name="T46" fmla="*/ 0 w 1763"/>
                  <a:gd name="T47" fmla="*/ 1 h 1547"/>
                  <a:gd name="T48" fmla="*/ 0 w 1763"/>
                  <a:gd name="T49" fmla="*/ 1 h 1547"/>
                  <a:gd name="T50" fmla="*/ 0 w 1763"/>
                  <a:gd name="T51" fmla="*/ 1 h 1547"/>
                  <a:gd name="T52" fmla="*/ 0 w 1763"/>
                  <a:gd name="T53" fmla="*/ 1 h 1547"/>
                  <a:gd name="T54" fmla="*/ 0 w 1763"/>
                  <a:gd name="T55" fmla="*/ 1 h 1547"/>
                  <a:gd name="T56" fmla="*/ 0 w 1763"/>
                  <a:gd name="T57" fmla="*/ 1 h 1547"/>
                  <a:gd name="T58" fmla="*/ 0 w 1763"/>
                  <a:gd name="T59" fmla="*/ 1 h 1547"/>
                  <a:gd name="T60" fmla="*/ 0 w 1763"/>
                  <a:gd name="T61" fmla="*/ 1 h 1547"/>
                  <a:gd name="T62" fmla="*/ 0 w 1763"/>
                  <a:gd name="T63" fmla="*/ 1 h 1547"/>
                  <a:gd name="T64" fmla="*/ 0 w 1763"/>
                  <a:gd name="T65" fmla="*/ 1 h 1547"/>
                  <a:gd name="T66" fmla="*/ 0 w 1763"/>
                  <a:gd name="T67" fmla="*/ 1 h 1547"/>
                  <a:gd name="T68" fmla="*/ 0 w 1763"/>
                  <a:gd name="T69" fmla="*/ 1 h 1547"/>
                  <a:gd name="T70" fmla="*/ 0 w 1763"/>
                  <a:gd name="T71" fmla="*/ 1 h 1547"/>
                  <a:gd name="T72" fmla="*/ 0 w 1763"/>
                  <a:gd name="T73" fmla="*/ 1 h 1547"/>
                  <a:gd name="T74" fmla="*/ 0 w 1763"/>
                  <a:gd name="T75" fmla="*/ 1 h 1547"/>
                  <a:gd name="T76" fmla="*/ 0 w 1763"/>
                  <a:gd name="T77" fmla="*/ 1 h 1547"/>
                  <a:gd name="T78" fmla="*/ 0 w 1763"/>
                  <a:gd name="T79" fmla="*/ 1 h 1547"/>
                  <a:gd name="T80" fmla="*/ 0 w 1763"/>
                  <a:gd name="T81" fmla="*/ 1 h 1547"/>
                  <a:gd name="T82" fmla="*/ 0 w 1763"/>
                  <a:gd name="T83" fmla="*/ 1 h 1547"/>
                  <a:gd name="T84" fmla="*/ 0 w 1763"/>
                  <a:gd name="T85" fmla="*/ 1 h 1547"/>
                  <a:gd name="T86" fmla="*/ 0 w 1763"/>
                  <a:gd name="T87" fmla="*/ 1 h 1547"/>
                  <a:gd name="T88" fmla="*/ 0 w 1763"/>
                  <a:gd name="T89" fmla="*/ 1 h 1547"/>
                  <a:gd name="T90" fmla="*/ 0 w 1763"/>
                  <a:gd name="T91" fmla="*/ 1 h 1547"/>
                  <a:gd name="T92" fmla="*/ 0 w 1763"/>
                  <a:gd name="T93" fmla="*/ 1 h 1547"/>
                  <a:gd name="T94" fmla="*/ 0 w 1763"/>
                  <a:gd name="T95" fmla="*/ 1 h 1547"/>
                  <a:gd name="T96" fmla="*/ 0 w 1763"/>
                  <a:gd name="T97" fmla="*/ 1 h 1547"/>
                  <a:gd name="T98" fmla="*/ 0 w 1763"/>
                  <a:gd name="T99" fmla="*/ 1 h 1547"/>
                  <a:gd name="T100" fmla="*/ 0 w 1763"/>
                  <a:gd name="T101" fmla="*/ 1 h 1547"/>
                  <a:gd name="T102" fmla="*/ 0 w 1763"/>
                  <a:gd name="T103" fmla="*/ 1 h 1547"/>
                  <a:gd name="T104" fmla="*/ 0 w 1763"/>
                  <a:gd name="T105" fmla="*/ 1 h 1547"/>
                  <a:gd name="T106" fmla="*/ 0 w 1763"/>
                  <a:gd name="T107" fmla="*/ 1 h 1547"/>
                  <a:gd name="T108" fmla="*/ 0 w 1763"/>
                  <a:gd name="T109" fmla="*/ 1 h 1547"/>
                  <a:gd name="T110" fmla="*/ 0 w 1763"/>
                  <a:gd name="T111" fmla="*/ 1 h 1547"/>
                  <a:gd name="T112" fmla="*/ 0 w 1763"/>
                  <a:gd name="T113" fmla="*/ 1 h 1547"/>
                  <a:gd name="T114" fmla="*/ 0 w 1763"/>
                  <a:gd name="T115" fmla="*/ 1 h 1547"/>
                  <a:gd name="T116" fmla="*/ 0 w 1763"/>
                  <a:gd name="T117" fmla="*/ 1 h 1547"/>
                  <a:gd name="T118" fmla="*/ 0 w 1763"/>
                  <a:gd name="T119" fmla="*/ 1 h 1547"/>
                  <a:gd name="T120" fmla="*/ 0 w 1763"/>
                  <a:gd name="T121" fmla="*/ 1 h 1547"/>
                  <a:gd name="T122" fmla="*/ 0 w 1763"/>
                  <a:gd name="T123" fmla="*/ 1 h 15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63"/>
                  <a:gd name="T187" fmla="*/ 0 h 1547"/>
                  <a:gd name="T188" fmla="*/ 1763 w 1763"/>
                  <a:gd name="T189" fmla="*/ 1547 h 15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63" h="1547">
                    <a:moveTo>
                      <a:pt x="1763" y="53"/>
                    </a:moveTo>
                    <a:lnTo>
                      <a:pt x="1763" y="0"/>
                    </a:lnTo>
                    <a:lnTo>
                      <a:pt x="1756" y="0"/>
                    </a:lnTo>
                    <a:lnTo>
                      <a:pt x="1748" y="0"/>
                    </a:lnTo>
                    <a:lnTo>
                      <a:pt x="1740" y="0"/>
                    </a:lnTo>
                    <a:lnTo>
                      <a:pt x="1733" y="0"/>
                    </a:lnTo>
                    <a:lnTo>
                      <a:pt x="1725" y="0"/>
                    </a:lnTo>
                    <a:lnTo>
                      <a:pt x="1718" y="0"/>
                    </a:lnTo>
                    <a:lnTo>
                      <a:pt x="1710" y="0"/>
                    </a:lnTo>
                    <a:lnTo>
                      <a:pt x="1702" y="1"/>
                    </a:lnTo>
                    <a:lnTo>
                      <a:pt x="1697" y="1"/>
                    </a:lnTo>
                    <a:lnTo>
                      <a:pt x="1689" y="1"/>
                    </a:lnTo>
                    <a:lnTo>
                      <a:pt x="1680" y="1"/>
                    </a:lnTo>
                    <a:lnTo>
                      <a:pt x="1674" y="1"/>
                    </a:lnTo>
                    <a:lnTo>
                      <a:pt x="1666" y="1"/>
                    </a:lnTo>
                    <a:lnTo>
                      <a:pt x="1659" y="1"/>
                    </a:lnTo>
                    <a:lnTo>
                      <a:pt x="1651" y="1"/>
                    </a:lnTo>
                    <a:lnTo>
                      <a:pt x="1645" y="3"/>
                    </a:lnTo>
                    <a:lnTo>
                      <a:pt x="1636" y="3"/>
                    </a:lnTo>
                    <a:lnTo>
                      <a:pt x="1628" y="3"/>
                    </a:lnTo>
                    <a:lnTo>
                      <a:pt x="1621" y="3"/>
                    </a:lnTo>
                    <a:lnTo>
                      <a:pt x="1615" y="3"/>
                    </a:lnTo>
                    <a:lnTo>
                      <a:pt x="1605" y="3"/>
                    </a:lnTo>
                    <a:lnTo>
                      <a:pt x="1598" y="3"/>
                    </a:lnTo>
                    <a:lnTo>
                      <a:pt x="1592" y="3"/>
                    </a:lnTo>
                    <a:lnTo>
                      <a:pt x="1586" y="5"/>
                    </a:lnTo>
                    <a:lnTo>
                      <a:pt x="1577" y="5"/>
                    </a:lnTo>
                    <a:lnTo>
                      <a:pt x="1569" y="5"/>
                    </a:lnTo>
                    <a:lnTo>
                      <a:pt x="1564" y="5"/>
                    </a:lnTo>
                    <a:lnTo>
                      <a:pt x="1556" y="5"/>
                    </a:lnTo>
                    <a:lnTo>
                      <a:pt x="1546" y="5"/>
                    </a:lnTo>
                    <a:lnTo>
                      <a:pt x="1541" y="5"/>
                    </a:lnTo>
                    <a:lnTo>
                      <a:pt x="1533" y="5"/>
                    </a:lnTo>
                    <a:lnTo>
                      <a:pt x="1527" y="5"/>
                    </a:lnTo>
                    <a:lnTo>
                      <a:pt x="1518" y="5"/>
                    </a:lnTo>
                    <a:lnTo>
                      <a:pt x="1512" y="5"/>
                    </a:lnTo>
                    <a:lnTo>
                      <a:pt x="1505" y="5"/>
                    </a:lnTo>
                    <a:lnTo>
                      <a:pt x="1497" y="5"/>
                    </a:lnTo>
                    <a:lnTo>
                      <a:pt x="1488" y="5"/>
                    </a:lnTo>
                    <a:lnTo>
                      <a:pt x="1482" y="5"/>
                    </a:lnTo>
                    <a:lnTo>
                      <a:pt x="1474" y="5"/>
                    </a:lnTo>
                    <a:lnTo>
                      <a:pt x="1467" y="7"/>
                    </a:lnTo>
                    <a:lnTo>
                      <a:pt x="1459" y="7"/>
                    </a:lnTo>
                    <a:lnTo>
                      <a:pt x="1453" y="7"/>
                    </a:lnTo>
                    <a:lnTo>
                      <a:pt x="1444" y="7"/>
                    </a:lnTo>
                    <a:lnTo>
                      <a:pt x="1436" y="7"/>
                    </a:lnTo>
                    <a:lnTo>
                      <a:pt x="1430" y="7"/>
                    </a:lnTo>
                    <a:lnTo>
                      <a:pt x="1423" y="7"/>
                    </a:lnTo>
                    <a:lnTo>
                      <a:pt x="1415" y="7"/>
                    </a:lnTo>
                    <a:lnTo>
                      <a:pt x="1408" y="9"/>
                    </a:lnTo>
                    <a:lnTo>
                      <a:pt x="1402" y="9"/>
                    </a:lnTo>
                    <a:lnTo>
                      <a:pt x="1394" y="9"/>
                    </a:lnTo>
                    <a:lnTo>
                      <a:pt x="1385" y="9"/>
                    </a:lnTo>
                    <a:lnTo>
                      <a:pt x="1377" y="9"/>
                    </a:lnTo>
                    <a:lnTo>
                      <a:pt x="1372" y="9"/>
                    </a:lnTo>
                    <a:lnTo>
                      <a:pt x="1364" y="9"/>
                    </a:lnTo>
                    <a:lnTo>
                      <a:pt x="1356" y="9"/>
                    </a:lnTo>
                    <a:lnTo>
                      <a:pt x="1349" y="11"/>
                    </a:lnTo>
                    <a:lnTo>
                      <a:pt x="1343" y="11"/>
                    </a:lnTo>
                    <a:lnTo>
                      <a:pt x="1335" y="11"/>
                    </a:lnTo>
                    <a:lnTo>
                      <a:pt x="1326" y="11"/>
                    </a:lnTo>
                    <a:lnTo>
                      <a:pt x="1320" y="11"/>
                    </a:lnTo>
                    <a:lnTo>
                      <a:pt x="1313" y="11"/>
                    </a:lnTo>
                    <a:lnTo>
                      <a:pt x="1305" y="11"/>
                    </a:lnTo>
                    <a:lnTo>
                      <a:pt x="1297" y="11"/>
                    </a:lnTo>
                    <a:lnTo>
                      <a:pt x="1292" y="11"/>
                    </a:lnTo>
                    <a:lnTo>
                      <a:pt x="1290" y="19"/>
                    </a:lnTo>
                    <a:lnTo>
                      <a:pt x="1288" y="26"/>
                    </a:lnTo>
                    <a:lnTo>
                      <a:pt x="1286" y="34"/>
                    </a:lnTo>
                    <a:lnTo>
                      <a:pt x="1286" y="39"/>
                    </a:lnTo>
                    <a:lnTo>
                      <a:pt x="1286" y="47"/>
                    </a:lnTo>
                    <a:lnTo>
                      <a:pt x="1284" y="57"/>
                    </a:lnTo>
                    <a:lnTo>
                      <a:pt x="1284" y="58"/>
                    </a:lnTo>
                    <a:lnTo>
                      <a:pt x="1282" y="62"/>
                    </a:lnTo>
                    <a:lnTo>
                      <a:pt x="1282" y="68"/>
                    </a:lnTo>
                    <a:lnTo>
                      <a:pt x="1282" y="72"/>
                    </a:lnTo>
                    <a:lnTo>
                      <a:pt x="1280" y="79"/>
                    </a:lnTo>
                    <a:lnTo>
                      <a:pt x="1280" y="87"/>
                    </a:lnTo>
                    <a:lnTo>
                      <a:pt x="1278" y="93"/>
                    </a:lnTo>
                    <a:lnTo>
                      <a:pt x="1278" y="100"/>
                    </a:lnTo>
                    <a:lnTo>
                      <a:pt x="1276" y="108"/>
                    </a:lnTo>
                    <a:lnTo>
                      <a:pt x="1276" y="116"/>
                    </a:lnTo>
                    <a:lnTo>
                      <a:pt x="1275" y="119"/>
                    </a:lnTo>
                    <a:lnTo>
                      <a:pt x="1275" y="123"/>
                    </a:lnTo>
                    <a:lnTo>
                      <a:pt x="1275" y="127"/>
                    </a:lnTo>
                    <a:lnTo>
                      <a:pt x="1275" y="133"/>
                    </a:lnTo>
                    <a:lnTo>
                      <a:pt x="1271" y="133"/>
                    </a:lnTo>
                    <a:lnTo>
                      <a:pt x="1267" y="133"/>
                    </a:lnTo>
                    <a:lnTo>
                      <a:pt x="1261" y="133"/>
                    </a:lnTo>
                    <a:lnTo>
                      <a:pt x="1259" y="133"/>
                    </a:lnTo>
                    <a:lnTo>
                      <a:pt x="1256" y="133"/>
                    </a:lnTo>
                    <a:lnTo>
                      <a:pt x="1250" y="135"/>
                    </a:lnTo>
                    <a:lnTo>
                      <a:pt x="1246" y="135"/>
                    </a:lnTo>
                    <a:lnTo>
                      <a:pt x="1244" y="136"/>
                    </a:lnTo>
                    <a:lnTo>
                      <a:pt x="1238" y="136"/>
                    </a:lnTo>
                    <a:lnTo>
                      <a:pt x="1235" y="136"/>
                    </a:lnTo>
                    <a:lnTo>
                      <a:pt x="1231" y="138"/>
                    </a:lnTo>
                    <a:lnTo>
                      <a:pt x="1227" y="138"/>
                    </a:lnTo>
                    <a:lnTo>
                      <a:pt x="1223" y="138"/>
                    </a:lnTo>
                    <a:lnTo>
                      <a:pt x="1219" y="138"/>
                    </a:lnTo>
                    <a:lnTo>
                      <a:pt x="1216" y="138"/>
                    </a:lnTo>
                    <a:lnTo>
                      <a:pt x="1212" y="140"/>
                    </a:lnTo>
                    <a:lnTo>
                      <a:pt x="1208" y="140"/>
                    </a:lnTo>
                    <a:lnTo>
                      <a:pt x="1204" y="142"/>
                    </a:lnTo>
                    <a:lnTo>
                      <a:pt x="1198" y="142"/>
                    </a:lnTo>
                    <a:lnTo>
                      <a:pt x="1195" y="144"/>
                    </a:lnTo>
                    <a:lnTo>
                      <a:pt x="1193" y="144"/>
                    </a:lnTo>
                    <a:lnTo>
                      <a:pt x="1187" y="144"/>
                    </a:lnTo>
                    <a:lnTo>
                      <a:pt x="1183" y="144"/>
                    </a:lnTo>
                    <a:lnTo>
                      <a:pt x="1181" y="144"/>
                    </a:lnTo>
                    <a:lnTo>
                      <a:pt x="1176" y="144"/>
                    </a:lnTo>
                    <a:lnTo>
                      <a:pt x="1172" y="146"/>
                    </a:lnTo>
                    <a:lnTo>
                      <a:pt x="1168" y="146"/>
                    </a:lnTo>
                    <a:lnTo>
                      <a:pt x="1164" y="148"/>
                    </a:lnTo>
                    <a:lnTo>
                      <a:pt x="1159" y="148"/>
                    </a:lnTo>
                    <a:lnTo>
                      <a:pt x="1157" y="150"/>
                    </a:lnTo>
                    <a:lnTo>
                      <a:pt x="1153" y="150"/>
                    </a:lnTo>
                    <a:lnTo>
                      <a:pt x="1147" y="150"/>
                    </a:lnTo>
                    <a:lnTo>
                      <a:pt x="1143" y="150"/>
                    </a:lnTo>
                    <a:lnTo>
                      <a:pt x="1140" y="152"/>
                    </a:lnTo>
                    <a:lnTo>
                      <a:pt x="1136" y="152"/>
                    </a:lnTo>
                    <a:lnTo>
                      <a:pt x="1132" y="154"/>
                    </a:lnTo>
                    <a:lnTo>
                      <a:pt x="1128" y="154"/>
                    </a:lnTo>
                    <a:lnTo>
                      <a:pt x="1124" y="154"/>
                    </a:lnTo>
                    <a:lnTo>
                      <a:pt x="1121" y="155"/>
                    </a:lnTo>
                    <a:lnTo>
                      <a:pt x="1117" y="155"/>
                    </a:lnTo>
                    <a:lnTo>
                      <a:pt x="1111" y="155"/>
                    </a:lnTo>
                    <a:lnTo>
                      <a:pt x="1107" y="155"/>
                    </a:lnTo>
                    <a:lnTo>
                      <a:pt x="1103" y="157"/>
                    </a:lnTo>
                    <a:lnTo>
                      <a:pt x="1100" y="157"/>
                    </a:lnTo>
                    <a:lnTo>
                      <a:pt x="1096" y="157"/>
                    </a:lnTo>
                    <a:lnTo>
                      <a:pt x="1092" y="159"/>
                    </a:lnTo>
                    <a:lnTo>
                      <a:pt x="1088" y="159"/>
                    </a:lnTo>
                    <a:lnTo>
                      <a:pt x="1084" y="161"/>
                    </a:lnTo>
                    <a:lnTo>
                      <a:pt x="1081" y="161"/>
                    </a:lnTo>
                    <a:lnTo>
                      <a:pt x="1077" y="161"/>
                    </a:lnTo>
                    <a:lnTo>
                      <a:pt x="1071" y="161"/>
                    </a:lnTo>
                    <a:lnTo>
                      <a:pt x="1069" y="163"/>
                    </a:lnTo>
                    <a:lnTo>
                      <a:pt x="1065" y="163"/>
                    </a:lnTo>
                    <a:lnTo>
                      <a:pt x="1060" y="163"/>
                    </a:lnTo>
                    <a:lnTo>
                      <a:pt x="1056" y="165"/>
                    </a:lnTo>
                    <a:lnTo>
                      <a:pt x="1054" y="165"/>
                    </a:lnTo>
                    <a:lnTo>
                      <a:pt x="1048" y="165"/>
                    </a:lnTo>
                    <a:lnTo>
                      <a:pt x="1044" y="165"/>
                    </a:lnTo>
                    <a:lnTo>
                      <a:pt x="1041" y="167"/>
                    </a:lnTo>
                    <a:lnTo>
                      <a:pt x="1037" y="167"/>
                    </a:lnTo>
                    <a:lnTo>
                      <a:pt x="1029" y="169"/>
                    </a:lnTo>
                    <a:lnTo>
                      <a:pt x="1022" y="169"/>
                    </a:lnTo>
                    <a:lnTo>
                      <a:pt x="1020" y="176"/>
                    </a:lnTo>
                    <a:lnTo>
                      <a:pt x="1020" y="184"/>
                    </a:lnTo>
                    <a:lnTo>
                      <a:pt x="1020" y="192"/>
                    </a:lnTo>
                    <a:lnTo>
                      <a:pt x="1020" y="199"/>
                    </a:lnTo>
                    <a:lnTo>
                      <a:pt x="1020" y="203"/>
                    </a:lnTo>
                    <a:lnTo>
                      <a:pt x="1020" y="207"/>
                    </a:lnTo>
                    <a:lnTo>
                      <a:pt x="1020" y="211"/>
                    </a:lnTo>
                    <a:lnTo>
                      <a:pt x="1020" y="214"/>
                    </a:lnTo>
                    <a:lnTo>
                      <a:pt x="1018" y="220"/>
                    </a:lnTo>
                    <a:lnTo>
                      <a:pt x="1018" y="222"/>
                    </a:lnTo>
                    <a:lnTo>
                      <a:pt x="1018" y="226"/>
                    </a:lnTo>
                    <a:lnTo>
                      <a:pt x="1018" y="232"/>
                    </a:lnTo>
                    <a:lnTo>
                      <a:pt x="1018" y="235"/>
                    </a:lnTo>
                    <a:lnTo>
                      <a:pt x="1018" y="237"/>
                    </a:lnTo>
                    <a:lnTo>
                      <a:pt x="1018" y="243"/>
                    </a:lnTo>
                    <a:lnTo>
                      <a:pt x="1018" y="247"/>
                    </a:lnTo>
                    <a:lnTo>
                      <a:pt x="1018" y="249"/>
                    </a:lnTo>
                    <a:lnTo>
                      <a:pt x="1018" y="254"/>
                    </a:lnTo>
                    <a:lnTo>
                      <a:pt x="1018" y="258"/>
                    </a:lnTo>
                    <a:lnTo>
                      <a:pt x="1018" y="262"/>
                    </a:lnTo>
                    <a:lnTo>
                      <a:pt x="1018" y="266"/>
                    </a:lnTo>
                    <a:lnTo>
                      <a:pt x="1018" y="270"/>
                    </a:lnTo>
                    <a:lnTo>
                      <a:pt x="1018" y="273"/>
                    </a:lnTo>
                    <a:lnTo>
                      <a:pt x="1018" y="277"/>
                    </a:lnTo>
                    <a:lnTo>
                      <a:pt x="1018" y="281"/>
                    </a:lnTo>
                    <a:lnTo>
                      <a:pt x="1018" y="285"/>
                    </a:lnTo>
                    <a:lnTo>
                      <a:pt x="1018" y="289"/>
                    </a:lnTo>
                    <a:lnTo>
                      <a:pt x="1018" y="294"/>
                    </a:lnTo>
                    <a:lnTo>
                      <a:pt x="1010" y="294"/>
                    </a:lnTo>
                    <a:lnTo>
                      <a:pt x="1003" y="294"/>
                    </a:lnTo>
                    <a:lnTo>
                      <a:pt x="995" y="296"/>
                    </a:lnTo>
                    <a:lnTo>
                      <a:pt x="989" y="298"/>
                    </a:lnTo>
                    <a:lnTo>
                      <a:pt x="982" y="298"/>
                    </a:lnTo>
                    <a:lnTo>
                      <a:pt x="976" y="300"/>
                    </a:lnTo>
                    <a:lnTo>
                      <a:pt x="968" y="300"/>
                    </a:lnTo>
                    <a:lnTo>
                      <a:pt x="961" y="302"/>
                    </a:lnTo>
                    <a:lnTo>
                      <a:pt x="955" y="304"/>
                    </a:lnTo>
                    <a:lnTo>
                      <a:pt x="949" y="306"/>
                    </a:lnTo>
                    <a:lnTo>
                      <a:pt x="942" y="306"/>
                    </a:lnTo>
                    <a:lnTo>
                      <a:pt x="936" y="308"/>
                    </a:lnTo>
                    <a:lnTo>
                      <a:pt x="928" y="308"/>
                    </a:lnTo>
                    <a:lnTo>
                      <a:pt x="921" y="311"/>
                    </a:lnTo>
                    <a:lnTo>
                      <a:pt x="915" y="311"/>
                    </a:lnTo>
                    <a:lnTo>
                      <a:pt x="909" y="313"/>
                    </a:lnTo>
                    <a:lnTo>
                      <a:pt x="902" y="313"/>
                    </a:lnTo>
                    <a:lnTo>
                      <a:pt x="894" y="315"/>
                    </a:lnTo>
                    <a:lnTo>
                      <a:pt x="887" y="317"/>
                    </a:lnTo>
                    <a:lnTo>
                      <a:pt x="881" y="319"/>
                    </a:lnTo>
                    <a:lnTo>
                      <a:pt x="873" y="319"/>
                    </a:lnTo>
                    <a:lnTo>
                      <a:pt x="868" y="321"/>
                    </a:lnTo>
                    <a:lnTo>
                      <a:pt x="860" y="323"/>
                    </a:lnTo>
                    <a:lnTo>
                      <a:pt x="854" y="325"/>
                    </a:lnTo>
                    <a:lnTo>
                      <a:pt x="847" y="325"/>
                    </a:lnTo>
                    <a:lnTo>
                      <a:pt x="839" y="327"/>
                    </a:lnTo>
                    <a:lnTo>
                      <a:pt x="833" y="328"/>
                    </a:lnTo>
                    <a:lnTo>
                      <a:pt x="828" y="330"/>
                    </a:lnTo>
                    <a:lnTo>
                      <a:pt x="820" y="330"/>
                    </a:lnTo>
                    <a:lnTo>
                      <a:pt x="812" y="332"/>
                    </a:lnTo>
                    <a:lnTo>
                      <a:pt x="807" y="334"/>
                    </a:lnTo>
                    <a:lnTo>
                      <a:pt x="799" y="336"/>
                    </a:lnTo>
                    <a:lnTo>
                      <a:pt x="799" y="342"/>
                    </a:lnTo>
                    <a:lnTo>
                      <a:pt x="799" y="346"/>
                    </a:lnTo>
                    <a:lnTo>
                      <a:pt x="797" y="351"/>
                    </a:lnTo>
                    <a:lnTo>
                      <a:pt x="797" y="355"/>
                    </a:lnTo>
                    <a:lnTo>
                      <a:pt x="795" y="361"/>
                    </a:lnTo>
                    <a:lnTo>
                      <a:pt x="795" y="365"/>
                    </a:lnTo>
                    <a:lnTo>
                      <a:pt x="793" y="370"/>
                    </a:lnTo>
                    <a:lnTo>
                      <a:pt x="793" y="376"/>
                    </a:lnTo>
                    <a:lnTo>
                      <a:pt x="793" y="380"/>
                    </a:lnTo>
                    <a:lnTo>
                      <a:pt x="792" y="386"/>
                    </a:lnTo>
                    <a:lnTo>
                      <a:pt x="792" y="389"/>
                    </a:lnTo>
                    <a:lnTo>
                      <a:pt x="790" y="395"/>
                    </a:lnTo>
                    <a:lnTo>
                      <a:pt x="788" y="399"/>
                    </a:lnTo>
                    <a:lnTo>
                      <a:pt x="788" y="405"/>
                    </a:lnTo>
                    <a:lnTo>
                      <a:pt x="788" y="410"/>
                    </a:lnTo>
                    <a:lnTo>
                      <a:pt x="788" y="416"/>
                    </a:lnTo>
                    <a:lnTo>
                      <a:pt x="788" y="420"/>
                    </a:lnTo>
                    <a:lnTo>
                      <a:pt x="786" y="424"/>
                    </a:lnTo>
                    <a:lnTo>
                      <a:pt x="784" y="429"/>
                    </a:lnTo>
                    <a:lnTo>
                      <a:pt x="782" y="435"/>
                    </a:lnTo>
                    <a:lnTo>
                      <a:pt x="782" y="439"/>
                    </a:lnTo>
                    <a:lnTo>
                      <a:pt x="782" y="444"/>
                    </a:lnTo>
                    <a:lnTo>
                      <a:pt x="782" y="450"/>
                    </a:lnTo>
                    <a:lnTo>
                      <a:pt x="780" y="456"/>
                    </a:lnTo>
                    <a:lnTo>
                      <a:pt x="778" y="460"/>
                    </a:lnTo>
                    <a:lnTo>
                      <a:pt x="778" y="465"/>
                    </a:lnTo>
                    <a:lnTo>
                      <a:pt x="776" y="469"/>
                    </a:lnTo>
                    <a:lnTo>
                      <a:pt x="776" y="475"/>
                    </a:lnTo>
                    <a:lnTo>
                      <a:pt x="774" y="481"/>
                    </a:lnTo>
                    <a:lnTo>
                      <a:pt x="774" y="486"/>
                    </a:lnTo>
                    <a:lnTo>
                      <a:pt x="773" y="490"/>
                    </a:lnTo>
                    <a:lnTo>
                      <a:pt x="773" y="496"/>
                    </a:lnTo>
                    <a:lnTo>
                      <a:pt x="765" y="496"/>
                    </a:lnTo>
                    <a:lnTo>
                      <a:pt x="759" y="498"/>
                    </a:lnTo>
                    <a:lnTo>
                      <a:pt x="752" y="498"/>
                    </a:lnTo>
                    <a:lnTo>
                      <a:pt x="746" y="500"/>
                    </a:lnTo>
                    <a:lnTo>
                      <a:pt x="740" y="500"/>
                    </a:lnTo>
                    <a:lnTo>
                      <a:pt x="733" y="502"/>
                    </a:lnTo>
                    <a:lnTo>
                      <a:pt x="727" y="503"/>
                    </a:lnTo>
                    <a:lnTo>
                      <a:pt x="721" y="503"/>
                    </a:lnTo>
                    <a:lnTo>
                      <a:pt x="714" y="503"/>
                    </a:lnTo>
                    <a:lnTo>
                      <a:pt x="706" y="505"/>
                    </a:lnTo>
                    <a:lnTo>
                      <a:pt x="700" y="507"/>
                    </a:lnTo>
                    <a:lnTo>
                      <a:pt x="695" y="509"/>
                    </a:lnTo>
                    <a:lnTo>
                      <a:pt x="687" y="509"/>
                    </a:lnTo>
                    <a:lnTo>
                      <a:pt x="679" y="511"/>
                    </a:lnTo>
                    <a:lnTo>
                      <a:pt x="672" y="513"/>
                    </a:lnTo>
                    <a:lnTo>
                      <a:pt x="666" y="515"/>
                    </a:lnTo>
                    <a:lnTo>
                      <a:pt x="660" y="515"/>
                    </a:lnTo>
                    <a:lnTo>
                      <a:pt x="653" y="517"/>
                    </a:lnTo>
                    <a:lnTo>
                      <a:pt x="647" y="517"/>
                    </a:lnTo>
                    <a:lnTo>
                      <a:pt x="639" y="519"/>
                    </a:lnTo>
                    <a:lnTo>
                      <a:pt x="632" y="521"/>
                    </a:lnTo>
                    <a:lnTo>
                      <a:pt x="624" y="521"/>
                    </a:lnTo>
                    <a:lnTo>
                      <a:pt x="618" y="522"/>
                    </a:lnTo>
                    <a:lnTo>
                      <a:pt x="613" y="524"/>
                    </a:lnTo>
                    <a:lnTo>
                      <a:pt x="607" y="524"/>
                    </a:lnTo>
                    <a:lnTo>
                      <a:pt x="599" y="526"/>
                    </a:lnTo>
                    <a:lnTo>
                      <a:pt x="592" y="526"/>
                    </a:lnTo>
                    <a:lnTo>
                      <a:pt x="584" y="528"/>
                    </a:lnTo>
                    <a:lnTo>
                      <a:pt x="579" y="528"/>
                    </a:lnTo>
                    <a:lnTo>
                      <a:pt x="573" y="530"/>
                    </a:lnTo>
                    <a:lnTo>
                      <a:pt x="565" y="532"/>
                    </a:lnTo>
                    <a:lnTo>
                      <a:pt x="560" y="532"/>
                    </a:lnTo>
                    <a:lnTo>
                      <a:pt x="558" y="538"/>
                    </a:lnTo>
                    <a:lnTo>
                      <a:pt x="556" y="543"/>
                    </a:lnTo>
                    <a:lnTo>
                      <a:pt x="556" y="547"/>
                    </a:lnTo>
                    <a:lnTo>
                      <a:pt x="556" y="553"/>
                    </a:lnTo>
                    <a:lnTo>
                      <a:pt x="556" y="555"/>
                    </a:lnTo>
                    <a:lnTo>
                      <a:pt x="556" y="560"/>
                    </a:lnTo>
                    <a:lnTo>
                      <a:pt x="554" y="566"/>
                    </a:lnTo>
                    <a:lnTo>
                      <a:pt x="554" y="572"/>
                    </a:lnTo>
                    <a:lnTo>
                      <a:pt x="550" y="576"/>
                    </a:lnTo>
                    <a:lnTo>
                      <a:pt x="550" y="579"/>
                    </a:lnTo>
                    <a:lnTo>
                      <a:pt x="550" y="585"/>
                    </a:lnTo>
                    <a:lnTo>
                      <a:pt x="550" y="591"/>
                    </a:lnTo>
                    <a:lnTo>
                      <a:pt x="548" y="597"/>
                    </a:lnTo>
                    <a:lnTo>
                      <a:pt x="548" y="600"/>
                    </a:lnTo>
                    <a:lnTo>
                      <a:pt x="546" y="606"/>
                    </a:lnTo>
                    <a:lnTo>
                      <a:pt x="546" y="612"/>
                    </a:lnTo>
                    <a:lnTo>
                      <a:pt x="544" y="614"/>
                    </a:lnTo>
                    <a:lnTo>
                      <a:pt x="544" y="619"/>
                    </a:lnTo>
                    <a:lnTo>
                      <a:pt x="542" y="625"/>
                    </a:lnTo>
                    <a:lnTo>
                      <a:pt x="542" y="631"/>
                    </a:lnTo>
                    <a:lnTo>
                      <a:pt x="541" y="635"/>
                    </a:lnTo>
                    <a:lnTo>
                      <a:pt x="539" y="640"/>
                    </a:lnTo>
                    <a:lnTo>
                      <a:pt x="539" y="644"/>
                    </a:lnTo>
                    <a:lnTo>
                      <a:pt x="539" y="650"/>
                    </a:lnTo>
                    <a:lnTo>
                      <a:pt x="537" y="654"/>
                    </a:lnTo>
                    <a:lnTo>
                      <a:pt x="537" y="659"/>
                    </a:lnTo>
                    <a:lnTo>
                      <a:pt x="535" y="665"/>
                    </a:lnTo>
                    <a:lnTo>
                      <a:pt x="535" y="671"/>
                    </a:lnTo>
                    <a:lnTo>
                      <a:pt x="533" y="675"/>
                    </a:lnTo>
                    <a:lnTo>
                      <a:pt x="533" y="678"/>
                    </a:lnTo>
                    <a:lnTo>
                      <a:pt x="531" y="682"/>
                    </a:lnTo>
                    <a:lnTo>
                      <a:pt x="531" y="690"/>
                    </a:lnTo>
                    <a:lnTo>
                      <a:pt x="525" y="690"/>
                    </a:lnTo>
                    <a:lnTo>
                      <a:pt x="520" y="692"/>
                    </a:lnTo>
                    <a:lnTo>
                      <a:pt x="514" y="694"/>
                    </a:lnTo>
                    <a:lnTo>
                      <a:pt x="508" y="695"/>
                    </a:lnTo>
                    <a:lnTo>
                      <a:pt x="502" y="695"/>
                    </a:lnTo>
                    <a:lnTo>
                      <a:pt x="497" y="697"/>
                    </a:lnTo>
                    <a:lnTo>
                      <a:pt x="491" y="699"/>
                    </a:lnTo>
                    <a:lnTo>
                      <a:pt x="485" y="701"/>
                    </a:lnTo>
                    <a:lnTo>
                      <a:pt x="480" y="701"/>
                    </a:lnTo>
                    <a:lnTo>
                      <a:pt x="474" y="703"/>
                    </a:lnTo>
                    <a:lnTo>
                      <a:pt x="466" y="705"/>
                    </a:lnTo>
                    <a:lnTo>
                      <a:pt x="461" y="707"/>
                    </a:lnTo>
                    <a:lnTo>
                      <a:pt x="455" y="709"/>
                    </a:lnTo>
                    <a:lnTo>
                      <a:pt x="449" y="711"/>
                    </a:lnTo>
                    <a:lnTo>
                      <a:pt x="444" y="713"/>
                    </a:lnTo>
                    <a:lnTo>
                      <a:pt x="438" y="713"/>
                    </a:lnTo>
                    <a:lnTo>
                      <a:pt x="432" y="715"/>
                    </a:lnTo>
                    <a:lnTo>
                      <a:pt x="425" y="716"/>
                    </a:lnTo>
                    <a:lnTo>
                      <a:pt x="419" y="718"/>
                    </a:lnTo>
                    <a:lnTo>
                      <a:pt x="413" y="720"/>
                    </a:lnTo>
                    <a:lnTo>
                      <a:pt x="407" y="722"/>
                    </a:lnTo>
                    <a:lnTo>
                      <a:pt x="402" y="724"/>
                    </a:lnTo>
                    <a:lnTo>
                      <a:pt x="396" y="724"/>
                    </a:lnTo>
                    <a:lnTo>
                      <a:pt x="390" y="726"/>
                    </a:lnTo>
                    <a:lnTo>
                      <a:pt x="385" y="728"/>
                    </a:lnTo>
                    <a:lnTo>
                      <a:pt x="379" y="730"/>
                    </a:lnTo>
                    <a:lnTo>
                      <a:pt x="373" y="730"/>
                    </a:lnTo>
                    <a:lnTo>
                      <a:pt x="367" y="734"/>
                    </a:lnTo>
                    <a:lnTo>
                      <a:pt x="360" y="735"/>
                    </a:lnTo>
                    <a:lnTo>
                      <a:pt x="354" y="735"/>
                    </a:lnTo>
                    <a:lnTo>
                      <a:pt x="348" y="737"/>
                    </a:lnTo>
                    <a:lnTo>
                      <a:pt x="343" y="739"/>
                    </a:lnTo>
                    <a:lnTo>
                      <a:pt x="343" y="745"/>
                    </a:lnTo>
                    <a:lnTo>
                      <a:pt x="341" y="751"/>
                    </a:lnTo>
                    <a:lnTo>
                      <a:pt x="341" y="758"/>
                    </a:lnTo>
                    <a:lnTo>
                      <a:pt x="341" y="764"/>
                    </a:lnTo>
                    <a:lnTo>
                      <a:pt x="341" y="770"/>
                    </a:lnTo>
                    <a:lnTo>
                      <a:pt x="341" y="775"/>
                    </a:lnTo>
                    <a:lnTo>
                      <a:pt x="339" y="783"/>
                    </a:lnTo>
                    <a:lnTo>
                      <a:pt x="339" y="789"/>
                    </a:lnTo>
                    <a:lnTo>
                      <a:pt x="339" y="796"/>
                    </a:lnTo>
                    <a:lnTo>
                      <a:pt x="337" y="802"/>
                    </a:lnTo>
                    <a:lnTo>
                      <a:pt x="337" y="810"/>
                    </a:lnTo>
                    <a:lnTo>
                      <a:pt x="337" y="815"/>
                    </a:lnTo>
                    <a:lnTo>
                      <a:pt x="335" y="821"/>
                    </a:lnTo>
                    <a:lnTo>
                      <a:pt x="335" y="829"/>
                    </a:lnTo>
                    <a:lnTo>
                      <a:pt x="335" y="834"/>
                    </a:lnTo>
                    <a:lnTo>
                      <a:pt x="335" y="840"/>
                    </a:lnTo>
                    <a:lnTo>
                      <a:pt x="335" y="846"/>
                    </a:lnTo>
                    <a:lnTo>
                      <a:pt x="335" y="853"/>
                    </a:lnTo>
                    <a:lnTo>
                      <a:pt x="333" y="859"/>
                    </a:lnTo>
                    <a:lnTo>
                      <a:pt x="333" y="867"/>
                    </a:lnTo>
                    <a:lnTo>
                      <a:pt x="333" y="872"/>
                    </a:lnTo>
                    <a:lnTo>
                      <a:pt x="331" y="878"/>
                    </a:lnTo>
                    <a:lnTo>
                      <a:pt x="331" y="886"/>
                    </a:lnTo>
                    <a:lnTo>
                      <a:pt x="331" y="891"/>
                    </a:lnTo>
                    <a:lnTo>
                      <a:pt x="329" y="897"/>
                    </a:lnTo>
                    <a:lnTo>
                      <a:pt x="329" y="903"/>
                    </a:lnTo>
                    <a:lnTo>
                      <a:pt x="329" y="910"/>
                    </a:lnTo>
                    <a:lnTo>
                      <a:pt x="329" y="916"/>
                    </a:lnTo>
                    <a:lnTo>
                      <a:pt x="329" y="924"/>
                    </a:lnTo>
                    <a:lnTo>
                      <a:pt x="329" y="929"/>
                    </a:lnTo>
                    <a:lnTo>
                      <a:pt x="328" y="937"/>
                    </a:lnTo>
                    <a:lnTo>
                      <a:pt x="328" y="943"/>
                    </a:lnTo>
                    <a:lnTo>
                      <a:pt x="324" y="945"/>
                    </a:lnTo>
                    <a:lnTo>
                      <a:pt x="318" y="947"/>
                    </a:lnTo>
                    <a:lnTo>
                      <a:pt x="316" y="950"/>
                    </a:lnTo>
                    <a:lnTo>
                      <a:pt x="312" y="952"/>
                    </a:lnTo>
                    <a:lnTo>
                      <a:pt x="307" y="956"/>
                    </a:lnTo>
                    <a:lnTo>
                      <a:pt x="303" y="958"/>
                    </a:lnTo>
                    <a:lnTo>
                      <a:pt x="299" y="962"/>
                    </a:lnTo>
                    <a:lnTo>
                      <a:pt x="295" y="966"/>
                    </a:lnTo>
                    <a:lnTo>
                      <a:pt x="291" y="967"/>
                    </a:lnTo>
                    <a:lnTo>
                      <a:pt x="288" y="971"/>
                    </a:lnTo>
                    <a:lnTo>
                      <a:pt x="282" y="973"/>
                    </a:lnTo>
                    <a:lnTo>
                      <a:pt x="278" y="977"/>
                    </a:lnTo>
                    <a:lnTo>
                      <a:pt x="274" y="979"/>
                    </a:lnTo>
                    <a:lnTo>
                      <a:pt x="270" y="983"/>
                    </a:lnTo>
                    <a:lnTo>
                      <a:pt x="267" y="985"/>
                    </a:lnTo>
                    <a:lnTo>
                      <a:pt x="263" y="988"/>
                    </a:lnTo>
                    <a:lnTo>
                      <a:pt x="259" y="990"/>
                    </a:lnTo>
                    <a:lnTo>
                      <a:pt x="253" y="994"/>
                    </a:lnTo>
                    <a:lnTo>
                      <a:pt x="250" y="996"/>
                    </a:lnTo>
                    <a:lnTo>
                      <a:pt x="246" y="1000"/>
                    </a:lnTo>
                    <a:lnTo>
                      <a:pt x="242" y="1002"/>
                    </a:lnTo>
                    <a:lnTo>
                      <a:pt x="236" y="1004"/>
                    </a:lnTo>
                    <a:lnTo>
                      <a:pt x="232" y="1007"/>
                    </a:lnTo>
                    <a:lnTo>
                      <a:pt x="231" y="1011"/>
                    </a:lnTo>
                    <a:lnTo>
                      <a:pt x="225" y="1013"/>
                    </a:lnTo>
                    <a:lnTo>
                      <a:pt x="221" y="1015"/>
                    </a:lnTo>
                    <a:lnTo>
                      <a:pt x="217" y="1019"/>
                    </a:lnTo>
                    <a:lnTo>
                      <a:pt x="213" y="1023"/>
                    </a:lnTo>
                    <a:lnTo>
                      <a:pt x="206" y="1026"/>
                    </a:lnTo>
                    <a:lnTo>
                      <a:pt x="198" y="1034"/>
                    </a:lnTo>
                    <a:lnTo>
                      <a:pt x="198" y="1038"/>
                    </a:lnTo>
                    <a:lnTo>
                      <a:pt x="198" y="1042"/>
                    </a:lnTo>
                    <a:lnTo>
                      <a:pt x="196" y="1047"/>
                    </a:lnTo>
                    <a:lnTo>
                      <a:pt x="196" y="1053"/>
                    </a:lnTo>
                    <a:lnTo>
                      <a:pt x="196" y="1057"/>
                    </a:lnTo>
                    <a:lnTo>
                      <a:pt x="196" y="1061"/>
                    </a:lnTo>
                    <a:lnTo>
                      <a:pt x="196" y="1066"/>
                    </a:lnTo>
                    <a:lnTo>
                      <a:pt x="196" y="1072"/>
                    </a:lnTo>
                    <a:lnTo>
                      <a:pt x="196" y="1076"/>
                    </a:lnTo>
                    <a:lnTo>
                      <a:pt x="196" y="1080"/>
                    </a:lnTo>
                    <a:lnTo>
                      <a:pt x="196" y="1085"/>
                    </a:lnTo>
                    <a:lnTo>
                      <a:pt x="196" y="1091"/>
                    </a:lnTo>
                    <a:lnTo>
                      <a:pt x="196" y="1095"/>
                    </a:lnTo>
                    <a:lnTo>
                      <a:pt x="196" y="1101"/>
                    </a:lnTo>
                    <a:lnTo>
                      <a:pt x="196" y="1106"/>
                    </a:lnTo>
                    <a:lnTo>
                      <a:pt x="196" y="1112"/>
                    </a:lnTo>
                    <a:lnTo>
                      <a:pt x="194" y="1116"/>
                    </a:lnTo>
                    <a:lnTo>
                      <a:pt x="194" y="1120"/>
                    </a:lnTo>
                    <a:lnTo>
                      <a:pt x="194" y="1123"/>
                    </a:lnTo>
                    <a:lnTo>
                      <a:pt x="194" y="1129"/>
                    </a:lnTo>
                    <a:lnTo>
                      <a:pt x="193" y="1135"/>
                    </a:lnTo>
                    <a:lnTo>
                      <a:pt x="193" y="1140"/>
                    </a:lnTo>
                    <a:lnTo>
                      <a:pt x="193" y="1144"/>
                    </a:lnTo>
                    <a:lnTo>
                      <a:pt x="193" y="1150"/>
                    </a:lnTo>
                    <a:lnTo>
                      <a:pt x="193" y="1154"/>
                    </a:lnTo>
                    <a:lnTo>
                      <a:pt x="193" y="1159"/>
                    </a:lnTo>
                    <a:lnTo>
                      <a:pt x="193" y="1163"/>
                    </a:lnTo>
                    <a:lnTo>
                      <a:pt x="193" y="1169"/>
                    </a:lnTo>
                    <a:lnTo>
                      <a:pt x="193" y="1175"/>
                    </a:lnTo>
                    <a:lnTo>
                      <a:pt x="193" y="1180"/>
                    </a:lnTo>
                    <a:lnTo>
                      <a:pt x="193" y="1184"/>
                    </a:lnTo>
                    <a:lnTo>
                      <a:pt x="194" y="1188"/>
                    </a:lnTo>
                    <a:lnTo>
                      <a:pt x="187" y="1194"/>
                    </a:lnTo>
                    <a:lnTo>
                      <a:pt x="181" y="1198"/>
                    </a:lnTo>
                    <a:lnTo>
                      <a:pt x="175" y="1199"/>
                    </a:lnTo>
                    <a:lnTo>
                      <a:pt x="170" y="1205"/>
                    </a:lnTo>
                    <a:lnTo>
                      <a:pt x="162" y="1209"/>
                    </a:lnTo>
                    <a:lnTo>
                      <a:pt x="156" y="1213"/>
                    </a:lnTo>
                    <a:lnTo>
                      <a:pt x="153" y="1217"/>
                    </a:lnTo>
                    <a:lnTo>
                      <a:pt x="147" y="1222"/>
                    </a:lnTo>
                    <a:lnTo>
                      <a:pt x="139" y="1224"/>
                    </a:lnTo>
                    <a:lnTo>
                      <a:pt x="134" y="1228"/>
                    </a:lnTo>
                    <a:lnTo>
                      <a:pt x="128" y="1234"/>
                    </a:lnTo>
                    <a:lnTo>
                      <a:pt x="122" y="1237"/>
                    </a:lnTo>
                    <a:lnTo>
                      <a:pt x="115" y="1239"/>
                    </a:lnTo>
                    <a:lnTo>
                      <a:pt x="109" y="1245"/>
                    </a:lnTo>
                    <a:lnTo>
                      <a:pt x="103" y="1249"/>
                    </a:lnTo>
                    <a:lnTo>
                      <a:pt x="97" y="1253"/>
                    </a:lnTo>
                    <a:lnTo>
                      <a:pt x="92" y="1256"/>
                    </a:lnTo>
                    <a:lnTo>
                      <a:pt x="86" y="1260"/>
                    </a:lnTo>
                    <a:lnTo>
                      <a:pt x="80" y="1264"/>
                    </a:lnTo>
                    <a:lnTo>
                      <a:pt x="75" y="1268"/>
                    </a:lnTo>
                    <a:lnTo>
                      <a:pt x="69" y="1274"/>
                    </a:lnTo>
                    <a:lnTo>
                      <a:pt x="63" y="1277"/>
                    </a:lnTo>
                    <a:lnTo>
                      <a:pt x="57" y="1281"/>
                    </a:lnTo>
                    <a:lnTo>
                      <a:pt x="52" y="1285"/>
                    </a:lnTo>
                    <a:lnTo>
                      <a:pt x="44" y="1289"/>
                    </a:lnTo>
                    <a:lnTo>
                      <a:pt x="38" y="1293"/>
                    </a:lnTo>
                    <a:lnTo>
                      <a:pt x="35" y="1298"/>
                    </a:lnTo>
                    <a:lnTo>
                      <a:pt x="29" y="1302"/>
                    </a:lnTo>
                    <a:lnTo>
                      <a:pt x="21" y="1306"/>
                    </a:lnTo>
                    <a:lnTo>
                      <a:pt x="16" y="1310"/>
                    </a:lnTo>
                    <a:lnTo>
                      <a:pt x="10" y="1315"/>
                    </a:lnTo>
                    <a:lnTo>
                      <a:pt x="6" y="1319"/>
                    </a:lnTo>
                    <a:lnTo>
                      <a:pt x="4" y="1325"/>
                    </a:lnTo>
                    <a:lnTo>
                      <a:pt x="4" y="1333"/>
                    </a:lnTo>
                    <a:lnTo>
                      <a:pt x="4" y="1338"/>
                    </a:lnTo>
                    <a:lnTo>
                      <a:pt x="4" y="1346"/>
                    </a:lnTo>
                    <a:lnTo>
                      <a:pt x="4" y="1352"/>
                    </a:lnTo>
                    <a:lnTo>
                      <a:pt x="4" y="1359"/>
                    </a:lnTo>
                    <a:lnTo>
                      <a:pt x="4" y="1367"/>
                    </a:lnTo>
                    <a:lnTo>
                      <a:pt x="4" y="1374"/>
                    </a:lnTo>
                    <a:lnTo>
                      <a:pt x="4" y="1380"/>
                    </a:lnTo>
                    <a:lnTo>
                      <a:pt x="4" y="1388"/>
                    </a:lnTo>
                    <a:lnTo>
                      <a:pt x="2" y="1395"/>
                    </a:lnTo>
                    <a:lnTo>
                      <a:pt x="2" y="1401"/>
                    </a:lnTo>
                    <a:lnTo>
                      <a:pt x="2" y="1409"/>
                    </a:lnTo>
                    <a:lnTo>
                      <a:pt x="2" y="1416"/>
                    </a:lnTo>
                    <a:lnTo>
                      <a:pt x="2" y="1424"/>
                    </a:lnTo>
                    <a:lnTo>
                      <a:pt x="2" y="1431"/>
                    </a:lnTo>
                    <a:lnTo>
                      <a:pt x="2" y="1437"/>
                    </a:lnTo>
                    <a:lnTo>
                      <a:pt x="2" y="1445"/>
                    </a:lnTo>
                    <a:lnTo>
                      <a:pt x="0" y="1450"/>
                    </a:lnTo>
                    <a:lnTo>
                      <a:pt x="0" y="1460"/>
                    </a:lnTo>
                    <a:lnTo>
                      <a:pt x="0" y="1466"/>
                    </a:lnTo>
                    <a:lnTo>
                      <a:pt x="0" y="1473"/>
                    </a:lnTo>
                    <a:lnTo>
                      <a:pt x="0" y="1479"/>
                    </a:lnTo>
                    <a:lnTo>
                      <a:pt x="0" y="1488"/>
                    </a:lnTo>
                    <a:lnTo>
                      <a:pt x="0" y="1494"/>
                    </a:lnTo>
                    <a:lnTo>
                      <a:pt x="0" y="1502"/>
                    </a:lnTo>
                    <a:lnTo>
                      <a:pt x="0" y="1507"/>
                    </a:lnTo>
                    <a:lnTo>
                      <a:pt x="0" y="1517"/>
                    </a:lnTo>
                    <a:lnTo>
                      <a:pt x="0" y="1523"/>
                    </a:lnTo>
                    <a:lnTo>
                      <a:pt x="0" y="1528"/>
                    </a:lnTo>
                    <a:lnTo>
                      <a:pt x="0" y="1536"/>
                    </a:lnTo>
                    <a:lnTo>
                      <a:pt x="0" y="1546"/>
                    </a:lnTo>
                    <a:lnTo>
                      <a:pt x="54" y="1547"/>
                    </a:lnTo>
                    <a:lnTo>
                      <a:pt x="59" y="1346"/>
                    </a:lnTo>
                    <a:lnTo>
                      <a:pt x="63" y="1342"/>
                    </a:lnTo>
                    <a:lnTo>
                      <a:pt x="69" y="1338"/>
                    </a:lnTo>
                    <a:lnTo>
                      <a:pt x="75" y="1333"/>
                    </a:lnTo>
                    <a:lnTo>
                      <a:pt x="82" y="1329"/>
                    </a:lnTo>
                    <a:lnTo>
                      <a:pt x="88" y="1325"/>
                    </a:lnTo>
                    <a:lnTo>
                      <a:pt x="92" y="1321"/>
                    </a:lnTo>
                    <a:lnTo>
                      <a:pt x="97" y="1317"/>
                    </a:lnTo>
                    <a:lnTo>
                      <a:pt x="105" y="1315"/>
                    </a:lnTo>
                    <a:lnTo>
                      <a:pt x="111" y="1310"/>
                    </a:lnTo>
                    <a:lnTo>
                      <a:pt x="116" y="1306"/>
                    </a:lnTo>
                    <a:lnTo>
                      <a:pt x="122" y="1302"/>
                    </a:lnTo>
                    <a:lnTo>
                      <a:pt x="128" y="1298"/>
                    </a:lnTo>
                    <a:lnTo>
                      <a:pt x="134" y="1293"/>
                    </a:lnTo>
                    <a:lnTo>
                      <a:pt x="139" y="1291"/>
                    </a:lnTo>
                    <a:lnTo>
                      <a:pt x="145" y="1285"/>
                    </a:lnTo>
                    <a:lnTo>
                      <a:pt x="153" y="1281"/>
                    </a:lnTo>
                    <a:lnTo>
                      <a:pt x="156" y="1277"/>
                    </a:lnTo>
                    <a:lnTo>
                      <a:pt x="162" y="1274"/>
                    </a:lnTo>
                    <a:lnTo>
                      <a:pt x="168" y="1268"/>
                    </a:lnTo>
                    <a:lnTo>
                      <a:pt x="175" y="1266"/>
                    </a:lnTo>
                    <a:lnTo>
                      <a:pt x="181" y="1262"/>
                    </a:lnTo>
                    <a:lnTo>
                      <a:pt x="187" y="1256"/>
                    </a:lnTo>
                    <a:lnTo>
                      <a:pt x="193" y="1253"/>
                    </a:lnTo>
                    <a:lnTo>
                      <a:pt x="198" y="1251"/>
                    </a:lnTo>
                    <a:lnTo>
                      <a:pt x="204" y="1245"/>
                    </a:lnTo>
                    <a:lnTo>
                      <a:pt x="210" y="1241"/>
                    </a:lnTo>
                    <a:lnTo>
                      <a:pt x="215" y="1237"/>
                    </a:lnTo>
                    <a:lnTo>
                      <a:pt x="221" y="1234"/>
                    </a:lnTo>
                    <a:lnTo>
                      <a:pt x="227" y="1228"/>
                    </a:lnTo>
                    <a:lnTo>
                      <a:pt x="234" y="1226"/>
                    </a:lnTo>
                    <a:lnTo>
                      <a:pt x="240" y="1222"/>
                    </a:lnTo>
                    <a:lnTo>
                      <a:pt x="246" y="1217"/>
                    </a:lnTo>
                    <a:lnTo>
                      <a:pt x="246" y="1213"/>
                    </a:lnTo>
                    <a:lnTo>
                      <a:pt x="246" y="1207"/>
                    </a:lnTo>
                    <a:lnTo>
                      <a:pt x="246" y="1203"/>
                    </a:lnTo>
                    <a:lnTo>
                      <a:pt x="246" y="1198"/>
                    </a:lnTo>
                    <a:lnTo>
                      <a:pt x="246" y="1194"/>
                    </a:lnTo>
                    <a:lnTo>
                      <a:pt x="246" y="1188"/>
                    </a:lnTo>
                    <a:lnTo>
                      <a:pt x="246" y="1182"/>
                    </a:lnTo>
                    <a:lnTo>
                      <a:pt x="246" y="1179"/>
                    </a:lnTo>
                    <a:lnTo>
                      <a:pt x="246" y="1175"/>
                    </a:lnTo>
                    <a:lnTo>
                      <a:pt x="246" y="1169"/>
                    </a:lnTo>
                    <a:lnTo>
                      <a:pt x="246" y="1163"/>
                    </a:lnTo>
                    <a:lnTo>
                      <a:pt x="248" y="1159"/>
                    </a:lnTo>
                    <a:lnTo>
                      <a:pt x="248" y="1154"/>
                    </a:lnTo>
                    <a:lnTo>
                      <a:pt x="248" y="1150"/>
                    </a:lnTo>
                    <a:lnTo>
                      <a:pt x="248" y="1144"/>
                    </a:lnTo>
                    <a:lnTo>
                      <a:pt x="248" y="1140"/>
                    </a:lnTo>
                    <a:lnTo>
                      <a:pt x="248" y="1135"/>
                    </a:lnTo>
                    <a:lnTo>
                      <a:pt x="248" y="1129"/>
                    </a:lnTo>
                    <a:lnTo>
                      <a:pt x="248" y="1123"/>
                    </a:lnTo>
                    <a:lnTo>
                      <a:pt x="248" y="1121"/>
                    </a:lnTo>
                    <a:lnTo>
                      <a:pt x="248" y="1116"/>
                    </a:lnTo>
                    <a:lnTo>
                      <a:pt x="248" y="1110"/>
                    </a:lnTo>
                    <a:lnTo>
                      <a:pt x="248" y="1106"/>
                    </a:lnTo>
                    <a:lnTo>
                      <a:pt x="250" y="1101"/>
                    </a:lnTo>
                    <a:lnTo>
                      <a:pt x="250" y="1095"/>
                    </a:lnTo>
                    <a:lnTo>
                      <a:pt x="250" y="1091"/>
                    </a:lnTo>
                    <a:lnTo>
                      <a:pt x="250" y="1085"/>
                    </a:lnTo>
                    <a:lnTo>
                      <a:pt x="250" y="1082"/>
                    </a:lnTo>
                    <a:lnTo>
                      <a:pt x="250" y="1076"/>
                    </a:lnTo>
                    <a:lnTo>
                      <a:pt x="250" y="1072"/>
                    </a:lnTo>
                    <a:lnTo>
                      <a:pt x="250" y="1066"/>
                    </a:lnTo>
                    <a:lnTo>
                      <a:pt x="251" y="1063"/>
                    </a:lnTo>
                    <a:lnTo>
                      <a:pt x="253" y="1059"/>
                    </a:lnTo>
                    <a:lnTo>
                      <a:pt x="259" y="1057"/>
                    </a:lnTo>
                    <a:lnTo>
                      <a:pt x="263" y="1053"/>
                    </a:lnTo>
                    <a:lnTo>
                      <a:pt x="267" y="1051"/>
                    </a:lnTo>
                    <a:lnTo>
                      <a:pt x="270" y="1047"/>
                    </a:lnTo>
                    <a:lnTo>
                      <a:pt x="274" y="1045"/>
                    </a:lnTo>
                    <a:lnTo>
                      <a:pt x="278" y="1042"/>
                    </a:lnTo>
                    <a:lnTo>
                      <a:pt x="282" y="1040"/>
                    </a:lnTo>
                    <a:lnTo>
                      <a:pt x="286" y="1036"/>
                    </a:lnTo>
                    <a:lnTo>
                      <a:pt x="289" y="1034"/>
                    </a:lnTo>
                    <a:lnTo>
                      <a:pt x="295" y="1030"/>
                    </a:lnTo>
                    <a:lnTo>
                      <a:pt x="299" y="1028"/>
                    </a:lnTo>
                    <a:lnTo>
                      <a:pt x="303" y="1024"/>
                    </a:lnTo>
                    <a:lnTo>
                      <a:pt x="307" y="1023"/>
                    </a:lnTo>
                    <a:lnTo>
                      <a:pt x="312" y="1019"/>
                    </a:lnTo>
                    <a:lnTo>
                      <a:pt x="316" y="1017"/>
                    </a:lnTo>
                    <a:lnTo>
                      <a:pt x="318" y="1013"/>
                    </a:lnTo>
                    <a:lnTo>
                      <a:pt x="324" y="1011"/>
                    </a:lnTo>
                    <a:lnTo>
                      <a:pt x="328" y="1007"/>
                    </a:lnTo>
                    <a:lnTo>
                      <a:pt x="329" y="1005"/>
                    </a:lnTo>
                    <a:lnTo>
                      <a:pt x="335" y="1002"/>
                    </a:lnTo>
                    <a:lnTo>
                      <a:pt x="339" y="1000"/>
                    </a:lnTo>
                    <a:lnTo>
                      <a:pt x="343" y="996"/>
                    </a:lnTo>
                    <a:lnTo>
                      <a:pt x="347" y="994"/>
                    </a:lnTo>
                    <a:lnTo>
                      <a:pt x="350" y="990"/>
                    </a:lnTo>
                    <a:lnTo>
                      <a:pt x="354" y="988"/>
                    </a:lnTo>
                    <a:lnTo>
                      <a:pt x="358" y="985"/>
                    </a:lnTo>
                    <a:lnTo>
                      <a:pt x="364" y="983"/>
                    </a:lnTo>
                    <a:lnTo>
                      <a:pt x="366" y="979"/>
                    </a:lnTo>
                    <a:lnTo>
                      <a:pt x="369" y="977"/>
                    </a:lnTo>
                    <a:lnTo>
                      <a:pt x="375" y="973"/>
                    </a:lnTo>
                    <a:lnTo>
                      <a:pt x="379" y="973"/>
                    </a:lnTo>
                    <a:lnTo>
                      <a:pt x="379" y="966"/>
                    </a:lnTo>
                    <a:lnTo>
                      <a:pt x="381" y="960"/>
                    </a:lnTo>
                    <a:lnTo>
                      <a:pt x="381" y="952"/>
                    </a:lnTo>
                    <a:lnTo>
                      <a:pt x="381" y="947"/>
                    </a:lnTo>
                    <a:lnTo>
                      <a:pt x="381" y="941"/>
                    </a:lnTo>
                    <a:lnTo>
                      <a:pt x="381" y="935"/>
                    </a:lnTo>
                    <a:lnTo>
                      <a:pt x="381" y="929"/>
                    </a:lnTo>
                    <a:lnTo>
                      <a:pt x="383" y="924"/>
                    </a:lnTo>
                    <a:lnTo>
                      <a:pt x="383" y="918"/>
                    </a:lnTo>
                    <a:lnTo>
                      <a:pt x="385" y="910"/>
                    </a:lnTo>
                    <a:lnTo>
                      <a:pt x="385" y="905"/>
                    </a:lnTo>
                    <a:lnTo>
                      <a:pt x="385" y="899"/>
                    </a:lnTo>
                    <a:lnTo>
                      <a:pt x="385" y="891"/>
                    </a:lnTo>
                    <a:lnTo>
                      <a:pt x="386" y="886"/>
                    </a:lnTo>
                    <a:lnTo>
                      <a:pt x="386" y="880"/>
                    </a:lnTo>
                    <a:lnTo>
                      <a:pt x="386" y="874"/>
                    </a:lnTo>
                    <a:lnTo>
                      <a:pt x="386" y="869"/>
                    </a:lnTo>
                    <a:lnTo>
                      <a:pt x="386" y="863"/>
                    </a:lnTo>
                    <a:lnTo>
                      <a:pt x="386" y="857"/>
                    </a:lnTo>
                    <a:lnTo>
                      <a:pt x="388" y="851"/>
                    </a:lnTo>
                    <a:lnTo>
                      <a:pt x="388" y="846"/>
                    </a:lnTo>
                    <a:lnTo>
                      <a:pt x="388" y="840"/>
                    </a:lnTo>
                    <a:lnTo>
                      <a:pt x="388" y="834"/>
                    </a:lnTo>
                    <a:lnTo>
                      <a:pt x="390" y="829"/>
                    </a:lnTo>
                    <a:lnTo>
                      <a:pt x="390" y="821"/>
                    </a:lnTo>
                    <a:lnTo>
                      <a:pt x="390" y="815"/>
                    </a:lnTo>
                    <a:lnTo>
                      <a:pt x="390" y="810"/>
                    </a:lnTo>
                    <a:lnTo>
                      <a:pt x="392" y="804"/>
                    </a:lnTo>
                    <a:lnTo>
                      <a:pt x="392" y="798"/>
                    </a:lnTo>
                    <a:lnTo>
                      <a:pt x="392" y="792"/>
                    </a:lnTo>
                    <a:lnTo>
                      <a:pt x="392" y="787"/>
                    </a:lnTo>
                    <a:lnTo>
                      <a:pt x="392" y="781"/>
                    </a:lnTo>
                    <a:lnTo>
                      <a:pt x="398" y="779"/>
                    </a:lnTo>
                    <a:lnTo>
                      <a:pt x="404" y="777"/>
                    </a:lnTo>
                    <a:lnTo>
                      <a:pt x="409" y="775"/>
                    </a:lnTo>
                    <a:lnTo>
                      <a:pt x="417" y="775"/>
                    </a:lnTo>
                    <a:lnTo>
                      <a:pt x="423" y="772"/>
                    </a:lnTo>
                    <a:lnTo>
                      <a:pt x="428" y="770"/>
                    </a:lnTo>
                    <a:lnTo>
                      <a:pt x="434" y="770"/>
                    </a:lnTo>
                    <a:lnTo>
                      <a:pt x="440" y="770"/>
                    </a:lnTo>
                    <a:lnTo>
                      <a:pt x="445" y="766"/>
                    </a:lnTo>
                    <a:lnTo>
                      <a:pt x="451" y="764"/>
                    </a:lnTo>
                    <a:lnTo>
                      <a:pt x="457" y="764"/>
                    </a:lnTo>
                    <a:lnTo>
                      <a:pt x="463" y="762"/>
                    </a:lnTo>
                    <a:lnTo>
                      <a:pt x="468" y="760"/>
                    </a:lnTo>
                    <a:lnTo>
                      <a:pt x="474" y="758"/>
                    </a:lnTo>
                    <a:lnTo>
                      <a:pt x="480" y="758"/>
                    </a:lnTo>
                    <a:lnTo>
                      <a:pt x="487" y="756"/>
                    </a:lnTo>
                    <a:lnTo>
                      <a:pt x="491" y="754"/>
                    </a:lnTo>
                    <a:lnTo>
                      <a:pt x="497" y="753"/>
                    </a:lnTo>
                    <a:lnTo>
                      <a:pt x="502" y="753"/>
                    </a:lnTo>
                    <a:lnTo>
                      <a:pt x="508" y="751"/>
                    </a:lnTo>
                    <a:lnTo>
                      <a:pt x="514" y="747"/>
                    </a:lnTo>
                    <a:lnTo>
                      <a:pt x="520" y="747"/>
                    </a:lnTo>
                    <a:lnTo>
                      <a:pt x="525" y="745"/>
                    </a:lnTo>
                    <a:lnTo>
                      <a:pt x="533" y="745"/>
                    </a:lnTo>
                    <a:lnTo>
                      <a:pt x="539" y="741"/>
                    </a:lnTo>
                    <a:lnTo>
                      <a:pt x="544" y="741"/>
                    </a:lnTo>
                    <a:lnTo>
                      <a:pt x="550" y="739"/>
                    </a:lnTo>
                    <a:lnTo>
                      <a:pt x="556" y="737"/>
                    </a:lnTo>
                    <a:lnTo>
                      <a:pt x="561" y="735"/>
                    </a:lnTo>
                    <a:lnTo>
                      <a:pt x="567" y="735"/>
                    </a:lnTo>
                    <a:lnTo>
                      <a:pt x="573" y="734"/>
                    </a:lnTo>
                    <a:lnTo>
                      <a:pt x="579" y="734"/>
                    </a:lnTo>
                    <a:lnTo>
                      <a:pt x="579" y="728"/>
                    </a:lnTo>
                    <a:lnTo>
                      <a:pt x="580" y="724"/>
                    </a:lnTo>
                    <a:lnTo>
                      <a:pt x="580" y="718"/>
                    </a:lnTo>
                    <a:lnTo>
                      <a:pt x="582" y="713"/>
                    </a:lnTo>
                    <a:lnTo>
                      <a:pt x="582" y="709"/>
                    </a:lnTo>
                    <a:lnTo>
                      <a:pt x="584" y="703"/>
                    </a:lnTo>
                    <a:lnTo>
                      <a:pt x="584" y="699"/>
                    </a:lnTo>
                    <a:lnTo>
                      <a:pt x="584" y="695"/>
                    </a:lnTo>
                    <a:lnTo>
                      <a:pt x="584" y="690"/>
                    </a:lnTo>
                    <a:lnTo>
                      <a:pt x="586" y="684"/>
                    </a:lnTo>
                    <a:lnTo>
                      <a:pt x="588" y="678"/>
                    </a:lnTo>
                    <a:lnTo>
                      <a:pt x="590" y="675"/>
                    </a:lnTo>
                    <a:lnTo>
                      <a:pt x="590" y="671"/>
                    </a:lnTo>
                    <a:lnTo>
                      <a:pt x="590" y="665"/>
                    </a:lnTo>
                    <a:lnTo>
                      <a:pt x="590" y="659"/>
                    </a:lnTo>
                    <a:lnTo>
                      <a:pt x="592" y="656"/>
                    </a:lnTo>
                    <a:lnTo>
                      <a:pt x="592" y="650"/>
                    </a:lnTo>
                    <a:lnTo>
                      <a:pt x="594" y="646"/>
                    </a:lnTo>
                    <a:lnTo>
                      <a:pt x="596" y="640"/>
                    </a:lnTo>
                    <a:lnTo>
                      <a:pt x="596" y="637"/>
                    </a:lnTo>
                    <a:lnTo>
                      <a:pt x="596" y="631"/>
                    </a:lnTo>
                    <a:lnTo>
                      <a:pt x="598" y="625"/>
                    </a:lnTo>
                    <a:lnTo>
                      <a:pt x="598" y="621"/>
                    </a:lnTo>
                    <a:lnTo>
                      <a:pt x="599" y="618"/>
                    </a:lnTo>
                    <a:lnTo>
                      <a:pt x="599" y="614"/>
                    </a:lnTo>
                    <a:lnTo>
                      <a:pt x="601" y="608"/>
                    </a:lnTo>
                    <a:lnTo>
                      <a:pt x="601" y="602"/>
                    </a:lnTo>
                    <a:lnTo>
                      <a:pt x="601" y="599"/>
                    </a:lnTo>
                    <a:lnTo>
                      <a:pt x="603" y="593"/>
                    </a:lnTo>
                    <a:lnTo>
                      <a:pt x="603" y="589"/>
                    </a:lnTo>
                    <a:lnTo>
                      <a:pt x="605" y="583"/>
                    </a:lnTo>
                    <a:lnTo>
                      <a:pt x="607" y="579"/>
                    </a:lnTo>
                    <a:lnTo>
                      <a:pt x="613" y="578"/>
                    </a:lnTo>
                    <a:lnTo>
                      <a:pt x="618" y="576"/>
                    </a:lnTo>
                    <a:lnTo>
                      <a:pt x="624" y="574"/>
                    </a:lnTo>
                    <a:lnTo>
                      <a:pt x="630" y="574"/>
                    </a:lnTo>
                    <a:lnTo>
                      <a:pt x="637" y="574"/>
                    </a:lnTo>
                    <a:lnTo>
                      <a:pt x="645" y="572"/>
                    </a:lnTo>
                    <a:lnTo>
                      <a:pt x="651" y="570"/>
                    </a:lnTo>
                    <a:lnTo>
                      <a:pt x="658" y="570"/>
                    </a:lnTo>
                    <a:lnTo>
                      <a:pt x="666" y="568"/>
                    </a:lnTo>
                    <a:lnTo>
                      <a:pt x="672" y="568"/>
                    </a:lnTo>
                    <a:lnTo>
                      <a:pt x="677" y="566"/>
                    </a:lnTo>
                    <a:lnTo>
                      <a:pt x="685" y="564"/>
                    </a:lnTo>
                    <a:lnTo>
                      <a:pt x="691" y="562"/>
                    </a:lnTo>
                    <a:lnTo>
                      <a:pt x="698" y="560"/>
                    </a:lnTo>
                    <a:lnTo>
                      <a:pt x="706" y="560"/>
                    </a:lnTo>
                    <a:lnTo>
                      <a:pt x="712" y="560"/>
                    </a:lnTo>
                    <a:lnTo>
                      <a:pt x="719" y="557"/>
                    </a:lnTo>
                    <a:lnTo>
                      <a:pt x="725" y="557"/>
                    </a:lnTo>
                    <a:lnTo>
                      <a:pt x="733" y="555"/>
                    </a:lnTo>
                    <a:lnTo>
                      <a:pt x="740" y="555"/>
                    </a:lnTo>
                    <a:lnTo>
                      <a:pt x="746" y="553"/>
                    </a:lnTo>
                    <a:lnTo>
                      <a:pt x="752" y="553"/>
                    </a:lnTo>
                    <a:lnTo>
                      <a:pt x="759" y="551"/>
                    </a:lnTo>
                    <a:lnTo>
                      <a:pt x="767" y="549"/>
                    </a:lnTo>
                    <a:lnTo>
                      <a:pt x="773" y="549"/>
                    </a:lnTo>
                    <a:lnTo>
                      <a:pt x="780" y="549"/>
                    </a:lnTo>
                    <a:lnTo>
                      <a:pt x="786" y="547"/>
                    </a:lnTo>
                    <a:lnTo>
                      <a:pt x="793" y="545"/>
                    </a:lnTo>
                    <a:lnTo>
                      <a:pt x="799" y="543"/>
                    </a:lnTo>
                    <a:lnTo>
                      <a:pt x="805" y="543"/>
                    </a:lnTo>
                    <a:lnTo>
                      <a:pt x="812" y="543"/>
                    </a:lnTo>
                    <a:lnTo>
                      <a:pt x="820" y="543"/>
                    </a:lnTo>
                    <a:lnTo>
                      <a:pt x="820" y="538"/>
                    </a:lnTo>
                    <a:lnTo>
                      <a:pt x="822" y="532"/>
                    </a:lnTo>
                    <a:lnTo>
                      <a:pt x="822" y="526"/>
                    </a:lnTo>
                    <a:lnTo>
                      <a:pt x="822" y="521"/>
                    </a:lnTo>
                    <a:lnTo>
                      <a:pt x="822" y="515"/>
                    </a:lnTo>
                    <a:lnTo>
                      <a:pt x="824" y="511"/>
                    </a:lnTo>
                    <a:lnTo>
                      <a:pt x="824" y="505"/>
                    </a:lnTo>
                    <a:lnTo>
                      <a:pt x="826" y="502"/>
                    </a:lnTo>
                    <a:lnTo>
                      <a:pt x="826" y="496"/>
                    </a:lnTo>
                    <a:lnTo>
                      <a:pt x="828" y="490"/>
                    </a:lnTo>
                    <a:lnTo>
                      <a:pt x="828" y="486"/>
                    </a:lnTo>
                    <a:lnTo>
                      <a:pt x="830" y="481"/>
                    </a:lnTo>
                    <a:lnTo>
                      <a:pt x="830" y="475"/>
                    </a:lnTo>
                    <a:lnTo>
                      <a:pt x="831" y="471"/>
                    </a:lnTo>
                    <a:lnTo>
                      <a:pt x="831" y="465"/>
                    </a:lnTo>
                    <a:lnTo>
                      <a:pt x="833" y="462"/>
                    </a:lnTo>
                    <a:lnTo>
                      <a:pt x="833" y="456"/>
                    </a:lnTo>
                    <a:lnTo>
                      <a:pt x="833" y="450"/>
                    </a:lnTo>
                    <a:lnTo>
                      <a:pt x="835" y="446"/>
                    </a:lnTo>
                    <a:lnTo>
                      <a:pt x="837" y="439"/>
                    </a:lnTo>
                    <a:lnTo>
                      <a:pt x="837" y="435"/>
                    </a:lnTo>
                    <a:lnTo>
                      <a:pt x="839" y="429"/>
                    </a:lnTo>
                    <a:lnTo>
                      <a:pt x="839" y="425"/>
                    </a:lnTo>
                    <a:lnTo>
                      <a:pt x="839" y="422"/>
                    </a:lnTo>
                    <a:lnTo>
                      <a:pt x="839" y="416"/>
                    </a:lnTo>
                    <a:lnTo>
                      <a:pt x="841" y="410"/>
                    </a:lnTo>
                    <a:lnTo>
                      <a:pt x="841" y="405"/>
                    </a:lnTo>
                    <a:lnTo>
                      <a:pt x="843" y="401"/>
                    </a:lnTo>
                    <a:lnTo>
                      <a:pt x="843" y="395"/>
                    </a:lnTo>
                    <a:lnTo>
                      <a:pt x="845" y="391"/>
                    </a:lnTo>
                    <a:lnTo>
                      <a:pt x="845" y="386"/>
                    </a:lnTo>
                    <a:lnTo>
                      <a:pt x="845" y="382"/>
                    </a:lnTo>
                    <a:lnTo>
                      <a:pt x="852" y="380"/>
                    </a:lnTo>
                    <a:lnTo>
                      <a:pt x="858" y="378"/>
                    </a:lnTo>
                    <a:lnTo>
                      <a:pt x="866" y="376"/>
                    </a:lnTo>
                    <a:lnTo>
                      <a:pt x="873" y="376"/>
                    </a:lnTo>
                    <a:lnTo>
                      <a:pt x="879" y="374"/>
                    </a:lnTo>
                    <a:lnTo>
                      <a:pt x="887" y="372"/>
                    </a:lnTo>
                    <a:lnTo>
                      <a:pt x="894" y="370"/>
                    </a:lnTo>
                    <a:lnTo>
                      <a:pt x="900" y="370"/>
                    </a:lnTo>
                    <a:lnTo>
                      <a:pt x="908" y="368"/>
                    </a:lnTo>
                    <a:lnTo>
                      <a:pt x="915" y="367"/>
                    </a:lnTo>
                    <a:lnTo>
                      <a:pt x="921" y="365"/>
                    </a:lnTo>
                    <a:lnTo>
                      <a:pt x="928" y="365"/>
                    </a:lnTo>
                    <a:lnTo>
                      <a:pt x="936" y="363"/>
                    </a:lnTo>
                    <a:lnTo>
                      <a:pt x="944" y="361"/>
                    </a:lnTo>
                    <a:lnTo>
                      <a:pt x="949" y="359"/>
                    </a:lnTo>
                    <a:lnTo>
                      <a:pt x="957" y="359"/>
                    </a:lnTo>
                    <a:lnTo>
                      <a:pt x="963" y="357"/>
                    </a:lnTo>
                    <a:lnTo>
                      <a:pt x="970" y="355"/>
                    </a:lnTo>
                    <a:lnTo>
                      <a:pt x="978" y="353"/>
                    </a:lnTo>
                    <a:lnTo>
                      <a:pt x="984" y="353"/>
                    </a:lnTo>
                    <a:lnTo>
                      <a:pt x="991" y="351"/>
                    </a:lnTo>
                    <a:lnTo>
                      <a:pt x="999" y="349"/>
                    </a:lnTo>
                    <a:lnTo>
                      <a:pt x="1006" y="347"/>
                    </a:lnTo>
                    <a:lnTo>
                      <a:pt x="1012" y="347"/>
                    </a:lnTo>
                    <a:lnTo>
                      <a:pt x="1018" y="346"/>
                    </a:lnTo>
                    <a:lnTo>
                      <a:pt x="1025" y="346"/>
                    </a:lnTo>
                    <a:lnTo>
                      <a:pt x="1033" y="342"/>
                    </a:lnTo>
                    <a:lnTo>
                      <a:pt x="1041" y="342"/>
                    </a:lnTo>
                    <a:lnTo>
                      <a:pt x="1046" y="342"/>
                    </a:lnTo>
                    <a:lnTo>
                      <a:pt x="1054" y="340"/>
                    </a:lnTo>
                    <a:lnTo>
                      <a:pt x="1060" y="338"/>
                    </a:lnTo>
                    <a:lnTo>
                      <a:pt x="1067" y="336"/>
                    </a:lnTo>
                    <a:lnTo>
                      <a:pt x="1067" y="332"/>
                    </a:lnTo>
                    <a:lnTo>
                      <a:pt x="1067" y="330"/>
                    </a:lnTo>
                    <a:lnTo>
                      <a:pt x="1067" y="325"/>
                    </a:lnTo>
                    <a:lnTo>
                      <a:pt x="1067" y="321"/>
                    </a:lnTo>
                    <a:lnTo>
                      <a:pt x="1069" y="313"/>
                    </a:lnTo>
                    <a:lnTo>
                      <a:pt x="1069" y="306"/>
                    </a:lnTo>
                    <a:lnTo>
                      <a:pt x="1069" y="298"/>
                    </a:lnTo>
                    <a:lnTo>
                      <a:pt x="1071" y="290"/>
                    </a:lnTo>
                    <a:lnTo>
                      <a:pt x="1071" y="283"/>
                    </a:lnTo>
                    <a:lnTo>
                      <a:pt x="1071" y="277"/>
                    </a:lnTo>
                    <a:lnTo>
                      <a:pt x="1071" y="271"/>
                    </a:lnTo>
                    <a:lnTo>
                      <a:pt x="1071" y="268"/>
                    </a:lnTo>
                    <a:lnTo>
                      <a:pt x="1071" y="266"/>
                    </a:lnTo>
                    <a:lnTo>
                      <a:pt x="1071" y="260"/>
                    </a:lnTo>
                    <a:lnTo>
                      <a:pt x="1071" y="256"/>
                    </a:lnTo>
                    <a:lnTo>
                      <a:pt x="1071" y="252"/>
                    </a:lnTo>
                    <a:lnTo>
                      <a:pt x="1071" y="249"/>
                    </a:lnTo>
                    <a:lnTo>
                      <a:pt x="1071" y="245"/>
                    </a:lnTo>
                    <a:lnTo>
                      <a:pt x="1071" y="237"/>
                    </a:lnTo>
                    <a:lnTo>
                      <a:pt x="1071" y="232"/>
                    </a:lnTo>
                    <a:lnTo>
                      <a:pt x="1071" y="224"/>
                    </a:lnTo>
                    <a:lnTo>
                      <a:pt x="1073" y="216"/>
                    </a:lnTo>
                    <a:lnTo>
                      <a:pt x="1079" y="214"/>
                    </a:lnTo>
                    <a:lnTo>
                      <a:pt x="1088" y="214"/>
                    </a:lnTo>
                    <a:lnTo>
                      <a:pt x="1090" y="212"/>
                    </a:lnTo>
                    <a:lnTo>
                      <a:pt x="1094" y="212"/>
                    </a:lnTo>
                    <a:lnTo>
                      <a:pt x="1100" y="211"/>
                    </a:lnTo>
                    <a:lnTo>
                      <a:pt x="1103" y="211"/>
                    </a:lnTo>
                    <a:lnTo>
                      <a:pt x="1111" y="209"/>
                    </a:lnTo>
                    <a:lnTo>
                      <a:pt x="1119" y="209"/>
                    </a:lnTo>
                    <a:lnTo>
                      <a:pt x="1122" y="209"/>
                    </a:lnTo>
                    <a:lnTo>
                      <a:pt x="1126" y="207"/>
                    </a:lnTo>
                    <a:lnTo>
                      <a:pt x="1130" y="207"/>
                    </a:lnTo>
                    <a:lnTo>
                      <a:pt x="1134" y="207"/>
                    </a:lnTo>
                    <a:lnTo>
                      <a:pt x="1138" y="205"/>
                    </a:lnTo>
                    <a:lnTo>
                      <a:pt x="1141" y="205"/>
                    </a:lnTo>
                    <a:lnTo>
                      <a:pt x="1147" y="203"/>
                    </a:lnTo>
                    <a:lnTo>
                      <a:pt x="1151" y="203"/>
                    </a:lnTo>
                    <a:lnTo>
                      <a:pt x="1153" y="203"/>
                    </a:lnTo>
                    <a:lnTo>
                      <a:pt x="1159" y="203"/>
                    </a:lnTo>
                    <a:lnTo>
                      <a:pt x="1162" y="201"/>
                    </a:lnTo>
                    <a:lnTo>
                      <a:pt x="1166" y="201"/>
                    </a:lnTo>
                    <a:lnTo>
                      <a:pt x="1170" y="201"/>
                    </a:lnTo>
                    <a:lnTo>
                      <a:pt x="1174" y="199"/>
                    </a:lnTo>
                    <a:lnTo>
                      <a:pt x="1178" y="199"/>
                    </a:lnTo>
                    <a:lnTo>
                      <a:pt x="1181" y="199"/>
                    </a:lnTo>
                    <a:lnTo>
                      <a:pt x="1185" y="197"/>
                    </a:lnTo>
                    <a:lnTo>
                      <a:pt x="1189" y="197"/>
                    </a:lnTo>
                    <a:lnTo>
                      <a:pt x="1193" y="195"/>
                    </a:lnTo>
                    <a:lnTo>
                      <a:pt x="1198" y="195"/>
                    </a:lnTo>
                    <a:lnTo>
                      <a:pt x="1204" y="195"/>
                    </a:lnTo>
                    <a:lnTo>
                      <a:pt x="1212" y="193"/>
                    </a:lnTo>
                    <a:lnTo>
                      <a:pt x="1216" y="192"/>
                    </a:lnTo>
                    <a:lnTo>
                      <a:pt x="1221" y="192"/>
                    </a:lnTo>
                    <a:lnTo>
                      <a:pt x="1223" y="190"/>
                    </a:lnTo>
                    <a:lnTo>
                      <a:pt x="1227" y="190"/>
                    </a:lnTo>
                    <a:lnTo>
                      <a:pt x="1233" y="190"/>
                    </a:lnTo>
                    <a:lnTo>
                      <a:pt x="1237" y="190"/>
                    </a:lnTo>
                    <a:lnTo>
                      <a:pt x="1238" y="188"/>
                    </a:lnTo>
                    <a:lnTo>
                      <a:pt x="1244" y="188"/>
                    </a:lnTo>
                    <a:lnTo>
                      <a:pt x="1246" y="188"/>
                    </a:lnTo>
                    <a:lnTo>
                      <a:pt x="1250" y="186"/>
                    </a:lnTo>
                    <a:lnTo>
                      <a:pt x="1256" y="186"/>
                    </a:lnTo>
                    <a:lnTo>
                      <a:pt x="1259" y="186"/>
                    </a:lnTo>
                    <a:lnTo>
                      <a:pt x="1267" y="184"/>
                    </a:lnTo>
                    <a:lnTo>
                      <a:pt x="1275" y="184"/>
                    </a:lnTo>
                    <a:lnTo>
                      <a:pt x="1278" y="184"/>
                    </a:lnTo>
                    <a:lnTo>
                      <a:pt x="1282" y="182"/>
                    </a:lnTo>
                    <a:lnTo>
                      <a:pt x="1286" y="182"/>
                    </a:lnTo>
                    <a:lnTo>
                      <a:pt x="1292" y="182"/>
                    </a:lnTo>
                    <a:lnTo>
                      <a:pt x="1294" y="180"/>
                    </a:lnTo>
                    <a:lnTo>
                      <a:pt x="1297" y="180"/>
                    </a:lnTo>
                    <a:lnTo>
                      <a:pt x="1303" y="178"/>
                    </a:lnTo>
                    <a:lnTo>
                      <a:pt x="1307" y="178"/>
                    </a:lnTo>
                    <a:lnTo>
                      <a:pt x="1309" y="178"/>
                    </a:lnTo>
                    <a:lnTo>
                      <a:pt x="1314" y="178"/>
                    </a:lnTo>
                    <a:lnTo>
                      <a:pt x="1318" y="178"/>
                    </a:lnTo>
                    <a:lnTo>
                      <a:pt x="1322" y="178"/>
                    </a:lnTo>
                    <a:lnTo>
                      <a:pt x="1322" y="171"/>
                    </a:lnTo>
                    <a:lnTo>
                      <a:pt x="1324" y="163"/>
                    </a:lnTo>
                    <a:lnTo>
                      <a:pt x="1324" y="155"/>
                    </a:lnTo>
                    <a:lnTo>
                      <a:pt x="1326" y="150"/>
                    </a:lnTo>
                    <a:lnTo>
                      <a:pt x="1326" y="142"/>
                    </a:lnTo>
                    <a:lnTo>
                      <a:pt x="1328" y="135"/>
                    </a:lnTo>
                    <a:lnTo>
                      <a:pt x="1328" y="127"/>
                    </a:lnTo>
                    <a:lnTo>
                      <a:pt x="1330" y="121"/>
                    </a:lnTo>
                    <a:lnTo>
                      <a:pt x="1332" y="112"/>
                    </a:lnTo>
                    <a:lnTo>
                      <a:pt x="1332" y="104"/>
                    </a:lnTo>
                    <a:lnTo>
                      <a:pt x="1332" y="98"/>
                    </a:lnTo>
                    <a:lnTo>
                      <a:pt x="1333" y="93"/>
                    </a:lnTo>
                    <a:lnTo>
                      <a:pt x="1333" y="83"/>
                    </a:lnTo>
                    <a:lnTo>
                      <a:pt x="1335" y="76"/>
                    </a:lnTo>
                    <a:lnTo>
                      <a:pt x="1337" y="68"/>
                    </a:lnTo>
                    <a:lnTo>
                      <a:pt x="1337" y="62"/>
                    </a:lnTo>
                    <a:lnTo>
                      <a:pt x="1763" y="53"/>
                    </a:lnTo>
                    <a:close/>
                  </a:path>
                </a:pathLst>
              </a:custGeom>
              <a:solidFill>
                <a:srgbClr val="000000"/>
              </a:solidFill>
              <a:ln w="9525">
                <a:noFill/>
                <a:round/>
                <a:headEnd/>
                <a:tailEnd/>
              </a:ln>
            </p:spPr>
            <p:txBody>
              <a:bodyPr/>
              <a:lstStyle/>
              <a:p>
                <a:endParaRPr lang="zh-CN" altLang="en-US"/>
              </a:p>
            </p:txBody>
          </p:sp>
          <p:sp>
            <p:nvSpPr>
              <p:cNvPr id="63655" name="Freeform 96"/>
              <p:cNvSpPr>
                <a:spLocks/>
              </p:cNvSpPr>
              <p:nvPr/>
            </p:nvSpPr>
            <p:spPr bwMode="auto">
              <a:xfrm>
                <a:off x="2705" y="2575"/>
                <a:ext cx="488" cy="386"/>
              </a:xfrm>
              <a:custGeom>
                <a:avLst/>
                <a:gdLst>
                  <a:gd name="T0" fmla="*/ 1 w 975"/>
                  <a:gd name="T1" fmla="*/ 1 h 772"/>
                  <a:gd name="T2" fmla="*/ 1 w 975"/>
                  <a:gd name="T3" fmla="*/ 0 h 772"/>
                  <a:gd name="T4" fmla="*/ 1 w 975"/>
                  <a:gd name="T5" fmla="*/ 1 h 772"/>
                  <a:gd name="T6" fmla="*/ 1 w 975"/>
                  <a:gd name="T7" fmla="*/ 1 h 772"/>
                  <a:gd name="T8" fmla="*/ 1 w 975"/>
                  <a:gd name="T9" fmla="*/ 1 h 772"/>
                  <a:gd name="T10" fmla="*/ 1 w 975"/>
                  <a:gd name="T11" fmla="*/ 1 h 772"/>
                  <a:gd name="T12" fmla="*/ 1 w 975"/>
                  <a:gd name="T13" fmla="*/ 1 h 772"/>
                  <a:gd name="T14" fmla="*/ 1 w 975"/>
                  <a:gd name="T15" fmla="*/ 1 h 772"/>
                  <a:gd name="T16" fmla="*/ 1 w 975"/>
                  <a:gd name="T17" fmla="*/ 1 h 772"/>
                  <a:gd name="T18" fmla="*/ 1 w 975"/>
                  <a:gd name="T19" fmla="*/ 1 h 772"/>
                  <a:gd name="T20" fmla="*/ 1 w 975"/>
                  <a:gd name="T21" fmla="*/ 1 h 772"/>
                  <a:gd name="T22" fmla="*/ 1 w 975"/>
                  <a:gd name="T23" fmla="*/ 1 h 772"/>
                  <a:gd name="T24" fmla="*/ 1 w 975"/>
                  <a:gd name="T25" fmla="*/ 1 h 772"/>
                  <a:gd name="T26" fmla="*/ 1 w 975"/>
                  <a:gd name="T27" fmla="*/ 1 h 772"/>
                  <a:gd name="T28" fmla="*/ 1 w 975"/>
                  <a:gd name="T29" fmla="*/ 1 h 772"/>
                  <a:gd name="T30" fmla="*/ 1 w 975"/>
                  <a:gd name="T31" fmla="*/ 1 h 772"/>
                  <a:gd name="T32" fmla="*/ 1 w 975"/>
                  <a:gd name="T33" fmla="*/ 1 h 772"/>
                  <a:gd name="T34" fmla="*/ 1 w 975"/>
                  <a:gd name="T35" fmla="*/ 1 h 772"/>
                  <a:gd name="T36" fmla="*/ 1 w 975"/>
                  <a:gd name="T37" fmla="*/ 1 h 772"/>
                  <a:gd name="T38" fmla="*/ 1 w 975"/>
                  <a:gd name="T39" fmla="*/ 1 h 772"/>
                  <a:gd name="T40" fmla="*/ 1 w 975"/>
                  <a:gd name="T41" fmla="*/ 1 h 772"/>
                  <a:gd name="T42" fmla="*/ 1 w 975"/>
                  <a:gd name="T43" fmla="*/ 1 h 772"/>
                  <a:gd name="T44" fmla="*/ 1 w 975"/>
                  <a:gd name="T45" fmla="*/ 1 h 772"/>
                  <a:gd name="T46" fmla="*/ 1 w 975"/>
                  <a:gd name="T47" fmla="*/ 1 h 772"/>
                  <a:gd name="T48" fmla="*/ 1 w 975"/>
                  <a:gd name="T49" fmla="*/ 1 h 772"/>
                  <a:gd name="T50" fmla="*/ 1 w 975"/>
                  <a:gd name="T51" fmla="*/ 1 h 772"/>
                  <a:gd name="T52" fmla="*/ 1 w 975"/>
                  <a:gd name="T53" fmla="*/ 1 h 772"/>
                  <a:gd name="T54" fmla="*/ 1 w 975"/>
                  <a:gd name="T55" fmla="*/ 1 h 772"/>
                  <a:gd name="T56" fmla="*/ 1 w 975"/>
                  <a:gd name="T57" fmla="*/ 1 h 772"/>
                  <a:gd name="T58" fmla="*/ 1 w 975"/>
                  <a:gd name="T59" fmla="*/ 1 h 772"/>
                  <a:gd name="T60" fmla="*/ 1 w 975"/>
                  <a:gd name="T61" fmla="*/ 1 h 772"/>
                  <a:gd name="T62" fmla="*/ 1 w 975"/>
                  <a:gd name="T63" fmla="*/ 1 h 772"/>
                  <a:gd name="T64" fmla="*/ 1 w 975"/>
                  <a:gd name="T65" fmla="*/ 1 h 772"/>
                  <a:gd name="T66" fmla="*/ 1 w 975"/>
                  <a:gd name="T67" fmla="*/ 1 h 772"/>
                  <a:gd name="T68" fmla="*/ 1 w 975"/>
                  <a:gd name="T69" fmla="*/ 1 h 772"/>
                  <a:gd name="T70" fmla="*/ 1 w 975"/>
                  <a:gd name="T71" fmla="*/ 1 h 772"/>
                  <a:gd name="T72" fmla="*/ 1 w 975"/>
                  <a:gd name="T73" fmla="*/ 1 h 772"/>
                  <a:gd name="T74" fmla="*/ 1 w 975"/>
                  <a:gd name="T75" fmla="*/ 1 h 772"/>
                  <a:gd name="T76" fmla="*/ 1 w 975"/>
                  <a:gd name="T77" fmla="*/ 1 h 772"/>
                  <a:gd name="T78" fmla="*/ 1 w 975"/>
                  <a:gd name="T79" fmla="*/ 1 h 772"/>
                  <a:gd name="T80" fmla="*/ 1 w 975"/>
                  <a:gd name="T81" fmla="*/ 1 h 772"/>
                  <a:gd name="T82" fmla="*/ 1 w 975"/>
                  <a:gd name="T83" fmla="*/ 1 h 772"/>
                  <a:gd name="T84" fmla="*/ 1 w 975"/>
                  <a:gd name="T85" fmla="*/ 1 h 772"/>
                  <a:gd name="T86" fmla="*/ 1 w 975"/>
                  <a:gd name="T87" fmla="*/ 1 h 772"/>
                  <a:gd name="T88" fmla="*/ 1 w 975"/>
                  <a:gd name="T89" fmla="*/ 1 h 772"/>
                  <a:gd name="T90" fmla="*/ 1 w 975"/>
                  <a:gd name="T91" fmla="*/ 1 h 772"/>
                  <a:gd name="T92" fmla="*/ 1 w 975"/>
                  <a:gd name="T93" fmla="*/ 1 h 772"/>
                  <a:gd name="T94" fmla="*/ 1 w 975"/>
                  <a:gd name="T95" fmla="*/ 1 h 772"/>
                  <a:gd name="T96" fmla="*/ 1 w 975"/>
                  <a:gd name="T97" fmla="*/ 1 h 772"/>
                  <a:gd name="T98" fmla="*/ 1 w 975"/>
                  <a:gd name="T99" fmla="*/ 1 h 772"/>
                  <a:gd name="T100" fmla="*/ 1 w 975"/>
                  <a:gd name="T101" fmla="*/ 1 h 772"/>
                  <a:gd name="T102" fmla="*/ 1 w 975"/>
                  <a:gd name="T103" fmla="*/ 1 h 772"/>
                  <a:gd name="T104" fmla="*/ 1 w 975"/>
                  <a:gd name="T105" fmla="*/ 1 h 772"/>
                  <a:gd name="T106" fmla="*/ 1 w 975"/>
                  <a:gd name="T107" fmla="*/ 1 h 772"/>
                  <a:gd name="T108" fmla="*/ 1 w 975"/>
                  <a:gd name="T109" fmla="*/ 1 h 772"/>
                  <a:gd name="T110" fmla="*/ 1 w 975"/>
                  <a:gd name="T111" fmla="*/ 1 h 772"/>
                  <a:gd name="T112" fmla="*/ 1 w 975"/>
                  <a:gd name="T113" fmla="*/ 1 h 7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75"/>
                  <a:gd name="T172" fmla="*/ 0 h 772"/>
                  <a:gd name="T173" fmla="*/ 975 w 975"/>
                  <a:gd name="T174" fmla="*/ 772 h 7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75" h="772">
                    <a:moveTo>
                      <a:pt x="896" y="11"/>
                    </a:moveTo>
                    <a:lnTo>
                      <a:pt x="888" y="8"/>
                    </a:lnTo>
                    <a:lnTo>
                      <a:pt x="882" y="8"/>
                    </a:lnTo>
                    <a:lnTo>
                      <a:pt x="877" y="4"/>
                    </a:lnTo>
                    <a:lnTo>
                      <a:pt x="869" y="2"/>
                    </a:lnTo>
                    <a:lnTo>
                      <a:pt x="863" y="0"/>
                    </a:lnTo>
                    <a:lnTo>
                      <a:pt x="858" y="0"/>
                    </a:lnTo>
                    <a:lnTo>
                      <a:pt x="850" y="0"/>
                    </a:lnTo>
                    <a:lnTo>
                      <a:pt x="842" y="0"/>
                    </a:lnTo>
                    <a:lnTo>
                      <a:pt x="839" y="0"/>
                    </a:lnTo>
                    <a:lnTo>
                      <a:pt x="835" y="0"/>
                    </a:lnTo>
                    <a:lnTo>
                      <a:pt x="831" y="0"/>
                    </a:lnTo>
                    <a:lnTo>
                      <a:pt x="829" y="0"/>
                    </a:lnTo>
                    <a:lnTo>
                      <a:pt x="820" y="0"/>
                    </a:lnTo>
                    <a:lnTo>
                      <a:pt x="812" y="4"/>
                    </a:lnTo>
                    <a:lnTo>
                      <a:pt x="808" y="4"/>
                    </a:lnTo>
                    <a:lnTo>
                      <a:pt x="804" y="6"/>
                    </a:lnTo>
                    <a:lnTo>
                      <a:pt x="799" y="6"/>
                    </a:lnTo>
                    <a:lnTo>
                      <a:pt x="797" y="8"/>
                    </a:lnTo>
                    <a:lnTo>
                      <a:pt x="793" y="8"/>
                    </a:lnTo>
                    <a:lnTo>
                      <a:pt x="787" y="9"/>
                    </a:lnTo>
                    <a:lnTo>
                      <a:pt x="783" y="11"/>
                    </a:lnTo>
                    <a:lnTo>
                      <a:pt x="780" y="13"/>
                    </a:lnTo>
                    <a:lnTo>
                      <a:pt x="776" y="13"/>
                    </a:lnTo>
                    <a:lnTo>
                      <a:pt x="770" y="15"/>
                    </a:lnTo>
                    <a:lnTo>
                      <a:pt x="766" y="19"/>
                    </a:lnTo>
                    <a:lnTo>
                      <a:pt x="763" y="19"/>
                    </a:lnTo>
                    <a:lnTo>
                      <a:pt x="757" y="21"/>
                    </a:lnTo>
                    <a:lnTo>
                      <a:pt x="753" y="23"/>
                    </a:lnTo>
                    <a:lnTo>
                      <a:pt x="747" y="25"/>
                    </a:lnTo>
                    <a:lnTo>
                      <a:pt x="742" y="28"/>
                    </a:lnTo>
                    <a:lnTo>
                      <a:pt x="736" y="30"/>
                    </a:lnTo>
                    <a:lnTo>
                      <a:pt x="732" y="32"/>
                    </a:lnTo>
                    <a:lnTo>
                      <a:pt x="726" y="34"/>
                    </a:lnTo>
                    <a:lnTo>
                      <a:pt x="723" y="38"/>
                    </a:lnTo>
                    <a:lnTo>
                      <a:pt x="717" y="40"/>
                    </a:lnTo>
                    <a:lnTo>
                      <a:pt x="713" y="44"/>
                    </a:lnTo>
                    <a:lnTo>
                      <a:pt x="707" y="48"/>
                    </a:lnTo>
                    <a:lnTo>
                      <a:pt x="702" y="49"/>
                    </a:lnTo>
                    <a:lnTo>
                      <a:pt x="696" y="53"/>
                    </a:lnTo>
                    <a:lnTo>
                      <a:pt x="690" y="55"/>
                    </a:lnTo>
                    <a:lnTo>
                      <a:pt x="685" y="59"/>
                    </a:lnTo>
                    <a:lnTo>
                      <a:pt x="681" y="63"/>
                    </a:lnTo>
                    <a:lnTo>
                      <a:pt x="673" y="65"/>
                    </a:lnTo>
                    <a:lnTo>
                      <a:pt x="667" y="70"/>
                    </a:lnTo>
                    <a:lnTo>
                      <a:pt x="662" y="74"/>
                    </a:lnTo>
                    <a:lnTo>
                      <a:pt x="656" y="78"/>
                    </a:lnTo>
                    <a:lnTo>
                      <a:pt x="650" y="82"/>
                    </a:lnTo>
                    <a:lnTo>
                      <a:pt x="645" y="86"/>
                    </a:lnTo>
                    <a:lnTo>
                      <a:pt x="639" y="87"/>
                    </a:lnTo>
                    <a:lnTo>
                      <a:pt x="633" y="93"/>
                    </a:lnTo>
                    <a:lnTo>
                      <a:pt x="626" y="99"/>
                    </a:lnTo>
                    <a:lnTo>
                      <a:pt x="620" y="103"/>
                    </a:lnTo>
                    <a:lnTo>
                      <a:pt x="614" y="106"/>
                    </a:lnTo>
                    <a:lnTo>
                      <a:pt x="608" y="112"/>
                    </a:lnTo>
                    <a:lnTo>
                      <a:pt x="599" y="116"/>
                    </a:lnTo>
                    <a:lnTo>
                      <a:pt x="591" y="124"/>
                    </a:lnTo>
                    <a:lnTo>
                      <a:pt x="582" y="131"/>
                    </a:lnTo>
                    <a:lnTo>
                      <a:pt x="572" y="139"/>
                    </a:lnTo>
                    <a:lnTo>
                      <a:pt x="563" y="146"/>
                    </a:lnTo>
                    <a:lnTo>
                      <a:pt x="553" y="154"/>
                    </a:lnTo>
                    <a:lnTo>
                      <a:pt x="544" y="164"/>
                    </a:lnTo>
                    <a:lnTo>
                      <a:pt x="532" y="173"/>
                    </a:lnTo>
                    <a:lnTo>
                      <a:pt x="521" y="181"/>
                    </a:lnTo>
                    <a:lnTo>
                      <a:pt x="511" y="192"/>
                    </a:lnTo>
                    <a:lnTo>
                      <a:pt x="500" y="203"/>
                    </a:lnTo>
                    <a:lnTo>
                      <a:pt x="489" y="213"/>
                    </a:lnTo>
                    <a:lnTo>
                      <a:pt x="477" y="222"/>
                    </a:lnTo>
                    <a:lnTo>
                      <a:pt x="466" y="234"/>
                    </a:lnTo>
                    <a:lnTo>
                      <a:pt x="454" y="245"/>
                    </a:lnTo>
                    <a:lnTo>
                      <a:pt x="443" y="259"/>
                    </a:lnTo>
                    <a:lnTo>
                      <a:pt x="430" y="270"/>
                    </a:lnTo>
                    <a:lnTo>
                      <a:pt x="418" y="283"/>
                    </a:lnTo>
                    <a:lnTo>
                      <a:pt x="405" y="295"/>
                    </a:lnTo>
                    <a:lnTo>
                      <a:pt x="394" y="308"/>
                    </a:lnTo>
                    <a:lnTo>
                      <a:pt x="382" y="319"/>
                    </a:lnTo>
                    <a:lnTo>
                      <a:pt x="369" y="331"/>
                    </a:lnTo>
                    <a:lnTo>
                      <a:pt x="357" y="344"/>
                    </a:lnTo>
                    <a:lnTo>
                      <a:pt x="344" y="357"/>
                    </a:lnTo>
                    <a:lnTo>
                      <a:pt x="331" y="371"/>
                    </a:lnTo>
                    <a:lnTo>
                      <a:pt x="318" y="384"/>
                    </a:lnTo>
                    <a:lnTo>
                      <a:pt x="306" y="397"/>
                    </a:lnTo>
                    <a:lnTo>
                      <a:pt x="295" y="411"/>
                    </a:lnTo>
                    <a:lnTo>
                      <a:pt x="281" y="424"/>
                    </a:lnTo>
                    <a:lnTo>
                      <a:pt x="270" y="435"/>
                    </a:lnTo>
                    <a:lnTo>
                      <a:pt x="257" y="449"/>
                    </a:lnTo>
                    <a:lnTo>
                      <a:pt x="247" y="464"/>
                    </a:lnTo>
                    <a:lnTo>
                      <a:pt x="234" y="475"/>
                    </a:lnTo>
                    <a:lnTo>
                      <a:pt x="221" y="487"/>
                    </a:lnTo>
                    <a:lnTo>
                      <a:pt x="209" y="500"/>
                    </a:lnTo>
                    <a:lnTo>
                      <a:pt x="198" y="513"/>
                    </a:lnTo>
                    <a:lnTo>
                      <a:pt x="186" y="525"/>
                    </a:lnTo>
                    <a:lnTo>
                      <a:pt x="175" y="538"/>
                    </a:lnTo>
                    <a:lnTo>
                      <a:pt x="165" y="550"/>
                    </a:lnTo>
                    <a:lnTo>
                      <a:pt x="154" y="563"/>
                    </a:lnTo>
                    <a:lnTo>
                      <a:pt x="144" y="574"/>
                    </a:lnTo>
                    <a:lnTo>
                      <a:pt x="133" y="586"/>
                    </a:lnTo>
                    <a:lnTo>
                      <a:pt x="124" y="595"/>
                    </a:lnTo>
                    <a:lnTo>
                      <a:pt x="114" y="607"/>
                    </a:lnTo>
                    <a:lnTo>
                      <a:pt x="105" y="616"/>
                    </a:lnTo>
                    <a:lnTo>
                      <a:pt x="95" y="627"/>
                    </a:lnTo>
                    <a:lnTo>
                      <a:pt x="86" y="637"/>
                    </a:lnTo>
                    <a:lnTo>
                      <a:pt x="78" y="648"/>
                    </a:lnTo>
                    <a:lnTo>
                      <a:pt x="70" y="656"/>
                    </a:lnTo>
                    <a:lnTo>
                      <a:pt x="63" y="664"/>
                    </a:lnTo>
                    <a:lnTo>
                      <a:pt x="53" y="673"/>
                    </a:lnTo>
                    <a:lnTo>
                      <a:pt x="47" y="681"/>
                    </a:lnTo>
                    <a:lnTo>
                      <a:pt x="40" y="688"/>
                    </a:lnTo>
                    <a:lnTo>
                      <a:pt x="34" y="696"/>
                    </a:lnTo>
                    <a:lnTo>
                      <a:pt x="28" y="702"/>
                    </a:lnTo>
                    <a:lnTo>
                      <a:pt x="23" y="707"/>
                    </a:lnTo>
                    <a:lnTo>
                      <a:pt x="19" y="713"/>
                    </a:lnTo>
                    <a:lnTo>
                      <a:pt x="15" y="719"/>
                    </a:lnTo>
                    <a:lnTo>
                      <a:pt x="11" y="723"/>
                    </a:lnTo>
                    <a:lnTo>
                      <a:pt x="8" y="726"/>
                    </a:lnTo>
                    <a:lnTo>
                      <a:pt x="4" y="732"/>
                    </a:lnTo>
                    <a:lnTo>
                      <a:pt x="0" y="738"/>
                    </a:lnTo>
                    <a:lnTo>
                      <a:pt x="40" y="772"/>
                    </a:lnTo>
                    <a:lnTo>
                      <a:pt x="40" y="768"/>
                    </a:lnTo>
                    <a:lnTo>
                      <a:pt x="46" y="764"/>
                    </a:lnTo>
                    <a:lnTo>
                      <a:pt x="46" y="761"/>
                    </a:lnTo>
                    <a:lnTo>
                      <a:pt x="51" y="757"/>
                    </a:lnTo>
                    <a:lnTo>
                      <a:pt x="55" y="753"/>
                    </a:lnTo>
                    <a:lnTo>
                      <a:pt x="59" y="749"/>
                    </a:lnTo>
                    <a:lnTo>
                      <a:pt x="63" y="742"/>
                    </a:lnTo>
                    <a:lnTo>
                      <a:pt x="68" y="736"/>
                    </a:lnTo>
                    <a:lnTo>
                      <a:pt x="74" y="728"/>
                    </a:lnTo>
                    <a:lnTo>
                      <a:pt x="82" y="723"/>
                    </a:lnTo>
                    <a:lnTo>
                      <a:pt x="87" y="713"/>
                    </a:lnTo>
                    <a:lnTo>
                      <a:pt x="95" y="707"/>
                    </a:lnTo>
                    <a:lnTo>
                      <a:pt x="103" y="698"/>
                    </a:lnTo>
                    <a:lnTo>
                      <a:pt x="110" y="690"/>
                    </a:lnTo>
                    <a:lnTo>
                      <a:pt x="120" y="679"/>
                    </a:lnTo>
                    <a:lnTo>
                      <a:pt x="127" y="669"/>
                    </a:lnTo>
                    <a:lnTo>
                      <a:pt x="137" y="660"/>
                    </a:lnTo>
                    <a:lnTo>
                      <a:pt x="146" y="650"/>
                    </a:lnTo>
                    <a:lnTo>
                      <a:pt x="156" y="639"/>
                    </a:lnTo>
                    <a:lnTo>
                      <a:pt x="165" y="627"/>
                    </a:lnTo>
                    <a:lnTo>
                      <a:pt x="177" y="616"/>
                    </a:lnTo>
                    <a:lnTo>
                      <a:pt x="186" y="605"/>
                    </a:lnTo>
                    <a:lnTo>
                      <a:pt x="196" y="593"/>
                    </a:lnTo>
                    <a:lnTo>
                      <a:pt x="207" y="580"/>
                    </a:lnTo>
                    <a:lnTo>
                      <a:pt x="221" y="569"/>
                    </a:lnTo>
                    <a:lnTo>
                      <a:pt x="232" y="557"/>
                    </a:lnTo>
                    <a:lnTo>
                      <a:pt x="243" y="544"/>
                    </a:lnTo>
                    <a:lnTo>
                      <a:pt x="255" y="531"/>
                    </a:lnTo>
                    <a:lnTo>
                      <a:pt x="266" y="517"/>
                    </a:lnTo>
                    <a:lnTo>
                      <a:pt x="278" y="506"/>
                    </a:lnTo>
                    <a:lnTo>
                      <a:pt x="289" y="492"/>
                    </a:lnTo>
                    <a:lnTo>
                      <a:pt x="302" y="479"/>
                    </a:lnTo>
                    <a:lnTo>
                      <a:pt x="314" y="466"/>
                    </a:lnTo>
                    <a:lnTo>
                      <a:pt x="327" y="453"/>
                    </a:lnTo>
                    <a:lnTo>
                      <a:pt x="338" y="439"/>
                    </a:lnTo>
                    <a:lnTo>
                      <a:pt x="352" y="426"/>
                    </a:lnTo>
                    <a:lnTo>
                      <a:pt x="365" y="413"/>
                    </a:lnTo>
                    <a:lnTo>
                      <a:pt x="376" y="401"/>
                    </a:lnTo>
                    <a:lnTo>
                      <a:pt x="388" y="388"/>
                    </a:lnTo>
                    <a:lnTo>
                      <a:pt x="401" y="375"/>
                    </a:lnTo>
                    <a:lnTo>
                      <a:pt x="415" y="361"/>
                    </a:lnTo>
                    <a:lnTo>
                      <a:pt x="428" y="348"/>
                    </a:lnTo>
                    <a:lnTo>
                      <a:pt x="439" y="337"/>
                    </a:lnTo>
                    <a:lnTo>
                      <a:pt x="451" y="325"/>
                    </a:lnTo>
                    <a:lnTo>
                      <a:pt x="464" y="312"/>
                    </a:lnTo>
                    <a:lnTo>
                      <a:pt x="475" y="300"/>
                    </a:lnTo>
                    <a:lnTo>
                      <a:pt x="487" y="287"/>
                    </a:lnTo>
                    <a:lnTo>
                      <a:pt x="498" y="278"/>
                    </a:lnTo>
                    <a:lnTo>
                      <a:pt x="510" y="266"/>
                    </a:lnTo>
                    <a:lnTo>
                      <a:pt x="521" y="255"/>
                    </a:lnTo>
                    <a:lnTo>
                      <a:pt x="532" y="243"/>
                    </a:lnTo>
                    <a:lnTo>
                      <a:pt x="544" y="232"/>
                    </a:lnTo>
                    <a:lnTo>
                      <a:pt x="555" y="222"/>
                    </a:lnTo>
                    <a:lnTo>
                      <a:pt x="567" y="215"/>
                    </a:lnTo>
                    <a:lnTo>
                      <a:pt x="576" y="205"/>
                    </a:lnTo>
                    <a:lnTo>
                      <a:pt x="586" y="198"/>
                    </a:lnTo>
                    <a:lnTo>
                      <a:pt x="595" y="188"/>
                    </a:lnTo>
                    <a:lnTo>
                      <a:pt x="605" y="181"/>
                    </a:lnTo>
                    <a:lnTo>
                      <a:pt x="614" y="175"/>
                    </a:lnTo>
                    <a:lnTo>
                      <a:pt x="622" y="167"/>
                    </a:lnTo>
                    <a:lnTo>
                      <a:pt x="631" y="160"/>
                    </a:lnTo>
                    <a:lnTo>
                      <a:pt x="639" y="156"/>
                    </a:lnTo>
                    <a:lnTo>
                      <a:pt x="643" y="152"/>
                    </a:lnTo>
                    <a:lnTo>
                      <a:pt x="648" y="148"/>
                    </a:lnTo>
                    <a:lnTo>
                      <a:pt x="652" y="144"/>
                    </a:lnTo>
                    <a:lnTo>
                      <a:pt x="660" y="141"/>
                    </a:lnTo>
                    <a:lnTo>
                      <a:pt x="664" y="135"/>
                    </a:lnTo>
                    <a:lnTo>
                      <a:pt x="671" y="131"/>
                    </a:lnTo>
                    <a:lnTo>
                      <a:pt x="677" y="127"/>
                    </a:lnTo>
                    <a:lnTo>
                      <a:pt x="685" y="122"/>
                    </a:lnTo>
                    <a:lnTo>
                      <a:pt x="690" y="116"/>
                    </a:lnTo>
                    <a:lnTo>
                      <a:pt x="700" y="112"/>
                    </a:lnTo>
                    <a:lnTo>
                      <a:pt x="702" y="110"/>
                    </a:lnTo>
                    <a:lnTo>
                      <a:pt x="707" y="106"/>
                    </a:lnTo>
                    <a:lnTo>
                      <a:pt x="711" y="105"/>
                    </a:lnTo>
                    <a:lnTo>
                      <a:pt x="715" y="103"/>
                    </a:lnTo>
                    <a:lnTo>
                      <a:pt x="719" y="99"/>
                    </a:lnTo>
                    <a:lnTo>
                      <a:pt x="724" y="99"/>
                    </a:lnTo>
                    <a:lnTo>
                      <a:pt x="728" y="95"/>
                    </a:lnTo>
                    <a:lnTo>
                      <a:pt x="732" y="93"/>
                    </a:lnTo>
                    <a:lnTo>
                      <a:pt x="736" y="91"/>
                    </a:lnTo>
                    <a:lnTo>
                      <a:pt x="742" y="87"/>
                    </a:lnTo>
                    <a:lnTo>
                      <a:pt x="745" y="87"/>
                    </a:lnTo>
                    <a:lnTo>
                      <a:pt x="749" y="86"/>
                    </a:lnTo>
                    <a:lnTo>
                      <a:pt x="753" y="82"/>
                    </a:lnTo>
                    <a:lnTo>
                      <a:pt x="759" y="80"/>
                    </a:lnTo>
                    <a:lnTo>
                      <a:pt x="763" y="78"/>
                    </a:lnTo>
                    <a:lnTo>
                      <a:pt x="766" y="76"/>
                    </a:lnTo>
                    <a:lnTo>
                      <a:pt x="770" y="74"/>
                    </a:lnTo>
                    <a:lnTo>
                      <a:pt x="774" y="70"/>
                    </a:lnTo>
                    <a:lnTo>
                      <a:pt x="778" y="70"/>
                    </a:lnTo>
                    <a:lnTo>
                      <a:pt x="782" y="68"/>
                    </a:lnTo>
                    <a:lnTo>
                      <a:pt x="787" y="67"/>
                    </a:lnTo>
                    <a:lnTo>
                      <a:pt x="791" y="65"/>
                    </a:lnTo>
                    <a:lnTo>
                      <a:pt x="795" y="63"/>
                    </a:lnTo>
                    <a:lnTo>
                      <a:pt x="799" y="63"/>
                    </a:lnTo>
                    <a:lnTo>
                      <a:pt x="804" y="59"/>
                    </a:lnTo>
                    <a:lnTo>
                      <a:pt x="808" y="59"/>
                    </a:lnTo>
                    <a:lnTo>
                      <a:pt x="812" y="59"/>
                    </a:lnTo>
                    <a:lnTo>
                      <a:pt x="816" y="59"/>
                    </a:lnTo>
                    <a:lnTo>
                      <a:pt x="823" y="55"/>
                    </a:lnTo>
                    <a:lnTo>
                      <a:pt x="831" y="53"/>
                    </a:lnTo>
                    <a:lnTo>
                      <a:pt x="835" y="53"/>
                    </a:lnTo>
                    <a:lnTo>
                      <a:pt x="839" y="53"/>
                    </a:lnTo>
                    <a:lnTo>
                      <a:pt x="842" y="53"/>
                    </a:lnTo>
                    <a:lnTo>
                      <a:pt x="846" y="53"/>
                    </a:lnTo>
                    <a:lnTo>
                      <a:pt x="852" y="53"/>
                    </a:lnTo>
                    <a:lnTo>
                      <a:pt x="859" y="55"/>
                    </a:lnTo>
                    <a:lnTo>
                      <a:pt x="867" y="57"/>
                    </a:lnTo>
                    <a:lnTo>
                      <a:pt x="873" y="59"/>
                    </a:lnTo>
                    <a:lnTo>
                      <a:pt x="877" y="61"/>
                    </a:lnTo>
                    <a:lnTo>
                      <a:pt x="880" y="65"/>
                    </a:lnTo>
                    <a:lnTo>
                      <a:pt x="886" y="68"/>
                    </a:lnTo>
                    <a:lnTo>
                      <a:pt x="892" y="72"/>
                    </a:lnTo>
                    <a:lnTo>
                      <a:pt x="894" y="76"/>
                    </a:lnTo>
                    <a:lnTo>
                      <a:pt x="898" y="82"/>
                    </a:lnTo>
                    <a:lnTo>
                      <a:pt x="903" y="87"/>
                    </a:lnTo>
                    <a:lnTo>
                      <a:pt x="905" y="95"/>
                    </a:lnTo>
                    <a:lnTo>
                      <a:pt x="907" y="99"/>
                    </a:lnTo>
                    <a:lnTo>
                      <a:pt x="909" y="101"/>
                    </a:lnTo>
                    <a:lnTo>
                      <a:pt x="909" y="105"/>
                    </a:lnTo>
                    <a:lnTo>
                      <a:pt x="911" y="110"/>
                    </a:lnTo>
                    <a:lnTo>
                      <a:pt x="913" y="114"/>
                    </a:lnTo>
                    <a:lnTo>
                      <a:pt x="915" y="118"/>
                    </a:lnTo>
                    <a:lnTo>
                      <a:pt x="915" y="122"/>
                    </a:lnTo>
                    <a:lnTo>
                      <a:pt x="917" y="127"/>
                    </a:lnTo>
                    <a:lnTo>
                      <a:pt x="917" y="131"/>
                    </a:lnTo>
                    <a:lnTo>
                      <a:pt x="918" y="135"/>
                    </a:lnTo>
                    <a:lnTo>
                      <a:pt x="918" y="141"/>
                    </a:lnTo>
                    <a:lnTo>
                      <a:pt x="920" y="146"/>
                    </a:lnTo>
                    <a:lnTo>
                      <a:pt x="920" y="152"/>
                    </a:lnTo>
                    <a:lnTo>
                      <a:pt x="920" y="156"/>
                    </a:lnTo>
                    <a:lnTo>
                      <a:pt x="920" y="162"/>
                    </a:lnTo>
                    <a:lnTo>
                      <a:pt x="922" y="169"/>
                    </a:lnTo>
                    <a:lnTo>
                      <a:pt x="975" y="164"/>
                    </a:lnTo>
                    <a:lnTo>
                      <a:pt x="975" y="158"/>
                    </a:lnTo>
                    <a:lnTo>
                      <a:pt x="974" y="154"/>
                    </a:lnTo>
                    <a:lnTo>
                      <a:pt x="974" y="152"/>
                    </a:lnTo>
                    <a:lnTo>
                      <a:pt x="974" y="146"/>
                    </a:lnTo>
                    <a:lnTo>
                      <a:pt x="974" y="141"/>
                    </a:lnTo>
                    <a:lnTo>
                      <a:pt x="972" y="133"/>
                    </a:lnTo>
                    <a:lnTo>
                      <a:pt x="970" y="125"/>
                    </a:lnTo>
                    <a:lnTo>
                      <a:pt x="968" y="120"/>
                    </a:lnTo>
                    <a:lnTo>
                      <a:pt x="968" y="112"/>
                    </a:lnTo>
                    <a:lnTo>
                      <a:pt x="966" y="106"/>
                    </a:lnTo>
                    <a:lnTo>
                      <a:pt x="962" y="99"/>
                    </a:lnTo>
                    <a:lnTo>
                      <a:pt x="962" y="93"/>
                    </a:lnTo>
                    <a:lnTo>
                      <a:pt x="958" y="87"/>
                    </a:lnTo>
                    <a:lnTo>
                      <a:pt x="956" y="82"/>
                    </a:lnTo>
                    <a:lnTo>
                      <a:pt x="956" y="78"/>
                    </a:lnTo>
                    <a:lnTo>
                      <a:pt x="953" y="72"/>
                    </a:lnTo>
                    <a:lnTo>
                      <a:pt x="951" y="68"/>
                    </a:lnTo>
                    <a:lnTo>
                      <a:pt x="949" y="65"/>
                    </a:lnTo>
                    <a:lnTo>
                      <a:pt x="947" y="59"/>
                    </a:lnTo>
                    <a:lnTo>
                      <a:pt x="943" y="53"/>
                    </a:lnTo>
                    <a:lnTo>
                      <a:pt x="941" y="49"/>
                    </a:lnTo>
                    <a:lnTo>
                      <a:pt x="937" y="46"/>
                    </a:lnTo>
                    <a:lnTo>
                      <a:pt x="936" y="42"/>
                    </a:lnTo>
                    <a:lnTo>
                      <a:pt x="932" y="36"/>
                    </a:lnTo>
                    <a:lnTo>
                      <a:pt x="928" y="34"/>
                    </a:lnTo>
                    <a:lnTo>
                      <a:pt x="926" y="30"/>
                    </a:lnTo>
                    <a:lnTo>
                      <a:pt x="918" y="25"/>
                    </a:lnTo>
                    <a:lnTo>
                      <a:pt x="911" y="19"/>
                    </a:lnTo>
                    <a:lnTo>
                      <a:pt x="907" y="17"/>
                    </a:lnTo>
                    <a:lnTo>
                      <a:pt x="903" y="15"/>
                    </a:lnTo>
                    <a:lnTo>
                      <a:pt x="898" y="13"/>
                    </a:lnTo>
                    <a:lnTo>
                      <a:pt x="896" y="11"/>
                    </a:lnTo>
                    <a:close/>
                  </a:path>
                </a:pathLst>
              </a:custGeom>
              <a:solidFill>
                <a:srgbClr val="000000"/>
              </a:solidFill>
              <a:ln w="9525">
                <a:noFill/>
                <a:round/>
                <a:headEnd/>
                <a:tailEnd/>
              </a:ln>
            </p:spPr>
            <p:txBody>
              <a:bodyPr/>
              <a:lstStyle/>
              <a:p>
                <a:endParaRPr lang="zh-CN" altLang="en-US"/>
              </a:p>
            </p:txBody>
          </p:sp>
          <p:sp>
            <p:nvSpPr>
              <p:cNvPr id="63656" name="Freeform 97"/>
              <p:cNvSpPr>
                <a:spLocks/>
              </p:cNvSpPr>
              <p:nvPr/>
            </p:nvSpPr>
            <p:spPr bwMode="auto">
              <a:xfrm>
                <a:off x="2724" y="2634"/>
                <a:ext cx="465" cy="380"/>
              </a:xfrm>
              <a:custGeom>
                <a:avLst/>
                <a:gdLst>
                  <a:gd name="T0" fmla="*/ 1 w 930"/>
                  <a:gd name="T1" fmla="*/ 0 h 761"/>
                  <a:gd name="T2" fmla="*/ 1 w 930"/>
                  <a:gd name="T3" fmla="*/ 0 h 761"/>
                  <a:gd name="T4" fmla="*/ 1 w 930"/>
                  <a:gd name="T5" fmla="*/ 0 h 761"/>
                  <a:gd name="T6" fmla="*/ 1 w 930"/>
                  <a:gd name="T7" fmla="*/ 0 h 761"/>
                  <a:gd name="T8" fmla="*/ 1 w 930"/>
                  <a:gd name="T9" fmla="*/ 0 h 761"/>
                  <a:gd name="T10" fmla="*/ 1 w 930"/>
                  <a:gd name="T11" fmla="*/ 0 h 761"/>
                  <a:gd name="T12" fmla="*/ 1 w 930"/>
                  <a:gd name="T13" fmla="*/ 0 h 761"/>
                  <a:gd name="T14" fmla="*/ 1 w 930"/>
                  <a:gd name="T15" fmla="*/ 0 h 761"/>
                  <a:gd name="T16" fmla="*/ 1 w 930"/>
                  <a:gd name="T17" fmla="*/ 0 h 761"/>
                  <a:gd name="T18" fmla="*/ 1 w 930"/>
                  <a:gd name="T19" fmla="*/ 0 h 761"/>
                  <a:gd name="T20" fmla="*/ 1 w 930"/>
                  <a:gd name="T21" fmla="*/ 0 h 761"/>
                  <a:gd name="T22" fmla="*/ 1 w 930"/>
                  <a:gd name="T23" fmla="*/ 0 h 761"/>
                  <a:gd name="T24" fmla="*/ 1 w 930"/>
                  <a:gd name="T25" fmla="*/ 0 h 761"/>
                  <a:gd name="T26" fmla="*/ 1 w 930"/>
                  <a:gd name="T27" fmla="*/ 0 h 761"/>
                  <a:gd name="T28" fmla="*/ 1 w 930"/>
                  <a:gd name="T29" fmla="*/ 0 h 761"/>
                  <a:gd name="T30" fmla="*/ 1 w 930"/>
                  <a:gd name="T31" fmla="*/ 0 h 761"/>
                  <a:gd name="T32" fmla="*/ 1 w 930"/>
                  <a:gd name="T33" fmla="*/ 0 h 761"/>
                  <a:gd name="T34" fmla="*/ 1 w 930"/>
                  <a:gd name="T35" fmla="*/ 0 h 761"/>
                  <a:gd name="T36" fmla="*/ 1 w 930"/>
                  <a:gd name="T37" fmla="*/ 0 h 761"/>
                  <a:gd name="T38" fmla="*/ 1 w 930"/>
                  <a:gd name="T39" fmla="*/ 0 h 761"/>
                  <a:gd name="T40" fmla="*/ 1 w 930"/>
                  <a:gd name="T41" fmla="*/ 0 h 761"/>
                  <a:gd name="T42" fmla="*/ 1 w 930"/>
                  <a:gd name="T43" fmla="*/ 0 h 761"/>
                  <a:gd name="T44" fmla="*/ 1 w 930"/>
                  <a:gd name="T45" fmla="*/ 0 h 761"/>
                  <a:gd name="T46" fmla="*/ 1 w 930"/>
                  <a:gd name="T47" fmla="*/ 0 h 761"/>
                  <a:gd name="T48" fmla="*/ 1 w 930"/>
                  <a:gd name="T49" fmla="*/ 0 h 761"/>
                  <a:gd name="T50" fmla="*/ 1 w 930"/>
                  <a:gd name="T51" fmla="*/ 0 h 761"/>
                  <a:gd name="T52" fmla="*/ 1 w 930"/>
                  <a:gd name="T53" fmla="*/ 0 h 761"/>
                  <a:gd name="T54" fmla="*/ 1 w 930"/>
                  <a:gd name="T55" fmla="*/ 0 h 761"/>
                  <a:gd name="T56" fmla="*/ 1 w 930"/>
                  <a:gd name="T57" fmla="*/ 0 h 761"/>
                  <a:gd name="T58" fmla="*/ 1 w 930"/>
                  <a:gd name="T59" fmla="*/ 0 h 761"/>
                  <a:gd name="T60" fmla="*/ 1 w 930"/>
                  <a:gd name="T61" fmla="*/ 0 h 761"/>
                  <a:gd name="T62" fmla="*/ 1 w 930"/>
                  <a:gd name="T63" fmla="*/ 0 h 761"/>
                  <a:gd name="T64" fmla="*/ 1 w 930"/>
                  <a:gd name="T65" fmla="*/ 0 h 761"/>
                  <a:gd name="T66" fmla="*/ 1 w 930"/>
                  <a:gd name="T67" fmla="*/ 0 h 761"/>
                  <a:gd name="T68" fmla="*/ 1 w 930"/>
                  <a:gd name="T69" fmla="*/ 0 h 761"/>
                  <a:gd name="T70" fmla="*/ 1 w 930"/>
                  <a:gd name="T71" fmla="*/ 0 h 761"/>
                  <a:gd name="T72" fmla="*/ 1 w 930"/>
                  <a:gd name="T73" fmla="*/ 0 h 761"/>
                  <a:gd name="T74" fmla="*/ 1 w 930"/>
                  <a:gd name="T75" fmla="*/ 0 h 761"/>
                  <a:gd name="T76" fmla="*/ 1 w 930"/>
                  <a:gd name="T77" fmla="*/ 0 h 761"/>
                  <a:gd name="T78" fmla="*/ 1 w 930"/>
                  <a:gd name="T79" fmla="*/ 0 h 761"/>
                  <a:gd name="T80" fmla="*/ 1 w 930"/>
                  <a:gd name="T81" fmla="*/ 0 h 761"/>
                  <a:gd name="T82" fmla="*/ 1 w 930"/>
                  <a:gd name="T83" fmla="*/ 0 h 761"/>
                  <a:gd name="T84" fmla="*/ 1 w 930"/>
                  <a:gd name="T85" fmla="*/ 0 h 761"/>
                  <a:gd name="T86" fmla="*/ 1 w 930"/>
                  <a:gd name="T87" fmla="*/ 0 h 761"/>
                  <a:gd name="T88" fmla="*/ 1 w 930"/>
                  <a:gd name="T89" fmla="*/ 0 h 761"/>
                  <a:gd name="T90" fmla="*/ 1 w 930"/>
                  <a:gd name="T91" fmla="*/ 0 h 761"/>
                  <a:gd name="T92" fmla="*/ 1 w 930"/>
                  <a:gd name="T93" fmla="*/ 0 h 761"/>
                  <a:gd name="T94" fmla="*/ 1 w 930"/>
                  <a:gd name="T95" fmla="*/ 0 h 761"/>
                  <a:gd name="T96" fmla="*/ 1 w 930"/>
                  <a:gd name="T97" fmla="*/ 0 h 7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30"/>
                  <a:gd name="T148" fmla="*/ 0 h 761"/>
                  <a:gd name="T149" fmla="*/ 930 w 930"/>
                  <a:gd name="T150" fmla="*/ 761 h 7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30" h="761">
                    <a:moveTo>
                      <a:pt x="894" y="28"/>
                    </a:moveTo>
                    <a:lnTo>
                      <a:pt x="854" y="63"/>
                    </a:lnTo>
                    <a:lnTo>
                      <a:pt x="850" y="53"/>
                    </a:lnTo>
                    <a:lnTo>
                      <a:pt x="848" y="47"/>
                    </a:lnTo>
                    <a:lnTo>
                      <a:pt x="842" y="40"/>
                    </a:lnTo>
                    <a:lnTo>
                      <a:pt x="841" y="34"/>
                    </a:lnTo>
                    <a:lnTo>
                      <a:pt x="835" y="28"/>
                    </a:lnTo>
                    <a:lnTo>
                      <a:pt x="829" y="23"/>
                    </a:lnTo>
                    <a:lnTo>
                      <a:pt x="821" y="17"/>
                    </a:lnTo>
                    <a:lnTo>
                      <a:pt x="814" y="11"/>
                    </a:lnTo>
                    <a:lnTo>
                      <a:pt x="808" y="7"/>
                    </a:lnTo>
                    <a:lnTo>
                      <a:pt x="802" y="6"/>
                    </a:lnTo>
                    <a:lnTo>
                      <a:pt x="795" y="4"/>
                    </a:lnTo>
                    <a:lnTo>
                      <a:pt x="789" y="2"/>
                    </a:lnTo>
                    <a:lnTo>
                      <a:pt x="782" y="0"/>
                    </a:lnTo>
                    <a:lnTo>
                      <a:pt x="774" y="0"/>
                    </a:lnTo>
                    <a:lnTo>
                      <a:pt x="766" y="0"/>
                    </a:lnTo>
                    <a:lnTo>
                      <a:pt x="759" y="2"/>
                    </a:lnTo>
                    <a:lnTo>
                      <a:pt x="755" y="2"/>
                    </a:lnTo>
                    <a:lnTo>
                      <a:pt x="749" y="4"/>
                    </a:lnTo>
                    <a:lnTo>
                      <a:pt x="745" y="4"/>
                    </a:lnTo>
                    <a:lnTo>
                      <a:pt x="744" y="6"/>
                    </a:lnTo>
                    <a:lnTo>
                      <a:pt x="738" y="6"/>
                    </a:lnTo>
                    <a:lnTo>
                      <a:pt x="734" y="7"/>
                    </a:lnTo>
                    <a:lnTo>
                      <a:pt x="730" y="9"/>
                    </a:lnTo>
                    <a:lnTo>
                      <a:pt x="726" y="11"/>
                    </a:lnTo>
                    <a:lnTo>
                      <a:pt x="721" y="13"/>
                    </a:lnTo>
                    <a:lnTo>
                      <a:pt x="717" y="15"/>
                    </a:lnTo>
                    <a:lnTo>
                      <a:pt x="713" y="17"/>
                    </a:lnTo>
                    <a:lnTo>
                      <a:pt x="709" y="21"/>
                    </a:lnTo>
                    <a:lnTo>
                      <a:pt x="704" y="23"/>
                    </a:lnTo>
                    <a:lnTo>
                      <a:pt x="698" y="25"/>
                    </a:lnTo>
                    <a:lnTo>
                      <a:pt x="694" y="28"/>
                    </a:lnTo>
                    <a:lnTo>
                      <a:pt x="690" y="30"/>
                    </a:lnTo>
                    <a:lnTo>
                      <a:pt x="683" y="34"/>
                    </a:lnTo>
                    <a:lnTo>
                      <a:pt x="675" y="40"/>
                    </a:lnTo>
                    <a:lnTo>
                      <a:pt x="667" y="44"/>
                    </a:lnTo>
                    <a:lnTo>
                      <a:pt x="660" y="51"/>
                    </a:lnTo>
                    <a:lnTo>
                      <a:pt x="650" y="57"/>
                    </a:lnTo>
                    <a:lnTo>
                      <a:pt x="641" y="65"/>
                    </a:lnTo>
                    <a:lnTo>
                      <a:pt x="631" y="74"/>
                    </a:lnTo>
                    <a:lnTo>
                      <a:pt x="622" y="82"/>
                    </a:lnTo>
                    <a:lnTo>
                      <a:pt x="610" y="91"/>
                    </a:lnTo>
                    <a:lnTo>
                      <a:pt x="599" y="101"/>
                    </a:lnTo>
                    <a:lnTo>
                      <a:pt x="588" y="110"/>
                    </a:lnTo>
                    <a:lnTo>
                      <a:pt x="576" y="122"/>
                    </a:lnTo>
                    <a:lnTo>
                      <a:pt x="565" y="133"/>
                    </a:lnTo>
                    <a:lnTo>
                      <a:pt x="553" y="144"/>
                    </a:lnTo>
                    <a:lnTo>
                      <a:pt x="540" y="156"/>
                    </a:lnTo>
                    <a:lnTo>
                      <a:pt x="529" y="169"/>
                    </a:lnTo>
                    <a:lnTo>
                      <a:pt x="513" y="181"/>
                    </a:lnTo>
                    <a:lnTo>
                      <a:pt x="500" y="194"/>
                    </a:lnTo>
                    <a:lnTo>
                      <a:pt x="487" y="207"/>
                    </a:lnTo>
                    <a:lnTo>
                      <a:pt x="473" y="220"/>
                    </a:lnTo>
                    <a:lnTo>
                      <a:pt x="460" y="236"/>
                    </a:lnTo>
                    <a:lnTo>
                      <a:pt x="445" y="249"/>
                    </a:lnTo>
                    <a:lnTo>
                      <a:pt x="432" y="264"/>
                    </a:lnTo>
                    <a:lnTo>
                      <a:pt x="418" y="279"/>
                    </a:lnTo>
                    <a:lnTo>
                      <a:pt x="401" y="293"/>
                    </a:lnTo>
                    <a:lnTo>
                      <a:pt x="390" y="308"/>
                    </a:lnTo>
                    <a:lnTo>
                      <a:pt x="373" y="323"/>
                    </a:lnTo>
                    <a:lnTo>
                      <a:pt x="359" y="338"/>
                    </a:lnTo>
                    <a:lnTo>
                      <a:pt x="344" y="352"/>
                    </a:lnTo>
                    <a:lnTo>
                      <a:pt x="331" y="369"/>
                    </a:lnTo>
                    <a:lnTo>
                      <a:pt x="316" y="382"/>
                    </a:lnTo>
                    <a:lnTo>
                      <a:pt x="302" y="399"/>
                    </a:lnTo>
                    <a:lnTo>
                      <a:pt x="287" y="413"/>
                    </a:lnTo>
                    <a:lnTo>
                      <a:pt x="274" y="428"/>
                    </a:lnTo>
                    <a:lnTo>
                      <a:pt x="259" y="443"/>
                    </a:lnTo>
                    <a:lnTo>
                      <a:pt x="245" y="456"/>
                    </a:lnTo>
                    <a:lnTo>
                      <a:pt x="232" y="471"/>
                    </a:lnTo>
                    <a:lnTo>
                      <a:pt x="217" y="485"/>
                    </a:lnTo>
                    <a:lnTo>
                      <a:pt x="205" y="500"/>
                    </a:lnTo>
                    <a:lnTo>
                      <a:pt x="192" y="515"/>
                    </a:lnTo>
                    <a:lnTo>
                      <a:pt x="179" y="529"/>
                    </a:lnTo>
                    <a:lnTo>
                      <a:pt x="165" y="542"/>
                    </a:lnTo>
                    <a:lnTo>
                      <a:pt x="152" y="555"/>
                    </a:lnTo>
                    <a:lnTo>
                      <a:pt x="141" y="568"/>
                    </a:lnTo>
                    <a:lnTo>
                      <a:pt x="129" y="580"/>
                    </a:lnTo>
                    <a:lnTo>
                      <a:pt x="118" y="593"/>
                    </a:lnTo>
                    <a:lnTo>
                      <a:pt x="106" y="605"/>
                    </a:lnTo>
                    <a:lnTo>
                      <a:pt x="97" y="616"/>
                    </a:lnTo>
                    <a:lnTo>
                      <a:pt x="87" y="627"/>
                    </a:lnTo>
                    <a:lnTo>
                      <a:pt x="78" y="637"/>
                    </a:lnTo>
                    <a:lnTo>
                      <a:pt x="68" y="648"/>
                    </a:lnTo>
                    <a:lnTo>
                      <a:pt x="61" y="658"/>
                    </a:lnTo>
                    <a:lnTo>
                      <a:pt x="51" y="665"/>
                    </a:lnTo>
                    <a:lnTo>
                      <a:pt x="44" y="675"/>
                    </a:lnTo>
                    <a:lnTo>
                      <a:pt x="36" y="683"/>
                    </a:lnTo>
                    <a:lnTo>
                      <a:pt x="30" y="690"/>
                    </a:lnTo>
                    <a:lnTo>
                      <a:pt x="25" y="696"/>
                    </a:lnTo>
                    <a:lnTo>
                      <a:pt x="19" y="703"/>
                    </a:lnTo>
                    <a:lnTo>
                      <a:pt x="13" y="707"/>
                    </a:lnTo>
                    <a:lnTo>
                      <a:pt x="9" y="713"/>
                    </a:lnTo>
                    <a:lnTo>
                      <a:pt x="6" y="717"/>
                    </a:lnTo>
                    <a:lnTo>
                      <a:pt x="2" y="721"/>
                    </a:lnTo>
                    <a:lnTo>
                      <a:pt x="0" y="722"/>
                    </a:lnTo>
                    <a:lnTo>
                      <a:pt x="0" y="724"/>
                    </a:lnTo>
                    <a:lnTo>
                      <a:pt x="40" y="761"/>
                    </a:lnTo>
                    <a:lnTo>
                      <a:pt x="40" y="759"/>
                    </a:lnTo>
                    <a:lnTo>
                      <a:pt x="46" y="753"/>
                    </a:lnTo>
                    <a:lnTo>
                      <a:pt x="48" y="747"/>
                    </a:lnTo>
                    <a:lnTo>
                      <a:pt x="53" y="743"/>
                    </a:lnTo>
                    <a:lnTo>
                      <a:pt x="57" y="740"/>
                    </a:lnTo>
                    <a:lnTo>
                      <a:pt x="65" y="734"/>
                    </a:lnTo>
                    <a:lnTo>
                      <a:pt x="70" y="726"/>
                    </a:lnTo>
                    <a:lnTo>
                      <a:pt x="78" y="717"/>
                    </a:lnTo>
                    <a:lnTo>
                      <a:pt x="84" y="709"/>
                    </a:lnTo>
                    <a:lnTo>
                      <a:pt x="93" y="702"/>
                    </a:lnTo>
                    <a:lnTo>
                      <a:pt x="101" y="692"/>
                    </a:lnTo>
                    <a:lnTo>
                      <a:pt x="108" y="683"/>
                    </a:lnTo>
                    <a:lnTo>
                      <a:pt x="118" y="671"/>
                    </a:lnTo>
                    <a:lnTo>
                      <a:pt x="129" y="662"/>
                    </a:lnTo>
                    <a:lnTo>
                      <a:pt x="139" y="650"/>
                    </a:lnTo>
                    <a:lnTo>
                      <a:pt x="150" y="639"/>
                    </a:lnTo>
                    <a:lnTo>
                      <a:pt x="160" y="625"/>
                    </a:lnTo>
                    <a:lnTo>
                      <a:pt x="171" y="612"/>
                    </a:lnTo>
                    <a:lnTo>
                      <a:pt x="183" y="601"/>
                    </a:lnTo>
                    <a:lnTo>
                      <a:pt x="196" y="589"/>
                    </a:lnTo>
                    <a:lnTo>
                      <a:pt x="209" y="574"/>
                    </a:lnTo>
                    <a:lnTo>
                      <a:pt x="222" y="561"/>
                    </a:lnTo>
                    <a:lnTo>
                      <a:pt x="234" y="548"/>
                    </a:lnTo>
                    <a:lnTo>
                      <a:pt x="247" y="532"/>
                    </a:lnTo>
                    <a:lnTo>
                      <a:pt x="262" y="519"/>
                    </a:lnTo>
                    <a:lnTo>
                      <a:pt x="276" y="504"/>
                    </a:lnTo>
                    <a:lnTo>
                      <a:pt x="289" y="489"/>
                    </a:lnTo>
                    <a:lnTo>
                      <a:pt x="304" y="473"/>
                    </a:lnTo>
                    <a:lnTo>
                      <a:pt x="318" y="460"/>
                    </a:lnTo>
                    <a:lnTo>
                      <a:pt x="333" y="445"/>
                    </a:lnTo>
                    <a:lnTo>
                      <a:pt x="346" y="428"/>
                    </a:lnTo>
                    <a:lnTo>
                      <a:pt x="361" y="413"/>
                    </a:lnTo>
                    <a:lnTo>
                      <a:pt x="375" y="399"/>
                    </a:lnTo>
                    <a:lnTo>
                      <a:pt x="390" y="384"/>
                    </a:lnTo>
                    <a:lnTo>
                      <a:pt x="403" y="369"/>
                    </a:lnTo>
                    <a:lnTo>
                      <a:pt x="418" y="352"/>
                    </a:lnTo>
                    <a:lnTo>
                      <a:pt x="432" y="338"/>
                    </a:lnTo>
                    <a:lnTo>
                      <a:pt x="447" y="323"/>
                    </a:lnTo>
                    <a:lnTo>
                      <a:pt x="460" y="308"/>
                    </a:lnTo>
                    <a:lnTo>
                      <a:pt x="475" y="295"/>
                    </a:lnTo>
                    <a:lnTo>
                      <a:pt x="489" y="279"/>
                    </a:lnTo>
                    <a:lnTo>
                      <a:pt x="502" y="266"/>
                    </a:lnTo>
                    <a:lnTo>
                      <a:pt x="517" y="253"/>
                    </a:lnTo>
                    <a:lnTo>
                      <a:pt x="529" y="238"/>
                    </a:lnTo>
                    <a:lnTo>
                      <a:pt x="544" y="224"/>
                    </a:lnTo>
                    <a:lnTo>
                      <a:pt x="557" y="213"/>
                    </a:lnTo>
                    <a:lnTo>
                      <a:pt x="569" y="201"/>
                    </a:lnTo>
                    <a:lnTo>
                      <a:pt x="582" y="188"/>
                    </a:lnTo>
                    <a:lnTo>
                      <a:pt x="593" y="177"/>
                    </a:lnTo>
                    <a:lnTo>
                      <a:pt x="607" y="165"/>
                    </a:lnTo>
                    <a:lnTo>
                      <a:pt x="616" y="156"/>
                    </a:lnTo>
                    <a:lnTo>
                      <a:pt x="628" y="144"/>
                    </a:lnTo>
                    <a:lnTo>
                      <a:pt x="639" y="135"/>
                    </a:lnTo>
                    <a:lnTo>
                      <a:pt x="650" y="125"/>
                    </a:lnTo>
                    <a:lnTo>
                      <a:pt x="660" y="118"/>
                    </a:lnTo>
                    <a:lnTo>
                      <a:pt x="669" y="108"/>
                    </a:lnTo>
                    <a:lnTo>
                      <a:pt x="679" y="103"/>
                    </a:lnTo>
                    <a:lnTo>
                      <a:pt x="686" y="95"/>
                    </a:lnTo>
                    <a:lnTo>
                      <a:pt x="694" y="89"/>
                    </a:lnTo>
                    <a:lnTo>
                      <a:pt x="704" y="84"/>
                    </a:lnTo>
                    <a:lnTo>
                      <a:pt x="709" y="80"/>
                    </a:lnTo>
                    <a:lnTo>
                      <a:pt x="717" y="76"/>
                    </a:lnTo>
                    <a:lnTo>
                      <a:pt x="723" y="72"/>
                    </a:lnTo>
                    <a:lnTo>
                      <a:pt x="728" y="68"/>
                    </a:lnTo>
                    <a:lnTo>
                      <a:pt x="734" y="65"/>
                    </a:lnTo>
                    <a:lnTo>
                      <a:pt x="738" y="63"/>
                    </a:lnTo>
                    <a:lnTo>
                      <a:pt x="744" y="61"/>
                    </a:lnTo>
                    <a:lnTo>
                      <a:pt x="749" y="59"/>
                    </a:lnTo>
                    <a:lnTo>
                      <a:pt x="755" y="57"/>
                    </a:lnTo>
                    <a:lnTo>
                      <a:pt x="761" y="57"/>
                    </a:lnTo>
                    <a:lnTo>
                      <a:pt x="763" y="55"/>
                    </a:lnTo>
                    <a:lnTo>
                      <a:pt x="766" y="55"/>
                    </a:lnTo>
                    <a:lnTo>
                      <a:pt x="772" y="55"/>
                    </a:lnTo>
                    <a:lnTo>
                      <a:pt x="776" y="55"/>
                    </a:lnTo>
                    <a:lnTo>
                      <a:pt x="783" y="55"/>
                    </a:lnTo>
                    <a:lnTo>
                      <a:pt x="789" y="57"/>
                    </a:lnTo>
                    <a:lnTo>
                      <a:pt x="795" y="63"/>
                    </a:lnTo>
                    <a:lnTo>
                      <a:pt x="799" y="68"/>
                    </a:lnTo>
                    <a:lnTo>
                      <a:pt x="801" y="74"/>
                    </a:lnTo>
                    <a:lnTo>
                      <a:pt x="802" y="78"/>
                    </a:lnTo>
                    <a:lnTo>
                      <a:pt x="804" y="82"/>
                    </a:lnTo>
                    <a:lnTo>
                      <a:pt x="806" y="85"/>
                    </a:lnTo>
                    <a:lnTo>
                      <a:pt x="808" y="89"/>
                    </a:lnTo>
                    <a:lnTo>
                      <a:pt x="808" y="93"/>
                    </a:lnTo>
                    <a:lnTo>
                      <a:pt x="808" y="97"/>
                    </a:lnTo>
                    <a:lnTo>
                      <a:pt x="808" y="101"/>
                    </a:lnTo>
                    <a:lnTo>
                      <a:pt x="810" y="106"/>
                    </a:lnTo>
                    <a:lnTo>
                      <a:pt x="810" y="112"/>
                    </a:lnTo>
                    <a:lnTo>
                      <a:pt x="814" y="112"/>
                    </a:lnTo>
                    <a:lnTo>
                      <a:pt x="820" y="114"/>
                    </a:lnTo>
                    <a:lnTo>
                      <a:pt x="825" y="118"/>
                    </a:lnTo>
                    <a:lnTo>
                      <a:pt x="831" y="120"/>
                    </a:lnTo>
                    <a:lnTo>
                      <a:pt x="837" y="123"/>
                    </a:lnTo>
                    <a:lnTo>
                      <a:pt x="842" y="125"/>
                    </a:lnTo>
                    <a:lnTo>
                      <a:pt x="848" y="129"/>
                    </a:lnTo>
                    <a:lnTo>
                      <a:pt x="854" y="133"/>
                    </a:lnTo>
                    <a:lnTo>
                      <a:pt x="930" y="68"/>
                    </a:lnTo>
                    <a:lnTo>
                      <a:pt x="894" y="28"/>
                    </a:lnTo>
                    <a:close/>
                  </a:path>
                </a:pathLst>
              </a:custGeom>
              <a:solidFill>
                <a:srgbClr val="000000"/>
              </a:solidFill>
              <a:ln w="9525">
                <a:noFill/>
                <a:round/>
                <a:headEnd/>
                <a:tailEnd/>
              </a:ln>
            </p:spPr>
            <p:txBody>
              <a:bodyPr/>
              <a:lstStyle/>
              <a:p>
                <a:endParaRPr lang="zh-CN" altLang="en-US"/>
              </a:p>
            </p:txBody>
          </p:sp>
          <p:sp>
            <p:nvSpPr>
              <p:cNvPr id="63657" name="Freeform 98"/>
              <p:cNvSpPr>
                <a:spLocks/>
              </p:cNvSpPr>
              <p:nvPr/>
            </p:nvSpPr>
            <p:spPr bwMode="auto">
              <a:xfrm>
                <a:off x="2615" y="3120"/>
                <a:ext cx="206" cy="431"/>
              </a:xfrm>
              <a:custGeom>
                <a:avLst/>
                <a:gdLst>
                  <a:gd name="T0" fmla="*/ 0 w 413"/>
                  <a:gd name="T1" fmla="*/ 0 h 861"/>
                  <a:gd name="T2" fmla="*/ 0 w 413"/>
                  <a:gd name="T3" fmla="*/ 1 h 861"/>
                  <a:gd name="T4" fmla="*/ 0 w 413"/>
                  <a:gd name="T5" fmla="*/ 1 h 861"/>
                  <a:gd name="T6" fmla="*/ 0 w 413"/>
                  <a:gd name="T7" fmla="*/ 1 h 861"/>
                  <a:gd name="T8" fmla="*/ 0 w 413"/>
                  <a:gd name="T9" fmla="*/ 1 h 861"/>
                  <a:gd name="T10" fmla="*/ 0 w 413"/>
                  <a:gd name="T11" fmla="*/ 1 h 861"/>
                  <a:gd name="T12" fmla="*/ 0 w 413"/>
                  <a:gd name="T13" fmla="*/ 1 h 861"/>
                  <a:gd name="T14" fmla="*/ 0 w 413"/>
                  <a:gd name="T15" fmla="*/ 1 h 861"/>
                  <a:gd name="T16" fmla="*/ 0 w 413"/>
                  <a:gd name="T17" fmla="*/ 1 h 861"/>
                  <a:gd name="T18" fmla="*/ 0 w 413"/>
                  <a:gd name="T19" fmla="*/ 1 h 861"/>
                  <a:gd name="T20" fmla="*/ 0 w 413"/>
                  <a:gd name="T21" fmla="*/ 1 h 861"/>
                  <a:gd name="T22" fmla="*/ 0 w 413"/>
                  <a:gd name="T23" fmla="*/ 1 h 861"/>
                  <a:gd name="T24" fmla="*/ 0 w 413"/>
                  <a:gd name="T25" fmla="*/ 1 h 861"/>
                  <a:gd name="T26" fmla="*/ 0 w 413"/>
                  <a:gd name="T27" fmla="*/ 1 h 861"/>
                  <a:gd name="T28" fmla="*/ 0 w 413"/>
                  <a:gd name="T29" fmla="*/ 0 h 861"/>
                  <a:gd name="T30" fmla="*/ 0 w 413"/>
                  <a:gd name="T31" fmla="*/ 0 h 8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3"/>
                  <a:gd name="T49" fmla="*/ 0 h 861"/>
                  <a:gd name="T50" fmla="*/ 413 w 413"/>
                  <a:gd name="T51" fmla="*/ 861 h 8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3" h="861">
                    <a:moveTo>
                      <a:pt x="227" y="0"/>
                    </a:moveTo>
                    <a:lnTo>
                      <a:pt x="38" y="97"/>
                    </a:lnTo>
                    <a:lnTo>
                      <a:pt x="206" y="97"/>
                    </a:lnTo>
                    <a:lnTo>
                      <a:pt x="17" y="268"/>
                    </a:lnTo>
                    <a:lnTo>
                      <a:pt x="208" y="273"/>
                    </a:lnTo>
                    <a:lnTo>
                      <a:pt x="17" y="416"/>
                    </a:lnTo>
                    <a:lnTo>
                      <a:pt x="248" y="407"/>
                    </a:lnTo>
                    <a:lnTo>
                      <a:pt x="0" y="608"/>
                    </a:lnTo>
                    <a:lnTo>
                      <a:pt x="312" y="583"/>
                    </a:lnTo>
                    <a:lnTo>
                      <a:pt x="59" y="726"/>
                    </a:lnTo>
                    <a:lnTo>
                      <a:pt x="337" y="732"/>
                    </a:lnTo>
                    <a:lnTo>
                      <a:pt x="173" y="846"/>
                    </a:lnTo>
                    <a:lnTo>
                      <a:pt x="413" y="861"/>
                    </a:lnTo>
                    <a:lnTo>
                      <a:pt x="200" y="178"/>
                    </a:lnTo>
                    <a:lnTo>
                      <a:pt x="227" y="0"/>
                    </a:lnTo>
                    <a:close/>
                  </a:path>
                </a:pathLst>
              </a:custGeom>
              <a:solidFill>
                <a:srgbClr val="000000"/>
              </a:solidFill>
              <a:ln w="9525">
                <a:noFill/>
                <a:round/>
                <a:headEnd/>
                <a:tailEnd/>
              </a:ln>
            </p:spPr>
            <p:txBody>
              <a:bodyPr/>
              <a:lstStyle/>
              <a:p>
                <a:endParaRPr lang="zh-CN" altLang="en-US"/>
              </a:p>
            </p:txBody>
          </p:sp>
          <p:sp>
            <p:nvSpPr>
              <p:cNvPr id="63658" name="Freeform 99"/>
              <p:cNvSpPr>
                <a:spLocks/>
              </p:cNvSpPr>
              <p:nvPr/>
            </p:nvSpPr>
            <p:spPr bwMode="auto">
              <a:xfrm>
                <a:off x="2565" y="3083"/>
                <a:ext cx="270" cy="516"/>
              </a:xfrm>
              <a:custGeom>
                <a:avLst/>
                <a:gdLst>
                  <a:gd name="T0" fmla="*/ 1 w 540"/>
                  <a:gd name="T1" fmla="*/ 0 h 1033"/>
                  <a:gd name="T2" fmla="*/ 1 w 540"/>
                  <a:gd name="T3" fmla="*/ 0 h 1033"/>
                  <a:gd name="T4" fmla="*/ 1 w 540"/>
                  <a:gd name="T5" fmla="*/ 0 h 1033"/>
                  <a:gd name="T6" fmla="*/ 1 w 540"/>
                  <a:gd name="T7" fmla="*/ 0 h 1033"/>
                  <a:gd name="T8" fmla="*/ 1 w 540"/>
                  <a:gd name="T9" fmla="*/ 0 h 1033"/>
                  <a:gd name="T10" fmla="*/ 1 w 540"/>
                  <a:gd name="T11" fmla="*/ 0 h 1033"/>
                  <a:gd name="T12" fmla="*/ 1 w 540"/>
                  <a:gd name="T13" fmla="*/ 0 h 1033"/>
                  <a:gd name="T14" fmla="*/ 1 w 540"/>
                  <a:gd name="T15" fmla="*/ 0 h 1033"/>
                  <a:gd name="T16" fmla="*/ 1 w 540"/>
                  <a:gd name="T17" fmla="*/ 0 h 1033"/>
                  <a:gd name="T18" fmla="*/ 1 w 540"/>
                  <a:gd name="T19" fmla="*/ 0 h 1033"/>
                  <a:gd name="T20" fmla="*/ 0 w 540"/>
                  <a:gd name="T21" fmla="*/ 0 h 1033"/>
                  <a:gd name="T22" fmla="*/ 1 w 540"/>
                  <a:gd name="T23" fmla="*/ 0 h 1033"/>
                  <a:gd name="T24" fmla="*/ 1 w 540"/>
                  <a:gd name="T25" fmla="*/ 0 h 1033"/>
                  <a:gd name="T26" fmla="*/ 1 w 540"/>
                  <a:gd name="T27" fmla="*/ 0 h 1033"/>
                  <a:gd name="T28" fmla="*/ 1 w 540"/>
                  <a:gd name="T29" fmla="*/ 0 h 1033"/>
                  <a:gd name="T30" fmla="*/ 1 w 540"/>
                  <a:gd name="T31" fmla="*/ 0 h 1033"/>
                  <a:gd name="T32" fmla="*/ 1 w 540"/>
                  <a:gd name="T33" fmla="*/ 0 h 1033"/>
                  <a:gd name="T34" fmla="*/ 1 w 540"/>
                  <a:gd name="T35" fmla="*/ 0 h 1033"/>
                  <a:gd name="T36" fmla="*/ 1 w 540"/>
                  <a:gd name="T37" fmla="*/ 0 h 1033"/>
                  <a:gd name="T38" fmla="*/ 1 w 540"/>
                  <a:gd name="T39" fmla="*/ 0 h 1033"/>
                  <a:gd name="T40" fmla="*/ 1 w 540"/>
                  <a:gd name="T41" fmla="*/ 0 h 1033"/>
                  <a:gd name="T42" fmla="*/ 1 w 540"/>
                  <a:gd name="T43" fmla="*/ 0 h 1033"/>
                  <a:gd name="T44" fmla="*/ 1 w 540"/>
                  <a:gd name="T45" fmla="*/ 0 h 1033"/>
                  <a:gd name="T46" fmla="*/ 1 w 540"/>
                  <a:gd name="T47" fmla="*/ 0 h 1033"/>
                  <a:gd name="T48" fmla="*/ 1 w 540"/>
                  <a:gd name="T49" fmla="*/ 0 h 1033"/>
                  <a:gd name="T50" fmla="*/ 1 w 540"/>
                  <a:gd name="T51" fmla="*/ 0 h 1033"/>
                  <a:gd name="T52" fmla="*/ 1 w 540"/>
                  <a:gd name="T53" fmla="*/ 0 h 1033"/>
                  <a:gd name="T54" fmla="*/ 1 w 540"/>
                  <a:gd name="T55" fmla="*/ 0 h 1033"/>
                  <a:gd name="T56" fmla="*/ 1 w 540"/>
                  <a:gd name="T57" fmla="*/ 0 h 1033"/>
                  <a:gd name="T58" fmla="*/ 1 w 540"/>
                  <a:gd name="T59" fmla="*/ 0 h 1033"/>
                  <a:gd name="T60" fmla="*/ 1 w 540"/>
                  <a:gd name="T61" fmla="*/ 0 h 1033"/>
                  <a:gd name="T62" fmla="*/ 1 w 540"/>
                  <a:gd name="T63" fmla="*/ 0 h 1033"/>
                  <a:gd name="T64" fmla="*/ 1 w 540"/>
                  <a:gd name="T65" fmla="*/ 0 h 1033"/>
                  <a:gd name="T66" fmla="*/ 1 w 540"/>
                  <a:gd name="T67" fmla="*/ 0 h 1033"/>
                  <a:gd name="T68" fmla="*/ 1 w 540"/>
                  <a:gd name="T69" fmla="*/ 0 h 1033"/>
                  <a:gd name="T70" fmla="*/ 1 w 540"/>
                  <a:gd name="T71" fmla="*/ 0 h 1033"/>
                  <a:gd name="T72" fmla="*/ 1 w 540"/>
                  <a:gd name="T73" fmla="*/ 0 h 1033"/>
                  <a:gd name="T74" fmla="*/ 1 w 540"/>
                  <a:gd name="T75" fmla="*/ 0 h 1033"/>
                  <a:gd name="T76" fmla="*/ 1 w 540"/>
                  <a:gd name="T77" fmla="*/ 0 h 1033"/>
                  <a:gd name="T78" fmla="*/ 1 w 540"/>
                  <a:gd name="T79" fmla="*/ 0 h 1033"/>
                  <a:gd name="T80" fmla="*/ 1 w 540"/>
                  <a:gd name="T81" fmla="*/ 0 h 1033"/>
                  <a:gd name="T82" fmla="*/ 1 w 540"/>
                  <a:gd name="T83" fmla="*/ 0 h 1033"/>
                  <a:gd name="T84" fmla="*/ 1 w 540"/>
                  <a:gd name="T85" fmla="*/ 0 h 1033"/>
                  <a:gd name="T86" fmla="*/ 1 w 540"/>
                  <a:gd name="T87" fmla="*/ 0 h 1033"/>
                  <a:gd name="T88" fmla="*/ 1 w 540"/>
                  <a:gd name="T89" fmla="*/ 0 h 1033"/>
                  <a:gd name="T90" fmla="*/ 1 w 540"/>
                  <a:gd name="T91" fmla="*/ 0 h 1033"/>
                  <a:gd name="T92" fmla="*/ 1 w 540"/>
                  <a:gd name="T93" fmla="*/ 0 h 1033"/>
                  <a:gd name="T94" fmla="*/ 1 w 540"/>
                  <a:gd name="T95" fmla="*/ 0 h 1033"/>
                  <a:gd name="T96" fmla="*/ 1 w 540"/>
                  <a:gd name="T97" fmla="*/ 0 h 1033"/>
                  <a:gd name="T98" fmla="*/ 1 w 540"/>
                  <a:gd name="T99" fmla="*/ 0 h 1033"/>
                  <a:gd name="T100" fmla="*/ 1 w 540"/>
                  <a:gd name="T101" fmla="*/ 0 h 1033"/>
                  <a:gd name="T102" fmla="*/ 1 w 540"/>
                  <a:gd name="T103" fmla="*/ 0 h 1033"/>
                  <a:gd name="T104" fmla="*/ 1 w 540"/>
                  <a:gd name="T105" fmla="*/ 0 h 1033"/>
                  <a:gd name="T106" fmla="*/ 1 w 540"/>
                  <a:gd name="T107" fmla="*/ 0 h 1033"/>
                  <a:gd name="T108" fmla="*/ 1 w 540"/>
                  <a:gd name="T109" fmla="*/ 0 h 1033"/>
                  <a:gd name="T110" fmla="*/ 1 w 540"/>
                  <a:gd name="T111" fmla="*/ 0 h 10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0"/>
                  <a:gd name="T169" fmla="*/ 0 h 1033"/>
                  <a:gd name="T170" fmla="*/ 540 w 540"/>
                  <a:gd name="T171" fmla="*/ 1033 h 10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0" h="1033">
                    <a:moveTo>
                      <a:pt x="321" y="255"/>
                    </a:moveTo>
                    <a:lnTo>
                      <a:pt x="540" y="1020"/>
                    </a:lnTo>
                    <a:lnTo>
                      <a:pt x="532" y="1020"/>
                    </a:lnTo>
                    <a:lnTo>
                      <a:pt x="524" y="1020"/>
                    </a:lnTo>
                    <a:lnTo>
                      <a:pt x="519" y="1020"/>
                    </a:lnTo>
                    <a:lnTo>
                      <a:pt x="513" y="1020"/>
                    </a:lnTo>
                    <a:lnTo>
                      <a:pt x="503" y="1020"/>
                    </a:lnTo>
                    <a:lnTo>
                      <a:pt x="496" y="1020"/>
                    </a:lnTo>
                    <a:lnTo>
                      <a:pt x="488" y="1020"/>
                    </a:lnTo>
                    <a:lnTo>
                      <a:pt x="483" y="1020"/>
                    </a:lnTo>
                    <a:lnTo>
                      <a:pt x="475" y="1020"/>
                    </a:lnTo>
                    <a:lnTo>
                      <a:pt x="467" y="1020"/>
                    </a:lnTo>
                    <a:lnTo>
                      <a:pt x="460" y="1020"/>
                    </a:lnTo>
                    <a:lnTo>
                      <a:pt x="452" y="1020"/>
                    </a:lnTo>
                    <a:lnTo>
                      <a:pt x="444" y="1020"/>
                    </a:lnTo>
                    <a:lnTo>
                      <a:pt x="437" y="1020"/>
                    </a:lnTo>
                    <a:lnTo>
                      <a:pt x="429" y="1020"/>
                    </a:lnTo>
                    <a:lnTo>
                      <a:pt x="422" y="1020"/>
                    </a:lnTo>
                    <a:lnTo>
                      <a:pt x="414" y="1020"/>
                    </a:lnTo>
                    <a:lnTo>
                      <a:pt x="406" y="1020"/>
                    </a:lnTo>
                    <a:lnTo>
                      <a:pt x="397" y="1020"/>
                    </a:lnTo>
                    <a:lnTo>
                      <a:pt x="389" y="1022"/>
                    </a:lnTo>
                    <a:lnTo>
                      <a:pt x="380" y="1022"/>
                    </a:lnTo>
                    <a:lnTo>
                      <a:pt x="374" y="1022"/>
                    </a:lnTo>
                    <a:lnTo>
                      <a:pt x="365" y="1022"/>
                    </a:lnTo>
                    <a:lnTo>
                      <a:pt x="357" y="1023"/>
                    </a:lnTo>
                    <a:lnTo>
                      <a:pt x="349" y="1023"/>
                    </a:lnTo>
                    <a:lnTo>
                      <a:pt x="340" y="1023"/>
                    </a:lnTo>
                    <a:lnTo>
                      <a:pt x="332" y="1023"/>
                    </a:lnTo>
                    <a:lnTo>
                      <a:pt x="325" y="1023"/>
                    </a:lnTo>
                    <a:lnTo>
                      <a:pt x="315" y="1023"/>
                    </a:lnTo>
                    <a:lnTo>
                      <a:pt x="308" y="1025"/>
                    </a:lnTo>
                    <a:lnTo>
                      <a:pt x="300" y="1025"/>
                    </a:lnTo>
                    <a:lnTo>
                      <a:pt x="292" y="1025"/>
                    </a:lnTo>
                    <a:lnTo>
                      <a:pt x="283" y="1025"/>
                    </a:lnTo>
                    <a:lnTo>
                      <a:pt x="275" y="1025"/>
                    </a:lnTo>
                    <a:lnTo>
                      <a:pt x="266" y="1025"/>
                    </a:lnTo>
                    <a:lnTo>
                      <a:pt x="258" y="1025"/>
                    </a:lnTo>
                    <a:lnTo>
                      <a:pt x="251" y="1025"/>
                    </a:lnTo>
                    <a:lnTo>
                      <a:pt x="241" y="1025"/>
                    </a:lnTo>
                    <a:lnTo>
                      <a:pt x="233" y="1025"/>
                    </a:lnTo>
                    <a:lnTo>
                      <a:pt x="226" y="1025"/>
                    </a:lnTo>
                    <a:lnTo>
                      <a:pt x="216" y="1025"/>
                    </a:lnTo>
                    <a:lnTo>
                      <a:pt x="209" y="1025"/>
                    </a:lnTo>
                    <a:lnTo>
                      <a:pt x="201" y="1025"/>
                    </a:lnTo>
                    <a:lnTo>
                      <a:pt x="193" y="1027"/>
                    </a:lnTo>
                    <a:lnTo>
                      <a:pt x="184" y="1027"/>
                    </a:lnTo>
                    <a:lnTo>
                      <a:pt x="176" y="1027"/>
                    </a:lnTo>
                    <a:lnTo>
                      <a:pt x="171" y="1027"/>
                    </a:lnTo>
                    <a:lnTo>
                      <a:pt x="163" y="1029"/>
                    </a:lnTo>
                    <a:lnTo>
                      <a:pt x="154" y="1029"/>
                    </a:lnTo>
                    <a:lnTo>
                      <a:pt x="146" y="1029"/>
                    </a:lnTo>
                    <a:lnTo>
                      <a:pt x="138" y="1029"/>
                    </a:lnTo>
                    <a:lnTo>
                      <a:pt x="131" y="1029"/>
                    </a:lnTo>
                    <a:lnTo>
                      <a:pt x="123" y="1029"/>
                    </a:lnTo>
                    <a:lnTo>
                      <a:pt x="116" y="1031"/>
                    </a:lnTo>
                    <a:lnTo>
                      <a:pt x="108" y="1031"/>
                    </a:lnTo>
                    <a:lnTo>
                      <a:pt x="100" y="1031"/>
                    </a:lnTo>
                    <a:lnTo>
                      <a:pt x="95" y="1031"/>
                    </a:lnTo>
                    <a:lnTo>
                      <a:pt x="87" y="1031"/>
                    </a:lnTo>
                    <a:lnTo>
                      <a:pt x="77" y="1031"/>
                    </a:lnTo>
                    <a:lnTo>
                      <a:pt x="72" y="1031"/>
                    </a:lnTo>
                    <a:lnTo>
                      <a:pt x="66" y="1031"/>
                    </a:lnTo>
                    <a:lnTo>
                      <a:pt x="60" y="1031"/>
                    </a:lnTo>
                    <a:lnTo>
                      <a:pt x="53" y="1031"/>
                    </a:lnTo>
                    <a:lnTo>
                      <a:pt x="47" y="1033"/>
                    </a:lnTo>
                    <a:lnTo>
                      <a:pt x="41" y="1031"/>
                    </a:lnTo>
                    <a:lnTo>
                      <a:pt x="38" y="1031"/>
                    </a:lnTo>
                    <a:lnTo>
                      <a:pt x="34" y="1031"/>
                    </a:lnTo>
                    <a:lnTo>
                      <a:pt x="30" y="1029"/>
                    </a:lnTo>
                    <a:lnTo>
                      <a:pt x="24" y="1023"/>
                    </a:lnTo>
                    <a:lnTo>
                      <a:pt x="19" y="1018"/>
                    </a:lnTo>
                    <a:lnTo>
                      <a:pt x="15" y="1014"/>
                    </a:lnTo>
                    <a:lnTo>
                      <a:pt x="15" y="1008"/>
                    </a:lnTo>
                    <a:lnTo>
                      <a:pt x="11" y="1004"/>
                    </a:lnTo>
                    <a:lnTo>
                      <a:pt x="9" y="1001"/>
                    </a:lnTo>
                    <a:lnTo>
                      <a:pt x="9" y="995"/>
                    </a:lnTo>
                    <a:lnTo>
                      <a:pt x="7" y="991"/>
                    </a:lnTo>
                    <a:lnTo>
                      <a:pt x="5" y="985"/>
                    </a:lnTo>
                    <a:lnTo>
                      <a:pt x="3" y="980"/>
                    </a:lnTo>
                    <a:lnTo>
                      <a:pt x="1" y="972"/>
                    </a:lnTo>
                    <a:lnTo>
                      <a:pt x="1" y="966"/>
                    </a:lnTo>
                    <a:lnTo>
                      <a:pt x="0" y="959"/>
                    </a:lnTo>
                    <a:lnTo>
                      <a:pt x="0" y="951"/>
                    </a:lnTo>
                    <a:lnTo>
                      <a:pt x="0" y="946"/>
                    </a:lnTo>
                    <a:lnTo>
                      <a:pt x="0" y="938"/>
                    </a:lnTo>
                    <a:lnTo>
                      <a:pt x="0" y="928"/>
                    </a:lnTo>
                    <a:lnTo>
                      <a:pt x="0" y="923"/>
                    </a:lnTo>
                    <a:lnTo>
                      <a:pt x="0" y="915"/>
                    </a:lnTo>
                    <a:lnTo>
                      <a:pt x="0" y="906"/>
                    </a:lnTo>
                    <a:lnTo>
                      <a:pt x="0" y="898"/>
                    </a:lnTo>
                    <a:lnTo>
                      <a:pt x="0" y="888"/>
                    </a:lnTo>
                    <a:lnTo>
                      <a:pt x="0" y="881"/>
                    </a:lnTo>
                    <a:lnTo>
                      <a:pt x="0" y="871"/>
                    </a:lnTo>
                    <a:lnTo>
                      <a:pt x="1" y="864"/>
                    </a:lnTo>
                    <a:lnTo>
                      <a:pt x="1" y="856"/>
                    </a:lnTo>
                    <a:lnTo>
                      <a:pt x="1" y="847"/>
                    </a:lnTo>
                    <a:lnTo>
                      <a:pt x="1" y="837"/>
                    </a:lnTo>
                    <a:lnTo>
                      <a:pt x="3" y="830"/>
                    </a:lnTo>
                    <a:lnTo>
                      <a:pt x="5" y="820"/>
                    </a:lnTo>
                    <a:lnTo>
                      <a:pt x="5" y="811"/>
                    </a:lnTo>
                    <a:lnTo>
                      <a:pt x="7" y="801"/>
                    </a:lnTo>
                    <a:lnTo>
                      <a:pt x="9" y="793"/>
                    </a:lnTo>
                    <a:lnTo>
                      <a:pt x="9" y="786"/>
                    </a:lnTo>
                    <a:lnTo>
                      <a:pt x="9" y="776"/>
                    </a:lnTo>
                    <a:lnTo>
                      <a:pt x="11" y="767"/>
                    </a:lnTo>
                    <a:lnTo>
                      <a:pt x="13" y="759"/>
                    </a:lnTo>
                    <a:lnTo>
                      <a:pt x="15" y="750"/>
                    </a:lnTo>
                    <a:lnTo>
                      <a:pt x="15" y="742"/>
                    </a:lnTo>
                    <a:lnTo>
                      <a:pt x="17" y="734"/>
                    </a:lnTo>
                    <a:lnTo>
                      <a:pt x="17" y="725"/>
                    </a:lnTo>
                    <a:lnTo>
                      <a:pt x="20" y="719"/>
                    </a:lnTo>
                    <a:lnTo>
                      <a:pt x="20" y="710"/>
                    </a:lnTo>
                    <a:lnTo>
                      <a:pt x="20" y="702"/>
                    </a:lnTo>
                    <a:lnTo>
                      <a:pt x="22" y="695"/>
                    </a:lnTo>
                    <a:lnTo>
                      <a:pt x="24" y="687"/>
                    </a:lnTo>
                    <a:lnTo>
                      <a:pt x="26" y="679"/>
                    </a:lnTo>
                    <a:lnTo>
                      <a:pt x="26" y="672"/>
                    </a:lnTo>
                    <a:lnTo>
                      <a:pt x="28" y="666"/>
                    </a:lnTo>
                    <a:lnTo>
                      <a:pt x="30" y="660"/>
                    </a:lnTo>
                    <a:lnTo>
                      <a:pt x="30" y="655"/>
                    </a:lnTo>
                    <a:lnTo>
                      <a:pt x="32" y="649"/>
                    </a:lnTo>
                    <a:lnTo>
                      <a:pt x="32" y="643"/>
                    </a:lnTo>
                    <a:lnTo>
                      <a:pt x="34" y="639"/>
                    </a:lnTo>
                    <a:lnTo>
                      <a:pt x="34" y="634"/>
                    </a:lnTo>
                    <a:lnTo>
                      <a:pt x="36" y="630"/>
                    </a:lnTo>
                    <a:lnTo>
                      <a:pt x="38" y="626"/>
                    </a:lnTo>
                    <a:lnTo>
                      <a:pt x="38" y="622"/>
                    </a:lnTo>
                    <a:lnTo>
                      <a:pt x="38" y="615"/>
                    </a:lnTo>
                    <a:lnTo>
                      <a:pt x="39" y="609"/>
                    </a:lnTo>
                    <a:lnTo>
                      <a:pt x="41" y="601"/>
                    </a:lnTo>
                    <a:lnTo>
                      <a:pt x="43" y="596"/>
                    </a:lnTo>
                    <a:lnTo>
                      <a:pt x="43" y="586"/>
                    </a:lnTo>
                    <a:lnTo>
                      <a:pt x="45" y="580"/>
                    </a:lnTo>
                    <a:lnTo>
                      <a:pt x="47" y="573"/>
                    </a:lnTo>
                    <a:lnTo>
                      <a:pt x="49" y="565"/>
                    </a:lnTo>
                    <a:lnTo>
                      <a:pt x="49" y="558"/>
                    </a:lnTo>
                    <a:lnTo>
                      <a:pt x="49" y="550"/>
                    </a:lnTo>
                    <a:lnTo>
                      <a:pt x="51" y="542"/>
                    </a:lnTo>
                    <a:lnTo>
                      <a:pt x="53" y="535"/>
                    </a:lnTo>
                    <a:lnTo>
                      <a:pt x="55" y="527"/>
                    </a:lnTo>
                    <a:lnTo>
                      <a:pt x="55" y="520"/>
                    </a:lnTo>
                    <a:lnTo>
                      <a:pt x="57" y="512"/>
                    </a:lnTo>
                    <a:lnTo>
                      <a:pt x="58" y="504"/>
                    </a:lnTo>
                    <a:lnTo>
                      <a:pt x="58" y="497"/>
                    </a:lnTo>
                    <a:lnTo>
                      <a:pt x="60" y="487"/>
                    </a:lnTo>
                    <a:lnTo>
                      <a:pt x="60" y="480"/>
                    </a:lnTo>
                    <a:lnTo>
                      <a:pt x="60" y="472"/>
                    </a:lnTo>
                    <a:lnTo>
                      <a:pt x="62" y="464"/>
                    </a:lnTo>
                    <a:lnTo>
                      <a:pt x="64" y="455"/>
                    </a:lnTo>
                    <a:lnTo>
                      <a:pt x="64" y="445"/>
                    </a:lnTo>
                    <a:lnTo>
                      <a:pt x="66" y="438"/>
                    </a:lnTo>
                    <a:lnTo>
                      <a:pt x="66" y="428"/>
                    </a:lnTo>
                    <a:lnTo>
                      <a:pt x="66" y="421"/>
                    </a:lnTo>
                    <a:lnTo>
                      <a:pt x="66" y="411"/>
                    </a:lnTo>
                    <a:lnTo>
                      <a:pt x="68" y="404"/>
                    </a:lnTo>
                    <a:lnTo>
                      <a:pt x="68" y="394"/>
                    </a:lnTo>
                    <a:lnTo>
                      <a:pt x="68" y="385"/>
                    </a:lnTo>
                    <a:lnTo>
                      <a:pt x="70" y="377"/>
                    </a:lnTo>
                    <a:lnTo>
                      <a:pt x="70" y="367"/>
                    </a:lnTo>
                    <a:lnTo>
                      <a:pt x="70" y="358"/>
                    </a:lnTo>
                    <a:lnTo>
                      <a:pt x="70" y="348"/>
                    </a:lnTo>
                    <a:lnTo>
                      <a:pt x="70" y="337"/>
                    </a:lnTo>
                    <a:lnTo>
                      <a:pt x="70" y="329"/>
                    </a:lnTo>
                    <a:lnTo>
                      <a:pt x="70" y="318"/>
                    </a:lnTo>
                    <a:lnTo>
                      <a:pt x="70" y="307"/>
                    </a:lnTo>
                    <a:lnTo>
                      <a:pt x="70" y="297"/>
                    </a:lnTo>
                    <a:lnTo>
                      <a:pt x="70" y="288"/>
                    </a:lnTo>
                    <a:lnTo>
                      <a:pt x="68" y="278"/>
                    </a:lnTo>
                    <a:lnTo>
                      <a:pt x="68" y="267"/>
                    </a:lnTo>
                    <a:lnTo>
                      <a:pt x="66" y="255"/>
                    </a:lnTo>
                    <a:lnTo>
                      <a:pt x="66" y="246"/>
                    </a:lnTo>
                    <a:lnTo>
                      <a:pt x="66" y="234"/>
                    </a:lnTo>
                    <a:lnTo>
                      <a:pt x="64" y="225"/>
                    </a:lnTo>
                    <a:lnTo>
                      <a:pt x="62" y="213"/>
                    </a:lnTo>
                    <a:lnTo>
                      <a:pt x="62" y="202"/>
                    </a:lnTo>
                    <a:lnTo>
                      <a:pt x="60" y="191"/>
                    </a:lnTo>
                    <a:lnTo>
                      <a:pt x="58" y="179"/>
                    </a:lnTo>
                    <a:lnTo>
                      <a:pt x="57" y="168"/>
                    </a:lnTo>
                    <a:lnTo>
                      <a:pt x="55" y="156"/>
                    </a:lnTo>
                    <a:lnTo>
                      <a:pt x="55" y="145"/>
                    </a:lnTo>
                    <a:lnTo>
                      <a:pt x="51" y="132"/>
                    </a:lnTo>
                    <a:lnTo>
                      <a:pt x="49" y="120"/>
                    </a:lnTo>
                    <a:lnTo>
                      <a:pt x="47" y="107"/>
                    </a:lnTo>
                    <a:lnTo>
                      <a:pt x="43" y="96"/>
                    </a:lnTo>
                    <a:lnTo>
                      <a:pt x="41" y="82"/>
                    </a:lnTo>
                    <a:lnTo>
                      <a:pt x="38" y="69"/>
                    </a:lnTo>
                    <a:lnTo>
                      <a:pt x="38" y="57"/>
                    </a:lnTo>
                    <a:lnTo>
                      <a:pt x="32" y="44"/>
                    </a:lnTo>
                    <a:lnTo>
                      <a:pt x="30" y="31"/>
                    </a:lnTo>
                    <a:lnTo>
                      <a:pt x="26" y="18"/>
                    </a:lnTo>
                    <a:lnTo>
                      <a:pt x="24" y="6"/>
                    </a:lnTo>
                    <a:lnTo>
                      <a:pt x="24" y="4"/>
                    </a:lnTo>
                    <a:lnTo>
                      <a:pt x="28" y="2"/>
                    </a:lnTo>
                    <a:lnTo>
                      <a:pt x="32" y="0"/>
                    </a:lnTo>
                    <a:lnTo>
                      <a:pt x="39" y="0"/>
                    </a:lnTo>
                    <a:lnTo>
                      <a:pt x="45" y="4"/>
                    </a:lnTo>
                    <a:lnTo>
                      <a:pt x="53" y="10"/>
                    </a:lnTo>
                    <a:lnTo>
                      <a:pt x="58" y="16"/>
                    </a:lnTo>
                    <a:lnTo>
                      <a:pt x="66" y="19"/>
                    </a:lnTo>
                    <a:lnTo>
                      <a:pt x="70" y="23"/>
                    </a:lnTo>
                    <a:lnTo>
                      <a:pt x="76" y="29"/>
                    </a:lnTo>
                    <a:lnTo>
                      <a:pt x="81" y="29"/>
                    </a:lnTo>
                    <a:lnTo>
                      <a:pt x="87" y="35"/>
                    </a:lnTo>
                    <a:lnTo>
                      <a:pt x="89" y="46"/>
                    </a:lnTo>
                    <a:lnTo>
                      <a:pt x="93" y="57"/>
                    </a:lnTo>
                    <a:lnTo>
                      <a:pt x="95" y="71"/>
                    </a:lnTo>
                    <a:lnTo>
                      <a:pt x="98" y="84"/>
                    </a:lnTo>
                    <a:lnTo>
                      <a:pt x="100" y="96"/>
                    </a:lnTo>
                    <a:lnTo>
                      <a:pt x="104" y="107"/>
                    </a:lnTo>
                    <a:lnTo>
                      <a:pt x="106" y="120"/>
                    </a:lnTo>
                    <a:lnTo>
                      <a:pt x="108" y="132"/>
                    </a:lnTo>
                    <a:lnTo>
                      <a:pt x="110" y="143"/>
                    </a:lnTo>
                    <a:lnTo>
                      <a:pt x="112" y="154"/>
                    </a:lnTo>
                    <a:lnTo>
                      <a:pt x="114" y="166"/>
                    </a:lnTo>
                    <a:lnTo>
                      <a:pt x="117" y="177"/>
                    </a:lnTo>
                    <a:lnTo>
                      <a:pt x="117" y="189"/>
                    </a:lnTo>
                    <a:lnTo>
                      <a:pt x="119" y="200"/>
                    </a:lnTo>
                    <a:lnTo>
                      <a:pt x="121" y="212"/>
                    </a:lnTo>
                    <a:lnTo>
                      <a:pt x="123" y="221"/>
                    </a:lnTo>
                    <a:lnTo>
                      <a:pt x="123" y="232"/>
                    </a:lnTo>
                    <a:lnTo>
                      <a:pt x="125" y="244"/>
                    </a:lnTo>
                    <a:lnTo>
                      <a:pt x="125" y="253"/>
                    </a:lnTo>
                    <a:lnTo>
                      <a:pt x="127" y="265"/>
                    </a:lnTo>
                    <a:lnTo>
                      <a:pt x="127" y="274"/>
                    </a:lnTo>
                    <a:lnTo>
                      <a:pt x="129" y="284"/>
                    </a:lnTo>
                    <a:lnTo>
                      <a:pt x="129" y="293"/>
                    </a:lnTo>
                    <a:lnTo>
                      <a:pt x="131" y="305"/>
                    </a:lnTo>
                    <a:lnTo>
                      <a:pt x="131" y="312"/>
                    </a:lnTo>
                    <a:lnTo>
                      <a:pt x="131" y="324"/>
                    </a:lnTo>
                    <a:lnTo>
                      <a:pt x="131" y="333"/>
                    </a:lnTo>
                    <a:lnTo>
                      <a:pt x="133" y="343"/>
                    </a:lnTo>
                    <a:lnTo>
                      <a:pt x="133" y="352"/>
                    </a:lnTo>
                    <a:lnTo>
                      <a:pt x="133" y="362"/>
                    </a:lnTo>
                    <a:lnTo>
                      <a:pt x="133" y="371"/>
                    </a:lnTo>
                    <a:lnTo>
                      <a:pt x="133" y="381"/>
                    </a:lnTo>
                    <a:lnTo>
                      <a:pt x="133" y="388"/>
                    </a:lnTo>
                    <a:lnTo>
                      <a:pt x="133" y="398"/>
                    </a:lnTo>
                    <a:lnTo>
                      <a:pt x="131" y="405"/>
                    </a:lnTo>
                    <a:lnTo>
                      <a:pt x="131" y="415"/>
                    </a:lnTo>
                    <a:lnTo>
                      <a:pt x="131" y="423"/>
                    </a:lnTo>
                    <a:lnTo>
                      <a:pt x="131" y="432"/>
                    </a:lnTo>
                    <a:lnTo>
                      <a:pt x="131" y="440"/>
                    </a:lnTo>
                    <a:lnTo>
                      <a:pt x="131" y="449"/>
                    </a:lnTo>
                    <a:lnTo>
                      <a:pt x="129" y="459"/>
                    </a:lnTo>
                    <a:lnTo>
                      <a:pt x="127" y="464"/>
                    </a:lnTo>
                    <a:lnTo>
                      <a:pt x="127" y="474"/>
                    </a:lnTo>
                    <a:lnTo>
                      <a:pt x="127" y="482"/>
                    </a:lnTo>
                    <a:lnTo>
                      <a:pt x="125" y="489"/>
                    </a:lnTo>
                    <a:lnTo>
                      <a:pt x="123" y="497"/>
                    </a:lnTo>
                    <a:lnTo>
                      <a:pt x="123" y="504"/>
                    </a:lnTo>
                    <a:lnTo>
                      <a:pt x="123" y="514"/>
                    </a:lnTo>
                    <a:lnTo>
                      <a:pt x="119" y="521"/>
                    </a:lnTo>
                    <a:lnTo>
                      <a:pt x="119" y="527"/>
                    </a:lnTo>
                    <a:lnTo>
                      <a:pt x="117" y="535"/>
                    </a:lnTo>
                    <a:lnTo>
                      <a:pt x="117" y="544"/>
                    </a:lnTo>
                    <a:lnTo>
                      <a:pt x="114" y="550"/>
                    </a:lnTo>
                    <a:lnTo>
                      <a:pt x="112" y="556"/>
                    </a:lnTo>
                    <a:lnTo>
                      <a:pt x="112" y="563"/>
                    </a:lnTo>
                    <a:lnTo>
                      <a:pt x="110" y="573"/>
                    </a:lnTo>
                    <a:lnTo>
                      <a:pt x="108" y="579"/>
                    </a:lnTo>
                    <a:lnTo>
                      <a:pt x="106" y="586"/>
                    </a:lnTo>
                    <a:lnTo>
                      <a:pt x="104" y="592"/>
                    </a:lnTo>
                    <a:lnTo>
                      <a:pt x="102" y="599"/>
                    </a:lnTo>
                    <a:lnTo>
                      <a:pt x="100" y="605"/>
                    </a:lnTo>
                    <a:lnTo>
                      <a:pt x="98" y="613"/>
                    </a:lnTo>
                    <a:lnTo>
                      <a:pt x="96" y="620"/>
                    </a:lnTo>
                    <a:lnTo>
                      <a:pt x="95" y="626"/>
                    </a:lnTo>
                    <a:lnTo>
                      <a:pt x="93" y="636"/>
                    </a:lnTo>
                    <a:lnTo>
                      <a:pt x="89" y="643"/>
                    </a:lnTo>
                    <a:lnTo>
                      <a:pt x="87" y="651"/>
                    </a:lnTo>
                    <a:lnTo>
                      <a:pt x="85" y="660"/>
                    </a:lnTo>
                    <a:lnTo>
                      <a:pt x="83" y="666"/>
                    </a:lnTo>
                    <a:lnTo>
                      <a:pt x="81" y="675"/>
                    </a:lnTo>
                    <a:lnTo>
                      <a:pt x="79" y="683"/>
                    </a:lnTo>
                    <a:lnTo>
                      <a:pt x="77" y="691"/>
                    </a:lnTo>
                    <a:lnTo>
                      <a:pt x="76" y="698"/>
                    </a:lnTo>
                    <a:lnTo>
                      <a:pt x="74" y="708"/>
                    </a:lnTo>
                    <a:lnTo>
                      <a:pt x="72" y="714"/>
                    </a:lnTo>
                    <a:lnTo>
                      <a:pt x="72" y="723"/>
                    </a:lnTo>
                    <a:lnTo>
                      <a:pt x="72" y="731"/>
                    </a:lnTo>
                    <a:lnTo>
                      <a:pt x="70" y="738"/>
                    </a:lnTo>
                    <a:lnTo>
                      <a:pt x="70" y="746"/>
                    </a:lnTo>
                    <a:lnTo>
                      <a:pt x="70" y="753"/>
                    </a:lnTo>
                    <a:lnTo>
                      <a:pt x="68" y="761"/>
                    </a:lnTo>
                    <a:lnTo>
                      <a:pt x="66" y="769"/>
                    </a:lnTo>
                    <a:lnTo>
                      <a:pt x="66" y="776"/>
                    </a:lnTo>
                    <a:lnTo>
                      <a:pt x="66" y="782"/>
                    </a:lnTo>
                    <a:lnTo>
                      <a:pt x="66" y="790"/>
                    </a:lnTo>
                    <a:lnTo>
                      <a:pt x="66" y="797"/>
                    </a:lnTo>
                    <a:lnTo>
                      <a:pt x="66" y="805"/>
                    </a:lnTo>
                    <a:lnTo>
                      <a:pt x="66" y="811"/>
                    </a:lnTo>
                    <a:lnTo>
                      <a:pt x="66" y="818"/>
                    </a:lnTo>
                    <a:lnTo>
                      <a:pt x="66" y="826"/>
                    </a:lnTo>
                    <a:lnTo>
                      <a:pt x="66" y="833"/>
                    </a:lnTo>
                    <a:lnTo>
                      <a:pt x="66" y="841"/>
                    </a:lnTo>
                    <a:lnTo>
                      <a:pt x="66" y="847"/>
                    </a:lnTo>
                    <a:lnTo>
                      <a:pt x="66" y="852"/>
                    </a:lnTo>
                    <a:lnTo>
                      <a:pt x="66" y="858"/>
                    </a:lnTo>
                    <a:lnTo>
                      <a:pt x="66" y="866"/>
                    </a:lnTo>
                    <a:lnTo>
                      <a:pt x="66" y="869"/>
                    </a:lnTo>
                    <a:lnTo>
                      <a:pt x="66" y="875"/>
                    </a:lnTo>
                    <a:lnTo>
                      <a:pt x="66" y="881"/>
                    </a:lnTo>
                    <a:lnTo>
                      <a:pt x="68" y="887"/>
                    </a:lnTo>
                    <a:lnTo>
                      <a:pt x="68" y="892"/>
                    </a:lnTo>
                    <a:lnTo>
                      <a:pt x="68" y="898"/>
                    </a:lnTo>
                    <a:lnTo>
                      <a:pt x="70" y="904"/>
                    </a:lnTo>
                    <a:lnTo>
                      <a:pt x="70" y="909"/>
                    </a:lnTo>
                    <a:lnTo>
                      <a:pt x="70" y="913"/>
                    </a:lnTo>
                    <a:lnTo>
                      <a:pt x="70" y="917"/>
                    </a:lnTo>
                    <a:lnTo>
                      <a:pt x="72" y="921"/>
                    </a:lnTo>
                    <a:lnTo>
                      <a:pt x="72" y="927"/>
                    </a:lnTo>
                    <a:lnTo>
                      <a:pt x="72" y="930"/>
                    </a:lnTo>
                    <a:lnTo>
                      <a:pt x="72" y="934"/>
                    </a:lnTo>
                    <a:lnTo>
                      <a:pt x="74" y="940"/>
                    </a:lnTo>
                    <a:lnTo>
                      <a:pt x="76" y="944"/>
                    </a:lnTo>
                    <a:lnTo>
                      <a:pt x="76" y="949"/>
                    </a:lnTo>
                    <a:lnTo>
                      <a:pt x="77" y="955"/>
                    </a:lnTo>
                    <a:lnTo>
                      <a:pt x="77" y="961"/>
                    </a:lnTo>
                    <a:lnTo>
                      <a:pt x="79" y="965"/>
                    </a:lnTo>
                    <a:lnTo>
                      <a:pt x="81" y="968"/>
                    </a:lnTo>
                    <a:lnTo>
                      <a:pt x="81" y="972"/>
                    </a:lnTo>
                    <a:lnTo>
                      <a:pt x="83" y="974"/>
                    </a:lnTo>
                    <a:lnTo>
                      <a:pt x="85" y="974"/>
                    </a:lnTo>
                    <a:lnTo>
                      <a:pt x="89" y="974"/>
                    </a:lnTo>
                    <a:lnTo>
                      <a:pt x="91" y="974"/>
                    </a:lnTo>
                    <a:lnTo>
                      <a:pt x="95" y="974"/>
                    </a:lnTo>
                    <a:lnTo>
                      <a:pt x="100" y="974"/>
                    </a:lnTo>
                    <a:lnTo>
                      <a:pt x="104" y="974"/>
                    </a:lnTo>
                    <a:lnTo>
                      <a:pt x="108" y="972"/>
                    </a:lnTo>
                    <a:lnTo>
                      <a:pt x="112" y="972"/>
                    </a:lnTo>
                    <a:lnTo>
                      <a:pt x="117" y="972"/>
                    </a:lnTo>
                    <a:lnTo>
                      <a:pt x="123" y="972"/>
                    </a:lnTo>
                    <a:lnTo>
                      <a:pt x="129" y="972"/>
                    </a:lnTo>
                    <a:lnTo>
                      <a:pt x="135" y="972"/>
                    </a:lnTo>
                    <a:lnTo>
                      <a:pt x="142" y="972"/>
                    </a:lnTo>
                    <a:lnTo>
                      <a:pt x="148" y="972"/>
                    </a:lnTo>
                    <a:lnTo>
                      <a:pt x="154" y="972"/>
                    </a:lnTo>
                    <a:lnTo>
                      <a:pt x="161" y="972"/>
                    </a:lnTo>
                    <a:lnTo>
                      <a:pt x="169" y="972"/>
                    </a:lnTo>
                    <a:lnTo>
                      <a:pt x="176" y="972"/>
                    </a:lnTo>
                    <a:lnTo>
                      <a:pt x="184" y="970"/>
                    </a:lnTo>
                    <a:lnTo>
                      <a:pt x="192" y="970"/>
                    </a:lnTo>
                    <a:lnTo>
                      <a:pt x="199" y="970"/>
                    </a:lnTo>
                    <a:lnTo>
                      <a:pt x="209" y="970"/>
                    </a:lnTo>
                    <a:lnTo>
                      <a:pt x="216" y="970"/>
                    </a:lnTo>
                    <a:lnTo>
                      <a:pt x="224" y="970"/>
                    </a:lnTo>
                    <a:lnTo>
                      <a:pt x="233" y="970"/>
                    </a:lnTo>
                    <a:lnTo>
                      <a:pt x="241" y="970"/>
                    </a:lnTo>
                    <a:lnTo>
                      <a:pt x="251" y="970"/>
                    </a:lnTo>
                    <a:lnTo>
                      <a:pt x="258" y="970"/>
                    </a:lnTo>
                    <a:lnTo>
                      <a:pt x="268" y="970"/>
                    </a:lnTo>
                    <a:lnTo>
                      <a:pt x="277" y="970"/>
                    </a:lnTo>
                    <a:lnTo>
                      <a:pt x="285" y="968"/>
                    </a:lnTo>
                    <a:lnTo>
                      <a:pt x="292" y="968"/>
                    </a:lnTo>
                    <a:lnTo>
                      <a:pt x="302" y="968"/>
                    </a:lnTo>
                    <a:lnTo>
                      <a:pt x="309" y="968"/>
                    </a:lnTo>
                    <a:lnTo>
                      <a:pt x="317" y="968"/>
                    </a:lnTo>
                    <a:lnTo>
                      <a:pt x="327" y="968"/>
                    </a:lnTo>
                    <a:lnTo>
                      <a:pt x="334" y="968"/>
                    </a:lnTo>
                    <a:lnTo>
                      <a:pt x="344" y="968"/>
                    </a:lnTo>
                    <a:lnTo>
                      <a:pt x="349" y="968"/>
                    </a:lnTo>
                    <a:lnTo>
                      <a:pt x="359" y="968"/>
                    </a:lnTo>
                    <a:lnTo>
                      <a:pt x="367" y="968"/>
                    </a:lnTo>
                    <a:lnTo>
                      <a:pt x="374" y="968"/>
                    </a:lnTo>
                    <a:lnTo>
                      <a:pt x="380" y="968"/>
                    </a:lnTo>
                    <a:lnTo>
                      <a:pt x="387" y="968"/>
                    </a:lnTo>
                    <a:lnTo>
                      <a:pt x="395" y="968"/>
                    </a:lnTo>
                    <a:lnTo>
                      <a:pt x="403" y="968"/>
                    </a:lnTo>
                    <a:lnTo>
                      <a:pt x="408" y="968"/>
                    </a:lnTo>
                    <a:lnTo>
                      <a:pt x="414" y="968"/>
                    </a:lnTo>
                    <a:lnTo>
                      <a:pt x="420" y="968"/>
                    </a:lnTo>
                    <a:lnTo>
                      <a:pt x="424" y="968"/>
                    </a:lnTo>
                    <a:lnTo>
                      <a:pt x="429" y="968"/>
                    </a:lnTo>
                    <a:lnTo>
                      <a:pt x="433" y="968"/>
                    </a:lnTo>
                    <a:lnTo>
                      <a:pt x="437" y="968"/>
                    </a:lnTo>
                    <a:lnTo>
                      <a:pt x="443" y="968"/>
                    </a:lnTo>
                    <a:lnTo>
                      <a:pt x="448" y="968"/>
                    </a:lnTo>
                    <a:lnTo>
                      <a:pt x="454" y="968"/>
                    </a:lnTo>
                    <a:lnTo>
                      <a:pt x="456" y="968"/>
                    </a:lnTo>
                    <a:lnTo>
                      <a:pt x="458" y="968"/>
                    </a:lnTo>
                    <a:lnTo>
                      <a:pt x="264" y="265"/>
                    </a:lnTo>
                    <a:lnTo>
                      <a:pt x="264" y="261"/>
                    </a:lnTo>
                    <a:lnTo>
                      <a:pt x="266" y="255"/>
                    </a:lnTo>
                    <a:lnTo>
                      <a:pt x="266" y="251"/>
                    </a:lnTo>
                    <a:lnTo>
                      <a:pt x="268" y="248"/>
                    </a:lnTo>
                    <a:lnTo>
                      <a:pt x="268" y="244"/>
                    </a:lnTo>
                    <a:lnTo>
                      <a:pt x="270" y="240"/>
                    </a:lnTo>
                    <a:lnTo>
                      <a:pt x="270" y="236"/>
                    </a:lnTo>
                    <a:lnTo>
                      <a:pt x="270" y="232"/>
                    </a:lnTo>
                    <a:lnTo>
                      <a:pt x="270" y="227"/>
                    </a:lnTo>
                    <a:lnTo>
                      <a:pt x="271" y="223"/>
                    </a:lnTo>
                    <a:lnTo>
                      <a:pt x="271" y="221"/>
                    </a:lnTo>
                    <a:lnTo>
                      <a:pt x="273" y="215"/>
                    </a:lnTo>
                    <a:lnTo>
                      <a:pt x="273" y="212"/>
                    </a:lnTo>
                    <a:lnTo>
                      <a:pt x="275" y="208"/>
                    </a:lnTo>
                    <a:lnTo>
                      <a:pt x="275" y="202"/>
                    </a:lnTo>
                    <a:lnTo>
                      <a:pt x="275" y="200"/>
                    </a:lnTo>
                    <a:lnTo>
                      <a:pt x="275" y="196"/>
                    </a:lnTo>
                    <a:lnTo>
                      <a:pt x="277" y="191"/>
                    </a:lnTo>
                    <a:lnTo>
                      <a:pt x="277" y="187"/>
                    </a:lnTo>
                    <a:lnTo>
                      <a:pt x="279" y="183"/>
                    </a:lnTo>
                    <a:lnTo>
                      <a:pt x="279" y="179"/>
                    </a:lnTo>
                    <a:lnTo>
                      <a:pt x="281" y="175"/>
                    </a:lnTo>
                    <a:lnTo>
                      <a:pt x="281" y="172"/>
                    </a:lnTo>
                    <a:lnTo>
                      <a:pt x="281" y="168"/>
                    </a:lnTo>
                    <a:lnTo>
                      <a:pt x="281" y="162"/>
                    </a:lnTo>
                    <a:lnTo>
                      <a:pt x="283" y="160"/>
                    </a:lnTo>
                    <a:lnTo>
                      <a:pt x="283" y="156"/>
                    </a:lnTo>
                    <a:lnTo>
                      <a:pt x="285" y="151"/>
                    </a:lnTo>
                    <a:lnTo>
                      <a:pt x="287" y="147"/>
                    </a:lnTo>
                    <a:lnTo>
                      <a:pt x="287" y="145"/>
                    </a:lnTo>
                    <a:lnTo>
                      <a:pt x="287" y="139"/>
                    </a:lnTo>
                    <a:lnTo>
                      <a:pt x="289" y="135"/>
                    </a:lnTo>
                    <a:lnTo>
                      <a:pt x="289" y="132"/>
                    </a:lnTo>
                    <a:lnTo>
                      <a:pt x="289" y="128"/>
                    </a:lnTo>
                    <a:lnTo>
                      <a:pt x="290" y="122"/>
                    </a:lnTo>
                    <a:lnTo>
                      <a:pt x="290" y="118"/>
                    </a:lnTo>
                    <a:lnTo>
                      <a:pt x="292" y="115"/>
                    </a:lnTo>
                    <a:lnTo>
                      <a:pt x="292" y="111"/>
                    </a:lnTo>
                    <a:lnTo>
                      <a:pt x="292" y="107"/>
                    </a:lnTo>
                    <a:lnTo>
                      <a:pt x="294" y="103"/>
                    </a:lnTo>
                    <a:lnTo>
                      <a:pt x="294" y="99"/>
                    </a:lnTo>
                    <a:lnTo>
                      <a:pt x="294" y="96"/>
                    </a:lnTo>
                    <a:lnTo>
                      <a:pt x="296" y="92"/>
                    </a:lnTo>
                    <a:lnTo>
                      <a:pt x="296" y="88"/>
                    </a:lnTo>
                    <a:lnTo>
                      <a:pt x="298" y="82"/>
                    </a:lnTo>
                    <a:lnTo>
                      <a:pt x="298" y="80"/>
                    </a:lnTo>
                    <a:lnTo>
                      <a:pt x="298" y="75"/>
                    </a:lnTo>
                    <a:lnTo>
                      <a:pt x="300" y="71"/>
                    </a:lnTo>
                    <a:lnTo>
                      <a:pt x="300" y="67"/>
                    </a:lnTo>
                    <a:lnTo>
                      <a:pt x="300" y="63"/>
                    </a:lnTo>
                    <a:lnTo>
                      <a:pt x="302" y="57"/>
                    </a:lnTo>
                    <a:lnTo>
                      <a:pt x="302" y="56"/>
                    </a:lnTo>
                    <a:lnTo>
                      <a:pt x="302" y="52"/>
                    </a:lnTo>
                    <a:lnTo>
                      <a:pt x="304" y="46"/>
                    </a:lnTo>
                    <a:lnTo>
                      <a:pt x="304" y="42"/>
                    </a:lnTo>
                    <a:lnTo>
                      <a:pt x="304" y="40"/>
                    </a:lnTo>
                    <a:lnTo>
                      <a:pt x="304" y="35"/>
                    </a:lnTo>
                    <a:lnTo>
                      <a:pt x="306" y="31"/>
                    </a:lnTo>
                    <a:lnTo>
                      <a:pt x="306" y="27"/>
                    </a:lnTo>
                    <a:lnTo>
                      <a:pt x="308" y="23"/>
                    </a:lnTo>
                    <a:lnTo>
                      <a:pt x="309" y="19"/>
                    </a:lnTo>
                    <a:lnTo>
                      <a:pt x="309" y="16"/>
                    </a:lnTo>
                    <a:lnTo>
                      <a:pt x="309" y="12"/>
                    </a:lnTo>
                    <a:lnTo>
                      <a:pt x="311" y="8"/>
                    </a:lnTo>
                    <a:lnTo>
                      <a:pt x="363" y="16"/>
                    </a:lnTo>
                    <a:lnTo>
                      <a:pt x="321" y="255"/>
                    </a:lnTo>
                    <a:close/>
                  </a:path>
                </a:pathLst>
              </a:custGeom>
              <a:solidFill>
                <a:srgbClr val="000000"/>
              </a:solidFill>
              <a:ln w="9525">
                <a:noFill/>
                <a:round/>
                <a:headEnd/>
                <a:tailEnd/>
              </a:ln>
            </p:spPr>
            <p:txBody>
              <a:bodyPr/>
              <a:lstStyle/>
              <a:p>
                <a:endParaRPr lang="zh-CN" altLang="en-US"/>
              </a:p>
            </p:txBody>
          </p:sp>
          <p:sp>
            <p:nvSpPr>
              <p:cNvPr id="63659" name="Freeform 100"/>
              <p:cNvSpPr>
                <a:spLocks/>
              </p:cNvSpPr>
              <p:nvPr/>
            </p:nvSpPr>
            <p:spPr bwMode="auto">
              <a:xfrm>
                <a:off x="2704" y="2795"/>
                <a:ext cx="143" cy="83"/>
              </a:xfrm>
              <a:custGeom>
                <a:avLst/>
                <a:gdLst>
                  <a:gd name="T0" fmla="*/ 0 w 287"/>
                  <a:gd name="T1" fmla="*/ 0 h 168"/>
                  <a:gd name="T2" fmla="*/ 0 w 287"/>
                  <a:gd name="T3" fmla="*/ 0 h 168"/>
                  <a:gd name="T4" fmla="*/ 0 w 287"/>
                  <a:gd name="T5" fmla="*/ 0 h 168"/>
                  <a:gd name="T6" fmla="*/ 0 w 287"/>
                  <a:gd name="T7" fmla="*/ 0 h 168"/>
                  <a:gd name="T8" fmla="*/ 0 w 287"/>
                  <a:gd name="T9" fmla="*/ 0 h 168"/>
                  <a:gd name="T10" fmla="*/ 0 w 287"/>
                  <a:gd name="T11" fmla="*/ 0 h 168"/>
                  <a:gd name="T12" fmla="*/ 0 w 287"/>
                  <a:gd name="T13" fmla="*/ 0 h 168"/>
                  <a:gd name="T14" fmla="*/ 0 w 287"/>
                  <a:gd name="T15" fmla="*/ 0 h 168"/>
                  <a:gd name="T16" fmla="*/ 0 60000 65536"/>
                  <a:gd name="T17" fmla="*/ 0 60000 65536"/>
                  <a:gd name="T18" fmla="*/ 0 60000 65536"/>
                  <a:gd name="T19" fmla="*/ 0 60000 65536"/>
                  <a:gd name="T20" fmla="*/ 0 60000 65536"/>
                  <a:gd name="T21" fmla="*/ 0 60000 65536"/>
                  <a:gd name="T22" fmla="*/ 0 60000 65536"/>
                  <a:gd name="T23" fmla="*/ 0 60000 65536"/>
                  <a:gd name="T24" fmla="*/ 0 w 287"/>
                  <a:gd name="T25" fmla="*/ 0 h 168"/>
                  <a:gd name="T26" fmla="*/ 287 w 287"/>
                  <a:gd name="T27" fmla="*/ 168 h 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7" h="168">
                    <a:moveTo>
                      <a:pt x="253" y="0"/>
                    </a:moveTo>
                    <a:lnTo>
                      <a:pt x="40" y="52"/>
                    </a:lnTo>
                    <a:lnTo>
                      <a:pt x="211" y="76"/>
                    </a:lnTo>
                    <a:lnTo>
                      <a:pt x="0" y="118"/>
                    </a:lnTo>
                    <a:lnTo>
                      <a:pt x="139" y="168"/>
                    </a:lnTo>
                    <a:lnTo>
                      <a:pt x="287" y="27"/>
                    </a:lnTo>
                    <a:lnTo>
                      <a:pt x="253" y="0"/>
                    </a:lnTo>
                    <a:close/>
                  </a:path>
                </a:pathLst>
              </a:custGeom>
              <a:solidFill>
                <a:srgbClr val="000000"/>
              </a:solidFill>
              <a:ln w="9525">
                <a:noFill/>
                <a:round/>
                <a:headEnd/>
                <a:tailEnd/>
              </a:ln>
            </p:spPr>
            <p:txBody>
              <a:bodyPr/>
              <a:lstStyle/>
              <a:p>
                <a:endParaRPr lang="zh-CN" altLang="en-US"/>
              </a:p>
            </p:txBody>
          </p:sp>
          <p:sp>
            <p:nvSpPr>
              <p:cNvPr id="63660" name="Freeform 101"/>
              <p:cNvSpPr>
                <a:spLocks/>
              </p:cNvSpPr>
              <p:nvPr/>
            </p:nvSpPr>
            <p:spPr bwMode="auto">
              <a:xfrm>
                <a:off x="2818" y="2720"/>
                <a:ext cx="117" cy="60"/>
              </a:xfrm>
              <a:custGeom>
                <a:avLst/>
                <a:gdLst>
                  <a:gd name="T0" fmla="*/ 1 w 234"/>
                  <a:gd name="T1" fmla="*/ 1 h 120"/>
                  <a:gd name="T2" fmla="*/ 1 w 234"/>
                  <a:gd name="T3" fmla="*/ 1 h 120"/>
                  <a:gd name="T4" fmla="*/ 1 w 234"/>
                  <a:gd name="T5" fmla="*/ 1 h 120"/>
                  <a:gd name="T6" fmla="*/ 0 w 234"/>
                  <a:gd name="T7" fmla="*/ 1 h 120"/>
                  <a:gd name="T8" fmla="*/ 1 w 234"/>
                  <a:gd name="T9" fmla="*/ 1 h 120"/>
                  <a:gd name="T10" fmla="*/ 1 w 234"/>
                  <a:gd name="T11" fmla="*/ 0 h 120"/>
                  <a:gd name="T12" fmla="*/ 1 w 234"/>
                  <a:gd name="T13" fmla="*/ 1 h 120"/>
                  <a:gd name="T14" fmla="*/ 1 w 234"/>
                  <a:gd name="T15" fmla="*/ 1 h 120"/>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20"/>
                  <a:gd name="T26" fmla="*/ 234 w 234"/>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20">
                    <a:moveTo>
                      <a:pt x="192" y="2"/>
                    </a:moveTo>
                    <a:lnTo>
                      <a:pt x="10" y="23"/>
                    </a:lnTo>
                    <a:lnTo>
                      <a:pt x="149" y="51"/>
                    </a:lnTo>
                    <a:lnTo>
                      <a:pt x="0" y="70"/>
                    </a:lnTo>
                    <a:lnTo>
                      <a:pt x="113" y="120"/>
                    </a:lnTo>
                    <a:lnTo>
                      <a:pt x="234" y="0"/>
                    </a:lnTo>
                    <a:lnTo>
                      <a:pt x="192" y="2"/>
                    </a:lnTo>
                    <a:close/>
                  </a:path>
                </a:pathLst>
              </a:custGeom>
              <a:solidFill>
                <a:srgbClr val="000000"/>
              </a:solidFill>
              <a:ln w="9525">
                <a:noFill/>
                <a:round/>
                <a:headEnd/>
                <a:tailEnd/>
              </a:ln>
            </p:spPr>
            <p:txBody>
              <a:bodyPr/>
              <a:lstStyle/>
              <a:p>
                <a:endParaRPr lang="zh-CN" altLang="en-US"/>
              </a:p>
            </p:txBody>
          </p:sp>
          <p:sp>
            <p:nvSpPr>
              <p:cNvPr id="63661" name="Freeform 102"/>
              <p:cNvSpPr>
                <a:spLocks/>
              </p:cNvSpPr>
              <p:nvPr/>
            </p:nvSpPr>
            <p:spPr bwMode="auto">
              <a:xfrm>
                <a:off x="3169" y="2648"/>
                <a:ext cx="26" cy="23"/>
              </a:xfrm>
              <a:custGeom>
                <a:avLst/>
                <a:gdLst>
                  <a:gd name="T0" fmla="*/ 0 w 53"/>
                  <a:gd name="T1" fmla="*/ 1 h 46"/>
                  <a:gd name="T2" fmla="*/ 0 w 53"/>
                  <a:gd name="T3" fmla="*/ 1 h 46"/>
                  <a:gd name="T4" fmla="*/ 0 w 53"/>
                  <a:gd name="T5" fmla="*/ 1 h 46"/>
                  <a:gd name="T6" fmla="*/ 0 w 53"/>
                  <a:gd name="T7" fmla="*/ 1 h 46"/>
                  <a:gd name="T8" fmla="*/ 0 w 53"/>
                  <a:gd name="T9" fmla="*/ 1 h 46"/>
                  <a:gd name="T10" fmla="*/ 0 w 53"/>
                  <a:gd name="T11" fmla="*/ 1 h 46"/>
                  <a:gd name="T12" fmla="*/ 0 w 53"/>
                  <a:gd name="T13" fmla="*/ 1 h 46"/>
                  <a:gd name="T14" fmla="*/ 0 w 53"/>
                  <a:gd name="T15" fmla="*/ 1 h 46"/>
                  <a:gd name="T16" fmla="*/ 0 w 53"/>
                  <a:gd name="T17" fmla="*/ 1 h 46"/>
                  <a:gd name="T18" fmla="*/ 0 w 53"/>
                  <a:gd name="T19" fmla="*/ 1 h 46"/>
                  <a:gd name="T20" fmla="*/ 0 w 53"/>
                  <a:gd name="T21" fmla="*/ 1 h 46"/>
                  <a:gd name="T22" fmla="*/ 0 w 53"/>
                  <a:gd name="T23" fmla="*/ 0 h 46"/>
                  <a:gd name="T24" fmla="*/ 0 w 53"/>
                  <a:gd name="T25" fmla="*/ 1 h 46"/>
                  <a:gd name="T26" fmla="*/ 0 w 53"/>
                  <a:gd name="T27" fmla="*/ 1 h 46"/>
                  <a:gd name="T28" fmla="*/ 0 w 53"/>
                  <a:gd name="T29" fmla="*/ 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46"/>
                  <a:gd name="T47" fmla="*/ 53 w 53"/>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46">
                    <a:moveTo>
                      <a:pt x="32" y="46"/>
                    </a:moveTo>
                    <a:lnTo>
                      <a:pt x="36" y="40"/>
                    </a:lnTo>
                    <a:lnTo>
                      <a:pt x="38" y="35"/>
                    </a:lnTo>
                    <a:lnTo>
                      <a:pt x="40" y="31"/>
                    </a:lnTo>
                    <a:lnTo>
                      <a:pt x="42" y="27"/>
                    </a:lnTo>
                    <a:lnTo>
                      <a:pt x="48" y="19"/>
                    </a:lnTo>
                    <a:lnTo>
                      <a:pt x="49" y="16"/>
                    </a:lnTo>
                    <a:lnTo>
                      <a:pt x="51" y="12"/>
                    </a:lnTo>
                    <a:lnTo>
                      <a:pt x="53" y="8"/>
                    </a:lnTo>
                    <a:lnTo>
                      <a:pt x="53" y="6"/>
                    </a:lnTo>
                    <a:lnTo>
                      <a:pt x="6" y="0"/>
                    </a:lnTo>
                    <a:lnTo>
                      <a:pt x="0" y="46"/>
                    </a:lnTo>
                    <a:lnTo>
                      <a:pt x="32" y="46"/>
                    </a:lnTo>
                    <a:close/>
                  </a:path>
                </a:pathLst>
              </a:custGeom>
              <a:solidFill>
                <a:srgbClr val="000000"/>
              </a:solidFill>
              <a:ln w="9525">
                <a:noFill/>
                <a:round/>
                <a:headEnd/>
                <a:tailEnd/>
              </a:ln>
            </p:spPr>
            <p:txBody>
              <a:bodyPr/>
              <a:lstStyle/>
              <a:p>
                <a:endParaRPr lang="zh-CN" altLang="en-US"/>
              </a:p>
            </p:txBody>
          </p:sp>
          <p:sp>
            <p:nvSpPr>
              <p:cNvPr id="63662" name="Freeform 103"/>
              <p:cNvSpPr>
                <a:spLocks/>
              </p:cNvSpPr>
              <p:nvPr/>
            </p:nvSpPr>
            <p:spPr bwMode="auto">
              <a:xfrm>
                <a:off x="2456" y="3145"/>
                <a:ext cx="159" cy="115"/>
              </a:xfrm>
              <a:custGeom>
                <a:avLst/>
                <a:gdLst>
                  <a:gd name="T0" fmla="*/ 1 w 317"/>
                  <a:gd name="T1" fmla="*/ 0 h 228"/>
                  <a:gd name="T2" fmla="*/ 1 w 317"/>
                  <a:gd name="T3" fmla="*/ 1 h 228"/>
                  <a:gd name="T4" fmla="*/ 1 w 317"/>
                  <a:gd name="T5" fmla="*/ 1 h 228"/>
                  <a:gd name="T6" fmla="*/ 1 w 317"/>
                  <a:gd name="T7" fmla="*/ 1 h 228"/>
                  <a:gd name="T8" fmla="*/ 1 w 317"/>
                  <a:gd name="T9" fmla="*/ 1 h 228"/>
                  <a:gd name="T10" fmla="*/ 0 w 317"/>
                  <a:gd name="T11" fmla="*/ 1 h 228"/>
                  <a:gd name="T12" fmla="*/ 1 w 317"/>
                  <a:gd name="T13" fmla="*/ 1 h 228"/>
                  <a:gd name="T14" fmla="*/ 1 w 317"/>
                  <a:gd name="T15" fmla="*/ 1 h 228"/>
                  <a:gd name="T16" fmla="*/ 1 w 317"/>
                  <a:gd name="T17" fmla="*/ 0 h 228"/>
                  <a:gd name="T18" fmla="*/ 1 w 317"/>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7"/>
                  <a:gd name="T31" fmla="*/ 0 h 228"/>
                  <a:gd name="T32" fmla="*/ 317 w 317"/>
                  <a:gd name="T33" fmla="*/ 228 h 2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7" h="228">
                    <a:moveTo>
                      <a:pt x="277" y="0"/>
                    </a:moveTo>
                    <a:lnTo>
                      <a:pt x="32" y="63"/>
                    </a:lnTo>
                    <a:lnTo>
                      <a:pt x="289" y="86"/>
                    </a:lnTo>
                    <a:lnTo>
                      <a:pt x="17" y="118"/>
                    </a:lnTo>
                    <a:lnTo>
                      <a:pt x="281" y="152"/>
                    </a:lnTo>
                    <a:lnTo>
                      <a:pt x="0" y="186"/>
                    </a:lnTo>
                    <a:lnTo>
                      <a:pt x="317" y="228"/>
                    </a:lnTo>
                    <a:lnTo>
                      <a:pt x="317" y="95"/>
                    </a:lnTo>
                    <a:lnTo>
                      <a:pt x="277" y="0"/>
                    </a:lnTo>
                    <a:close/>
                  </a:path>
                </a:pathLst>
              </a:custGeom>
              <a:solidFill>
                <a:srgbClr val="000000"/>
              </a:solidFill>
              <a:ln w="9525">
                <a:noFill/>
                <a:round/>
                <a:headEnd/>
                <a:tailEnd/>
              </a:ln>
            </p:spPr>
            <p:txBody>
              <a:bodyPr/>
              <a:lstStyle/>
              <a:p>
                <a:endParaRPr lang="zh-CN" altLang="en-US"/>
              </a:p>
            </p:txBody>
          </p:sp>
          <p:sp>
            <p:nvSpPr>
              <p:cNvPr id="63663" name="Freeform 104"/>
              <p:cNvSpPr>
                <a:spLocks/>
              </p:cNvSpPr>
              <p:nvPr/>
            </p:nvSpPr>
            <p:spPr bwMode="auto">
              <a:xfrm>
                <a:off x="2418" y="3284"/>
                <a:ext cx="209" cy="79"/>
              </a:xfrm>
              <a:custGeom>
                <a:avLst/>
                <a:gdLst>
                  <a:gd name="T0" fmla="*/ 1 w 416"/>
                  <a:gd name="T1" fmla="*/ 0 h 157"/>
                  <a:gd name="T2" fmla="*/ 1 w 416"/>
                  <a:gd name="T3" fmla="*/ 1 h 157"/>
                  <a:gd name="T4" fmla="*/ 1 w 416"/>
                  <a:gd name="T5" fmla="*/ 1 h 157"/>
                  <a:gd name="T6" fmla="*/ 0 w 416"/>
                  <a:gd name="T7" fmla="*/ 1 h 157"/>
                  <a:gd name="T8" fmla="*/ 1 w 416"/>
                  <a:gd name="T9" fmla="*/ 1 h 157"/>
                  <a:gd name="T10" fmla="*/ 1 w 416"/>
                  <a:gd name="T11" fmla="*/ 1 h 157"/>
                  <a:gd name="T12" fmla="*/ 1 w 416"/>
                  <a:gd name="T13" fmla="*/ 0 h 157"/>
                  <a:gd name="T14" fmla="*/ 1 w 416"/>
                  <a:gd name="T15" fmla="*/ 0 h 157"/>
                  <a:gd name="T16" fmla="*/ 0 60000 65536"/>
                  <a:gd name="T17" fmla="*/ 0 60000 65536"/>
                  <a:gd name="T18" fmla="*/ 0 60000 65536"/>
                  <a:gd name="T19" fmla="*/ 0 60000 65536"/>
                  <a:gd name="T20" fmla="*/ 0 60000 65536"/>
                  <a:gd name="T21" fmla="*/ 0 60000 65536"/>
                  <a:gd name="T22" fmla="*/ 0 60000 65536"/>
                  <a:gd name="T23" fmla="*/ 0 60000 65536"/>
                  <a:gd name="T24" fmla="*/ 0 w 416"/>
                  <a:gd name="T25" fmla="*/ 0 h 157"/>
                  <a:gd name="T26" fmla="*/ 416 w 416"/>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6" h="157">
                    <a:moveTo>
                      <a:pt x="376" y="0"/>
                    </a:moveTo>
                    <a:lnTo>
                      <a:pt x="2" y="51"/>
                    </a:lnTo>
                    <a:lnTo>
                      <a:pt x="388" y="70"/>
                    </a:lnTo>
                    <a:lnTo>
                      <a:pt x="0" y="110"/>
                    </a:lnTo>
                    <a:lnTo>
                      <a:pt x="369" y="157"/>
                    </a:lnTo>
                    <a:lnTo>
                      <a:pt x="416" y="64"/>
                    </a:lnTo>
                    <a:lnTo>
                      <a:pt x="376" y="0"/>
                    </a:lnTo>
                    <a:close/>
                  </a:path>
                </a:pathLst>
              </a:custGeom>
              <a:solidFill>
                <a:srgbClr val="000000"/>
              </a:solidFill>
              <a:ln w="9525">
                <a:noFill/>
                <a:round/>
                <a:headEnd/>
                <a:tailEnd/>
              </a:ln>
            </p:spPr>
            <p:txBody>
              <a:bodyPr/>
              <a:lstStyle/>
              <a:p>
                <a:endParaRPr lang="zh-CN" altLang="en-US"/>
              </a:p>
            </p:txBody>
          </p:sp>
          <p:sp>
            <p:nvSpPr>
              <p:cNvPr id="63664" name="Freeform 105"/>
              <p:cNvSpPr>
                <a:spLocks/>
              </p:cNvSpPr>
              <p:nvPr/>
            </p:nvSpPr>
            <p:spPr bwMode="auto">
              <a:xfrm>
                <a:off x="2277" y="3138"/>
                <a:ext cx="136" cy="63"/>
              </a:xfrm>
              <a:custGeom>
                <a:avLst/>
                <a:gdLst>
                  <a:gd name="T0" fmla="*/ 1 w 272"/>
                  <a:gd name="T1" fmla="*/ 0 h 125"/>
                  <a:gd name="T2" fmla="*/ 1 w 272"/>
                  <a:gd name="T3" fmla="*/ 1 h 125"/>
                  <a:gd name="T4" fmla="*/ 1 w 272"/>
                  <a:gd name="T5" fmla="*/ 1 h 125"/>
                  <a:gd name="T6" fmla="*/ 1 w 272"/>
                  <a:gd name="T7" fmla="*/ 1 h 125"/>
                  <a:gd name="T8" fmla="*/ 0 w 272"/>
                  <a:gd name="T9" fmla="*/ 1 h 125"/>
                  <a:gd name="T10" fmla="*/ 1 w 272"/>
                  <a:gd name="T11" fmla="*/ 1 h 125"/>
                  <a:gd name="T12" fmla="*/ 1 w 272"/>
                  <a:gd name="T13" fmla="*/ 0 h 125"/>
                  <a:gd name="T14" fmla="*/ 1 w 272"/>
                  <a:gd name="T15" fmla="*/ 0 h 125"/>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125"/>
                  <a:gd name="T26" fmla="*/ 272 w 272"/>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125">
                    <a:moveTo>
                      <a:pt x="52" y="0"/>
                    </a:moveTo>
                    <a:lnTo>
                      <a:pt x="217" y="36"/>
                    </a:lnTo>
                    <a:lnTo>
                      <a:pt x="27" y="55"/>
                    </a:lnTo>
                    <a:lnTo>
                      <a:pt x="272" y="91"/>
                    </a:lnTo>
                    <a:lnTo>
                      <a:pt x="0" y="125"/>
                    </a:lnTo>
                    <a:lnTo>
                      <a:pt x="8" y="21"/>
                    </a:lnTo>
                    <a:lnTo>
                      <a:pt x="52" y="0"/>
                    </a:lnTo>
                    <a:close/>
                  </a:path>
                </a:pathLst>
              </a:custGeom>
              <a:solidFill>
                <a:srgbClr val="000000"/>
              </a:solidFill>
              <a:ln w="9525">
                <a:noFill/>
                <a:round/>
                <a:headEnd/>
                <a:tailEnd/>
              </a:ln>
            </p:spPr>
            <p:txBody>
              <a:bodyPr/>
              <a:lstStyle/>
              <a:p>
                <a:endParaRPr lang="zh-CN" altLang="en-US"/>
              </a:p>
            </p:txBody>
          </p:sp>
          <p:sp>
            <p:nvSpPr>
              <p:cNvPr id="63665" name="Freeform 106"/>
              <p:cNvSpPr>
                <a:spLocks/>
              </p:cNvSpPr>
              <p:nvPr/>
            </p:nvSpPr>
            <p:spPr bwMode="auto">
              <a:xfrm>
                <a:off x="2350" y="3010"/>
                <a:ext cx="148" cy="70"/>
              </a:xfrm>
              <a:custGeom>
                <a:avLst/>
                <a:gdLst>
                  <a:gd name="T0" fmla="*/ 1 w 296"/>
                  <a:gd name="T1" fmla="*/ 0 h 141"/>
                  <a:gd name="T2" fmla="*/ 1 w 296"/>
                  <a:gd name="T3" fmla="*/ 0 h 141"/>
                  <a:gd name="T4" fmla="*/ 1 w 296"/>
                  <a:gd name="T5" fmla="*/ 0 h 141"/>
                  <a:gd name="T6" fmla="*/ 1 w 296"/>
                  <a:gd name="T7" fmla="*/ 0 h 141"/>
                  <a:gd name="T8" fmla="*/ 1 w 296"/>
                  <a:gd name="T9" fmla="*/ 0 h 141"/>
                  <a:gd name="T10" fmla="*/ 0 w 296"/>
                  <a:gd name="T11" fmla="*/ 0 h 141"/>
                  <a:gd name="T12" fmla="*/ 1 w 296"/>
                  <a:gd name="T13" fmla="*/ 0 h 141"/>
                  <a:gd name="T14" fmla="*/ 1 w 296"/>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141"/>
                  <a:gd name="T26" fmla="*/ 296 w 296"/>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141">
                    <a:moveTo>
                      <a:pt x="36" y="141"/>
                    </a:moveTo>
                    <a:lnTo>
                      <a:pt x="296" y="122"/>
                    </a:lnTo>
                    <a:lnTo>
                      <a:pt x="30" y="84"/>
                    </a:lnTo>
                    <a:lnTo>
                      <a:pt x="249" y="44"/>
                    </a:lnTo>
                    <a:lnTo>
                      <a:pt x="9" y="0"/>
                    </a:lnTo>
                    <a:lnTo>
                      <a:pt x="0" y="124"/>
                    </a:lnTo>
                    <a:lnTo>
                      <a:pt x="36" y="141"/>
                    </a:lnTo>
                    <a:close/>
                  </a:path>
                </a:pathLst>
              </a:custGeom>
              <a:solidFill>
                <a:srgbClr val="000000"/>
              </a:solidFill>
              <a:ln w="9525">
                <a:noFill/>
                <a:round/>
                <a:headEnd/>
                <a:tailEnd/>
              </a:ln>
            </p:spPr>
            <p:txBody>
              <a:bodyPr/>
              <a:lstStyle/>
              <a:p>
                <a:endParaRPr lang="zh-CN" altLang="en-US"/>
              </a:p>
            </p:txBody>
          </p:sp>
          <p:sp>
            <p:nvSpPr>
              <p:cNvPr id="63666" name="Freeform 107"/>
              <p:cNvSpPr>
                <a:spLocks/>
              </p:cNvSpPr>
              <p:nvPr/>
            </p:nvSpPr>
            <p:spPr bwMode="auto">
              <a:xfrm>
                <a:off x="2460" y="2890"/>
                <a:ext cx="133" cy="68"/>
              </a:xfrm>
              <a:custGeom>
                <a:avLst/>
                <a:gdLst>
                  <a:gd name="T0" fmla="*/ 0 w 267"/>
                  <a:gd name="T1" fmla="*/ 0 h 137"/>
                  <a:gd name="T2" fmla="*/ 0 w 267"/>
                  <a:gd name="T3" fmla="*/ 0 h 137"/>
                  <a:gd name="T4" fmla="*/ 0 w 267"/>
                  <a:gd name="T5" fmla="*/ 0 h 137"/>
                  <a:gd name="T6" fmla="*/ 0 w 267"/>
                  <a:gd name="T7" fmla="*/ 0 h 137"/>
                  <a:gd name="T8" fmla="*/ 0 w 267"/>
                  <a:gd name="T9" fmla="*/ 0 h 137"/>
                  <a:gd name="T10" fmla="*/ 0 w 267"/>
                  <a:gd name="T11" fmla="*/ 0 h 137"/>
                  <a:gd name="T12" fmla="*/ 0 w 267"/>
                  <a:gd name="T13" fmla="*/ 0 h 137"/>
                  <a:gd name="T14" fmla="*/ 0 60000 65536"/>
                  <a:gd name="T15" fmla="*/ 0 60000 65536"/>
                  <a:gd name="T16" fmla="*/ 0 60000 65536"/>
                  <a:gd name="T17" fmla="*/ 0 60000 65536"/>
                  <a:gd name="T18" fmla="*/ 0 60000 65536"/>
                  <a:gd name="T19" fmla="*/ 0 60000 65536"/>
                  <a:gd name="T20" fmla="*/ 0 60000 65536"/>
                  <a:gd name="T21" fmla="*/ 0 w 267"/>
                  <a:gd name="T22" fmla="*/ 0 h 137"/>
                  <a:gd name="T23" fmla="*/ 267 w 26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37">
                    <a:moveTo>
                      <a:pt x="0" y="132"/>
                    </a:moveTo>
                    <a:lnTo>
                      <a:pt x="257" y="137"/>
                    </a:lnTo>
                    <a:lnTo>
                      <a:pt x="21" y="61"/>
                    </a:lnTo>
                    <a:lnTo>
                      <a:pt x="267" y="44"/>
                    </a:lnTo>
                    <a:lnTo>
                      <a:pt x="16" y="0"/>
                    </a:lnTo>
                    <a:lnTo>
                      <a:pt x="0" y="132"/>
                    </a:lnTo>
                    <a:close/>
                  </a:path>
                </a:pathLst>
              </a:custGeom>
              <a:solidFill>
                <a:srgbClr val="000000"/>
              </a:solidFill>
              <a:ln w="9525">
                <a:noFill/>
                <a:round/>
                <a:headEnd/>
                <a:tailEnd/>
              </a:ln>
            </p:spPr>
            <p:txBody>
              <a:bodyPr/>
              <a:lstStyle/>
              <a:p>
                <a:endParaRPr lang="zh-CN" altLang="en-US"/>
              </a:p>
            </p:txBody>
          </p:sp>
        </p:grpSp>
        <p:grpSp>
          <p:nvGrpSpPr>
            <p:cNvPr id="6" name="Group 108"/>
            <p:cNvGrpSpPr>
              <a:grpSpLocks/>
            </p:cNvGrpSpPr>
            <p:nvPr/>
          </p:nvGrpSpPr>
          <p:grpSpPr bwMode="auto">
            <a:xfrm>
              <a:off x="2744" y="1810"/>
              <a:ext cx="1044" cy="1121"/>
              <a:chOff x="2154" y="2478"/>
              <a:chExt cx="1044" cy="1121"/>
            </a:xfrm>
          </p:grpSpPr>
          <p:sp>
            <p:nvSpPr>
              <p:cNvPr id="63575" name="AutoShape 109"/>
              <p:cNvSpPr>
                <a:spLocks noChangeAspect="1" noChangeArrowheads="1" noTextEdit="1"/>
              </p:cNvSpPr>
              <p:nvPr/>
            </p:nvSpPr>
            <p:spPr bwMode="auto">
              <a:xfrm>
                <a:off x="2154" y="2478"/>
                <a:ext cx="1044" cy="1121"/>
              </a:xfrm>
              <a:prstGeom prst="rect">
                <a:avLst/>
              </a:prstGeom>
              <a:noFill/>
              <a:ln w="9525">
                <a:noFill/>
                <a:miter lim="800000"/>
                <a:headEnd/>
                <a:tailEnd/>
              </a:ln>
            </p:spPr>
            <p:txBody>
              <a:bodyPr/>
              <a:lstStyle/>
              <a:p>
                <a:endParaRPr lang="zh-CN" altLang="en-US"/>
              </a:p>
            </p:txBody>
          </p:sp>
          <p:sp>
            <p:nvSpPr>
              <p:cNvPr id="63576" name="Freeform 110"/>
              <p:cNvSpPr>
                <a:spLocks/>
              </p:cNvSpPr>
              <p:nvPr/>
            </p:nvSpPr>
            <p:spPr bwMode="auto">
              <a:xfrm>
                <a:off x="2197" y="2658"/>
                <a:ext cx="939" cy="617"/>
              </a:xfrm>
              <a:custGeom>
                <a:avLst/>
                <a:gdLst>
                  <a:gd name="T0" fmla="*/ 0 w 1878"/>
                  <a:gd name="T1" fmla="*/ 0 h 1235"/>
                  <a:gd name="T2" fmla="*/ 1 w 1878"/>
                  <a:gd name="T3" fmla="*/ 0 h 1235"/>
                  <a:gd name="T4" fmla="*/ 1 w 1878"/>
                  <a:gd name="T5" fmla="*/ 0 h 1235"/>
                  <a:gd name="T6" fmla="*/ 1 w 1878"/>
                  <a:gd name="T7" fmla="*/ 0 h 1235"/>
                  <a:gd name="T8" fmla="*/ 1 w 1878"/>
                  <a:gd name="T9" fmla="*/ 0 h 1235"/>
                  <a:gd name="T10" fmla="*/ 1 w 1878"/>
                  <a:gd name="T11" fmla="*/ 0 h 1235"/>
                  <a:gd name="T12" fmla="*/ 1 w 1878"/>
                  <a:gd name="T13" fmla="*/ 0 h 1235"/>
                  <a:gd name="T14" fmla="*/ 1 w 1878"/>
                  <a:gd name="T15" fmla="*/ 0 h 1235"/>
                  <a:gd name="T16" fmla="*/ 1 w 1878"/>
                  <a:gd name="T17" fmla="*/ 0 h 1235"/>
                  <a:gd name="T18" fmla="*/ 1 w 1878"/>
                  <a:gd name="T19" fmla="*/ 0 h 1235"/>
                  <a:gd name="T20" fmla="*/ 1 w 1878"/>
                  <a:gd name="T21" fmla="*/ 0 h 1235"/>
                  <a:gd name="T22" fmla="*/ 1 w 1878"/>
                  <a:gd name="T23" fmla="*/ 0 h 1235"/>
                  <a:gd name="T24" fmla="*/ 0 w 1878"/>
                  <a:gd name="T25" fmla="*/ 0 h 1235"/>
                  <a:gd name="T26" fmla="*/ 0 w 1878"/>
                  <a:gd name="T27" fmla="*/ 0 h 1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78"/>
                  <a:gd name="T43" fmla="*/ 0 h 1235"/>
                  <a:gd name="T44" fmla="*/ 1878 w 1878"/>
                  <a:gd name="T45" fmla="*/ 1235 h 1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78" h="1235">
                    <a:moveTo>
                      <a:pt x="0" y="1214"/>
                    </a:moveTo>
                    <a:lnTo>
                      <a:pt x="194" y="1081"/>
                    </a:lnTo>
                    <a:lnTo>
                      <a:pt x="228" y="904"/>
                    </a:lnTo>
                    <a:lnTo>
                      <a:pt x="325" y="833"/>
                    </a:lnTo>
                    <a:lnTo>
                      <a:pt x="342" y="651"/>
                    </a:lnTo>
                    <a:lnTo>
                      <a:pt x="513" y="601"/>
                    </a:lnTo>
                    <a:lnTo>
                      <a:pt x="760" y="386"/>
                    </a:lnTo>
                    <a:lnTo>
                      <a:pt x="1004" y="189"/>
                    </a:lnTo>
                    <a:lnTo>
                      <a:pt x="1289" y="4"/>
                    </a:lnTo>
                    <a:lnTo>
                      <a:pt x="1878" y="0"/>
                    </a:lnTo>
                    <a:lnTo>
                      <a:pt x="1873" y="348"/>
                    </a:lnTo>
                    <a:lnTo>
                      <a:pt x="1045" y="1235"/>
                    </a:lnTo>
                    <a:lnTo>
                      <a:pt x="0" y="1214"/>
                    </a:lnTo>
                    <a:close/>
                  </a:path>
                </a:pathLst>
              </a:custGeom>
              <a:solidFill>
                <a:srgbClr val="FFCC80"/>
              </a:solidFill>
              <a:ln w="9525">
                <a:noFill/>
                <a:round/>
                <a:headEnd/>
                <a:tailEnd/>
              </a:ln>
            </p:spPr>
            <p:txBody>
              <a:bodyPr/>
              <a:lstStyle/>
              <a:p>
                <a:endParaRPr lang="zh-CN" altLang="en-US"/>
              </a:p>
            </p:txBody>
          </p:sp>
          <p:sp>
            <p:nvSpPr>
              <p:cNvPr id="63577" name="Freeform 111"/>
              <p:cNvSpPr>
                <a:spLocks/>
              </p:cNvSpPr>
              <p:nvPr/>
            </p:nvSpPr>
            <p:spPr bwMode="auto">
              <a:xfrm>
                <a:off x="2827" y="2605"/>
                <a:ext cx="306" cy="72"/>
              </a:xfrm>
              <a:custGeom>
                <a:avLst/>
                <a:gdLst>
                  <a:gd name="T0" fmla="*/ 0 w 613"/>
                  <a:gd name="T1" fmla="*/ 1 h 142"/>
                  <a:gd name="T2" fmla="*/ 0 w 613"/>
                  <a:gd name="T3" fmla="*/ 1 h 142"/>
                  <a:gd name="T4" fmla="*/ 0 w 613"/>
                  <a:gd name="T5" fmla="*/ 1 h 142"/>
                  <a:gd name="T6" fmla="*/ 0 w 613"/>
                  <a:gd name="T7" fmla="*/ 1 h 142"/>
                  <a:gd name="T8" fmla="*/ 0 w 613"/>
                  <a:gd name="T9" fmla="*/ 1 h 142"/>
                  <a:gd name="T10" fmla="*/ 0 w 613"/>
                  <a:gd name="T11" fmla="*/ 1 h 142"/>
                  <a:gd name="T12" fmla="*/ 0 w 613"/>
                  <a:gd name="T13" fmla="*/ 1 h 142"/>
                  <a:gd name="T14" fmla="*/ 0 w 613"/>
                  <a:gd name="T15" fmla="*/ 1 h 142"/>
                  <a:gd name="T16" fmla="*/ 0 w 613"/>
                  <a:gd name="T17" fmla="*/ 1 h 142"/>
                  <a:gd name="T18" fmla="*/ 0 w 613"/>
                  <a:gd name="T19" fmla="*/ 1 h 142"/>
                  <a:gd name="T20" fmla="*/ 0 w 613"/>
                  <a:gd name="T21" fmla="*/ 1 h 142"/>
                  <a:gd name="T22" fmla="*/ 0 w 613"/>
                  <a:gd name="T23" fmla="*/ 1 h 142"/>
                  <a:gd name="T24" fmla="*/ 0 w 613"/>
                  <a:gd name="T25" fmla="*/ 1 h 142"/>
                  <a:gd name="T26" fmla="*/ 0 w 613"/>
                  <a:gd name="T27" fmla="*/ 1 h 142"/>
                  <a:gd name="T28" fmla="*/ 0 w 613"/>
                  <a:gd name="T29" fmla="*/ 0 h 142"/>
                  <a:gd name="T30" fmla="*/ 0 w 613"/>
                  <a:gd name="T31" fmla="*/ 0 h 142"/>
                  <a:gd name="T32" fmla="*/ 0 w 613"/>
                  <a:gd name="T33" fmla="*/ 0 h 142"/>
                  <a:gd name="T34" fmla="*/ 0 w 613"/>
                  <a:gd name="T35" fmla="*/ 1 h 142"/>
                  <a:gd name="T36" fmla="*/ 0 w 613"/>
                  <a:gd name="T37" fmla="*/ 1 h 142"/>
                  <a:gd name="T38" fmla="*/ 0 w 613"/>
                  <a:gd name="T39" fmla="*/ 1 h 142"/>
                  <a:gd name="T40" fmla="*/ 0 w 613"/>
                  <a:gd name="T41" fmla="*/ 1 h 142"/>
                  <a:gd name="T42" fmla="*/ 0 w 613"/>
                  <a:gd name="T43" fmla="*/ 1 h 142"/>
                  <a:gd name="T44" fmla="*/ 0 w 613"/>
                  <a:gd name="T45" fmla="*/ 1 h 142"/>
                  <a:gd name="T46" fmla="*/ 0 w 613"/>
                  <a:gd name="T47" fmla="*/ 1 h 142"/>
                  <a:gd name="T48" fmla="*/ 0 w 613"/>
                  <a:gd name="T49" fmla="*/ 1 h 142"/>
                  <a:gd name="T50" fmla="*/ 0 w 613"/>
                  <a:gd name="T51" fmla="*/ 1 h 142"/>
                  <a:gd name="T52" fmla="*/ 0 w 613"/>
                  <a:gd name="T53" fmla="*/ 1 h 142"/>
                  <a:gd name="T54" fmla="*/ 0 w 613"/>
                  <a:gd name="T55" fmla="*/ 1 h 142"/>
                  <a:gd name="T56" fmla="*/ 0 w 613"/>
                  <a:gd name="T57" fmla="*/ 1 h 142"/>
                  <a:gd name="T58" fmla="*/ 0 w 613"/>
                  <a:gd name="T59" fmla="*/ 1 h 142"/>
                  <a:gd name="T60" fmla="*/ 0 w 613"/>
                  <a:gd name="T61" fmla="*/ 1 h 142"/>
                  <a:gd name="T62" fmla="*/ 0 w 613"/>
                  <a:gd name="T63" fmla="*/ 1 h 142"/>
                  <a:gd name="T64" fmla="*/ 0 w 613"/>
                  <a:gd name="T65" fmla="*/ 1 h 142"/>
                  <a:gd name="T66" fmla="*/ 0 w 613"/>
                  <a:gd name="T67" fmla="*/ 1 h 142"/>
                  <a:gd name="T68" fmla="*/ 0 w 613"/>
                  <a:gd name="T69" fmla="*/ 1 h 142"/>
                  <a:gd name="T70" fmla="*/ 0 w 613"/>
                  <a:gd name="T71" fmla="*/ 1 h 142"/>
                  <a:gd name="T72" fmla="*/ 0 w 613"/>
                  <a:gd name="T73" fmla="*/ 1 h 142"/>
                  <a:gd name="T74" fmla="*/ 0 w 613"/>
                  <a:gd name="T75" fmla="*/ 1 h 142"/>
                  <a:gd name="T76" fmla="*/ 0 w 613"/>
                  <a:gd name="T77" fmla="*/ 1 h 142"/>
                  <a:gd name="T78" fmla="*/ 0 w 613"/>
                  <a:gd name="T79" fmla="*/ 1 h 142"/>
                  <a:gd name="T80" fmla="*/ 0 w 613"/>
                  <a:gd name="T81" fmla="*/ 1 h 142"/>
                  <a:gd name="T82" fmla="*/ 0 w 613"/>
                  <a:gd name="T83" fmla="*/ 1 h 142"/>
                  <a:gd name="T84" fmla="*/ 0 w 613"/>
                  <a:gd name="T85" fmla="*/ 1 h 142"/>
                  <a:gd name="T86" fmla="*/ 0 w 613"/>
                  <a:gd name="T87" fmla="*/ 1 h 142"/>
                  <a:gd name="T88" fmla="*/ 0 w 613"/>
                  <a:gd name="T89" fmla="*/ 1 h 142"/>
                  <a:gd name="T90" fmla="*/ 0 w 613"/>
                  <a:gd name="T91" fmla="*/ 1 h 142"/>
                  <a:gd name="T92" fmla="*/ 0 w 613"/>
                  <a:gd name="T93" fmla="*/ 1 h 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3"/>
                  <a:gd name="T142" fmla="*/ 0 h 142"/>
                  <a:gd name="T143" fmla="*/ 613 w 613"/>
                  <a:gd name="T144" fmla="*/ 142 h 1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3" h="142">
                    <a:moveTo>
                      <a:pt x="0" y="131"/>
                    </a:moveTo>
                    <a:lnTo>
                      <a:pt x="613" y="142"/>
                    </a:lnTo>
                    <a:lnTo>
                      <a:pt x="611" y="141"/>
                    </a:lnTo>
                    <a:lnTo>
                      <a:pt x="611" y="137"/>
                    </a:lnTo>
                    <a:lnTo>
                      <a:pt x="609" y="131"/>
                    </a:lnTo>
                    <a:lnTo>
                      <a:pt x="609" y="127"/>
                    </a:lnTo>
                    <a:lnTo>
                      <a:pt x="609" y="123"/>
                    </a:lnTo>
                    <a:lnTo>
                      <a:pt x="609" y="120"/>
                    </a:lnTo>
                    <a:lnTo>
                      <a:pt x="607" y="114"/>
                    </a:lnTo>
                    <a:lnTo>
                      <a:pt x="607" y="108"/>
                    </a:lnTo>
                    <a:lnTo>
                      <a:pt x="605" y="101"/>
                    </a:lnTo>
                    <a:lnTo>
                      <a:pt x="603" y="95"/>
                    </a:lnTo>
                    <a:lnTo>
                      <a:pt x="603" y="87"/>
                    </a:lnTo>
                    <a:lnTo>
                      <a:pt x="601" y="82"/>
                    </a:lnTo>
                    <a:lnTo>
                      <a:pt x="599" y="76"/>
                    </a:lnTo>
                    <a:lnTo>
                      <a:pt x="597" y="68"/>
                    </a:lnTo>
                    <a:lnTo>
                      <a:pt x="597" y="61"/>
                    </a:lnTo>
                    <a:lnTo>
                      <a:pt x="594" y="55"/>
                    </a:lnTo>
                    <a:lnTo>
                      <a:pt x="592" y="49"/>
                    </a:lnTo>
                    <a:lnTo>
                      <a:pt x="592" y="42"/>
                    </a:lnTo>
                    <a:lnTo>
                      <a:pt x="588" y="36"/>
                    </a:lnTo>
                    <a:lnTo>
                      <a:pt x="586" y="30"/>
                    </a:lnTo>
                    <a:lnTo>
                      <a:pt x="584" y="25"/>
                    </a:lnTo>
                    <a:lnTo>
                      <a:pt x="582" y="21"/>
                    </a:lnTo>
                    <a:lnTo>
                      <a:pt x="580" y="15"/>
                    </a:lnTo>
                    <a:lnTo>
                      <a:pt x="577" y="9"/>
                    </a:lnTo>
                    <a:lnTo>
                      <a:pt x="573" y="6"/>
                    </a:lnTo>
                    <a:lnTo>
                      <a:pt x="571" y="4"/>
                    </a:lnTo>
                    <a:lnTo>
                      <a:pt x="563" y="0"/>
                    </a:lnTo>
                    <a:lnTo>
                      <a:pt x="558" y="0"/>
                    </a:lnTo>
                    <a:lnTo>
                      <a:pt x="556" y="0"/>
                    </a:lnTo>
                    <a:lnTo>
                      <a:pt x="552" y="0"/>
                    </a:lnTo>
                    <a:lnTo>
                      <a:pt x="548" y="0"/>
                    </a:lnTo>
                    <a:lnTo>
                      <a:pt x="544" y="0"/>
                    </a:lnTo>
                    <a:lnTo>
                      <a:pt x="539" y="0"/>
                    </a:lnTo>
                    <a:lnTo>
                      <a:pt x="533" y="2"/>
                    </a:lnTo>
                    <a:lnTo>
                      <a:pt x="529" y="2"/>
                    </a:lnTo>
                    <a:lnTo>
                      <a:pt x="523" y="2"/>
                    </a:lnTo>
                    <a:lnTo>
                      <a:pt x="516" y="2"/>
                    </a:lnTo>
                    <a:lnTo>
                      <a:pt x="508" y="2"/>
                    </a:lnTo>
                    <a:lnTo>
                      <a:pt x="500" y="2"/>
                    </a:lnTo>
                    <a:lnTo>
                      <a:pt x="493" y="4"/>
                    </a:lnTo>
                    <a:lnTo>
                      <a:pt x="483" y="4"/>
                    </a:lnTo>
                    <a:lnTo>
                      <a:pt x="476" y="4"/>
                    </a:lnTo>
                    <a:lnTo>
                      <a:pt x="466" y="4"/>
                    </a:lnTo>
                    <a:lnTo>
                      <a:pt x="457" y="4"/>
                    </a:lnTo>
                    <a:lnTo>
                      <a:pt x="445" y="4"/>
                    </a:lnTo>
                    <a:lnTo>
                      <a:pt x="434" y="4"/>
                    </a:lnTo>
                    <a:lnTo>
                      <a:pt x="424" y="4"/>
                    </a:lnTo>
                    <a:lnTo>
                      <a:pt x="413" y="4"/>
                    </a:lnTo>
                    <a:lnTo>
                      <a:pt x="404" y="4"/>
                    </a:lnTo>
                    <a:lnTo>
                      <a:pt x="392" y="6"/>
                    </a:lnTo>
                    <a:lnTo>
                      <a:pt x="381" y="6"/>
                    </a:lnTo>
                    <a:lnTo>
                      <a:pt x="369" y="7"/>
                    </a:lnTo>
                    <a:lnTo>
                      <a:pt x="356" y="7"/>
                    </a:lnTo>
                    <a:lnTo>
                      <a:pt x="345" y="7"/>
                    </a:lnTo>
                    <a:lnTo>
                      <a:pt x="333" y="7"/>
                    </a:lnTo>
                    <a:lnTo>
                      <a:pt x="320" y="7"/>
                    </a:lnTo>
                    <a:lnTo>
                      <a:pt x="308" y="7"/>
                    </a:lnTo>
                    <a:lnTo>
                      <a:pt x="297" y="9"/>
                    </a:lnTo>
                    <a:lnTo>
                      <a:pt x="284" y="9"/>
                    </a:lnTo>
                    <a:lnTo>
                      <a:pt x="272" y="9"/>
                    </a:lnTo>
                    <a:lnTo>
                      <a:pt x="261" y="9"/>
                    </a:lnTo>
                    <a:lnTo>
                      <a:pt x="248" y="9"/>
                    </a:lnTo>
                    <a:lnTo>
                      <a:pt x="236" y="9"/>
                    </a:lnTo>
                    <a:lnTo>
                      <a:pt x="225" y="9"/>
                    </a:lnTo>
                    <a:lnTo>
                      <a:pt x="211" y="9"/>
                    </a:lnTo>
                    <a:lnTo>
                      <a:pt x="200" y="11"/>
                    </a:lnTo>
                    <a:lnTo>
                      <a:pt x="187" y="11"/>
                    </a:lnTo>
                    <a:lnTo>
                      <a:pt x="177" y="11"/>
                    </a:lnTo>
                    <a:lnTo>
                      <a:pt x="166" y="11"/>
                    </a:lnTo>
                    <a:lnTo>
                      <a:pt x="154" y="11"/>
                    </a:lnTo>
                    <a:lnTo>
                      <a:pt x="145" y="11"/>
                    </a:lnTo>
                    <a:lnTo>
                      <a:pt x="133" y="13"/>
                    </a:lnTo>
                    <a:lnTo>
                      <a:pt x="122" y="13"/>
                    </a:lnTo>
                    <a:lnTo>
                      <a:pt x="114" y="13"/>
                    </a:lnTo>
                    <a:lnTo>
                      <a:pt x="105" y="13"/>
                    </a:lnTo>
                    <a:lnTo>
                      <a:pt x="95" y="15"/>
                    </a:lnTo>
                    <a:lnTo>
                      <a:pt x="86" y="15"/>
                    </a:lnTo>
                    <a:lnTo>
                      <a:pt x="78" y="15"/>
                    </a:lnTo>
                    <a:lnTo>
                      <a:pt x="69" y="15"/>
                    </a:lnTo>
                    <a:lnTo>
                      <a:pt x="63" y="15"/>
                    </a:lnTo>
                    <a:lnTo>
                      <a:pt x="56" y="15"/>
                    </a:lnTo>
                    <a:lnTo>
                      <a:pt x="50" y="15"/>
                    </a:lnTo>
                    <a:lnTo>
                      <a:pt x="42" y="15"/>
                    </a:lnTo>
                    <a:lnTo>
                      <a:pt x="38" y="15"/>
                    </a:lnTo>
                    <a:lnTo>
                      <a:pt x="33" y="15"/>
                    </a:lnTo>
                    <a:lnTo>
                      <a:pt x="29" y="15"/>
                    </a:lnTo>
                    <a:lnTo>
                      <a:pt x="25" y="15"/>
                    </a:lnTo>
                    <a:lnTo>
                      <a:pt x="23" y="15"/>
                    </a:lnTo>
                    <a:lnTo>
                      <a:pt x="17" y="15"/>
                    </a:lnTo>
                    <a:lnTo>
                      <a:pt x="0" y="131"/>
                    </a:lnTo>
                    <a:close/>
                  </a:path>
                </a:pathLst>
              </a:custGeom>
              <a:solidFill>
                <a:srgbClr val="D19470"/>
              </a:solidFill>
              <a:ln w="9525">
                <a:noFill/>
                <a:round/>
                <a:headEnd/>
                <a:tailEnd/>
              </a:ln>
            </p:spPr>
            <p:txBody>
              <a:bodyPr/>
              <a:lstStyle/>
              <a:p>
                <a:endParaRPr lang="zh-CN" altLang="en-US"/>
              </a:p>
            </p:txBody>
          </p:sp>
          <p:sp>
            <p:nvSpPr>
              <p:cNvPr id="63578" name="Freeform 112"/>
              <p:cNvSpPr>
                <a:spLocks/>
              </p:cNvSpPr>
              <p:nvPr/>
            </p:nvSpPr>
            <p:spPr bwMode="auto">
              <a:xfrm>
                <a:off x="2701" y="2694"/>
                <a:ext cx="435" cy="80"/>
              </a:xfrm>
              <a:custGeom>
                <a:avLst/>
                <a:gdLst>
                  <a:gd name="T0" fmla="*/ 0 w 871"/>
                  <a:gd name="T1" fmla="*/ 1 h 159"/>
                  <a:gd name="T2" fmla="*/ 0 w 871"/>
                  <a:gd name="T3" fmla="*/ 1 h 159"/>
                  <a:gd name="T4" fmla="*/ 0 w 871"/>
                  <a:gd name="T5" fmla="*/ 1 h 159"/>
                  <a:gd name="T6" fmla="*/ 0 w 871"/>
                  <a:gd name="T7" fmla="*/ 0 h 159"/>
                  <a:gd name="T8" fmla="*/ 0 w 871"/>
                  <a:gd name="T9" fmla="*/ 1 h 159"/>
                  <a:gd name="T10" fmla="*/ 0 w 871"/>
                  <a:gd name="T11" fmla="*/ 1 h 159"/>
                  <a:gd name="T12" fmla="*/ 0 60000 65536"/>
                  <a:gd name="T13" fmla="*/ 0 60000 65536"/>
                  <a:gd name="T14" fmla="*/ 0 60000 65536"/>
                  <a:gd name="T15" fmla="*/ 0 60000 65536"/>
                  <a:gd name="T16" fmla="*/ 0 60000 65536"/>
                  <a:gd name="T17" fmla="*/ 0 60000 65536"/>
                  <a:gd name="T18" fmla="*/ 0 w 871"/>
                  <a:gd name="T19" fmla="*/ 0 h 159"/>
                  <a:gd name="T20" fmla="*/ 871 w 871"/>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871" h="159">
                    <a:moveTo>
                      <a:pt x="0" y="142"/>
                    </a:moveTo>
                    <a:lnTo>
                      <a:pt x="871" y="159"/>
                    </a:lnTo>
                    <a:lnTo>
                      <a:pt x="860" y="21"/>
                    </a:lnTo>
                    <a:lnTo>
                      <a:pt x="0" y="0"/>
                    </a:lnTo>
                    <a:lnTo>
                      <a:pt x="0" y="142"/>
                    </a:lnTo>
                    <a:close/>
                  </a:path>
                </a:pathLst>
              </a:custGeom>
              <a:solidFill>
                <a:srgbClr val="D19470"/>
              </a:solidFill>
              <a:ln w="9525">
                <a:noFill/>
                <a:round/>
                <a:headEnd/>
                <a:tailEnd/>
              </a:ln>
            </p:spPr>
            <p:txBody>
              <a:bodyPr/>
              <a:lstStyle/>
              <a:p>
                <a:endParaRPr lang="zh-CN" altLang="en-US"/>
              </a:p>
            </p:txBody>
          </p:sp>
          <p:sp>
            <p:nvSpPr>
              <p:cNvPr id="63579" name="Freeform 113"/>
              <p:cNvSpPr>
                <a:spLocks/>
              </p:cNvSpPr>
              <p:nvPr/>
            </p:nvSpPr>
            <p:spPr bwMode="auto">
              <a:xfrm>
                <a:off x="2580" y="2790"/>
                <a:ext cx="553" cy="66"/>
              </a:xfrm>
              <a:custGeom>
                <a:avLst/>
                <a:gdLst>
                  <a:gd name="T0" fmla="*/ 0 w 1107"/>
                  <a:gd name="T1" fmla="*/ 0 h 133"/>
                  <a:gd name="T2" fmla="*/ 0 w 1107"/>
                  <a:gd name="T3" fmla="*/ 0 h 133"/>
                  <a:gd name="T4" fmla="*/ 0 w 1107"/>
                  <a:gd name="T5" fmla="*/ 0 h 133"/>
                  <a:gd name="T6" fmla="*/ 0 w 1107"/>
                  <a:gd name="T7" fmla="*/ 0 h 133"/>
                  <a:gd name="T8" fmla="*/ 0 w 1107"/>
                  <a:gd name="T9" fmla="*/ 0 h 133"/>
                  <a:gd name="T10" fmla="*/ 0 w 1107"/>
                  <a:gd name="T11" fmla="*/ 0 h 133"/>
                  <a:gd name="T12" fmla="*/ 0 60000 65536"/>
                  <a:gd name="T13" fmla="*/ 0 60000 65536"/>
                  <a:gd name="T14" fmla="*/ 0 60000 65536"/>
                  <a:gd name="T15" fmla="*/ 0 60000 65536"/>
                  <a:gd name="T16" fmla="*/ 0 60000 65536"/>
                  <a:gd name="T17" fmla="*/ 0 60000 65536"/>
                  <a:gd name="T18" fmla="*/ 0 w 1107"/>
                  <a:gd name="T19" fmla="*/ 0 h 133"/>
                  <a:gd name="T20" fmla="*/ 1107 w 1107"/>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07" h="133">
                    <a:moveTo>
                      <a:pt x="0" y="133"/>
                    </a:moveTo>
                    <a:lnTo>
                      <a:pt x="1086" y="110"/>
                    </a:lnTo>
                    <a:lnTo>
                      <a:pt x="1107" y="0"/>
                    </a:lnTo>
                    <a:lnTo>
                      <a:pt x="11" y="0"/>
                    </a:lnTo>
                    <a:lnTo>
                      <a:pt x="0" y="133"/>
                    </a:lnTo>
                    <a:close/>
                  </a:path>
                </a:pathLst>
              </a:custGeom>
              <a:solidFill>
                <a:srgbClr val="D19470"/>
              </a:solidFill>
              <a:ln w="9525">
                <a:noFill/>
                <a:round/>
                <a:headEnd/>
                <a:tailEnd/>
              </a:ln>
            </p:spPr>
            <p:txBody>
              <a:bodyPr/>
              <a:lstStyle/>
              <a:p>
                <a:endParaRPr lang="zh-CN" altLang="en-US"/>
              </a:p>
            </p:txBody>
          </p:sp>
          <p:sp>
            <p:nvSpPr>
              <p:cNvPr id="63580" name="Freeform 114"/>
              <p:cNvSpPr>
                <a:spLocks/>
              </p:cNvSpPr>
              <p:nvPr/>
            </p:nvSpPr>
            <p:spPr bwMode="auto">
              <a:xfrm>
                <a:off x="2464" y="2889"/>
                <a:ext cx="546" cy="63"/>
              </a:xfrm>
              <a:custGeom>
                <a:avLst/>
                <a:gdLst>
                  <a:gd name="T0" fmla="*/ 0 w 1091"/>
                  <a:gd name="T1" fmla="*/ 0 h 128"/>
                  <a:gd name="T2" fmla="*/ 1 w 1091"/>
                  <a:gd name="T3" fmla="*/ 0 h 128"/>
                  <a:gd name="T4" fmla="*/ 1 w 1091"/>
                  <a:gd name="T5" fmla="*/ 0 h 128"/>
                  <a:gd name="T6" fmla="*/ 1 w 1091"/>
                  <a:gd name="T7" fmla="*/ 0 h 128"/>
                  <a:gd name="T8" fmla="*/ 0 w 1091"/>
                  <a:gd name="T9" fmla="*/ 0 h 128"/>
                  <a:gd name="T10" fmla="*/ 0 w 1091"/>
                  <a:gd name="T11" fmla="*/ 0 h 128"/>
                  <a:gd name="T12" fmla="*/ 0 60000 65536"/>
                  <a:gd name="T13" fmla="*/ 0 60000 65536"/>
                  <a:gd name="T14" fmla="*/ 0 60000 65536"/>
                  <a:gd name="T15" fmla="*/ 0 60000 65536"/>
                  <a:gd name="T16" fmla="*/ 0 60000 65536"/>
                  <a:gd name="T17" fmla="*/ 0 60000 65536"/>
                  <a:gd name="T18" fmla="*/ 0 w 1091"/>
                  <a:gd name="T19" fmla="*/ 0 h 128"/>
                  <a:gd name="T20" fmla="*/ 1091 w 1091"/>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091" h="128">
                    <a:moveTo>
                      <a:pt x="0" y="128"/>
                    </a:moveTo>
                    <a:lnTo>
                      <a:pt x="1091" y="128"/>
                    </a:lnTo>
                    <a:lnTo>
                      <a:pt x="1091" y="0"/>
                    </a:lnTo>
                    <a:lnTo>
                      <a:pt x="40" y="0"/>
                    </a:lnTo>
                    <a:lnTo>
                      <a:pt x="0" y="128"/>
                    </a:lnTo>
                    <a:close/>
                  </a:path>
                </a:pathLst>
              </a:custGeom>
              <a:solidFill>
                <a:srgbClr val="D19470"/>
              </a:solidFill>
              <a:ln w="9525">
                <a:noFill/>
                <a:round/>
                <a:headEnd/>
                <a:tailEnd/>
              </a:ln>
            </p:spPr>
            <p:txBody>
              <a:bodyPr/>
              <a:lstStyle/>
              <a:p>
                <a:endParaRPr lang="zh-CN" altLang="en-US"/>
              </a:p>
            </p:txBody>
          </p:sp>
          <p:sp>
            <p:nvSpPr>
              <p:cNvPr id="63581" name="Freeform 115"/>
              <p:cNvSpPr>
                <a:spLocks/>
              </p:cNvSpPr>
              <p:nvPr/>
            </p:nvSpPr>
            <p:spPr bwMode="auto">
              <a:xfrm>
                <a:off x="2357" y="2974"/>
                <a:ext cx="540" cy="106"/>
              </a:xfrm>
              <a:custGeom>
                <a:avLst/>
                <a:gdLst>
                  <a:gd name="T0" fmla="*/ 0 w 1078"/>
                  <a:gd name="T1" fmla="*/ 1 h 211"/>
                  <a:gd name="T2" fmla="*/ 1 w 1078"/>
                  <a:gd name="T3" fmla="*/ 1 h 211"/>
                  <a:gd name="T4" fmla="*/ 1 w 1078"/>
                  <a:gd name="T5" fmla="*/ 0 h 211"/>
                  <a:gd name="T6" fmla="*/ 1 w 1078"/>
                  <a:gd name="T7" fmla="*/ 1 h 211"/>
                  <a:gd name="T8" fmla="*/ 0 w 1078"/>
                  <a:gd name="T9" fmla="*/ 1 h 211"/>
                  <a:gd name="T10" fmla="*/ 0 w 1078"/>
                  <a:gd name="T11" fmla="*/ 1 h 211"/>
                  <a:gd name="T12" fmla="*/ 0 60000 65536"/>
                  <a:gd name="T13" fmla="*/ 0 60000 65536"/>
                  <a:gd name="T14" fmla="*/ 0 60000 65536"/>
                  <a:gd name="T15" fmla="*/ 0 60000 65536"/>
                  <a:gd name="T16" fmla="*/ 0 60000 65536"/>
                  <a:gd name="T17" fmla="*/ 0 60000 65536"/>
                  <a:gd name="T18" fmla="*/ 0 w 1078"/>
                  <a:gd name="T19" fmla="*/ 0 h 211"/>
                  <a:gd name="T20" fmla="*/ 1078 w 1078"/>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1078" h="211">
                    <a:moveTo>
                      <a:pt x="0" y="211"/>
                    </a:moveTo>
                    <a:lnTo>
                      <a:pt x="1061" y="194"/>
                    </a:lnTo>
                    <a:lnTo>
                      <a:pt x="1078" y="0"/>
                    </a:lnTo>
                    <a:lnTo>
                      <a:pt x="21" y="28"/>
                    </a:lnTo>
                    <a:lnTo>
                      <a:pt x="0" y="211"/>
                    </a:lnTo>
                    <a:close/>
                  </a:path>
                </a:pathLst>
              </a:custGeom>
              <a:solidFill>
                <a:srgbClr val="D19470"/>
              </a:solidFill>
              <a:ln w="9525">
                <a:noFill/>
                <a:round/>
                <a:headEnd/>
                <a:tailEnd/>
              </a:ln>
            </p:spPr>
            <p:txBody>
              <a:bodyPr/>
              <a:lstStyle/>
              <a:p>
                <a:endParaRPr lang="zh-CN" altLang="en-US"/>
              </a:p>
            </p:txBody>
          </p:sp>
          <p:sp>
            <p:nvSpPr>
              <p:cNvPr id="63582" name="Freeform 116"/>
              <p:cNvSpPr>
                <a:spLocks/>
              </p:cNvSpPr>
              <p:nvPr/>
            </p:nvSpPr>
            <p:spPr bwMode="auto">
              <a:xfrm>
                <a:off x="2285" y="3126"/>
                <a:ext cx="513" cy="83"/>
              </a:xfrm>
              <a:custGeom>
                <a:avLst/>
                <a:gdLst>
                  <a:gd name="T0" fmla="*/ 1 w 1025"/>
                  <a:gd name="T1" fmla="*/ 0 h 165"/>
                  <a:gd name="T2" fmla="*/ 1 w 1025"/>
                  <a:gd name="T3" fmla="*/ 1 h 165"/>
                  <a:gd name="T4" fmla="*/ 1 w 1025"/>
                  <a:gd name="T5" fmla="*/ 1 h 165"/>
                  <a:gd name="T6" fmla="*/ 0 w 1025"/>
                  <a:gd name="T7" fmla="*/ 1 h 165"/>
                  <a:gd name="T8" fmla="*/ 1 w 1025"/>
                  <a:gd name="T9" fmla="*/ 0 h 165"/>
                  <a:gd name="T10" fmla="*/ 1 w 1025"/>
                  <a:gd name="T11" fmla="*/ 0 h 165"/>
                  <a:gd name="T12" fmla="*/ 0 60000 65536"/>
                  <a:gd name="T13" fmla="*/ 0 60000 65536"/>
                  <a:gd name="T14" fmla="*/ 0 60000 65536"/>
                  <a:gd name="T15" fmla="*/ 0 60000 65536"/>
                  <a:gd name="T16" fmla="*/ 0 60000 65536"/>
                  <a:gd name="T17" fmla="*/ 0 60000 65536"/>
                  <a:gd name="T18" fmla="*/ 0 w 1025"/>
                  <a:gd name="T19" fmla="*/ 0 h 165"/>
                  <a:gd name="T20" fmla="*/ 1025 w 1025"/>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25" h="165">
                    <a:moveTo>
                      <a:pt x="35" y="0"/>
                    </a:moveTo>
                    <a:lnTo>
                      <a:pt x="1025" y="9"/>
                    </a:lnTo>
                    <a:lnTo>
                      <a:pt x="1014" y="104"/>
                    </a:lnTo>
                    <a:lnTo>
                      <a:pt x="0" y="165"/>
                    </a:lnTo>
                    <a:lnTo>
                      <a:pt x="35" y="0"/>
                    </a:lnTo>
                    <a:close/>
                  </a:path>
                </a:pathLst>
              </a:custGeom>
              <a:solidFill>
                <a:srgbClr val="D19470"/>
              </a:solidFill>
              <a:ln w="9525">
                <a:noFill/>
                <a:round/>
                <a:headEnd/>
                <a:tailEnd/>
              </a:ln>
            </p:spPr>
            <p:txBody>
              <a:bodyPr/>
              <a:lstStyle/>
              <a:p>
                <a:endParaRPr lang="zh-CN" altLang="en-US"/>
              </a:p>
            </p:txBody>
          </p:sp>
          <p:sp>
            <p:nvSpPr>
              <p:cNvPr id="63583" name="Freeform 117"/>
              <p:cNvSpPr>
                <a:spLocks/>
              </p:cNvSpPr>
              <p:nvPr/>
            </p:nvSpPr>
            <p:spPr bwMode="auto">
              <a:xfrm>
                <a:off x="2189" y="3264"/>
                <a:ext cx="449" cy="118"/>
              </a:xfrm>
              <a:custGeom>
                <a:avLst/>
                <a:gdLst>
                  <a:gd name="T0" fmla="*/ 1 w 898"/>
                  <a:gd name="T1" fmla="*/ 0 h 235"/>
                  <a:gd name="T2" fmla="*/ 1 w 898"/>
                  <a:gd name="T3" fmla="*/ 1 h 235"/>
                  <a:gd name="T4" fmla="*/ 1 w 898"/>
                  <a:gd name="T5" fmla="*/ 1 h 235"/>
                  <a:gd name="T6" fmla="*/ 0 w 898"/>
                  <a:gd name="T7" fmla="*/ 1 h 235"/>
                  <a:gd name="T8" fmla="*/ 1 w 898"/>
                  <a:gd name="T9" fmla="*/ 0 h 235"/>
                  <a:gd name="T10" fmla="*/ 1 w 898"/>
                  <a:gd name="T11" fmla="*/ 0 h 235"/>
                  <a:gd name="T12" fmla="*/ 0 60000 65536"/>
                  <a:gd name="T13" fmla="*/ 0 60000 65536"/>
                  <a:gd name="T14" fmla="*/ 0 60000 65536"/>
                  <a:gd name="T15" fmla="*/ 0 60000 65536"/>
                  <a:gd name="T16" fmla="*/ 0 60000 65536"/>
                  <a:gd name="T17" fmla="*/ 0 60000 65536"/>
                  <a:gd name="T18" fmla="*/ 0 w 898"/>
                  <a:gd name="T19" fmla="*/ 0 h 235"/>
                  <a:gd name="T20" fmla="*/ 898 w 898"/>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898" h="235">
                    <a:moveTo>
                      <a:pt x="38" y="0"/>
                    </a:moveTo>
                    <a:lnTo>
                      <a:pt x="898" y="17"/>
                    </a:lnTo>
                    <a:lnTo>
                      <a:pt x="829" y="235"/>
                    </a:lnTo>
                    <a:lnTo>
                      <a:pt x="0" y="220"/>
                    </a:lnTo>
                    <a:lnTo>
                      <a:pt x="38" y="0"/>
                    </a:lnTo>
                    <a:close/>
                  </a:path>
                </a:pathLst>
              </a:custGeom>
              <a:solidFill>
                <a:srgbClr val="D19470"/>
              </a:solidFill>
              <a:ln w="9525">
                <a:noFill/>
                <a:round/>
                <a:headEnd/>
                <a:tailEnd/>
              </a:ln>
            </p:spPr>
            <p:txBody>
              <a:bodyPr/>
              <a:lstStyle/>
              <a:p>
                <a:endParaRPr lang="zh-CN" altLang="en-US"/>
              </a:p>
            </p:txBody>
          </p:sp>
          <p:sp>
            <p:nvSpPr>
              <p:cNvPr id="63584" name="Freeform 118"/>
              <p:cNvSpPr>
                <a:spLocks/>
              </p:cNvSpPr>
              <p:nvPr/>
            </p:nvSpPr>
            <p:spPr bwMode="auto">
              <a:xfrm>
                <a:off x="2574" y="2944"/>
                <a:ext cx="234" cy="640"/>
              </a:xfrm>
              <a:custGeom>
                <a:avLst/>
                <a:gdLst>
                  <a:gd name="T0" fmla="*/ 1 w 467"/>
                  <a:gd name="T1" fmla="*/ 1 h 1280"/>
                  <a:gd name="T2" fmla="*/ 1 w 467"/>
                  <a:gd name="T3" fmla="*/ 0 h 1280"/>
                  <a:gd name="T4" fmla="*/ 1 w 467"/>
                  <a:gd name="T5" fmla="*/ 1 h 1280"/>
                  <a:gd name="T6" fmla="*/ 1 w 467"/>
                  <a:gd name="T7" fmla="*/ 1 h 1280"/>
                  <a:gd name="T8" fmla="*/ 0 w 467"/>
                  <a:gd name="T9" fmla="*/ 1 h 1280"/>
                  <a:gd name="T10" fmla="*/ 1 w 467"/>
                  <a:gd name="T11" fmla="*/ 1 h 1280"/>
                  <a:gd name="T12" fmla="*/ 1 w 467"/>
                  <a:gd name="T13" fmla="*/ 1 h 1280"/>
                  <a:gd name="T14" fmla="*/ 1 w 467"/>
                  <a:gd name="T15" fmla="*/ 1 h 1280"/>
                  <a:gd name="T16" fmla="*/ 1 w 467"/>
                  <a:gd name="T17" fmla="*/ 1 h 1280"/>
                  <a:gd name="T18" fmla="*/ 1 w 467"/>
                  <a:gd name="T19" fmla="*/ 1 h 1280"/>
                  <a:gd name="T20" fmla="*/ 1 w 467"/>
                  <a:gd name="T21" fmla="*/ 1 h 1280"/>
                  <a:gd name="T22" fmla="*/ 1 w 467"/>
                  <a:gd name="T23" fmla="*/ 1 h 1280"/>
                  <a:gd name="T24" fmla="*/ 1 w 467"/>
                  <a:gd name="T25" fmla="*/ 1 h 1280"/>
                  <a:gd name="T26" fmla="*/ 1 w 467"/>
                  <a:gd name="T27" fmla="*/ 1 h 1280"/>
                  <a:gd name="T28" fmla="*/ 1 w 467"/>
                  <a:gd name="T29" fmla="*/ 1 h 1280"/>
                  <a:gd name="T30" fmla="*/ 1 w 467"/>
                  <a:gd name="T31" fmla="*/ 1 h 1280"/>
                  <a:gd name="T32" fmla="*/ 1 w 467"/>
                  <a:gd name="T33" fmla="*/ 1 h 1280"/>
                  <a:gd name="T34" fmla="*/ 1 w 467"/>
                  <a:gd name="T35" fmla="*/ 1 h 1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1280"/>
                  <a:gd name="T56" fmla="*/ 467 w 467"/>
                  <a:gd name="T57" fmla="*/ 1280 h 12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1280">
                    <a:moveTo>
                      <a:pt x="252" y="17"/>
                    </a:moveTo>
                    <a:lnTo>
                      <a:pt x="148" y="0"/>
                    </a:lnTo>
                    <a:lnTo>
                      <a:pt x="76" y="83"/>
                    </a:lnTo>
                    <a:lnTo>
                      <a:pt x="70" y="194"/>
                    </a:lnTo>
                    <a:lnTo>
                      <a:pt x="0" y="211"/>
                    </a:lnTo>
                    <a:lnTo>
                      <a:pt x="81" y="479"/>
                    </a:lnTo>
                    <a:lnTo>
                      <a:pt x="81" y="783"/>
                    </a:lnTo>
                    <a:lnTo>
                      <a:pt x="11" y="1059"/>
                    </a:lnTo>
                    <a:lnTo>
                      <a:pt x="22" y="1280"/>
                    </a:lnTo>
                    <a:lnTo>
                      <a:pt x="467" y="1268"/>
                    </a:lnTo>
                    <a:lnTo>
                      <a:pt x="374" y="844"/>
                    </a:lnTo>
                    <a:lnTo>
                      <a:pt x="275" y="530"/>
                    </a:lnTo>
                    <a:lnTo>
                      <a:pt x="308" y="293"/>
                    </a:lnTo>
                    <a:lnTo>
                      <a:pt x="368" y="194"/>
                    </a:lnTo>
                    <a:lnTo>
                      <a:pt x="313" y="182"/>
                    </a:lnTo>
                    <a:lnTo>
                      <a:pt x="308" y="61"/>
                    </a:lnTo>
                    <a:lnTo>
                      <a:pt x="252" y="17"/>
                    </a:lnTo>
                    <a:close/>
                  </a:path>
                </a:pathLst>
              </a:custGeom>
              <a:solidFill>
                <a:srgbClr val="FFD166"/>
              </a:solidFill>
              <a:ln w="9525">
                <a:noFill/>
                <a:round/>
                <a:headEnd/>
                <a:tailEnd/>
              </a:ln>
            </p:spPr>
            <p:txBody>
              <a:bodyPr/>
              <a:lstStyle/>
              <a:p>
                <a:endParaRPr lang="zh-CN" altLang="en-US"/>
              </a:p>
            </p:txBody>
          </p:sp>
          <p:sp>
            <p:nvSpPr>
              <p:cNvPr id="63585" name="Freeform 119"/>
              <p:cNvSpPr>
                <a:spLocks/>
              </p:cNvSpPr>
              <p:nvPr/>
            </p:nvSpPr>
            <p:spPr bwMode="auto">
              <a:xfrm>
                <a:off x="2731" y="2813"/>
                <a:ext cx="452" cy="559"/>
              </a:xfrm>
              <a:custGeom>
                <a:avLst/>
                <a:gdLst>
                  <a:gd name="T0" fmla="*/ 1 w 904"/>
                  <a:gd name="T1" fmla="*/ 0 h 1119"/>
                  <a:gd name="T2" fmla="*/ 0 w 904"/>
                  <a:gd name="T3" fmla="*/ 0 h 1119"/>
                  <a:gd name="T4" fmla="*/ 1 w 904"/>
                  <a:gd name="T5" fmla="*/ 0 h 1119"/>
                  <a:gd name="T6" fmla="*/ 1 w 904"/>
                  <a:gd name="T7" fmla="*/ 0 h 1119"/>
                  <a:gd name="T8" fmla="*/ 1 w 904"/>
                  <a:gd name="T9" fmla="*/ 0 h 1119"/>
                  <a:gd name="T10" fmla="*/ 1 w 904"/>
                  <a:gd name="T11" fmla="*/ 0 h 1119"/>
                  <a:gd name="T12" fmla="*/ 1 w 904"/>
                  <a:gd name="T13" fmla="*/ 0 h 1119"/>
                  <a:gd name="T14" fmla="*/ 1 w 904"/>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904"/>
                  <a:gd name="T25" fmla="*/ 0 h 1119"/>
                  <a:gd name="T26" fmla="*/ 904 w 904"/>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 h="1119">
                    <a:moveTo>
                      <a:pt x="833" y="0"/>
                    </a:moveTo>
                    <a:lnTo>
                      <a:pt x="0" y="904"/>
                    </a:lnTo>
                    <a:lnTo>
                      <a:pt x="67" y="1119"/>
                    </a:lnTo>
                    <a:lnTo>
                      <a:pt x="303" y="771"/>
                    </a:lnTo>
                    <a:lnTo>
                      <a:pt x="685" y="384"/>
                    </a:lnTo>
                    <a:lnTo>
                      <a:pt x="904" y="210"/>
                    </a:lnTo>
                    <a:lnTo>
                      <a:pt x="833" y="0"/>
                    </a:lnTo>
                    <a:close/>
                  </a:path>
                </a:pathLst>
              </a:custGeom>
              <a:solidFill>
                <a:srgbClr val="FFD166"/>
              </a:solidFill>
              <a:ln w="9525">
                <a:noFill/>
                <a:round/>
                <a:headEnd/>
                <a:tailEnd/>
              </a:ln>
            </p:spPr>
            <p:txBody>
              <a:bodyPr/>
              <a:lstStyle/>
              <a:p>
                <a:endParaRPr lang="zh-CN" altLang="en-US"/>
              </a:p>
            </p:txBody>
          </p:sp>
          <p:sp>
            <p:nvSpPr>
              <p:cNvPr id="63586" name="Freeform 120"/>
              <p:cNvSpPr>
                <a:spLocks/>
              </p:cNvSpPr>
              <p:nvPr/>
            </p:nvSpPr>
            <p:spPr bwMode="auto">
              <a:xfrm>
                <a:off x="2574" y="3038"/>
                <a:ext cx="190" cy="86"/>
              </a:xfrm>
              <a:custGeom>
                <a:avLst/>
                <a:gdLst>
                  <a:gd name="T0" fmla="*/ 0 w 380"/>
                  <a:gd name="T1" fmla="*/ 1 h 171"/>
                  <a:gd name="T2" fmla="*/ 1 w 380"/>
                  <a:gd name="T3" fmla="*/ 1 h 171"/>
                  <a:gd name="T4" fmla="*/ 1 w 380"/>
                  <a:gd name="T5" fmla="*/ 1 h 171"/>
                  <a:gd name="T6" fmla="*/ 1 w 380"/>
                  <a:gd name="T7" fmla="*/ 1 h 171"/>
                  <a:gd name="T8" fmla="*/ 1 w 380"/>
                  <a:gd name="T9" fmla="*/ 0 h 171"/>
                  <a:gd name="T10" fmla="*/ 1 w 380"/>
                  <a:gd name="T11" fmla="*/ 1 h 171"/>
                  <a:gd name="T12" fmla="*/ 1 w 380"/>
                  <a:gd name="T13" fmla="*/ 1 h 171"/>
                  <a:gd name="T14" fmla="*/ 1 w 380"/>
                  <a:gd name="T15" fmla="*/ 1 h 171"/>
                  <a:gd name="T16" fmla="*/ 1 w 380"/>
                  <a:gd name="T17" fmla="*/ 1 h 171"/>
                  <a:gd name="T18" fmla="*/ 0 w 380"/>
                  <a:gd name="T19" fmla="*/ 1 h 171"/>
                  <a:gd name="T20" fmla="*/ 0 w 380"/>
                  <a:gd name="T21" fmla="*/ 1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71"/>
                  <a:gd name="T35" fmla="*/ 380 w 380"/>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71">
                    <a:moveTo>
                      <a:pt x="0" y="6"/>
                    </a:moveTo>
                    <a:lnTo>
                      <a:pt x="93" y="15"/>
                    </a:lnTo>
                    <a:lnTo>
                      <a:pt x="159" y="61"/>
                    </a:lnTo>
                    <a:lnTo>
                      <a:pt x="258" y="38"/>
                    </a:lnTo>
                    <a:lnTo>
                      <a:pt x="308" y="0"/>
                    </a:lnTo>
                    <a:lnTo>
                      <a:pt x="380" y="11"/>
                    </a:lnTo>
                    <a:lnTo>
                      <a:pt x="285" y="116"/>
                    </a:lnTo>
                    <a:lnTo>
                      <a:pt x="133" y="171"/>
                    </a:lnTo>
                    <a:lnTo>
                      <a:pt x="28" y="116"/>
                    </a:lnTo>
                    <a:lnTo>
                      <a:pt x="0" y="6"/>
                    </a:lnTo>
                    <a:close/>
                  </a:path>
                </a:pathLst>
              </a:custGeom>
              <a:solidFill>
                <a:srgbClr val="FFEB99"/>
              </a:solidFill>
              <a:ln w="9525">
                <a:noFill/>
                <a:round/>
                <a:headEnd/>
                <a:tailEnd/>
              </a:ln>
            </p:spPr>
            <p:txBody>
              <a:bodyPr/>
              <a:lstStyle/>
              <a:p>
                <a:endParaRPr lang="zh-CN" altLang="en-US"/>
              </a:p>
            </p:txBody>
          </p:sp>
          <p:sp>
            <p:nvSpPr>
              <p:cNvPr id="63587" name="Freeform 121"/>
              <p:cNvSpPr>
                <a:spLocks/>
              </p:cNvSpPr>
              <p:nvPr/>
            </p:nvSpPr>
            <p:spPr bwMode="auto">
              <a:xfrm>
                <a:off x="2704" y="2575"/>
                <a:ext cx="473" cy="421"/>
              </a:xfrm>
              <a:custGeom>
                <a:avLst/>
                <a:gdLst>
                  <a:gd name="T0" fmla="*/ 0 w 947"/>
                  <a:gd name="T1" fmla="*/ 1 h 842"/>
                  <a:gd name="T2" fmla="*/ 0 w 947"/>
                  <a:gd name="T3" fmla="*/ 1 h 842"/>
                  <a:gd name="T4" fmla="*/ 0 w 947"/>
                  <a:gd name="T5" fmla="*/ 0 h 842"/>
                  <a:gd name="T6" fmla="*/ 0 w 947"/>
                  <a:gd name="T7" fmla="*/ 1 h 842"/>
                  <a:gd name="T8" fmla="*/ 0 w 947"/>
                  <a:gd name="T9" fmla="*/ 1 h 842"/>
                  <a:gd name="T10" fmla="*/ 0 w 947"/>
                  <a:gd name="T11" fmla="*/ 1 h 842"/>
                  <a:gd name="T12" fmla="*/ 0 w 947"/>
                  <a:gd name="T13" fmla="*/ 1 h 842"/>
                  <a:gd name="T14" fmla="*/ 0 w 947"/>
                  <a:gd name="T15" fmla="*/ 1 h 842"/>
                  <a:gd name="T16" fmla="*/ 0 w 947"/>
                  <a:gd name="T17" fmla="*/ 1 h 842"/>
                  <a:gd name="T18" fmla="*/ 0 w 947"/>
                  <a:gd name="T19" fmla="*/ 1 h 842"/>
                  <a:gd name="T20" fmla="*/ 0 w 947"/>
                  <a:gd name="T21" fmla="*/ 1 h 8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7"/>
                  <a:gd name="T34" fmla="*/ 0 h 842"/>
                  <a:gd name="T35" fmla="*/ 947 w 947"/>
                  <a:gd name="T36" fmla="*/ 842 h 8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7" h="842">
                    <a:moveTo>
                      <a:pt x="0" y="766"/>
                    </a:moveTo>
                    <a:lnTo>
                      <a:pt x="651" y="99"/>
                    </a:lnTo>
                    <a:lnTo>
                      <a:pt x="816" y="0"/>
                    </a:lnTo>
                    <a:lnTo>
                      <a:pt x="941" y="61"/>
                    </a:lnTo>
                    <a:lnTo>
                      <a:pt x="947" y="154"/>
                    </a:lnTo>
                    <a:lnTo>
                      <a:pt x="909" y="198"/>
                    </a:lnTo>
                    <a:lnTo>
                      <a:pt x="816" y="139"/>
                    </a:lnTo>
                    <a:lnTo>
                      <a:pt x="677" y="221"/>
                    </a:lnTo>
                    <a:lnTo>
                      <a:pt x="61" y="842"/>
                    </a:lnTo>
                    <a:lnTo>
                      <a:pt x="0" y="766"/>
                    </a:lnTo>
                    <a:close/>
                  </a:path>
                </a:pathLst>
              </a:custGeom>
              <a:solidFill>
                <a:srgbClr val="FFEB99"/>
              </a:solidFill>
              <a:ln w="9525">
                <a:noFill/>
                <a:round/>
                <a:headEnd/>
                <a:tailEnd/>
              </a:ln>
            </p:spPr>
            <p:txBody>
              <a:bodyPr/>
              <a:lstStyle/>
              <a:p>
                <a:endParaRPr lang="zh-CN" altLang="en-US"/>
              </a:p>
            </p:txBody>
          </p:sp>
          <p:sp>
            <p:nvSpPr>
              <p:cNvPr id="63588" name="Freeform 122"/>
              <p:cNvSpPr>
                <a:spLocks/>
              </p:cNvSpPr>
              <p:nvPr/>
            </p:nvSpPr>
            <p:spPr bwMode="auto">
              <a:xfrm>
                <a:off x="2719" y="2795"/>
                <a:ext cx="451" cy="479"/>
              </a:xfrm>
              <a:custGeom>
                <a:avLst/>
                <a:gdLst>
                  <a:gd name="T0" fmla="*/ 0 w 903"/>
                  <a:gd name="T1" fmla="*/ 0 h 959"/>
                  <a:gd name="T2" fmla="*/ 0 w 903"/>
                  <a:gd name="T3" fmla="*/ 0 h 959"/>
                  <a:gd name="T4" fmla="*/ 0 w 903"/>
                  <a:gd name="T5" fmla="*/ 0 h 959"/>
                  <a:gd name="T6" fmla="*/ 0 w 903"/>
                  <a:gd name="T7" fmla="*/ 0 h 959"/>
                  <a:gd name="T8" fmla="*/ 0 w 903"/>
                  <a:gd name="T9" fmla="*/ 0 h 959"/>
                  <a:gd name="T10" fmla="*/ 0 w 903"/>
                  <a:gd name="T11" fmla="*/ 0 h 959"/>
                  <a:gd name="T12" fmla="*/ 0 w 903"/>
                  <a:gd name="T13" fmla="*/ 0 h 959"/>
                  <a:gd name="T14" fmla="*/ 0 w 903"/>
                  <a:gd name="T15" fmla="*/ 0 h 959"/>
                  <a:gd name="T16" fmla="*/ 0 w 903"/>
                  <a:gd name="T17" fmla="*/ 0 h 959"/>
                  <a:gd name="T18" fmla="*/ 0 w 903"/>
                  <a:gd name="T19" fmla="*/ 0 h 959"/>
                  <a:gd name="T20" fmla="*/ 0 w 903"/>
                  <a:gd name="T21" fmla="*/ 0 h 959"/>
                  <a:gd name="T22" fmla="*/ 0 w 903"/>
                  <a:gd name="T23" fmla="*/ 0 h 959"/>
                  <a:gd name="T24" fmla="*/ 0 w 903"/>
                  <a:gd name="T25" fmla="*/ 0 h 959"/>
                  <a:gd name="T26" fmla="*/ 0 w 903"/>
                  <a:gd name="T27" fmla="*/ 0 h 959"/>
                  <a:gd name="T28" fmla="*/ 0 w 903"/>
                  <a:gd name="T29" fmla="*/ 0 h 959"/>
                  <a:gd name="T30" fmla="*/ 0 w 903"/>
                  <a:gd name="T31" fmla="*/ 0 h 959"/>
                  <a:gd name="T32" fmla="*/ 0 w 903"/>
                  <a:gd name="T33" fmla="*/ 0 h 959"/>
                  <a:gd name="T34" fmla="*/ 0 w 903"/>
                  <a:gd name="T35" fmla="*/ 0 h 959"/>
                  <a:gd name="T36" fmla="*/ 0 w 903"/>
                  <a:gd name="T37" fmla="*/ 0 h 959"/>
                  <a:gd name="T38" fmla="*/ 0 w 903"/>
                  <a:gd name="T39" fmla="*/ 0 h 959"/>
                  <a:gd name="T40" fmla="*/ 0 w 903"/>
                  <a:gd name="T41" fmla="*/ 0 h 959"/>
                  <a:gd name="T42" fmla="*/ 0 w 903"/>
                  <a:gd name="T43" fmla="*/ 0 h 959"/>
                  <a:gd name="T44" fmla="*/ 0 w 903"/>
                  <a:gd name="T45" fmla="*/ 0 h 959"/>
                  <a:gd name="T46" fmla="*/ 0 w 903"/>
                  <a:gd name="T47" fmla="*/ 0 h 959"/>
                  <a:gd name="T48" fmla="*/ 0 w 903"/>
                  <a:gd name="T49" fmla="*/ 0 h 959"/>
                  <a:gd name="T50" fmla="*/ 0 w 903"/>
                  <a:gd name="T51" fmla="*/ 0 h 959"/>
                  <a:gd name="T52" fmla="*/ 0 w 903"/>
                  <a:gd name="T53" fmla="*/ 0 h 959"/>
                  <a:gd name="T54" fmla="*/ 0 w 903"/>
                  <a:gd name="T55" fmla="*/ 0 h 959"/>
                  <a:gd name="T56" fmla="*/ 0 w 903"/>
                  <a:gd name="T57" fmla="*/ 0 h 959"/>
                  <a:gd name="T58" fmla="*/ 0 w 903"/>
                  <a:gd name="T59" fmla="*/ 0 h 959"/>
                  <a:gd name="T60" fmla="*/ 0 w 903"/>
                  <a:gd name="T61" fmla="*/ 0 h 959"/>
                  <a:gd name="T62" fmla="*/ 0 w 903"/>
                  <a:gd name="T63" fmla="*/ 0 h 959"/>
                  <a:gd name="T64" fmla="*/ 0 w 903"/>
                  <a:gd name="T65" fmla="*/ 0 h 959"/>
                  <a:gd name="T66" fmla="*/ 0 w 903"/>
                  <a:gd name="T67" fmla="*/ 0 h 959"/>
                  <a:gd name="T68" fmla="*/ 0 w 903"/>
                  <a:gd name="T69" fmla="*/ 0 h 959"/>
                  <a:gd name="T70" fmla="*/ 0 w 903"/>
                  <a:gd name="T71" fmla="*/ 0 h 959"/>
                  <a:gd name="T72" fmla="*/ 0 w 903"/>
                  <a:gd name="T73" fmla="*/ 0 h 959"/>
                  <a:gd name="T74" fmla="*/ 0 w 903"/>
                  <a:gd name="T75" fmla="*/ 0 h 959"/>
                  <a:gd name="T76" fmla="*/ 0 w 903"/>
                  <a:gd name="T77" fmla="*/ 0 h 959"/>
                  <a:gd name="T78" fmla="*/ 0 w 903"/>
                  <a:gd name="T79" fmla="*/ 0 h 959"/>
                  <a:gd name="T80" fmla="*/ 0 w 903"/>
                  <a:gd name="T81" fmla="*/ 0 h 959"/>
                  <a:gd name="T82" fmla="*/ 0 w 903"/>
                  <a:gd name="T83" fmla="*/ 0 h 959"/>
                  <a:gd name="T84" fmla="*/ 0 w 903"/>
                  <a:gd name="T85" fmla="*/ 0 h 959"/>
                  <a:gd name="T86" fmla="*/ 0 w 903"/>
                  <a:gd name="T87" fmla="*/ 0 h 9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3"/>
                  <a:gd name="T133" fmla="*/ 0 h 959"/>
                  <a:gd name="T134" fmla="*/ 903 w 903"/>
                  <a:gd name="T135" fmla="*/ 959 h 9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3" h="959">
                    <a:moveTo>
                      <a:pt x="869" y="0"/>
                    </a:moveTo>
                    <a:lnTo>
                      <a:pt x="857" y="8"/>
                    </a:lnTo>
                    <a:lnTo>
                      <a:pt x="846" y="19"/>
                    </a:lnTo>
                    <a:lnTo>
                      <a:pt x="832" y="29"/>
                    </a:lnTo>
                    <a:lnTo>
                      <a:pt x="821" y="40"/>
                    </a:lnTo>
                    <a:lnTo>
                      <a:pt x="808" y="52"/>
                    </a:lnTo>
                    <a:lnTo>
                      <a:pt x="794" y="65"/>
                    </a:lnTo>
                    <a:lnTo>
                      <a:pt x="779" y="78"/>
                    </a:lnTo>
                    <a:lnTo>
                      <a:pt x="766" y="92"/>
                    </a:lnTo>
                    <a:lnTo>
                      <a:pt x="749" y="105"/>
                    </a:lnTo>
                    <a:lnTo>
                      <a:pt x="736" y="120"/>
                    </a:lnTo>
                    <a:lnTo>
                      <a:pt x="720" y="135"/>
                    </a:lnTo>
                    <a:lnTo>
                      <a:pt x="703" y="152"/>
                    </a:lnTo>
                    <a:lnTo>
                      <a:pt x="688" y="168"/>
                    </a:lnTo>
                    <a:lnTo>
                      <a:pt x="673" y="185"/>
                    </a:lnTo>
                    <a:lnTo>
                      <a:pt x="656" y="202"/>
                    </a:lnTo>
                    <a:lnTo>
                      <a:pt x="639" y="219"/>
                    </a:lnTo>
                    <a:lnTo>
                      <a:pt x="621" y="236"/>
                    </a:lnTo>
                    <a:lnTo>
                      <a:pt x="604" y="253"/>
                    </a:lnTo>
                    <a:lnTo>
                      <a:pt x="587" y="272"/>
                    </a:lnTo>
                    <a:lnTo>
                      <a:pt x="570" y="291"/>
                    </a:lnTo>
                    <a:lnTo>
                      <a:pt x="553" y="310"/>
                    </a:lnTo>
                    <a:lnTo>
                      <a:pt x="534" y="327"/>
                    </a:lnTo>
                    <a:lnTo>
                      <a:pt x="517" y="348"/>
                    </a:lnTo>
                    <a:lnTo>
                      <a:pt x="500" y="367"/>
                    </a:lnTo>
                    <a:lnTo>
                      <a:pt x="481" y="384"/>
                    </a:lnTo>
                    <a:lnTo>
                      <a:pt x="464" y="405"/>
                    </a:lnTo>
                    <a:lnTo>
                      <a:pt x="445" y="424"/>
                    </a:lnTo>
                    <a:lnTo>
                      <a:pt x="427" y="443"/>
                    </a:lnTo>
                    <a:lnTo>
                      <a:pt x="408" y="462"/>
                    </a:lnTo>
                    <a:lnTo>
                      <a:pt x="391" y="481"/>
                    </a:lnTo>
                    <a:lnTo>
                      <a:pt x="374" y="500"/>
                    </a:lnTo>
                    <a:lnTo>
                      <a:pt x="357" y="521"/>
                    </a:lnTo>
                    <a:lnTo>
                      <a:pt x="340" y="540"/>
                    </a:lnTo>
                    <a:lnTo>
                      <a:pt x="323" y="557"/>
                    </a:lnTo>
                    <a:lnTo>
                      <a:pt x="306" y="576"/>
                    </a:lnTo>
                    <a:lnTo>
                      <a:pt x="289" y="595"/>
                    </a:lnTo>
                    <a:lnTo>
                      <a:pt x="273" y="613"/>
                    </a:lnTo>
                    <a:lnTo>
                      <a:pt x="256" y="630"/>
                    </a:lnTo>
                    <a:lnTo>
                      <a:pt x="239" y="649"/>
                    </a:lnTo>
                    <a:lnTo>
                      <a:pt x="226" y="668"/>
                    </a:lnTo>
                    <a:lnTo>
                      <a:pt x="211" y="683"/>
                    </a:lnTo>
                    <a:lnTo>
                      <a:pt x="194" y="700"/>
                    </a:lnTo>
                    <a:lnTo>
                      <a:pt x="180" y="715"/>
                    </a:lnTo>
                    <a:lnTo>
                      <a:pt x="165" y="732"/>
                    </a:lnTo>
                    <a:lnTo>
                      <a:pt x="152" y="748"/>
                    </a:lnTo>
                    <a:lnTo>
                      <a:pt x="138" y="763"/>
                    </a:lnTo>
                    <a:lnTo>
                      <a:pt x="125" y="778"/>
                    </a:lnTo>
                    <a:lnTo>
                      <a:pt x="114" y="791"/>
                    </a:lnTo>
                    <a:lnTo>
                      <a:pt x="100" y="805"/>
                    </a:lnTo>
                    <a:lnTo>
                      <a:pt x="91" y="818"/>
                    </a:lnTo>
                    <a:lnTo>
                      <a:pt x="79" y="831"/>
                    </a:lnTo>
                    <a:lnTo>
                      <a:pt x="70" y="843"/>
                    </a:lnTo>
                    <a:lnTo>
                      <a:pt x="59" y="852"/>
                    </a:lnTo>
                    <a:lnTo>
                      <a:pt x="51" y="864"/>
                    </a:lnTo>
                    <a:lnTo>
                      <a:pt x="41" y="871"/>
                    </a:lnTo>
                    <a:lnTo>
                      <a:pt x="36" y="883"/>
                    </a:lnTo>
                    <a:lnTo>
                      <a:pt x="26" y="888"/>
                    </a:lnTo>
                    <a:lnTo>
                      <a:pt x="20" y="896"/>
                    </a:lnTo>
                    <a:lnTo>
                      <a:pt x="15" y="904"/>
                    </a:lnTo>
                    <a:lnTo>
                      <a:pt x="11" y="909"/>
                    </a:lnTo>
                    <a:lnTo>
                      <a:pt x="7" y="913"/>
                    </a:lnTo>
                    <a:lnTo>
                      <a:pt x="3" y="919"/>
                    </a:lnTo>
                    <a:lnTo>
                      <a:pt x="1" y="921"/>
                    </a:lnTo>
                    <a:lnTo>
                      <a:pt x="0" y="924"/>
                    </a:lnTo>
                    <a:lnTo>
                      <a:pt x="40" y="959"/>
                    </a:lnTo>
                    <a:lnTo>
                      <a:pt x="40" y="957"/>
                    </a:lnTo>
                    <a:lnTo>
                      <a:pt x="41" y="955"/>
                    </a:lnTo>
                    <a:lnTo>
                      <a:pt x="43" y="953"/>
                    </a:lnTo>
                    <a:lnTo>
                      <a:pt x="47" y="947"/>
                    </a:lnTo>
                    <a:lnTo>
                      <a:pt x="51" y="942"/>
                    </a:lnTo>
                    <a:lnTo>
                      <a:pt x="55" y="936"/>
                    </a:lnTo>
                    <a:lnTo>
                      <a:pt x="60" y="930"/>
                    </a:lnTo>
                    <a:lnTo>
                      <a:pt x="68" y="924"/>
                    </a:lnTo>
                    <a:lnTo>
                      <a:pt x="76" y="915"/>
                    </a:lnTo>
                    <a:lnTo>
                      <a:pt x="83" y="907"/>
                    </a:lnTo>
                    <a:lnTo>
                      <a:pt x="91" y="896"/>
                    </a:lnTo>
                    <a:lnTo>
                      <a:pt x="100" y="886"/>
                    </a:lnTo>
                    <a:lnTo>
                      <a:pt x="112" y="873"/>
                    </a:lnTo>
                    <a:lnTo>
                      <a:pt x="121" y="864"/>
                    </a:lnTo>
                    <a:lnTo>
                      <a:pt x="133" y="850"/>
                    </a:lnTo>
                    <a:lnTo>
                      <a:pt x="146" y="837"/>
                    </a:lnTo>
                    <a:lnTo>
                      <a:pt x="157" y="824"/>
                    </a:lnTo>
                    <a:lnTo>
                      <a:pt x="169" y="808"/>
                    </a:lnTo>
                    <a:lnTo>
                      <a:pt x="180" y="793"/>
                    </a:lnTo>
                    <a:lnTo>
                      <a:pt x="195" y="778"/>
                    </a:lnTo>
                    <a:lnTo>
                      <a:pt x="211" y="761"/>
                    </a:lnTo>
                    <a:lnTo>
                      <a:pt x="224" y="746"/>
                    </a:lnTo>
                    <a:lnTo>
                      <a:pt x="239" y="730"/>
                    </a:lnTo>
                    <a:lnTo>
                      <a:pt x="254" y="713"/>
                    </a:lnTo>
                    <a:lnTo>
                      <a:pt x="270" y="694"/>
                    </a:lnTo>
                    <a:lnTo>
                      <a:pt x="285" y="677"/>
                    </a:lnTo>
                    <a:lnTo>
                      <a:pt x="302" y="658"/>
                    </a:lnTo>
                    <a:lnTo>
                      <a:pt x="319" y="641"/>
                    </a:lnTo>
                    <a:lnTo>
                      <a:pt x="336" y="622"/>
                    </a:lnTo>
                    <a:lnTo>
                      <a:pt x="353" y="605"/>
                    </a:lnTo>
                    <a:lnTo>
                      <a:pt x="370" y="584"/>
                    </a:lnTo>
                    <a:lnTo>
                      <a:pt x="389" y="565"/>
                    </a:lnTo>
                    <a:lnTo>
                      <a:pt x="405" y="546"/>
                    </a:lnTo>
                    <a:lnTo>
                      <a:pt x="424" y="527"/>
                    </a:lnTo>
                    <a:lnTo>
                      <a:pt x="441" y="506"/>
                    </a:lnTo>
                    <a:lnTo>
                      <a:pt x="460" y="489"/>
                    </a:lnTo>
                    <a:lnTo>
                      <a:pt x="477" y="468"/>
                    </a:lnTo>
                    <a:lnTo>
                      <a:pt x="494" y="449"/>
                    </a:lnTo>
                    <a:lnTo>
                      <a:pt x="513" y="430"/>
                    </a:lnTo>
                    <a:lnTo>
                      <a:pt x="530" y="409"/>
                    </a:lnTo>
                    <a:lnTo>
                      <a:pt x="549" y="390"/>
                    </a:lnTo>
                    <a:lnTo>
                      <a:pt x="566" y="371"/>
                    </a:lnTo>
                    <a:lnTo>
                      <a:pt x="583" y="352"/>
                    </a:lnTo>
                    <a:lnTo>
                      <a:pt x="602" y="333"/>
                    </a:lnTo>
                    <a:lnTo>
                      <a:pt x="620" y="314"/>
                    </a:lnTo>
                    <a:lnTo>
                      <a:pt x="637" y="297"/>
                    </a:lnTo>
                    <a:lnTo>
                      <a:pt x="656" y="278"/>
                    </a:lnTo>
                    <a:lnTo>
                      <a:pt x="673" y="261"/>
                    </a:lnTo>
                    <a:lnTo>
                      <a:pt x="688" y="242"/>
                    </a:lnTo>
                    <a:lnTo>
                      <a:pt x="705" y="225"/>
                    </a:lnTo>
                    <a:lnTo>
                      <a:pt x="722" y="209"/>
                    </a:lnTo>
                    <a:lnTo>
                      <a:pt x="737" y="194"/>
                    </a:lnTo>
                    <a:lnTo>
                      <a:pt x="755" y="177"/>
                    </a:lnTo>
                    <a:lnTo>
                      <a:pt x="770" y="162"/>
                    </a:lnTo>
                    <a:lnTo>
                      <a:pt x="783" y="147"/>
                    </a:lnTo>
                    <a:lnTo>
                      <a:pt x="800" y="133"/>
                    </a:lnTo>
                    <a:lnTo>
                      <a:pt x="813" y="118"/>
                    </a:lnTo>
                    <a:lnTo>
                      <a:pt x="829" y="105"/>
                    </a:lnTo>
                    <a:lnTo>
                      <a:pt x="842" y="92"/>
                    </a:lnTo>
                    <a:lnTo>
                      <a:pt x="853" y="82"/>
                    </a:lnTo>
                    <a:lnTo>
                      <a:pt x="867" y="71"/>
                    </a:lnTo>
                    <a:lnTo>
                      <a:pt x="880" y="61"/>
                    </a:lnTo>
                    <a:lnTo>
                      <a:pt x="891" y="50"/>
                    </a:lnTo>
                    <a:lnTo>
                      <a:pt x="903" y="42"/>
                    </a:lnTo>
                    <a:lnTo>
                      <a:pt x="869" y="0"/>
                    </a:lnTo>
                    <a:close/>
                  </a:path>
                </a:pathLst>
              </a:custGeom>
              <a:solidFill>
                <a:srgbClr val="000000"/>
              </a:solidFill>
              <a:ln w="9525">
                <a:noFill/>
                <a:round/>
                <a:headEnd/>
                <a:tailEnd/>
              </a:ln>
            </p:spPr>
            <p:txBody>
              <a:bodyPr/>
              <a:lstStyle/>
              <a:p>
                <a:endParaRPr lang="zh-CN" altLang="en-US"/>
              </a:p>
            </p:txBody>
          </p:sp>
          <p:sp>
            <p:nvSpPr>
              <p:cNvPr id="63589" name="Freeform 123"/>
              <p:cNvSpPr>
                <a:spLocks/>
              </p:cNvSpPr>
              <p:nvPr/>
            </p:nvSpPr>
            <p:spPr bwMode="auto">
              <a:xfrm>
                <a:off x="2747" y="2910"/>
                <a:ext cx="451" cy="476"/>
              </a:xfrm>
              <a:custGeom>
                <a:avLst/>
                <a:gdLst>
                  <a:gd name="T0" fmla="*/ 1 w 901"/>
                  <a:gd name="T1" fmla="*/ 0 h 953"/>
                  <a:gd name="T2" fmla="*/ 1 w 901"/>
                  <a:gd name="T3" fmla="*/ 0 h 953"/>
                  <a:gd name="T4" fmla="*/ 1 w 901"/>
                  <a:gd name="T5" fmla="*/ 0 h 953"/>
                  <a:gd name="T6" fmla="*/ 1 w 901"/>
                  <a:gd name="T7" fmla="*/ 0 h 953"/>
                  <a:gd name="T8" fmla="*/ 1 w 901"/>
                  <a:gd name="T9" fmla="*/ 0 h 953"/>
                  <a:gd name="T10" fmla="*/ 1 w 901"/>
                  <a:gd name="T11" fmla="*/ 0 h 953"/>
                  <a:gd name="T12" fmla="*/ 1 w 901"/>
                  <a:gd name="T13" fmla="*/ 0 h 953"/>
                  <a:gd name="T14" fmla="*/ 1 w 901"/>
                  <a:gd name="T15" fmla="*/ 0 h 953"/>
                  <a:gd name="T16" fmla="*/ 1 w 901"/>
                  <a:gd name="T17" fmla="*/ 0 h 953"/>
                  <a:gd name="T18" fmla="*/ 1 w 901"/>
                  <a:gd name="T19" fmla="*/ 0 h 953"/>
                  <a:gd name="T20" fmla="*/ 1 w 901"/>
                  <a:gd name="T21" fmla="*/ 0 h 953"/>
                  <a:gd name="T22" fmla="*/ 1 w 901"/>
                  <a:gd name="T23" fmla="*/ 0 h 953"/>
                  <a:gd name="T24" fmla="*/ 1 w 901"/>
                  <a:gd name="T25" fmla="*/ 0 h 953"/>
                  <a:gd name="T26" fmla="*/ 1 w 901"/>
                  <a:gd name="T27" fmla="*/ 0 h 953"/>
                  <a:gd name="T28" fmla="*/ 1 w 901"/>
                  <a:gd name="T29" fmla="*/ 0 h 953"/>
                  <a:gd name="T30" fmla="*/ 1 w 901"/>
                  <a:gd name="T31" fmla="*/ 0 h 953"/>
                  <a:gd name="T32" fmla="*/ 1 w 901"/>
                  <a:gd name="T33" fmla="*/ 0 h 953"/>
                  <a:gd name="T34" fmla="*/ 1 w 901"/>
                  <a:gd name="T35" fmla="*/ 0 h 953"/>
                  <a:gd name="T36" fmla="*/ 1 w 901"/>
                  <a:gd name="T37" fmla="*/ 0 h 953"/>
                  <a:gd name="T38" fmla="*/ 1 w 901"/>
                  <a:gd name="T39" fmla="*/ 0 h 953"/>
                  <a:gd name="T40" fmla="*/ 0 w 901"/>
                  <a:gd name="T41" fmla="*/ 0 h 953"/>
                  <a:gd name="T42" fmla="*/ 1 w 901"/>
                  <a:gd name="T43" fmla="*/ 0 h 953"/>
                  <a:gd name="T44" fmla="*/ 1 w 901"/>
                  <a:gd name="T45" fmla="*/ 0 h 953"/>
                  <a:gd name="T46" fmla="*/ 1 w 901"/>
                  <a:gd name="T47" fmla="*/ 0 h 953"/>
                  <a:gd name="T48" fmla="*/ 1 w 901"/>
                  <a:gd name="T49" fmla="*/ 0 h 953"/>
                  <a:gd name="T50" fmla="*/ 1 w 901"/>
                  <a:gd name="T51" fmla="*/ 0 h 953"/>
                  <a:gd name="T52" fmla="*/ 1 w 901"/>
                  <a:gd name="T53" fmla="*/ 0 h 953"/>
                  <a:gd name="T54" fmla="*/ 1 w 901"/>
                  <a:gd name="T55" fmla="*/ 0 h 953"/>
                  <a:gd name="T56" fmla="*/ 1 w 901"/>
                  <a:gd name="T57" fmla="*/ 0 h 953"/>
                  <a:gd name="T58" fmla="*/ 1 w 901"/>
                  <a:gd name="T59" fmla="*/ 0 h 953"/>
                  <a:gd name="T60" fmla="*/ 1 w 901"/>
                  <a:gd name="T61" fmla="*/ 0 h 953"/>
                  <a:gd name="T62" fmla="*/ 1 w 901"/>
                  <a:gd name="T63" fmla="*/ 0 h 953"/>
                  <a:gd name="T64" fmla="*/ 1 w 901"/>
                  <a:gd name="T65" fmla="*/ 0 h 953"/>
                  <a:gd name="T66" fmla="*/ 1 w 901"/>
                  <a:gd name="T67" fmla="*/ 0 h 953"/>
                  <a:gd name="T68" fmla="*/ 1 w 901"/>
                  <a:gd name="T69" fmla="*/ 0 h 953"/>
                  <a:gd name="T70" fmla="*/ 1 w 901"/>
                  <a:gd name="T71" fmla="*/ 0 h 953"/>
                  <a:gd name="T72" fmla="*/ 1 w 901"/>
                  <a:gd name="T73" fmla="*/ 0 h 953"/>
                  <a:gd name="T74" fmla="*/ 1 w 901"/>
                  <a:gd name="T75" fmla="*/ 0 h 953"/>
                  <a:gd name="T76" fmla="*/ 1 w 901"/>
                  <a:gd name="T77" fmla="*/ 0 h 953"/>
                  <a:gd name="T78" fmla="*/ 1 w 901"/>
                  <a:gd name="T79" fmla="*/ 0 h 953"/>
                  <a:gd name="T80" fmla="*/ 1 w 901"/>
                  <a:gd name="T81" fmla="*/ 0 h 953"/>
                  <a:gd name="T82" fmla="*/ 1 w 901"/>
                  <a:gd name="T83" fmla="*/ 0 h 9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1"/>
                  <a:gd name="T127" fmla="*/ 0 h 953"/>
                  <a:gd name="T128" fmla="*/ 901 w 901"/>
                  <a:gd name="T129" fmla="*/ 953 h 9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1" h="953">
                    <a:moveTo>
                      <a:pt x="874" y="0"/>
                    </a:moveTo>
                    <a:lnTo>
                      <a:pt x="871" y="0"/>
                    </a:lnTo>
                    <a:lnTo>
                      <a:pt x="867" y="4"/>
                    </a:lnTo>
                    <a:lnTo>
                      <a:pt x="863" y="6"/>
                    </a:lnTo>
                    <a:lnTo>
                      <a:pt x="859" y="8"/>
                    </a:lnTo>
                    <a:lnTo>
                      <a:pt x="853" y="10"/>
                    </a:lnTo>
                    <a:lnTo>
                      <a:pt x="850" y="16"/>
                    </a:lnTo>
                    <a:lnTo>
                      <a:pt x="844" y="17"/>
                    </a:lnTo>
                    <a:lnTo>
                      <a:pt x="838" y="21"/>
                    </a:lnTo>
                    <a:lnTo>
                      <a:pt x="831" y="25"/>
                    </a:lnTo>
                    <a:lnTo>
                      <a:pt x="825" y="31"/>
                    </a:lnTo>
                    <a:lnTo>
                      <a:pt x="817" y="35"/>
                    </a:lnTo>
                    <a:lnTo>
                      <a:pt x="810" y="40"/>
                    </a:lnTo>
                    <a:lnTo>
                      <a:pt x="802" y="46"/>
                    </a:lnTo>
                    <a:lnTo>
                      <a:pt x="793" y="54"/>
                    </a:lnTo>
                    <a:lnTo>
                      <a:pt x="783" y="59"/>
                    </a:lnTo>
                    <a:lnTo>
                      <a:pt x="774" y="65"/>
                    </a:lnTo>
                    <a:lnTo>
                      <a:pt x="762" y="73"/>
                    </a:lnTo>
                    <a:lnTo>
                      <a:pt x="753" y="80"/>
                    </a:lnTo>
                    <a:lnTo>
                      <a:pt x="741" y="90"/>
                    </a:lnTo>
                    <a:lnTo>
                      <a:pt x="732" y="97"/>
                    </a:lnTo>
                    <a:lnTo>
                      <a:pt x="718" y="107"/>
                    </a:lnTo>
                    <a:lnTo>
                      <a:pt x="707" y="118"/>
                    </a:lnTo>
                    <a:lnTo>
                      <a:pt x="694" y="126"/>
                    </a:lnTo>
                    <a:lnTo>
                      <a:pt x="682" y="137"/>
                    </a:lnTo>
                    <a:lnTo>
                      <a:pt x="669" y="149"/>
                    </a:lnTo>
                    <a:lnTo>
                      <a:pt x="656" y="160"/>
                    </a:lnTo>
                    <a:lnTo>
                      <a:pt x="640" y="171"/>
                    </a:lnTo>
                    <a:lnTo>
                      <a:pt x="627" y="183"/>
                    </a:lnTo>
                    <a:lnTo>
                      <a:pt x="612" y="196"/>
                    </a:lnTo>
                    <a:lnTo>
                      <a:pt x="599" y="211"/>
                    </a:lnTo>
                    <a:lnTo>
                      <a:pt x="582" y="225"/>
                    </a:lnTo>
                    <a:lnTo>
                      <a:pt x="566" y="240"/>
                    </a:lnTo>
                    <a:lnTo>
                      <a:pt x="551" y="253"/>
                    </a:lnTo>
                    <a:lnTo>
                      <a:pt x="536" y="270"/>
                    </a:lnTo>
                    <a:lnTo>
                      <a:pt x="519" y="284"/>
                    </a:lnTo>
                    <a:lnTo>
                      <a:pt x="502" y="301"/>
                    </a:lnTo>
                    <a:lnTo>
                      <a:pt x="485" y="318"/>
                    </a:lnTo>
                    <a:lnTo>
                      <a:pt x="467" y="335"/>
                    </a:lnTo>
                    <a:lnTo>
                      <a:pt x="450" y="352"/>
                    </a:lnTo>
                    <a:lnTo>
                      <a:pt x="433" y="373"/>
                    </a:lnTo>
                    <a:lnTo>
                      <a:pt x="414" y="390"/>
                    </a:lnTo>
                    <a:lnTo>
                      <a:pt x="397" y="409"/>
                    </a:lnTo>
                    <a:lnTo>
                      <a:pt x="380" y="430"/>
                    </a:lnTo>
                    <a:lnTo>
                      <a:pt x="361" y="451"/>
                    </a:lnTo>
                    <a:lnTo>
                      <a:pt x="340" y="472"/>
                    </a:lnTo>
                    <a:lnTo>
                      <a:pt x="323" y="495"/>
                    </a:lnTo>
                    <a:lnTo>
                      <a:pt x="304" y="516"/>
                    </a:lnTo>
                    <a:lnTo>
                      <a:pt x="283" y="538"/>
                    </a:lnTo>
                    <a:lnTo>
                      <a:pt x="264" y="563"/>
                    </a:lnTo>
                    <a:lnTo>
                      <a:pt x="245" y="586"/>
                    </a:lnTo>
                    <a:lnTo>
                      <a:pt x="224" y="611"/>
                    </a:lnTo>
                    <a:lnTo>
                      <a:pt x="205" y="635"/>
                    </a:lnTo>
                    <a:lnTo>
                      <a:pt x="184" y="662"/>
                    </a:lnTo>
                    <a:lnTo>
                      <a:pt x="165" y="689"/>
                    </a:lnTo>
                    <a:lnTo>
                      <a:pt x="144" y="715"/>
                    </a:lnTo>
                    <a:lnTo>
                      <a:pt x="123" y="744"/>
                    </a:lnTo>
                    <a:lnTo>
                      <a:pt x="104" y="770"/>
                    </a:lnTo>
                    <a:lnTo>
                      <a:pt x="83" y="801"/>
                    </a:lnTo>
                    <a:lnTo>
                      <a:pt x="60" y="829"/>
                    </a:lnTo>
                    <a:lnTo>
                      <a:pt x="41" y="862"/>
                    </a:lnTo>
                    <a:lnTo>
                      <a:pt x="21" y="890"/>
                    </a:lnTo>
                    <a:lnTo>
                      <a:pt x="0" y="925"/>
                    </a:lnTo>
                    <a:lnTo>
                      <a:pt x="43" y="953"/>
                    </a:lnTo>
                    <a:lnTo>
                      <a:pt x="64" y="921"/>
                    </a:lnTo>
                    <a:lnTo>
                      <a:pt x="83" y="890"/>
                    </a:lnTo>
                    <a:lnTo>
                      <a:pt x="106" y="862"/>
                    </a:lnTo>
                    <a:lnTo>
                      <a:pt x="125" y="831"/>
                    </a:lnTo>
                    <a:lnTo>
                      <a:pt x="146" y="803"/>
                    </a:lnTo>
                    <a:lnTo>
                      <a:pt x="165" y="774"/>
                    </a:lnTo>
                    <a:lnTo>
                      <a:pt x="186" y="748"/>
                    </a:lnTo>
                    <a:lnTo>
                      <a:pt x="205" y="723"/>
                    </a:lnTo>
                    <a:lnTo>
                      <a:pt x="226" y="694"/>
                    </a:lnTo>
                    <a:lnTo>
                      <a:pt x="245" y="670"/>
                    </a:lnTo>
                    <a:lnTo>
                      <a:pt x="266" y="645"/>
                    </a:lnTo>
                    <a:lnTo>
                      <a:pt x="285" y="622"/>
                    </a:lnTo>
                    <a:lnTo>
                      <a:pt x="304" y="597"/>
                    </a:lnTo>
                    <a:lnTo>
                      <a:pt x="323" y="575"/>
                    </a:lnTo>
                    <a:lnTo>
                      <a:pt x="344" y="552"/>
                    </a:lnTo>
                    <a:lnTo>
                      <a:pt x="361" y="531"/>
                    </a:lnTo>
                    <a:lnTo>
                      <a:pt x="380" y="508"/>
                    </a:lnTo>
                    <a:lnTo>
                      <a:pt x="399" y="487"/>
                    </a:lnTo>
                    <a:lnTo>
                      <a:pt x="418" y="466"/>
                    </a:lnTo>
                    <a:lnTo>
                      <a:pt x="437" y="447"/>
                    </a:lnTo>
                    <a:lnTo>
                      <a:pt x="454" y="426"/>
                    </a:lnTo>
                    <a:lnTo>
                      <a:pt x="471" y="409"/>
                    </a:lnTo>
                    <a:lnTo>
                      <a:pt x="488" y="390"/>
                    </a:lnTo>
                    <a:lnTo>
                      <a:pt x="507" y="373"/>
                    </a:lnTo>
                    <a:lnTo>
                      <a:pt x="523" y="356"/>
                    </a:lnTo>
                    <a:lnTo>
                      <a:pt x="540" y="339"/>
                    </a:lnTo>
                    <a:lnTo>
                      <a:pt x="557" y="322"/>
                    </a:lnTo>
                    <a:lnTo>
                      <a:pt x="572" y="306"/>
                    </a:lnTo>
                    <a:lnTo>
                      <a:pt x="587" y="293"/>
                    </a:lnTo>
                    <a:lnTo>
                      <a:pt x="604" y="276"/>
                    </a:lnTo>
                    <a:lnTo>
                      <a:pt x="620" y="263"/>
                    </a:lnTo>
                    <a:lnTo>
                      <a:pt x="635" y="249"/>
                    </a:lnTo>
                    <a:lnTo>
                      <a:pt x="650" y="236"/>
                    </a:lnTo>
                    <a:lnTo>
                      <a:pt x="663" y="225"/>
                    </a:lnTo>
                    <a:lnTo>
                      <a:pt x="679" y="211"/>
                    </a:lnTo>
                    <a:lnTo>
                      <a:pt x="692" y="200"/>
                    </a:lnTo>
                    <a:lnTo>
                      <a:pt x="703" y="189"/>
                    </a:lnTo>
                    <a:lnTo>
                      <a:pt x="717" y="177"/>
                    </a:lnTo>
                    <a:lnTo>
                      <a:pt x="730" y="166"/>
                    </a:lnTo>
                    <a:lnTo>
                      <a:pt x="743" y="158"/>
                    </a:lnTo>
                    <a:lnTo>
                      <a:pt x="755" y="149"/>
                    </a:lnTo>
                    <a:lnTo>
                      <a:pt x="766" y="137"/>
                    </a:lnTo>
                    <a:lnTo>
                      <a:pt x="777" y="130"/>
                    </a:lnTo>
                    <a:lnTo>
                      <a:pt x="787" y="122"/>
                    </a:lnTo>
                    <a:lnTo>
                      <a:pt x="796" y="114"/>
                    </a:lnTo>
                    <a:lnTo>
                      <a:pt x="808" y="109"/>
                    </a:lnTo>
                    <a:lnTo>
                      <a:pt x="815" y="101"/>
                    </a:lnTo>
                    <a:lnTo>
                      <a:pt x="825" y="95"/>
                    </a:lnTo>
                    <a:lnTo>
                      <a:pt x="834" y="88"/>
                    </a:lnTo>
                    <a:lnTo>
                      <a:pt x="842" y="82"/>
                    </a:lnTo>
                    <a:lnTo>
                      <a:pt x="848" y="76"/>
                    </a:lnTo>
                    <a:lnTo>
                      <a:pt x="857" y="73"/>
                    </a:lnTo>
                    <a:lnTo>
                      <a:pt x="863" y="69"/>
                    </a:lnTo>
                    <a:lnTo>
                      <a:pt x="869" y="63"/>
                    </a:lnTo>
                    <a:lnTo>
                      <a:pt x="874" y="61"/>
                    </a:lnTo>
                    <a:lnTo>
                      <a:pt x="880" y="57"/>
                    </a:lnTo>
                    <a:lnTo>
                      <a:pt x="884" y="54"/>
                    </a:lnTo>
                    <a:lnTo>
                      <a:pt x="888" y="52"/>
                    </a:lnTo>
                    <a:lnTo>
                      <a:pt x="891" y="50"/>
                    </a:lnTo>
                    <a:lnTo>
                      <a:pt x="895" y="50"/>
                    </a:lnTo>
                    <a:lnTo>
                      <a:pt x="899" y="46"/>
                    </a:lnTo>
                    <a:lnTo>
                      <a:pt x="901" y="46"/>
                    </a:lnTo>
                    <a:lnTo>
                      <a:pt x="874" y="0"/>
                    </a:lnTo>
                    <a:close/>
                  </a:path>
                </a:pathLst>
              </a:custGeom>
              <a:solidFill>
                <a:srgbClr val="000000"/>
              </a:solidFill>
              <a:ln w="9525">
                <a:noFill/>
                <a:round/>
                <a:headEnd/>
                <a:tailEnd/>
              </a:ln>
            </p:spPr>
            <p:txBody>
              <a:bodyPr/>
              <a:lstStyle/>
              <a:p>
                <a:endParaRPr lang="zh-CN" altLang="en-US"/>
              </a:p>
            </p:txBody>
          </p:sp>
          <p:sp>
            <p:nvSpPr>
              <p:cNvPr id="63590" name="Freeform 124"/>
              <p:cNvSpPr>
                <a:spLocks/>
              </p:cNvSpPr>
              <p:nvPr/>
            </p:nvSpPr>
            <p:spPr bwMode="auto">
              <a:xfrm>
                <a:off x="2782" y="2923"/>
                <a:ext cx="45" cy="260"/>
              </a:xfrm>
              <a:custGeom>
                <a:avLst/>
                <a:gdLst>
                  <a:gd name="T0" fmla="*/ 1 w 89"/>
                  <a:gd name="T1" fmla="*/ 1 h 519"/>
                  <a:gd name="T2" fmla="*/ 0 w 89"/>
                  <a:gd name="T3" fmla="*/ 1 h 519"/>
                  <a:gd name="T4" fmla="*/ 1 w 89"/>
                  <a:gd name="T5" fmla="*/ 1 h 519"/>
                  <a:gd name="T6" fmla="*/ 1 w 89"/>
                  <a:gd name="T7" fmla="*/ 0 h 519"/>
                  <a:gd name="T8" fmla="*/ 1 w 89"/>
                  <a:gd name="T9" fmla="*/ 1 h 519"/>
                  <a:gd name="T10" fmla="*/ 1 w 89"/>
                  <a:gd name="T11" fmla="*/ 1 h 519"/>
                  <a:gd name="T12" fmla="*/ 0 60000 65536"/>
                  <a:gd name="T13" fmla="*/ 0 60000 65536"/>
                  <a:gd name="T14" fmla="*/ 0 60000 65536"/>
                  <a:gd name="T15" fmla="*/ 0 60000 65536"/>
                  <a:gd name="T16" fmla="*/ 0 60000 65536"/>
                  <a:gd name="T17" fmla="*/ 0 60000 65536"/>
                  <a:gd name="T18" fmla="*/ 0 w 89"/>
                  <a:gd name="T19" fmla="*/ 0 h 519"/>
                  <a:gd name="T20" fmla="*/ 89 w 89"/>
                  <a:gd name="T21" fmla="*/ 519 h 519"/>
                </a:gdLst>
                <a:ahLst/>
                <a:cxnLst>
                  <a:cxn ang="T12">
                    <a:pos x="T0" y="T1"/>
                  </a:cxn>
                  <a:cxn ang="T13">
                    <a:pos x="T2" y="T3"/>
                  </a:cxn>
                  <a:cxn ang="T14">
                    <a:pos x="T4" y="T5"/>
                  </a:cxn>
                  <a:cxn ang="T15">
                    <a:pos x="T6" y="T7"/>
                  </a:cxn>
                  <a:cxn ang="T16">
                    <a:pos x="T8" y="T9"/>
                  </a:cxn>
                  <a:cxn ang="T17">
                    <a:pos x="T10" y="T11"/>
                  </a:cxn>
                </a:cxnLst>
                <a:rect l="T18" t="T19" r="T20" b="T21"/>
                <a:pathLst>
                  <a:path w="89" h="519">
                    <a:moveTo>
                      <a:pt x="27" y="34"/>
                    </a:moveTo>
                    <a:lnTo>
                      <a:pt x="0" y="515"/>
                    </a:lnTo>
                    <a:lnTo>
                      <a:pt x="53" y="519"/>
                    </a:lnTo>
                    <a:lnTo>
                      <a:pt x="89" y="0"/>
                    </a:lnTo>
                    <a:lnTo>
                      <a:pt x="27" y="34"/>
                    </a:lnTo>
                    <a:close/>
                  </a:path>
                </a:pathLst>
              </a:custGeom>
              <a:solidFill>
                <a:srgbClr val="000000"/>
              </a:solidFill>
              <a:ln w="9525">
                <a:noFill/>
                <a:round/>
                <a:headEnd/>
                <a:tailEnd/>
              </a:ln>
            </p:spPr>
            <p:txBody>
              <a:bodyPr/>
              <a:lstStyle/>
              <a:p>
                <a:endParaRPr lang="zh-CN" altLang="en-US"/>
              </a:p>
            </p:txBody>
          </p:sp>
          <p:sp>
            <p:nvSpPr>
              <p:cNvPr id="63591" name="Freeform 125"/>
              <p:cNvSpPr>
                <a:spLocks/>
              </p:cNvSpPr>
              <p:nvPr/>
            </p:nvSpPr>
            <p:spPr bwMode="auto">
              <a:xfrm>
                <a:off x="2887" y="2832"/>
                <a:ext cx="31" cy="243"/>
              </a:xfrm>
              <a:custGeom>
                <a:avLst/>
                <a:gdLst>
                  <a:gd name="T0" fmla="*/ 0 w 63"/>
                  <a:gd name="T1" fmla="*/ 0 h 487"/>
                  <a:gd name="T2" fmla="*/ 0 w 63"/>
                  <a:gd name="T3" fmla="*/ 0 h 487"/>
                  <a:gd name="T4" fmla="*/ 0 w 63"/>
                  <a:gd name="T5" fmla="*/ 0 h 487"/>
                  <a:gd name="T6" fmla="*/ 0 w 63"/>
                  <a:gd name="T7" fmla="*/ 0 h 487"/>
                  <a:gd name="T8" fmla="*/ 0 w 63"/>
                  <a:gd name="T9" fmla="*/ 0 h 487"/>
                  <a:gd name="T10" fmla="*/ 0 w 63"/>
                  <a:gd name="T11" fmla="*/ 0 h 487"/>
                  <a:gd name="T12" fmla="*/ 0 60000 65536"/>
                  <a:gd name="T13" fmla="*/ 0 60000 65536"/>
                  <a:gd name="T14" fmla="*/ 0 60000 65536"/>
                  <a:gd name="T15" fmla="*/ 0 60000 65536"/>
                  <a:gd name="T16" fmla="*/ 0 60000 65536"/>
                  <a:gd name="T17" fmla="*/ 0 60000 65536"/>
                  <a:gd name="T18" fmla="*/ 0 w 63"/>
                  <a:gd name="T19" fmla="*/ 0 h 487"/>
                  <a:gd name="T20" fmla="*/ 63 w 63"/>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63" h="487">
                    <a:moveTo>
                      <a:pt x="10" y="0"/>
                    </a:moveTo>
                    <a:lnTo>
                      <a:pt x="0" y="485"/>
                    </a:lnTo>
                    <a:lnTo>
                      <a:pt x="53" y="487"/>
                    </a:lnTo>
                    <a:lnTo>
                      <a:pt x="63" y="0"/>
                    </a:lnTo>
                    <a:lnTo>
                      <a:pt x="10" y="0"/>
                    </a:lnTo>
                    <a:close/>
                  </a:path>
                </a:pathLst>
              </a:custGeom>
              <a:solidFill>
                <a:srgbClr val="000000"/>
              </a:solidFill>
              <a:ln w="9525">
                <a:noFill/>
                <a:round/>
                <a:headEnd/>
                <a:tailEnd/>
              </a:ln>
            </p:spPr>
            <p:txBody>
              <a:bodyPr/>
              <a:lstStyle/>
              <a:p>
                <a:endParaRPr lang="zh-CN" altLang="en-US"/>
              </a:p>
            </p:txBody>
          </p:sp>
          <p:sp>
            <p:nvSpPr>
              <p:cNvPr id="63592" name="Freeform 126"/>
              <p:cNvSpPr>
                <a:spLocks/>
              </p:cNvSpPr>
              <p:nvPr/>
            </p:nvSpPr>
            <p:spPr bwMode="auto">
              <a:xfrm>
                <a:off x="2998" y="2700"/>
                <a:ext cx="43" cy="258"/>
              </a:xfrm>
              <a:custGeom>
                <a:avLst/>
                <a:gdLst>
                  <a:gd name="T0" fmla="*/ 1 w 85"/>
                  <a:gd name="T1" fmla="*/ 0 h 515"/>
                  <a:gd name="T2" fmla="*/ 0 w 85"/>
                  <a:gd name="T3" fmla="*/ 1 h 515"/>
                  <a:gd name="T4" fmla="*/ 1 w 85"/>
                  <a:gd name="T5" fmla="*/ 1 h 515"/>
                  <a:gd name="T6" fmla="*/ 1 w 85"/>
                  <a:gd name="T7" fmla="*/ 1 h 515"/>
                  <a:gd name="T8" fmla="*/ 1 w 85"/>
                  <a:gd name="T9" fmla="*/ 0 h 515"/>
                  <a:gd name="T10" fmla="*/ 1 w 85"/>
                  <a:gd name="T11" fmla="*/ 0 h 515"/>
                  <a:gd name="T12" fmla="*/ 0 60000 65536"/>
                  <a:gd name="T13" fmla="*/ 0 60000 65536"/>
                  <a:gd name="T14" fmla="*/ 0 60000 65536"/>
                  <a:gd name="T15" fmla="*/ 0 60000 65536"/>
                  <a:gd name="T16" fmla="*/ 0 60000 65536"/>
                  <a:gd name="T17" fmla="*/ 0 60000 65536"/>
                  <a:gd name="T18" fmla="*/ 0 w 85"/>
                  <a:gd name="T19" fmla="*/ 0 h 515"/>
                  <a:gd name="T20" fmla="*/ 85 w 85"/>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85" h="515">
                    <a:moveTo>
                      <a:pt x="34" y="0"/>
                    </a:moveTo>
                    <a:lnTo>
                      <a:pt x="0" y="512"/>
                    </a:lnTo>
                    <a:lnTo>
                      <a:pt x="53" y="515"/>
                    </a:lnTo>
                    <a:lnTo>
                      <a:pt x="85" y="2"/>
                    </a:lnTo>
                    <a:lnTo>
                      <a:pt x="34" y="0"/>
                    </a:lnTo>
                    <a:close/>
                  </a:path>
                </a:pathLst>
              </a:custGeom>
              <a:solidFill>
                <a:srgbClr val="000000"/>
              </a:solidFill>
              <a:ln w="9525">
                <a:noFill/>
                <a:round/>
                <a:headEnd/>
                <a:tailEnd/>
              </a:ln>
            </p:spPr>
            <p:txBody>
              <a:bodyPr/>
              <a:lstStyle/>
              <a:p>
                <a:endParaRPr lang="zh-CN" altLang="en-US"/>
              </a:p>
            </p:txBody>
          </p:sp>
          <p:sp>
            <p:nvSpPr>
              <p:cNvPr id="63593" name="Freeform 127"/>
              <p:cNvSpPr>
                <a:spLocks/>
              </p:cNvSpPr>
              <p:nvPr/>
            </p:nvSpPr>
            <p:spPr bwMode="auto">
              <a:xfrm>
                <a:off x="2178" y="3360"/>
                <a:ext cx="425" cy="30"/>
              </a:xfrm>
              <a:custGeom>
                <a:avLst/>
                <a:gdLst>
                  <a:gd name="T0" fmla="*/ 0 w 850"/>
                  <a:gd name="T1" fmla="*/ 1 h 59"/>
                  <a:gd name="T2" fmla="*/ 1 w 850"/>
                  <a:gd name="T3" fmla="*/ 1 h 59"/>
                  <a:gd name="T4" fmla="*/ 1 w 850"/>
                  <a:gd name="T5" fmla="*/ 1 h 59"/>
                  <a:gd name="T6" fmla="*/ 1 w 850"/>
                  <a:gd name="T7" fmla="*/ 0 h 59"/>
                  <a:gd name="T8" fmla="*/ 0 w 850"/>
                  <a:gd name="T9" fmla="*/ 1 h 59"/>
                  <a:gd name="T10" fmla="*/ 0 w 850"/>
                  <a:gd name="T11" fmla="*/ 1 h 59"/>
                  <a:gd name="T12" fmla="*/ 0 60000 65536"/>
                  <a:gd name="T13" fmla="*/ 0 60000 65536"/>
                  <a:gd name="T14" fmla="*/ 0 60000 65536"/>
                  <a:gd name="T15" fmla="*/ 0 60000 65536"/>
                  <a:gd name="T16" fmla="*/ 0 60000 65536"/>
                  <a:gd name="T17" fmla="*/ 0 60000 65536"/>
                  <a:gd name="T18" fmla="*/ 0 w 850"/>
                  <a:gd name="T19" fmla="*/ 0 h 59"/>
                  <a:gd name="T20" fmla="*/ 850 w 850"/>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850" h="59">
                    <a:moveTo>
                      <a:pt x="0" y="47"/>
                    </a:moveTo>
                    <a:lnTo>
                      <a:pt x="850" y="59"/>
                    </a:lnTo>
                    <a:lnTo>
                      <a:pt x="850" y="5"/>
                    </a:lnTo>
                    <a:lnTo>
                      <a:pt x="3" y="0"/>
                    </a:lnTo>
                    <a:lnTo>
                      <a:pt x="0" y="47"/>
                    </a:lnTo>
                    <a:close/>
                  </a:path>
                </a:pathLst>
              </a:custGeom>
              <a:solidFill>
                <a:srgbClr val="000000"/>
              </a:solidFill>
              <a:ln w="9525">
                <a:noFill/>
                <a:round/>
                <a:headEnd/>
                <a:tailEnd/>
              </a:ln>
            </p:spPr>
            <p:txBody>
              <a:bodyPr/>
              <a:lstStyle/>
              <a:p>
                <a:endParaRPr lang="zh-CN" altLang="en-US"/>
              </a:p>
            </p:txBody>
          </p:sp>
          <p:sp>
            <p:nvSpPr>
              <p:cNvPr id="63594" name="Freeform 128"/>
              <p:cNvSpPr>
                <a:spLocks/>
              </p:cNvSpPr>
              <p:nvPr/>
            </p:nvSpPr>
            <p:spPr bwMode="auto">
              <a:xfrm>
                <a:off x="2190" y="3257"/>
                <a:ext cx="434" cy="32"/>
              </a:xfrm>
              <a:custGeom>
                <a:avLst/>
                <a:gdLst>
                  <a:gd name="T0" fmla="*/ 0 w 867"/>
                  <a:gd name="T1" fmla="*/ 0 h 65"/>
                  <a:gd name="T2" fmla="*/ 1 w 867"/>
                  <a:gd name="T3" fmla="*/ 0 h 65"/>
                  <a:gd name="T4" fmla="*/ 1 w 867"/>
                  <a:gd name="T5" fmla="*/ 0 h 65"/>
                  <a:gd name="T6" fmla="*/ 1 w 867"/>
                  <a:gd name="T7" fmla="*/ 0 h 65"/>
                  <a:gd name="T8" fmla="*/ 0 w 867"/>
                  <a:gd name="T9" fmla="*/ 0 h 65"/>
                  <a:gd name="T10" fmla="*/ 0 w 867"/>
                  <a:gd name="T11" fmla="*/ 0 h 65"/>
                  <a:gd name="T12" fmla="*/ 0 60000 65536"/>
                  <a:gd name="T13" fmla="*/ 0 60000 65536"/>
                  <a:gd name="T14" fmla="*/ 0 60000 65536"/>
                  <a:gd name="T15" fmla="*/ 0 60000 65536"/>
                  <a:gd name="T16" fmla="*/ 0 60000 65536"/>
                  <a:gd name="T17" fmla="*/ 0 60000 65536"/>
                  <a:gd name="T18" fmla="*/ 0 w 867"/>
                  <a:gd name="T19" fmla="*/ 0 h 65"/>
                  <a:gd name="T20" fmla="*/ 867 w 867"/>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867" h="65">
                    <a:moveTo>
                      <a:pt x="0" y="54"/>
                    </a:moveTo>
                    <a:lnTo>
                      <a:pt x="867" y="65"/>
                    </a:lnTo>
                    <a:lnTo>
                      <a:pt x="867" y="12"/>
                    </a:lnTo>
                    <a:lnTo>
                      <a:pt x="2" y="0"/>
                    </a:lnTo>
                    <a:lnTo>
                      <a:pt x="0" y="54"/>
                    </a:lnTo>
                    <a:close/>
                  </a:path>
                </a:pathLst>
              </a:custGeom>
              <a:solidFill>
                <a:srgbClr val="000000"/>
              </a:solidFill>
              <a:ln w="9525">
                <a:noFill/>
                <a:round/>
                <a:headEnd/>
                <a:tailEnd/>
              </a:ln>
            </p:spPr>
            <p:txBody>
              <a:bodyPr/>
              <a:lstStyle/>
              <a:p>
                <a:endParaRPr lang="zh-CN" altLang="en-US"/>
              </a:p>
            </p:txBody>
          </p:sp>
          <p:sp>
            <p:nvSpPr>
              <p:cNvPr id="63595" name="Freeform 129"/>
              <p:cNvSpPr>
                <a:spLocks/>
              </p:cNvSpPr>
              <p:nvPr/>
            </p:nvSpPr>
            <p:spPr bwMode="auto">
              <a:xfrm>
                <a:off x="2297" y="3109"/>
                <a:ext cx="306" cy="40"/>
              </a:xfrm>
              <a:custGeom>
                <a:avLst/>
                <a:gdLst>
                  <a:gd name="T0" fmla="*/ 0 w 613"/>
                  <a:gd name="T1" fmla="*/ 1 h 80"/>
                  <a:gd name="T2" fmla="*/ 0 w 613"/>
                  <a:gd name="T3" fmla="*/ 1 h 80"/>
                  <a:gd name="T4" fmla="*/ 0 w 613"/>
                  <a:gd name="T5" fmla="*/ 1 h 80"/>
                  <a:gd name="T6" fmla="*/ 0 w 613"/>
                  <a:gd name="T7" fmla="*/ 0 h 80"/>
                  <a:gd name="T8" fmla="*/ 0 w 613"/>
                  <a:gd name="T9" fmla="*/ 1 h 80"/>
                  <a:gd name="T10" fmla="*/ 0 w 613"/>
                  <a:gd name="T11" fmla="*/ 1 h 80"/>
                  <a:gd name="T12" fmla="*/ 0 60000 65536"/>
                  <a:gd name="T13" fmla="*/ 0 60000 65536"/>
                  <a:gd name="T14" fmla="*/ 0 60000 65536"/>
                  <a:gd name="T15" fmla="*/ 0 60000 65536"/>
                  <a:gd name="T16" fmla="*/ 0 60000 65536"/>
                  <a:gd name="T17" fmla="*/ 0 60000 65536"/>
                  <a:gd name="T18" fmla="*/ 0 w 613"/>
                  <a:gd name="T19" fmla="*/ 0 h 80"/>
                  <a:gd name="T20" fmla="*/ 613 w 61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613" h="80">
                    <a:moveTo>
                      <a:pt x="0" y="55"/>
                    </a:moveTo>
                    <a:lnTo>
                      <a:pt x="609" y="80"/>
                    </a:lnTo>
                    <a:lnTo>
                      <a:pt x="613" y="28"/>
                    </a:lnTo>
                    <a:lnTo>
                      <a:pt x="4" y="0"/>
                    </a:lnTo>
                    <a:lnTo>
                      <a:pt x="0" y="55"/>
                    </a:lnTo>
                    <a:close/>
                  </a:path>
                </a:pathLst>
              </a:custGeom>
              <a:solidFill>
                <a:srgbClr val="000000"/>
              </a:solidFill>
              <a:ln w="9525">
                <a:noFill/>
                <a:round/>
                <a:headEnd/>
                <a:tailEnd/>
              </a:ln>
            </p:spPr>
            <p:txBody>
              <a:bodyPr/>
              <a:lstStyle/>
              <a:p>
                <a:endParaRPr lang="zh-CN" altLang="en-US"/>
              </a:p>
            </p:txBody>
          </p:sp>
          <p:sp>
            <p:nvSpPr>
              <p:cNvPr id="63596" name="Freeform 130"/>
              <p:cNvSpPr>
                <a:spLocks/>
              </p:cNvSpPr>
              <p:nvPr/>
            </p:nvSpPr>
            <p:spPr bwMode="auto">
              <a:xfrm>
                <a:off x="2355" y="2983"/>
                <a:ext cx="262" cy="29"/>
              </a:xfrm>
              <a:custGeom>
                <a:avLst/>
                <a:gdLst>
                  <a:gd name="T0" fmla="*/ 0 w 525"/>
                  <a:gd name="T1" fmla="*/ 0 h 59"/>
                  <a:gd name="T2" fmla="*/ 0 w 525"/>
                  <a:gd name="T3" fmla="*/ 0 h 59"/>
                  <a:gd name="T4" fmla="*/ 0 w 525"/>
                  <a:gd name="T5" fmla="*/ 0 h 59"/>
                  <a:gd name="T6" fmla="*/ 0 w 525"/>
                  <a:gd name="T7" fmla="*/ 0 h 59"/>
                  <a:gd name="T8" fmla="*/ 0 w 525"/>
                  <a:gd name="T9" fmla="*/ 0 h 59"/>
                  <a:gd name="T10" fmla="*/ 0 w 525"/>
                  <a:gd name="T11" fmla="*/ 0 h 59"/>
                  <a:gd name="T12" fmla="*/ 0 60000 65536"/>
                  <a:gd name="T13" fmla="*/ 0 60000 65536"/>
                  <a:gd name="T14" fmla="*/ 0 60000 65536"/>
                  <a:gd name="T15" fmla="*/ 0 60000 65536"/>
                  <a:gd name="T16" fmla="*/ 0 60000 65536"/>
                  <a:gd name="T17" fmla="*/ 0 60000 65536"/>
                  <a:gd name="T18" fmla="*/ 0 w 525"/>
                  <a:gd name="T19" fmla="*/ 0 h 59"/>
                  <a:gd name="T20" fmla="*/ 525 w 525"/>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525" h="59">
                    <a:moveTo>
                      <a:pt x="0" y="53"/>
                    </a:moveTo>
                    <a:lnTo>
                      <a:pt x="523" y="59"/>
                    </a:lnTo>
                    <a:lnTo>
                      <a:pt x="525" y="5"/>
                    </a:lnTo>
                    <a:lnTo>
                      <a:pt x="0" y="0"/>
                    </a:lnTo>
                    <a:lnTo>
                      <a:pt x="0" y="53"/>
                    </a:lnTo>
                    <a:close/>
                  </a:path>
                </a:pathLst>
              </a:custGeom>
              <a:solidFill>
                <a:srgbClr val="000000"/>
              </a:solidFill>
              <a:ln w="9525">
                <a:noFill/>
                <a:round/>
                <a:headEnd/>
                <a:tailEnd/>
              </a:ln>
            </p:spPr>
            <p:txBody>
              <a:bodyPr/>
              <a:lstStyle/>
              <a:p>
                <a:endParaRPr lang="zh-CN" altLang="en-US"/>
              </a:p>
            </p:txBody>
          </p:sp>
          <p:sp>
            <p:nvSpPr>
              <p:cNvPr id="63597" name="Freeform 131"/>
              <p:cNvSpPr>
                <a:spLocks/>
              </p:cNvSpPr>
              <p:nvPr/>
            </p:nvSpPr>
            <p:spPr bwMode="auto">
              <a:xfrm>
                <a:off x="2471" y="2874"/>
                <a:ext cx="305" cy="29"/>
              </a:xfrm>
              <a:custGeom>
                <a:avLst/>
                <a:gdLst>
                  <a:gd name="T0" fmla="*/ 0 w 611"/>
                  <a:gd name="T1" fmla="*/ 0 h 59"/>
                  <a:gd name="T2" fmla="*/ 0 w 611"/>
                  <a:gd name="T3" fmla="*/ 0 h 59"/>
                  <a:gd name="T4" fmla="*/ 0 w 611"/>
                  <a:gd name="T5" fmla="*/ 0 h 59"/>
                  <a:gd name="T6" fmla="*/ 0 w 611"/>
                  <a:gd name="T7" fmla="*/ 0 h 59"/>
                  <a:gd name="T8" fmla="*/ 0 w 611"/>
                  <a:gd name="T9" fmla="*/ 0 h 59"/>
                  <a:gd name="T10" fmla="*/ 0 w 611"/>
                  <a:gd name="T11" fmla="*/ 0 h 59"/>
                  <a:gd name="T12" fmla="*/ 0 60000 65536"/>
                  <a:gd name="T13" fmla="*/ 0 60000 65536"/>
                  <a:gd name="T14" fmla="*/ 0 60000 65536"/>
                  <a:gd name="T15" fmla="*/ 0 60000 65536"/>
                  <a:gd name="T16" fmla="*/ 0 60000 65536"/>
                  <a:gd name="T17" fmla="*/ 0 60000 65536"/>
                  <a:gd name="T18" fmla="*/ 0 w 611"/>
                  <a:gd name="T19" fmla="*/ 0 h 59"/>
                  <a:gd name="T20" fmla="*/ 611 w 611"/>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611" h="59">
                    <a:moveTo>
                      <a:pt x="0" y="53"/>
                    </a:moveTo>
                    <a:lnTo>
                      <a:pt x="609" y="59"/>
                    </a:lnTo>
                    <a:lnTo>
                      <a:pt x="611" y="6"/>
                    </a:lnTo>
                    <a:lnTo>
                      <a:pt x="0" y="0"/>
                    </a:lnTo>
                    <a:lnTo>
                      <a:pt x="0" y="53"/>
                    </a:lnTo>
                    <a:close/>
                  </a:path>
                </a:pathLst>
              </a:custGeom>
              <a:solidFill>
                <a:srgbClr val="000000"/>
              </a:solidFill>
              <a:ln w="9525">
                <a:noFill/>
                <a:round/>
                <a:headEnd/>
                <a:tailEnd/>
              </a:ln>
            </p:spPr>
            <p:txBody>
              <a:bodyPr/>
              <a:lstStyle/>
              <a:p>
                <a:endParaRPr lang="zh-CN" altLang="en-US"/>
              </a:p>
            </p:txBody>
          </p:sp>
          <p:sp>
            <p:nvSpPr>
              <p:cNvPr id="63598" name="Freeform 132"/>
              <p:cNvSpPr>
                <a:spLocks/>
              </p:cNvSpPr>
              <p:nvPr/>
            </p:nvSpPr>
            <p:spPr bwMode="auto">
              <a:xfrm>
                <a:off x="2601" y="2773"/>
                <a:ext cx="269" cy="26"/>
              </a:xfrm>
              <a:custGeom>
                <a:avLst/>
                <a:gdLst>
                  <a:gd name="T0" fmla="*/ 0 w 538"/>
                  <a:gd name="T1" fmla="*/ 0 h 54"/>
                  <a:gd name="T2" fmla="*/ 1 w 538"/>
                  <a:gd name="T3" fmla="*/ 0 h 54"/>
                  <a:gd name="T4" fmla="*/ 1 w 538"/>
                  <a:gd name="T5" fmla="*/ 0 h 54"/>
                  <a:gd name="T6" fmla="*/ 0 w 538"/>
                  <a:gd name="T7" fmla="*/ 0 h 54"/>
                  <a:gd name="T8" fmla="*/ 0 w 538"/>
                  <a:gd name="T9" fmla="*/ 0 h 54"/>
                  <a:gd name="T10" fmla="*/ 0 w 538"/>
                  <a:gd name="T11" fmla="*/ 0 h 54"/>
                  <a:gd name="T12" fmla="*/ 0 60000 65536"/>
                  <a:gd name="T13" fmla="*/ 0 60000 65536"/>
                  <a:gd name="T14" fmla="*/ 0 60000 65536"/>
                  <a:gd name="T15" fmla="*/ 0 60000 65536"/>
                  <a:gd name="T16" fmla="*/ 0 60000 65536"/>
                  <a:gd name="T17" fmla="*/ 0 60000 65536"/>
                  <a:gd name="T18" fmla="*/ 0 w 538"/>
                  <a:gd name="T19" fmla="*/ 0 h 54"/>
                  <a:gd name="T20" fmla="*/ 538 w 53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538" h="54">
                    <a:moveTo>
                      <a:pt x="0" y="54"/>
                    </a:moveTo>
                    <a:lnTo>
                      <a:pt x="538" y="54"/>
                    </a:lnTo>
                    <a:lnTo>
                      <a:pt x="538" y="0"/>
                    </a:lnTo>
                    <a:lnTo>
                      <a:pt x="0" y="0"/>
                    </a:lnTo>
                    <a:lnTo>
                      <a:pt x="0" y="54"/>
                    </a:lnTo>
                    <a:close/>
                  </a:path>
                </a:pathLst>
              </a:custGeom>
              <a:solidFill>
                <a:srgbClr val="000000"/>
              </a:solidFill>
              <a:ln w="9525">
                <a:noFill/>
                <a:round/>
                <a:headEnd/>
                <a:tailEnd/>
              </a:ln>
            </p:spPr>
            <p:txBody>
              <a:bodyPr/>
              <a:lstStyle/>
              <a:p>
                <a:endParaRPr lang="zh-CN" altLang="en-US"/>
              </a:p>
            </p:txBody>
          </p:sp>
          <p:sp>
            <p:nvSpPr>
              <p:cNvPr id="63599" name="Freeform 133"/>
              <p:cNvSpPr>
                <a:spLocks/>
              </p:cNvSpPr>
              <p:nvPr/>
            </p:nvSpPr>
            <p:spPr bwMode="auto">
              <a:xfrm>
                <a:off x="2699" y="2690"/>
                <a:ext cx="244" cy="31"/>
              </a:xfrm>
              <a:custGeom>
                <a:avLst/>
                <a:gdLst>
                  <a:gd name="T0" fmla="*/ 0 w 488"/>
                  <a:gd name="T1" fmla="*/ 0 h 63"/>
                  <a:gd name="T2" fmla="*/ 1 w 488"/>
                  <a:gd name="T3" fmla="*/ 0 h 63"/>
                  <a:gd name="T4" fmla="*/ 1 w 488"/>
                  <a:gd name="T5" fmla="*/ 0 h 63"/>
                  <a:gd name="T6" fmla="*/ 1 w 488"/>
                  <a:gd name="T7" fmla="*/ 0 h 63"/>
                  <a:gd name="T8" fmla="*/ 0 w 488"/>
                  <a:gd name="T9" fmla="*/ 0 h 63"/>
                  <a:gd name="T10" fmla="*/ 0 w 488"/>
                  <a:gd name="T11" fmla="*/ 0 h 63"/>
                  <a:gd name="T12" fmla="*/ 0 60000 65536"/>
                  <a:gd name="T13" fmla="*/ 0 60000 65536"/>
                  <a:gd name="T14" fmla="*/ 0 60000 65536"/>
                  <a:gd name="T15" fmla="*/ 0 60000 65536"/>
                  <a:gd name="T16" fmla="*/ 0 60000 65536"/>
                  <a:gd name="T17" fmla="*/ 0 60000 65536"/>
                  <a:gd name="T18" fmla="*/ 0 w 488"/>
                  <a:gd name="T19" fmla="*/ 0 h 63"/>
                  <a:gd name="T20" fmla="*/ 488 w 488"/>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488" h="63">
                    <a:moveTo>
                      <a:pt x="0" y="44"/>
                    </a:moveTo>
                    <a:lnTo>
                      <a:pt x="488" y="63"/>
                    </a:lnTo>
                    <a:lnTo>
                      <a:pt x="488" y="10"/>
                    </a:lnTo>
                    <a:lnTo>
                      <a:pt x="45" y="0"/>
                    </a:lnTo>
                    <a:lnTo>
                      <a:pt x="0" y="44"/>
                    </a:lnTo>
                    <a:close/>
                  </a:path>
                </a:pathLst>
              </a:custGeom>
              <a:solidFill>
                <a:srgbClr val="000000"/>
              </a:solidFill>
              <a:ln w="9525">
                <a:noFill/>
                <a:round/>
                <a:headEnd/>
                <a:tailEnd/>
              </a:ln>
            </p:spPr>
            <p:txBody>
              <a:bodyPr/>
              <a:lstStyle/>
              <a:p>
                <a:endParaRPr lang="zh-CN" altLang="en-US"/>
              </a:p>
            </p:txBody>
          </p:sp>
          <p:sp>
            <p:nvSpPr>
              <p:cNvPr id="63600" name="Freeform 134"/>
              <p:cNvSpPr>
                <a:spLocks/>
              </p:cNvSpPr>
              <p:nvPr/>
            </p:nvSpPr>
            <p:spPr bwMode="auto">
              <a:xfrm>
                <a:off x="2813" y="3056"/>
                <a:ext cx="78" cy="35"/>
              </a:xfrm>
              <a:custGeom>
                <a:avLst/>
                <a:gdLst>
                  <a:gd name="T0" fmla="*/ 0 w 156"/>
                  <a:gd name="T1" fmla="*/ 0 h 71"/>
                  <a:gd name="T2" fmla="*/ 1 w 156"/>
                  <a:gd name="T3" fmla="*/ 0 h 71"/>
                  <a:gd name="T4" fmla="*/ 1 w 156"/>
                  <a:gd name="T5" fmla="*/ 0 h 71"/>
                  <a:gd name="T6" fmla="*/ 1 w 156"/>
                  <a:gd name="T7" fmla="*/ 0 h 71"/>
                  <a:gd name="T8" fmla="*/ 0 w 156"/>
                  <a:gd name="T9" fmla="*/ 0 h 71"/>
                  <a:gd name="T10" fmla="*/ 0 w 156"/>
                  <a:gd name="T11" fmla="*/ 0 h 71"/>
                  <a:gd name="T12" fmla="*/ 0 60000 65536"/>
                  <a:gd name="T13" fmla="*/ 0 60000 65536"/>
                  <a:gd name="T14" fmla="*/ 0 60000 65536"/>
                  <a:gd name="T15" fmla="*/ 0 60000 65536"/>
                  <a:gd name="T16" fmla="*/ 0 60000 65536"/>
                  <a:gd name="T17" fmla="*/ 0 60000 65536"/>
                  <a:gd name="T18" fmla="*/ 0 w 156"/>
                  <a:gd name="T19" fmla="*/ 0 h 71"/>
                  <a:gd name="T20" fmla="*/ 156 w 156"/>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56" h="71">
                    <a:moveTo>
                      <a:pt x="0" y="53"/>
                    </a:moveTo>
                    <a:lnTo>
                      <a:pt x="150" y="71"/>
                    </a:lnTo>
                    <a:lnTo>
                      <a:pt x="156" y="19"/>
                    </a:lnTo>
                    <a:lnTo>
                      <a:pt x="6" y="0"/>
                    </a:lnTo>
                    <a:lnTo>
                      <a:pt x="0" y="53"/>
                    </a:lnTo>
                    <a:close/>
                  </a:path>
                </a:pathLst>
              </a:custGeom>
              <a:solidFill>
                <a:srgbClr val="000000"/>
              </a:solidFill>
              <a:ln w="9525">
                <a:noFill/>
                <a:round/>
                <a:headEnd/>
                <a:tailEnd/>
              </a:ln>
            </p:spPr>
            <p:txBody>
              <a:bodyPr/>
              <a:lstStyle/>
              <a:p>
                <a:endParaRPr lang="zh-CN" altLang="en-US"/>
              </a:p>
            </p:txBody>
          </p:sp>
          <p:sp>
            <p:nvSpPr>
              <p:cNvPr id="63601" name="Freeform 135"/>
              <p:cNvSpPr>
                <a:spLocks/>
              </p:cNvSpPr>
              <p:nvPr/>
            </p:nvSpPr>
            <p:spPr bwMode="auto">
              <a:xfrm>
                <a:off x="2718" y="3168"/>
                <a:ext cx="78" cy="28"/>
              </a:xfrm>
              <a:custGeom>
                <a:avLst/>
                <a:gdLst>
                  <a:gd name="T0" fmla="*/ 0 w 156"/>
                  <a:gd name="T1" fmla="*/ 1 h 55"/>
                  <a:gd name="T2" fmla="*/ 1 w 156"/>
                  <a:gd name="T3" fmla="*/ 1 h 55"/>
                  <a:gd name="T4" fmla="*/ 1 w 156"/>
                  <a:gd name="T5" fmla="*/ 0 h 55"/>
                  <a:gd name="T6" fmla="*/ 0 w 156"/>
                  <a:gd name="T7" fmla="*/ 0 h 55"/>
                  <a:gd name="T8" fmla="*/ 0 w 156"/>
                  <a:gd name="T9" fmla="*/ 1 h 55"/>
                  <a:gd name="T10" fmla="*/ 0 w 156"/>
                  <a:gd name="T11" fmla="*/ 1 h 55"/>
                  <a:gd name="T12" fmla="*/ 0 60000 65536"/>
                  <a:gd name="T13" fmla="*/ 0 60000 65536"/>
                  <a:gd name="T14" fmla="*/ 0 60000 65536"/>
                  <a:gd name="T15" fmla="*/ 0 60000 65536"/>
                  <a:gd name="T16" fmla="*/ 0 60000 65536"/>
                  <a:gd name="T17" fmla="*/ 0 60000 65536"/>
                  <a:gd name="T18" fmla="*/ 0 w 156"/>
                  <a:gd name="T19" fmla="*/ 0 h 55"/>
                  <a:gd name="T20" fmla="*/ 156 w 156"/>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6" h="55">
                    <a:moveTo>
                      <a:pt x="0" y="55"/>
                    </a:moveTo>
                    <a:lnTo>
                      <a:pt x="156" y="55"/>
                    </a:lnTo>
                    <a:lnTo>
                      <a:pt x="156" y="0"/>
                    </a:lnTo>
                    <a:lnTo>
                      <a:pt x="0" y="0"/>
                    </a:lnTo>
                    <a:lnTo>
                      <a:pt x="0" y="55"/>
                    </a:lnTo>
                    <a:close/>
                  </a:path>
                </a:pathLst>
              </a:custGeom>
              <a:solidFill>
                <a:srgbClr val="000000"/>
              </a:solidFill>
              <a:ln w="9525">
                <a:noFill/>
                <a:round/>
                <a:headEnd/>
                <a:tailEnd/>
              </a:ln>
            </p:spPr>
            <p:txBody>
              <a:bodyPr/>
              <a:lstStyle/>
              <a:p>
                <a:endParaRPr lang="zh-CN" altLang="en-US"/>
              </a:p>
            </p:txBody>
          </p:sp>
          <p:sp>
            <p:nvSpPr>
              <p:cNvPr id="63602" name="Freeform 136"/>
              <p:cNvSpPr>
                <a:spLocks/>
              </p:cNvSpPr>
              <p:nvPr/>
            </p:nvSpPr>
            <p:spPr bwMode="auto">
              <a:xfrm>
                <a:off x="2910" y="2944"/>
                <a:ext cx="90" cy="31"/>
              </a:xfrm>
              <a:custGeom>
                <a:avLst/>
                <a:gdLst>
                  <a:gd name="T0" fmla="*/ 1 w 180"/>
                  <a:gd name="T1" fmla="*/ 0 h 63"/>
                  <a:gd name="T2" fmla="*/ 1 w 180"/>
                  <a:gd name="T3" fmla="*/ 0 h 63"/>
                  <a:gd name="T4" fmla="*/ 1 w 180"/>
                  <a:gd name="T5" fmla="*/ 0 h 63"/>
                  <a:gd name="T6" fmla="*/ 0 w 180"/>
                  <a:gd name="T7" fmla="*/ 0 h 63"/>
                  <a:gd name="T8" fmla="*/ 1 w 180"/>
                  <a:gd name="T9" fmla="*/ 0 h 63"/>
                  <a:gd name="T10" fmla="*/ 1 w 180"/>
                  <a:gd name="T11" fmla="*/ 0 h 63"/>
                  <a:gd name="T12" fmla="*/ 0 60000 65536"/>
                  <a:gd name="T13" fmla="*/ 0 60000 65536"/>
                  <a:gd name="T14" fmla="*/ 0 60000 65536"/>
                  <a:gd name="T15" fmla="*/ 0 60000 65536"/>
                  <a:gd name="T16" fmla="*/ 0 60000 65536"/>
                  <a:gd name="T17" fmla="*/ 0 60000 65536"/>
                  <a:gd name="T18" fmla="*/ 0 w 180"/>
                  <a:gd name="T19" fmla="*/ 0 h 63"/>
                  <a:gd name="T20" fmla="*/ 180 w 180"/>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80" h="63">
                    <a:moveTo>
                      <a:pt x="2" y="63"/>
                    </a:moveTo>
                    <a:lnTo>
                      <a:pt x="180" y="53"/>
                    </a:lnTo>
                    <a:lnTo>
                      <a:pt x="177" y="0"/>
                    </a:lnTo>
                    <a:lnTo>
                      <a:pt x="0" y="11"/>
                    </a:lnTo>
                    <a:lnTo>
                      <a:pt x="2" y="63"/>
                    </a:lnTo>
                    <a:close/>
                  </a:path>
                </a:pathLst>
              </a:custGeom>
              <a:solidFill>
                <a:srgbClr val="000000"/>
              </a:solidFill>
              <a:ln w="9525">
                <a:noFill/>
                <a:round/>
                <a:headEnd/>
                <a:tailEnd/>
              </a:ln>
            </p:spPr>
            <p:txBody>
              <a:bodyPr/>
              <a:lstStyle/>
              <a:p>
                <a:endParaRPr lang="zh-CN" altLang="en-US"/>
              </a:p>
            </p:txBody>
          </p:sp>
          <p:sp>
            <p:nvSpPr>
              <p:cNvPr id="63603" name="Freeform 137"/>
              <p:cNvSpPr>
                <a:spLocks/>
              </p:cNvSpPr>
              <p:nvPr/>
            </p:nvSpPr>
            <p:spPr bwMode="auto">
              <a:xfrm>
                <a:off x="2917" y="2832"/>
                <a:ext cx="186" cy="29"/>
              </a:xfrm>
              <a:custGeom>
                <a:avLst/>
                <a:gdLst>
                  <a:gd name="T0" fmla="*/ 0 w 373"/>
                  <a:gd name="T1" fmla="*/ 0 h 59"/>
                  <a:gd name="T2" fmla="*/ 0 w 373"/>
                  <a:gd name="T3" fmla="*/ 0 h 59"/>
                  <a:gd name="T4" fmla="*/ 0 w 373"/>
                  <a:gd name="T5" fmla="*/ 0 h 59"/>
                  <a:gd name="T6" fmla="*/ 0 w 373"/>
                  <a:gd name="T7" fmla="*/ 0 h 59"/>
                  <a:gd name="T8" fmla="*/ 0 w 373"/>
                  <a:gd name="T9" fmla="*/ 0 h 59"/>
                  <a:gd name="T10" fmla="*/ 0 w 373"/>
                  <a:gd name="T11" fmla="*/ 0 h 59"/>
                  <a:gd name="T12" fmla="*/ 0 60000 65536"/>
                  <a:gd name="T13" fmla="*/ 0 60000 65536"/>
                  <a:gd name="T14" fmla="*/ 0 60000 65536"/>
                  <a:gd name="T15" fmla="*/ 0 60000 65536"/>
                  <a:gd name="T16" fmla="*/ 0 60000 65536"/>
                  <a:gd name="T17" fmla="*/ 0 60000 65536"/>
                  <a:gd name="T18" fmla="*/ 0 w 373"/>
                  <a:gd name="T19" fmla="*/ 0 h 59"/>
                  <a:gd name="T20" fmla="*/ 373 w 373"/>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373" h="59">
                    <a:moveTo>
                      <a:pt x="0" y="54"/>
                    </a:moveTo>
                    <a:lnTo>
                      <a:pt x="373" y="59"/>
                    </a:lnTo>
                    <a:lnTo>
                      <a:pt x="373" y="6"/>
                    </a:lnTo>
                    <a:lnTo>
                      <a:pt x="0" y="0"/>
                    </a:lnTo>
                    <a:lnTo>
                      <a:pt x="0" y="54"/>
                    </a:lnTo>
                    <a:close/>
                  </a:path>
                </a:pathLst>
              </a:custGeom>
              <a:solidFill>
                <a:srgbClr val="000000"/>
              </a:solidFill>
              <a:ln w="9525">
                <a:noFill/>
                <a:round/>
                <a:headEnd/>
                <a:tailEnd/>
              </a:ln>
            </p:spPr>
            <p:txBody>
              <a:bodyPr/>
              <a:lstStyle/>
              <a:p>
                <a:endParaRPr lang="zh-CN" altLang="en-US"/>
              </a:p>
            </p:txBody>
          </p:sp>
          <p:sp>
            <p:nvSpPr>
              <p:cNvPr id="63604" name="Freeform 138"/>
              <p:cNvSpPr>
                <a:spLocks/>
              </p:cNvSpPr>
              <p:nvPr/>
            </p:nvSpPr>
            <p:spPr bwMode="auto">
              <a:xfrm>
                <a:off x="3122" y="2677"/>
                <a:ext cx="29" cy="144"/>
              </a:xfrm>
              <a:custGeom>
                <a:avLst/>
                <a:gdLst>
                  <a:gd name="T0" fmla="*/ 0 w 59"/>
                  <a:gd name="T1" fmla="*/ 0 h 289"/>
                  <a:gd name="T2" fmla="*/ 0 w 59"/>
                  <a:gd name="T3" fmla="*/ 0 h 289"/>
                  <a:gd name="T4" fmla="*/ 0 w 59"/>
                  <a:gd name="T5" fmla="*/ 0 h 289"/>
                  <a:gd name="T6" fmla="*/ 0 w 59"/>
                  <a:gd name="T7" fmla="*/ 0 h 289"/>
                  <a:gd name="T8" fmla="*/ 0 w 59"/>
                  <a:gd name="T9" fmla="*/ 0 h 289"/>
                  <a:gd name="T10" fmla="*/ 0 w 59"/>
                  <a:gd name="T11" fmla="*/ 0 h 289"/>
                  <a:gd name="T12" fmla="*/ 0 60000 65536"/>
                  <a:gd name="T13" fmla="*/ 0 60000 65536"/>
                  <a:gd name="T14" fmla="*/ 0 60000 65536"/>
                  <a:gd name="T15" fmla="*/ 0 60000 65536"/>
                  <a:gd name="T16" fmla="*/ 0 60000 65536"/>
                  <a:gd name="T17" fmla="*/ 0 60000 65536"/>
                  <a:gd name="T18" fmla="*/ 0 w 59"/>
                  <a:gd name="T19" fmla="*/ 0 h 289"/>
                  <a:gd name="T20" fmla="*/ 59 w 59"/>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59" h="289">
                    <a:moveTo>
                      <a:pt x="0" y="0"/>
                    </a:moveTo>
                    <a:lnTo>
                      <a:pt x="6" y="289"/>
                    </a:lnTo>
                    <a:lnTo>
                      <a:pt x="59" y="289"/>
                    </a:lnTo>
                    <a:lnTo>
                      <a:pt x="53" y="0"/>
                    </a:lnTo>
                    <a:lnTo>
                      <a:pt x="0" y="0"/>
                    </a:lnTo>
                    <a:close/>
                  </a:path>
                </a:pathLst>
              </a:custGeom>
              <a:solidFill>
                <a:srgbClr val="000000"/>
              </a:solidFill>
              <a:ln w="9525">
                <a:noFill/>
                <a:round/>
                <a:headEnd/>
                <a:tailEnd/>
              </a:ln>
            </p:spPr>
            <p:txBody>
              <a:bodyPr/>
              <a:lstStyle/>
              <a:p>
                <a:endParaRPr lang="zh-CN" altLang="en-US"/>
              </a:p>
            </p:txBody>
          </p:sp>
          <p:sp>
            <p:nvSpPr>
              <p:cNvPr id="63605" name="Freeform 139"/>
              <p:cNvSpPr>
                <a:spLocks/>
              </p:cNvSpPr>
              <p:nvPr/>
            </p:nvSpPr>
            <p:spPr bwMode="auto">
              <a:xfrm>
                <a:off x="2602" y="2936"/>
                <a:ext cx="138" cy="74"/>
              </a:xfrm>
              <a:custGeom>
                <a:avLst/>
                <a:gdLst>
                  <a:gd name="T0" fmla="*/ 1 w 275"/>
                  <a:gd name="T1" fmla="*/ 1 h 148"/>
                  <a:gd name="T2" fmla="*/ 1 w 275"/>
                  <a:gd name="T3" fmla="*/ 1 h 148"/>
                  <a:gd name="T4" fmla="*/ 1 w 275"/>
                  <a:gd name="T5" fmla="*/ 1 h 148"/>
                  <a:gd name="T6" fmla="*/ 1 w 275"/>
                  <a:gd name="T7" fmla="*/ 1 h 148"/>
                  <a:gd name="T8" fmla="*/ 1 w 275"/>
                  <a:gd name="T9" fmla="*/ 1 h 148"/>
                  <a:gd name="T10" fmla="*/ 1 w 275"/>
                  <a:gd name="T11" fmla="*/ 1 h 148"/>
                  <a:gd name="T12" fmla="*/ 1 w 275"/>
                  <a:gd name="T13" fmla="*/ 1 h 148"/>
                  <a:gd name="T14" fmla="*/ 1 w 275"/>
                  <a:gd name="T15" fmla="*/ 1 h 148"/>
                  <a:gd name="T16" fmla="*/ 1 w 275"/>
                  <a:gd name="T17" fmla="*/ 1 h 148"/>
                  <a:gd name="T18" fmla="*/ 1 w 275"/>
                  <a:gd name="T19" fmla="*/ 1 h 148"/>
                  <a:gd name="T20" fmla="*/ 1 w 275"/>
                  <a:gd name="T21" fmla="*/ 1 h 148"/>
                  <a:gd name="T22" fmla="*/ 1 w 275"/>
                  <a:gd name="T23" fmla="*/ 1 h 148"/>
                  <a:gd name="T24" fmla="*/ 1 w 275"/>
                  <a:gd name="T25" fmla="*/ 1 h 148"/>
                  <a:gd name="T26" fmla="*/ 1 w 275"/>
                  <a:gd name="T27" fmla="*/ 1 h 148"/>
                  <a:gd name="T28" fmla="*/ 0 w 275"/>
                  <a:gd name="T29" fmla="*/ 1 h 148"/>
                  <a:gd name="T30" fmla="*/ 0 w 275"/>
                  <a:gd name="T31" fmla="*/ 1 h 148"/>
                  <a:gd name="T32" fmla="*/ 1 w 275"/>
                  <a:gd name="T33" fmla="*/ 1 h 148"/>
                  <a:gd name="T34" fmla="*/ 1 w 275"/>
                  <a:gd name="T35" fmla="*/ 1 h 148"/>
                  <a:gd name="T36" fmla="*/ 1 w 275"/>
                  <a:gd name="T37" fmla="*/ 1 h 148"/>
                  <a:gd name="T38" fmla="*/ 1 w 275"/>
                  <a:gd name="T39" fmla="*/ 1 h 148"/>
                  <a:gd name="T40" fmla="*/ 1 w 275"/>
                  <a:gd name="T41" fmla="*/ 1 h 148"/>
                  <a:gd name="T42" fmla="*/ 1 w 275"/>
                  <a:gd name="T43" fmla="*/ 1 h 148"/>
                  <a:gd name="T44" fmla="*/ 1 w 275"/>
                  <a:gd name="T45" fmla="*/ 1 h 148"/>
                  <a:gd name="T46" fmla="*/ 1 w 275"/>
                  <a:gd name="T47" fmla="*/ 1 h 148"/>
                  <a:gd name="T48" fmla="*/ 1 w 275"/>
                  <a:gd name="T49" fmla="*/ 1 h 148"/>
                  <a:gd name="T50" fmla="*/ 1 w 275"/>
                  <a:gd name="T51" fmla="*/ 0 h 148"/>
                  <a:gd name="T52" fmla="*/ 1 w 275"/>
                  <a:gd name="T53" fmla="*/ 0 h 148"/>
                  <a:gd name="T54" fmla="*/ 1 w 275"/>
                  <a:gd name="T55" fmla="*/ 0 h 148"/>
                  <a:gd name="T56" fmla="*/ 1 w 275"/>
                  <a:gd name="T57" fmla="*/ 0 h 148"/>
                  <a:gd name="T58" fmla="*/ 1 w 275"/>
                  <a:gd name="T59" fmla="*/ 1 h 148"/>
                  <a:gd name="T60" fmla="*/ 1 w 275"/>
                  <a:gd name="T61" fmla="*/ 1 h 148"/>
                  <a:gd name="T62" fmla="*/ 1 w 275"/>
                  <a:gd name="T63" fmla="*/ 1 h 148"/>
                  <a:gd name="T64" fmla="*/ 1 w 275"/>
                  <a:gd name="T65" fmla="*/ 1 h 148"/>
                  <a:gd name="T66" fmla="*/ 1 w 275"/>
                  <a:gd name="T67" fmla="*/ 1 h 148"/>
                  <a:gd name="T68" fmla="*/ 1 w 275"/>
                  <a:gd name="T69" fmla="*/ 1 h 148"/>
                  <a:gd name="T70" fmla="*/ 1 w 275"/>
                  <a:gd name="T71" fmla="*/ 1 h 148"/>
                  <a:gd name="T72" fmla="*/ 1 w 275"/>
                  <a:gd name="T73" fmla="*/ 1 h 148"/>
                  <a:gd name="T74" fmla="*/ 1 w 275"/>
                  <a:gd name="T75" fmla="*/ 1 h 148"/>
                  <a:gd name="T76" fmla="*/ 1 w 275"/>
                  <a:gd name="T77" fmla="*/ 1 h 148"/>
                  <a:gd name="T78" fmla="*/ 1 w 275"/>
                  <a:gd name="T79" fmla="*/ 1 h 148"/>
                  <a:gd name="T80" fmla="*/ 1 w 275"/>
                  <a:gd name="T81" fmla="*/ 1 h 148"/>
                  <a:gd name="T82" fmla="*/ 1 w 275"/>
                  <a:gd name="T83" fmla="*/ 1 h 148"/>
                  <a:gd name="T84" fmla="*/ 1 w 275"/>
                  <a:gd name="T85" fmla="*/ 1 h 148"/>
                  <a:gd name="T86" fmla="*/ 1 w 275"/>
                  <a:gd name="T87" fmla="*/ 1 h 148"/>
                  <a:gd name="T88" fmla="*/ 1 w 275"/>
                  <a:gd name="T89" fmla="*/ 1 h 148"/>
                  <a:gd name="T90" fmla="*/ 1 w 275"/>
                  <a:gd name="T91" fmla="*/ 1 h 148"/>
                  <a:gd name="T92" fmla="*/ 1 w 275"/>
                  <a:gd name="T93" fmla="*/ 1 h 148"/>
                  <a:gd name="T94" fmla="*/ 1 w 275"/>
                  <a:gd name="T95" fmla="*/ 1 h 148"/>
                  <a:gd name="T96" fmla="*/ 1 w 275"/>
                  <a:gd name="T97" fmla="*/ 1 h 148"/>
                  <a:gd name="T98" fmla="*/ 1 w 275"/>
                  <a:gd name="T99" fmla="*/ 1 h 148"/>
                  <a:gd name="T100" fmla="*/ 1 w 275"/>
                  <a:gd name="T101" fmla="*/ 1 h 148"/>
                  <a:gd name="T102" fmla="*/ 1 w 275"/>
                  <a:gd name="T103" fmla="*/ 1 h 1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5"/>
                  <a:gd name="T157" fmla="*/ 0 h 148"/>
                  <a:gd name="T158" fmla="*/ 275 w 275"/>
                  <a:gd name="T159" fmla="*/ 148 h 1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5" h="148">
                    <a:moveTo>
                      <a:pt x="156" y="43"/>
                    </a:moveTo>
                    <a:lnTo>
                      <a:pt x="152" y="43"/>
                    </a:lnTo>
                    <a:lnTo>
                      <a:pt x="148" y="41"/>
                    </a:lnTo>
                    <a:lnTo>
                      <a:pt x="142" y="41"/>
                    </a:lnTo>
                    <a:lnTo>
                      <a:pt x="138" y="41"/>
                    </a:lnTo>
                    <a:lnTo>
                      <a:pt x="131" y="40"/>
                    </a:lnTo>
                    <a:lnTo>
                      <a:pt x="125" y="41"/>
                    </a:lnTo>
                    <a:lnTo>
                      <a:pt x="118" y="41"/>
                    </a:lnTo>
                    <a:lnTo>
                      <a:pt x="110" y="41"/>
                    </a:lnTo>
                    <a:lnTo>
                      <a:pt x="104" y="43"/>
                    </a:lnTo>
                    <a:lnTo>
                      <a:pt x="99" y="43"/>
                    </a:lnTo>
                    <a:lnTo>
                      <a:pt x="93" y="45"/>
                    </a:lnTo>
                    <a:lnTo>
                      <a:pt x="87" y="49"/>
                    </a:lnTo>
                    <a:lnTo>
                      <a:pt x="81" y="49"/>
                    </a:lnTo>
                    <a:lnTo>
                      <a:pt x="78" y="53"/>
                    </a:lnTo>
                    <a:lnTo>
                      <a:pt x="74" y="55"/>
                    </a:lnTo>
                    <a:lnTo>
                      <a:pt x="68" y="60"/>
                    </a:lnTo>
                    <a:lnTo>
                      <a:pt x="64" y="62"/>
                    </a:lnTo>
                    <a:lnTo>
                      <a:pt x="62" y="66"/>
                    </a:lnTo>
                    <a:lnTo>
                      <a:pt x="57" y="70"/>
                    </a:lnTo>
                    <a:lnTo>
                      <a:pt x="55" y="74"/>
                    </a:lnTo>
                    <a:lnTo>
                      <a:pt x="51" y="78"/>
                    </a:lnTo>
                    <a:lnTo>
                      <a:pt x="49" y="83"/>
                    </a:lnTo>
                    <a:lnTo>
                      <a:pt x="47" y="89"/>
                    </a:lnTo>
                    <a:lnTo>
                      <a:pt x="43" y="95"/>
                    </a:lnTo>
                    <a:lnTo>
                      <a:pt x="43" y="98"/>
                    </a:lnTo>
                    <a:lnTo>
                      <a:pt x="42" y="104"/>
                    </a:lnTo>
                    <a:lnTo>
                      <a:pt x="40" y="108"/>
                    </a:lnTo>
                    <a:lnTo>
                      <a:pt x="38" y="114"/>
                    </a:lnTo>
                    <a:lnTo>
                      <a:pt x="38" y="119"/>
                    </a:lnTo>
                    <a:lnTo>
                      <a:pt x="38" y="125"/>
                    </a:lnTo>
                    <a:lnTo>
                      <a:pt x="38" y="129"/>
                    </a:lnTo>
                    <a:lnTo>
                      <a:pt x="38" y="136"/>
                    </a:lnTo>
                    <a:lnTo>
                      <a:pt x="38" y="142"/>
                    </a:lnTo>
                    <a:lnTo>
                      <a:pt x="38" y="148"/>
                    </a:lnTo>
                    <a:lnTo>
                      <a:pt x="32" y="148"/>
                    </a:lnTo>
                    <a:lnTo>
                      <a:pt x="28" y="148"/>
                    </a:lnTo>
                    <a:lnTo>
                      <a:pt x="22" y="148"/>
                    </a:lnTo>
                    <a:lnTo>
                      <a:pt x="19" y="148"/>
                    </a:lnTo>
                    <a:lnTo>
                      <a:pt x="13" y="148"/>
                    </a:lnTo>
                    <a:lnTo>
                      <a:pt x="9" y="148"/>
                    </a:lnTo>
                    <a:lnTo>
                      <a:pt x="3" y="148"/>
                    </a:lnTo>
                    <a:lnTo>
                      <a:pt x="2" y="148"/>
                    </a:lnTo>
                    <a:lnTo>
                      <a:pt x="0" y="144"/>
                    </a:lnTo>
                    <a:lnTo>
                      <a:pt x="0" y="140"/>
                    </a:lnTo>
                    <a:lnTo>
                      <a:pt x="0" y="136"/>
                    </a:lnTo>
                    <a:lnTo>
                      <a:pt x="0" y="133"/>
                    </a:lnTo>
                    <a:lnTo>
                      <a:pt x="0" y="129"/>
                    </a:lnTo>
                    <a:lnTo>
                      <a:pt x="0" y="125"/>
                    </a:lnTo>
                    <a:lnTo>
                      <a:pt x="0" y="121"/>
                    </a:lnTo>
                    <a:lnTo>
                      <a:pt x="2" y="117"/>
                    </a:lnTo>
                    <a:lnTo>
                      <a:pt x="2" y="112"/>
                    </a:lnTo>
                    <a:lnTo>
                      <a:pt x="2" y="108"/>
                    </a:lnTo>
                    <a:lnTo>
                      <a:pt x="2" y="106"/>
                    </a:lnTo>
                    <a:lnTo>
                      <a:pt x="3" y="100"/>
                    </a:lnTo>
                    <a:lnTo>
                      <a:pt x="3" y="95"/>
                    </a:lnTo>
                    <a:lnTo>
                      <a:pt x="7" y="87"/>
                    </a:lnTo>
                    <a:lnTo>
                      <a:pt x="9" y="78"/>
                    </a:lnTo>
                    <a:lnTo>
                      <a:pt x="11" y="72"/>
                    </a:lnTo>
                    <a:lnTo>
                      <a:pt x="15" y="66"/>
                    </a:lnTo>
                    <a:lnTo>
                      <a:pt x="19" y="59"/>
                    </a:lnTo>
                    <a:lnTo>
                      <a:pt x="21" y="53"/>
                    </a:lnTo>
                    <a:lnTo>
                      <a:pt x="26" y="45"/>
                    </a:lnTo>
                    <a:lnTo>
                      <a:pt x="32" y="40"/>
                    </a:lnTo>
                    <a:lnTo>
                      <a:pt x="38" y="36"/>
                    </a:lnTo>
                    <a:lnTo>
                      <a:pt x="42" y="28"/>
                    </a:lnTo>
                    <a:lnTo>
                      <a:pt x="47" y="24"/>
                    </a:lnTo>
                    <a:lnTo>
                      <a:pt x="53" y="20"/>
                    </a:lnTo>
                    <a:lnTo>
                      <a:pt x="59" y="15"/>
                    </a:lnTo>
                    <a:lnTo>
                      <a:pt x="66" y="11"/>
                    </a:lnTo>
                    <a:lnTo>
                      <a:pt x="74" y="7"/>
                    </a:lnTo>
                    <a:lnTo>
                      <a:pt x="76" y="5"/>
                    </a:lnTo>
                    <a:lnTo>
                      <a:pt x="80" y="5"/>
                    </a:lnTo>
                    <a:lnTo>
                      <a:pt x="85" y="3"/>
                    </a:lnTo>
                    <a:lnTo>
                      <a:pt x="89" y="3"/>
                    </a:lnTo>
                    <a:lnTo>
                      <a:pt x="93" y="1"/>
                    </a:lnTo>
                    <a:lnTo>
                      <a:pt x="97" y="1"/>
                    </a:lnTo>
                    <a:lnTo>
                      <a:pt x="102" y="0"/>
                    </a:lnTo>
                    <a:lnTo>
                      <a:pt x="106" y="0"/>
                    </a:lnTo>
                    <a:lnTo>
                      <a:pt x="110" y="0"/>
                    </a:lnTo>
                    <a:lnTo>
                      <a:pt x="114" y="0"/>
                    </a:lnTo>
                    <a:lnTo>
                      <a:pt x="119" y="0"/>
                    </a:lnTo>
                    <a:lnTo>
                      <a:pt x="125" y="0"/>
                    </a:lnTo>
                    <a:lnTo>
                      <a:pt x="131" y="0"/>
                    </a:lnTo>
                    <a:lnTo>
                      <a:pt x="137" y="0"/>
                    </a:lnTo>
                    <a:lnTo>
                      <a:pt x="140" y="0"/>
                    </a:lnTo>
                    <a:lnTo>
                      <a:pt x="146" y="0"/>
                    </a:lnTo>
                    <a:lnTo>
                      <a:pt x="152" y="0"/>
                    </a:lnTo>
                    <a:lnTo>
                      <a:pt x="158" y="1"/>
                    </a:lnTo>
                    <a:lnTo>
                      <a:pt x="163" y="1"/>
                    </a:lnTo>
                    <a:lnTo>
                      <a:pt x="171" y="3"/>
                    </a:lnTo>
                    <a:lnTo>
                      <a:pt x="175" y="3"/>
                    </a:lnTo>
                    <a:lnTo>
                      <a:pt x="182" y="5"/>
                    </a:lnTo>
                    <a:lnTo>
                      <a:pt x="188" y="7"/>
                    </a:lnTo>
                    <a:lnTo>
                      <a:pt x="196" y="9"/>
                    </a:lnTo>
                    <a:lnTo>
                      <a:pt x="199" y="11"/>
                    </a:lnTo>
                    <a:lnTo>
                      <a:pt x="205" y="15"/>
                    </a:lnTo>
                    <a:lnTo>
                      <a:pt x="211" y="17"/>
                    </a:lnTo>
                    <a:lnTo>
                      <a:pt x="216" y="20"/>
                    </a:lnTo>
                    <a:lnTo>
                      <a:pt x="220" y="20"/>
                    </a:lnTo>
                    <a:lnTo>
                      <a:pt x="226" y="26"/>
                    </a:lnTo>
                    <a:lnTo>
                      <a:pt x="230" y="28"/>
                    </a:lnTo>
                    <a:lnTo>
                      <a:pt x="235" y="32"/>
                    </a:lnTo>
                    <a:lnTo>
                      <a:pt x="237" y="36"/>
                    </a:lnTo>
                    <a:lnTo>
                      <a:pt x="241" y="40"/>
                    </a:lnTo>
                    <a:lnTo>
                      <a:pt x="247" y="43"/>
                    </a:lnTo>
                    <a:lnTo>
                      <a:pt x="251" y="49"/>
                    </a:lnTo>
                    <a:lnTo>
                      <a:pt x="253" y="53"/>
                    </a:lnTo>
                    <a:lnTo>
                      <a:pt x="256" y="57"/>
                    </a:lnTo>
                    <a:lnTo>
                      <a:pt x="258" y="60"/>
                    </a:lnTo>
                    <a:lnTo>
                      <a:pt x="260" y="66"/>
                    </a:lnTo>
                    <a:lnTo>
                      <a:pt x="264" y="70"/>
                    </a:lnTo>
                    <a:lnTo>
                      <a:pt x="264" y="76"/>
                    </a:lnTo>
                    <a:lnTo>
                      <a:pt x="268" y="81"/>
                    </a:lnTo>
                    <a:lnTo>
                      <a:pt x="270" y="89"/>
                    </a:lnTo>
                    <a:lnTo>
                      <a:pt x="270" y="95"/>
                    </a:lnTo>
                    <a:lnTo>
                      <a:pt x="272" y="100"/>
                    </a:lnTo>
                    <a:lnTo>
                      <a:pt x="272" y="106"/>
                    </a:lnTo>
                    <a:lnTo>
                      <a:pt x="274" y="114"/>
                    </a:lnTo>
                    <a:lnTo>
                      <a:pt x="275" y="119"/>
                    </a:lnTo>
                    <a:lnTo>
                      <a:pt x="275" y="127"/>
                    </a:lnTo>
                    <a:lnTo>
                      <a:pt x="275" y="135"/>
                    </a:lnTo>
                    <a:lnTo>
                      <a:pt x="275" y="142"/>
                    </a:lnTo>
                    <a:lnTo>
                      <a:pt x="270" y="142"/>
                    </a:lnTo>
                    <a:lnTo>
                      <a:pt x="264" y="142"/>
                    </a:lnTo>
                    <a:lnTo>
                      <a:pt x="258" y="142"/>
                    </a:lnTo>
                    <a:lnTo>
                      <a:pt x="253" y="142"/>
                    </a:lnTo>
                    <a:lnTo>
                      <a:pt x="247" y="142"/>
                    </a:lnTo>
                    <a:lnTo>
                      <a:pt x="241" y="142"/>
                    </a:lnTo>
                    <a:lnTo>
                      <a:pt x="235" y="142"/>
                    </a:lnTo>
                    <a:lnTo>
                      <a:pt x="230" y="142"/>
                    </a:lnTo>
                    <a:lnTo>
                      <a:pt x="230" y="136"/>
                    </a:lnTo>
                    <a:lnTo>
                      <a:pt x="230" y="131"/>
                    </a:lnTo>
                    <a:lnTo>
                      <a:pt x="228" y="125"/>
                    </a:lnTo>
                    <a:lnTo>
                      <a:pt x="228" y="123"/>
                    </a:lnTo>
                    <a:lnTo>
                      <a:pt x="228" y="117"/>
                    </a:lnTo>
                    <a:lnTo>
                      <a:pt x="228" y="112"/>
                    </a:lnTo>
                    <a:lnTo>
                      <a:pt x="226" y="108"/>
                    </a:lnTo>
                    <a:lnTo>
                      <a:pt x="226" y="104"/>
                    </a:lnTo>
                    <a:lnTo>
                      <a:pt x="224" y="100"/>
                    </a:lnTo>
                    <a:lnTo>
                      <a:pt x="224" y="95"/>
                    </a:lnTo>
                    <a:lnTo>
                      <a:pt x="222" y="91"/>
                    </a:lnTo>
                    <a:lnTo>
                      <a:pt x="220" y="89"/>
                    </a:lnTo>
                    <a:lnTo>
                      <a:pt x="216" y="81"/>
                    </a:lnTo>
                    <a:lnTo>
                      <a:pt x="213" y="76"/>
                    </a:lnTo>
                    <a:lnTo>
                      <a:pt x="207" y="70"/>
                    </a:lnTo>
                    <a:lnTo>
                      <a:pt x="201" y="64"/>
                    </a:lnTo>
                    <a:lnTo>
                      <a:pt x="196" y="60"/>
                    </a:lnTo>
                    <a:lnTo>
                      <a:pt x="190" y="55"/>
                    </a:lnTo>
                    <a:lnTo>
                      <a:pt x="184" y="53"/>
                    </a:lnTo>
                    <a:lnTo>
                      <a:pt x="180" y="51"/>
                    </a:lnTo>
                    <a:lnTo>
                      <a:pt x="177" y="49"/>
                    </a:lnTo>
                    <a:lnTo>
                      <a:pt x="173" y="49"/>
                    </a:lnTo>
                    <a:lnTo>
                      <a:pt x="167" y="45"/>
                    </a:lnTo>
                    <a:lnTo>
                      <a:pt x="165" y="45"/>
                    </a:lnTo>
                    <a:lnTo>
                      <a:pt x="159" y="43"/>
                    </a:lnTo>
                    <a:lnTo>
                      <a:pt x="156" y="43"/>
                    </a:lnTo>
                    <a:close/>
                  </a:path>
                </a:pathLst>
              </a:custGeom>
              <a:solidFill>
                <a:srgbClr val="000000"/>
              </a:solidFill>
              <a:ln w="9525">
                <a:noFill/>
                <a:round/>
                <a:headEnd/>
                <a:tailEnd/>
              </a:ln>
            </p:spPr>
            <p:txBody>
              <a:bodyPr/>
              <a:lstStyle/>
              <a:p>
                <a:endParaRPr lang="zh-CN" altLang="en-US"/>
              </a:p>
            </p:txBody>
          </p:sp>
          <p:sp>
            <p:nvSpPr>
              <p:cNvPr id="63606" name="Freeform 140"/>
              <p:cNvSpPr>
                <a:spLocks/>
              </p:cNvSpPr>
              <p:nvPr/>
            </p:nvSpPr>
            <p:spPr bwMode="auto">
              <a:xfrm>
                <a:off x="2602" y="2987"/>
                <a:ext cx="138" cy="92"/>
              </a:xfrm>
              <a:custGeom>
                <a:avLst/>
                <a:gdLst>
                  <a:gd name="T0" fmla="*/ 1 w 275"/>
                  <a:gd name="T1" fmla="*/ 0 h 185"/>
                  <a:gd name="T2" fmla="*/ 1 w 275"/>
                  <a:gd name="T3" fmla="*/ 0 h 185"/>
                  <a:gd name="T4" fmla="*/ 1 w 275"/>
                  <a:gd name="T5" fmla="*/ 0 h 185"/>
                  <a:gd name="T6" fmla="*/ 1 w 275"/>
                  <a:gd name="T7" fmla="*/ 0 h 185"/>
                  <a:gd name="T8" fmla="*/ 1 w 275"/>
                  <a:gd name="T9" fmla="*/ 0 h 185"/>
                  <a:gd name="T10" fmla="*/ 1 w 275"/>
                  <a:gd name="T11" fmla="*/ 0 h 185"/>
                  <a:gd name="T12" fmla="*/ 1 w 275"/>
                  <a:gd name="T13" fmla="*/ 0 h 185"/>
                  <a:gd name="T14" fmla="*/ 1 w 275"/>
                  <a:gd name="T15" fmla="*/ 0 h 185"/>
                  <a:gd name="T16" fmla="*/ 1 w 275"/>
                  <a:gd name="T17" fmla="*/ 0 h 185"/>
                  <a:gd name="T18" fmla="*/ 1 w 275"/>
                  <a:gd name="T19" fmla="*/ 0 h 185"/>
                  <a:gd name="T20" fmla="*/ 1 w 275"/>
                  <a:gd name="T21" fmla="*/ 0 h 185"/>
                  <a:gd name="T22" fmla="*/ 1 w 275"/>
                  <a:gd name="T23" fmla="*/ 0 h 185"/>
                  <a:gd name="T24" fmla="*/ 1 w 275"/>
                  <a:gd name="T25" fmla="*/ 0 h 185"/>
                  <a:gd name="T26" fmla="*/ 1 w 275"/>
                  <a:gd name="T27" fmla="*/ 0 h 185"/>
                  <a:gd name="T28" fmla="*/ 1 w 275"/>
                  <a:gd name="T29" fmla="*/ 0 h 185"/>
                  <a:gd name="T30" fmla="*/ 1 w 275"/>
                  <a:gd name="T31" fmla="*/ 0 h 185"/>
                  <a:gd name="T32" fmla="*/ 1 w 275"/>
                  <a:gd name="T33" fmla="*/ 0 h 185"/>
                  <a:gd name="T34" fmla="*/ 1 w 275"/>
                  <a:gd name="T35" fmla="*/ 0 h 185"/>
                  <a:gd name="T36" fmla="*/ 1 w 275"/>
                  <a:gd name="T37" fmla="*/ 0 h 185"/>
                  <a:gd name="T38" fmla="*/ 1 w 275"/>
                  <a:gd name="T39" fmla="*/ 0 h 185"/>
                  <a:gd name="T40" fmla="*/ 1 w 275"/>
                  <a:gd name="T41" fmla="*/ 0 h 185"/>
                  <a:gd name="T42" fmla="*/ 1 w 275"/>
                  <a:gd name="T43" fmla="*/ 0 h 185"/>
                  <a:gd name="T44" fmla="*/ 1 w 275"/>
                  <a:gd name="T45" fmla="*/ 0 h 185"/>
                  <a:gd name="T46" fmla="*/ 1 w 275"/>
                  <a:gd name="T47" fmla="*/ 0 h 185"/>
                  <a:gd name="T48" fmla="*/ 1 w 275"/>
                  <a:gd name="T49" fmla="*/ 0 h 185"/>
                  <a:gd name="T50" fmla="*/ 1 w 275"/>
                  <a:gd name="T51" fmla="*/ 0 h 185"/>
                  <a:gd name="T52" fmla="*/ 1 w 275"/>
                  <a:gd name="T53" fmla="*/ 0 h 185"/>
                  <a:gd name="T54" fmla="*/ 1 w 275"/>
                  <a:gd name="T55" fmla="*/ 0 h 185"/>
                  <a:gd name="T56" fmla="*/ 1 w 275"/>
                  <a:gd name="T57" fmla="*/ 0 h 185"/>
                  <a:gd name="T58" fmla="*/ 1 w 275"/>
                  <a:gd name="T59" fmla="*/ 0 h 185"/>
                  <a:gd name="T60" fmla="*/ 1 w 275"/>
                  <a:gd name="T61" fmla="*/ 0 h 185"/>
                  <a:gd name="T62" fmla="*/ 1 w 275"/>
                  <a:gd name="T63" fmla="*/ 0 h 185"/>
                  <a:gd name="T64" fmla="*/ 0 w 275"/>
                  <a:gd name="T65" fmla="*/ 0 h 185"/>
                  <a:gd name="T66" fmla="*/ 0 w 275"/>
                  <a:gd name="T67" fmla="*/ 0 h 185"/>
                  <a:gd name="T68" fmla="*/ 1 w 275"/>
                  <a:gd name="T69" fmla="*/ 0 h 185"/>
                  <a:gd name="T70" fmla="*/ 1 w 275"/>
                  <a:gd name="T71" fmla="*/ 0 h 185"/>
                  <a:gd name="T72" fmla="*/ 1 w 275"/>
                  <a:gd name="T73" fmla="*/ 0 h 185"/>
                  <a:gd name="T74" fmla="*/ 1 w 275"/>
                  <a:gd name="T75" fmla="*/ 0 h 185"/>
                  <a:gd name="T76" fmla="*/ 1 w 275"/>
                  <a:gd name="T77" fmla="*/ 0 h 185"/>
                  <a:gd name="T78" fmla="*/ 1 w 275"/>
                  <a:gd name="T79" fmla="*/ 0 h 185"/>
                  <a:gd name="T80" fmla="*/ 1 w 275"/>
                  <a:gd name="T81" fmla="*/ 0 h 185"/>
                  <a:gd name="T82" fmla="*/ 1 w 275"/>
                  <a:gd name="T83" fmla="*/ 0 h 185"/>
                  <a:gd name="T84" fmla="*/ 1 w 275"/>
                  <a:gd name="T85" fmla="*/ 0 h 185"/>
                  <a:gd name="T86" fmla="*/ 1 w 275"/>
                  <a:gd name="T87" fmla="*/ 0 h 185"/>
                  <a:gd name="T88" fmla="*/ 1 w 275"/>
                  <a:gd name="T89" fmla="*/ 0 h 185"/>
                  <a:gd name="T90" fmla="*/ 1 w 275"/>
                  <a:gd name="T91" fmla="*/ 0 h 185"/>
                  <a:gd name="T92" fmla="*/ 1 w 275"/>
                  <a:gd name="T93" fmla="*/ 0 h 185"/>
                  <a:gd name="T94" fmla="*/ 1 w 275"/>
                  <a:gd name="T95" fmla="*/ 0 h 185"/>
                  <a:gd name="T96" fmla="*/ 1 w 275"/>
                  <a:gd name="T97" fmla="*/ 0 h 185"/>
                  <a:gd name="T98" fmla="*/ 1 w 275"/>
                  <a:gd name="T99" fmla="*/ 0 h 185"/>
                  <a:gd name="T100" fmla="*/ 1 w 275"/>
                  <a:gd name="T101" fmla="*/ 0 h 185"/>
                  <a:gd name="T102" fmla="*/ 1 w 275"/>
                  <a:gd name="T103" fmla="*/ 0 h 185"/>
                  <a:gd name="T104" fmla="*/ 1 w 275"/>
                  <a:gd name="T105" fmla="*/ 0 h 185"/>
                  <a:gd name="T106" fmla="*/ 1 w 275"/>
                  <a:gd name="T107" fmla="*/ 0 h 185"/>
                  <a:gd name="T108" fmla="*/ 1 w 275"/>
                  <a:gd name="T109" fmla="*/ 0 h 185"/>
                  <a:gd name="T110" fmla="*/ 1 w 275"/>
                  <a:gd name="T111" fmla="*/ 0 h 185"/>
                  <a:gd name="T112" fmla="*/ 1 w 275"/>
                  <a:gd name="T113" fmla="*/ 0 h 185"/>
                  <a:gd name="T114" fmla="*/ 1 w 275"/>
                  <a:gd name="T115" fmla="*/ 0 h 185"/>
                  <a:gd name="T116" fmla="*/ 1 w 275"/>
                  <a:gd name="T117" fmla="*/ 0 h 185"/>
                  <a:gd name="T118" fmla="*/ 1 w 275"/>
                  <a:gd name="T119" fmla="*/ 0 h 185"/>
                  <a:gd name="T120" fmla="*/ 1 w 275"/>
                  <a:gd name="T121" fmla="*/ 0 h 1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5"/>
                  <a:gd name="T184" fmla="*/ 0 h 185"/>
                  <a:gd name="T185" fmla="*/ 275 w 275"/>
                  <a:gd name="T186" fmla="*/ 185 h 18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5" h="185">
                    <a:moveTo>
                      <a:pt x="226" y="4"/>
                    </a:moveTo>
                    <a:lnTo>
                      <a:pt x="230" y="4"/>
                    </a:lnTo>
                    <a:lnTo>
                      <a:pt x="237" y="4"/>
                    </a:lnTo>
                    <a:lnTo>
                      <a:pt x="243" y="4"/>
                    </a:lnTo>
                    <a:lnTo>
                      <a:pt x="249" y="4"/>
                    </a:lnTo>
                    <a:lnTo>
                      <a:pt x="254" y="4"/>
                    </a:lnTo>
                    <a:lnTo>
                      <a:pt x="260" y="4"/>
                    </a:lnTo>
                    <a:lnTo>
                      <a:pt x="266" y="4"/>
                    </a:lnTo>
                    <a:lnTo>
                      <a:pt x="274" y="6"/>
                    </a:lnTo>
                    <a:lnTo>
                      <a:pt x="274" y="12"/>
                    </a:lnTo>
                    <a:lnTo>
                      <a:pt x="275" y="17"/>
                    </a:lnTo>
                    <a:lnTo>
                      <a:pt x="275" y="23"/>
                    </a:lnTo>
                    <a:lnTo>
                      <a:pt x="275" y="25"/>
                    </a:lnTo>
                    <a:lnTo>
                      <a:pt x="275" y="29"/>
                    </a:lnTo>
                    <a:lnTo>
                      <a:pt x="275" y="35"/>
                    </a:lnTo>
                    <a:lnTo>
                      <a:pt x="275" y="36"/>
                    </a:lnTo>
                    <a:lnTo>
                      <a:pt x="275" y="42"/>
                    </a:lnTo>
                    <a:lnTo>
                      <a:pt x="275" y="46"/>
                    </a:lnTo>
                    <a:lnTo>
                      <a:pt x="275" y="50"/>
                    </a:lnTo>
                    <a:lnTo>
                      <a:pt x="274" y="54"/>
                    </a:lnTo>
                    <a:lnTo>
                      <a:pt x="274" y="59"/>
                    </a:lnTo>
                    <a:lnTo>
                      <a:pt x="274" y="65"/>
                    </a:lnTo>
                    <a:lnTo>
                      <a:pt x="274" y="69"/>
                    </a:lnTo>
                    <a:lnTo>
                      <a:pt x="272" y="73"/>
                    </a:lnTo>
                    <a:lnTo>
                      <a:pt x="272" y="76"/>
                    </a:lnTo>
                    <a:lnTo>
                      <a:pt x="270" y="82"/>
                    </a:lnTo>
                    <a:lnTo>
                      <a:pt x="270" y="86"/>
                    </a:lnTo>
                    <a:lnTo>
                      <a:pt x="270" y="90"/>
                    </a:lnTo>
                    <a:lnTo>
                      <a:pt x="268" y="94"/>
                    </a:lnTo>
                    <a:lnTo>
                      <a:pt x="266" y="97"/>
                    </a:lnTo>
                    <a:lnTo>
                      <a:pt x="264" y="101"/>
                    </a:lnTo>
                    <a:lnTo>
                      <a:pt x="262" y="109"/>
                    </a:lnTo>
                    <a:lnTo>
                      <a:pt x="258" y="116"/>
                    </a:lnTo>
                    <a:lnTo>
                      <a:pt x="253" y="124"/>
                    </a:lnTo>
                    <a:lnTo>
                      <a:pt x="249" y="132"/>
                    </a:lnTo>
                    <a:lnTo>
                      <a:pt x="243" y="137"/>
                    </a:lnTo>
                    <a:lnTo>
                      <a:pt x="239" y="143"/>
                    </a:lnTo>
                    <a:lnTo>
                      <a:pt x="234" y="149"/>
                    </a:lnTo>
                    <a:lnTo>
                      <a:pt x="228" y="154"/>
                    </a:lnTo>
                    <a:lnTo>
                      <a:pt x="222" y="158"/>
                    </a:lnTo>
                    <a:lnTo>
                      <a:pt x="216" y="164"/>
                    </a:lnTo>
                    <a:lnTo>
                      <a:pt x="209" y="168"/>
                    </a:lnTo>
                    <a:lnTo>
                      <a:pt x="201" y="172"/>
                    </a:lnTo>
                    <a:lnTo>
                      <a:pt x="197" y="172"/>
                    </a:lnTo>
                    <a:lnTo>
                      <a:pt x="196" y="175"/>
                    </a:lnTo>
                    <a:lnTo>
                      <a:pt x="190" y="175"/>
                    </a:lnTo>
                    <a:lnTo>
                      <a:pt x="186" y="177"/>
                    </a:lnTo>
                    <a:lnTo>
                      <a:pt x="182" y="177"/>
                    </a:lnTo>
                    <a:lnTo>
                      <a:pt x="178" y="179"/>
                    </a:lnTo>
                    <a:lnTo>
                      <a:pt x="173" y="181"/>
                    </a:lnTo>
                    <a:lnTo>
                      <a:pt x="171" y="181"/>
                    </a:lnTo>
                    <a:lnTo>
                      <a:pt x="165" y="181"/>
                    </a:lnTo>
                    <a:lnTo>
                      <a:pt x="161" y="181"/>
                    </a:lnTo>
                    <a:lnTo>
                      <a:pt x="158" y="183"/>
                    </a:lnTo>
                    <a:lnTo>
                      <a:pt x="154" y="183"/>
                    </a:lnTo>
                    <a:lnTo>
                      <a:pt x="148" y="183"/>
                    </a:lnTo>
                    <a:lnTo>
                      <a:pt x="144" y="185"/>
                    </a:lnTo>
                    <a:lnTo>
                      <a:pt x="140" y="185"/>
                    </a:lnTo>
                    <a:lnTo>
                      <a:pt x="137" y="185"/>
                    </a:lnTo>
                    <a:lnTo>
                      <a:pt x="131" y="185"/>
                    </a:lnTo>
                    <a:lnTo>
                      <a:pt x="127" y="183"/>
                    </a:lnTo>
                    <a:lnTo>
                      <a:pt x="123" y="183"/>
                    </a:lnTo>
                    <a:lnTo>
                      <a:pt x="119" y="183"/>
                    </a:lnTo>
                    <a:lnTo>
                      <a:pt x="114" y="181"/>
                    </a:lnTo>
                    <a:lnTo>
                      <a:pt x="110" y="181"/>
                    </a:lnTo>
                    <a:lnTo>
                      <a:pt x="106" y="181"/>
                    </a:lnTo>
                    <a:lnTo>
                      <a:pt x="102" y="181"/>
                    </a:lnTo>
                    <a:lnTo>
                      <a:pt x="97" y="179"/>
                    </a:lnTo>
                    <a:lnTo>
                      <a:pt x="91" y="177"/>
                    </a:lnTo>
                    <a:lnTo>
                      <a:pt x="87" y="175"/>
                    </a:lnTo>
                    <a:lnTo>
                      <a:pt x="83" y="175"/>
                    </a:lnTo>
                    <a:lnTo>
                      <a:pt x="78" y="172"/>
                    </a:lnTo>
                    <a:lnTo>
                      <a:pt x="74" y="170"/>
                    </a:lnTo>
                    <a:lnTo>
                      <a:pt x="68" y="170"/>
                    </a:lnTo>
                    <a:lnTo>
                      <a:pt x="64" y="168"/>
                    </a:lnTo>
                    <a:lnTo>
                      <a:pt x="61" y="164"/>
                    </a:lnTo>
                    <a:lnTo>
                      <a:pt x="55" y="162"/>
                    </a:lnTo>
                    <a:lnTo>
                      <a:pt x="51" y="158"/>
                    </a:lnTo>
                    <a:lnTo>
                      <a:pt x="47" y="156"/>
                    </a:lnTo>
                    <a:lnTo>
                      <a:pt x="43" y="151"/>
                    </a:lnTo>
                    <a:lnTo>
                      <a:pt x="38" y="149"/>
                    </a:lnTo>
                    <a:lnTo>
                      <a:pt x="36" y="145"/>
                    </a:lnTo>
                    <a:lnTo>
                      <a:pt x="32" y="139"/>
                    </a:lnTo>
                    <a:lnTo>
                      <a:pt x="28" y="135"/>
                    </a:lnTo>
                    <a:lnTo>
                      <a:pt x="26" y="132"/>
                    </a:lnTo>
                    <a:lnTo>
                      <a:pt x="21" y="126"/>
                    </a:lnTo>
                    <a:lnTo>
                      <a:pt x="21" y="122"/>
                    </a:lnTo>
                    <a:lnTo>
                      <a:pt x="17" y="116"/>
                    </a:lnTo>
                    <a:lnTo>
                      <a:pt x="15" y="111"/>
                    </a:lnTo>
                    <a:lnTo>
                      <a:pt x="11" y="105"/>
                    </a:lnTo>
                    <a:lnTo>
                      <a:pt x="9" y="99"/>
                    </a:lnTo>
                    <a:lnTo>
                      <a:pt x="9" y="94"/>
                    </a:lnTo>
                    <a:lnTo>
                      <a:pt x="5" y="88"/>
                    </a:lnTo>
                    <a:lnTo>
                      <a:pt x="3" y="82"/>
                    </a:lnTo>
                    <a:lnTo>
                      <a:pt x="3" y="76"/>
                    </a:lnTo>
                    <a:lnTo>
                      <a:pt x="2" y="71"/>
                    </a:lnTo>
                    <a:lnTo>
                      <a:pt x="2" y="63"/>
                    </a:lnTo>
                    <a:lnTo>
                      <a:pt x="0" y="57"/>
                    </a:lnTo>
                    <a:lnTo>
                      <a:pt x="0" y="52"/>
                    </a:lnTo>
                    <a:lnTo>
                      <a:pt x="0" y="44"/>
                    </a:lnTo>
                    <a:lnTo>
                      <a:pt x="0" y="38"/>
                    </a:lnTo>
                    <a:lnTo>
                      <a:pt x="0" y="31"/>
                    </a:lnTo>
                    <a:lnTo>
                      <a:pt x="0" y="25"/>
                    </a:lnTo>
                    <a:lnTo>
                      <a:pt x="0" y="19"/>
                    </a:lnTo>
                    <a:lnTo>
                      <a:pt x="2" y="12"/>
                    </a:lnTo>
                    <a:lnTo>
                      <a:pt x="2" y="6"/>
                    </a:lnTo>
                    <a:lnTo>
                      <a:pt x="3" y="0"/>
                    </a:lnTo>
                    <a:lnTo>
                      <a:pt x="9" y="0"/>
                    </a:lnTo>
                    <a:lnTo>
                      <a:pt x="13" y="0"/>
                    </a:lnTo>
                    <a:lnTo>
                      <a:pt x="17" y="0"/>
                    </a:lnTo>
                    <a:lnTo>
                      <a:pt x="22" y="0"/>
                    </a:lnTo>
                    <a:lnTo>
                      <a:pt x="26" y="0"/>
                    </a:lnTo>
                    <a:lnTo>
                      <a:pt x="32" y="0"/>
                    </a:lnTo>
                    <a:lnTo>
                      <a:pt x="38" y="0"/>
                    </a:lnTo>
                    <a:lnTo>
                      <a:pt x="43" y="0"/>
                    </a:lnTo>
                    <a:lnTo>
                      <a:pt x="42" y="6"/>
                    </a:lnTo>
                    <a:lnTo>
                      <a:pt x="40" y="10"/>
                    </a:lnTo>
                    <a:lnTo>
                      <a:pt x="38" y="14"/>
                    </a:lnTo>
                    <a:lnTo>
                      <a:pt x="38" y="19"/>
                    </a:lnTo>
                    <a:lnTo>
                      <a:pt x="38" y="23"/>
                    </a:lnTo>
                    <a:lnTo>
                      <a:pt x="38" y="29"/>
                    </a:lnTo>
                    <a:lnTo>
                      <a:pt x="38" y="35"/>
                    </a:lnTo>
                    <a:lnTo>
                      <a:pt x="38" y="38"/>
                    </a:lnTo>
                    <a:lnTo>
                      <a:pt x="38" y="42"/>
                    </a:lnTo>
                    <a:lnTo>
                      <a:pt x="38" y="48"/>
                    </a:lnTo>
                    <a:lnTo>
                      <a:pt x="38" y="52"/>
                    </a:lnTo>
                    <a:lnTo>
                      <a:pt x="38" y="57"/>
                    </a:lnTo>
                    <a:lnTo>
                      <a:pt x="38" y="61"/>
                    </a:lnTo>
                    <a:lnTo>
                      <a:pt x="40" y="65"/>
                    </a:lnTo>
                    <a:lnTo>
                      <a:pt x="42" y="71"/>
                    </a:lnTo>
                    <a:lnTo>
                      <a:pt x="43" y="76"/>
                    </a:lnTo>
                    <a:lnTo>
                      <a:pt x="43" y="80"/>
                    </a:lnTo>
                    <a:lnTo>
                      <a:pt x="45" y="84"/>
                    </a:lnTo>
                    <a:lnTo>
                      <a:pt x="47" y="88"/>
                    </a:lnTo>
                    <a:lnTo>
                      <a:pt x="49" y="94"/>
                    </a:lnTo>
                    <a:lnTo>
                      <a:pt x="53" y="99"/>
                    </a:lnTo>
                    <a:lnTo>
                      <a:pt x="59" y="107"/>
                    </a:lnTo>
                    <a:lnTo>
                      <a:pt x="62" y="113"/>
                    </a:lnTo>
                    <a:lnTo>
                      <a:pt x="68" y="120"/>
                    </a:lnTo>
                    <a:lnTo>
                      <a:pt x="76" y="124"/>
                    </a:lnTo>
                    <a:lnTo>
                      <a:pt x="83" y="128"/>
                    </a:lnTo>
                    <a:lnTo>
                      <a:pt x="89" y="130"/>
                    </a:lnTo>
                    <a:lnTo>
                      <a:pt x="97" y="133"/>
                    </a:lnTo>
                    <a:lnTo>
                      <a:pt x="102" y="133"/>
                    </a:lnTo>
                    <a:lnTo>
                      <a:pt x="108" y="137"/>
                    </a:lnTo>
                    <a:lnTo>
                      <a:pt x="114" y="137"/>
                    </a:lnTo>
                    <a:lnTo>
                      <a:pt x="119" y="139"/>
                    </a:lnTo>
                    <a:lnTo>
                      <a:pt x="125" y="139"/>
                    </a:lnTo>
                    <a:lnTo>
                      <a:pt x="133" y="139"/>
                    </a:lnTo>
                    <a:lnTo>
                      <a:pt x="138" y="139"/>
                    </a:lnTo>
                    <a:lnTo>
                      <a:pt x="144" y="139"/>
                    </a:lnTo>
                    <a:lnTo>
                      <a:pt x="150" y="139"/>
                    </a:lnTo>
                    <a:lnTo>
                      <a:pt x="156" y="137"/>
                    </a:lnTo>
                    <a:lnTo>
                      <a:pt x="161" y="135"/>
                    </a:lnTo>
                    <a:lnTo>
                      <a:pt x="165" y="133"/>
                    </a:lnTo>
                    <a:lnTo>
                      <a:pt x="171" y="132"/>
                    </a:lnTo>
                    <a:lnTo>
                      <a:pt x="178" y="130"/>
                    </a:lnTo>
                    <a:lnTo>
                      <a:pt x="182" y="128"/>
                    </a:lnTo>
                    <a:lnTo>
                      <a:pt x="188" y="124"/>
                    </a:lnTo>
                    <a:lnTo>
                      <a:pt x="192" y="122"/>
                    </a:lnTo>
                    <a:lnTo>
                      <a:pt x="196" y="118"/>
                    </a:lnTo>
                    <a:lnTo>
                      <a:pt x="201" y="114"/>
                    </a:lnTo>
                    <a:lnTo>
                      <a:pt x="205" y="111"/>
                    </a:lnTo>
                    <a:lnTo>
                      <a:pt x="207" y="105"/>
                    </a:lnTo>
                    <a:lnTo>
                      <a:pt x="213" y="101"/>
                    </a:lnTo>
                    <a:lnTo>
                      <a:pt x="215" y="97"/>
                    </a:lnTo>
                    <a:lnTo>
                      <a:pt x="218" y="92"/>
                    </a:lnTo>
                    <a:lnTo>
                      <a:pt x="220" y="88"/>
                    </a:lnTo>
                    <a:lnTo>
                      <a:pt x="224" y="82"/>
                    </a:lnTo>
                    <a:lnTo>
                      <a:pt x="224" y="76"/>
                    </a:lnTo>
                    <a:lnTo>
                      <a:pt x="226" y="71"/>
                    </a:lnTo>
                    <a:lnTo>
                      <a:pt x="228" y="65"/>
                    </a:lnTo>
                    <a:lnTo>
                      <a:pt x="230" y="59"/>
                    </a:lnTo>
                    <a:lnTo>
                      <a:pt x="230" y="54"/>
                    </a:lnTo>
                    <a:lnTo>
                      <a:pt x="230" y="50"/>
                    </a:lnTo>
                    <a:lnTo>
                      <a:pt x="230" y="48"/>
                    </a:lnTo>
                    <a:lnTo>
                      <a:pt x="230" y="42"/>
                    </a:lnTo>
                    <a:lnTo>
                      <a:pt x="230" y="36"/>
                    </a:lnTo>
                    <a:lnTo>
                      <a:pt x="230" y="29"/>
                    </a:lnTo>
                    <a:lnTo>
                      <a:pt x="228" y="23"/>
                    </a:lnTo>
                    <a:lnTo>
                      <a:pt x="228" y="16"/>
                    </a:lnTo>
                    <a:lnTo>
                      <a:pt x="226" y="10"/>
                    </a:lnTo>
                    <a:lnTo>
                      <a:pt x="226" y="4"/>
                    </a:lnTo>
                    <a:close/>
                  </a:path>
                </a:pathLst>
              </a:custGeom>
              <a:solidFill>
                <a:srgbClr val="000000"/>
              </a:solidFill>
              <a:ln w="9525">
                <a:noFill/>
                <a:round/>
                <a:headEnd/>
                <a:tailEnd/>
              </a:ln>
            </p:spPr>
            <p:txBody>
              <a:bodyPr/>
              <a:lstStyle/>
              <a:p>
                <a:endParaRPr lang="zh-CN" altLang="en-US"/>
              </a:p>
            </p:txBody>
          </p:sp>
          <p:sp>
            <p:nvSpPr>
              <p:cNvPr id="63607" name="Freeform 141"/>
              <p:cNvSpPr>
                <a:spLocks/>
              </p:cNvSpPr>
              <p:nvPr/>
            </p:nvSpPr>
            <p:spPr bwMode="auto">
              <a:xfrm>
                <a:off x="2566" y="3028"/>
                <a:ext cx="211" cy="103"/>
              </a:xfrm>
              <a:custGeom>
                <a:avLst/>
                <a:gdLst>
                  <a:gd name="T0" fmla="*/ 0 w 423"/>
                  <a:gd name="T1" fmla="*/ 0 h 207"/>
                  <a:gd name="T2" fmla="*/ 0 w 423"/>
                  <a:gd name="T3" fmla="*/ 0 h 207"/>
                  <a:gd name="T4" fmla="*/ 0 w 423"/>
                  <a:gd name="T5" fmla="*/ 0 h 207"/>
                  <a:gd name="T6" fmla="*/ 0 w 423"/>
                  <a:gd name="T7" fmla="*/ 0 h 207"/>
                  <a:gd name="T8" fmla="*/ 0 w 423"/>
                  <a:gd name="T9" fmla="*/ 0 h 207"/>
                  <a:gd name="T10" fmla="*/ 0 w 423"/>
                  <a:gd name="T11" fmla="*/ 0 h 207"/>
                  <a:gd name="T12" fmla="*/ 0 w 423"/>
                  <a:gd name="T13" fmla="*/ 0 h 207"/>
                  <a:gd name="T14" fmla="*/ 0 w 423"/>
                  <a:gd name="T15" fmla="*/ 0 h 207"/>
                  <a:gd name="T16" fmla="*/ 0 w 423"/>
                  <a:gd name="T17" fmla="*/ 0 h 207"/>
                  <a:gd name="T18" fmla="*/ 0 w 423"/>
                  <a:gd name="T19" fmla="*/ 0 h 207"/>
                  <a:gd name="T20" fmla="*/ 0 w 423"/>
                  <a:gd name="T21" fmla="*/ 0 h 207"/>
                  <a:gd name="T22" fmla="*/ 0 w 423"/>
                  <a:gd name="T23" fmla="*/ 0 h 207"/>
                  <a:gd name="T24" fmla="*/ 0 w 423"/>
                  <a:gd name="T25" fmla="*/ 0 h 207"/>
                  <a:gd name="T26" fmla="*/ 0 w 423"/>
                  <a:gd name="T27" fmla="*/ 0 h 207"/>
                  <a:gd name="T28" fmla="*/ 0 w 423"/>
                  <a:gd name="T29" fmla="*/ 0 h 207"/>
                  <a:gd name="T30" fmla="*/ 0 w 423"/>
                  <a:gd name="T31" fmla="*/ 0 h 207"/>
                  <a:gd name="T32" fmla="*/ 0 w 423"/>
                  <a:gd name="T33" fmla="*/ 0 h 207"/>
                  <a:gd name="T34" fmla="*/ 0 w 423"/>
                  <a:gd name="T35" fmla="*/ 0 h 207"/>
                  <a:gd name="T36" fmla="*/ 0 w 423"/>
                  <a:gd name="T37" fmla="*/ 0 h 207"/>
                  <a:gd name="T38" fmla="*/ 0 w 423"/>
                  <a:gd name="T39" fmla="*/ 0 h 207"/>
                  <a:gd name="T40" fmla="*/ 0 w 423"/>
                  <a:gd name="T41" fmla="*/ 0 h 207"/>
                  <a:gd name="T42" fmla="*/ 0 w 423"/>
                  <a:gd name="T43" fmla="*/ 0 h 207"/>
                  <a:gd name="T44" fmla="*/ 0 w 423"/>
                  <a:gd name="T45" fmla="*/ 0 h 207"/>
                  <a:gd name="T46" fmla="*/ 0 w 423"/>
                  <a:gd name="T47" fmla="*/ 0 h 207"/>
                  <a:gd name="T48" fmla="*/ 0 w 423"/>
                  <a:gd name="T49" fmla="*/ 0 h 207"/>
                  <a:gd name="T50" fmla="*/ 0 w 423"/>
                  <a:gd name="T51" fmla="*/ 0 h 207"/>
                  <a:gd name="T52" fmla="*/ 0 w 423"/>
                  <a:gd name="T53" fmla="*/ 0 h 207"/>
                  <a:gd name="T54" fmla="*/ 0 w 423"/>
                  <a:gd name="T55" fmla="*/ 0 h 207"/>
                  <a:gd name="T56" fmla="*/ 0 w 423"/>
                  <a:gd name="T57" fmla="*/ 0 h 207"/>
                  <a:gd name="T58" fmla="*/ 0 w 423"/>
                  <a:gd name="T59" fmla="*/ 0 h 207"/>
                  <a:gd name="T60" fmla="*/ 0 w 423"/>
                  <a:gd name="T61" fmla="*/ 0 h 207"/>
                  <a:gd name="T62" fmla="*/ 0 w 423"/>
                  <a:gd name="T63" fmla="*/ 0 h 207"/>
                  <a:gd name="T64" fmla="*/ 0 w 423"/>
                  <a:gd name="T65" fmla="*/ 0 h 207"/>
                  <a:gd name="T66" fmla="*/ 0 w 423"/>
                  <a:gd name="T67" fmla="*/ 0 h 207"/>
                  <a:gd name="T68" fmla="*/ 0 w 423"/>
                  <a:gd name="T69" fmla="*/ 0 h 207"/>
                  <a:gd name="T70" fmla="*/ 0 w 423"/>
                  <a:gd name="T71" fmla="*/ 0 h 207"/>
                  <a:gd name="T72" fmla="*/ 0 w 423"/>
                  <a:gd name="T73" fmla="*/ 0 h 207"/>
                  <a:gd name="T74" fmla="*/ 0 w 423"/>
                  <a:gd name="T75" fmla="*/ 0 h 207"/>
                  <a:gd name="T76" fmla="*/ 0 w 423"/>
                  <a:gd name="T77" fmla="*/ 0 h 207"/>
                  <a:gd name="T78" fmla="*/ 0 w 423"/>
                  <a:gd name="T79" fmla="*/ 0 h 207"/>
                  <a:gd name="T80" fmla="*/ 0 w 423"/>
                  <a:gd name="T81" fmla="*/ 0 h 207"/>
                  <a:gd name="T82" fmla="*/ 0 w 423"/>
                  <a:gd name="T83" fmla="*/ 0 h 207"/>
                  <a:gd name="T84" fmla="*/ 0 w 423"/>
                  <a:gd name="T85" fmla="*/ 0 h 207"/>
                  <a:gd name="T86" fmla="*/ 0 w 423"/>
                  <a:gd name="T87" fmla="*/ 0 h 207"/>
                  <a:gd name="T88" fmla="*/ 0 w 423"/>
                  <a:gd name="T89" fmla="*/ 0 h 207"/>
                  <a:gd name="T90" fmla="*/ 0 w 423"/>
                  <a:gd name="T91" fmla="*/ 0 h 207"/>
                  <a:gd name="T92" fmla="*/ 0 w 423"/>
                  <a:gd name="T93" fmla="*/ 0 h 207"/>
                  <a:gd name="T94" fmla="*/ 0 w 423"/>
                  <a:gd name="T95" fmla="*/ 0 h 207"/>
                  <a:gd name="T96" fmla="*/ 0 w 423"/>
                  <a:gd name="T97" fmla="*/ 0 h 207"/>
                  <a:gd name="T98" fmla="*/ 0 w 423"/>
                  <a:gd name="T99" fmla="*/ 0 h 207"/>
                  <a:gd name="T100" fmla="*/ 0 w 423"/>
                  <a:gd name="T101" fmla="*/ 0 h 207"/>
                  <a:gd name="T102" fmla="*/ 0 w 423"/>
                  <a:gd name="T103" fmla="*/ 0 h 207"/>
                  <a:gd name="T104" fmla="*/ 0 w 423"/>
                  <a:gd name="T105" fmla="*/ 0 h 207"/>
                  <a:gd name="T106" fmla="*/ 0 w 423"/>
                  <a:gd name="T107" fmla="*/ 0 h 20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3"/>
                  <a:gd name="T163" fmla="*/ 0 h 207"/>
                  <a:gd name="T164" fmla="*/ 423 w 423"/>
                  <a:gd name="T165" fmla="*/ 207 h 20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3" h="207">
                    <a:moveTo>
                      <a:pt x="111" y="10"/>
                    </a:moveTo>
                    <a:lnTo>
                      <a:pt x="103" y="10"/>
                    </a:lnTo>
                    <a:lnTo>
                      <a:pt x="95" y="10"/>
                    </a:lnTo>
                    <a:lnTo>
                      <a:pt x="90" y="10"/>
                    </a:lnTo>
                    <a:lnTo>
                      <a:pt x="82" y="10"/>
                    </a:lnTo>
                    <a:lnTo>
                      <a:pt x="76" y="10"/>
                    </a:lnTo>
                    <a:lnTo>
                      <a:pt x="69" y="10"/>
                    </a:lnTo>
                    <a:lnTo>
                      <a:pt x="63" y="10"/>
                    </a:lnTo>
                    <a:lnTo>
                      <a:pt x="57" y="10"/>
                    </a:lnTo>
                    <a:lnTo>
                      <a:pt x="50" y="10"/>
                    </a:lnTo>
                    <a:lnTo>
                      <a:pt x="42" y="10"/>
                    </a:lnTo>
                    <a:lnTo>
                      <a:pt x="37" y="10"/>
                    </a:lnTo>
                    <a:lnTo>
                      <a:pt x="29" y="10"/>
                    </a:lnTo>
                    <a:lnTo>
                      <a:pt x="21" y="10"/>
                    </a:lnTo>
                    <a:lnTo>
                      <a:pt x="16" y="10"/>
                    </a:lnTo>
                    <a:lnTo>
                      <a:pt x="8" y="10"/>
                    </a:lnTo>
                    <a:lnTo>
                      <a:pt x="2" y="10"/>
                    </a:lnTo>
                    <a:lnTo>
                      <a:pt x="0" y="34"/>
                    </a:lnTo>
                    <a:lnTo>
                      <a:pt x="0" y="38"/>
                    </a:lnTo>
                    <a:lnTo>
                      <a:pt x="0" y="42"/>
                    </a:lnTo>
                    <a:lnTo>
                      <a:pt x="0" y="48"/>
                    </a:lnTo>
                    <a:lnTo>
                      <a:pt x="0" y="53"/>
                    </a:lnTo>
                    <a:lnTo>
                      <a:pt x="0" y="63"/>
                    </a:lnTo>
                    <a:lnTo>
                      <a:pt x="0" y="67"/>
                    </a:lnTo>
                    <a:lnTo>
                      <a:pt x="2" y="70"/>
                    </a:lnTo>
                    <a:lnTo>
                      <a:pt x="2" y="76"/>
                    </a:lnTo>
                    <a:lnTo>
                      <a:pt x="4" y="80"/>
                    </a:lnTo>
                    <a:lnTo>
                      <a:pt x="4" y="84"/>
                    </a:lnTo>
                    <a:lnTo>
                      <a:pt x="6" y="90"/>
                    </a:lnTo>
                    <a:lnTo>
                      <a:pt x="8" y="93"/>
                    </a:lnTo>
                    <a:lnTo>
                      <a:pt x="8" y="99"/>
                    </a:lnTo>
                    <a:lnTo>
                      <a:pt x="10" y="105"/>
                    </a:lnTo>
                    <a:lnTo>
                      <a:pt x="14" y="110"/>
                    </a:lnTo>
                    <a:lnTo>
                      <a:pt x="14" y="116"/>
                    </a:lnTo>
                    <a:lnTo>
                      <a:pt x="18" y="122"/>
                    </a:lnTo>
                    <a:lnTo>
                      <a:pt x="19" y="128"/>
                    </a:lnTo>
                    <a:lnTo>
                      <a:pt x="21" y="131"/>
                    </a:lnTo>
                    <a:lnTo>
                      <a:pt x="25" y="137"/>
                    </a:lnTo>
                    <a:lnTo>
                      <a:pt x="29" y="141"/>
                    </a:lnTo>
                    <a:lnTo>
                      <a:pt x="31" y="147"/>
                    </a:lnTo>
                    <a:lnTo>
                      <a:pt x="37" y="152"/>
                    </a:lnTo>
                    <a:lnTo>
                      <a:pt x="40" y="156"/>
                    </a:lnTo>
                    <a:lnTo>
                      <a:pt x="46" y="162"/>
                    </a:lnTo>
                    <a:lnTo>
                      <a:pt x="50" y="167"/>
                    </a:lnTo>
                    <a:lnTo>
                      <a:pt x="57" y="173"/>
                    </a:lnTo>
                    <a:lnTo>
                      <a:pt x="63" y="179"/>
                    </a:lnTo>
                    <a:lnTo>
                      <a:pt x="69" y="183"/>
                    </a:lnTo>
                    <a:lnTo>
                      <a:pt x="76" y="186"/>
                    </a:lnTo>
                    <a:lnTo>
                      <a:pt x="82" y="190"/>
                    </a:lnTo>
                    <a:lnTo>
                      <a:pt x="88" y="192"/>
                    </a:lnTo>
                    <a:lnTo>
                      <a:pt x="92" y="194"/>
                    </a:lnTo>
                    <a:lnTo>
                      <a:pt x="95" y="196"/>
                    </a:lnTo>
                    <a:lnTo>
                      <a:pt x="99" y="198"/>
                    </a:lnTo>
                    <a:lnTo>
                      <a:pt x="103" y="198"/>
                    </a:lnTo>
                    <a:lnTo>
                      <a:pt x="107" y="200"/>
                    </a:lnTo>
                    <a:lnTo>
                      <a:pt x="111" y="200"/>
                    </a:lnTo>
                    <a:lnTo>
                      <a:pt x="116" y="202"/>
                    </a:lnTo>
                    <a:lnTo>
                      <a:pt x="120" y="202"/>
                    </a:lnTo>
                    <a:lnTo>
                      <a:pt x="124" y="204"/>
                    </a:lnTo>
                    <a:lnTo>
                      <a:pt x="130" y="204"/>
                    </a:lnTo>
                    <a:lnTo>
                      <a:pt x="134" y="206"/>
                    </a:lnTo>
                    <a:lnTo>
                      <a:pt x="137" y="206"/>
                    </a:lnTo>
                    <a:lnTo>
                      <a:pt x="143" y="206"/>
                    </a:lnTo>
                    <a:lnTo>
                      <a:pt x="147" y="206"/>
                    </a:lnTo>
                    <a:lnTo>
                      <a:pt x="153" y="206"/>
                    </a:lnTo>
                    <a:lnTo>
                      <a:pt x="158" y="206"/>
                    </a:lnTo>
                    <a:lnTo>
                      <a:pt x="164" y="206"/>
                    </a:lnTo>
                    <a:lnTo>
                      <a:pt x="168" y="206"/>
                    </a:lnTo>
                    <a:lnTo>
                      <a:pt x="173" y="207"/>
                    </a:lnTo>
                    <a:lnTo>
                      <a:pt x="181" y="206"/>
                    </a:lnTo>
                    <a:lnTo>
                      <a:pt x="187" y="206"/>
                    </a:lnTo>
                    <a:lnTo>
                      <a:pt x="194" y="204"/>
                    </a:lnTo>
                    <a:lnTo>
                      <a:pt x="204" y="204"/>
                    </a:lnTo>
                    <a:lnTo>
                      <a:pt x="210" y="202"/>
                    </a:lnTo>
                    <a:lnTo>
                      <a:pt x="217" y="202"/>
                    </a:lnTo>
                    <a:lnTo>
                      <a:pt x="225" y="200"/>
                    </a:lnTo>
                    <a:lnTo>
                      <a:pt x="232" y="198"/>
                    </a:lnTo>
                    <a:lnTo>
                      <a:pt x="238" y="198"/>
                    </a:lnTo>
                    <a:lnTo>
                      <a:pt x="244" y="194"/>
                    </a:lnTo>
                    <a:lnTo>
                      <a:pt x="251" y="192"/>
                    </a:lnTo>
                    <a:lnTo>
                      <a:pt x="257" y="190"/>
                    </a:lnTo>
                    <a:lnTo>
                      <a:pt x="263" y="186"/>
                    </a:lnTo>
                    <a:lnTo>
                      <a:pt x="269" y="185"/>
                    </a:lnTo>
                    <a:lnTo>
                      <a:pt x="274" y="183"/>
                    </a:lnTo>
                    <a:lnTo>
                      <a:pt x="280" y="179"/>
                    </a:lnTo>
                    <a:lnTo>
                      <a:pt x="286" y="177"/>
                    </a:lnTo>
                    <a:lnTo>
                      <a:pt x="291" y="173"/>
                    </a:lnTo>
                    <a:lnTo>
                      <a:pt x="297" y="169"/>
                    </a:lnTo>
                    <a:lnTo>
                      <a:pt x="303" y="167"/>
                    </a:lnTo>
                    <a:lnTo>
                      <a:pt x="307" y="164"/>
                    </a:lnTo>
                    <a:lnTo>
                      <a:pt x="310" y="162"/>
                    </a:lnTo>
                    <a:lnTo>
                      <a:pt x="316" y="156"/>
                    </a:lnTo>
                    <a:lnTo>
                      <a:pt x="320" y="154"/>
                    </a:lnTo>
                    <a:lnTo>
                      <a:pt x="326" y="150"/>
                    </a:lnTo>
                    <a:lnTo>
                      <a:pt x="329" y="147"/>
                    </a:lnTo>
                    <a:lnTo>
                      <a:pt x="333" y="145"/>
                    </a:lnTo>
                    <a:lnTo>
                      <a:pt x="337" y="139"/>
                    </a:lnTo>
                    <a:lnTo>
                      <a:pt x="343" y="137"/>
                    </a:lnTo>
                    <a:lnTo>
                      <a:pt x="347" y="133"/>
                    </a:lnTo>
                    <a:lnTo>
                      <a:pt x="348" y="129"/>
                    </a:lnTo>
                    <a:lnTo>
                      <a:pt x="354" y="128"/>
                    </a:lnTo>
                    <a:lnTo>
                      <a:pt x="360" y="120"/>
                    </a:lnTo>
                    <a:lnTo>
                      <a:pt x="366" y="112"/>
                    </a:lnTo>
                    <a:lnTo>
                      <a:pt x="371" y="105"/>
                    </a:lnTo>
                    <a:lnTo>
                      <a:pt x="377" y="99"/>
                    </a:lnTo>
                    <a:lnTo>
                      <a:pt x="381" y="91"/>
                    </a:lnTo>
                    <a:lnTo>
                      <a:pt x="386" y="84"/>
                    </a:lnTo>
                    <a:lnTo>
                      <a:pt x="390" y="78"/>
                    </a:lnTo>
                    <a:lnTo>
                      <a:pt x="396" y="74"/>
                    </a:lnTo>
                    <a:lnTo>
                      <a:pt x="398" y="67"/>
                    </a:lnTo>
                    <a:lnTo>
                      <a:pt x="402" y="63"/>
                    </a:lnTo>
                    <a:lnTo>
                      <a:pt x="402" y="57"/>
                    </a:lnTo>
                    <a:lnTo>
                      <a:pt x="405" y="53"/>
                    </a:lnTo>
                    <a:lnTo>
                      <a:pt x="407" y="48"/>
                    </a:lnTo>
                    <a:lnTo>
                      <a:pt x="411" y="46"/>
                    </a:lnTo>
                    <a:lnTo>
                      <a:pt x="423" y="15"/>
                    </a:lnTo>
                    <a:lnTo>
                      <a:pt x="419" y="13"/>
                    </a:lnTo>
                    <a:lnTo>
                      <a:pt x="415" y="13"/>
                    </a:lnTo>
                    <a:lnTo>
                      <a:pt x="411" y="13"/>
                    </a:lnTo>
                    <a:lnTo>
                      <a:pt x="407" y="13"/>
                    </a:lnTo>
                    <a:lnTo>
                      <a:pt x="402" y="12"/>
                    </a:lnTo>
                    <a:lnTo>
                      <a:pt x="396" y="12"/>
                    </a:lnTo>
                    <a:lnTo>
                      <a:pt x="388" y="10"/>
                    </a:lnTo>
                    <a:lnTo>
                      <a:pt x="383" y="10"/>
                    </a:lnTo>
                    <a:lnTo>
                      <a:pt x="377" y="8"/>
                    </a:lnTo>
                    <a:lnTo>
                      <a:pt x="373" y="8"/>
                    </a:lnTo>
                    <a:lnTo>
                      <a:pt x="366" y="6"/>
                    </a:lnTo>
                    <a:lnTo>
                      <a:pt x="360" y="6"/>
                    </a:lnTo>
                    <a:lnTo>
                      <a:pt x="354" y="6"/>
                    </a:lnTo>
                    <a:lnTo>
                      <a:pt x="348" y="6"/>
                    </a:lnTo>
                    <a:lnTo>
                      <a:pt x="343" y="4"/>
                    </a:lnTo>
                    <a:lnTo>
                      <a:pt x="337" y="2"/>
                    </a:lnTo>
                    <a:lnTo>
                      <a:pt x="329" y="0"/>
                    </a:lnTo>
                    <a:lnTo>
                      <a:pt x="322" y="0"/>
                    </a:lnTo>
                    <a:lnTo>
                      <a:pt x="314" y="0"/>
                    </a:lnTo>
                    <a:lnTo>
                      <a:pt x="308" y="6"/>
                    </a:lnTo>
                    <a:lnTo>
                      <a:pt x="303" y="10"/>
                    </a:lnTo>
                    <a:lnTo>
                      <a:pt x="301" y="13"/>
                    </a:lnTo>
                    <a:lnTo>
                      <a:pt x="297" y="17"/>
                    </a:lnTo>
                    <a:lnTo>
                      <a:pt x="297" y="23"/>
                    </a:lnTo>
                    <a:lnTo>
                      <a:pt x="293" y="25"/>
                    </a:lnTo>
                    <a:lnTo>
                      <a:pt x="291" y="29"/>
                    </a:lnTo>
                    <a:lnTo>
                      <a:pt x="289" y="34"/>
                    </a:lnTo>
                    <a:lnTo>
                      <a:pt x="288" y="38"/>
                    </a:lnTo>
                    <a:lnTo>
                      <a:pt x="286" y="44"/>
                    </a:lnTo>
                    <a:lnTo>
                      <a:pt x="286" y="46"/>
                    </a:lnTo>
                    <a:lnTo>
                      <a:pt x="354" y="57"/>
                    </a:lnTo>
                    <a:lnTo>
                      <a:pt x="350" y="61"/>
                    </a:lnTo>
                    <a:lnTo>
                      <a:pt x="348" y="65"/>
                    </a:lnTo>
                    <a:lnTo>
                      <a:pt x="343" y="72"/>
                    </a:lnTo>
                    <a:lnTo>
                      <a:pt x="339" y="76"/>
                    </a:lnTo>
                    <a:lnTo>
                      <a:pt x="337" y="80"/>
                    </a:lnTo>
                    <a:lnTo>
                      <a:pt x="333" y="82"/>
                    </a:lnTo>
                    <a:lnTo>
                      <a:pt x="331" y="88"/>
                    </a:lnTo>
                    <a:lnTo>
                      <a:pt x="326" y="91"/>
                    </a:lnTo>
                    <a:lnTo>
                      <a:pt x="322" y="95"/>
                    </a:lnTo>
                    <a:lnTo>
                      <a:pt x="316" y="99"/>
                    </a:lnTo>
                    <a:lnTo>
                      <a:pt x="312" y="105"/>
                    </a:lnTo>
                    <a:lnTo>
                      <a:pt x="307" y="110"/>
                    </a:lnTo>
                    <a:lnTo>
                      <a:pt x="301" y="114"/>
                    </a:lnTo>
                    <a:lnTo>
                      <a:pt x="293" y="118"/>
                    </a:lnTo>
                    <a:lnTo>
                      <a:pt x="288" y="122"/>
                    </a:lnTo>
                    <a:lnTo>
                      <a:pt x="280" y="126"/>
                    </a:lnTo>
                    <a:lnTo>
                      <a:pt x="272" y="129"/>
                    </a:lnTo>
                    <a:lnTo>
                      <a:pt x="269" y="131"/>
                    </a:lnTo>
                    <a:lnTo>
                      <a:pt x="263" y="133"/>
                    </a:lnTo>
                    <a:lnTo>
                      <a:pt x="259" y="135"/>
                    </a:lnTo>
                    <a:lnTo>
                      <a:pt x="257" y="137"/>
                    </a:lnTo>
                    <a:lnTo>
                      <a:pt x="251" y="139"/>
                    </a:lnTo>
                    <a:lnTo>
                      <a:pt x="246" y="139"/>
                    </a:lnTo>
                    <a:lnTo>
                      <a:pt x="240" y="141"/>
                    </a:lnTo>
                    <a:lnTo>
                      <a:pt x="238" y="143"/>
                    </a:lnTo>
                    <a:lnTo>
                      <a:pt x="232" y="145"/>
                    </a:lnTo>
                    <a:lnTo>
                      <a:pt x="227" y="145"/>
                    </a:lnTo>
                    <a:lnTo>
                      <a:pt x="221" y="147"/>
                    </a:lnTo>
                    <a:lnTo>
                      <a:pt x="217" y="148"/>
                    </a:lnTo>
                    <a:lnTo>
                      <a:pt x="211" y="148"/>
                    </a:lnTo>
                    <a:lnTo>
                      <a:pt x="206" y="150"/>
                    </a:lnTo>
                    <a:lnTo>
                      <a:pt x="200" y="150"/>
                    </a:lnTo>
                    <a:lnTo>
                      <a:pt x="194" y="150"/>
                    </a:lnTo>
                    <a:lnTo>
                      <a:pt x="189" y="150"/>
                    </a:lnTo>
                    <a:lnTo>
                      <a:pt x="183" y="152"/>
                    </a:lnTo>
                    <a:lnTo>
                      <a:pt x="177" y="152"/>
                    </a:lnTo>
                    <a:lnTo>
                      <a:pt x="172" y="154"/>
                    </a:lnTo>
                    <a:lnTo>
                      <a:pt x="164" y="152"/>
                    </a:lnTo>
                    <a:lnTo>
                      <a:pt x="156" y="152"/>
                    </a:lnTo>
                    <a:lnTo>
                      <a:pt x="149" y="152"/>
                    </a:lnTo>
                    <a:lnTo>
                      <a:pt x="143" y="152"/>
                    </a:lnTo>
                    <a:lnTo>
                      <a:pt x="135" y="150"/>
                    </a:lnTo>
                    <a:lnTo>
                      <a:pt x="130" y="150"/>
                    </a:lnTo>
                    <a:lnTo>
                      <a:pt x="124" y="148"/>
                    </a:lnTo>
                    <a:lnTo>
                      <a:pt x="120" y="148"/>
                    </a:lnTo>
                    <a:lnTo>
                      <a:pt x="115" y="145"/>
                    </a:lnTo>
                    <a:lnTo>
                      <a:pt x="109" y="145"/>
                    </a:lnTo>
                    <a:lnTo>
                      <a:pt x="103" y="139"/>
                    </a:lnTo>
                    <a:lnTo>
                      <a:pt x="99" y="139"/>
                    </a:lnTo>
                    <a:lnTo>
                      <a:pt x="94" y="135"/>
                    </a:lnTo>
                    <a:lnTo>
                      <a:pt x="90" y="133"/>
                    </a:lnTo>
                    <a:lnTo>
                      <a:pt x="86" y="128"/>
                    </a:lnTo>
                    <a:lnTo>
                      <a:pt x="82" y="126"/>
                    </a:lnTo>
                    <a:lnTo>
                      <a:pt x="76" y="120"/>
                    </a:lnTo>
                    <a:lnTo>
                      <a:pt x="71" y="114"/>
                    </a:lnTo>
                    <a:lnTo>
                      <a:pt x="67" y="109"/>
                    </a:lnTo>
                    <a:lnTo>
                      <a:pt x="63" y="105"/>
                    </a:lnTo>
                    <a:lnTo>
                      <a:pt x="59" y="99"/>
                    </a:lnTo>
                    <a:lnTo>
                      <a:pt x="57" y="93"/>
                    </a:lnTo>
                    <a:lnTo>
                      <a:pt x="54" y="91"/>
                    </a:lnTo>
                    <a:lnTo>
                      <a:pt x="54" y="88"/>
                    </a:lnTo>
                    <a:lnTo>
                      <a:pt x="50" y="80"/>
                    </a:lnTo>
                    <a:lnTo>
                      <a:pt x="48" y="74"/>
                    </a:lnTo>
                    <a:lnTo>
                      <a:pt x="48" y="67"/>
                    </a:lnTo>
                    <a:lnTo>
                      <a:pt x="50" y="61"/>
                    </a:lnTo>
                    <a:lnTo>
                      <a:pt x="141" y="63"/>
                    </a:lnTo>
                    <a:lnTo>
                      <a:pt x="111" y="10"/>
                    </a:lnTo>
                    <a:close/>
                  </a:path>
                </a:pathLst>
              </a:custGeom>
              <a:solidFill>
                <a:srgbClr val="000000"/>
              </a:solidFill>
              <a:ln w="9525">
                <a:noFill/>
                <a:round/>
                <a:headEnd/>
                <a:tailEnd/>
              </a:ln>
            </p:spPr>
            <p:txBody>
              <a:bodyPr/>
              <a:lstStyle/>
              <a:p>
                <a:endParaRPr lang="zh-CN" altLang="en-US"/>
              </a:p>
            </p:txBody>
          </p:sp>
          <p:sp>
            <p:nvSpPr>
              <p:cNvPr id="63608" name="Freeform 142"/>
              <p:cNvSpPr>
                <a:spLocks/>
              </p:cNvSpPr>
              <p:nvPr/>
            </p:nvSpPr>
            <p:spPr bwMode="auto">
              <a:xfrm>
                <a:off x="2179" y="2599"/>
                <a:ext cx="881" cy="774"/>
              </a:xfrm>
              <a:custGeom>
                <a:avLst/>
                <a:gdLst>
                  <a:gd name="T0" fmla="*/ 0 w 1763"/>
                  <a:gd name="T1" fmla="*/ 1 h 1547"/>
                  <a:gd name="T2" fmla="*/ 0 w 1763"/>
                  <a:gd name="T3" fmla="*/ 1 h 1547"/>
                  <a:gd name="T4" fmla="*/ 0 w 1763"/>
                  <a:gd name="T5" fmla="*/ 1 h 1547"/>
                  <a:gd name="T6" fmla="*/ 0 w 1763"/>
                  <a:gd name="T7" fmla="*/ 1 h 1547"/>
                  <a:gd name="T8" fmla="*/ 0 w 1763"/>
                  <a:gd name="T9" fmla="*/ 1 h 1547"/>
                  <a:gd name="T10" fmla="*/ 0 w 1763"/>
                  <a:gd name="T11" fmla="*/ 1 h 1547"/>
                  <a:gd name="T12" fmla="*/ 0 w 1763"/>
                  <a:gd name="T13" fmla="*/ 1 h 1547"/>
                  <a:gd name="T14" fmla="*/ 0 w 1763"/>
                  <a:gd name="T15" fmla="*/ 1 h 1547"/>
                  <a:gd name="T16" fmla="*/ 0 w 1763"/>
                  <a:gd name="T17" fmla="*/ 1 h 1547"/>
                  <a:gd name="T18" fmla="*/ 0 w 1763"/>
                  <a:gd name="T19" fmla="*/ 1 h 1547"/>
                  <a:gd name="T20" fmla="*/ 0 w 1763"/>
                  <a:gd name="T21" fmla="*/ 1 h 1547"/>
                  <a:gd name="T22" fmla="*/ 0 w 1763"/>
                  <a:gd name="T23" fmla="*/ 1 h 1547"/>
                  <a:gd name="T24" fmla="*/ 0 w 1763"/>
                  <a:gd name="T25" fmla="*/ 1 h 1547"/>
                  <a:gd name="T26" fmla="*/ 0 w 1763"/>
                  <a:gd name="T27" fmla="*/ 1 h 1547"/>
                  <a:gd name="T28" fmla="*/ 0 w 1763"/>
                  <a:gd name="T29" fmla="*/ 1 h 1547"/>
                  <a:gd name="T30" fmla="*/ 0 w 1763"/>
                  <a:gd name="T31" fmla="*/ 1 h 1547"/>
                  <a:gd name="T32" fmla="*/ 0 w 1763"/>
                  <a:gd name="T33" fmla="*/ 1 h 1547"/>
                  <a:gd name="T34" fmla="*/ 0 w 1763"/>
                  <a:gd name="T35" fmla="*/ 1 h 1547"/>
                  <a:gd name="T36" fmla="*/ 0 w 1763"/>
                  <a:gd name="T37" fmla="*/ 1 h 1547"/>
                  <a:gd name="T38" fmla="*/ 0 w 1763"/>
                  <a:gd name="T39" fmla="*/ 1 h 1547"/>
                  <a:gd name="T40" fmla="*/ 0 w 1763"/>
                  <a:gd name="T41" fmla="*/ 1 h 1547"/>
                  <a:gd name="T42" fmla="*/ 0 w 1763"/>
                  <a:gd name="T43" fmla="*/ 1 h 1547"/>
                  <a:gd name="T44" fmla="*/ 0 w 1763"/>
                  <a:gd name="T45" fmla="*/ 1 h 1547"/>
                  <a:gd name="T46" fmla="*/ 0 w 1763"/>
                  <a:gd name="T47" fmla="*/ 1 h 1547"/>
                  <a:gd name="T48" fmla="*/ 0 w 1763"/>
                  <a:gd name="T49" fmla="*/ 1 h 1547"/>
                  <a:gd name="T50" fmla="*/ 0 w 1763"/>
                  <a:gd name="T51" fmla="*/ 1 h 1547"/>
                  <a:gd name="T52" fmla="*/ 0 w 1763"/>
                  <a:gd name="T53" fmla="*/ 1 h 1547"/>
                  <a:gd name="T54" fmla="*/ 0 w 1763"/>
                  <a:gd name="T55" fmla="*/ 1 h 1547"/>
                  <a:gd name="T56" fmla="*/ 0 w 1763"/>
                  <a:gd name="T57" fmla="*/ 1 h 1547"/>
                  <a:gd name="T58" fmla="*/ 0 w 1763"/>
                  <a:gd name="T59" fmla="*/ 1 h 1547"/>
                  <a:gd name="T60" fmla="*/ 0 w 1763"/>
                  <a:gd name="T61" fmla="*/ 1 h 1547"/>
                  <a:gd name="T62" fmla="*/ 0 w 1763"/>
                  <a:gd name="T63" fmla="*/ 1 h 1547"/>
                  <a:gd name="T64" fmla="*/ 0 w 1763"/>
                  <a:gd name="T65" fmla="*/ 1 h 1547"/>
                  <a:gd name="T66" fmla="*/ 0 w 1763"/>
                  <a:gd name="T67" fmla="*/ 1 h 1547"/>
                  <a:gd name="T68" fmla="*/ 0 w 1763"/>
                  <a:gd name="T69" fmla="*/ 1 h 1547"/>
                  <a:gd name="T70" fmla="*/ 0 w 1763"/>
                  <a:gd name="T71" fmla="*/ 1 h 1547"/>
                  <a:gd name="T72" fmla="*/ 0 w 1763"/>
                  <a:gd name="T73" fmla="*/ 1 h 1547"/>
                  <a:gd name="T74" fmla="*/ 0 w 1763"/>
                  <a:gd name="T75" fmla="*/ 1 h 1547"/>
                  <a:gd name="T76" fmla="*/ 0 w 1763"/>
                  <a:gd name="T77" fmla="*/ 1 h 1547"/>
                  <a:gd name="T78" fmla="*/ 0 w 1763"/>
                  <a:gd name="T79" fmla="*/ 1 h 1547"/>
                  <a:gd name="T80" fmla="*/ 0 w 1763"/>
                  <a:gd name="T81" fmla="*/ 1 h 1547"/>
                  <a:gd name="T82" fmla="*/ 0 w 1763"/>
                  <a:gd name="T83" fmla="*/ 1 h 1547"/>
                  <a:gd name="T84" fmla="*/ 0 w 1763"/>
                  <a:gd name="T85" fmla="*/ 1 h 1547"/>
                  <a:gd name="T86" fmla="*/ 0 w 1763"/>
                  <a:gd name="T87" fmla="*/ 1 h 1547"/>
                  <a:gd name="T88" fmla="*/ 0 w 1763"/>
                  <a:gd name="T89" fmla="*/ 1 h 1547"/>
                  <a:gd name="T90" fmla="*/ 0 w 1763"/>
                  <a:gd name="T91" fmla="*/ 1 h 1547"/>
                  <a:gd name="T92" fmla="*/ 0 w 1763"/>
                  <a:gd name="T93" fmla="*/ 1 h 1547"/>
                  <a:gd name="T94" fmla="*/ 0 w 1763"/>
                  <a:gd name="T95" fmla="*/ 1 h 1547"/>
                  <a:gd name="T96" fmla="*/ 0 w 1763"/>
                  <a:gd name="T97" fmla="*/ 1 h 1547"/>
                  <a:gd name="T98" fmla="*/ 0 w 1763"/>
                  <a:gd name="T99" fmla="*/ 1 h 1547"/>
                  <a:gd name="T100" fmla="*/ 0 w 1763"/>
                  <a:gd name="T101" fmla="*/ 1 h 1547"/>
                  <a:gd name="T102" fmla="*/ 0 w 1763"/>
                  <a:gd name="T103" fmla="*/ 1 h 1547"/>
                  <a:gd name="T104" fmla="*/ 0 w 1763"/>
                  <a:gd name="T105" fmla="*/ 1 h 1547"/>
                  <a:gd name="T106" fmla="*/ 0 w 1763"/>
                  <a:gd name="T107" fmla="*/ 1 h 1547"/>
                  <a:gd name="T108" fmla="*/ 0 w 1763"/>
                  <a:gd name="T109" fmla="*/ 1 h 1547"/>
                  <a:gd name="T110" fmla="*/ 0 w 1763"/>
                  <a:gd name="T111" fmla="*/ 1 h 1547"/>
                  <a:gd name="T112" fmla="*/ 0 w 1763"/>
                  <a:gd name="T113" fmla="*/ 1 h 1547"/>
                  <a:gd name="T114" fmla="*/ 0 w 1763"/>
                  <a:gd name="T115" fmla="*/ 1 h 1547"/>
                  <a:gd name="T116" fmla="*/ 0 w 1763"/>
                  <a:gd name="T117" fmla="*/ 1 h 1547"/>
                  <a:gd name="T118" fmla="*/ 0 w 1763"/>
                  <a:gd name="T119" fmla="*/ 1 h 1547"/>
                  <a:gd name="T120" fmla="*/ 0 w 1763"/>
                  <a:gd name="T121" fmla="*/ 1 h 1547"/>
                  <a:gd name="T122" fmla="*/ 0 w 1763"/>
                  <a:gd name="T123" fmla="*/ 1 h 15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63"/>
                  <a:gd name="T187" fmla="*/ 0 h 1547"/>
                  <a:gd name="T188" fmla="*/ 1763 w 1763"/>
                  <a:gd name="T189" fmla="*/ 1547 h 15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63" h="1547">
                    <a:moveTo>
                      <a:pt x="1763" y="53"/>
                    </a:moveTo>
                    <a:lnTo>
                      <a:pt x="1763" y="0"/>
                    </a:lnTo>
                    <a:lnTo>
                      <a:pt x="1756" y="0"/>
                    </a:lnTo>
                    <a:lnTo>
                      <a:pt x="1748" y="0"/>
                    </a:lnTo>
                    <a:lnTo>
                      <a:pt x="1740" y="0"/>
                    </a:lnTo>
                    <a:lnTo>
                      <a:pt x="1733" y="0"/>
                    </a:lnTo>
                    <a:lnTo>
                      <a:pt x="1725" y="0"/>
                    </a:lnTo>
                    <a:lnTo>
                      <a:pt x="1718" y="0"/>
                    </a:lnTo>
                    <a:lnTo>
                      <a:pt x="1710" y="0"/>
                    </a:lnTo>
                    <a:lnTo>
                      <a:pt x="1702" y="1"/>
                    </a:lnTo>
                    <a:lnTo>
                      <a:pt x="1697" y="1"/>
                    </a:lnTo>
                    <a:lnTo>
                      <a:pt x="1689" y="1"/>
                    </a:lnTo>
                    <a:lnTo>
                      <a:pt x="1680" y="1"/>
                    </a:lnTo>
                    <a:lnTo>
                      <a:pt x="1674" y="1"/>
                    </a:lnTo>
                    <a:lnTo>
                      <a:pt x="1666" y="1"/>
                    </a:lnTo>
                    <a:lnTo>
                      <a:pt x="1659" y="1"/>
                    </a:lnTo>
                    <a:lnTo>
                      <a:pt x="1651" y="1"/>
                    </a:lnTo>
                    <a:lnTo>
                      <a:pt x="1645" y="3"/>
                    </a:lnTo>
                    <a:lnTo>
                      <a:pt x="1636" y="3"/>
                    </a:lnTo>
                    <a:lnTo>
                      <a:pt x="1628" y="3"/>
                    </a:lnTo>
                    <a:lnTo>
                      <a:pt x="1621" y="3"/>
                    </a:lnTo>
                    <a:lnTo>
                      <a:pt x="1615" y="3"/>
                    </a:lnTo>
                    <a:lnTo>
                      <a:pt x="1605" y="3"/>
                    </a:lnTo>
                    <a:lnTo>
                      <a:pt x="1598" y="3"/>
                    </a:lnTo>
                    <a:lnTo>
                      <a:pt x="1592" y="3"/>
                    </a:lnTo>
                    <a:lnTo>
                      <a:pt x="1586" y="5"/>
                    </a:lnTo>
                    <a:lnTo>
                      <a:pt x="1577" y="5"/>
                    </a:lnTo>
                    <a:lnTo>
                      <a:pt x="1569" y="5"/>
                    </a:lnTo>
                    <a:lnTo>
                      <a:pt x="1564" y="5"/>
                    </a:lnTo>
                    <a:lnTo>
                      <a:pt x="1556" y="5"/>
                    </a:lnTo>
                    <a:lnTo>
                      <a:pt x="1546" y="5"/>
                    </a:lnTo>
                    <a:lnTo>
                      <a:pt x="1541" y="5"/>
                    </a:lnTo>
                    <a:lnTo>
                      <a:pt x="1533" y="5"/>
                    </a:lnTo>
                    <a:lnTo>
                      <a:pt x="1527" y="5"/>
                    </a:lnTo>
                    <a:lnTo>
                      <a:pt x="1518" y="5"/>
                    </a:lnTo>
                    <a:lnTo>
                      <a:pt x="1512" y="5"/>
                    </a:lnTo>
                    <a:lnTo>
                      <a:pt x="1505" y="5"/>
                    </a:lnTo>
                    <a:lnTo>
                      <a:pt x="1497" y="5"/>
                    </a:lnTo>
                    <a:lnTo>
                      <a:pt x="1488" y="5"/>
                    </a:lnTo>
                    <a:lnTo>
                      <a:pt x="1482" y="5"/>
                    </a:lnTo>
                    <a:lnTo>
                      <a:pt x="1474" y="5"/>
                    </a:lnTo>
                    <a:lnTo>
                      <a:pt x="1467" y="7"/>
                    </a:lnTo>
                    <a:lnTo>
                      <a:pt x="1459" y="7"/>
                    </a:lnTo>
                    <a:lnTo>
                      <a:pt x="1453" y="7"/>
                    </a:lnTo>
                    <a:lnTo>
                      <a:pt x="1444" y="7"/>
                    </a:lnTo>
                    <a:lnTo>
                      <a:pt x="1436" y="7"/>
                    </a:lnTo>
                    <a:lnTo>
                      <a:pt x="1430" y="7"/>
                    </a:lnTo>
                    <a:lnTo>
                      <a:pt x="1423" y="7"/>
                    </a:lnTo>
                    <a:lnTo>
                      <a:pt x="1415" y="7"/>
                    </a:lnTo>
                    <a:lnTo>
                      <a:pt x="1408" y="9"/>
                    </a:lnTo>
                    <a:lnTo>
                      <a:pt x="1402" y="9"/>
                    </a:lnTo>
                    <a:lnTo>
                      <a:pt x="1394" y="9"/>
                    </a:lnTo>
                    <a:lnTo>
                      <a:pt x="1385" y="9"/>
                    </a:lnTo>
                    <a:lnTo>
                      <a:pt x="1377" y="9"/>
                    </a:lnTo>
                    <a:lnTo>
                      <a:pt x="1372" y="9"/>
                    </a:lnTo>
                    <a:lnTo>
                      <a:pt x="1364" y="9"/>
                    </a:lnTo>
                    <a:lnTo>
                      <a:pt x="1356" y="9"/>
                    </a:lnTo>
                    <a:lnTo>
                      <a:pt x="1349" y="11"/>
                    </a:lnTo>
                    <a:lnTo>
                      <a:pt x="1343" y="11"/>
                    </a:lnTo>
                    <a:lnTo>
                      <a:pt x="1335" y="11"/>
                    </a:lnTo>
                    <a:lnTo>
                      <a:pt x="1326" y="11"/>
                    </a:lnTo>
                    <a:lnTo>
                      <a:pt x="1320" y="11"/>
                    </a:lnTo>
                    <a:lnTo>
                      <a:pt x="1313" y="11"/>
                    </a:lnTo>
                    <a:lnTo>
                      <a:pt x="1305" y="11"/>
                    </a:lnTo>
                    <a:lnTo>
                      <a:pt x="1297" y="11"/>
                    </a:lnTo>
                    <a:lnTo>
                      <a:pt x="1292" y="11"/>
                    </a:lnTo>
                    <a:lnTo>
                      <a:pt x="1290" y="19"/>
                    </a:lnTo>
                    <a:lnTo>
                      <a:pt x="1288" y="26"/>
                    </a:lnTo>
                    <a:lnTo>
                      <a:pt x="1286" y="34"/>
                    </a:lnTo>
                    <a:lnTo>
                      <a:pt x="1286" y="39"/>
                    </a:lnTo>
                    <a:lnTo>
                      <a:pt x="1286" y="47"/>
                    </a:lnTo>
                    <a:lnTo>
                      <a:pt x="1284" y="57"/>
                    </a:lnTo>
                    <a:lnTo>
                      <a:pt x="1284" y="58"/>
                    </a:lnTo>
                    <a:lnTo>
                      <a:pt x="1282" y="62"/>
                    </a:lnTo>
                    <a:lnTo>
                      <a:pt x="1282" y="68"/>
                    </a:lnTo>
                    <a:lnTo>
                      <a:pt x="1282" y="72"/>
                    </a:lnTo>
                    <a:lnTo>
                      <a:pt x="1280" y="79"/>
                    </a:lnTo>
                    <a:lnTo>
                      <a:pt x="1280" y="87"/>
                    </a:lnTo>
                    <a:lnTo>
                      <a:pt x="1278" y="93"/>
                    </a:lnTo>
                    <a:lnTo>
                      <a:pt x="1278" y="100"/>
                    </a:lnTo>
                    <a:lnTo>
                      <a:pt x="1276" y="108"/>
                    </a:lnTo>
                    <a:lnTo>
                      <a:pt x="1276" y="116"/>
                    </a:lnTo>
                    <a:lnTo>
                      <a:pt x="1275" y="119"/>
                    </a:lnTo>
                    <a:lnTo>
                      <a:pt x="1275" y="123"/>
                    </a:lnTo>
                    <a:lnTo>
                      <a:pt x="1275" y="127"/>
                    </a:lnTo>
                    <a:lnTo>
                      <a:pt x="1275" y="133"/>
                    </a:lnTo>
                    <a:lnTo>
                      <a:pt x="1271" y="133"/>
                    </a:lnTo>
                    <a:lnTo>
                      <a:pt x="1267" y="133"/>
                    </a:lnTo>
                    <a:lnTo>
                      <a:pt x="1261" y="133"/>
                    </a:lnTo>
                    <a:lnTo>
                      <a:pt x="1259" y="133"/>
                    </a:lnTo>
                    <a:lnTo>
                      <a:pt x="1256" y="133"/>
                    </a:lnTo>
                    <a:lnTo>
                      <a:pt x="1250" y="135"/>
                    </a:lnTo>
                    <a:lnTo>
                      <a:pt x="1246" y="135"/>
                    </a:lnTo>
                    <a:lnTo>
                      <a:pt x="1244" y="136"/>
                    </a:lnTo>
                    <a:lnTo>
                      <a:pt x="1238" y="136"/>
                    </a:lnTo>
                    <a:lnTo>
                      <a:pt x="1235" y="136"/>
                    </a:lnTo>
                    <a:lnTo>
                      <a:pt x="1231" y="138"/>
                    </a:lnTo>
                    <a:lnTo>
                      <a:pt x="1227" y="138"/>
                    </a:lnTo>
                    <a:lnTo>
                      <a:pt x="1223" y="138"/>
                    </a:lnTo>
                    <a:lnTo>
                      <a:pt x="1219" y="138"/>
                    </a:lnTo>
                    <a:lnTo>
                      <a:pt x="1216" y="138"/>
                    </a:lnTo>
                    <a:lnTo>
                      <a:pt x="1212" y="140"/>
                    </a:lnTo>
                    <a:lnTo>
                      <a:pt x="1208" y="140"/>
                    </a:lnTo>
                    <a:lnTo>
                      <a:pt x="1204" y="142"/>
                    </a:lnTo>
                    <a:lnTo>
                      <a:pt x="1198" y="142"/>
                    </a:lnTo>
                    <a:lnTo>
                      <a:pt x="1195" y="144"/>
                    </a:lnTo>
                    <a:lnTo>
                      <a:pt x="1193" y="144"/>
                    </a:lnTo>
                    <a:lnTo>
                      <a:pt x="1187" y="144"/>
                    </a:lnTo>
                    <a:lnTo>
                      <a:pt x="1183" y="144"/>
                    </a:lnTo>
                    <a:lnTo>
                      <a:pt x="1181" y="144"/>
                    </a:lnTo>
                    <a:lnTo>
                      <a:pt x="1176" y="144"/>
                    </a:lnTo>
                    <a:lnTo>
                      <a:pt x="1172" y="146"/>
                    </a:lnTo>
                    <a:lnTo>
                      <a:pt x="1168" y="146"/>
                    </a:lnTo>
                    <a:lnTo>
                      <a:pt x="1164" y="148"/>
                    </a:lnTo>
                    <a:lnTo>
                      <a:pt x="1159" y="148"/>
                    </a:lnTo>
                    <a:lnTo>
                      <a:pt x="1157" y="150"/>
                    </a:lnTo>
                    <a:lnTo>
                      <a:pt x="1153" y="150"/>
                    </a:lnTo>
                    <a:lnTo>
                      <a:pt x="1147" y="150"/>
                    </a:lnTo>
                    <a:lnTo>
                      <a:pt x="1143" y="150"/>
                    </a:lnTo>
                    <a:lnTo>
                      <a:pt x="1140" y="152"/>
                    </a:lnTo>
                    <a:lnTo>
                      <a:pt x="1136" y="152"/>
                    </a:lnTo>
                    <a:lnTo>
                      <a:pt x="1132" y="154"/>
                    </a:lnTo>
                    <a:lnTo>
                      <a:pt x="1128" y="154"/>
                    </a:lnTo>
                    <a:lnTo>
                      <a:pt x="1124" y="154"/>
                    </a:lnTo>
                    <a:lnTo>
                      <a:pt x="1121" y="155"/>
                    </a:lnTo>
                    <a:lnTo>
                      <a:pt x="1117" y="155"/>
                    </a:lnTo>
                    <a:lnTo>
                      <a:pt x="1111" y="155"/>
                    </a:lnTo>
                    <a:lnTo>
                      <a:pt x="1107" y="155"/>
                    </a:lnTo>
                    <a:lnTo>
                      <a:pt x="1103" y="157"/>
                    </a:lnTo>
                    <a:lnTo>
                      <a:pt x="1100" y="157"/>
                    </a:lnTo>
                    <a:lnTo>
                      <a:pt x="1096" y="157"/>
                    </a:lnTo>
                    <a:lnTo>
                      <a:pt x="1092" y="159"/>
                    </a:lnTo>
                    <a:lnTo>
                      <a:pt x="1088" y="159"/>
                    </a:lnTo>
                    <a:lnTo>
                      <a:pt x="1084" y="161"/>
                    </a:lnTo>
                    <a:lnTo>
                      <a:pt x="1081" y="161"/>
                    </a:lnTo>
                    <a:lnTo>
                      <a:pt x="1077" y="161"/>
                    </a:lnTo>
                    <a:lnTo>
                      <a:pt x="1071" y="161"/>
                    </a:lnTo>
                    <a:lnTo>
                      <a:pt x="1069" y="163"/>
                    </a:lnTo>
                    <a:lnTo>
                      <a:pt x="1065" y="163"/>
                    </a:lnTo>
                    <a:lnTo>
                      <a:pt x="1060" y="163"/>
                    </a:lnTo>
                    <a:lnTo>
                      <a:pt x="1056" y="165"/>
                    </a:lnTo>
                    <a:lnTo>
                      <a:pt x="1054" y="165"/>
                    </a:lnTo>
                    <a:lnTo>
                      <a:pt x="1048" y="165"/>
                    </a:lnTo>
                    <a:lnTo>
                      <a:pt x="1044" y="165"/>
                    </a:lnTo>
                    <a:lnTo>
                      <a:pt x="1041" y="167"/>
                    </a:lnTo>
                    <a:lnTo>
                      <a:pt x="1037" y="167"/>
                    </a:lnTo>
                    <a:lnTo>
                      <a:pt x="1029" y="169"/>
                    </a:lnTo>
                    <a:lnTo>
                      <a:pt x="1022" y="169"/>
                    </a:lnTo>
                    <a:lnTo>
                      <a:pt x="1020" y="176"/>
                    </a:lnTo>
                    <a:lnTo>
                      <a:pt x="1020" y="184"/>
                    </a:lnTo>
                    <a:lnTo>
                      <a:pt x="1020" y="192"/>
                    </a:lnTo>
                    <a:lnTo>
                      <a:pt x="1020" y="199"/>
                    </a:lnTo>
                    <a:lnTo>
                      <a:pt x="1020" y="203"/>
                    </a:lnTo>
                    <a:lnTo>
                      <a:pt x="1020" y="207"/>
                    </a:lnTo>
                    <a:lnTo>
                      <a:pt x="1020" y="211"/>
                    </a:lnTo>
                    <a:lnTo>
                      <a:pt x="1020" y="214"/>
                    </a:lnTo>
                    <a:lnTo>
                      <a:pt x="1018" y="220"/>
                    </a:lnTo>
                    <a:lnTo>
                      <a:pt x="1018" y="222"/>
                    </a:lnTo>
                    <a:lnTo>
                      <a:pt x="1018" y="226"/>
                    </a:lnTo>
                    <a:lnTo>
                      <a:pt x="1018" y="232"/>
                    </a:lnTo>
                    <a:lnTo>
                      <a:pt x="1018" y="235"/>
                    </a:lnTo>
                    <a:lnTo>
                      <a:pt x="1018" y="237"/>
                    </a:lnTo>
                    <a:lnTo>
                      <a:pt x="1018" y="243"/>
                    </a:lnTo>
                    <a:lnTo>
                      <a:pt x="1018" y="247"/>
                    </a:lnTo>
                    <a:lnTo>
                      <a:pt x="1018" y="249"/>
                    </a:lnTo>
                    <a:lnTo>
                      <a:pt x="1018" y="254"/>
                    </a:lnTo>
                    <a:lnTo>
                      <a:pt x="1018" y="258"/>
                    </a:lnTo>
                    <a:lnTo>
                      <a:pt x="1018" y="262"/>
                    </a:lnTo>
                    <a:lnTo>
                      <a:pt x="1018" y="266"/>
                    </a:lnTo>
                    <a:lnTo>
                      <a:pt x="1018" y="270"/>
                    </a:lnTo>
                    <a:lnTo>
                      <a:pt x="1018" y="273"/>
                    </a:lnTo>
                    <a:lnTo>
                      <a:pt x="1018" y="277"/>
                    </a:lnTo>
                    <a:lnTo>
                      <a:pt x="1018" y="281"/>
                    </a:lnTo>
                    <a:lnTo>
                      <a:pt x="1018" y="285"/>
                    </a:lnTo>
                    <a:lnTo>
                      <a:pt x="1018" y="289"/>
                    </a:lnTo>
                    <a:lnTo>
                      <a:pt x="1018" y="294"/>
                    </a:lnTo>
                    <a:lnTo>
                      <a:pt x="1010" y="294"/>
                    </a:lnTo>
                    <a:lnTo>
                      <a:pt x="1003" y="294"/>
                    </a:lnTo>
                    <a:lnTo>
                      <a:pt x="995" y="296"/>
                    </a:lnTo>
                    <a:lnTo>
                      <a:pt x="989" y="298"/>
                    </a:lnTo>
                    <a:lnTo>
                      <a:pt x="982" y="298"/>
                    </a:lnTo>
                    <a:lnTo>
                      <a:pt x="976" y="300"/>
                    </a:lnTo>
                    <a:lnTo>
                      <a:pt x="968" y="300"/>
                    </a:lnTo>
                    <a:lnTo>
                      <a:pt x="961" y="302"/>
                    </a:lnTo>
                    <a:lnTo>
                      <a:pt x="955" y="304"/>
                    </a:lnTo>
                    <a:lnTo>
                      <a:pt x="949" y="306"/>
                    </a:lnTo>
                    <a:lnTo>
                      <a:pt x="942" y="306"/>
                    </a:lnTo>
                    <a:lnTo>
                      <a:pt x="936" y="308"/>
                    </a:lnTo>
                    <a:lnTo>
                      <a:pt x="928" y="308"/>
                    </a:lnTo>
                    <a:lnTo>
                      <a:pt x="921" y="311"/>
                    </a:lnTo>
                    <a:lnTo>
                      <a:pt x="915" y="311"/>
                    </a:lnTo>
                    <a:lnTo>
                      <a:pt x="909" y="313"/>
                    </a:lnTo>
                    <a:lnTo>
                      <a:pt x="902" y="313"/>
                    </a:lnTo>
                    <a:lnTo>
                      <a:pt x="894" y="315"/>
                    </a:lnTo>
                    <a:lnTo>
                      <a:pt x="887" y="317"/>
                    </a:lnTo>
                    <a:lnTo>
                      <a:pt x="881" y="319"/>
                    </a:lnTo>
                    <a:lnTo>
                      <a:pt x="873" y="319"/>
                    </a:lnTo>
                    <a:lnTo>
                      <a:pt x="868" y="321"/>
                    </a:lnTo>
                    <a:lnTo>
                      <a:pt x="860" y="323"/>
                    </a:lnTo>
                    <a:lnTo>
                      <a:pt x="854" y="325"/>
                    </a:lnTo>
                    <a:lnTo>
                      <a:pt x="847" y="325"/>
                    </a:lnTo>
                    <a:lnTo>
                      <a:pt x="839" y="327"/>
                    </a:lnTo>
                    <a:lnTo>
                      <a:pt x="833" y="328"/>
                    </a:lnTo>
                    <a:lnTo>
                      <a:pt x="828" y="330"/>
                    </a:lnTo>
                    <a:lnTo>
                      <a:pt x="820" y="330"/>
                    </a:lnTo>
                    <a:lnTo>
                      <a:pt x="812" y="332"/>
                    </a:lnTo>
                    <a:lnTo>
                      <a:pt x="807" y="334"/>
                    </a:lnTo>
                    <a:lnTo>
                      <a:pt x="799" y="336"/>
                    </a:lnTo>
                    <a:lnTo>
                      <a:pt x="799" y="342"/>
                    </a:lnTo>
                    <a:lnTo>
                      <a:pt x="799" y="346"/>
                    </a:lnTo>
                    <a:lnTo>
                      <a:pt x="797" y="351"/>
                    </a:lnTo>
                    <a:lnTo>
                      <a:pt x="797" y="355"/>
                    </a:lnTo>
                    <a:lnTo>
                      <a:pt x="795" y="361"/>
                    </a:lnTo>
                    <a:lnTo>
                      <a:pt x="795" y="365"/>
                    </a:lnTo>
                    <a:lnTo>
                      <a:pt x="793" y="370"/>
                    </a:lnTo>
                    <a:lnTo>
                      <a:pt x="793" y="376"/>
                    </a:lnTo>
                    <a:lnTo>
                      <a:pt x="793" y="380"/>
                    </a:lnTo>
                    <a:lnTo>
                      <a:pt x="792" y="386"/>
                    </a:lnTo>
                    <a:lnTo>
                      <a:pt x="792" y="389"/>
                    </a:lnTo>
                    <a:lnTo>
                      <a:pt x="790" y="395"/>
                    </a:lnTo>
                    <a:lnTo>
                      <a:pt x="788" y="399"/>
                    </a:lnTo>
                    <a:lnTo>
                      <a:pt x="788" y="405"/>
                    </a:lnTo>
                    <a:lnTo>
                      <a:pt x="788" y="410"/>
                    </a:lnTo>
                    <a:lnTo>
                      <a:pt x="788" y="416"/>
                    </a:lnTo>
                    <a:lnTo>
                      <a:pt x="788" y="420"/>
                    </a:lnTo>
                    <a:lnTo>
                      <a:pt x="786" y="424"/>
                    </a:lnTo>
                    <a:lnTo>
                      <a:pt x="784" y="429"/>
                    </a:lnTo>
                    <a:lnTo>
                      <a:pt x="782" y="435"/>
                    </a:lnTo>
                    <a:lnTo>
                      <a:pt x="782" y="439"/>
                    </a:lnTo>
                    <a:lnTo>
                      <a:pt x="782" y="444"/>
                    </a:lnTo>
                    <a:lnTo>
                      <a:pt x="782" y="450"/>
                    </a:lnTo>
                    <a:lnTo>
                      <a:pt x="780" y="456"/>
                    </a:lnTo>
                    <a:lnTo>
                      <a:pt x="778" y="460"/>
                    </a:lnTo>
                    <a:lnTo>
                      <a:pt x="778" y="465"/>
                    </a:lnTo>
                    <a:lnTo>
                      <a:pt x="776" y="469"/>
                    </a:lnTo>
                    <a:lnTo>
                      <a:pt x="776" y="475"/>
                    </a:lnTo>
                    <a:lnTo>
                      <a:pt x="774" y="481"/>
                    </a:lnTo>
                    <a:lnTo>
                      <a:pt x="774" y="486"/>
                    </a:lnTo>
                    <a:lnTo>
                      <a:pt x="773" y="490"/>
                    </a:lnTo>
                    <a:lnTo>
                      <a:pt x="773" y="496"/>
                    </a:lnTo>
                    <a:lnTo>
                      <a:pt x="765" y="496"/>
                    </a:lnTo>
                    <a:lnTo>
                      <a:pt x="759" y="498"/>
                    </a:lnTo>
                    <a:lnTo>
                      <a:pt x="752" y="498"/>
                    </a:lnTo>
                    <a:lnTo>
                      <a:pt x="746" y="500"/>
                    </a:lnTo>
                    <a:lnTo>
                      <a:pt x="740" y="500"/>
                    </a:lnTo>
                    <a:lnTo>
                      <a:pt x="733" y="502"/>
                    </a:lnTo>
                    <a:lnTo>
                      <a:pt x="727" y="503"/>
                    </a:lnTo>
                    <a:lnTo>
                      <a:pt x="721" y="503"/>
                    </a:lnTo>
                    <a:lnTo>
                      <a:pt x="714" y="503"/>
                    </a:lnTo>
                    <a:lnTo>
                      <a:pt x="706" y="505"/>
                    </a:lnTo>
                    <a:lnTo>
                      <a:pt x="700" y="507"/>
                    </a:lnTo>
                    <a:lnTo>
                      <a:pt x="695" y="509"/>
                    </a:lnTo>
                    <a:lnTo>
                      <a:pt x="687" y="509"/>
                    </a:lnTo>
                    <a:lnTo>
                      <a:pt x="679" y="511"/>
                    </a:lnTo>
                    <a:lnTo>
                      <a:pt x="672" y="513"/>
                    </a:lnTo>
                    <a:lnTo>
                      <a:pt x="666" y="515"/>
                    </a:lnTo>
                    <a:lnTo>
                      <a:pt x="660" y="515"/>
                    </a:lnTo>
                    <a:lnTo>
                      <a:pt x="653" y="517"/>
                    </a:lnTo>
                    <a:lnTo>
                      <a:pt x="647" y="517"/>
                    </a:lnTo>
                    <a:lnTo>
                      <a:pt x="639" y="519"/>
                    </a:lnTo>
                    <a:lnTo>
                      <a:pt x="632" y="521"/>
                    </a:lnTo>
                    <a:lnTo>
                      <a:pt x="624" y="521"/>
                    </a:lnTo>
                    <a:lnTo>
                      <a:pt x="618" y="522"/>
                    </a:lnTo>
                    <a:lnTo>
                      <a:pt x="613" y="524"/>
                    </a:lnTo>
                    <a:lnTo>
                      <a:pt x="607" y="524"/>
                    </a:lnTo>
                    <a:lnTo>
                      <a:pt x="599" y="526"/>
                    </a:lnTo>
                    <a:lnTo>
                      <a:pt x="592" y="526"/>
                    </a:lnTo>
                    <a:lnTo>
                      <a:pt x="584" y="528"/>
                    </a:lnTo>
                    <a:lnTo>
                      <a:pt x="579" y="528"/>
                    </a:lnTo>
                    <a:lnTo>
                      <a:pt x="573" y="530"/>
                    </a:lnTo>
                    <a:lnTo>
                      <a:pt x="565" y="532"/>
                    </a:lnTo>
                    <a:lnTo>
                      <a:pt x="560" y="532"/>
                    </a:lnTo>
                    <a:lnTo>
                      <a:pt x="558" y="538"/>
                    </a:lnTo>
                    <a:lnTo>
                      <a:pt x="556" y="543"/>
                    </a:lnTo>
                    <a:lnTo>
                      <a:pt x="556" y="547"/>
                    </a:lnTo>
                    <a:lnTo>
                      <a:pt x="556" y="553"/>
                    </a:lnTo>
                    <a:lnTo>
                      <a:pt x="556" y="555"/>
                    </a:lnTo>
                    <a:lnTo>
                      <a:pt x="556" y="560"/>
                    </a:lnTo>
                    <a:lnTo>
                      <a:pt x="554" y="566"/>
                    </a:lnTo>
                    <a:lnTo>
                      <a:pt x="554" y="572"/>
                    </a:lnTo>
                    <a:lnTo>
                      <a:pt x="550" y="576"/>
                    </a:lnTo>
                    <a:lnTo>
                      <a:pt x="550" y="579"/>
                    </a:lnTo>
                    <a:lnTo>
                      <a:pt x="550" y="585"/>
                    </a:lnTo>
                    <a:lnTo>
                      <a:pt x="550" y="591"/>
                    </a:lnTo>
                    <a:lnTo>
                      <a:pt x="548" y="597"/>
                    </a:lnTo>
                    <a:lnTo>
                      <a:pt x="548" y="600"/>
                    </a:lnTo>
                    <a:lnTo>
                      <a:pt x="546" y="606"/>
                    </a:lnTo>
                    <a:lnTo>
                      <a:pt x="546" y="612"/>
                    </a:lnTo>
                    <a:lnTo>
                      <a:pt x="544" y="614"/>
                    </a:lnTo>
                    <a:lnTo>
                      <a:pt x="544" y="619"/>
                    </a:lnTo>
                    <a:lnTo>
                      <a:pt x="542" y="625"/>
                    </a:lnTo>
                    <a:lnTo>
                      <a:pt x="542" y="631"/>
                    </a:lnTo>
                    <a:lnTo>
                      <a:pt x="541" y="635"/>
                    </a:lnTo>
                    <a:lnTo>
                      <a:pt x="539" y="640"/>
                    </a:lnTo>
                    <a:lnTo>
                      <a:pt x="539" y="644"/>
                    </a:lnTo>
                    <a:lnTo>
                      <a:pt x="539" y="650"/>
                    </a:lnTo>
                    <a:lnTo>
                      <a:pt x="537" y="654"/>
                    </a:lnTo>
                    <a:lnTo>
                      <a:pt x="537" y="659"/>
                    </a:lnTo>
                    <a:lnTo>
                      <a:pt x="535" y="665"/>
                    </a:lnTo>
                    <a:lnTo>
                      <a:pt x="535" y="671"/>
                    </a:lnTo>
                    <a:lnTo>
                      <a:pt x="533" y="675"/>
                    </a:lnTo>
                    <a:lnTo>
                      <a:pt x="533" y="678"/>
                    </a:lnTo>
                    <a:lnTo>
                      <a:pt x="531" y="682"/>
                    </a:lnTo>
                    <a:lnTo>
                      <a:pt x="531" y="690"/>
                    </a:lnTo>
                    <a:lnTo>
                      <a:pt x="525" y="690"/>
                    </a:lnTo>
                    <a:lnTo>
                      <a:pt x="520" y="692"/>
                    </a:lnTo>
                    <a:lnTo>
                      <a:pt x="514" y="694"/>
                    </a:lnTo>
                    <a:lnTo>
                      <a:pt x="508" y="695"/>
                    </a:lnTo>
                    <a:lnTo>
                      <a:pt x="502" y="695"/>
                    </a:lnTo>
                    <a:lnTo>
                      <a:pt x="497" y="697"/>
                    </a:lnTo>
                    <a:lnTo>
                      <a:pt x="491" y="699"/>
                    </a:lnTo>
                    <a:lnTo>
                      <a:pt x="485" y="701"/>
                    </a:lnTo>
                    <a:lnTo>
                      <a:pt x="480" y="701"/>
                    </a:lnTo>
                    <a:lnTo>
                      <a:pt x="474" y="703"/>
                    </a:lnTo>
                    <a:lnTo>
                      <a:pt x="466" y="705"/>
                    </a:lnTo>
                    <a:lnTo>
                      <a:pt x="461" y="707"/>
                    </a:lnTo>
                    <a:lnTo>
                      <a:pt x="455" y="709"/>
                    </a:lnTo>
                    <a:lnTo>
                      <a:pt x="449" y="711"/>
                    </a:lnTo>
                    <a:lnTo>
                      <a:pt x="444" y="713"/>
                    </a:lnTo>
                    <a:lnTo>
                      <a:pt x="438" y="713"/>
                    </a:lnTo>
                    <a:lnTo>
                      <a:pt x="432" y="715"/>
                    </a:lnTo>
                    <a:lnTo>
                      <a:pt x="425" y="716"/>
                    </a:lnTo>
                    <a:lnTo>
                      <a:pt x="419" y="718"/>
                    </a:lnTo>
                    <a:lnTo>
                      <a:pt x="413" y="720"/>
                    </a:lnTo>
                    <a:lnTo>
                      <a:pt x="407" y="722"/>
                    </a:lnTo>
                    <a:lnTo>
                      <a:pt x="402" y="724"/>
                    </a:lnTo>
                    <a:lnTo>
                      <a:pt x="396" y="724"/>
                    </a:lnTo>
                    <a:lnTo>
                      <a:pt x="390" y="726"/>
                    </a:lnTo>
                    <a:lnTo>
                      <a:pt x="385" y="728"/>
                    </a:lnTo>
                    <a:lnTo>
                      <a:pt x="379" y="730"/>
                    </a:lnTo>
                    <a:lnTo>
                      <a:pt x="373" y="730"/>
                    </a:lnTo>
                    <a:lnTo>
                      <a:pt x="367" y="734"/>
                    </a:lnTo>
                    <a:lnTo>
                      <a:pt x="360" y="735"/>
                    </a:lnTo>
                    <a:lnTo>
                      <a:pt x="354" y="735"/>
                    </a:lnTo>
                    <a:lnTo>
                      <a:pt x="348" y="737"/>
                    </a:lnTo>
                    <a:lnTo>
                      <a:pt x="343" y="739"/>
                    </a:lnTo>
                    <a:lnTo>
                      <a:pt x="343" y="745"/>
                    </a:lnTo>
                    <a:lnTo>
                      <a:pt x="341" y="751"/>
                    </a:lnTo>
                    <a:lnTo>
                      <a:pt x="341" y="758"/>
                    </a:lnTo>
                    <a:lnTo>
                      <a:pt x="341" y="764"/>
                    </a:lnTo>
                    <a:lnTo>
                      <a:pt x="341" y="770"/>
                    </a:lnTo>
                    <a:lnTo>
                      <a:pt x="341" y="775"/>
                    </a:lnTo>
                    <a:lnTo>
                      <a:pt x="339" y="783"/>
                    </a:lnTo>
                    <a:lnTo>
                      <a:pt x="339" y="789"/>
                    </a:lnTo>
                    <a:lnTo>
                      <a:pt x="339" y="796"/>
                    </a:lnTo>
                    <a:lnTo>
                      <a:pt x="337" y="802"/>
                    </a:lnTo>
                    <a:lnTo>
                      <a:pt x="337" y="810"/>
                    </a:lnTo>
                    <a:lnTo>
                      <a:pt x="337" y="815"/>
                    </a:lnTo>
                    <a:lnTo>
                      <a:pt x="335" y="821"/>
                    </a:lnTo>
                    <a:lnTo>
                      <a:pt x="335" y="829"/>
                    </a:lnTo>
                    <a:lnTo>
                      <a:pt x="335" y="834"/>
                    </a:lnTo>
                    <a:lnTo>
                      <a:pt x="335" y="840"/>
                    </a:lnTo>
                    <a:lnTo>
                      <a:pt x="335" y="846"/>
                    </a:lnTo>
                    <a:lnTo>
                      <a:pt x="335" y="853"/>
                    </a:lnTo>
                    <a:lnTo>
                      <a:pt x="333" y="859"/>
                    </a:lnTo>
                    <a:lnTo>
                      <a:pt x="333" y="867"/>
                    </a:lnTo>
                    <a:lnTo>
                      <a:pt x="333" y="872"/>
                    </a:lnTo>
                    <a:lnTo>
                      <a:pt x="331" y="878"/>
                    </a:lnTo>
                    <a:lnTo>
                      <a:pt x="331" y="886"/>
                    </a:lnTo>
                    <a:lnTo>
                      <a:pt x="331" y="891"/>
                    </a:lnTo>
                    <a:lnTo>
                      <a:pt x="329" y="897"/>
                    </a:lnTo>
                    <a:lnTo>
                      <a:pt x="329" y="903"/>
                    </a:lnTo>
                    <a:lnTo>
                      <a:pt x="329" y="910"/>
                    </a:lnTo>
                    <a:lnTo>
                      <a:pt x="329" y="916"/>
                    </a:lnTo>
                    <a:lnTo>
                      <a:pt x="329" y="924"/>
                    </a:lnTo>
                    <a:lnTo>
                      <a:pt x="329" y="929"/>
                    </a:lnTo>
                    <a:lnTo>
                      <a:pt x="328" y="937"/>
                    </a:lnTo>
                    <a:lnTo>
                      <a:pt x="328" y="943"/>
                    </a:lnTo>
                    <a:lnTo>
                      <a:pt x="324" y="945"/>
                    </a:lnTo>
                    <a:lnTo>
                      <a:pt x="318" y="947"/>
                    </a:lnTo>
                    <a:lnTo>
                      <a:pt x="316" y="950"/>
                    </a:lnTo>
                    <a:lnTo>
                      <a:pt x="312" y="952"/>
                    </a:lnTo>
                    <a:lnTo>
                      <a:pt x="307" y="956"/>
                    </a:lnTo>
                    <a:lnTo>
                      <a:pt x="303" y="958"/>
                    </a:lnTo>
                    <a:lnTo>
                      <a:pt x="299" y="962"/>
                    </a:lnTo>
                    <a:lnTo>
                      <a:pt x="295" y="966"/>
                    </a:lnTo>
                    <a:lnTo>
                      <a:pt x="291" y="967"/>
                    </a:lnTo>
                    <a:lnTo>
                      <a:pt x="288" y="971"/>
                    </a:lnTo>
                    <a:lnTo>
                      <a:pt x="282" y="973"/>
                    </a:lnTo>
                    <a:lnTo>
                      <a:pt x="278" y="977"/>
                    </a:lnTo>
                    <a:lnTo>
                      <a:pt x="274" y="979"/>
                    </a:lnTo>
                    <a:lnTo>
                      <a:pt x="270" y="983"/>
                    </a:lnTo>
                    <a:lnTo>
                      <a:pt x="267" y="985"/>
                    </a:lnTo>
                    <a:lnTo>
                      <a:pt x="263" y="988"/>
                    </a:lnTo>
                    <a:lnTo>
                      <a:pt x="259" y="990"/>
                    </a:lnTo>
                    <a:lnTo>
                      <a:pt x="253" y="994"/>
                    </a:lnTo>
                    <a:lnTo>
                      <a:pt x="250" y="996"/>
                    </a:lnTo>
                    <a:lnTo>
                      <a:pt x="246" y="1000"/>
                    </a:lnTo>
                    <a:lnTo>
                      <a:pt x="242" y="1002"/>
                    </a:lnTo>
                    <a:lnTo>
                      <a:pt x="236" y="1004"/>
                    </a:lnTo>
                    <a:lnTo>
                      <a:pt x="232" y="1007"/>
                    </a:lnTo>
                    <a:lnTo>
                      <a:pt x="231" y="1011"/>
                    </a:lnTo>
                    <a:lnTo>
                      <a:pt x="225" y="1013"/>
                    </a:lnTo>
                    <a:lnTo>
                      <a:pt x="221" y="1015"/>
                    </a:lnTo>
                    <a:lnTo>
                      <a:pt x="217" y="1019"/>
                    </a:lnTo>
                    <a:lnTo>
                      <a:pt x="213" y="1023"/>
                    </a:lnTo>
                    <a:lnTo>
                      <a:pt x="206" y="1026"/>
                    </a:lnTo>
                    <a:lnTo>
                      <a:pt x="198" y="1034"/>
                    </a:lnTo>
                    <a:lnTo>
                      <a:pt x="198" y="1038"/>
                    </a:lnTo>
                    <a:lnTo>
                      <a:pt x="198" y="1042"/>
                    </a:lnTo>
                    <a:lnTo>
                      <a:pt x="196" y="1047"/>
                    </a:lnTo>
                    <a:lnTo>
                      <a:pt x="196" y="1053"/>
                    </a:lnTo>
                    <a:lnTo>
                      <a:pt x="196" y="1057"/>
                    </a:lnTo>
                    <a:lnTo>
                      <a:pt x="196" y="1061"/>
                    </a:lnTo>
                    <a:lnTo>
                      <a:pt x="196" y="1066"/>
                    </a:lnTo>
                    <a:lnTo>
                      <a:pt x="196" y="1072"/>
                    </a:lnTo>
                    <a:lnTo>
                      <a:pt x="196" y="1076"/>
                    </a:lnTo>
                    <a:lnTo>
                      <a:pt x="196" y="1080"/>
                    </a:lnTo>
                    <a:lnTo>
                      <a:pt x="196" y="1085"/>
                    </a:lnTo>
                    <a:lnTo>
                      <a:pt x="196" y="1091"/>
                    </a:lnTo>
                    <a:lnTo>
                      <a:pt x="196" y="1095"/>
                    </a:lnTo>
                    <a:lnTo>
                      <a:pt x="196" y="1101"/>
                    </a:lnTo>
                    <a:lnTo>
                      <a:pt x="196" y="1106"/>
                    </a:lnTo>
                    <a:lnTo>
                      <a:pt x="196" y="1112"/>
                    </a:lnTo>
                    <a:lnTo>
                      <a:pt x="194" y="1116"/>
                    </a:lnTo>
                    <a:lnTo>
                      <a:pt x="194" y="1120"/>
                    </a:lnTo>
                    <a:lnTo>
                      <a:pt x="194" y="1123"/>
                    </a:lnTo>
                    <a:lnTo>
                      <a:pt x="194" y="1129"/>
                    </a:lnTo>
                    <a:lnTo>
                      <a:pt x="193" y="1135"/>
                    </a:lnTo>
                    <a:lnTo>
                      <a:pt x="193" y="1140"/>
                    </a:lnTo>
                    <a:lnTo>
                      <a:pt x="193" y="1144"/>
                    </a:lnTo>
                    <a:lnTo>
                      <a:pt x="193" y="1150"/>
                    </a:lnTo>
                    <a:lnTo>
                      <a:pt x="193" y="1154"/>
                    </a:lnTo>
                    <a:lnTo>
                      <a:pt x="193" y="1159"/>
                    </a:lnTo>
                    <a:lnTo>
                      <a:pt x="193" y="1163"/>
                    </a:lnTo>
                    <a:lnTo>
                      <a:pt x="193" y="1169"/>
                    </a:lnTo>
                    <a:lnTo>
                      <a:pt x="193" y="1175"/>
                    </a:lnTo>
                    <a:lnTo>
                      <a:pt x="193" y="1180"/>
                    </a:lnTo>
                    <a:lnTo>
                      <a:pt x="193" y="1184"/>
                    </a:lnTo>
                    <a:lnTo>
                      <a:pt x="194" y="1188"/>
                    </a:lnTo>
                    <a:lnTo>
                      <a:pt x="187" y="1194"/>
                    </a:lnTo>
                    <a:lnTo>
                      <a:pt x="181" y="1198"/>
                    </a:lnTo>
                    <a:lnTo>
                      <a:pt x="175" y="1199"/>
                    </a:lnTo>
                    <a:lnTo>
                      <a:pt x="170" y="1205"/>
                    </a:lnTo>
                    <a:lnTo>
                      <a:pt x="162" y="1209"/>
                    </a:lnTo>
                    <a:lnTo>
                      <a:pt x="156" y="1213"/>
                    </a:lnTo>
                    <a:lnTo>
                      <a:pt x="153" y="1217"/>
                    </a:lnTo>
                    <a:lnTo>
                      <a:pt x="147" y="1222"/>
                    </a:lnTo>
                    <a:lnTo>
                      <a:pt x="139" y="1224"/>
                    </a:lnTo>
                    <a:lnTo>
                      <a:pt x="134" y="1228"/>
                    </a:lnTo>
                    <a:lnTo>
                      <a:pt x="128" y="1234"/>
                    </a:lnTo>
                    <a:lnTo>
                      <a:pt x="122" y="1237"/>
                    </a:lnTo>
                    <a:lnTo>
                      <a:pt x="115" y="1239"/>
                    </a:lnTo>
                    <a:lnTo>
                      <a:pt x="109" y="1245"/>
                    </a:lnTo>
                    <a:lnTo>
                      <a:pt x="103" y="1249"/>
                    </a:lnTo>
                    <a:lnTo>
                      <a:pt x="97" y="1253"/>
                    </a:lnTo>
                    <a:lnTo>
                      <a:pt x="92" y="1256"/>
                    </a:lnTo>
                    <a:lnTo>
                      <a:pt x="86" y="1260"/>
                    </a:lnTo>
                    <a:lnTo>
                      <a:pt x="80" y="1264"/>
                    </a:lnTo>
                    <a:lnTo>
                      <a:pt x="75" y="1268"/>
                    </a:lnTo>
                    <a:lnTo>
                      <a:pt x="69" y="1274"/>
                    </a:lnTo>
                    <a:lnTo>
                      <a:pt x="63" y="1277"/>
                    </a:lnTo>
                    <a:lnTo>
                      <a:pt x="57" y="1281"/>
                    </a:lnTo>
                    <a:lnTo>
                      <a:pt x="52" y="1285"/>
                    </a:lnTo>
                    <a:lnTo>
                      <a:pt x="44" y="1289"/>
                    </a:lnTo>
                    <a:lnTo>
                      <a:pt x="38" y="1293"/>
                    </a:lnTo>
                    <a:lnTo>
                      <a:pt x="35" y="1298"/>
                    </a:lnTo>
                    <a:lnTo>
                      <a:pt x="29" y="1302"/>
                    </a:lnTo>
                    <a:lnTo>
                      <a:pt x="21" y="1306"/>
                    </a:lnTo>
                    <a:lnTo>
                      <a:pt x="16" y="1310"/>
                    </a:lnTo>
                    <a:lnTo>
                      <a:pt x="10" y="1315"/>
                    </a:lnTo>
                    <a:lnTo>
                      <a:pt x="6" y="1319"/>
                    </a:lnTo>
                    <a:lnTo>
                      <a:pt x="4" y="1325"/>
                    </a:lnTo>
                    <a:lnTo>
                      <a:pt x="4" y="1333"/>
                    </a:lnTo>
                    <a:lnTo>
                      <a:pt x="4" y="1338"/>
                    </a:lnTo>
                    <a:lnTo>
                      <a:pt x="4" y="1346"/>
                    </a:lnTo>
                    <a:lnTo>
                      <a:pt x="4" y="1352"/>
                    </a:lnTo>
                    <a:lnTo>
                      <a:pt x="4" y="1359"/>
                    </a:lnTo>
                    <a:lnTo>
                      <a:pt x="4" y="1367"/>
                    </a:lnTo>
                    <a:lnTo>
                      <a:pt x="4" y="1374"/>
                    </a:lnTo>
                    <a:lnTo>
                      <a:pt x="4" y="1380"/>
                    </a:lnTo>
                    <a:lnTo>
                      <a:pt x="4" y="1388"/>
                    </a:lnTo>
                    <a:lnTo>
                      <a:pt x="2" y="1395"/>
                    </a:lnTo>
                    <a:lnTo>
                      <a:pt x="2" y="1401"/>
                    </a:lnTo>
                    <a:lnTo>
                      <a:pt x="2" y="1409"/>
                    </a:lnTo>
                    <a:lnTo>
                      <a:pt x="2" y="1416"/>
                    </a:lnTo>
                    <a:lnTo>
                      <a:pt x="2" y="1424"/>
                    </a:lnTo>
                    <a:lnTo>
                      <a:pt x="2" y="1431"/>
                    </a:lnTo>
                    <a:lnTo>
                      <a:pt x="2" y="1437"/>
                    </a:lnTo>
                    <a:lnTo>
                      <a:pt x="2" y="1445"/>
                    </a:lnTo>
                    <a:lnTo>
                      <a:pt x="0" y="1450"/>
                    </a:lnTo>
                    <a:lnTo>
                      <a:pt x="0" y="1460"/>
                    </a:lnTo>
                    <a:lnTo>
                      <a:pt x="0" y="1466"/>
                    </a:lnTo>
                    <a:lnTo>
                      <a:pt x="0" y="1473"/>
                    </a:lnTo>
                    <a:lnTo>
                      <a:pt x="0" y="1479"/>
                    </a:lnTo>
                    <a:lnTo>
                      <a:pt x="0" y="1488"/>
                    </a:lnTo>
                    <a:lnTo>
                      <a:pt x="0" y="1494"/>
                    </a:lnTo>
                    <a:lnTo>
                      <a:pt x="0" y="1502"/>
                    </a:lnTo>
                    <a:lnTo>
                      <a:pt x="0" y="1507"/>
                    </a:lnTo>
                    <a:lnTo>
                      <a:pt x="0" y="1517"/>
                    </a:lnTo>
                    <a:lnTo>
                      <a:pt x="0" y="1523"/>
                    </a:lnTo>
                    <a:lnTo>
                      <a:pt x="0" y="1528"/>
                    </a:lnTo>
                    <a:lnTo>
                      <a:pt x="0" y="1536"/>
                    </a:lnTo>
                    <a:lnTo>
                      <a:pt x="0" y="1546"/>
                    </a:lnTo>
                    <a:lnTo>
                      <a:pt x="54" y="1547"/>
                    </a:lnTo>
                    <a:lnTo>
                      <a:pt x="59" y="1346"/>
                    </a:lnTo>
                    <a:lnTo>
                      <a:pt x="63" y="1342"/>
                    </a:lnTo>
                    <a:lnTo>
                      <a:pt x="69" y="1338"/>
                    </a:lnTo>
                    <a:lnTo>
                      <a:pt x="75" y="1333"/>
                    </a:lnTo>
                    <a:lnTo>
                      <a:pt x="82" y="1329"/>
                    </a:lnTo>
                    <a:lnTo>
                      <a:pt x="88" y="1325"/>
                    </a:lnTo>
                    <a:lnTo>
                      <a:pt x="92" y="1321"/>
                    </a:lnTo>
                    <a:lnTo>
                      <a:pt x="97" y="1317"/>
                    </a:lnTo>
                    <a:lnTo>
                      <a:pt x="105" y="1315"/>
                    </a:lnTo>
                    <a:lnTo>
                      <a:pt x="111" y="1310"/>
                    </a:lnTo>
                    <a:lnTo>
                      <a:pt x="116" y="1306"/>
                    </a:lnTo>
                    <a:lnTo>
                      <a:pt x="122" y="1302"/>
                    </a:lnTo>
                    <a:lnTo>
                      <a:pt x="128" y="1298"/>
                    </a:lnTo>
                    <a:lnTo>
                      <a:pt x="134" y="1293"/>
                    </a:lnTo>
                    <a:lnTo>
                      <a:pt x="139" y="1291"/>
                    </a:lnTo>
                    <a:lnTo>
                      <a:pt x="145" y="1285"/>
                    </a:lnTo>
                    <a:lnTo>
                      <a:pt x="153" y="1281"/>
                    </a:lnTo>
                    <a:lnTo>
                      <a:pt x="156" y="1277"/>
                    </a:lnTo>
                    <a:lnTo>
                      <a:pt x="162" y="1274"/>
                    </a:lnTo>
                    <a:lnTo>
                      <a:pt x="168" y="1268"/>
                    </a:lnTo>
                    <a:lnTo>
                      <a:pt x="175" y="1266"/>
                    </a:lnTo>
                    <a:lnTo>
                      <a:pt x="181" y="1262"/>
                    </a:lnTo>
                    <a:lnTo>
                      <a:pt x="187" y="1256"/>
                    </a:lnTo>
                    <a:lnTo>
                      <a:pt x="193" y="1253"/>
                    </a:lnTo>
                    <a:lnTo>
                      <a:pt x="198" y="1251"/>
                    </a:lnTo>
                    <a:lnTo>
                      <a:pt x="204" y="1245"/>
                    </a:lnTo>
                    <a:lnTo>
                      <a:pt x="210" y="1241"/>
                    </a:lnTo>
                    <a:lnTo>
                      <a:pt x="215" y="1237"/>
                    </a:lnTo>
                    <a:lnTo>
                      <a:pt x="221" y="1234"/>
                    </a:lnTo>
                    <a:lnTo>
                      <a:pt x="227" y="1228"/>
                    </a:lnTo>
                    <a:lnTo>
                      <a:pt x="234" y="1226"/>
                    </a:lnTo>
                    <a:lnTo>
                      <a:pt x="240" y="1222"/>
                    </a:lnTo>
                    <a:lnTo>
                      <a:pt x="246" y="1217"/>
                    </a:lnTo>
                    <a:lnTo>
                      <a:pt x="246" y="1213"/>
                    </a:lnTo>
                    <a:lnTo>
                      <a:pt x="246" y="1207"/>
                    </a:lnTo>
                    <a:lnTo>
                      <a:pt x="246" y="1203"/>
                    </a:lnTo>
                    <a:lnTo>
                      <a:pt x="246" y="1198"/>
                    </a:lnTo>
                    <a:lnTo>
                      <a:pt x="246" y="1194"/>
                    </a:lnTo>
                    <a:lnTo>
                      <a:pt x="246" y="1188"/>
                    </a:lnTo>
                    <a:lnTo>
                      <a:pt x="246" y="1182"/>
                    </a:lnTo>
                    <a:lnTo>
                      <a:pt x="246" y="1179"/>
                    </a:lnTo>
                    <a:lnTo>
                      <a:pt x="246" y="1175"/>
                    </a:lnTo>
                    <a:lnTo>
                      <a:pt x="246" y="1169"/>
                    </a:lnTo>
                    <a:lnTo>
                      <a:pt x="246" y="1163"/>
                    </a:lnTo>
                    <a:lnTo>
                      <a:pt x="248" y="1159"/>
                    </a:lnTo>
                    <a:lnTo>
                      <a:pt x="248" y="1154"/>
                    </a:lnTo>
                    <a:lnTo>
                      <a:pt x="248" y="1150"/>
                    </a:lnTo>
                    <a:lnTo>
                      <a:pt x="248" y="1144"/>
                    </a:lnTo>
                    <a:lnTo>
                      <a:pt x="248" y="1140"/>
                    </a:lnTo>
                    <a:lnTo>
                      <a:pt x="248" y="1135"/>
                    </a:lnTo>
                    <a:lnTo>
                      <a:pt x="248" y="1129"/>
                    </a:lnTo>
                    <a:lnTo>
                      <a:pt x="248" y="1123"/>
                    </a:lnTo>
                    <a:lnTo>
                      <a:pt x="248" y="1121"/>
                    </a:lnTo>
                    <a:lnTo>
                      <a:pt x="248" y="1116"/>
                    </a:lnTo>
                    <a:lnTo>
                      <a:pt x="248" y="1110"/>
                    </a:lnTo>
                    <a:lnTo>
                      <a:pt x="248" y="1106"/>
                    </a:lnTo>
                    <a:lnTo>
                      <a:pt x="250" y="1101"/>
                    </a:lnTo>
                    <a:lnTo>
                      <a:pt x="250" y="1095"/>
                    </a:lnTo>
                    <a:lnTo>
                      <a:pt x="250" y="1091"/>
                    </a:lnTo>
                    <a:lnTo>
                      <a:pt x="250" y="1085"/>
                    </a:lnTo>
                    <a:lnTo>
                      <a:pt x="250" y="1082"/>
                    </a:lnTo>
                    <a:lnTo>
                      <a:pt x="250" y="1076"/>
                    </a:lnTo>
                    <a:lnTo>
                      <a:pt x="250" y="1072"/>
                    </a:lnTo>
                    <a:lnTo>
                      <a:pt x="250" y="1066"/>
                    </a:lnTo>
                    <a:lnTo>
                      <a:pt x="251" y="1063"/>
                    </a:lnTo>
                    <a:lnTo>
                      <a:pt x="253" y="1059"/>
                    </a:lnTo>
                    <a:lnTo>
                      <a:pt x="259" y="1057"/>
                    </a:lnTo>
                    <a:lnTo>
                      <a:pt x="263" y="1053"/>
                    </a:lnTo>
                    <a:lnTo>
                      <a:pt x="267" y="1051"/>
                    </a:lnTo>
                    <a:lnTo>
                      <a:pt x="270" y="1047"/>
                    </a:lnTo>
                    <a:lnTo>
                      <a:pt x="274" y="1045"/>
                    </a:lnTo>
                    <a:lnTo>
                      <a:pt x="278" y="1042"/>
                    </a:lnTo>
                    <a:lnTo>
                      <a:pt x="282" y="1040"/>
                    </a:lnTo>
                    <a:lnTo>
                      <a:pt x="286" y="1036"/>
                    </a:lnTo>
                    <a:lnTo>
                      <a:pt x="289" y="1034"/>
                    </a:lnTo>
                    <a:lnTo>
                      <a:pt x="295" y="1030"/>
                    </a:lnTo>
                    <a:lnTo>
                      <a:pt x="299" y="1028"/>
                    </a:lnTo>
                    <a:lnTo>
                      <a:pt x="303" y="1024"/>
                    </a:lnTo>
                    <a:lnTo>
                      <a:pt x="307" y="1023"/>
                    </a:lnTo>
                    <a:lnTo>
                      <a:pt x="312" y="1019"/>
                    </a:lnTo>
                    <a:lnTo>
                      <a:pt x="316" y="1017"/>
                    </a:lnTo>
                    <a:lnTo>
                      <a:pt x="318" y="1013"/>
                    </a:lnTo>
                    <a:lnTo>
                      <a:pt x="324" y="1011"/>
                    </a:lnTo>
                    <a:lnTo>
                      <a:pt x="328" y="1007"/>
                    </a:lnTo>
                    <a:lnTo>
                      <a:pt x="329" y="1005"/>
                    </a:lnTo>
                    <a:lnTo>
                      <a:pt x="335" y="1002"/>
                    </a:lnTo>
                    <a:lnTo>
                      <a:pt x="339" y="1000"/>
                    </a:lnTo>
                    <a:lnTo>
                      <a:pt x="343" y="996"/>
                    </a:lnTo>
                    <a:lnTo>
                      <a:pt x="347" y="994"/>
                    </a:lnTo>
                    <a:lnTo>
                      <a:pt x="350" y="990"/>
                    </a:lnTo>
                    <a:lnTo>
                      <a:pt x="354" y="988"/>
                    </a:lnTo>
                    <a:lnTo>
                      <a:pt x="358" y="985"/>
                    </a:lnTo>
                    <a:lnTo>
                      <a:pt x="364" y="983"/>
                    </a:lnTo>
                    <a:lnTo>
                      <a:pt x="366" y="979"/>
                    </a:lnTo>
                    <a:lnTo>
                      <a:pt x="369" y="977"/>
                    </a:lnTo>
                    <a:lnTo>
                      <a:pt x="375" y="973"/>
                    </a:lnTo>
                    <a:lnTo>
                      <a:pt x="379" y="973"/>
                    </a:lnTo>
                    <a:lnTo>
                      <a:pt x="379" y="966"/>
                    </a:lnTo>
                    <a:lnTo>
                      <a:pt x="381" y="960"/>
                    </a:lnTo>
                    <a:lnTo>
                      <a:pt x="381" y="952"/>
                    </a:lnTo>
                    <a:lnTo>
                      <a:pt x="381" y="947"/>
                    </a:lnTo>
                    <a:lnTo>
                      <a:pt x="381" y="941"/>
                    </a:lnTo>
                    <a:lnTo>
                      <a:pt x="381" y="935"/>
                    </a:lnTo>
                    <a:lnTo>
                      <a:pt x="381" y="929"/>
                    </a:lnTo>
                    <a:lnTo>
                      <a:pt x="383" y="924"/>
                    </a:lnTo>
                    <a:lnTo>
                      <a:pt x="383" y="918"/>
                    </a:lnTo>
                    <a:lnTo>
                      <a:pt x="385" y="910"/>
                    </a:lnTo>
                    <a:lnTo>
                      <a:pt x="385" y="905"/>
                    </a:lnTo>
                    <a:lnTo>
                      <a:pt x="385" y="899"/>
                    </a:lnTo>
                    <a:lnTo>
                      <a:pt x="385" y="891"/>
                    </a:lnTo>
                    <a:lnTo>
                      <a:pt x="386" y="886"/>
                    </a:lnTo>
                    <a:lnTo>
                      <a:pt x="386" y="880"/>
                    </a:lnTo>
                    <a:lnTo>
                      <a:pt x="386" y="874"/>
                    </a:lnTo>
                    <a:lnTo>
                      <a:pt x="386" y="869"/>
                    </a:lnTo>
                    <a:lnTo>
                      <a:pt x="386" y="863"/>
                    </a:lnTo>
                    <a:lnTo>
                      <a:pt x="386" y="857"/>
                    </a:lnTo>
                    <a:lnTo>
                      <a:pt x="388" y="851"/>
                    </a:lnTo>
                    <a:lnTo>
                      <a:pt x="388" y="846"/>
                    </a:lnTo>
                    <a:lnTo>
                      <a:pt x="388" y="840"/>
                    </a:lnTo>
                    <a:lnTo>
                      <a:pt x="388" y="834"/>
                    </a:lnTo>
                    <a:lnTo>
                      <a:pt x="390" y="829"/>
                    </a:lnTo>
                    <a:lnTo>
                      <a:pt x="390" y="821"/>
                    </a:lnTo>
                    <a:lnTo>
                      <a:pt x="390" y="815"/>
                    </a:lnTo>
                    <a:lnTo>
                      <a:pt x="390" y="810"/>
                    </a:lnTo>
                    <a:lnTo>
                      <a:pt x="392" y="804"/>
                    </a:lnTo>
                    <a:lnTo>
                      <a:pt x="392" y="798"/>
                    </a:lnTo>
                    <a:lnTo>
                      <a:pt x="392" y="792"/>
                    </a:lnTo>
                    <a:lnTo>
                      <a:pt x="392" y="787"/>
                    </a:lnTo>
                    <a:lnTo>
                      <a:pt x="392" y="781"/>
                    </a:lnTo>
                    <a:lnTo>
                      <a:pt x="398" y="779"/>
                    </a:lnTo>
                    <a:lnTo>
                      <a:pt x="404" y="777"/>
                    </a:lnTo>
                    <a:lnTo>
                      <a:pt x="409" y="775"/>
                    </a:lnTo>
                    <a:lnTo>
                      <a:pt x="417" y="775"/>
                    </a:lnTo>
                    <a:lnTo>
                      <a:pt x="423" y="772"/>
                    </a:lnTo>
                    <a:lnTo>
                      <a:pt x="428" y="770"/>
                    </a:lnTo>
                    <a:lnTo>
                      <a:pt x="434" y="770"/>
                    </a:lnTo>
                    <a:lnTo>
                      <a:pt x="440" y="770"/>
                    </a:lnTo>
                    <a:lnTo>
                      <a:pt x="445" y="766"/>
                    </a:lnTo>
                    <a:lnTo>
                      <a:pt x="451" y="764"/>
                    </a:lnTo>
                    <a:lnTo>
                      <a:pt x="457" y="764"/>
                    </a:lnTo>
                    <a:lnTo>
                      <a:pt x="463" y="762"/>
                    </a:lnTo>
                    <a:lnTo>
                      <a:pt x="468" y="760"/>
                    </a:lnTo>
                    <a:lnTo>
                      <a:pt x="474" y="758"/>
                    </a:lnTo>
                    <a:lnTo>
                      <a:pt x="480" y="758"/>
                    </a:lnTo>
                    <a:lnTo>
                      <a:pt x="487" y="756"/>
                    </a:lnTo>
                    <a:lnTo>
                      <a:pt x="491" y="754"/>
                    </a:lnTo>
                    <a:lnTo>
                      <a:pt x="497" y="753"/>
                    </a:lnTo>
                    <a:lnTo>
                      <a:pt x="502" y="753"/>
                    </a:lnTo>
                    <a:lnTo>
                      <a:pt x="508" y="751"/>
                    </a:lnTo>
                    <a:lnTo>
                      <a:pt x="514" y="747"/>
                    </a:lnTo>
                    <a:lnTo>
                      <a:pt x="520" y="747"/>
                    </a:lnTo>
                    <a:lnTo>
                      <a:pt x="525" y="745"/>
                    </a:lnTo>
                    <a:lnTo>
                      <a:pt x="533" y="745"/>
                    </a:lnTo>
                    <a:lnTo>
                      <a:pt x="539" y="741"/>
                    </a:lnTo>
                    <a:lnTo>
                      <a:pt x="544" y="741"/>
                    </a:lnTo>
                    <a:lnTo>
                      <a:pt x="550" y="739"/>
                    </a:lnTo>
                    <a:lnTo>
                      <a:pt x="556" y="737"/>
                    </a:lnTo>
                    <a:lnTo>
                      <a:pt x="561" y="735"/>
                    </a:lnTo>
                    <a:lnTo>
                      <a:pt x="567" y="735"/>
                    </a:lnTo>
                    <a:lnTo>
                      <a:pt x="573" y="734"/>
                    </a:lnTo>
                    <a:lnTo>
                      <a:pt x="579" y="734"/>
                    </a:lnTo>
                    <a:lnTo>
                      <a:pt x="579" y="728"/>
                    </a:lnTo>
                    <a:lnTo>
                      <a:pt x="580" y="724"/>
                    </a:lnTo>
                    <a:lnTo>
                      <a:pt x="580" y="718"/>
                    </a:lnTo>
                    <a:lnTo>
                      <a:pt x="582" y="713"/>
                    </a:lnTo>
                    <a:lnTo>
                      <a:pt x="582" y="709"/>
                    </a:lnTo>
                    <a:lnTo>
                      <a:pt x="584" y="703"/>
                    </a:lnTo>
                    <a:lnTo>
                      <a:pt x="584" y="699"/>
                    </a:lnTo>
                    <a:lnTo>
                      <a:pt x="584" y="695"/>
                    </a:lnTo>
                    <a:lnTo>
                      <a:pt x="584" y="690"/>
                    </a:lnTo>
                    <a:lnTo>
                      <a:pt x="586" y="684"/>
                    </a:lnTo>
                    <a:lnTo>
                      <a:pt x="588" y="678"/>
                    </a:lnTo>
                    <a:lnTo>
                      <a:pt x="590" y="675"/>
                    </a:lnTo>
                    <a:lnTo>
                      <a:pt x="590" y="671"/>
                    </a:lnTo>
                    <a:lnTo>
                      <a:pt x="590" y="665"/>
                    </a:lnTo>
                    <a:lnTo>
                      <a:pt x="590" y="659"/>
                    </a:lnTo>
                    <a:lnTo>
                      <a:pt x="592" y="656"/>
                    </a:lnTo>
                    <a:lnTo>
                      <a:pt x="592" y="650"/>
                    </a:lnTo>
                    <a:lnTo>
                      <a:pt x="594" y="646"/>
                    </a:lnTo>
                    <a:lnTo>
                      <a:pt x="596" y="640"/>
                    </a:lnTo>
                    <a:lnTo>
                      <a:pt x="596" y="637"/>
                    </a:lnTo>
                    <a:lnTo>
                      <a:pt x="596" y="631"/>
                    </a:lnTo>
                    <a:lnTo>
                      <a:pt x="598" y="625"/>
                    </a:lnTo>
                    <a:lnTo>
                      <a:pt x="598" y="621"/>
                    </a:lnTo>
                    <a:lnTo>
                      <a:pt x="599" y="618"/>
                    </a:lnTo>
                    <a:lnTo>
                      <a:pt x="599" y="614"/>
                    </a:lnTo>
                    <a:lnTo>
                      <a:pt x="601" y="608"/>
                    </a:lnTo>
                    <a:lnTo>
                      <a:pt x="601" y="602"/>
                    </a:lnTo>
                    <a:lnTo>
                      <a:pt x="601" y="599"/>
                    </a:lnTo>
                    <a:lnTo>
                      <a:pt x="603" y="593"/>
                    </a:lnTo>
                    <a:lnTo>
                      <a:pt x="603" y="589"/>
                    </a:lnTo>
                    <a:lnTo>
                      <a:pt x="605" y="583"/>
                    </a:lnTo>
                    <a:lnTo>
                      <a:pt x="607" y="579"/>
                    </a:lnTo>
                    <a:lnTo>
                      <a:pt x="613" y="578"/>
                    </a:lnTo>
                    <a:lnTo>
                      <a:pt x="618" y="576"/>
                    </a:lnTo>
                    <a:lnTo>
                      <a:pt x="624" y="574"/>
                    </a:lnTo>
                    <a:lnTo>
                      <a:pt x="630" y="574"/>
                    </a:lnTo>
                    <a:lnTo>
                      <a:pt x="637" y="574"/>
                    </a:lnTo>
                    <a:lnTo>
                      <a:pt x="645" y="572"/>
                    </a:lnTo>
                    <a:lnTo>
                      <a:pt x="651" y="570"/>
                    </a:lnTo>
                    <a:lnTo>
                      <a:pt x="658" y="570"/>
                    </a:lnTo>
                    <a:lnTo>
                      <a:pt x="666" y="568"/>
                    </a:lnTo>
                    <a:lnTo>
                      <a:pt x="672" y="568"/>
                    </a:lnTo>
                    <a:lnTo>
                      <a:pt x="677" y="566"/>
                    </a:lnTo>
                    <a:lnTo>
                      <a:pt x="685" y="564"/>
                    </a:lnTo>
                    <a:lnTo>
                      <a:pt x="691" y="562"/>
                    </a:lnTo>
                    <a:lnTo>
                      <a:pt x="698" y="560"/>
                    </a:lnTo>
                    <a:lnTo>
                      <a:pt x="706" y="560"/>
                    </a:lnTo>
                    <a:lnTo>
                      <a:pt x="712" y="560"/>
                    </a:lnTo>
                    <a:lnTo>
                      <a:pt x="719" y="557"/>
                    </a:lnTo>
                    <a:lnTo>
                      <a:pt x="725" y="557"/>
                    </a:lnTo>
                    <a:lnTo>
                      <a:pt x="733" y="555"/>
                    </a:lnTo>
                    <a:lnTo>
                      <a:pt x="740" y="555"/>
                    </a:lnTo>
                    <a:lnTo>
                      <a:pt x="746" y="553"/>
                    </a:lnTo>
                    <a:lnTo>
                      <a:pt x="752" y="553"/>
                    </a:lnTo>
                    <a:lnTo>
                      <a:pt x="759" y="551"/>
                    </a:lnTo>
                    <a:lnTo>
                      <a:pt x="767" y="549"/>
                    </a:lnTo>
                    <a:lnTo>
                      <a:pt x="773" y="549"/>
                    </a:lnTo>
                    <a:lnTo>
                      <a:pt x="780" y="549"/>
                    </a:lnTo>
                    <a:lnTo>
                      <a:pt x="786" y="547"/>
                    </a:lnTo>
                    <a:lnTo>
                      <a:pt x="793" y="545"/>
                    </a:lnTo>
                    <a:lnTo>
                      <a:pt x="799" y="543"/>
                    </a:lnTo>
                    <a:lnTo>
                      <a:pt x="805" y="543"/>
                    </a:lnTo>
                    <a:lnTo>
                      <a:pt x="812" y="543"/>
                    </a:lnTo>
                    <a:lnTo>
                      <a:pt x="820" y="543"/>
                    </a:lnTo>
                    <a:lnTo>
                      <a:pt x="820" y="538"/>
                    </a:lnTo>
                    <a:lnTo>
                      <a:pt x="822" y="532"/>
                    </a:lnTo>
                    <a:lnTo>
                      <a:pt x="822" y="526"/>
                    </a:lnTo>
                    <a:lnTo>
                      <a:pt x="822" y="521"/>
                    </a:lnTo>
                    <a:lnTo>
                      <a:pt x="822" y="515"/>
                    </a:lnTo>
                    <a:lnTo>
                      <a:pt x="824" y="511"/>
                    </a:lnTo>
                    <a:lnTo>
                      <a:pt x="824" y="505"/>
                    </a:lnTo>
                    <a:lnTo>
                      <a:pt x="826" y="502"/>
                    </a:lnTo>
                    <a:lnTo>
                      <a:pt x="826" y="496"/>
                    </a:lnTo>
                    <a:lnTo>
                      <a:pt x="828" y="490"/>
                    </a:lnTo>
                    <a:lnTo>
                      <a:pt x="828" y="486"/>
                    </a:lnTo>
                    <a:lnTo>
                      <a:pt x="830" y="481"/>
                    </a:lnTo>
                    <a:lnTo>
                      <a:pt x="830" y="475"/>
                    </a:lnTo>
                    <a:lnTo>
                      <a:pt x="831" y="471"/>
                    </a:lnTo>
                    <a:lnTo>
                      <a:pt x="831" y="465"/>
                    </a:lnTo>
                    <a:lnTo>
                      <a:pt x="833" y="462"/>
                    </a:lnTo>
                    <a:lnTo>
                      <a:pt x="833" y="456"/>
                    </a:lnTo>
                    <a:lnTo>
                      <a:pt x="833" y="450"/>
                    </a:lnTo>
                    <a:lnTo>
                      <a:pt x="835" y="446"/>
                    </a:lnTo>
                    <a:lnTo>
                      <a:pt x="837" y="439"/>
                    </a:lnTo>
                    <a:lnTo>
                      <a:pt x="837" y="435"/>
                    </a:lnTo>
                    <a:lnTo>
                      <a:pt x="839" y="429"/>
                    </a:lnTo>
                    <a:lnTo>
                      <a:pt x="839" y="425"/>
                    </a:lnTo>
                    <a:lnTo>
                      <a:pt x="839" y="422"/>
                    </a:lnTo>
                    <a:lnTo>
                      <a:pt x="839" y="416"/>
                    </a:lnTo>
                    <a:lnTo>
                      <a:pt x="841" y="410"/>
                    </a:lnTo>
                    <a:lnTo>
                      <a:pt x="841" y="405"/>
                    </a:lnTo>
                    <a:lnTo>
                      <a:pt x="843" y="401"/>
                    </a:lnTo>
                    <a:lnTo>
                      <a:pt x="843" y="395"/>
                    </a:lnTo>
                    <a:lnTo>
                      <a:pt x="845" y="391"/>
                    </a:lnTo>
                    <a:lnTo>
                      <a:pt x="845" y="386"/>
                    </a:lnTo>
                    <a:lnTo>
                      <a:pt x="845" y="382"/>
                    </a:lnTo>
                    <a:lnTo>
                      <a:pt x="852" y="380"/>
                    </a:lnTo>
                    <a:lnTo>
                      <a:pt x="858" y="378"/>
                    </a:lnTo>
                    <a:lnTo>
                      <a:pt x="866" y="376"/>
                    </a:lnTo>
                    <a:lnTo>
                      <a:pt x="873" y="376"/>
                    </a:lnTo>
                    <a:lnTo>
                      <a:pt x="879" y="374"/>
                    </a:lnTo>
                    <a:lnTo>
                      <a:pt x="887" y="372"/>
                    </a:lnTo>
                    <a:lnTo>
                      <a:pt x="894" y="370"/>
                    </a:lnTo>
                    <a:lnTo>
                      <a:pt x="900" y="370"/>
                    </a:lnTo>
                    <a:lnTo>
                      <a:pt x="908" y="368"/>
                    </a:lnTo>
                    <a:lnTo>
                      <a:pt x="915" y="367"/>
                    </a:lnTo>
                    <a:lnTo>
                      <a:pt x="921" y="365"/>
                    </a:lnTo>
                    <a:lnTo>
                      <a:pt x="928" y="365"/>
                    </a:lnTo>
                    <a:lnTo>
                      <a:pt x="936" y="363"/>
                    </a:lnTo>
                    <a:lnTo>
                      <a:pt x="944" y="361"/>
                    </a:lnTo>
                    <a:lnTo>
                      <a:pt x="949" y="359"/>
                    </a:lnTo>
                    <a:lnTo>
                      <a:pt x="957" y="359"/>
                    </a:lnTo>
                    <a:lnTo>
                      <a:pt x="963" y="357"/>
                    </a:lnTo>
                    <a:lnTo>
                      <a:pt x="970" y="355"/>
                    </a:lnTo>
                    <a:lnTo>
                      <a:pt x="978" y="353"/>
                    </a:lnTo>
                    <a:lnTo>
                      <a:pt x="984" y="353"/>
                    </a:lnTo>
                    <a:lnTo>
                      <a:pt x="991" y="351"/>
                    </a:lnTo>
                    <a:lnTo>
                      <a:pt x="999" y="349"/>
                    </a:lnTo>
                    <a:lnTo>
                      <a:pt x="1006" y="347"/>
                    </a:lnTo>
                    <a:lnTo>
                      <a:pt x="1012" y="347"/>
                    </a:lnTo>
                    <a:lnTo>
                      <a:pt x="1018" y="346"/>
                    </a:lnTo>
                    <a:lnTo>
                      <a:pt x="1025" y="346"/>
                    </a:lnTo>
                    <a:lnTo>
                      <a:pt x="1033" y="342"/>
                    </a:lnTo>
                    <a:lnTo>
                      <a:pt x="1041" y="342"/>
                    </a:lnTo>
                    <a:lnTo>
                      <a:pt x="1046" y="342"/>
                    </a:lnTo>
                    <a:lnTo>
                      <a:pt x="1054" y="340"/>
                    </a:lnTo>
                    <a:lnTo>
                      <a:pt x="1060" y="338"/>
                    </a:lnTo>
                    <a:lnTo>
                      <a:pt x="1067" y="336"/>
                    </a:lnTo>
                    <a:lnTo>
                      <a:pt x="1067" y="332"/>
                    </a:lnTo>
                    <a:lnTo>
                      <a:pt x="1067" y="330"/>
                    </a:lnTo>
                    <a:lnTo>
                      <a:pt x="1067" y="325"/>
                    </a:lnTo>
                    <a:lnTo>
                      <a:pt x="1067" y="321"/>
                    </a:lnTo>
                    <a:lnTo>
                      <a:pt x="1069" y="313"/>
                    </a:lnTo>
                    <a:lnTo>
                      <a:pt x="1069" y="306"/>
                    </a:lnTo>
                    <a:lnTo>
                      <a:pt x="1069" y="298"/>
                    </a:lnTo>
                    <a:lnTo>
                      <a:pt x="1071" y="290"/>
                    </a:lnTo>
                    <a:lnTo>
                      <a:pt x="1071" y="283"/>
                    </a:lnTo>
                    <a:lnTo>
                      <a:pt x="1071" y="277"/>
                    </a:lnTo>
                    <a:lnTo>
                      <a:pt x="1071" y="271"/>
                    </a:lnTo>
                    <a:lnTo>
                      <a:pt x="1071" y="268"/>
                    </a:lnTo>
                    <a:lnTo>
                      <a:pt x="1071" y="266"/>
                    </a:lnTo>
                    <a:lnTo>
                      <a:pt x="1071" y="260"/>
                    </a:lnTo>
                    <a:lnTo>
                      <a:pt x="1071" y="256"/>
                    </a:lnTo>
                    <a:lnTo>
                      <a:pt x="1071" y="252"/>
                    </a:lnTo>
                    <a:lnTo>
                      <a:pt x="1071" y="249"/>
                    </a:lnTo>
                    <a:lnTo>
                      <a:pt x="1071" y="245"/>
                    </a:lnTo>
                    <a:lnTo>
                      <a:pt x="1071" y="237"/>
                    </a:lnTo>
                    <a:lnTo>
                      <a:pt x="1071" y="232"/>
                    </a:lnTo>
                    <a:lnTo>
                      <a:pt x="1071" y="224"/>
                    </a:lnTo>
                    <a:lnTo>
                      <a:pt x="1073" y="216"/>
                    </a:lnTo>
                    <a:lnTo>
                      <a:pt x="1079" y="214"/>
                    </a:lnTo>
                    <a:lnTo>
                      <a:pt x="1088" y="214"/>
                    </a:lnTo>
                    <a:lnTo>
                      <a:pt x="1090" y="212"/>
                    </a:lnTo>
                    <a:lnTo>
                      <a:pt x="1094" y="212"/>
                    </a:lnTo>
                    <a:lnTo>
                      <a:pt x="1100" y="211"/>
                    </a:lnTo>
                    <a:lnTo>
                      <a:pt x="1103" y="211"/>
                    </a:lnTo>
                    <a:lnTo>
                      <a:pt x="1111" y="209"/>
                    </a:lnTo>
                    <a:lnTo>
                      <a:pt x="1119" y="209"/>
                    </a:lnTo>
                    <a:lnTo>
                      <a:pt x="1122" y="209"/>
                    </a:lnTo>
                    <a:lnTo>
                      <a:pt x="1126" y="207"/>
                    </a:lnTo>
                    <a:lnTo>
                      <a:pt x="1130" y="207"/>
                    </a:lnTo>
                    <a:lnTo>
                      <a:pt x="1134" y="207"/>
                    </a:lnTo>
                    <a:lnTo>
                      <a:pt x="1138" y="205"/>
                    </a:lnTo>
                    <a:lnTo>
                      <a:pt x="1141" y="205"/>
                    </a:lnTo>
                    <a:lnTo>
                      <a:pt x="1147" y="203"/>
                    </a:lnTo>
                    <a:lnTo>
                      <a:pt x="1151" y="203"/>
                    </a:lnTo>
                    <a:lnTo>
                      <a:pt x="1153" y="203"/>
                    </a:lnTo>
                    <a:lnTo>
                      <a:pt x="1159" y="203"/>
                    </a:lnTo>
                    <a:lnTo>
                      <a:pt x="1162" y="201"/>
                    </a:lnTo>
                    <a:lnTo>
                      <a:pt x="1166" y="201"/>
                    </a:lnTo>
                    <a:lnTo>
                      <a:pt x="1170" y="201"/>
                    </a:lnTo>
                    <a:lnTo>
                      <a:pt x="1174" y="199"/>
                    </a:lnTo>
                    <a:lnTo>
                      <a:pt x="1178" y="199"/>
                    </a:lnTo>
                    <a:lnTo>
                      <a:pt x="1181" y="199"/>
                    </a:lnTo>
                    <a:lnTo>
                      <a:pt x="1185" y="197"/>
                    </a:lnTo>
                    <a:lnTo>
                      <a:pt x="1189" y="197"/>
                    </a:lnTo>
                    <a:lnTo>
                      <a:pt x="1193" y="195"/>
                    </a:lnTo>
                    <a:lnTo>
                      <a:pt x="1198" y="195"/>
                    </a:lnTo>
                    <a:lnTo>
                      <a:pt x="1204" y="195"/>
                    </a:lnTo>
                    <a:lnTo>
                      <a:pt x="1212" y="193"/>
                    </a:lnTo>
                    <a:lnTo>
                      <a:pt x="1216" y="192"/>
                    </a:lnTo>
                    <a:lnTo>
                      <a:pt x="1221" y="192"/>
                    </a:lnTo>
                    <a:lnTo>
                      <a:pt x="1223" y="190"/>
                    </a:lnTo>
                    <a:lnTo>
                      <a:pt x="1227" y="190"/>
                    </a:lnTo>
                    <a:lnTo>
                      <a:pt x="1233" y="190"/>
                    </a:lnTo>
                    <a:lnTo>
                      <a:pt x="1237" y="190"/>
                    </a:lnTo>
                    <a:lnTo>
                      <a:pt x="1238" y="188"/>
                    </a:lnTo>
                    <a:lnTo>
                      <a:pt x="1244" y="188"/>
                    </a:lnTo>
                    <a:lnTo>
                      <a:pt x="1246" y="188"/>
                    </a:lnTo>
                    <a:lnTo>
                      <a:pt x="1250" y="186"/>
                    </a:lnTo>
                    <a:lnTo>
                      <a:pt x="1256" y="186"/>
                    </a:lnTo>
                    <a:lnTo>
                      <a:pt x="1259" y="186"/>
                    </a:lnTo>
                    <a:lnTo>
                      <a:pt x="1267" y="184"/>
                    </a:lnTo>
                    <a:lnTo>
                      <a:pt x="1275" y="184"/>
                    </a:lnTo>
                    <a:lnTo>
                      <a:pt x="1278" y="184"/>
                    </a:lnTo>
                    <a:lnTo>
                      <a:pt x="1282" y="182"/>
                    </a:lnTo>
                    <a:lnTo>
                      <a:pt x="1286" y="182"/>
                    </a:lnTo>
                    <a:lnTo>
                      <a:pt x="1292" y="182"/>
                    </a:lnTo>
                    <a:lnTo>
                      <a:pt x="1294" y="180"/>
                    </a:lnTo>
                    <a:lnTo>
                      <a:pt x="1297" y="180"/>
                    </a:lnTo>
                    <a:lnTo>
                      <a:pt x="1303" y="178"/>
                    </a:lnTo>
                    <a:lnTo>
                      <a:pt x="1307" y="178"/>
                    </a:lnTo>
                    <a:lnTo>
                      <a:pt x="1309" y="178"/>
                    </a:lnTo>
                    <a:lnTo>
                      <a:pt x="1314" y="178"/>
                    </a:lnTo>
                    <a:lnTo>
                      <a:pt x="1318" y="178"/>
                    </a:lnTo>
                    <a:lnTo>
                      <a:pt x="1322" y="178"/>
                    </a:lnTo>
                    <a:lnTo>
                      <a:pt x="1322" y="171"/>
                    </a:lnTo>
                    <a:lnTo>
                      <a:pt x="1324" y="163"/>
                    </a:lnTo>
                    <a:lnTo>
                      <a:pt x="1324" y="155"/>
                    </a:lnTo>
                    <a:lnTo>
                      <a:pt x="1326" y="150"/>
                    </a:lnTo>
                    <a:lnTo>
                      <a:pt x="1326" y="142"/>
                    </a:lnTo>
                    <a:lnTo>
                      <a:pt x="1328" y="135"/>
                    </a:lnTo>
                    <a:lnTo>
                      <a:pt x="1328" y="127"/>
                    </a:lnTo>
                    <a:lnTo>
                      <a:pt x="1330" y="121"/>
                    </a:lnTo>
                    <a:lnTo>
                      <a:pt x="1332" y="112"/>
                    </a:lnTo>
                    <a:lnTo>
                      <a:pt x="1332" y="104"/>
                    </a:lnTo>
                    <a:lnTo>
                      <a:pt x="1332" y="98"/>
                    </a:lnTo>
                    <a:lnTo>
                      <a:pt x="1333" y="93"/>
                    </a:lnTo>
                    <a:lnTo>
                      <a:pt x="1333" y="83"/>
                    </a:lnTo>
                    <a:lnTo>
                      <a:pt x="1335" y="76"/>
                    </a:lnTo>
                    <a:lnTo>
                      <a:pt x="1337" y="68"/>
                    </a:lnTo>
                    <a:lnTo>
                      <a:pt x="1337" y="62"/>
                    </a:lnTo>
                    <a:lnTo>
                      <a:pt x="1763" y="53"/>
                    </a:lnTo>
                    <a:close/>
                  </a:path>
                </a:pathLst>
              </a:custGeom>
              <a:solidFill>
                <a:srgbClr val="000000"/>
              </a:solidFill>
              <a:ln w="9525">
                <a:noFill/>
                <a:round/>
                <a:headEnd/>
                <a:tailEnd/>
              </a:ln>
            </p:spPr>
            <p:txBody>
              <a:bodyPr/>
              <a:lstStyle/>
              <a:p>
                <a:endParaRPr lang="zh-CN" altLang="en-US"/>
              </a:p>
            </p:txBody>
          </p:sp>
          <p:sp>
            <p:nvSpPr>
              <p:cNvPr id="63609" name="Freeform 143"/>
              <p:cNvSpPr>
                <a:spLocks/>
              </p:cNvSpPr>
              <p:nvPr/>
            </p:nvSpPr>
            <p:spPr bwMode="auto">
              <a:xfrm>
                <a:off x="2705" y="2575"/>
                <a:ext cx="488" cy="386"/>
              </a:xfrm>
              <a:custGeom>
                <a:avLst/>
                <a:gdLst>
                  <a:gd name="T0" fmla="*/ 1 w 975"/>
                  <a:gd name="T1" fmla="*/ 1 h 772"/>
                  <a:gd name="T2" fmla="*/ 1 w 975"/>
                  <a:gd name="T3" fmla="*/ 0 h 772"/>
                  <a:gd name="T4" fmla="*/ 1 w 975"/>
                  <a:gd name="T5" fmla="*/ 1 h 772"/>
                  <a:gd name="T6" fmla="*/ 1 w 975"/>
                  <a:gd name="T7" fmla="*/ 1 h 772"/>
                  <a:gd name="T8" fmla="*/ 1 w 975"/>
                  <a:gd name="T9" fmla="*/ 1 h 772"/>
                  <a:gd name="T10" fmla="*/ 1 w 975"/>
                  <a:gd name="T11" fmla="*/ 1 h 772"/>
                  <a:gd name="T12" fmla="*/ 1 w 975"/>
                  <a:gd name="T13" fmla="*/ 1 h 772"/>
                  <a:gd name="T14" fmla="*/ 1 w 975"/>
                  <a:gd name="T15" fmla="*/ 1 h 772"/>
                  <a:gd name="T16" fmla="*/ 1 w 975"/>
                  <a:gd name="T17" fmla="*/ 1 h 772"/>
                  <a:gd name="T18" fmla="*/ 1 w 975"/>
                  <a:gd name="T19" fmla="*/ 1 h 772"/>
                  <a:gd name="T20" fmla="*/ 1 w 975"/>
                  <a:gd name="T21" fmla="*/ 1 h 772"/>
                  <a:gd name="T22" fmla="*/ 1 w 975"/>
                  <a:gd name="T23" fmla="*/ 1 h 772"/>
                  <a:gd name="T24" fmla="*/ 1 w 975"/>
                  <a:gd name="T25" fmla="*/ 1 h 772"/>
                  <a:gd name="T26" fmla="*/ 1 w 975"/>
                  <a:gd name="T27" fmla="*/ 1 h 772"/>
                  <a:gd name="T28" fmla="*/ 1 w 975"/>
                  <a:gd name="T29" fmla="*/ 1 h 772"/>
                  <a:gd name="T30" fmla="*/ 1 w 975"/>
                  <a:gd name="T31" fmla="*/ 1 h 772"/>
                  <a:gd name="T32" fmla="*/ 1 w 975"/>
                  <a:gd name="T33" fmla="*/ 1 h 772"/>
                  <a:gd name="T34" fmla="*/ 1 w 975"/>
                  <a:gd name="T35" fmla="*/ 1 h 772"/>
                  <a:gd name="T36" fmla="*/ 1 w 975"/>
                  <a:gd name="T37" fmla="*/ 1 h 772"/>
                  <a:gd name="T38" fmla="*/ 1 w 975"/>
                  <a:gd name="T39" fmla="*/ 1 h 772"/>
                  <a:gd name="T40" fmla="*/ 1 w 975"/>
                  <a:gd name="T41" fmla="*/ 1 h 772"/>
                  <a:gd name="T42" fmla="*/ 1 w 975"/>
                  <a:gd name="T43" fmla="*/ 1 h 772"/>
                  <a:gd name="T44" fmla="*/ 1 w 975"/>
                  <a:gd name="T45" fmla="*/ 1 h 772"/>
                  <a:gd name="T46" fmla="*/ 1 w 975"/>
                  <a:gd name="T47" fmla="*/ 1 h 772"/>
                  <a:gd name="T48" fmla="*/ 1 w 975"/>
                  <a:gd name="T49" fmla="*/ 1 h 772"/>
                  <a:gd name="T50" fmla="*/ 1 w 975"/>
                  <a:gd name="T51" fmla="*/ 1 h 772"/>
                  <a:gd name="T52" fmla="*/ 1 w 975"/>
                  <a:gd name="T53" fmla="*/ 1 h 772"/>
                  <a:gd name="T54" fmla="*/ 1 w 975"/>
                  <a:gd name="T55" fmla="*/ 1 h 772"/>
                  <a:gd name="T56" fmla="*/ 1 w 975"/>
                  <a:gd name="T57" fmla="*/ 1 h 772"/>
                  <a:gd name="T58" fmla="*/ 1 w 975"/>
                  <a:gd name="T59" fmla="*/ 1 h 772"/>
                  <a:gd name="T60" fmla="*/ 1 w 975"/>
                  <a:gd name="T61" fmla="*/ 1 h 772"/>
                  <a:gd name="T62" fmla="*/ 1 w 975"/>
                  <a:gd name="T63" fmla="*/ 1 h 772"/>
                  <a:gd name="T64" fmla="*/ 1 w 975"/>
                  <a:gd name="T65" fmla="*/ 1 h 772"/>
                  <a:gd name="T66" fmla="*/ 1 w 975"/>
                  <a:gd name="T67" fmla="*/ 1 h 772"/>
                  <a:gd name="T68" fmla="*/ 1 w 975"/>
                  <a:gd name="T69" fmla="*/ 1 h 772"/>
                  <a:gd name="T70" fmla="*/ 1 w 975"/>
                  <a:gd name="T71" fmla="*/ 1 h 772"/>
                  <a:gd name="T72" fmla="*/ 1 w 975"/>
                  <a:gd name="T73" fmla="*/ 1 h 772"/>
                  <a:gd name="T74" fmla="*/ 1 w 975"/>
                  <a:gd name="T75" fmla="*/ 1 h 772"/>
                  <a:gd name="T76" fmla="*/ 1 w 975"/>
                  <a:gd name="T77" fmla="*/ 1 h 772"/>
                  <a:gd name="T78" fmla="*/ 1 w 975"/>
                  <a:gd name="T79" fmla="*/ 1 h 772"/>
                  <a:gd name="T80" fmla="*/ 1 w 975"/>
                  <a:gd name="T81" fmla="*/ 1 h 772"/>
                  <a:gd name="T82" fmla="*/ 1 w 975"/>
                  <a:gd name="T83" fmla="*/ 1 h 772"/>
                  <a:gd name="T84" fmla="*/ 1 w 975"/>
                  <a:gd name="T85" fmla="*/ 1 h 772"/>
                  <a:gd name="T86" fmla="*/ 1 w 975"/>
                  <a:gd name="T87" fmla="*/ 1 h 772"/>
                  <a:gd name="T88" fmla="*/ 1 w 975"/>
                  <a:gd name="T89" fmla="*/ 1 h 772"/>
                  <a:gd name="T90" fmla="*/ 1 w 975"/>
                  <a:gd name="T91" fmla="*/ 1 h 772"/>
                  <a:gd name="T92" fmla="*/ 1 w 975"/>
                  <a:gd name="T93" fmla="*/ 1 h 772"/>
                  <a:gd name="T94" fmla="*/ 1 w 975"/>
                  <a:gd name="T95" fmla="*/ 1 h 772"/>
                  <a:gd name="T96" fmla="*/ 1 w 975"/>
                  <a:gd name="T97" fmla="*/ 1 h 772"/>
                  <a:gd name="T98" fmla="*/ 1 w 975"/>
                  <a:gd name="T99" fmla="*/ 1 h 772"/>
                  <a:gd name="T100" fmla="*/ 1 w 975"/>
                  <a:gd name="T101" fmla="*/ 1 h 772"/>
                  <a:gd name="T102" fmla="*/ 1 w 975"/>
                  <a:gd name="T103" fmla="*/ 1 h 772"/>
                  <a:gd name="T104" fmla="*/ 1 w 975"/>
                  <a:gd name="T105" fmla="*/ 1 h 772"/>
                  <a:gd name="T106" fmla="*/ 1 w 975"/>
                  <a:gd name="T107" fmla="*/ 1 h 772"/>
                  <a:gd name="T108" fmla="*/ 1 w 975"/>
                  <a:gd name="T109" fmla="*/ 1 h 772"/>
                  <a:gd name="T110" fmla="*/ 1 w 975"/>
                  <a:gd name="T111" fmla="*/ 1 h 772"/>
                  <a:gd name="T112" fmla="*/ 1 w 975"/>
                  <a:gd name="T113" fmla="*/ 1 h 7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75"/>
                  <a:gd name="T172" fmla="*/ 0 h 772"/>
                  <a:gd name="T173" fmla="*/ 975 w 975"/>
                  <a:gd name="T174" fmla="*/ 772 h 7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75" h="772">
                    <a:moveTo>
                      <a:pt x="896" y="11"/>
                    </a:moveTo>
                    <a:lnTo>
                      <a:pt x="888" y="8"/>
                    </a:lnTo>
                    <a:lnTo>
                      <a:pt x="882" y="8"/>
                    </a:lnTo>
                    <a:lnTo>
                      <a:pt x="877" y="4"/>
                    </a:lnTo>
                    <a:lnTo>
                      <a:pt x="869" y="2"/>
                    </a:lnTo>
                    <a:lnTo>
                      <a:pt x="863" y="0"/>
                    </a:lnTo>
                    <a:lnTo>
                      <a:pt x="858" y="0"/>
                    </a:lnTo>
                    <a:lnTo>
                      <a:pt x="850" y="0"/>
                    </a:lnTo>
                    <a:lnTo>
                      <a:pt x="842" y="0"/>
                    </a:lnTo>
                    <a:lnTo>
                      <a:pt x="839" y="0"/>
                    </a:lnTo>
                    <a:lnTo>
                      <a:pt x="835" y="0"/>
                    </a:lnTo>
                    <a:lnTo>
                      <a:pt x="831" y="0"/>
                    </a:lnTo>
                    <a:lnTo>
                      <a:pt x="829" y="0"/>
                    </a:lnTo>
                    <a:lnTo>
                      <a:pt x="820" y="0"/>
                    </a:lnTo>
                    <a:lnTo>
                      <a:pt x="812" y="4"/>
                    </a:lnTo>
                    <a:lnTo>
                      <a:pt x="808" y="4"/>
                    </a:lnTo>
                    <a:lnTo>
                      <a:pt x="804" y="6"/>
                    </a:lnTo>
                    <a:lnTo>
                      <a:pt x="799" y="6"/>
                    </a:lnTo>
                    <a:lnTo>
                      <a:pt x="797" y="8"/>
                    </a:lnTo>
                    <a:lnTo>
                      <a:pt x="793" y="8"/>
                    </a:lnTo>
                    <a:lnTo>
                      <a:pt x="787" y="9"/>
                    </a:lnTo>
                    <a:lnTo>
                      <a:pt x="783" y="11"/>
                    </a:lnTo>
                    <a:lnTo>
                      <a:pt x="780" y="13"/>
                    </a:lnTo>
                    <a:lnTo>
                      <a:pt x="776" y="13"/>
                    </a:lnTo>
                    <a:lnTo>
                      <a:pt x="770" y="15"/>
                    </a:lnTo>
                    <a:lnTo>
                      <a:pt x="766" y="19"/>
                    </a:lnTo>
                    <a:lnTo>
                      <a:pt x="763" y="19"/>
                    </a:lnTo>
                    <a:lnTo>
                      <a:pt x="757" y="21"/>
                    </a:lnTo>
                    <a:lnTo>
                      <a:pt x="753" y="23"/>
                    </a:lnTo>
                    <a:lnTo>
                      <a:pt x="747" y="25"/>
                    </a:lnTo>
                    <a:lnTo>
                      <a:pt x="742" y="28"/>
                    </a:lnTo>
                    <a:lnTo>
                      <a:pt x="736" y="30"/>
                    </a:lnTo>
                    <a:lnTo>
                      <a:pt x="732" y="32"/>
                    </a:lnTo>
                    <a:lnTo>
                      <a:pt x="726" y="34"/>
                    </a:lnTo>
                    <a:lnTo>
                      <a:pt x="723" y="38"/>
                    </a:lnTo>
                    <a:lnTo>
                      <a:pt x="717" y="40"/>
                    </a:lnTo>
                    <a:lnTo>
                      <a:pt x="713" y="44"/>
                    </a:lnTo>
                    <a:lnTo>
                      <a:pt x="707" y="48"/>
                    </a:lnTo>
                    <a:lnTo>
                      <a:pt x="702" y="49"/>
                    </a:lnTo>
                    <a:lnTo>
                      <a:pt x="696" y="53"/>
                    </a:lnTo>
                    <a:lnTo>
                      <a:pt x="690" y="55"/>
                    </a:lnTo>
                    <a:lnTo>
                      <a:pt x="685" y="59"/>
                    </a:lnTo>
                    <a:lnTo>
                      <a:pt x="681" y="63"/>
                    </a:lnTo>
                    <a:lnTo>
                      <a:pt x="673" y="65"/>
                    </a:lnTo>
                    <a:lnTo>
                      <a:pt x="667" y="70"/>
                    </a:lnTo>
                    <a:lnTo>
                      <a:pt x="662" y="74"/>
                    </a:lnTo>
                    <a:lnTo>
                      <a:pt x="656" y="78"/>
                    </a:lnTo>
                    <a:lnTo>
                      <a:pt x="650" y="82"/>
                    </a:lnTo>
                    <a:lnTo>
                      <a:pt x="645" y="86"/>
                    </a:lnTo>
                    <a:lnTo>
                      <a:pt x="639" y="87"/>
                    </a:lnTo>
                    <a:lnTo>
                      <a:pt x="633" y="93"/>
                    </a:lnTo>
                    <a:lnTo>
                      <a:pt x="626" y="99"/>
                    </a:lnTo>
                    <a:lnTo>
                      <a:pt x="620" y="103"/>
                    </a:lnTo>
                    <a:lnTo>
                      <a:pt x="614" y="106"/>
                    </a:lnTo>
                    <a:lnTo>
                      <a:pt x="608" y="112"/>
                    </a:lnTo>
                    <a:lnTo>
                      <a:pt x="599" y="116"/>
                    </a:lnTo>
                    <a:lnTo>
                      <a:pt x="591" y="124"/>
                    </a:lnTo>
                    <a:lnTo>
                      <a:pt x="582" y="131"/>
                    </a:lnTo>
                    <a:lnTo>
                      <a:pt x="572" y="139"/>
                    </a:lnTo>
                    <a:lnTo>
                      <a:pt x="563" y="146"/>
                    </a:lnTo>
                    <a:lnTo>
                      <a:pt x="553" y="154"/>
                    </a:lnTo>
                    <a:lnTo>
                      <a:pt x="544" y="164"/>
                    </a:lnTo>
                    <a:lnTo>
                      <a:pt x="532" y="173"/>
                    </a:lnTo>
                    <a:lnTo>
                      <a:pt x="521" y="181"/>
                    </a:lnTo>
                    <a:lnTo>
                      <a:pt x="511" y="192"/>
                    </a:lnTo>
                    <a:lnTo>
                      <a:pt x="500" y="203"/>
                    </a:lnTo>
                    <a:lnTo>
                      <a:pt x="489" y="213"/>
                    </a:lnTo>
                    <a:lnTo>
                      <a:pt x="477" y="222"/>
                    </a:lnTo>
                    <a:lnTo>
                      <a:pt x="466" y="234"/>
                    </a:lnTo>
                    <a:lnTo>
                      <a:pt x="454" y="245"/>
                    </a:lnTo>
                    <a:lnTo>
                      <a:pt x="443" y="259"/>
                    </a:lnTo>
                    <a:lnTo>
                      <a:pt x="430" y="270"/>
                    </a:lnTo>
                    <a:lnTo>
                      <a:pt x="418" y="283"/>
                    </a:lnTo>
                    <a:lnTo>
                      <a:pt x="405" y="295"/>
                    </a:lnTo>
                    <a:lnTo>
                      <a:pt x="394" y="308"/>
                    </a:lnTo>
                    <a:lnTo>
                      <a:pt x="382" y="319"/>
                    </a:lnTo>
                    <a:lnTo>
                      <a:pt x="369" y="331"/>
                    </a:lnTo>
                    <a:lnTo>
                      <a:pt x="357" y="344"/>
                    </a:lnTo>
                    <a:lnTo>
                      <a:pt x="344" y="357"/>
                    </a:lnTo>
                    <a:lnTo>
                      <a:pt x="331" y="371"/>
                    </a:lnTo>
                    <a:lnTo>
                      <a:pt x="318" y="384"/>
                    </a:lnTo>
                    <a:lnTo>
                      <a:pt x="306" y="397"/>
                    </a:lnTo>
                    <a:lnTo>
                      <a:pt x="295" y="411"/>
                    </a:lnTo>
                    <a:lnTo>
                      <a:pt x="281" y="424"/>
                    </a:lnTo>
                    <a:lnTo>
                      <a:pt x="270" y="435"/>
                    </a:lnTo>
                    <a:lnTo>
                      <a:pt x="257" y="449"/>
                    </a:lnTo>
                    <a:lnTo>
                      <a:pt x="247" y="464"/>
                    </a:lnTo>
                    <a:lnTo>
                      <a:pt x="234" y="475"/>
                    </a:lnTo>
                    <a:lnTo>
                      <a:pt x="221" y="487"/>
                    </a:lnTo>
                    <a:lnTo>
                      <a:pt x="209" y="500"/>
                    </a:lnTo>
                    <a:lnTo>
                      <a:pt x="198" y="513"/>
                    </a:lnTo>
                    <a:lnTo>
                      <a:pt x="186" y="525"/>
                    </a:lnTo>
                    <a:lnTo>
                      <a:pt x="175" y="538"/>
                    </a:lnTo>
                    <a:lnTo>
                      <a:pt x="165" y="550"/>
                    </a:lnTo>
                    <a:lnTo>
                      <a:pt x="154" y="563"/>
                    </a:lnTo>
                    <a:lnTo>
                      <a:pt x="144" y="574"/>
                    </a:lnTo>
                    <a:lnTo>
                      <a:pt x="133" y="586"/>
                    </a:lnTo>
                    <a:lnTo>
                      <a:pt x="124" y="595"/>
                    </a:lnTo>
                    <a:lnTo>
                      <a:pt x="114" y="607"/>
                    </a:lnTo>
                    <a:lnTo>
                      <a:pt x="105" y="616"/>
                    </a:lnTo>
                    <a:lnTo>
                      <a:pt x="95" y="627"/>
                    </a:lnTo>
                    <a:lnTo>
                      <a:pt x="86" y="637"/>
                    </a:lnTo>
                    <a:lnTo>
                      <a:pt x="78" y="648"/>
                    </a:lnTo>
                    <a:lnTo>
                      <a:pt x="70" y="656"/>
                    </a:lnTo>
                    <a:lnTo>
                      <a:pt x="63" y="664"/>
                    </a:lnTo>
                    <a:lnTo>
                      <a:pt x="53" y="673"/>
                    </a:lnTo>
                    <a:lnTo>
                      <a:pt x="47" y="681"/>
                    </a:lnTo>
                    <a:lnTo>
                      <a:pt x="40" y="688"/>
                    </a:lnTo>
                    <a:lnTo>
                      <a:pt x="34" y="696"/>
                    </a:lnTo>
                    <a:lnTo>
                      <a:pt x="28" y="702"/>
                    </a:lnTo>
                    <a:lnTo>
                      <a:pt x="23" y="707"/>
                    </a:lnTo>
                    <a:lnTo>
                      <a:pt x="19" y="713"/>
                    </a:lnTo>
                    <a:lnTo>
                      <a:pt x="15" y="719"/>
                    </a:lnTo>
                    <a:lnTo>
                      <a:pt x="11" y="723"/>
                    </a:lnTo>
                    <a:lnTo>
                      <a:pt x="8" y="726"/>
                    </a:lnTo>
                    <a:lnTo>
                      <a:pt x="4" y="732"/>
                    </a:lnTo>
                    <a:lnTo>
                      <a:pt x="0" y="738"/>
                    </a:lnTo>
                    <a:lnTo>
                      <a:pt x="40" y="772"/>
                    </a:lnTo>
                    <a:lnTo>
                      <a:pt x="40" y="768"/>
                    </a:lnTo>
                    <a:lnTo>
                      <a:pt x="46" y="764"/>
                    </a:lnTo>
                    <a:lnTo>
                      <a:pt x="46" y="761"/>
                    </a:lnTo>
                    <a:lnTo>
                      <a:pt x="51" y="757"/>
                    </a:lnTo>
                    <a:lnTo>
                      <a:pt x="55" y="753"/>
                    </a:lnTo>
                    <a:lnTo>
                      <a:pt x="59" y="749"/>
                    </a:lnTo>
                    <a:lnTo>
                      <a:pt x="63" y="742"/>
                    </a:lnTo>
                    <a:lnTo>
                      <a:pt x="68" y="736"/>
                    </a:lnTo>
                    <a:lnTo>
                      <a:pt x="74" y="728"/>
                    </a:lnTo>
                    <a:lnTo>
                      <a:pt x="82" y="723"/>
                    </a:lnTo>
                    <a:lnTo>
                      <a:pt x="87" y="713"/>
                    </a:lnTo>
                    <a:lnTo>
                      <a:pt x="95" y="707"/>
                    </a:lnTo>
                    <a:lnTo>
                      <a:pt x="103" y="698"/>
                    </a:lnTo>
                    <a:lnTo>
                      <a:pt x="110" y="690"/>
                    </a:lnTo>
                    <a:lnTo>
                      <a:pt x="120" y="679"/>
                    </a:lnTo>
                    <a:lnTo>
                      <a:pt x="127" y="669"/>
                    </a:lnTo>
                    <a:lnTo>
                      <a:pt x="137" y="660"/>
                    </a:lnTo>
                    <a:lnTo>
                      <a:pt x="146" y="650"/>
                    </a:lnTo>
                    <a:lnTo>
                      <a:pt x="156" y="639"/>
                    </a:lnTo>
                    <a:lnTo>
                      <a:pt x="165" y="627"/>
                    </a:lnTo>
                    <a:lnTo>
                      <a:pt x="177" y="616"/>
                    </a:lnTo>
                    <a:lnTo>
                      <a:pt x="186" y="605"/>
                    </a:lnTo>
                    <a:lnTo>
                      <a:pt x="196" y="593"/>
                    </a:lnTo>
                    <a:lnTo>
                      <a:pt x="207" y="580"/>
                    </a:lnTo>
                    <a:lnTo>
                      <a:pt x="221" y="569"/>
                    </a:lnTo>
                    <a:lnTo>
                      <a:pt x="232" y="557"/>
                    </a:lnTo>
                    <a:lnTo>
                      <a:pt x="243" y="544"/>
                    </a:lnTo>
                    <a:lnTo>
                      <a:pt x="255" y="531"/>
                    </a:lnTo>
                    <a:lnTo>
                      <a:pt x="266" y="517"/>
                    </a:lnTo>
                    <a:lnTo>
                      <a:pt x="278" y="506"/>
                    </a:lnTo>
                    <a:lnTo>
                      <a:pt x="289" y="492"/>
                    </a:lnTo>
                    <a:lnTo>
                      <a:pt x="302" y="479"/>
                    </a:lnTo>
                    <a:lnTo>
                      <a:pt x="314" y="466"/>
                    </a:lnTo>
                    <a:lnTo>
                      <a:pt x="327" y="453"/>
                    </a:lnTo>
                    <a:lnTo>
                      <a:pt x="338" y="439"/>
                    </a:lnTo>
                    <a:lnTo>
                      <a:pt x="352" y="426"/>
                    </a:lnTo>
                    <a:lnTo>
                      <a:pt x="365" y="413"/>
                    </a:lnTo>
                    <a:lnTo>
                      <a:pt x="376" y="401"/>
                    </a:lnTo>
                    <a:lnTo>
                      <a:pt x="388" y="388"/>
                    </a:lnTo>
                    <a:lnTo>
                      <a:pt x="401" y="375"/>
                    </a:lnTo>
                    <a:lnTo>
                      <a:pt x="415" y="361"/>
                    </a:lnTo>
                    <a:lnTo>
                      <a:pt x="428" y="348"/>
                    </a:lnTo>
                    <a:lnTo>
                      <a:pt x="439" y="337"/>
                    </a:lnTo>
                    <a:lnTo>
                      <a:pt x="451" y="325"/>
                    </a:lnTo>
                    <a:lnTo>
                      <a:pt x="464" y="312"/>
                    </a:lnTo>
                    <a:lnTo>
                      <a:pt x="475" y="300"/>
                    </a:lnTo>
                    <a:lnTo>
                      <a:pt x="487" y="287"/>
                    </a:lnTo>
                    <a:lnTo>
                      <a:pt x="498" y="278"/>
                    </a:lnTo>
                    <a:lnTo>
                      <a:pt x="510" y="266"/>
                    </a:lnTo>
                    <a:lnTo>
                      <a:pt x="521" y="255"/>
                    </a:lnTo>
                    <a:lnTo>
                      <a:pt x="532" y="243"/>
                    </a:lnTo>
                    <a:lnTo>
                      <a:pt x="544" y="232"/>
                    </a:lnTo>
                    <a:lnTo>
                      <a:pt x="555" y="222"/>
                    </a:lnTo>
                    <a:lnTo>
                      <a:pt x="567" y="215"/>
                    </a:lnTo>
                    <a:lnTo>
                      <a:pt x="576" y="205"/>
                    </a:lnTo>
                    <a:lnTo>
                      <a:pt x="586" y="198"/>
                    </a:lnTo>
                    <a:lnTo>
                      <a:pt x="595" y="188"/>
                    </a:lnTo>
                    <a:lnTo>
                      <a:pt x="605" y="181"/>
                    </a:lnTo>
                    <a:lnTo>
                      <a:pt x="614" y="175"/>
                    </a:lnTo>
                    <a:lnTo>
                      <a:pt x="622" y="167"/>
                    </a:lnTo>
                    <a:lnTo>
                      <a:pt x="631" y="160"/>
                    </a:lnTo>
                    <a:lnTo>
                      <a:pt x="639" y="156"/>
                    </a:lnTo>
                    <a:lnTo>
                      <a:pt x="643" y="152"/>
                    </a:lnTo>
                    <a:lnTo>
                      <a:pt x="648" y="148"/>
                    </a:lnTo>
                    <a:lnTo>
                      <a:pt x="652" y="144"/>
                    </a:lnTo>
                    <a:lnTo>
                      <a:pt x="660" y="141"/>
                    </a:lnTo>
                    <a:lnTo>
                      <a:pt x="664" y="135"/>
                    </a:lnTo>
                    <a:lnTo>
                      <a:pt x="671" y="131"/>
                    </a:lnTo>
                    <a:lnTo>
                      <a:pt x="677" y="127"/>
                    </a:lnTo>
                    <a:lnTo>
                      <a:pt x="685" y="122"/>
                    </a:lnTo>
                    <a:lnTo>
                      <a:pt x="690" y="116"/>
                    </a:lnTo>
                    <a:lnTo>
                      <a:pt x="700" y="112"/>
                    </a:lnTo>
                    <a:lnTo>
                      <a:pt x="702" y="110"/>
                    </a:lnTo>
                    <a:lnTo>
                      <a:pt x="707" y="106"/>
                    </a:lnTo>
                    <a:lnTo>
                      <a:pt x="711" y="105"/>
                    </a:lnTo>
                    <a:lnTo>
                      <a:pt x="715" y="103"/>
                    </a:lnTo>
                    <a:lnTo>
                      <a:pt x="719" y="99"/>
                    </a:lnTo>
                    <a:lnTo>
                      <a:pt x="724" y="99"/>
                    </a:lnTo>
                    <a:lnTo>
                      <a:pt x="728" y="95"/>
                    </a:lnTo>
                    <a:lnTo>
                      <a:pt x="732" y="93"/>
                    </a:lnTo>
                    <a:lnTo>
                      <a:pt x="736" y="91"/>
                    </a:lnTo>
                    <a:lnTo>
                      <a:pt x="742" y="87"/>
                    </a:lnTo>
                    <a:lnTo>
                      <a:pt x="745" y="87"/>
                    </a:lnTo>
                    <a:lnTo>
                      <a:pt x="749" y="86"/>
                    </a:lnTo>
                    <a:lnTo>
                      <a:pt x="753" y="82"/>
                    </a:lnTo>
                    <a:lnTo>
                      <a:pt x="759" y="80"/>
                    </a:lnTo>
                    <a:lnTo>
                      <a:pt x="763" y="78"/>
                    </a:lnTo>
                    <a:lnTo>
                      <a:pt x="766" y="76"/>
                    </a:lnTo>
                    <a:lnTo>
                      <a:pt x="770" y="74"/>
                    </a:lnTo>
                    <a:lnTo>
                      <a:pt x="774" y="70"/>
                    </a:lnTo>
                    <a:lnTo>
                      <a:pt x="778" y="70"/>
                    </a:lnTo>
                    <a:lnTo>
                      <a:pt x="782" y="68"/>
                    </a:lnTo>
                    <a:lnTo>
                      <a:pt x="787" y="67"/>
                    </a:lnTo>
                    <a:lnTo>
                      <a:pt x="791" y="65"/>
                    </a:lnTo>
                    <a:lnTo>
                      <a:pt x="795" y="63"/>
                    </a:lnTo>
                    <a:lnTo>
                      <a:pt x="799" y="63"/>
                    </a:lnTo>
                    <a:lnTo>
                      <a:pt x="804" y="59"/>
                    </a:lnTo>
                    <a:lnTo>
                      <a:pt x="808" y="59"/>
                    </a:lnTo>
                    <a:lnTo>
                      <a:pt x="812" y="59"/>
                    </a:lnTo>
                    <a:lnTo>
                      <a:pt x="816" y="59"/>
                    </a:lnTo>
                    <a:lnTo>
                      <a:pt x="823" y="55"/>
                    </a:lnTo>
                    <a:lnTo>
                      <a:pt x="831" y="53"/>
                    </a:lnTo>
                    <a:lnTo>
                      <a:pt x="835" y="53"/>
                    </a:lnTo>
                    <a:lnTo>
                      <a:pt x="839" y="53"/>
                    </a:lnTo>
                    <a:lnTo>
                      <a:pt x="842" y="53"/>
                    </a:lnTo>
                    <a:lnTo>
                      <a:pt x="846" y="53"/>
                    </a:lnTo>
                    <a:lnTo>
                      <a:pt x="852" y="53"/>
                    </a:lnTo>
                    <a:lnTo>
                      <a:pt x="859" y="55"/>
                    </a:lnTo>
                    <a:lnTo>
                      <a:pt x="867" y="57"/>
                    </a:lnTo>
                    <a:lnTo>
                      <a:pt x="873" y="59"/>
                    </a:lnTo>
                    <a:lnTo>
                      <a:pt x="877" y="61"/>
                    </a:lnTo>
                    <a:lnTo>
                      <a:pt x="880" y="65"/>
                    </a:lnTo>
                    <a:lnTo>
                      <a:pt x="886" y="68"/>
                    </a:lnTo>
                    <a:lnTo>
                      <a:pt x="892" y="72"/>
                    </a:lnTo>
                    <a:lnTo>
                      <a:pt x="894" y="76"/>
                    </a:lnTo>
                    <a:lnTo>
                      <a:pt x="898" y="82"/>
                    </a:lnTo>
                    <a:lnTo>
                      <a:pt x="903" y="87"/>
                    </a:lnTo>
                    <a:lnTo>
                      <a:pt x="905" y="95"/>
                    </a:lnTo>
                    <a:lnTo>
                      <a:pt x="907" y="99"/>
                    </a:lnTo>
                    <a:lnTo>
                      <a:pt x="909" y="101"/>
                    </a:lnTo>
                    <a:lnTo>
                      <a:pt x="909" y="105"/>
                    </a:lnTo>
                    <a:lnTo>
                      <a:pt x="911" y="110"/>
                    </a:lnTo>
                    <a:lnTo>
                      <a:pt x="913" y="114"/>
                    </a:lnTo>
                    <a:lnTo>
                      <a:pt x="915" y="118"/>
                    </a:lnTo>
                    <a:lnTo>
                      <a:pt x="915" y="122"/>
                    </a:lnTo>
                    <a:lnTo>
                      <a:pt x="917" y="127"/>
                    </a:lnTo>
                    <a:lnTo>
                      <a:pt x="917" y="131"/>
                    </a:lnTo>
                    <a:lnTo>
                      <a:pt x="918" y="135"/>
                    </a:lnTo>
                    <a:lnTo>
                      <a:pt x="918" y="141"/>
                    </a:lnTo>
                    <a:lnTo>
                      <a:pt x="920" y="146"/>
                    </a:lnTo>
                    <a:lnTo>
                      <a:pt x="920" y="152"/>
                    </a:lnTo>
                    <a:lnTo>
                      <a:pt x="920" y="156"/>
                    </a:lnTo>
                    <a:lnTo>
                      <a:pt x="920" y="162"/>
                    </a:lnTo>
                    <a:lnTo>
                      <a:pt x="922" y="169"/>
                    </a:lnTo>
                    <a:lnTo>
                      <a:pt x="975" y="164"/>
                    </a:lnTo>
                    <a:lnTo>
                      <a:pt x="975" y="158"/>
                    </a:lnTo>
                    <a:lnTo>
                      <a:pt x="974" y="154"/>
                    </a:lnTo>
                    <a:lnTo>
                      <a:pt x="974" y="152"/>
                    </a:lnTo>
                    <a:lnTo>
                      <a:pt x="974" y="146"/>
                    </a:lnTo>
                    <a:lnTo>
                      <a:pt x="974" y="141"/>
                    </a:lnTo>
                    <a:lnTo>
                      <a:pt x="972" y="133"/>
                    </a:lnTo>
                    <a:lnTo>
                      <a:pt x="970" y="125"/>
                    </a:lnTo>
                    <a:lnTo>
                      <a:pt x="968" y="120"/>
                    </a:lnTo>
                    <a:lnTo>
                      <a:pt x="968" y="112"/>
                    </a:lnTo>
                    <a:lnTo>
                      <a:pt x="966" y="106"/>
                    </a:lnTo>
                    <a:lnTo>
                      <a:pt x="962" y="99"/>
                    </a:lnTo>
                    <a:lnTo>
                      <a:pt x="962" y="93"/>
                    </a:lnTo>
                    <a:lnTo>
                      <a:pt x="958" y="87"/>
                    </a:lnTo>
                    <a:lnTo>
                      <a:pt x="956" y="82"/>
                    </a:lnTo>
                    <a:lnTo>
                      <a:pt x="956" y="78"/>
                    </a:lnTo>
                    <a:lnTo>
                      <a:pt x="953" y="72"/>
                    </a:lnTo>
                    <a:lnTo>
                      <a:pt x="951" y="68"/>
                    </a:lnTo>
                    <a:lnTo>
                      <a:pt x="949" y="65"/>
                    </a:lnTo>
                    <a:lnTo>
                      <a:pt x="947" y="59"/>
                    </a:lnTo>
                    <a:lnTo>
                      <a:pt x="943" y="53"/>
                    </a:lnTo>
                    <a:lnTo>
                      <a:pt x="941" y="49"/>
                    </a:lnTo>
                    <a:lnTo>
                      <a:pt x="937" y="46"/>
                    </a:lnTo>
                    <a:lnTo>
                      <a:pt x="936" y="42"/>
                    </a:lnTo>
                    <a:lnTo>
                      <a:pt x="932" y="36"/>
                    </a:lnTo>
                    <a:lnTo>
                      <a:pt x="928" y="34"/>
                    </a:lnTo>
                    <a:lnTo>
                      <a:pt x="926" y="30"/>
                    </a:lnTo>
                    <a:lnTo>
                      <a:pt x="918" y="25"/>
                    </a:lnTo>
                    <a:lnTo>
                      <a:pt x="911" y="19"/>
                    </a:lnTo>
                    <a:lnTo>
                      <a:pt x="907" y="17"/>
                    </a:lnTo>
                    <a:lnTo>
                      <a:pt x="903" y="15"/>
                    </a:lnTo>
                    <a:lnTo>
                      <a:pt x="898" y="13"/>
                    </a:lnTo>
                    <a:lnTo>
                      <a:pt x="896" y="11"/>
                    </a:lnTo>
                    <a:close/>
                  </a:path>
                </a:pathLst>
              </a:custGeom>
              <a:solidFill>
                <a:srgbClr val="000000"/>
              </a:solidFill>
              <a:ln w="9525">
                <a:noFill/>
                <a:round/>
                <a:headEnd/>
                <a:tailEnd/>
              </a:ln>
            </p:spPr>
            <p:txBody>
              <a:bodyPr/>
              <a:lstStyle/>
              <a:p>
                <a:endParaRPr lang="zh-CN" altLang="en-US"/>
              </a:p>
            </p:txBody>
          </p:sp>
          <p:sp>
            <p:nvSpPr>
              <p:cNvPr id="63610" name="Freeform 144"/>
              <p:cNvSpPr>
                <a:spLocks/>
              </p:cNvSpPr>
              <p:nvPr/>
            </p:nvSpPr>
            <p:spPr bwMode="auto">
              <a:xfrm>
                <a:off x="2724" y="2634"/>
                <a:ext cx="465" cy="380"/>
              </a:xfrm>
              <a:custGeom>
                <a:avLst/>
                <a:gdLst>
                  <a:gd name="T0" fmla="*/ 1 w 930"/>
                  <a:gd name="T1" fmla="*/ 0 h 761"/>
                  <a:gd name="T2" fmla="*/ 1 w 930"/>
                  <a:gd name="T3" fmla="*/ 0 h 761"/>
                  <a:gd name="T4" fmla="*/ 1 w 930"/>
                  <a:gd name="T5" fmla="*/ 0 h 761"/>
                  <a:gd name="T6" fmla="*/ 1 w 930"/>
                  <a:gd name="T7" fmla="*/ 0 h 761"/>
                  <a:gd name="T8" fmla="*/ 1 w 930"/>
                  <a:gd name="T9" fmla="*/ 0 h 761"/>
                  <a:gd name="T10" fmla="*/ 1 w 930"/>
                  <a:gd name="T11" fmla="*/ 0 h 761"/>
                  <a:gd name="T12" fmla="*/ 1 w 930"/>
                  <a:gd name="T13" fmla="*/ 0 h 761"/>
                  <a:gd name="T14" fmla="*/ 1 w 930"/>
                  <a:gd name="T15" fmla="*/ 0 h 761"/>
                  <a:gd name="T16" fmla="*/ 1 w 930"/>
                  <a:gd name="T17" fmla="*/ 0 h 761"/>
                  <a:gd name="T18" fmla="*/ 1 w 930"/>
                  <a:gd name="T19" fmla="*/ 0 h 761"/>
                  <a:gd name="T20" fmla="*/ 1 w 930"/>
                  <a:gd name="T21" fmla="*/ 0 h 761"/>
                  <a:gd name="T22" fmla="*/ 1 w 930"/>
                  <a:gd name="T23" fmla="*/ 0 h 761"/>
                  <a:gd name="T24" fmla="*/ 1 w 930"/>
                  <a:gd name="T25" fmla="*/ 0 h 761"/>
                  <a:gd name="T26" fmla="*/ 1 w 930"/>
                  <a:gd name="T27" fmla="*/ 0 h 761"/>
                  <a:gd name="T28" fmla="*/ 1 w 930"/>
                  <a:gd name="T29" fmla="*/ 0 h 761"/>
                  <a:gd name="T30" fmla="*/ 1 w 930"/>
                  <a:gd name="T31" fmla="*/ 0 h 761"/>
                  <a:gd name="T32" fmla="*/ 1 w 930"/>
                  <a:gd name="T33" fmla="*/ 0 h 761"/>
                  <a:gd name="T34" fmla="*/ 1 w 930"/>
                  <a:gd name="T35" fmla="*/ 0 h 761"/>
                  <a:gd name="T36" fmla="*/ 1 w 930"/>
                  <a:gd name="T37" fmla="*/ 0 h 761"/>
                  <a:gd name="T38" fmla="*/ 1 w 930"/>
                  <a:gd name="T39" fmla="*/ 0 h 761"/>
                  <a:gd name="T40" fmla="*/ 1 w 930"/>
                  <a:gd name="T41" fmla="*/ 0 h 761"/>
                  <a:gd name="T42" fmla="*/ 1 w 930"/>
                  <a:gd name="T43" fmla="*/ 0 h 761"/>
                  <a:gd name="T44" fmla="*/ 1 w 930"/>
                  <a:gd name="T45" fmla="*/ 0 h 761"/>
                  <a:gd name="T46" fmla="*/ 1 w 930"/>
                  <a:gd name="T47" fmla="*/ 0 h 761"/>
                  <a:gd name="T48" fmla="*/ 1 w 930"/>
                  <a:gd name="T49" fmla="*/ 0 h 761"/>
                  <a:gd name="T50" fmla="*/ 1 w 930"/>
                  <a:gd name="T51" fmla="*/ 0 h 761"/>
                  <a:gd name="T52" fmla="*/ 1 w 930"/>
                  <a:gd name="T53" fmla="*/ 0 h 761"/>
                  <a:gd name="T54" fmla="*/ 1 w 930"/>
                  <a:gd name="T55" fmla="*/ 0 h 761"/>
                  <a:gd name="T56" fmla="*/ 1 w 930"/>
                  <a:gd name="T57" fmla="*/ 0 h 761"/>
                  <a:gd name="T58" fmla="*/ 1 w 930"/>
                  <a:gd name="T59" fmla="*/ 0 h 761"/>
                  <a:gd name="T60" fmla="*/ 1 w 930"/>
                  <a:gd name="T61" fmla="*/ 0 h 761"/>
                  <a:gd name="T62" fmla="*/ 1 w 930"/>
                  <a:gd name="T63" fmla="*/ 0 h 761"/>
                  <a:gd name="T64" fmla="*/ 1 w 930"/>
                  <a:gd name="T65" fmla="*/ 0 h 761"/>
                  <a:gd name="T66" fmla="*/ 1 w 930"/>
                  <a:gd name="T67" fmla="*/ 0 h 761"/>
                  <a:gd name="T68" fmla="*/ 1 w 930"/>
                  <a:gd name="T69" fmla="*/ 0 h 761"/>
                  <a:gd name="T70" fmla="*/ 1 w 930"/>
                  <a:gd name="T71" fmla="*/ 0 h 761"/>
                  <a:gd name="T72" fmla="*/ 1 w 930"/>
                  <a:gd name="T73" fmla="*/ 0 h 761"/>
                  <a:gd name="T74" fmla="*/ 1 w 930"/>
                  <a:gd name="T75" fmla="*/ 0 h 761"/>
                  <a:gd name="T76" fmla="*/ 1 w 930"/>
                  <a:gd name="T77" fmla="*/ 0 h 761"/>
                  <a:gd name="T78" fmla="*/ 1 w 930"/>
                  <a:gd name="T79" fmla="*/ 0 h 761"/>
                  <a:gd name="T80" fmla="*/ 1 w 930"/>
                  <a:gd name="T81" fmla="*/ 0 h 761"/>
                  <a:gd name="T82" fmla="*/ 1 w 930"/>
                  <a:gd name="T83" fmla="*/ 0 h 761"/>
                  <a:gd name="T84" fmla="*/ 1 w 930"/>
                  <a:gd name="T85" fmla="*/ 0 h 761"/>
                  <a:gd name="T86" fmla="*/ 1 w 930"/>
                  <a:gd name="T87" fmla="*/ 0 h 761"/>
                  <a:gd name="T88" fmla="*/ 1 w 930"/>
                  <a:gd name="T89" fmla="*/ 0 h 761"/>
                  <a:gd name="T90" fmla="*/ 1 w 930"/>
                  <a:gd name="T91" fmla="*/ 0 h 761"/>
                  <a:gd name="T92" fmla="*/ 1 w 930"/>
                  <a:gd name="T93" fmla="*/ 0 h 761"/>
                  <a:gd name="T94" fmla="*/ 1 w 930"/>
                  <a:gd name="T95" fmla="*/ 0 h 761"/>
                  <a:gd name="T96" fmla="*/ 1 w 930"/>
                  <a:gd name="T97" fmla="*/ 0 h 7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30"/>
                  <a:gd name="T148" fmla="*/ 0 h 761"/>
                  <a:gd name="T149" fmla="*/ 930 w 930"/>
                  <a:gd name="T150" fmla="*/ 761 h 7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30" h="761">
                    <a:moveTo>
                      <a:pt x="894" y="28"/>
                    </a:moveTo>
                    <a:lnTo>
                      <a:pt x="854" y="63"/>
                    </a:lnTo>
                    <a:lnTo>
                      <a:pt x="850" y="53"/>
                    </a:lnTo>
                    <a:lnTo>
                      <a:pt x="848" y="47"/>
                    </a:lnTo>
                    <a:lnTo>
                      <a:pt x="842" y="40"/>
                    </a:lnTo>
                    <a:lnTo>
                      <a:pt x="841" y="34"/>
                    </a:lnTo>
                    <a:lnTo>
                      <a:pt x="835" y="28"/>
                    </a:lnTo>
                    <a:lnTo>
                      <a:pt x="829" y="23"/>
                    </a:lnTo>
                    <a:lnTo>
                      <a:pt x="821" y="17"/>
                    </a:lnTo>
                    <a:lnTo>
                      <a:pt x="814" y="11"/>
                    </a:lnTo>
                    <a:lnTo>
                      <a:pt x="808" y="7"/>
                    </a:lnTo>
                    <a:lnTo>
                      <a:pt x="802" y="6"/>
                    </a:lnTo>
                    <a:lnTo>
                      <a:pt x="795" y="4"/>
                    </a:lnTo>
                    <a:lnTo>
                      <a:pt x="789" y="2"/>
                    </a:lnTo>
                    <a:lnTo>
                      <a:pt x="782" y="0"/>
                    </a:lnTo>
                    <a:lnTo>
                      <a:pt x="774" y="0"/>
                    </a:lnTo>
                    <a:lnTo>
                      <a:pt x="766" y="0"/>
                    </a:lnTo>
                    <a:lnTo>
                      <a:pt x="759" y="2"/>
                    </a:lnTo>
                    <a:lnTo>
                      <a:pt x="755" y="2"/>
                    </a:lnTo>
                    <a:lnTo>
                      <a:pt x="749" y="4"/>
                    </a:lnTo>
                    <a:lnTo>
                      <a:pt x="745" y="4"/>
                    </a:lnTo>
                    <a:lnTo>
                      <a:pt x="744" y="6"/>
                    </a:lnTo>
                    <a:lnTo>
                      <a:pt x="738" y="6"/>
                    </a:lnTo>
                    <a:lnTo>
                      <a:pt x="734" y="7"/>
                    </a:lnTo>
                    <a:lnTo>
                      <a:pt x="730" y="9"/>
                    </a:lnTo>
                    <a:lnTo>
                      <a:pt x="726" y="11"/>
                    </a:lnTo>
                    <a:lnTo>
                      <a:pt x="721" y="13"/>
                    </a:lnTo>
                    <a:lnTo>
                      <a:pt x="717" y="15"/>
                    </a:lnTo>
                    <a:lnTo>
                      <a:pt x="713" y="17"/>
                    </a:lnTo>
                    <a:lnTo>
                      <a:pt x="709" y="21"/>
                    </a:lnTo>
                    <a:lnTo>
                      <a:pt x="704" y="23"/>
                    </a:lnTo>
                    <a:lnTo>
                      <a:pt x="698" y="25"/>
                    </a:lnTo>
                    <a:lnTo>
                      <a:pt x="694" y="28"/>
                    </a:lnTo>
                    <a:lnTo>
                      <a:pt x="690" y="30"/>
                    </a:lnTo>
                    <a:lnTo>
                      <a:pt x="683" y="34"/>
                    </a:lnTo>
                    <a:lnTo>
                      <a:pt x="675" y="40"/>
                    </a:lnTo>
                    <a:lnTo>
                      <a:pt x="667" y="44"/>
                    </a:lnTo>
                    <a:lnTo>
                      <a:pt x="660" y="51"/>
                    </a:lnTo>
                    <a:lnTo>
                      <a:pt x="650" y="57"/>
                    </a:lnTo>
                    <a:lnTo>
                      <a:pt x="641" y="65"/>
                    </a:lnTo>
                    <a:lnTo>
                      <a:pt x="631" y="74"/>
                    </a:lnTo>
                    <a:lnTo>
                      <a:pt x="622" y="82"/>
                    </a:lnTo>
                    <a:lnTo>
                      <a:pt x="610" y="91"/>
                    </a:lnTo>
                    <a:lnTo>
                      <a:pt x="599" y="101"/>
                    </a:lnTo>
                    <a:lnTo>
                      <a:pt x="588" y="110"/>
                    </a:lnTo>
                    <a:lnTo>
                      <a:pt x="576" y="122"/>
                    </a:lnTo>
                    <a:lnTo>
                      <a:pt x="565" y="133"/>
                    </a:lnTo>
                    <a:lnTo>
                      <a:pt x="553" y="144"/>
                    </a:lnTo>
                    <a:lnTo>
                      <a:pt x="540" y="156"/>
                    </a:lnTo>
                    <a:lnTo>
                      <a:pt x="529" y="169"/>
                    </a:lnTo>
                    <a:lnTo>
                      <a:pt x="513" y="181"/>
                    </a:lnTo>
                    <a:lnTo>
                      <a:pt x="500" y="194"/>
                    </a:lnTo>
                    <a:lnTo>
                      <a:pt x="487" y="207"/>
                    </a:lnTo>
                    <a:lnTo>
                      <a:pt x="473" y="220"/>
                    </a:lnTo>
                    <a:lnTo>
                      <a:pt x="460" y="236"/>
                    </a:lnTo>
                    <a:lnTo>
                      <a:pt x="445" y="249"/>
                    </a:lnTo>
                    <a:lnTo>
                      <a:pt x="432" y="264"/>
                    </a:lnTo>
                    <a:lnTo>
                      <a:pt x="418" y="279"/>
                    </a:lnTo>
                    <a:lnTo>
                      <a:pt x="401" y="293"/>
                    </a:lnTo>
                    <a:lnTo>
                      <a:pt x="390" y="308"/>
                    </a:lnTo>
                    <a:lnTo>
                      <a:pt x="373" y="323"/>
                    </a:lnTo>
                    <a:lnTo>
                      <a:pt x="359" y="338"/>
                    </a:lnTo>
                    <a:lnTo>
                      <a:pt x="344" y="352"/>
                    </a:lnTo>
                    <a:lnTo>
                      <a:pt x="331" y="369"/>
                    </a:lnTo>
                    <a:lnTo>
                      <a:pt x="316" y="382"/>
                    </a:lnTo>
                    <a:lnTo>
                      <a:pt x="302" y="399"/>
                    </a:lnTo>
                    <a:lnTo>
                      <a:pt x="287" y="413"/>
                    </a:lnTo>
                    <a:lnTo>
                      <a:pt x="274" y="428"/>
                    </a:lnTo>
                    <a:lnTo>
                      <a:pt x="259" y="443"/>
                    </a:lnTo>
                    <a:lnTo>
                      <a:pt x="245" y="456"/>
                    </a:lnTo>
                    <a:lnTo>
                      <a:pt x="232" y="471"/>
                    </a:lnTo>
                    <a:lnTo>
                      <a:pt x="217" y="485"/>
                    </a:lnTo>
                    <a:lnTo>
                      <a:pt x="205" y="500"/>
                    </a:lnTo>
                    <a:lnTo>
                      <a:pt x="192" y="515"/>
                    </a:lnTo>
                    <a:lnTo>
                      <a:pt x="179" y="529"/>
                    </a:lnTo>
                    <a:lnTo>
                      <a:pt x="165" y="542"/>
                    </a:lnTo>
                    <a:lnTo>
                      <a:pt x="152" y="555"/>
                    </a:lnTo>
                    <a:lnTo>
                      <a:pt x="141" y="568"/>
                    </a:lnTo>
                    <a:lnTo>
                      <a:pt x="129" y="580"/>
                    </a:lnTo>
                    <a:lnTo>
                      <a:pt x="118" y="593"/>
                    </a:lnTo>
                    <a:lnTo>
                      <a:pt x="106" y="605"/>
                    </a:lnTo>
                    <a:lnTo>
                      <a:pt x="97" y="616"/>
                    </a:lnTo>
                    <a:lnTo>
                      <a:pt x="87" y="627"/>
                    </a:lnTo>
                    <a:lnTo>
                      <a:pt x="78" y="637"/>
                    </a:lnTo>
                    <a:lnTo>
                      <a:pt x="68" y="648"/>
                    </a:lnTo>
                    <a:lnTo>
                      <a:pt x="61" y="658"/>
                    </a:lnTo>
                    <a:lnTo>
                      <a:pt x="51" y="665"/>
                    </a:lnTo>
                    <a:lnTo>
                      <a:pt x="44" y="675"/>
                    </a:lnTo>
                    <a:lnTo>
                      <a:pt x="36" y="683"/>
                    </a:lnTo>
                    <a:lnTo>
                      <a:pt x="30" y="690"/>
                    </a:lnTo>
                    <a:lnTo>
                      <a:pt x="25" y="696"/>
                    </a:lnTo>
                    <a:lnTo>
                      <a:pt x="19" y="703"/>
                    </a:lnTo>
                    <a:lnTo>
                      <a:pt x="13" y="707"/>
                    </a:lnTo>
                    <a:lnTo>
                      <a:pt x="9" y="713"/>
                    </a:lnTo>
                    <a:lnTo>
                      <a:pt x="6" y="717"/>
                    </a:lnTo>
                    <a:lnTo>
                      <a:pt x="2" y="721"/>
                    </a:lnTo>
                    <a:lnTo>
                      <a:pt x="0" y="722"/>
                    </a:lnTo>
                    <a:lnTo>
                      <a:pt x="0" y="724"/>
                    </a:lnTo>
                    <a:lnTo>
                      <a:pt x="40" y="761"/>
                    </a:lnTo>
                    <a:lnTo>
                      <a:pt x="40" y="759"/>
                    </a:lnTo>
                    <a:lnTo>
                      <a:pt x="46" y="753"/>
                    </a:lnTo>
                    <a:lnTo>
                      <a:pt x="48" y="747"/>
                    </a:lnTo>
                    <a:lnTo>
                      <a:pt x="53" y="743"/>
                    </a:lnTo>
                    <a:lnTo>
                      <a:pt x="57" y="740"/>
                    </a:lnTo>
                    <a:lnTo>
                      <a:pt x="65" y="734"/>
                    </a:lnTo>
                    <a:lnTo>
                      <a:pt x="70" y="726"/>
                    </a:lnTo>
                    <a:lnTo>
                      <a:pt x="78" y="717"/>
                    </a:lnTo>
                    <a:lnTo>
                      <a:pt x="84" y="709"/>
                    </a:lnTo>
                    <a:lnTo>
                      <a:pt x="93" y="702"/>
                    </a:lnTo>
                    <a:lnTo>
                      <a:pt x="101" y="692"/>
                    </a:lnTo>
                    <a:lnTo>
                      <a:pt x="108" y="683"/>
                    </a:lnTo>
                    <a:lnTo>
                      <a:pt x="118" y="671"/>
                    </a:lnTo>
                    <a:lnTo>
                      <a:pt x="129" y="662"/>
                    </a:lnTo>
                    <a:lnTo>
                      <a:pt x="139" y="650"/>
                    </a:lnTo>
                    <a:lnTo>
                      <a:pt x="150" y="639"/>
                    </a:lnTo>
                    <a:lnTo>
                      <a:pt x="160" y="625"/>
                    </a:lnTo>
                    <a:lnTo>
                      <a:pt x="171" y="612"/>
                    </a:lnTo>
                    <a:lnTo>
                      <a:pt x="183" y="601"/>
                    </a:lnTo>
                    <a:lnTo>
                      <a:pt x="196" y="589"/>
                    </a:lnTo>
                    <a:lnTo>
                      <a:pt x="209" y="574"/>
                    </a:lnTo>
                    <a:lnTo>
                      <a:pt x="222" y="561"/>
                    </a:lnTo>
                    <a:lnTo>
                      <a:pt x="234" y="548"/>
                    </a:lnTo>
                    <a:lnTo>
                      <a:pt x="247" y="532"/>
                    </a:lnTo>
                    <a:lnTo>
                      <a:pt x="262" y="519"/>
                    </a:lnTo>
                    <a:lnTo>
                      <a:pt x="276" y="504"/>
                    </a:lnTo>
                    <a:lnTo>
                      <a:pt x="289" y="489"/>
                    </a:lnTo>
                    <a:lnTo>
                      <a:pt x="304" y="473"/>
                    </a:lnTo>
                    <a:lnTo>
                      <a:pt x="318" y="460"/>
                    </a:lnTo>
                    <a:lnTo>
                      <a:pt x="333" y="445"/>
                    </a:lnTo>
                    <a:lnTo>
                      <a:pt x="346" y="428"/>
                    </a:lnTo>
                    <a:lnTo>
                      <a:pt x="361" y="413"/>
                    </a:lnTo>
                    <a:lnTo>
                      <a:pt x="375" y="399"/>
                    </a:lnTo>
                    <a:lnTo>
                      <a:pt x="390" y="384"/>
                    </a:lnTo>
                    <a:lnTo>
                      <a:pt x="403" y="369"/>
                    </a:lnTo>
                    <a:lnTo>
                      <a:pt x="418" y="352"/>
                    </a:lnTo>
                    <a:lnTo>
                      <a:pt x="432" y="338"/>
                    </a:lnTo>
                    <a:lnTo>
                      <a:pt x="447" y="323"/>
                    </a:lnTo>
                    <a:lnTo>
                      <a:pt x="460" y="308"/>
                    </a:lnTo>
                    <a:lnTo>
                      <a:pt x="475" y="295"/>
                    </a:lnTo>
                    <a:lnTo>
                      <a:pt x="489" y="279"/>
                    </a:lnTo>
                    <a:lnTo>
                      <a:pt x="502" y="266"/>
                    </a:lnTo>
                    <a:lnTo>
                      <a:pt x="517" y="253"/>
                    </a:lnTo>
                    <a:lnTo>
                      <a:pt x="529" y="238"/>
                    </a:lnTo>
                    <a:lnTo>
                      <a:pt x="544" y="224"/>
                    </a:lnTo>
                    <a:lnTo>
                      <a:pt x="557" y="213"/>
                    </a:lnTo>
                    <a:lnTo>
                      <a:pt x="569" y="201"/>
                    </a:lnTo>
                    <a:lnTo>
                      <a:pt x="582" y="188"/>
                    </a:lnTo>
                    <a:lnTo>
                      <a:pt x="593" y="177"/>
                    </a:lnTo>
                    <a:lnTo>
                      <a:pt x="607" y="165"/>
                    </a:lnTo>
                    <a:lnTo>
                      <a:pt x="616" y="156"/>
                    </a:lnTo>
                    <a:lnTo>
                      <a:pt x="628" y="144"/>
                    </a:lnTo>
                    <a:lnTo>
                      <a:pt x="639" y="135"/>
                    </a:lnTo>
                    <a:lnTo>
                      <a:pt x="650" y="125"/>
                    </a:lnTo>
                    <a:lnTo>
                      <a:pt x="660" y="118"/>
                    </a:lnTo>
                    <a:lnTo>
                      <a:pt x="669" y="108"/>
                    </a:lnTo>
                    <a:lnTo>
                      <a:pt x="679" y="103"/>
                    </a:lnTo>
                    <a:lnTo>
                      <a:pt x="686" y="95"/>
                    </a:lnTo>
                    <a:lnTo>
                      <a:pt x="694" y="89"/>
                    </a:lnTo>
                    <a:lnTo>
                      <a:pt x="704" y="84"/>
                    </a:lnTo>
                    <a:lnTo>
                      <a:pt x="709" y="80"/>
                    </a:lnTo>
                    <a:lnTo>
                      <a:pt x="717" y="76"/>
                    </a:lnTo>
                    <a:lnTo>
                      <a:pt x="723" y="72"/>
                    </a:lnTo>
                    <a:lnTo>
                      <a:pt x="728" y="68"/>
                    </a:lnTo>
                    <a:lnTo>
                      <a:pt x="734" y="65"/>
                    </a:lnTo>
                    <a:lnTo>
                      <a:pt x="738" y="63"/>
                    </a:lnTo>
                    <a:lnTo>
                      <a:pt x="744" y="61"/>
                    </a:lnTo>
                    <a:lnTo>
                      <a:pt x="749" y="59"/>
                    </a:lnTo>
                    <a:lnTo>
                      <a:pt x="755" y="57"/>
                    </a:lnTo>
                    <a:lnTo>
                      <a:pt x="761" y="57"/>
                    </a:lnTo>
                    <a:lnTo>
                      <a:pt x="763" y="55"/>
                    </a:lnTo>
                    <a:lnTo>
                      <a:pt x="766" y="55"/>
                    </a:lnTo>
                    <a:lnTo>
                      <a:pt x="772" y="55"/>
                    </a:lnTo>
                    <a:lnTo>
                      <a:pt x="776" y="55"/>
                    </a:lnTo>
                    <a:lnTo>
                      <a:pt x="783" y="55"/>
                    </a:lnTo>
                    <a:lnTo>
                      <a:pt x="789" y="57"/>
                    </a:lnTo>
                    <a:lnTo>
                      <a:pt x="795" y="63"/>
                    </a:lnTo>
                    <a:lnTo>
                      <a:pt x="799" y="68"/>
                    </a:lnTo>
                    <a:lnTo>
                      <a:pt x="801" y="74"/>
                    </a:lnTo>
                    <a:lnTo>
                      <a:pt x="802" y="78"/>
                    </a:lnTo>
                    <a:lnTo>
                      <a:pt x="804" y="82"/>
                    </a:lnTo>
                    <a:lnTo>
                      <a:pt x="806" y="85"/>
                    </a:lnTo>
                    <a:lnTo>
                      <a:pt x="808" y="89"/>
                    </a:lnTo>
                    <a:lnTo>
                      <a:pt x="808" y="93"/>
                    </a:lnTo>
                    <a:lnTo>
                      <a:pt x="808" y="97"/>
                    </a:lnTo>
                    <a:lnTo>
                      <a:pt x="808" y="101"/>
                    </a:lnTo>
                    <a:lnTo>
                      <a:pt x="810" y="106"/>
                    </a:lnTo>
                    <a:lnTo>
                      <a:pt x="810" y="112"/>
                    </a:lnTo>
                    <a:lnTo>
                      <a:pt x="814" y="112"/>
                    </a:lnTo>
                    <a:lnTo>
                      <a:pt x="820" y="114"/>
                    </a:lnTo>
                    <a:lnTo>
                      <a:pt x="825" y="118"/>
                    </a:lnTo>
                    <a:lnTo>
                      <a:pt x="831" y="120"/>
                    </a:lnTo>
                    <a:lnTo>
                      <a:pt x="837" y="123"/>
                    </a:lnTo>
                    <a:lnTo>
                      <a:pt x="842" y="125"/>
                    </a:lnTo>
                    <a:lnTo>
                      <a:pt x="848" y="129"/>
                    </a:lnTo>
                    <a:lnTo>
                      <a:pt x="854" y="133"/>
                    </a:lnTo>
                    <a:lnTo>
                      <a:pt x="930" y="68"/>
                    </a:lnTo>
                    <a:lnTo>
                      <a:pt x="894" y="28"/>
                    </a:lnTo>
                    <a:close/>
                  </a:path>
                </a:pathLst>
              </a:custGeom>
              <a:solidFill>
                <a:srgbClr val="000000"/>
              </a:solidFill>
              <a:ln w="9525">
                <a:noFill/>
                <a:round/>
                <a:headEnd/>
                <a:tailEnd/>
              </a:ln>
            </p:spPr>
            <p:txBody>
              <a:bodyPr/>
              <a:lstStyle/>
              <a:p>
                <a:endParaRPr lang="zh-CN" altLang="en-US"/>
              </a:p>
            </p:txBody>
          </p:sp>
          <p:sp>
            <p:nvSpPr>
              <p:cNvPr id="63611" name="Freeform 145"/>
              <p:cNvSpPr>
                <a:spLocks/>
              </p:cNvSpPr>
              <p:nvPr/>
            </p:nvSpPr>
            <p:spPr bwMode="auto">
              <a:xfrm>
                <a:off x="2615" y="3120"/>
                <a:ext cx="206" cy="431"/>
              </a:xfrm>
              <a:custGeom>
                <a:avLst/>
                <a:gdLst>
                  <a:gd name="T0" fmla="*/ 0 w 413"/>
                  <a:gd name="T1" fmla="*/ 0 h 861"/>
                  <a:gd name="T2" fmla="*/ 0 w 413"/>
                  <a:gd name="T3" fmla="*/ 1 h 861"/>
                  <a:gd name="T4" fmla="*/ 0 w 413"/>
                  <a:gd name="T5" fmla="*/ 1 h 861"/>
                  <a:gd name="T6" fmla="*/ 0 w 413"/>
                  <a:gd name="T7" fmla="*/ 1 h 861"/>
                  <a:gd name="T8" fmla="*/ 0 w 413"/>
                  <a:gd name="T9" fmla="*/ 1 h 861"/>
                  <a:gd name="T10" fmla="*/ 0 w 413"/>
                  <a:gd name="T11" fmla="*/ 1 h 861"/>
                  <a:gd name="T12" fmla="*/ 0 w 413"/>
                  <a:gd name="T13" fmla="*/ 1 h 861"/>
                  <a:gd name="T14" fmla="*/ 0 w 413"/>
                  <a:gd name="T15" fmla="*/ 1 h 861"/>
                  <a:gd name="T16" fmla="*/ 0 w 413"/>
                  <a:gd name="T17" fmla="*/ 1 h 861"/>
                  <a:gd name="T18" fmla="*/ 0 w 413"/>
                  <a:gd name="T19" fmla="*/ 1 h 861"/>
                  <a:gd name="T20" fmla="*/ 0 w 413"/>
                  <a:gd name="T21" fmla="*/ 1 h 861"/>
                  <a:gd name="T22" fmla="*/ 0 w 413"/>
                  <a:gd name="T23" fmla="*/ 1 h 861"/>
                  <a:gd name="T24" fmla="*/ 0 w 413"/>
                  <a:gd name="T25" fmla="*/ 1 h 861"/>
                  <a:gd name="T26" fmla="*/ 0 w 413"/>
                  <a:gd name="T27" fmla="*/ 1 h 861"/>
                  <a:gd name="T28" fmla="*/ 0 w 413"/>
                  <a:gd name="T29" fmla="*/ 0 h 861"/>
                  <a:gd name="T30" fmla="*/ 0 w 413"/>
                  <a:gd name="T31" fmla="*/ 0 h 8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3"/>
                  <a:gd name="T49" fmla="*/ 0 h 861"/>
                  <a:gd name="T50" fmla="*/ 413 w 413"/>
                  <a:gd name="T51" fmla="*/ 861 h 8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3" h="861">
                    <a:moveTo>
                      <a:pt x="227" y="0"/>
                    </a:moveTo>
                    <a:lnTo>
                      <a:pt x="38" y="97"/>
                    </a:lnTo>
                    <a:lnTo>
                      <a:pt x="206" y="97"/>
                    </a:lnTo>
                    <a:lnTo>
                      <a:pt x="17" y="268"/>
                    </a:lnTo>
                    <a:lnTo>
                      <a:pt x="208" y="273"/>
                    </a:lnTo>
                    <a:lnTo>
                      <a:pt x="17" y="416"/>
                    </a:lnTo>
                    <a:lnTo>
                      <a:pt x="248" y="407"/>
                    </a:lnTo>
                    <a:lnTo>
                      <a:pt x="0" y="608"/>
                    </a:lnTo>
                    <a:lnTo>
                      <a:pt x="312" y="583"/>
                    </a:lnTo>
                    <a:lnTo>
                      <a:pt x="59" y="726"/>
                    </a:lnTo>
                    <a:lnTo>
                      <a:pt x="337" y="732"/>
                    </a:lnTo>
                    <a:lnTo>
                      <a:pt x="173" y="846"/>
                    </a:lnTo>
                    <a:lnTo>
                      <a:pt x="413" y="861"/>
                    </a:lnTo>
                    <a:lnTo>
                      <a:pt x="200" y="178"/>
                    </a:lnTo>
                    <a:lnTo>
                      <a:pt x="227" y="0"/>
                    </a:lnTo>
                    <a:close/>
                  </a:path>
                </a:pathLst>
              </a:custGeom>
              <a:solidFill>
                <a:srgbClr val="000000"/>
              </a:solidFill>
              <a:ln w="9525">
                <a:noFill/>
                <a:round/>
                <a:headEnd/>
                <a:tailEnd/>
              </a:ln>
            </p:spPr>
            <p:txBody>
              <a:bodyPr/>
              <a:lstStyle/>
              <a:p>
                <a:endParaRPr lang="zh-CN" altLang="en-US"/>
              </a:p>
            </p:txBody>
          </p:sp>
          <p:sp>
            <p:nvSpPr>
              <p:cNvPr id="63612" name="Freeform 146"/>
              <p:cNvSpPr>
                <a:spLocks/>
              </p:cNvSpPr>
              <p:nvPr/>
            </p:nvSpPr>
            <p:spPr bwMode="auto">
              <a:xfrm>
                <a:off x="2565" y="3083"/>
                <a:ext cx="270" cy="516"/>
              </a:xfrm>
              <a:custGeom>
                <a:avLst/>
                <a:gdLst>
                  <a:gd name="T0" fmla="*/ 1 w 540"/>
                  <a:gd name="T1" fmla="*/ 0 h 1033"/>
                  <a:gd name="T2" fmla="*/ 1 w 540"/>
                  <a:gd name="T3" fmla="*/ 0 h 1033"/>
                  <a:gd name="T4" fmla="*/ 1 w 540"/>
                  <a:gd name="T5" fmla="*/ 0 h 1033"/>
                  <a:gd name="T6" fmla="*/ 1 w 540"/>
                  <a:gd name="T7" fmla="*/ 0 h 1033"/>
                  <a:gd name="T8" fmla="*/ 1 w 540"/>
                  <a:gd name="T9" fmla="*/ 0 h 1033"/>
                  <a:gd name="T10" fmla="*/ 1 w 540"/>
                  <a:gd name="T11" fmla="*/ 0 h 1033"/>
                  <a:gd name="T12" fmla="*/ 1 w 540"/>
                  <a:gd name="T13" fmla="*/ 0 h 1033"/>
                  <a:gd name="T14" fmla="*/ 1 w 540"/>
                  <a:gd name="T15" fmla="*/ 0 h 1033"/>
                  <a:gd name="T16" fmla="*/ 1 w 540"/>
                  <a:gd name="T17" fmla="*/ 0 h 1033"/>
                  <a:gd name="T18" fmla="*/ 1 w 540"/>
                  <a:gd name="T19" fmla="*/ 0 h 1033"/>
                  <a:gd name="T20" fmla="*/ 0 w 540"/>
                  <a:gd name="T21" fmla="*/ 0 h 1033"/>
                  <a:gd name="T22" fmla="*/ 1 w 540"/>
                  <a:gd name="T23" fmla="*/ 0 h 1033"/>
                  <a:gd name="T24" fmla="*/ 1 w 540"/>
                  <a:gd name="T25" fmla="*/ 0 h 1033"/>
                  <a:gd name="T26" fmla="*/ 1 w 540"/>
                  <a:gd name="T27" fmla="*/ 0 h 1033"/>
                  <a:gd name="T28" fmla="*/ 1 w 540"/>
                  <a:gd name="T29" fmla="*/ 0 h 1033"/>
                  <a:gd name="T30" fmla="*/ 1 w 540"/>
                  <a:gd name="T31" fmla="*/ 0 h 1033"/>
                  <a:gd name="T32" fmla="*/ 1 w 540"/>
                  <a:gd name="T33" fmla="*/ 0 h 1033"/>
                  <a:gd name="T34" fmla="*/ 1 w 540"/>
                  <a:gd name="T35" fmla="*/ 0 h 1033"/>
                  <a:gd name="T36" fmla="*/ 1 w 540"/>
                  <a:gd name="T37" fmla="*/ 0 h 1033"/>
                  <a:gd name="T38" fmla="*/ 1 w 540"/>
                  <a:gd name="T39" fmla="*/ 0 h 1033"/>
                  <a:gd name="T40" fmla="*/ 1 w 540"/>
                  <a:gd name="T41" fmla="*/ 0 h 1033"/>
                  <a:gd name="T42" fmla="*/ 1 w 540"/>
                  <a:gd name="T43" fmla="*/ 0 h 1033"/>
                  <a:gd name="T44" fmla="*/ 1 w 540"/>
                  <a:gd name="T45" fmla="*/ 0 h 1033"/>
                  <a:gd name="T46" fmla="*/ 1 w 540"/>
                  <a:gd name="T47" fmla="*/ 0 h 1033"/>
                  <a:gd name="T48" fmla="*/ 1 w 540"/>
                  <a:gd name="T49" fmla="*/ 0 h 1033"/>
                  <a:gd name="T50" fmla="*/ 1 w 540"/>
                  <a:gd name="T51" fmla="*/ 0 h 1033"/>
                  <a:gd name="T52" fmla="*/ 1 w 540"/>
                  <a:gd name="T53" fmla="*/ 0 h 1033"/>
                  <a:gd name="T54" fmla="*/ 1 w 540"/>
                  <a:gd name="T55" fmla="*/ 0 h 1033"/>
                  <a:gd name="T56" fmla="*/ 1 w 540"/>
                  <a:gd name="T57" fmla="*/ 0 h 1033"/>
                  <a:gd name="T58" fmla="*/ 1 w 540"/>
                  <a:gd name="T59" fmla="*/ 0 h 1033"/>
                  <a:gd name="T60" fmla="*/ 1 w 540"/>
                  <a:gd name="T61" fmla="*/ 0 h 1033"/>
                  <a:gd name="T62" fmla="*/ 1 w 540"/>
                  <a:gd name="T63" fmla="*/ 0 h 1033"/>
                  <a:gd name="T64" fmla="*/ 1 w 540"/>
                  <a:gd name="T65" fmla="*/ 0 h 1033"/>
                  <a:gd name="T66" fmla="*/ 1 w 540"/>
                  <a:gd name="T67" fmla="*/ 0 h 1033"/>
                  <a:gd name="T68" fmla="*/ 1 w 540"/>
                  <a:gd name="T69" fmla="*/ 0 h 1033"/>
                  <a:gd name="T70" fmla="*/ 1 w 540"/>
                  <a:gd name="T71" fmla="*/ 0 h 1033"/>
                  <a:gd name="T72" fmla="*/ 1 w 540"/>
                  <a:gd name="T73" fmla="*/ 0 h 1033"/>
                  <a:gd name="T74" fmla="*/ 1 w 540"/>
                  <a:gd name="T75" fmla="*/ 0 h 1033"/>
                  <a:gd name="T76" fmla="*/ 1 w 540"/>
                  <a:gd name="T77" fmla="*/ 0 h 1033"/>
                  <a:gd name="T78" fmla="*/ 1 w 540"/>
                  <a:gd name="T79" fmla="*/ 0 h 1033"/>
                  <a:gd name="T80" fmla="*/ 1 w 540"/>
                  <a:gd name="T81" fmla="*/ 0 h 1033"/>
                  <a:gd name="T82" fmla="*/ 1 w 540"/>
                  <a:gd name="T83" fmla="*/ 0 h 1033"/>
                  <a:gd name="T84" fmla="*/ 1 w 540"/>
                  <a:gd name="T85" fmla="*/ 0 h 1033"/>
                  <a:gd name="T86" fmla="*/ 1 w 540"/>
                  <a:gd name="T87" fmla="*/ 0 h 1033"/>
                  <a:gd name="T88" fmla="*/ 1 w 540"/>
                  <a:gd name="T89" fmla="*/ 0 h 1033"/>
                  <a:gd name="T90" fmla="*/ 1 w 540"/>
                  <a:gd name="T91" fmla="*/ 0 h 1033"/>
                  <a:gd name="T92" fmla="*/ 1 w 540"/>
                  <a:gd name="T93" fmla="*/ 0 h 1033"/>
                  <a:gd name="T94" fmla="*/ 1 w 540"/>
                  <a:gd name="T95" fmla="*/ 0 h 1033"/>
                  <a:gd name="T96" fmla="*/ 1 w 540"/>
                  <a:gd name="T97" fmla="*/ 0 h 1033"/>
                  <a:gd name="T98" fmla="*/ 1 w 540"/>
                  <a:gd name="T99" fmla="*/ 0 h 1033"/>
                  <a:gd name="T100" fmla="*/ 1 w 540"/>
                  <a:gd name="T101" fmla="*/ 0 h 1033"/>
                  <a:gd name="T102" fmla="*/ 1 w 540"/>
                  <a:gd name="T103" fmla="*/ 0 h 1033"/>
                  <a:gd name="T104" fmla="*/ 1 w 540"/>
                  <a:gd name="T105" fmla="*/ 0 h 1033"/>
                  <a:gd name="T106" fmla="*/ 1 w 540"/>
                  <a:gd name="T107" fmla="*/ 0 h 1033"/>
                  <a:gd name="T108" fmla="*/ 1 w 540"/>
                  <a:gd name="T109" fmla="*/ 0 h 1033"/>
                  <a:gd name="T110" fmla="*/ 1 w 540"/>
                  <a:gd name="T111" fmla="*/ 0 h 10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0"/>
                  <a:gd name="T169" fmla="*/ 0 h 1033"/>
                  <a:gd name="T170" fmla="*/ 540 w 540"/>
                  <a:gd name="T171" fmla="*/ 1033 h 10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0" h="1033">
                    <a:moveTo>
                      <a:pt x="321" y="255"/>
                    </a:moveTo>
                    <a:lnTo>
                      <a:pt x="540" y="1020"/>
                    </a:lnTo>
                    <a:lnTo>
                      <a:pt x="532" y="1020"/>
                    </a:lnTo>
                    <a:lnTo>
                      <a:pt x="524" y="1020"/>
                    </a:lnTo>
                    <a:lnTo>
                      <a:pt x="519" y="1020"/>
                    </a:lnTo>
                    <a:lnTo>
                      <a:pt x="513" y="1020"/>
                    </a:lnTo>
                    <a:lnTo>
                      <a:pt x="503" y="1020"/>
                    </a:lnTo>
                    <a:lnTo>
                      <a:pt x="496" y="1020"/>
                    </a:lnTo>
                    <a:lnTo>
                      <a:pt x="488" y="1020"/>
                    </a:lnTo>
                    <a:lnTo>
                      <a:pt x="483" y="1020"/>
                    </a:lnTo>
                    <a:lnTo>
                      <a:pt x="475" y="1020"/>
                    </a:lnTo>
                    <a:lnTo>
                      <a:pt x="467" y="1020"/>
                    </a:lnTo>
                    <a:lnTo>
                      <a:pt x="460" y="1020"/>
                    </a:lnTo>
                    <a:lnTo>
                      <a:pt x="452" y="1020"/>
                    </a:lnTo>
                    <a:lnTo>
                      <a:pt x="444" y="1020"/>
                    </a:lnTo>
                    <a:lnTo>
                      <a:pt x="437" y="1020"/>
                    </a:lnTo>
                    <a:lnTo>
                      <a:pt x="429" y="1020"/>
                    </a:lnTo>
                    <a:lnTo>
                      <a:pt x="422" y="1020"/>
                    </a:lnTo>
                    <a:lnTo>
                      <a:pt x="414" y="1020"/>
                    </a:lnTo>
                    <a:lnTo>
                      <a:pt x="406" y="1020"/>
                    </a:lnTo>
                    <a:lnTo>
                      <a:pt x="397" y="1020"/>
                    </a:lnTo>
                    <a:lnTo>
                      <a:pt x="389" y="1022"/>
                    </a:lnTo>
                    <a:lnTo>
                      <a:pt x="380" y="1022"/>
                    </a:lnTo>
                    <a:lnTo>
                      <a:pt x="374" y="1022"/>
                    </a:lnTo>
                    <a:lnTo>
                      <a:pt x="365" y="1022"/>
                    </a:lnTo>
                    <a:lnTo>
                      <a:pt x="357" y="1023"/>
                    </a:lnTo>
                    <a:lnTo>
                      <a:pt x="349" y="1023"/>
                    </a:lnTo>
                    <a:lnTo>
                      <a:pt x="340" y="1023"/>
                    </a:lnTo>
                    <a:lnTo>
                      <a:pt x="332" y="1023"/>
                    </a:lnTo>
                    <a:lnTo>
                      <a:pt x="325" y="1023"/>
                    </a:lnTo>
                    <a:lnTo>
                      <a:pt x="315" y="1023"/>
                    </a:lnTo>
                    <a:lnTo>
                      <a:pt x="308" y="1025"/>
                    </a:lnTo>
                    <a:lnTo>
                      <a:pt x="300" y="1025"/>
                    </a:lnTo>
                    <a:lnTo>
                      <a:pt x="292" y="1025"/>
                    </a:lnTo>
                    <a:lnTo>
                      <a:pt x="283" y="1025"/>
                    </a:lnTo>
                    <a:lnTo>
                      <a:pt x="275" y="1025"/>
                    </a:lnTo>
                    <a:lnTo>
                      <a:pt x="266" y="1025"/>
                    </a:lnTo>
                    <a:lnTo>
                      <a:pt x="258" y="1025"/>
                    </a:lnTo>
                    <a:lnTo>
                      <a:pt x="251" y="1025"/>
                    </a:lnTo>
                    <a:lnTo>
                      <a:pt x="241" y="1025"/>
                    </a:lnTo>
                    <a:lnTo>
                      <a:pt x="233" y="1025"/>
                    </a:lnTo>
                    <a:lnTo>
                      <a:pt x="226" y="1025"/>
                    </a:lnTo>
                    <a:lnTo>
                      <a:pt x="216" y="1025"/>
                    </a:lnTo>
                    <a:lnTo>
                      <a:pt x="209" y="1025"/>
                    </a:lnTo>
                    <a:lnTo>
                      <a:pt x="201" y="1025"/>
                    </a:lnTo>
                    <a:lnTo>
                      <a:pt x="193" y="1027"/>
                    </a:lnTo>
                    <a:lnTo>
                      <a:pt x="184" y="1027"/>
                    </a:lnTo>
                    <a:lnTo>
                      <a:pt x="176" y="1027"/>
                    </a:lnTo>
                    <a:lnTo>
                      <a:pt x="171" y="1027"/>
                    </a:lnTo>
                    <a:lnTo>
                      <a:pt x="163" y="1029"/>
                    </a:lnTo>
                    <a:lnTo>
                      <a:pt x="154" y="1029"/>
                    </a:lnTo>
                    <a:lnTo>
                      <a:pt x="146" y="1029"/>
                    </a:lnTo>
                    <a:lnTo>
                      <a:pt x="138" y="1029"/>
                    </a:lnTo>
                    <a:lnTo>
                      <a:pt x="131" y="1029"/>
                    </a:lnTo>
                    <a:lnTo>
                      <a:pt x="123" y="1029"/>
                    </a:lnTo>
                    <a:lnTo>
                      <a:pt x="116" y="1031"/>
                    </a:lnTo>
                    <a:lnTo>
                      <a:pt x="108" y="1031"/>
                    </a:lnTo>
                    <a:lnTo>
                      <a:pt x="100" y="1031"/>
                    </a:lnTo>
                    <a:lnTo>
                      <a:pt x="95" y="1031"/>
                    </a:lnTo>
                    <a:lnTo>
                      <a:pt x="87" y="1031"/>
                    </a:lnTo>
                    <a:lnTo>
                      <a:pt x="77" y="1031"/>
                    </a:lnTo>
                    <a:lnTo>
                      <a:pt x="72" y="1031"/>
                    </a:lnTo>
                    <a:lnTo>
                      <a:pt x="66" y="1031"/>
                    </a:lnTo>
                    <a:lnTo>
                      <a:pt x="60" y="1031"/>
                    </a:lnTo>
                    <a:lnTo>
                      <a:pt x="53" y="1031"/>
                    </a:lnTo>
                    <a:lnTo>
                      <a:pt x="47" y="1033"/>
                    </a:lnTo>
                    <a:lnTo>
                      <a:pt x="41" y="1031"/>
                    </a:lnTo>
                    <a:lnTo>
                      <a:pt x="38" y="1031"/>
                    </a:lnTo>
                    <a:lnTo>
                      <a:pt x="34" y="1031"/>
                    </a:lnTo>
                    <a:lnTo>
                      <a:pt x="30" y="1029"/>
                    </a:lnTo>
                    <a:lnTo>
                      <a:pt x="24" y="1023"/>
                    </a:lnTo>
                    <a:lnTo>
                      <a:pt x="19" y="1018"/>
                    </a:lnTo>
                    <a:lnTo>
                      <a:pt x="15" y="1014"/>
                    </a:lnTo>
                    <a:lnTo>
                      <a:pt x="15" y="1008"/>
                    </a:lnTo>
                    <a:lnTo>
                      <a:pt x="11" y="1004"/>
                    </a:lnTo>
                    <a:lnTo>
                      <a:pt x="9" y="1001"/>
                    </a:lnTo>
                    <a:lnTo>
                      <a:pt x="9" y="995"/>
                    </a:lnTo>
                    <a:lnTo>
                      <a:pt x="7" y="991"/>
                    </a:lnTo>
                    <a:lnTo>
                      <a:pt x="5" y="985"/>
                    </a:lnTo>
                    <a:lnTo>
                      <a:pt x="3" y="980"/>
                    </a:lnTo>
                    <a:lnTo>
                      <a:pt x="1" y="972"/>
                    </a:lnTo>
                    <a:lnTo>
                      <a:pt x="1" y="966"/>
                    </a:lnTo>
                    <a:lnTo>
                      <a:pt x="0" y="959"/>
                    </a:lnTo>
                    <a:lnTo>
                      <a:pt x="0" y="951"/>
                    </a:lnTo>
                    <a:lnTo>
                      <a:pt x="0" y="946"/>
                    </a:lnTo>
                    <a:lnTo>
                      <a:pt x="0" y="938"/>
                    </a:lnTo>
                    <a:lnTo>
                      <a:pt x="0" y="928"/>
                    </a:lnTo>
                    <a:lnTo>
                      <a:pt x="0" y="923"/>
                    </a:lnTo>
                    <a:lnTo>
                      <a:pt x="0" y="915"/>
                    </a:lnTo>
                    <a:lnTo>
                      <a:pt x="0" y="906"/>
                    </a:lnTo>
                    <a:lnTo>
                      <a:pt x="0" y="898"/>
                    </a:lnTo>
                    <a:lnTo>
                      <a:pt x="0" y="888"/>
                    </a:lnTo>
                    <a:lnTo>
                      <a:pt x="0" y="881"/>
                    </a:lnTo>
                    <a:lnTo>
                      <a:pt x="0" y="871"/>
                    </a:lnTo>
                    <a:lnTo>
                      <a:pt x="1" y="864"/>
                    </a:lnTo>
                    <a:lnTo>
                      <a:pt x="1" y="856"/>
                    </a:lnTo>
                    <a:lnTo>
                      <a:pt x="1" y="847"/>
                    </a:lnTo>
                    <a:lnTo>
                      <a:pt x="1" y="837"/>
                    </a:lnTo>
                    <a:lnTo>
                      <a:pt x="3" y="830"/>
                    </a:lnTo>
                    <a:lnTo>
                      <a:pt x="5" y="820"/>
                    </a:lnTo>
                    <a:lnTo>
                      <a:pt x="5" y="811"/>
                    </a:lnTo>
                    <a:lnTo>
                      <a:pt x="7" y="801"/>
                    </a:lnTo>
                    <a:lnTo>
                      <a:pt x="9" y="793"/>
                    </a:lnTo>
                    <a:lnTo>
                      <a:pt x="9" y="786"/>
                    </a:lnTo>
                    <a:lnTo>
                      <a:pt x="9" y="776"/>
                    </a:lnTo>
                    <a:lnTo>
                      <a:pt x="11" y="767"/>
                    </a:lnTo>
                    <a:lnTo>
                      <a:pt x="13" y="759"/>
                    </a:lnTo>
                    <a:lnTo>
                      <a:pt x="15" y="750"/>
                    </a:lnTo>
                    <a:lnTo>
                      <a:pt x="15" y="742"/>
                    </a:lnTo>
                    <a:lnTo>
                      <a:pt x="17" y="734"/>
                    </a:lnTo>
                    <a:lnTo>
                      <a:pt x="17" y="725"/>
                    </a:lnTo>
                    <a:lnTo>
                      <a:pt x="20" y="719"/>
                    </a:lnTo>
                    <a:lnTo>
                      <a:pt x="20" y="710"/>
                    </a:lnTo>
                    <a:lnTo>
                      <a:pt x="20" y="702"/>
                    </a:lnTo>
                    <a:lnTo>
                      <a:pt x="22" y="695"/>
                    </a:lnTo>
                    <a:lnTo>
                      <a:pt x="24" y="687"/>
                    </a:lnTo>
                    <a:lnTo>
                      <a:pt x="26" y="679"/>
                    </a:lnTo>
                    <a:lnTo>
                      <a:pt x="26" y="672"/>
                    </a:lnTo>
                    <a:lnTo>
                      <a:pt x="28" y="666"/>
                    </a:lnTo>
                    <a:lnTo>
                      <a:pt x="30" y="660"/>
                    </a:lnTo>
                    <a:lnTo>
                      <a:pt x="30" y="655"/>
                    </a:lnTo>
                    <a:lnTo>
                      <a:pt x="32" y="649"/>
                    </a:lnTo>
                    <a:lnTo>
                      <a:pt x="32" y="643"/>
                    </a:lnTo>
                    <a:lnTo>
                      <a:pt x="34" y="639"/>
                    </a:lnTo>
                    <a:lnTo>
                      <a:pt x="34" y="634"/>
                    </a:lnTo>
                    <a:lnTo>
                      <a:pt x="36" y="630"/>
                    </a:lnTo>
                    <a:lnTo>
                      <a:pt x="38" y="626"/>
                    </a:lnTo>
                    <a:lnTo>
                      <a:pt x="38" y="622"/>
                    </a:lnTo>
                    <a:lnTo>
                      <a:pt x="38" y="615"/>
                    </a:lnTo>
                    <a:lnTo>
                      <a:pt x="39" y="609"/>
                    </a:lnTo>
                    <a:lnTo>
                      <a:pt x="41" y="601"/>
                    </a:lnTo>
                    <a:lnTo>
                      <a:pt x="43" y="596"/>
                    </a:lnTo>
                    <a:lnTo>
                      <a:pt x="43" y="586"/>
                    </a:lnTo>
                    <a:lnTo>
                      <a:pt x="45" y="580"/>
                    </a:lnTo>
                    <a:lnTo>
                      <a:pt x="47" y="573"/>
                    </a:lnTo>
                    <a:lnTo>
                      <a:pt x="49" y="565"/>
                    </a:lnTo>
                    <a:lnTo>
                      <a:pt x="49" y="558"/>
                    </a:lnTo>
                    <a:lnTo>
                      <a:pt x="49" y="550"/>
                    </a:lnTo>
                    <a:lnTo>
                      <a:pt x="51" y="542"/>
                    </a:lnTo>
                    <a:lnTo>
                      <a:pt x="53" y="535"/>
                    </a:lnTo>
                    <a:lnTo>
                      <a:pt x="55" y="527"/>
                    </a:lnTo>
                    <a:lnTo>
                      <a:pt x="55" y="520"/>
                    </a:lnTo>
                    <a:lnTo>
                      <a:pt x="57" y="512"/>
                    </a:lnTo>
                    <a:lnTo>
                      <a:pt x="58" y="504"/>
                    </a:lnTo>
                    <a:lnTo>
                      <a:pt x="58" y="497"/>
                    </a:lnTo>
                    <a:lnTo>
                      <a:pt x="60" y="487"/>
                    </a:lnTo>
                    <a:lnTo>
                      <a:pt x="60" y="480"/>
                    </a:lnTo>
                    <a:lnTo>
                      <a:pt x="60" y="472"/>
                    </a:lnTo>
                    <a:lnTo>
                      <a:pt x="62" y="464"/>
                    </a:lnTo>
                    <a:lnTo>
                      <a:pt x="64" y="455"/>
                    </a:lnTo>
                    <a:lnTo>
                      <a:pt x="64" y="445"/>
                    </a:lnTo>
                    <a:lnTo>
                      <a:pt x="66" y="438"/>
                    </a:lnTo>
                    <a:lnTo>
                      <a:pt x="66" y="428"/>
                    </a:lnTo>
                    <a:lnTo>
                      <a:pt x="66" y="421"/>
                    </a:lnTo>
                    <a:lnTo>
                      <a:pt x="66" y="411"/>
                    </a:lnTo>
                    <a:lnTo>
                      <a:pt x="68" y="404"/>
                    </a:lnTo>
                    <a:lnTo>
                      <a:pt x="68" y="394"/>
                    </a:lnTo>
                    <a:lnTo>
                      <a:pt x="68" y="385"/>
                    </a:lnTo>
                    <a:lnTo>
                      <a:pt x="70" y="377"/>
                    </a:lnTo>
                    <a:lnTo>
                      <a:pt x="70" y="367"/>
                    </a:lnTo>
                    <a:lnTo>
                      <a:pt x="70" y="358"/>
                    </a:lnTo>
                    <a:lnTo>
                      <a:pt x="70" y="348"/>
                    </a:lnTo>
                    <a:lnTo>
                      <a:pt x="70" y="337"/>
                    </a:lnTo>
                    <a:lnTo>
                      <a:pt x="70" y="329"/>
                    </a:lnTo>
                    <a:lnTo>
                      <a:pt x="70" y="318"/>
                    </a:lnTo>
                    <a:lnTo>
                      <a:pt x="70" y="307"/>
                    </a:lnTo>
                    <a:lnTo>
                      <a:pt x="70" y="297"/>
                    </a:lnTo>
                    <a:lnTo>
                      <a:pt x="70" y="288"/>
                    </a:lnTo>
                    <a:lnTo>
                      <a:pt x="68" y="278"/>
                    </a:lnTo>
                    <a:lnTo>
                      <a:pt x="68" y="267"/>
                    </a:lnTo>
                    <a:lnTo>
                      <a:pt x="66" y="255"/>
                    </a:lnTo>
                    <a:lnTo>
                      <a:pt x="66" y="246"/>
                    </a:lnTo>
                    <a:lnTo>
                      <a:pt x="66" y="234"/>
                    </a:lnTo>
                    <a:lnTo>
                      <a:pt x="64" y="225"/>
                    </a:lnTo>
                    <a:lnTo>
                      <a:pt x="62" y="213"/>
                    </a:lnTo>
                    <a:lnTo>
                      <a:pt x="62" y="202"/>
                    </a:lnTo>
                    <a:lnTo>
                      <a:pt x="60" y="191"/>
                    </a:lnTo>
                    <a:lnTo>
                      <a:pt x="58" y="179"/>
                    </a:lnTo>
                    <a:lnTo>
                      <a:pt x="57" y="168"/>
                    </a:lnTo>
                    <a:lnTo>
                      <a:pt x="55" y="156"/>
                    </a:lnTo>
                    <a:lnTo>
                      <a:pt x="55" y="145"/>
                    </a:lnTo>
                    <a:lnTo>
                      <a:pt x="51" y="132"/>
                    </a:lnTo>
                    <a:lnTo>
                      <a:pt x="49" y="120"/>
                    </a:lnTo>
                    <a:lnTo>
                      <a:pt x="47" y="107"/>
                    </a:lnTo>
                    <a:lnTo>
                      <a:pt x="43" y="96"/>
                    </a:lnTo>
                    <a:lnTo>
                      <a:pt x="41" y="82"/>
                    </a:lnTo>
                    <a:lnTo>
                      <a:pt x="38" y="69"/>
                    </a:lnTo>
                    <a:lnTo>
                      <a:pt x="38" y="57"/>
                    </a:lnTo>
                    <a:lnTo>
                      <a:pt x="32" y="44"/>
                    </a:lnTo>
                    <a:lnTo>
                      <a:pt x="30" y="31"/>
                    </a:lnTo>
                    <a:lnTo>
                      <a:pt x="26" y="18"/>
                    </a:lnTo>
                    <a:lnTo>
                      <a:pt x="24" y="6"/>
                    </a:lnTo>
                    <a:lnTo>
                      <a:pt x="24" y="4"/>
                    </a:lnTo>
                    <a:lnTo>
                      <a:pt x="28" y="2"/>
                    </a:lnTo>
                    <a:lnTo>
                      <a:pt x="32" y="0"/>
                    </a:lnTo>
                    <a:lnTo>
                      <a:pt x="39" y="0"/>
                    </a:lnTo>
                    <a:lnTo>
                      <a:pt x="45" y="4"/>
                    </a:lnTo>
                    <a:lnTo>
                      <a:pt x="53" y="10"/>
                    </a:lnTo>
                    <a:lnTo>
                      <a:pt x="58" y="16"/>
                    </a:lnTo>
                    <a:lnTo>
                      <a:pt x="66" y="19"/>
                    </a:lnTo>
                    <a:lnTo>
                      <a:pt x="70" y="23"/>
                    </a:lnTo>
                    <a:lnTo>
                      <a:pt x="76" y="29"/>
                    </a:lnTo>
                    <a:lnTo>
                      <a:pt x="81" y="29"/>
                    </a:lnTo>
                    <a:lnTo>
                      <a:pt x="87" y="35"/>
                    </a:lnTo>
                    <a:lnTo>
                      <a:pt x="89" y="46"/>
                    </a:lnTo>
                    <a:lnTo>
                      <a:pt x="93" y="57"/>
                    </a:lnTo>
                    <a:lnTo>
                      <a:pt x="95" y="71"/>
                    </a:lnTo>
                    <a:lnTo>
                      <a:pt x="98" y="84"/>
                    </a:lnTo>
                    <a:lnTo>
                      <a:pt x="100" y="96"/>
                    </a:lnTo>
                    <a:lnTo>
                      <a:pt x="104" y="107"/>
                    </a:lnTo>
                    <a:lnTo>
                      <a:pt x="106" y="120"/>
                    </a:lnTo>
                    <a:lnTo>
                      <a:pt x="108" y="132"/>
                    </a:lnTo>
                    <a:lnTo>
                      <a:pt x="110" y="143"/>
                    </a:lnTo>
                    <a:lnTo>
                      <a:pt x="112" y="154"/>
                    </a:lnTo>
                    <a:lnTo>
                      <a:pt x="114" y="166"/>
                    </a:lnTo>
                    <a:lnTo>
                      <a:pt x="117" y="177"/>
                    </a:lnTo>
                    <a:lnTo>
                      <a:pt x="117" y="189"/>
                    </a:lnTo>
                    <a:lnTo>
                      <a:pt x="119" y="200"/>
                    </a:lnTo>
                    <a:lnTo>
                      <a:pt x="121" y="212"/>
                    </a:lnTo>
                    <a:lnTo>
                      <a:pt x="123" y="221"/>
                    </a:lnTo>
                    <a:lnTo>
                      <a:pt x="123" y="232"/>
                    </a:lnTo>
                    <a:lnTo>
                      <a:pt x="125" y="244"/>
                    </a:lnTo>
                    <a:lnTo>
                      <a:pt x="125" y="253"/>
                    </a:lnTo>
                    <a:lnTo>
                      <a:pt x="127" y="265"/>
                    </a:lnTo>
                    <a:lnTo>
                      <a:pt x="127" y="274"/>
                    </a:lnTo>
                    <a:lnTo>
                      <a:pt x="129" y="284"/>
                    </a:lnTo>
                    <a:lnTo>
                      <a:pt x="129" y="293"/>
                    </a:lnTo>
                    <a:lnTo>
                      <a:pt x="131" y="305"/>
                    </a:lnTo>
                    <a:lnTo>
                      <a:pt x="131" y="312"/>
                    </a:lnTo>
                    <a:lnTo>
                      <a:pt x="131" y="324"/>
                    </a:lnTo>
                    <a:lnTo>
                      <a:pt x="131" y="333"/>
                    </a:lnTo>
                    <a:lnTo>
                      <a:pt x="133" y="343"/>
                    </a:lnTo>
                    <a:lnTo>
                      <a:pt x="133" y="352"/>
                    </a:lnTo>
                    <a:lnTo>
                      <a:pt x="133" y="362"/>
                    </a:lnTo>
                    <a:lnTo>
                      <a:pt x="133" y="371"/>
                    </a:lnTo>
                    <a:lnTo>
                      <a:pt x="133" y="381"/>
                    </a:lnTo>
                    <a:lnTo>
                      <a:pt x="133" y="388"/>
                    </a:lnTo>
                    <a:lnTo>
                      <a:pt x="133" y="398"/>
                    </a:lnTo>
                    <a:lnTo>
                      <a:pt x="131" y="405"/>
                    </a:lnTo>
                    <a:lnTo>
                      <a:pt x="131" y="415"/>
                    </a:lnTo>
                    <a:lnTo>
                      <a:pt x="131" y="423"/>
                    </a:lnTo>
                    <a:lnTo>
                      <a:pt x="131" y="432"/>
                    </a:lnTo>
                    <a:lnTo>
                      <a:pt x="131" y="440"/>
                    </a:lnTo>
                    <a:lnTo>
                      <a:pt x="131" y="449"/>
                    </a:lnTo>
                    <a:lnTo>
                      <a:pt x="129" y="459"/>
                    </a:lnTo>
                    <a:lnTo>
                      <a:pt x="127" y="464"/>
                    </a:lnTo>
                    <a:lnTo>
                      <a:pt x="127" y="474"/>
                    </a:lnTo>
                    <a:lnTo>
                      <a:pt x="127" y="482"/>
                    </a:lnTo>
                    <a:lnTo>
                      <a:pt x="125" y="489"/>
                    </a:lnTo>
                    <a:lnTo>
                      <a:pt x="123" y="497"/>
                    </a:lnTo>
                    <a:lnTo>
                      <a:pt x="123" y="504"/>
                    </a:lnTo>
                    <a:lnTo>
                      <a:pt x="123" y="514"/>
                    </a:lnTo>
                    <a:lnTo>
                      <a:pt x="119" y="521"/>
                    </a:lnTo>
                    <a:lnTo>
                      <a:pt x="119" y="527"/>
                    </a:lnTo>
                    <a:lnTo>
                      <a:pt x="117" y="535"/>
                    </a:lnTo>
                    <a:lnTo>
                      <a:pt x="117" y="544"/>
                    </a:lnTo>
                    <a:lnTo>
                      <a:pt x="114" y="550"/>
                    </a:lnTo>
                    <a:lnTo>
                      <a:pt x="112" y="556"/>
                    </a:lnTo>
                    <a:lnTo>
                      <a:pt x="112" y="563"/>
                    </a:lnTo>
                    <a:lnTo>
                      <a:pt x="110" y="573"/>
                    </a:lnTo>
                    <a:lnTo>
                      <a:pt x="108" y="579"/>
                    </a:lnTo>
                    <a:lnTo>
                      <a:pt x="106" y="586"/>
                    </a:lnTo>
                    <a:lnTo>
                      <a:pt x="104" y="592"/>
                    </a:lnTo>
                    <a:lnTo>
                      <a:pt x="102" y="599"/>
                    </a:lnTo>
                    <a:lnTo>
                      <a:pt x="100" y="605"/>
                    </a:lnTo>
                    <a:lnTo>
                      <a:pt x="98" y="613"/>
                    </a:lnTo>
                    <a:lnTo>
                      <a:pt x="96" y="620"/>
                    </a:lnTo>
                    <a:lnTo>
                      <a:pt x="95" y="626"/>
                    </a:lnTo>
                    <a:lnTo>
                      <a:pt x="93" y="636"/>
                    </a:lnTo>
                    <a:lnTo>
                      <a:pt x="89" y="643"/>
                    </a:lnTo>
                    <a:lnTo>
                      <a:pt x="87" y="651"/>
                    </a:lnTo>
                    <a:lnTo>
                      <a:pt x="85" y="660"/>
                    </a:lnTo>
                    <a:lnTo>
                      <a:pt x="83" y="666"/>
                    </a:lnTo>
                    <a:lnTo>
                      <a:pt x="81" y="675"/>
                    </a:lnTo>
                    <a:lnTo>
                      <a:pt x="79" y="683"/>
                    </a:lnTo>
                    <a:lnTo>
                      <a:pt x="77" y="691"/>
                    </a:lnTo>
                    <a:lnTo>
                      <a:pt x="76" y="698"/>
                    </a:lnTo>
                    <a:lnTo>
                      <a:pt x="74" y="708"/>
                    </a:lnTo>
                    <a:lnTo>
                      <a:pt x="72" y="714"/>
                    </a:lnTo>
                    <a:lnTo>
                      <a:pt x="72" y="723"/>
                    </a:lnTo>
                    <a:lnTo>
                      <a:pt x="72" y="731"/>
                    </a:lnTo>
                    <a:lnTo>
                      <a:pt x="70" y="738"/>
                    </a:lnTo>
                    <a:lnTo>
                      <a:pt x="70" y="746"/>
                    </a:lnTo>
                    <a:lnTo>
                      <a:pt x="70" y="753"/>
                    </a:lnTo>
                    <a:lnTo>
                      <a:pt x="68" y="761"/>
                    </a:lnTo>
                    <a:lnTo>
                      <a:pt x="66" y="769"/>
                    </a:lnTo>
                    <a:lnTo>
                      <a:pt x="66" y="776"/>
                    </a:lnTo>
                    <a:lnTo>
                      <a:pt x="66" y="782"/>
                    </a:lnTo>
                    <a:lnTo>
                      <a:pt x="66" y="790"/>
                    </a:lnTo>
                    <a:lnTo>
                      <a:pt x="66" y="797"/>
                    </a:lnTo>
                    <a:lnTo>
                      <a:pt x="66" y="805"/>
                    </a:lnTo>
                    <a:lnTo>
                      <a:pt x="66" y="811"/>
                    </a:lnTo>
                    <a:lnTo>
                      <a:pt x="66" y="818"/>
                    </a:lnTo>
                    <a:lnTo>
                      <a:pt x="66" y="826"/>
                    </a:lnTo>
                    <a:lnTo>
                      <a:pt x="66" y="833"/>
                    </a:lnTo>
                    <a:lnTo>
                      <a:pt x="66" y="841"/>
                    </a:lnTo>
                    <a:lnTo>
                      <a:pt x="66" y="847"/>
                    </a:lnTo>
                    <a:lnTo>
                      <a:pt x="66" y="852"/>
                    </a:lnTo>
                    <a:lnTo>
                      <a:pt x="66" y="858"/>
                    </a:lnTo>
                    <a:lnTo>
                      <a:pt x="66" y="866"/>
                    </a:lnTo>
                    <a:lnTo>
                      <a:pt x="66" y="869"/>
                    </a:lnTo>
                    <a:lnTo>
                      <a:pt x="66" y="875"/>
                    </a:lnTo>
                    <a:lnTo>
                      <a:pt x="66" y="881"/>
                    </a:lnTo>
                    <a:lnTo>
                      <a:pt x="68" y="887"/>
                    </a:lnTo>
                    <a:lnTo>
                      <a:pt x="68" y="892"/>
                    </a:lnTo>
                    <a:lnTo>
                      <a:pt x="68" y="898"/>
                    </a:lnTo>
                    <a:lnTo>
                      <a:pt x="70" y="904"/>
                    </a:lnTo>
                    <a:lnTo>
                      <a:pt x="70" y="909"/>
                    </a:lnTo>
                    <a:lnTo>
                      <a:pt x="70" y="913"/>
                    </a:lnTo>
                    <a:lnTo>
                      <a:pt x="70" y="917"/>
                    </a:lnTo>
                    <a:lnTo>
                      <a:pt x="72" y="921"/>
                    </a:lnTo>
                    <a:lnTo>
                      <a:pt x="72" y="927"/>
                    </a:lnTo>
                    <a:lnTo>
                      <a:pt x="72" y="930"/>
                    </a:lnTo>
                    <a:lnTo>
                      <a:pt x="72" y="934"/>
                    </a:lnTo>
                    <a:lnTo>
                      <a:pt x="74" y="940"/>
                    </a:lnTo>
                    <a:lnTo>
                      <a:pt x="76" y="944"/>
                    </a:lnTo>
                    <a:lnTo>
                      <a:pt x="76" y="949"/>
                    </a:lnTo>
                    <a:lnTo>
                      <a:pt x="77" y="955"/>
                    </a:lnTo>
                    <a:lnTo>
                      <a:pt x="77" y="961"/>
                    </a:lnTo>
                    <a:lnTo>
                      <a:pt x="79" y="965"/>
                    </a:lnTo>
                    <a:lnTo>
                      <a:pt x="81" y="968"/>
                    </a:lnTo>
                    <a:lnTo>
                      <a:pt x="81" y="972"/>
                    </a:lnTo>
                    <a:lnTo>
                      <a:pt x="83" y="974"/>
                    </a:lnTo>
                    <a:lnTo>
                      <a:pt x="85" y="974"/>
                    </a:lnTo>
                    <a:lnTo>
                      <a:pt x="89" y="974"/>
                    </a:lnTo>
                    <a:lnTo>
                      <a:pt x="91" y="974"/>
                    </a:lnTo>
                    <a:lnTo>
                      <a:pt x="95" y="974"/>
                    </a:lnTo>
                    <a:lnTo>
                      <a:pt x="100" y="974"/>
                    </a:lnTo>
                    <a:lnTo>
                      <a:pt x="104" y="974"/>
                    </a:lnTo>
                    <a:lnTo>
                      <a:pt x="108" y="972"/>
                    </a:lnTo>
                    <a:lnTo>
                      <a:pt x="112" y="972"/>
                    </a:lnTo>
                    <a:lnTo>
                      <a:pt x="117" y="972"/>
                    </a:lnTo>
                    <a:lnTo>
                      <a:pt x="123" y="972"/>
                    </a:lnTo>
                    <a:lnTo>
                      <a:pt x="129" y="972"/>
                    </a:lnTo>
                    <a:lnTo>
                      <a:pt x="135" y="972"/>
                    </a:lnTo>
                    <a:lnTo>
                      <a:pt x="142" y="972"/>
                    </a:lnTo>
                    <a:lnTo>
                      <a:pt x="148" y="972"/>
                    </a:lnTo>
                    <a:lnTo>
                      <a:pt x="154" y="972"/>
                    </a:lnTo>
                    <a:lnTo>
                      <a:pt x="161" y="972"/>
                    </a:lnTo>
                    <a:lnTo>
                      <a:pt x="169" y="972"/>
                    </a:lnTo>
                    <a:lnTo>
                      <a:pt x="176" y="972"/>
                    </a:lnTo>
                    <a:lnTo>
                      <a:pt x="184" y="970"/>
                    </a:lnTo>
                    <a:lnTo>
                      <a:pt x="192" y="970"/>
                    </a:lnTo>
                    <a:lnTo>
                      <a:pt x="199" y="970"/>
                    </a:lnTo>
                    <a:lnTo>
                      <a:pt x="209" y="970"/>
                    </a:lnTo>
                    <a:lnTo>
                      <a:pt x="216" y="970"/>
                    </a:lnTo>
                    <a:lnTo>
                      <a:pt x="224" y="970"/>
                    </a:lnTo>
                    <a:lnTo>
                      <a:pt x="233" y="970"/>
                    </a:lnTo>
                    <a:lnTo>
                      <a:pt x="241" y="970"/>
                    </a:lnTo>
                    <a:lnTo>
                      <a:pt x="251" y="970"/>
                    </a:lnTo>
                    <a:lnTo>
                      <a:pt x="258" y="970"/>
                    </a:lnTo>
                    <a:lnTo>
                      <a:pt x="268" y="970"/>
                    </a:lnTo>
                    <a:lnTo>
                      <a:pt x="277" y="970"/>
                    </a:lnTo>
                    <a:lnTo>
                      <a:pt x="285" y="968"/>
                    </a:lnTo>
                    <a:lnTo>
                      <a:pt x="292" y="968"/>
                    </a:lnTo>
                    <a:lnTo>
                      <a:pt x="302" y="968"/>
                    </a:lnTo>
                    <a:lnTo>
                      <a:pt x="309" y="968"/>
                    </a:lnTo>
                    <a:lnTo>
                      <a:pt x="317" y="968"/>
                    </a:lnTo>
                    <a:lnTo>
                      <a:pt x="327" y="968"/>
                    </a:lnTo>
                    <a:lnTo>
                      <a:pt x="334" y="968"/>
                    </a:lnTo>
                    <a:lnTo>
                      <a:pt x="344" y="968"/>
                    </a:lnTo>
                    <a:lnTo>
                      <a:pt x="349" y="968"/>
                    </a:lnTo>
                    <a:lnTo>
                      <a:pt x="359" y="968"/>
                    </a:lnTo>
                    <a:lnTo>
                      <a:pt x="367" y="968"/>
                    </a:lnTo>
                    <a:lnTo>
                      <a:pt x="374" y="968"/>
                    </a:lnTo>
                    <a:lnTo>
                      <a:pt x="380" y="968"/>
                    </a:lnTo>
                    <a:lnTo>
                      <a:pt x="387" y="968"/>
                    </a:lnTo>
                    <a:lnTo>
                      <a:pt x="395" y="968"/>
                    </a:lnTo>
                    <a:lnTo>
                      <a:pt x="403" y="968"/>
                    </a:lnTo>
                    <a:lnTo>
                      <a:pt x="408" y="968"/>
                    </a:lnTo>
                    <a:lnTo>
                      <a:pt x="414" y="968"/>
                    </a:lnTo>
                    <a:lnTo>
                      <a:pt x="420" y="968"/>
                    </a:lnTo>
                    <a:lnTo>
                      <a:pt x="424" y="968"/>
                    </a:lnTo>
                    <a:lnTo>
                      <a:pt x="429" y="968"/>
                    </a:lnTo>
                    <a:lnTo>
                      <a:pt x="433" y="968"/>
                    </a:lnTo>
                    <a:lnTo>
                      <a:pt x="437" y="968"/>
                    </a:lnTo>
                    <a:lnTo>
                      <a:pt x="443" y="968"/>
                    </a:lnTo>
                    <a:lnTo>
                      <a:pt x="448" y="968"/>
                    </a:lnTo>
                    <a:lnTo>
                      <a:pt x="454" y="968"/>
                    </a:lnTo>
                    <a:lnTo>
                      <a:pt x="456" y="968"/>
                    </a:lnTo>
                    <a:lnTo>
                      <a:pt x="458" y="968"/>
                    </a:lnTo>
                    <a:lnTo>
                      <a:pt x="264" y="265"/>
                    </a:lnTo>
                    <a:lnTo>
                      <a:pt x="264" y="261"/>
                    </a:lnTo>
                    <a:lnTo>
                      <a:pt x="266" y="255"/>
                    </a:lnTo>
                    <a:lnTo>
                      <a:pt x="266" y="251"/>
                    </a:lnTo>
                    <a:lnTo>
                      <a:pt x="268" y="248"/>
                    </a:lnTo>
                    <a:lnTo>
                      <a:pt x="268" y="244"/>
                    </a:lnTo>
                    <a:lnTo>
                      <a:pt x="270" y="240"/>
                    </a:lnTo>
                    <a:lnTo>
                      <a:pt x="270" y="236"/>
                    </a:lnTo>
                    <a:lnTo>
                      <a:pt x="270" y="232"/>
                    </a:lnTo>
                    <a:lnTo>
                      <a:pt x="270" y="227"/>
                    </a:lnTo>
                    <a:lnTo>
                      <a:pt x="271" y="223"/>
                    </a:lnTo>
                    <a:lnTo>
                      <a:pt x="271" y="221"/>
                    </a:lnTo>
                    <a:lnTo>
                      <a:pt x="273" y="215"/>
                    </a:lnTo>
                    <a:lnTo>
                      <a:pt x="273" y="212"/>
                    </a:lnTo>
                    <a:lnTo>
                      <a:pt x="275" y="208"/>
                    </a:lnTo>
                    <a:lnTo>
                      <a:pt x="275" y="202"/>
                    </a:lnTo>
                    <a:lnTo>
                      <a:pt x="275" y="200"/>
                    </a:lnTo>
                    <a:lnTo>
                      <a:pt x="275" y="196"/>
                    </a:lnTo>
                    <a:lnTo>
                      <a:pt x="277" y="191"/>
                    </a:lnTo>
                    <a:lnTo>
                      <a:pt x="277" y="187"/>
                    </a:lnTo>
                    <a:lnTo>
                      <a:pt x="279" y="183"/>
                    </a:lnTo>
                    <a:lnTo>
                      <a:pt x="279" y="179"/>
                    </a:lnTo>
                    <a:lnTo>
                      <a:pt x="281" y="175"/>
                    </a:lnTo>
                    <a:lnTo>
                      <a:pt x="281" y="172"/>
                    </a:lnTo>
                    <a:lnTo>
                      <a:pt x="281" y="168"/>
                    </a:lnTo>
                    <a:lnTo>
                      <a:pt x="281" y="162"/>
                    </a:lnTo>
                    <a:lnTo>
                      <a:pt x="283" y="160"/>
                    </a:lnTo>
                    <a:lnTo>
                      <a:pt x="283" y="156"/>
                    </a:lnTo>
                    <a:lnTo>
                      <a:pt x="285" y="151"/>
                    </a:lnTo>
                    <a:lnTo>
                      <a:pt x="287" y="147"/>
                    </a:lnTo>
                    <a:lnTo>
                      <a:pt x="287" y="145"/>
                    </a:lnTo>
                    <a:lnTo>
                      <a:pt x="287" y="139"/>
                    </a:lnTo>
                    <a:lnTo>
                      <a:pt x="289" y="135"/>
                    </a:lnTo>
                    <a:lnTo>
                      <a:pt x="289" y="132"/>
                    </a:lnTo>
                    <a:lnTo>
                      <a:pt x="289" y="128"/>
                    </a:lnTo>
                    <a:lnTo>
                      <a:pt x="290" y="122"/>
                    </a:lnTo>
                    <a:lnTo>
                      <a:pt x="290" y="118"/>
                    </a:lnTo>
                    <a:lnTo>
                      <a:pt x="292" y="115"/>
                    </a:lnTo>
                    <a:lnTo>
                      <a:pt x="292" y="111"/>
                    </a:lnTo>
                    <a:lnTo>
                      <a:pt x="292" y="107"/>
                    </a:lnTo>
                    <a:lnTo>
                      <a:pt x="294" y="103"/>
                    </a:lnTo>
                    <a:lnTo>
                      <a:pt x="294" y="99"/>
                    </a:lnTo>
                    <a:lnTo>
                      <a:pt x="294" y="96"/>
                    </a:lnTo>
                    <a:lnTo>
                      <a:pt x="296" y="92"/>
                    </a:lnTo>
                    <a:lnTo>
                      <a:pt x="296" y="88"/>
                    </a:lnTo>
                    <a:lnTo>
                      <a:pt x="298" y="82"/>
                    </a:lnTo>
                    <a:lnTo>
                      <a:pt x="298" y="80"/>
                    </a:lnTo>
                    <a:lnTo>
                      <a:pt x="298" y="75"/>
                    </a:lnTo>
                    <a:lnTo>
                      <a:pt x="300" y="71"/>
                    </a:lnTo>
                    <a:lnTo>
                      <a:pt x="300" y="67"/>
                    </a:lnTo>
                    <a:lnTo>
                      <a:pt x="300" y="63"/>
                    </a:lnTo>
                    <a:lnTo>
                      <a:pt x="302" y="57"/>
                    </a:lnTo>
                    <a:lnTo>
                      <a:pt x="302" y="56"/>
                    </a:lnTo>
                    <a:lnTo>
                      <a:pt x="302" y="52"/>
                    </a:lnTo>
                    <a:lnTo>
                      <a:pt x="304" y="46"/>
                    </a:lnTo>
                    <a:lnTo>
                      <a:pt x="304" y="42"/>
                    </a:lnTo>
                    <a:lnTo>
                      <a:pt x="304" y="40"/>
                    </a:lnTo>
                    <a:lnTo>
                      <a:pt x="304" y="35"/>
                    </a:lnTo>
                    <a:lnTo>
                      <a:pt x="306" y="31"/>
                    </a:lnTo>
                    <a:lnTo>
                      <a:pt x="306" y="27"/>
                    </a:lnTo>
                    <a:lnTo>
                      <a:pt x="308" y="23"/>
                    </a:lnTo>
                    <a:lnTo>
                      <a:pt x="309" y="19"/>
                    </a:lnTo>
                    <a:lnTo>
                      <a:pt x="309" y="16"/>
                    </a:lnTo>
                    <a:lnTo>
                      <a:pt x="309" y="12"/>
                    </a:lnTo>
                    <a:lnTo>
                      <a:pt x="311" y="8"/>
                    </a:lnTo>
                    <a:lnTo>
                      <a:pt x="363" y="16"/>
                    </a:lnTo>
                    <a:lnTo>
                      <a:pt x="321" y="255"/>
                    </a:lnTo>
                    <a:close/>
                  </a:path>
                </a:pathLst>
              </a:custGeom>
              <a:solidFill>
                <a:srgbClr val="000000"/>
              </a:solidFill>
              <a:ln w="9525">
                <a:noFill/>
                <a:round/>
                <a:headEnd/>
                <a:tailEnd/>
              </a:ln>
            </p:spPr>
            <p:txBody>
              <a:bodyPr/>
              <a:lstStyle/>
              <a:p>
                <a:endParaRPr lang="zh-CN" altLang="en-US"/>
              </a:p>
            </p:txBody>
          </p:sp>
          <p:sp>
            <p:nvSpPr>
              <p:cNvPr id="63613" name="Freeform 147"/>
              <p:cNvSpPr>
                <a:spLocks/>
              </p:cNvSpPr>
              <p:nvPr/>
            </p:nvSpPr>
            <p:spPr bwMode="auto">
              <a:xfrm>
                <a:off x="2704" y="2795"/>
                <a:ext cx="143" cy="83"/>
              </a:xfrm>
              <a:custGeom>
                <a:avLst/>
                <a:gdLst>
                  <a:gd name="T0" fmla="*/ 0 w 287"/>
                  <a:gd name="T1" fmla="*/ 0 h 168"/>
                  <a:gd name="T2" fmla="*/ 0 w 287"/>
                  <a:gd name="T3" fmla="*/ 0 h 168"/>
                  <a:gd name="T4" fmla="*/ 0 w 287"/>
                  <a:gd name="T5" fmla="*/ 0 h 168"/>
                  <a:gd name="T6" fmla="*/ 0 w 287"/>
                  <a:gd name="T7" fmla="*/ 0 h 168"/>
                  <a:gd name="T8" fmla="*/ 0 w 287"/>
                  <a:gd name="T9" fmla="*/ 0 h 168"/>
                  <a:gd name="T10" fmla="*/ 0 w 287"/>
                  <a:gd name="T11" fmla="*/ 0 h 168"/>
                  <a:gd name="T12" fmla="*/ 0 w 287"/>
                  <a:gd name="T13" fmla="*/ 0 h 168"/>
                  <a:gd name="T14" fmla="*/ 0 w 287"/>
                  <a:gd name="T15" fmla="*/ 0 h 168"/>
                  <a:gd name="T16" fmla="*/ 0 60000 65536"/>
                  <a:gd name="T17" fmla="*/ 0 60000 65536"/>
                  <a:gd name="T18" fmla="*/ 0 60000 65536"/>
                  <a:gd name="T19" fmla="*/ 0 60000 65536"/>
                  <a:gd name="T20" fmla="*/ 0 60000 65536"/>
                  <a:gd name="T21" fmla="*/ 0 60000 65536"/>
                  <a:gd name="T22" fmla="*/ 0 60000 65536"/>
                  <a:gd name="T23" fmla="*/ 0 60000 65536"/>
                  <a:gd name="T24" fmla="*/ 0 w 287"/>
                  <a:gd name="T25" fmla="*/ 0 h 168"/>
                  <a:gd name="T26" fmla="*/ 287 w 287"/>
                  <a:gd name="T27" fmla="*/ 168 h 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7" h="168">
                    <a:moveTo>
                      <a:pt x="253" y="0"/>
                    </a:moveTo>
                    <a:lnTo>
                      <a:pt x="40" y="52"/>
                    </a:lnTo>
                    <a:lnTo>
                      <a:pt x="211" y="76"/>
                    </a:lnTo>
                    <a:lnTo>
                      <a:pt x="0" y="118"/>
                    </a:lnTo>
                    <a:lnTo>
                      <a:pt x="139" y="168"/>
                    </a:lnTo>
                    <a:lnTo>
                      <a:pt x="287" y="27"/>
                    </a:lnTo>
                    <a:lnTo>
                      <a:pt x="253" y="0"/>
                    </a:lnTo>
                    <a:close/>
                  </a:path>
                </a:pathLst>
              </a:custGeom>
              <a:solidFill>
                <a:srgbClr val="000000"/>
              </a:solidFill>
              <a:ln w="9525">
                <a:noFill/>
                <a:round/>
                <a:headEnd/>
                <a:tailEnd/>
              </a:ln>
            </p:spPr>
            <p:txBody>
              <a:bodyPr/>
              <a:lstStyle/>
              <a:p>
                <a:endParaRPr lang="zh-CN" altLang="en-US"/>
              </a:p>
            </p:txBody>
          </p:sp>
          <p:sp>
            <p:nvSpPr>
              <p:cNvPr id="63614" name="Freeform 148"/>
              <p:cNvSpPr>
                <a:spLocks/>
              </p:cNvSpPr>
              <p:nvPr/>
            </p:nvSpPr>
            <p:spPr bwMode="auto">
              <a:xfrm>
                <a:off x="2818" y="2720"/>
                <a:ext cx="117" cy="60"/>
              </a:xfrm>
              <a:custGeom>
                <a:avLst/>
                <a:gdLst>
                  <a:gd name="T0" fmla="*/ 1 w 234"/>
                  <a:gd name="T1" fmla="*/ 1 h 120"/>
                  <a:gd name="T2" fmla="*/ 1 w 234"/>
                  <a:gd name="T3" fmla="*/ 1 h 120"/>
                  <a:gd name="T4" fmla="*/ 1 w 234"/>
                  <a:gd name="T5" fmla="*/ 1 h 120"/>
                  <a:gd name="T6" fmla="*/ 0 w 234"/>
                  <a:gd name="T7" fmla="*/ 1 h 120"/>
                  <a:gd name="T8" fmla="*/ 1 w 234"/>
                  <a:gd name="T9" fmla="*/ 1 h 120"/>
                  <a:gd name="T10" fmla="*/ 1 w 234"/>
                  <a:gd name="T11" fmla="*/ 0 h 120"/>
                  <a:gd name="T12" fmla="*/ 1 w 234"/>
                  <a:gd name="T13" fmla="*/ 1 h 120"/>
                  <a:gd name="T14" fmla="*/ 1 w 234"/>
                  <a:gd name="T15" fmla="*/ 1 h 120"/>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20"/>
                  <a:gd name="T26" fmla="*/ 234 w 234"/>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20">
                    <a:moveTo>
                      <a:pt x="192" y="2"/>
                    </a:moveTo>
                    <a:lnTo>
                      <a:pt x="10" y="23"/>
                    </a:lnTo>
                    <a:lnTo>
                      <a:pt x="149" y="51"/>
                    </a:lnTo>
                    <a:lnTo>
                      <a:pt x="0" y="70"/>
                    </a:lnTo>
                    <a:lnTo>
                      <a:pt x="113" y="120"/>
                    </a:lnTo>
                    <a:lnTo>
                      <a:pt x="234" y="0"/>
                    </a:lnTo>
                    <a:lnTo>
                      <a:pt x="192" y="2"/>
                    </a:lnTo>
                    <a:close/>
                  </a:path>
                </a:pathLst>
              </a:custGeom>
              <a:solidFill>
                <a:srgbClr val="000000"/>
              </a:solidFill>
              <a:ln w="9525">
                <a:noFill/>
                <a:round/>
                <a:headEnd/>
                <a:tailEnd/>
              </a:ln>
            </p:spPr>
            <p:txBody>
              <a:bodyPr/>
              <a:lstStyle/>
              <a:p>
                <a:endParaRPr lang="zh-CN" altLang="en-US"/>
              </a:p>
            </p:txBody>
          </p:sp>
          <p:sp>
            <p:nvSpPr>
              <p:cNvPr id="63615" name="Freeform 149"/>
              <p:cNvSpPr>
                <a:spLocks/>
              </p:cNvSpPr>
              <p:nvPr/>
            </p:nvSpPr>
            <p:spPr bwMode="auto">
              <a:xfrm>
                <a:off x="3169" y="2648"/>
                <a:ext cx="26" cy="23"/>
              </a:xfrm>
              <a:custGeom>
                <a:avLst/>
                <a:gdLst>
                  <a:gd name="T0" fmla="*/ 0 w 53"/>
                  <a:gd name="T1" fmla="*/ 1 h 46"/>
                  <a:gd name="T2" fmla="*/ 0 w 53"/>
                  <a:gd name="T3" fmla="*/ 1 h 46"/>
                  <a:gd name="T4" fmla="*/ 0 w 53"/>
                  <a:gd name="T5" fmla="*/ 1 h 46"/>
                  <a:gd name="T6" fmla="*/ 0 w 53"/>
                  <a:gd name="T7" fmla="*/ 1 h 46"/>
                  <a:gd name="T8" fmla="*/ 0 w 53"/>
                  <a:gd name="T9" fmla="*/ 1 h 46"/>
                  <a:gd name="T10" fmla="*/ 0 w 53"/>
                  <a:gd name="T11" fmla="*/ 1 h 46"/>
                  <a:gd name="T12" fmla="*/ 0 w 53"/>
                  <a:gd name="T13" fmla="*/ 1 h 46"/>
                  <a:gd name="T14" fmla="*/ 0 w 53"/>
                  <a:gd name="T15" fmla="*/ 1 h 46"/>
                  <a:gd name="T16" fmla="*/ 0 w 53"/>
                  <a:gd name="T17" fmla="*/ 1 h 46"/>
                  <a:gd name="T18" fmla="*/ 0 w 53"/>
                  <a:gd name="T19" fmla="*/ 1 h 46"/>
                  <a:gd name="T20" fmla="*/ 0 w 53"/>
                  <a:gd name="T21" fmla="*/ 1 h 46"/>
                  <a:gd name="T22" fmla="*/ 0 w 53"/>
                  <a:gd name="T23" fmla="*/ 0 h 46"/>
                  <a:gd name="T24" fmla="*/ 0 w 53"/>
                  <a:gd name="T25" fmla="*/ 1 h 46"/>
                  <a:gd name="T26" fmla="*/ 0 w 53"/>
                  <a:gd name="T27" fmla="*/ 1 h 46"/>
                  <a:gd name="T28" fmla="*/ 0 w 53"/>
                  <a:gd name="T29" fmla="*/ 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46"/>
                  <a:gd name="T47" fmla="*/ 53 w 53"/>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46">
                    <a:moveTo>
                      <a:pt x="32" y="46"/>
                    </a:moveTo>
                    <a:lnTo>
                      <a:pt x="36" y="40"/>
                    </a:lnTo>
                    <a:lnTo>
                      <a:pt x="38" y="35"/>
                    </a:lnTo>
                    <a:lnTo>
                      <a:pt x="40" y="31"/>
                    </a:lnTo>
                    <a:lnTo>
                      <a:pt x="42" y="27"/>
                    </a:lnTo>
                    <a:lnTo>
                      <a:pt x="48" y="19"/>
                    </a:lnTo>
                    <a:lnTo>
                      <a:pt x="49" y="16"/>
                    </a:lnTo>
                    <a:lnTo>
                      <a:pt x="51" y="12"/>
                    </a:lnTo>
                    <a:lnTo>
                      <a:pt x="53" y="8"/>
                    </a:lnTo>
                    <a:lnTo>
                      <a:pt x="53" y="6"/>
                    </a:lnTo>
                    <a:lnTo>
                      <a:pt x="6" y="0"/>
                    </a:lnTo>
                    <a:lnTo>
                      <a:pt x="0" y="46"/>
                    </a:lnTo>
                    <a:lnTo>
                      <a:pt x="32" y="46"/>
                    </a:lnTo>
                    <a:close/>
                  </a:path>
                </a:pathLst>
              </a:custGeom>
              <a:solidFill>
                <a:srgbClr val="000000"/>
              </a:solidFill>
              <a:ln w="9525">
                <a:noFill/>
                <a:round/>
                <a:headEnd/>
                <a:tailEnd/>
              </a:ln>
            </p:spPr>
            <p:txBody>
              <a:bodyPr/>
              <a:lstStyle/>
              <a:p>
                <a:endParaRPr lang="zh-CN" altLang="en-US"/>
              </a:p>
            </p:txBody>
          </p:sp>
          <p:sp>
            <p:nvSpPr>
              <p:cNvPr id="63616" name="Freeform 150"/>
              <p:cNvSpPr>
                <a:spLocks/>
              </p:cNvSpPr>
              <p:nvPr/>
            </p:nvSpPr>
            <p:spPr bwMode="auto">
              <a:xfrm>
                <a:off x="2456" y="3145"/>
                <a:ext cx="159" cy="115"/>
              </a:xfrm>
              <a:custGeom>
                <a:avLst/>
                <a:gdLst>
                  <a:gd name="T0" fmla="*/ 1 w 317"/>
                  <a:gd name="T1" fmla="*/ 0 h 228"/>
                  <a:gd name="T2" fmla="*/ 1 w 317"/>
                  <a:gd name="T3" fmla="*/ 1 h 228"/>
                  <a:gd name="T4" fmla="*/ 1 w 317"/>
                  <a:gd name="T5" fmla="*/ 1 h 228"/>
                  <a:gd name="T6" fmla="*/ 1 w 317"/>
                  <a:gd name="T7" fmla="*/ 1 h 228"/>
                  <a:gd name="T8" fmla="*/ 1 w 317"/>
                  <a:gd name="T9" fmla="*/ 1 h 228"/>
                  <a:gd name="T10" fmla="*/ 0 w 317"/>
                  <a:gd name="T11" fmla="*/ 1 h 228"/>
                  <a:gd name="T12" fmla="*/ 1 w 317"/>
                  <a:gd name="T13" fmla="*/ 1 h 228"/>
                  <a:gd name="T14" fmla="*/ 1 w 317"/>
                  <a:gd name="T15" fmla="*/ 1 h 228"/>
                  <a:gd name="T16" fmla="*/ 1 w 317"/>
                  <a:gd name="T17" fmla="*/ 0 h 228"/>
                  <a:gd name="T18" fmla="*/ 1 w 317"/>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7"/>
                  <a:gd name="T31" fmla="*/ 0 h 228"/>
                  <a:gd name="T32" fmla="*/ 317 w 317"/>
                  <a:gd name="T33" fmla="*/ 228 h 2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7" h="228">
                    <a:moveTo>
                      <a:pt x="277" y="0"/>
                    </a:moveTo>
                    <a:lnTo>
                      <a:pt x="32" y="63"/>
                    </a:lnTo>
                    <a:lnTo>
                      <a:pt x="289" y="86"/>
                    </a:lnTo>
                    <a:lnTo>
                      <a:pt x="17" y="118"/>
                    </a:lnTo>
                    <a:lnTo>
                      <a:pt x="281" y="152"/>
                    </a:lnTo>
                    <a:lnTo>
                      <a:pt x="0" y="186"/>
                    </a:lnTo>
                    <a:lnTo>
                      <a:pt x="317" y="228"/>
                    </a:lnTo>
                    <a:lnTo>
                      <a:pt x="317" y="95"/>
                    </a:lnTo>
                    <a:lnTo>
                      <a:pt x="277" y="0"/>
                    </a:lnTo>
                    <a:close/>
                  </a:path>
                </a:pathLst>
              </a:custGeom>
              <a:solidFill>
                <a:srgbClr val="000000"/>
              </a:solidFill>
              <a:ln w="9525">
                <a:noFill/>
                <a:round/>
                <a:headEnd/>
                <a:tailEnd/>
              </a:ln>
            </p:spPr>
            <p:txBody>
              <a:bodyPr/>
              <a:lstStyle/>
              <a:p>
                <a:endParaRPr lang="zh-CN" altLang="en-US"/>
              </a:p>
            </p:txBody>
          </p:sp>
          <p:sp>
            <p:nvSpPr>
              <p:cNvPr id="63617" name="Freeform 151"/>
              <p:cNvSpPr>
                <a:spLocks/>
              </p:cNvSpPr>
              <p:nvPr/>
            </p:nvSpPr>
            <p:spPr bwMode="auto">
              <a:xfrm>
                <a:off x="2418" y="3284"/>
                <a:ext cx="209" cy="79"/>
              </a:xfrm>
              <a:custGeom>
                <a:avLst/>
                <a:gdLst>
                  <a:gd name="T0" fmla="*/ 1 w 416"/>
                  <a:gd name="T1" fmla="*/ 0 h 157"/>
                  <a:gd name="T2" fmla="*/ 1 w 416"/>
                  <a:gd name="T3" fmla="*/ 1 h 157"/>
                  <a:gd name="T4" fmla="*/ 1 w 416"/>
                  <a:gd name="T5" fmla="*/ 1 h 157"/>
                  <a:gd name="T6" fmla="*/ 0 w 416"/>
                  <a:gd name="T7" fmla="*/ 1 h 157"/>
                  <a:gd name="T8" fmla="*/ 1 w 416"/>
                  <a:gd name="T9" fmla="*/ 1 h 157"/>
                  <a:gd name="T10" fmla="*/ 1 w 416"/>
                  <a:gd name="T11" fmla="*/ 1 h 157"/>
                  <a:gd name="T12" fmla="*/ 1 w 416"/>
                  <a:gd name="T13" fmla="*/ 0 h 157"/>
                  <a:gd name="T14" fmla="*/ 1 w 416"/>
                  <a:gd name="T15" fmla="*/ 0 h 157"/>
                  <a:gd name="T16" fmla="*/ 0 60000 65536"/>
                  <a:gd name="T17" fmla="*/ 0 60000 65536"/>
                  <a:gd name="T18" fmla="*/ 0 60000 65536"/>
                  <a:gd name="T19" fmla="*/ 0 60000 65536"/>
                  <a:gd name="T20" fmla="*/ 0 60000 65536"/>
                  <a:gd name="T21" fmla="*/ 0 60000 65536"/>
                  <a:gd name="T22" fmla="*/ 0 60000 65536"/>
                  <a:gd name="T23" fmla="*/ 0 60000 65536"/>
                  <a:gd name="T24" fmla="*/ 0 w 416"/>
                  <a:gd name="T25" fmla="*/ 0 h 157"/>
                  <a:gd name="T26" fmla="*/ 416 w 416"/>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6" h="157">
                    <a:moveTo>
                      <a:pt x="376" y="0"/>
                    </a:moveTo>
                    <a:lnTo>
                      <a:pt x="2" y="51"/>
                    </a:lnTo>
                    <a:lnTo>
                      <a:pt x="388" y="70"/>
                    </a:lnTo>
                    <a:lnTo>
                      <a:pt x="0" y="110"/>
                    </a:lnTo>
                    <a:lnTo>
                      <a:pt x="369" y="157"/>
                    </a:lnTo>
                    <a:lnTo>
                      <a:pt x="416" y="64"/>
                    </a:lnTo>
                    <a:lnTo>
                      <a:pt x="376" y="0"/>
                    </a:lnTo>
                    <a:close/>
                  </a:path>
                </a:pathLst>
              </a:custGeom>
              <a:solidFill>
                <a:srgbClr val="000000"/>
              </a:solidFill>
              <a:ln w="9525">
                <a:noFill/>
                <a:round/>
                <a:headEnd/>
                <a:tailEnd/>
              </a:ln>
            </p:spPr>
            <p:txBody>
              <a:bodyPr/>
              <a:lstStyle/>
              <a:p>
                <a:endParaRPr lang="zh-CN" altLang="en-US"/>
              </a:p>
            </p:txBody>
          </p:sp>
          <p:sp>
            <p:nvSpPr>
              <p:cNvPr id="63618" name="Freeform 152"/>
              <p:cNvSpPr>
                <a:spLocks/>
              </p:cNvSpPr>
              <p:nvPr/>
            </p:nvSpPr>
            <p:spPr bwMode="auto">
              <a:xfrm>
                <a:off x="2277" y="3138"/>
                <a:ext cx="136" cy="63"/>
              </a:xfrm>
              <a:custGeom>
                <a:avLst/>
                <a:gdLst>
                  <a:gd name="T0" fmla="*/ 1 w 272"/>
                  <a:gd name="T1" fmla="*/ 0 h 125"/>
                  <a:gd name="T2" fmla="*/ 1 w 272"/>
                  <a:gd name="T3" fmla="*/ 1 h 125"/>
                  <a:gd name="T4" fmla="*/ 1 w 272"/>
                  <a:gd name="T5" fmla="*/ 1 h 125"/>
                  <a:gd name="T6" fmla="*/ 1 w 272"/>
                  <a:gd name="T7" fmla="*/ 1 h 125"/>
                  <a:gd name="T8" fmla="*/ 0 w 272"/>
                  <a:gd name="T9" fmla="*/ 1 h 125"/>
                  <a:gd name="T10" fmla="*/ 1 w 272"/>
                  <a:gd name="T11" fmla="*/ 1 h 125"/>
                  <a:gd name="T12" fmla="*/ 1 w 272"/>
                  <a:gd name="T13" fmla="*/ 0 h 125"/>
                  <a:gd name="T14" fmla="*/ 1 w 272"/>
                  <a:gd name="T15" fmla="*/ 0 h 125"/>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125"/>
                  <a:gd name="T26" fmla="*/ 272 w 272"/>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125">
                    <a:moveTo>
                      <a:pt x="52" y="0"/>
                    </a:moveTo>
                    <a:lnTo>
                      <a:pt x="217" y="36"/>
                    </a:lnTo>
                    <a:lnTo>
                      <a:pt x="27" y="55"/>
                    </a:lnTo>
                    <a:lnTo>
                      <a:pt x="272" y="91"/>
                    </a:lnTo>
                    <a:lnTo>
                      <a:pt x="0" y="125"/>
                    </a:lnTo>
                    <a:lnTo>
                      <a:pt x="8" y="21"/>
                    </a:lnTo>
                    <a:lnTo>
                      <a:pt x="52" y="0"/>
                    </a:lnTo>
                    <a:close/>
                  </a:path>
                </a:pathLst>
              </a:custGeom>
              <a:solidFill>
                <a:srgbClr val="000000"/>
              </a:solidFill>
              <a:ln w="9525">
                <a:noFill/>
                <a:round/>
                <a:headEnd/>
                <a:tailEnd/>
              </a:ln>
            </p:spPr>
            <p:txBody>
              <a:bodyPr/>
              <a:lstStyle/>
              <a:p>
                <a:endParaRPr lang="zh-CN" altLang="en-US"/>
              </a:p>
            </p:txBody>
          </p:sp>
          <p:sp>
            <p:nvSpPr>
              <p:cNvPr id="63619" name="Freeform 153"/>
              <p:cNvSpPr>
                <a:spLocks/>
              </p:cNvSpPr>
              <p:nvPr/>
            </p:nvSpPr>
            <p:spPr bwMode="auto">
              <a:xfrm>
                <a:off x="2350" y="3010"/>
                <a:ext cx="148" cy="70"/>
              </a:xfrm>
              <a:custGeom>
                <a:avLst/>
                <a:gdLst>
                  <a:gd name="T0" fmla="*/ 1 w 296"/>
                  <a:gd name="T1" fmla="*/ 0 h 141"/>
                  <a:gd name="T2" fmla="*/ 1 w 296"/>
                  <a:gd name="T3" fmla="*/ 0 h 141"/>
                  <a:gd name="T4" fmla="*/ 1 w 296"/>
                  <a:gd name="T5" fmla="*/ 0 h 141"/>
                  <a:gd name="T6" fmla="*/ 1 w 296"/>
                  <a:gd name="T7" fmla="*/ 0 h 141"/>
                  <a:gd name="T8" fmla="*/ 1 w 296"/>
                  <a:gd name="T9" fmla="*/ 0 h 141"/>
                  <a:gd name="T10" fmla="*/ 0 w 296"/>
                  <a:gd name="T11" fmla="*/ 0 h 141"/>
                  <a:gd name="T12" fmla="*/ 1 w 296"/>
                  <a:gd name="T13" fmla="*/ 0 h 141"/>
                  <a:gd name="T14" fmla="*/ 1 w 296"/>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141"/>
                  <a:gd name="T26" fmla="*/ 296 w 296"/>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141">
                    <a:moveTo>
                      <a:pt x="36" y="141"/>
                    </a:moveTo>
                    <a:lnTo>
                      <a:pt x="296" y="122"/>
                    </a:lnTo>
                    <a:lnTo>
                      <a:pt x="30" y="84"/>
                    </a:lnTo>
                    <a:lnTo>
                      <a:pt x="249" y="44"/>
                    </a:lnTo>
                    <a:lnTo>
                      <a:pt x="9" y="0"/>
                    </a:lnTo>
                    <a:lnTo>
                      <a:pt x="0" y="124"/>
                    </a:lnTo>
                    <a:lnTo>
                      <a:pt x="36" y="141"/>
                    </a:lnTo>
                    <a:close/>
                  </a:path>
                </a:pathLst>
              </a:custGeom>
              <a:solidFill>
                <a:srgbClr val="000000"/>
              </a:solidFill>
              <a:ln w="9525">
                <a:noFill/>
                <a:round/>
                <a:headEnd/>
                <a:tailEnd/>
              </a:ln>
            </p:spPr>
            <p:txBody>
              <a:bodyPr/>
              <a:lstStyle/>
              <a:p>
                <a:endParaRPr lang="zh-CN" altLang="en-US"/>
              </a:p>
            </p:txBody>
          </p:sp>
          <p:sp>
            <p:nvSpPr>
              <p:cNvPr id="63620" name="Freeform 154"/>
              <p:cNvSpPr>
                <a:spLocks/>
              </p:cNvSpPr>
              <p:nvPr/>
            </p:nvSpPr>
            <p:spPr bwMode="auto">
              <a:xfrm>
                <a:off x="2460" y="2890"/>
                <a:ext cx="133" cy="68"/>
              </a:xfrm>
              <a:custGeom>
                <a:avLst/>
                <a:gdLst>
                  <a:gd name="T0" fmla="*/ 0 w 267"/>
                  <a:gd name="T1" fmla="*/ 0 h 137"/>
                  <a:gd name="T2" fmla="*/ 0 w 267"/>
                  <a:gd name="T3" fmla="*/ 0 h 137"/>
                  <a:gd name="T4" fmla="*/ 0 w 267"/>
                  <a:gd name="T5" fmla="*/ 0 h 137"/>
                  <a:gd name="T6" fmla="*/ 0 w 267"/>
                  <a:gd name="T7" fmla="*/ 0 h 137"/>
                  <a:gd name="T8" fmla="*/ 0 w 267"/>
                  <a:gd name="T9" fmla="*/ 0 h 137"/>
                  <a:gd name="T10" fmla="*/ 0 w 267"/>
                  <a:gd name="T11" fmla="*/ 0 h 137"/>
                  <a:gd name="T12" fmla="*/ 0 w 267"/>
                  <a:gd name="T13" fmla="*/ 0 h 137"/>
                  <a:gd name="T14" fmla="*/ 0 60000 65536"/>
                  <a:gd name="T15" fmla="*/ 0 60000 65536"/>
                  <a:gd name="T16" fmla="*/ 0 60000 65536"/>
                  <a:gd name="T17" fmla="*/ 0 60000 65536"/>
                  <a:gd name="T18" fmla="*/ 0 60000 65536"/>
                  <a:gd name="T19" fmla="*/ 0 60000 65536"/>
                  <a:gd name="T20" fmla="*/ 0 60000 65536"/>
                  <a:gd name="T21" fmla="*/ 0 w 267"/>
                  <a:gd name="T22" fmla="*/ 0 h 137"/>
                  <a:gd name="T23" fmla="*/ 267 w 26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37">
                    <a:moveTo>
                      <a:pt x="0" y="132"/>
                    </a:moveTo>
                    <a:lnTo>
                      <a:pt x="257" y="137"/>
                    </a:lnTo>
                    <a:lnTo>
                      <a:pt x="21" y="61"/>
                    </a:lnTo>
                    <a:lnTo>
                      <a:pt x="267" y="44"/>
                    </a:lnTo>
                    <a:lnTo>
                      <a:pt x="16" y="0"/>
                    </a:lnTo>
                    <a:lnTo>
                      <a:pt x="0" y="132"/>
                    </a:lnTo>
                    <a:close/>
                  </a:path>
                </a:pathLst>
              </a:custGeom>
              <a:solidFill>
                <a:srgbClr val="000000"/>
              </a:solidFill>
              <a:ln w="9525">
                <a:noFill/>
                <a:round/>
                <a:headEnd/>
                <a:tailEnd/>
              </a:ln>
            </p:spPr>
            <p:txBody>
              <a:bodyPr/>
              <a:lstStyle/>
              <a:p>
                <a:endParaRPr lang="zh-CN" altLang="en-US"/>
              </a:p>
            </p:txBody>
          </p:sp>
        </p:grpSp>
        <p:grpSp>
          <p:nvGrpSpPr>
            <p:cNvPr id="7" name="Group 155"/>
            <p:cNvGrpSpPr>
              <a:grpSpLocks/>
            </p:cNvGrpSpPr>
            <p:nvPr/>
          </p:nvGrpSpPr>
          <p:grpSpPr bwMode="auto">
            <a:xfrm>
              <a:off x="3242" y="1175"/>
              <a:ext cx="1044" cy="1121"/>
              <a:chOff x="2154" y="2478"/>
              <a:chExt cx="1044" cy="1121"/>
            </a:xfrm>
          </p:grpSpPr>
          <p:sp>
            <p:nvSpPr>
              <p:cNvPr id="63529" name="AutoShape 156"/>
              <p:cNvSpPr>
                <a:spLocks noChangeAspect="1" noChangeArrowheads="1" noTextEdit="1"/>
              </p:cNvSpPr>
              <p:nvPr/>
            </p:nvSpPr>
            <p:spPr bwMode="auto">
              <a:xfrm>
                <a:off x="2154" y="2478"/>
                <a:ext cx="1044" cy="1121"/>
              </a:xfrm>
              <a:prstGeom prst="rect">
                <a:avLst/>
              </a:prstGeom>
              <a:noFill/>
              <a:ln w="9525">
                <a:noFill/>
                <a:miter lim="800000"/>
                <a:headEnd/>
                <a:tailEnd/>
              </a:ln>
            </p:spPr>
            <p:txBody>
              <a:bodyPr/>
              <a:lstStyle/>
              <a:p>
                <a:endParaRPr lang="zh-CN" altLang="en-US"/>
              </a:p>
            </p:txBody>
          </p:sp>
          <p:sp>
            <p:nvSpPr>
              <p:cNvPr id="63530" name="Freeform 157"/>
              <p:cNvSpPr>
                <a:spLocks/>
              </p:cNvSpPr>
              <p:nvPr/>
            </p:nvSpPr>
            <p:spPr bwMode="auto">
              <a:xfrm>
                <a:off x="2197" y="2658"/>
                <a:ext cx="939" cy="617"/>
              </a:xfrm>
              <a:custGeom>
                <a:avLst/>
                <a:gdLst>
                  <a:gd name="T0" fmla="*/ 0 w 1878"/>
                  <a:gd name="T1" fmla="*/ 0 h 1235"/>
                  <a:gd name="T2" fmla="*/ 1 w 1878"/>
                  <a:gd name="T3" fmla="*/ 0 h 1235"/>
                  <a:gd name="T4" fmla="*/ 1 w 1878"/>
                  <a:gd name="T5" fmla="*/ 0 h 1235"/>
                  <a:gd name="T6" fmla="*/ 1 w 1878"/>
                  <a:gd name="T7" fmla="*/ 0 h 1235"/>
                  <a:gd name="T8" fmla="*/ 1 w 1878"/>
                  <a:gd name="T9" fmla="*/ 0 h 1235"/>
                  <a:gd name="T10" fmla="*/ 1 w 1878"/>
                  <a:gd name="T11" fmla="*/ 0 h 1235"/>
                  <a:gd name="T12" fmla="*/ 1 w 1878"/>
                  <a:gd name="T13" fmla="*/ 0 h 1235"/>
                  <a:gd name="T14" fmla="*/ 1 w 1878"/>
                  <a:gd name="T15" fmla="*/ 0 h 1235"/>
                  <a:gd name="T16" fmla="*/ 1 w 1878"/>
                  <a:gd name="T17" fmla="*/ 0 h 1235"/>
                  <a:gd name="T18" fmla="*/ 1 w 1878"/>
                  <a:gd name="T19" fmla="*/ 0 h 1235"/>
                  <a:gd name="T20" fmla="*/ 1 w 1878"/>
                  <a:gd name="T21" fmla="*/ 0 h 1235"/>
                  <a:gd name="T22" fmla="*/ 1 w 1878"/>
                  <a:gd name="T23" fmla="*/ 0 h 1235"/>
                  <a:gd name="T24" fmla="*/ 0 w 1878"/>
                  <a:gd name="T25" fmla="*/ 0 h 1235"/>
                  <a:gd name="T26" fmla="*/ 0 w 1878"/>
                  <a:gd name="T27" fmla="*/ 0 h 12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78"/>
                  <a:gd name="T43" fmla="*/ 0 h 1235"/>
                  <a:gd name="T44" fmla="*/ 1878 w 1878"/>
                  <a:gd name="T45" fmla="*/ 1235 h 12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78" h="1235">
                    <a:moveTo>
                      <a:pt x="0" y="1214"/>
                    </a:moveTo>
                    <a:lnTo>
                      <a:pt x="194" y="1081"/>
                    </a:lnTo>
                    <a:lnTo>
                      <a:pt x="228" y="904"/>
                    </a:lnTo>
                    <a:lnTo>
                      <a:pt x="325" y="833"/>
                    </a:lnTo>
                    <a:lnTo>
                      <a:pt x="342" y="651"/>
                    </a:lnTo>
                    <a:lnTo>
                      <a:pt x="513" y="601"/>
                    </a:lnTo>
                    <a:lnTo>
                      <a:pt x="760" y="386"/>
                    </a:lnTo>
                    <a:lnTo>
                      <a:pt x="1004" y="189"/>
                    </a:lnTo>
                    <a:lnTo>
                      <a:pt x="1289" y="4"/>
                    </a:lnTo>
                    <a:lnTo>
                      <a:pt x="1878" y="0"/>
                    </a:lnTo>
                    <a:lnTo>
                      <a:pt x="1873" y="348"/>
                    </a:lnTo>
                    <a:lnTo>
                      <a:pt x="1045" y="1235"/>
                    </a:lnTo>
                    <a:lnTo>
                      <a:pt x="0" y="1214"/>
                    </a:lnTo>
                    <a:close/>
                  </a:path>
                </a:pathLst>
              </a:custGeom>
              <a:solidFill>
                <a:srgbClr val="FFCC80"/>
              </a:solidFill>
              <a:ln w="9525">
                <a:noFill/>
                <a:round/>
                <a:headEnd/>
                <a:tailEnd/>
              </a:ln>
            </p:spPr>
            <p:txBody>
              <a:bodyPr/>
              <a:lstStyle/>
              <a:p>
                <a:endParaRPr lang="zh-CN" altLang="en-US"/>
              </a:p>
            </p:txBody>
          </p:sp>
          <p:sp>
            <p:nvSpPr>
              <p:cNvPr id="63531" name="Freeform 158"/>
              <p:cNvSpPr>
                <a:spLocks/>
              </p:cNvSpPr>
              <p:nvPr/>
            </p:nvSpPr>
            <p:spPr bwMode="auto">
              <a:xfrm>
                <a:off x="2827" y="2605"/>
                <a:ext cx="306" cy="72"/>
              </a:xfrm>
              <a:custGeom>
                <a:avLst/>
                <a:gdLst>
                  <a:gd name="T0" fmla="*/ 0 w 613"/>
                  <a:gd name="T1" fmla="*/ 1 h 142"/>
                  <a:gd name="T2" fmla="*/ 0 w 613"/>
                  <a:gd name="T3" fmla="*/ 1 h 142"/>
                  <a:gd name="T4" fmla="*/ 0 w 613"/>
                  <a:gd name="T5" fmla="*/ 1 h 142"/>
                  <a:gd name="T6" fmla="*/ 0 w 613"/>
                  <a:gd name="T7" fmla="*/ 1 h 142"/>
                  <a:gd name="T8" fmla="*/ 0 w 613"/>
                  <a:gd name="T9" fmla="*/ 1 h 142"/>
                  <a:gd name="T10" fmla="*/ 0 w 613"/>
                  <a:gd name="T11" fmla="*/ 1 h 142"/>
                  <a:gd name="T12" fmla="*/ 0 w 613"/>
                  <a:gd name="T13" fmla="*/ 1 h 142"/>
                  <a:gd name="T14" fmla="*/ 0 w 613"/>
                  <a:gd name="T15" fmla="*/ 1 h 142"/>
                  <a:gd name="T16" fmla="*/ 0 w 613"/>
                  <a:gd name="T17" fmla="*/ 1 h 142"/>
                  <a:gd name="T18" fmla="*/ 0 w 613"/>
                  <a:gd name="T19" fmla="*/ 1 h 142"/>
                  <a:gd name="T20" fmla="*/ 0 w 613"/>
                  <a:gd name="T21" fmla="*/ 1 h 142"/>
                  <a:gd name="T22" fmla="*/ 0 w 613"/>
                  <a:gd name="T23" fmla="*/ 1 h 142"/>
                  <a:gd name="T24" fmla="*/ 0 w 613"/>
                  <a:gd name="T25" fmla="*/ 1 h 142"/>
                  <a:gd name="T26" fmla="*/ 0 w 613"/>
                  <a:gd name="T27" fmla="*/ 1 h 142"/>
                  <a:gd name="T28" fmla="*/ 0 w 613"/>
                  <a:gd name="T29" fmla="*/ 0 h 142"/>
                  <a:gd name="T30" fmla="*/ 0 w 613"/>
                  <a:gd name="T31" fmla="*/ 0 h 142"/>
                  <a:gd name="T32" fmla="*/ 0 w 613"/>
                  <a:gd name="T33" fmla="*/ 0 h 142"/>
                  <a:gd name="T34" fmla="*/ 0 w 613"/>
                  <a:gd name="T35" fmla="*/ 1 h 142"/>
                  <a:gd name="T36" fmla="*/ 0 w 613"/>
                  <a:gd name="T37" fmla="*/ 1 h 142"/>
                  <a:gd name="T38" fmla="*/ 0 w 613"/>
                  <a:gd name="T39" fmla="*/ 1 h 142"/>
                  <a:gd name="T40" fmla="*/ 0 w 613"/>
                  <a:gd name="T41" fmla="*/ 1 h 142"/>
                  <a:gd name="T42" fmla="*/ 0 w 613"/>
                  <a:gd name="T43" fmla="*/ 1 h 142"/>
                  <a:gd name="T44" fmla="*/ 0 w 613"/>
                  <a:gd name="T45" fmla="*/ 1 h 142"/>
                  <a:gd name="T46" fmla="*/ 0 w 613"/>
                  <a:gd name="T47" fmla="*/ 1 h 142"/>
                  <a:gd name="T48" fmla="*/ 0 w 613"/>
                  <a:gd name="T49" fmla="*/ 1 h 142"/>
                  <a:gd name="T50" fmla="*/ 0 w 613"/>
                  <a:gd name="T51" fmla="*/ 1 h 142"/>
                  <a:gd name="T52" fmla="*/ 0 w 613"/>
                  <a:gd name="T53" fmla="*/ 1 h 142"/>
                  <a:gd name="T54" fmla="*/ 0 w 613"/>
                  <a:gd name="T55" fmla="*/ 1 h 142"/>
                  <a:gd name="T56" fmla="*/ 0 w 613"/>
                  <a:gd name="T57" fmla="*/ 1 h 142"/>
                  <a:gd name="T58" fmla="*/ 0 w 613"/>
                  <a:gd name="T59" fmla="*/ 1 h 142"/>
                  <a:gd name="T60" fmla="*/ 0 w 613"/>
                  <a:gd name="T61" fmla="*/ 1 h 142"/>
                  <a:gd name="T62" fmla="*/ 0 w 613"/>
                  <a:gd name="T63" fmla="*/ 1 h 142"/>
                  <a:gd name="T64" fmla="*/ 0 w 613"/>
                  <a:gd name="T65" fmla="*/ 1 h 142"/>
                  <a:gd name="T66" fmla="*/ 0 w 613"/>
                  <a:gd name="T67" fmla="*/ 1 h 142"/>
                  <a:gd name="T68" fmla="*/ 0 w 613"/>
                  <a:gd name="T69" fmla="*/ 1 h 142"/>
                  <a:gd name="T70" fmla="*/ 0 w 613"/>
                  <a:gd name="T71" fmla="*/ 1 h 142"/>
                  <a:gd name="T72" fmla="*/ 0 w 613"/>
                  <a:gd name="T73" fmla="*/ 1 h 142"/>
                  <a:gd name="T74" fmla="*/ 0 w 613"/>
                  <a:gd name="T75" fmla="*/ 1 h 142"/>
                  <a:gd name="T76" fmla="*/ 0 w 613"/>
                  <a:gd name="T77" fmla="*/ 1 h 142"/>
                  <a:gd name="T78" fmla="*/ 0 w 613"/>
                  <a:gd name="T79" fmla="*/ 1 h 142"/>
                  <a:gd name="T80" fmla="*/ 0 w 613"/>
                  <a:gd name="T81" fmla="*/ 1 h 142"/>
                  <a:gd name="T82" fmla="*/ 0 w 613"/>
                  <a:gd name="T83" fmla="*/ 1 h 142"/>
                  <a:gd name="T84" fmla="*/ 0 w 613"/>
                  <a:gd name="T85" fmla="*/ 1 h 142"/>
                  <a:gd name="T86" fmla="*/ 0 w 613"/>
                  <a:gd name="T87" fmla="*/ 1 h 142"/>
                  <a:gd name="T88" fmla="*/ 0 w 613"/>
                  <a:gd name="T89" fmla="*/ 1 h 142"/>
                  <a:gd name="T90" fmla="*/ 0 w 613"/>
                  <a:gd name="T91" fmla="*/ 1 h 142"/>
                  <a:gd name="T92" fmla="*/ 0 w 613"/>
                  <a:gd name="T93" fmla="*/ 1 h 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3"/>
                  <a:gd name="T142" fmla="*/ 0 h 142"/>
                  <a:gd name="T143" fmla="*/ 613 w 613"/>
                  <a:gd name="T144" fmla="*/ 142 h 1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3" h="142">
                    <a:moveTo>
                      <a:pt x="0" y="131"/>
                    </a:moveTo>
                    <a:lnTo>
                      <a:pt x="613" y="142"/>
                    </a:lnTo>
                    <a:lnTo>
                      <a:pt x="611" y="141"/>
                    </a:lnTo>
                    <a:lnTo>
                      <a:pt x="611" y="137"/>
                    </a:lnTo>
                    <a:lnTo>
                      <a:pt x="609" y="131"/>
                    </a:lnTo>
                    <a:lnTo>
                      <a:pt x="609" y="127"/>
                    </a:lnTo>
                    <a:lnTo>
                      <a:pt x="609" y="123"/>
                    </a:lnTo>
                    <a:lnTo>
                      <a:pt x="609" y="120"/>
                    </a:lnTo>
                    <a:lnTo>
                      <a:pt x="607" y="114"/>
                    </a:lnTo>
                    <a:lnTo>
                      <a:pt x="607" y="108"/>
                    </a:lnTo>
                    <a:lnTo>
                      <a:pt x="605" y="101"/>
                    </a:lnTo>
                    <a:lnTo>
                      <a:pt x="603" y="95"/>
                    </a:lnTo>
                    <a:lnTo>
                      <a:pt x="603" y="87"/>
                    </a:lnTo>
                    <a:lnTo>
                      <a:pt x="601" y="82"/>
                    </a:lnTo>
                    <a:lnTo>
                      <a:pt x="599" y="76"/>
                    </a:lnTo>
                    <a:lnTo>
                      <a:pt x="597" y="68"/>
                    </a:lnTo>
                    <a:lnTo>
                      <a:pt x="597" y="61"/>
                    </a:lnTo>
                    <a:lnTo>
                      <a:pt x="594" y="55"/>
                    </a:lnTo>
                    <a:lnTo>
                      <a:pt x="592" y="49"/>
                    </a:lnTo>
                    <a:lnTo>
                      <a:pt x="592" y="42"/>
                    </a:lnTo>
                    <a:lnTo>
                      <a:pt x="588" y="36"/>
                    </a:lnTo>
                    <a:lnTo>
                      <a:pt x="586" y="30"/>
                    </a:lnTo>
                    <a:lnTo>
                      <a:pt x="584" y="25"/>
                    </a:lnTo>
                    <a:lnTo>
                      <a:pt x="582" y="21"/>
                    </a:lnTo>
                    <a:lnTo>
                      <a:pt x="580" y="15"/>
                    </a:lnTo>
                    <a:lnTo>
                      <a:pt x="577" y="9"/>
                    </a:lnTo>
                    <a:lnTo>
                      <a:pt x="573" y="6"/>
                    </a:lnTo>
                    <a:lnTo>
                      <a:pt x="571" y="4"/>
                    </a:lnTo>
                    <a:lnTo>
                      <a:pt x="563" y="0"/>
                    </a:lnTo>
                    <a:lnTo>
                      <a:pt x="558" y="0"/>
                    </a:lnTo>
                    <a:lnTo>
                      <a:pt x="556" y="0"/>
                    </a:lnTo>
                    <a:lnTo>
                      <a:pt x="552" y="0"/>
                    </a:lnTo>
                    <a:lnTo>
                      <a:pt x="548" y="0"/>
                    </a:lnTo>
                    <a:lnTo>
                      <a:pt x="544" y="0"/>
                    </a:lnTo>
                    <a:lnTo>
                      <a:pt x="539" y="0"/>
                    </a:lnTo>
                    <a:lnTo>
                      <a:pt x="533" y="2"/>
                    </a:lnTo>
                    <a:lnTo>
                      <a:pt x="529" y="2"/>
                    </a:lnTo>
                    <a:lnTo>
                      <a:pt x="523" y="2"/>
                    </a:lnTo>
                    <a:lnTo>
                      <a:pt x="516" y="2"/>
                    </a:lnTo>
                    <a:lnTo>
                      <a:pt x="508" y="2"/>
                    </a:lnTo>
                    <a:lnTo>
                      <a:pt x="500" y="2"/>
                    </a:lnTo>
                    <a:lnTo>
                      <a:pt x="493" y="4"/>
                    </a:lnTo>
                    <a:lnTo>
                      <a:pt x="483" y="4"/>
                    </a:lnTo>
                    <a:lnTo>
                      <a:pt x="476" y="4"/>
                    </a:lnTo>
                    <a:lnTo>
                      <a:pt x="466" y="4"/>
                    </a:lnTo>
                    <a:lnTo>
                      <a:pt x="457" y="4"/>
                    </a:lnTo>
                    <a:lnTo>
                      <a:pt x="445" y="4"/>
                    </a:lnTo>
                    <a:lnTo>
                      <a:pt x="434" y="4"/>
                    </a:lnTo>
                    <a:lnTo>
                      <a:pt x="424" y="4"/>
                    </a:lnTo>
                    <a:lnTo>
                      <a:pt x="413" y="4"/>
                    </a:lnTo>
                    <a:lnTo>
                      <a:pt x="404" y="4"/>
                    </a:lnTo>
                    <a:lnTo>
                      <a:pt x="392" y="6"/>
                    </a:lnTo>
                    <a:lnTo>
                      <a:pt x="381" y="6"/>
                    </a:lnTo>
                    <a:lnTo>
                      <a:pt x="369" y="7"/>
                    </a:lnTo>
                    <a:lnTo>
                      <a:pt x="356" y="7"/>
                    </a:lnTo>
                    <a:lnTo>
                      <a:pt x="345" y="7"/>
                    </a:lnTo>
                    <a:lnTo>
                      <a:pt x="333" y="7"/>
                    </a:lnTo>
                    <a:lnTo>
                      <a:pt x="320" y="7"/>
                    </a:lnTo>
                    <a:lnTo>
                      <a:pt x="308" y="7"/>
                    </a:lnTo>
                    <a:lnTo>
                      <a:pt x="297" y="9"/>
                    </a:lnTo>
                    <a:lnTo>
                      <a:pt x="284" y="9"/>
                    </a:lnTo>
                    <a:lnTo>
                      <a:pt x="272" y="9"/>
                    </a:lnTo>
                    <a:lnTo>
                      <a:pt x="261" y="9"/>
                    </a:lnTo>
                    <a:lnTo>
                      <a:pt x="248" y="9"/>
                    </a:lnTo>
                    <a:lnTo>
                      <a:pt x="236" y="9"/>
                    </a:lnTo>
                    <a:lnTo>
                      <a:pt x="225" y="9"/>
                    </a:lnTo>
                    <a:lnTo>
                      <a:pt x="211" y="9"/>
                    </a:lnTo>
                    <a:lnTo>
                      <a:pt x="200" y="11"/>
                    </a:lnTo>
                    <a:lnTo>
                      <a:pt x="187" y="11"/>
                    </a:lnTo>
                    <a:lnTo>
                      <a:pt x="177" y="11"/>
                    </a:lnTo>
                    <a:lnTo>
                      <a:pt x="166" y="11"/>
                    </a:lnTo>
                    <a:lnTo>
                      <a:pt x="154" y="11"/>
                    </a:lnTo>
                    <a:lnTo>
                      <a:pt x="145" y="11"/>
                    </a:lnTo>
                    <a:lnTo>
                      <a:pt x="133" y="13"/>
                    </a:lnTo>
                    <a:lnTo>
                      <a:pt x="122" y="13"/>
                    </a:lnTo>
                    <a:lnTo>
                      <a:pt x="114" y="13"/>
                    </a:lnTo>
                    <a:lnTo>
                      <a:pt x="105" y="13"/>
                    </a:lnTo>
                    <a:lnTo>
                      <a:pt x="95" y="15"/>
                    </a:lnTo>
                    <a:lnTo>
                      <a:pt x="86" y="15"/>
                    </a:lnTo>
                    <a:lnTo>
                      <a:pt x="78" y="15"/>
                    </a:lnTo>
                    <a:lnTo>
                      <a:pt x="69" y="15"/>
                    </a:lnTo>
                    <a:lnTo>
                      <a:pt x="63" y="15"/>
                    </a:lnTo>
                    <a:lnTo>
                      <a:pt x="56" y="15"/>
                    </a:lnTo>
                    <a:lnTo>
                      <a:pt x="50" y="15"/>
                    </a:lnTo>
                    <a:lnTo>
                      <a:pt x="42" y="15"/>
                    </a:lnTo>
                    <a:lnTo>
                      <a:pt x="38" y="15"/>
                    </a:lnTo>
                    <a:lnTo>
                      <a:pt x="33" y="15"/>
                    </a:lnTo>
                    <a:lnTo>
                      <a:pt x="29" y="15"/>
                    </a:lnTo>
                    <a:lnTo>
                      <a:pt x="25" y="15"/>
                    </a:lnTo>
                    <a:lnTo>
                      <a:pt x="23" y="15"/>
                    </a:lnTo>
                    <a:lnTo>
                      <a:pt x="17" y="15"/>
                    </a:lnTo>
                    <a:lnTo>
                      <a:pt x="0" y="131"/>
                    </a:lnTo>
                    <a:close/>
                  </a:path>
                </a:pathLst>
              </a:custGeom>
              <a:solidFill>
                <a:srgbClr val="D19470"/>
              </a:solidFill>
              <a:ln w="9525">
                <a:noFill/>
                <a:round/>
                <a:headEnd/>
                <a:tailEnd/>
              </a:ln>
            </p:spPr>
            <p:txBody>
              <a:bodyPr/>
              <a:lstStyle/>
              <a:p>
                <a:endParaRPr lang="zh-CN" altLang="en-US"/>
              </a:p>
            </p:txBody>
          </p:sp>
          <p:sp>
            <p:nvSpPr>
              <p:cNvPr id="63532" name="Freeform 159"/>
              <p:cNvSpPr>
                <a:spLocks/>
              </p:cNvSpPr>
              <p:nvPr/>
            </p:nvSpPr>
            <p:spPr bwMode="auto">
              <a:xfrm>
                <a:off x="2701" y="2694"/>
                <a:ext cx="435" cy="80"/>
              </a:xfrm>
              <a:custGeom>
                <a:avLst/>
                <a:gdLst>
                  <a:gd name="T0" fmla="*/ 0 w 871"/>
                  <a:gd name="T1" fmla="*/ 1 h 159"/>
                  <a:gd name="T2" fmla="*/ 0 w 871"/>
                  <a:gd name="T3" fmla="*/ 1 h 159"/>
                  <a:gd name="T4" fmla="*/ 0 w 871"/>
                  <a:gd name="T5" fmla="*/ 1 h 159"/>
                  <a:gd name="T6" fmla="*/ 0 w 871"/>
                  <a:gd name="T7" fmla="*/ 0 h 159"/>
                  <a:gd name="T8" fmla="*/ 0 w 871"/>
                  <a:gd name="T9" fmla="*/ 1 h 159"/>
                  <a:gd name="T10" fmla="*/ 0 w 871"/>
                  <a:gd name="T11" fmla="*/ 1 h 159"/>
                  <a:gd name="T12" fmla="*/ 0 60000 65536"/>
                  <a:gd name="T13" fmla="*/ 0 60000 65536"/>
                  <a:gd name="T14" fmla="*/ 0 60000 65536"/>
                  <a:gd name="T15" fmla="*/ 0 60000 65536"/>
                  <a:gd name="T16" fmla="*/ 0 60000 65536"/>
                  <a:gd name="T17" fmla="*/ 0 60000 65536"/>
                  <a:gd name="T18" fmla="*/ 0 w 871"/>
                  <a:gd name="T19" fmla="*/ 0 h 159"/>
                  <a:gd name="T20" fmla="*/ 871 w 871"/>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871" h="159">
                    <a:moveTo>
                      <a:pt x="0" y="142"/>
                    </a:moveTo>
                    <a:lnTo>
                      <a:pt x="871" y="159"/>
                    </a:lnTo>
                    <a:lnTo>
                      <a:pt x="860" y="21"/>
                    </a:lnTo>
                    <a:lnTo>
                      <a:pt x="0" y="0"/>
                    </a:lnTo>
                    <a:lnTo>
                      <a:pt x="0" y="142"/>
                    </a:lnTo>
                    <a:close/>
                  </a:path>
                </a:pathLst>
              </a:custGeom>
              <a:solidFill>
                <a:srgbClr val="D19470"/>
              </a:solidFill>
              <a:ln w="9525">
                <a:noFill/>
                <a:round/>
                <a:headEnd/>
                <a:tailEnd/>
              </a:ln>
            </p:spPr>
            <p:txBody>
              <a:bodyPr/>
              <a:lstStyle/>
              <a:p>
                <a:endParaRPr lang="zh-CN" altLang="en-US"/>
              </a:p>
            </p:txBody>
          </p:sp>
          <p:sp>
            <p:nvSpPr>
              <p:cNvPr id="63533" name="Freeform 160"/>
              <p:cNvSpPr>
                <a:spLocks/>
              </p:cNvSpPr>
              <p:nvPr/>
            </p:nvSpPr>
            <p:spPr bwMode="auto">
              <a:xfrm>
                <a:off x="2580" y="2790"/>
                <a:ext cx="553" cy="66"/>
              </a:xfrm>
              <a:custGeom>
                <a:avLst/>
                <a:gdLst>
                  <a:gd name="T0" fmla="*/ 0 w 1107"/>
                  <a:gd name="T1" fmla="*/ 0 h 133"/>
                  <a:gd name="T2" fmla="*/ 0 w 1107"/>
                  <a:gd name="T3" fmla="*/ 0 h 133"/>
                  <a:gd name="T4" fmla="*/ 0 w 1107"/>
                  <a:gd name="T5" fmla="*/ 0 h 133"/>
                  <a:gd name="T6" fmla="*/ 0 w 1107"/>
                  <a:gd name="T7" fmla="*/ 0 h 133"/>
                  <a:gd name="T8" fmla="*/ 0 w 1107"/>
                  <a:gd name="T9" fmla="*/ 0 h 133"/>
                  <a:gd name="T10" fmla="*/ 0 w 1107"/>
                  <a:gd name="T11" fmla="*/ 0 h 133"/>
                  <a:gd name="T12" fmla="*/ 0 60000 65536"/>
                  <a:gd name="T13" fmla="*/ 0 60000 65536"/>
                  <a:gd name="T14" fmla="*/ 0 60000 65536"/>
                  <a:gd name="T15" fmla="*/ 0 60000 65536"/>
                  <a:gd name="T16" fmla="*/ 0 60000 65536"/>
                  <a:gd name="T17" fmla="*/ 0 60000 65536"/>
                  <a:gd name="T18" fmla="*/ 0 w 1107"/>
                  <a:gd name="T19" fmla="*/ 0 h 133"/>
                  <a:gd name="T20" fmla="*/ 1107 w 1107"/>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07" h="133">
                    <a:moveTo>
                      <a:pt x="0" y="133"/>
                    </a:moveTo>
                    <a:lnTo>
                      <a:pt x="1086" y="110"/>
                    </a:lnTo>
                    <a:lnTo>
                      <a:pt x="1107" y="0"/>
                    </a:lnTo>
                    <a:lnTo>
                      <a:pt x="11" y="0"/>
                    </a:lnTo>
                    <a:lnTo>
                      <a:pt x="0" y="133"/>
                    </a:lnTo>
                    <a:close/>
                  </a:path>
                </a:pathLst>
              </a:custGeom>
              <a:solidFill>
                <a:srgbClr val="D19470"/>
              </a:solidFill>
              <a:ln w="9525">
                <a:noFill/>
                <a:round/>
                <a:headEnd/>
                <a:tailEnd/>
              </a:ln>
            </p:spPr>
            <p:txBody>
              <a:bodyPr/>
              <a:lstStyle/>
              <a:p>
                <a:endParaRPr lang="zh-CN" altLang="en-US"/>
              </a:p>
            </p:txBody>
          </p:sp>
          <p:sp>
            <p:nvSpPr>
              <p:cNvPr id="63534" name="Freeform 161"/>
              <p:cNvSpPr>
                <a:spLocks/>
              </p:cNvSpPr>
              <p:nvPr/>
            </p:nvSpPr>
            <p:spPr bwMode="auto">
              <a:xfrm>
                <a:off x="2464" y="2889"/>
                <a:ext cx="546" cy="63"/>
              </a:xfrm>
              <a:custGeom>
                <a:avLst/>
                <a:gdLst>
                  <a:gd name="T0" fmla="*/ 0 w 1091"/>
                  <a:gd name="T1" fmla="*/ 0 h 128"/>
                  <a:gd name="T2" fmla="*/ 1 w 1091"/>
                  <a:gd name="T3" fmla="*/ 0 h 128"/>
                  <a:gd name="T4" fmla="*/ 1 w 1091"/>
                  <a:gd name="T5" fmla="*/ 0 h 128"/>
                  <a:gd name="T6" fmla="*/ 1 w 1091"/>
                  <a:gd name="T7" fmla="*/ 0 h 128"/>
                  <a:gd name="T8" fmla="*/ 0 w 1091"/>
                  <a:gd name="T9" fmla="*/ 0 h 128"/>
                  <a:gd name="T10" fmla="*/ 0 w 1091"/>
                  <a:gd name="T11" fmla="*/ 0 h 128"/>
                  <a:gd name="T12" fmla="*/ 0 60000 65536"/>
                  <a:gd name="T13" fmla="*/ 0 60000 65536"/>
                  <a:gd name="T14" fmla="*/ 0 60000 65536"/>
                  <a:gd name="T15" fmla="*/ 0 60000 65536"/>
                  <a:gd name="T16" fmla="*/ 0 60000 65536"/>
                  <a:gd name="T17" fmla="*/ 0 60000 65536"/>
                  <a:gd name="T18" fmla="*/ 0 w 1091"/>
                  <a:gd name="T19" fmla="*/ 0 h 128"/>
                  <a:gd name="T20" fmla="*/ 1091 w 1091"/>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091" h="128">
                    <a:moveTo>
                      <a:pt x="0" y="128"/>
                    </a:moveTo>
                    <a:lnTo>
                      <a:pt x="1091" y="128"/>
                    </a:lnTo>
                    <a:lnTo>
                      <a:pt x="1091" y="0"/>
                    </a:lnTo>
                    <a:lnTo>
                      <a:pt x="40" y="0"/>
                    </a:lnTo>
                    <a:lnTo>
                      <a:pt x="0" y="128"/>
                    </a:lnTo>
                    <a:close/>
                  </a:path>
                </a:pathLst>
              </a:custGeom>
              <a:solidFill>
                <a:srgbClr val="D19470"/>
              </a:solidFill>
              <a:ln w="9525">
                <a:noFill/>
                <a:round/>
                <a:headEnd/>
                <a:tailEnd/>
              </a:ln>
            </p:spPr>
            <p:txBody>
              <a:bodyPr/>
              <a:lstStyle/>
              <a:p>
                <a:endParaRPr lang="zh-CN" altLang="en-US"/>
              </a:p>
            </p:txBody>
          </p:sp>
          <p:sp>
            <p:nvSpPr>
              <p:cNvPr id="63535" name="Freeform 162"/>
              <p:cNvSpPr>
                <a:spLocks/>
              </p:cNvSpPr>
              <p:nvPr/>
            </p:nvSpPr>
            <p:spPr bwMode="auto">
              <a:xfrm>
                <a:off x="2357" y="2974"/>
                <a:ext cx="540" cy="106"/>
              </a:xfrm>
              <a:custGeom>
                <a:avLst/>
                <a:gdLst>
                  <a:gd name="T0" fmla="*/ 0 w 1078"/>
                  <a:gd name="T1" fmla="*/ 1 h 211"/>
                  <a:gd name="T2" fmla="*/ 1 w 1078"/>
                  <a:gd name="T3" fmla="*/ 1 h 211"/>
                  <a:gd name="T4" fmla="*/ 1 w 1078"/>
                  <a:gd name="T5" fmla="*/ 0 h 211"/>
                  <a:gd name="T6" fmla="*/ 1 w 1078"/>
                  <a:gd name="T7" fmla="*/ 1 h 211"/>
                  <a:gd name="T8" fmla="*/ 0 w 1078"/>
                  <a:gd name="T9" fmla="*/ 1 h 211"/>
                  <a:gd name="T10" fmla="*/ 0 w 1078"/>
                  <a:gd name="T11" fmla="*/ 1 h 211"/>
                  <a:gd name="T12" fmla="*/ 0 60000 65536"/>
                  <a:gd name="T13" fmla="*/ 0 60000 65536"/>
                  <a:gd name="T14" fmla="*/ 0 60000 65536"/>
                  <a:gd name="T15" fmla="*/ 0 60000 65536"/>
                  <a:gd name="T16" fmla="*/ 0 60000 65536"/>
                  <a:gd name="T17" fmla="*/ 0 60000 65536"/>
                  <a:gd name="T18" fmla="*/ 0 w 1078"/>
                  <a:gd name="T19" fmla="*/ 0 h 211"/>
                  <a:gd name="T20" fmla="*/ 1078 w 1078"/>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1078" h="211">
                    <a:moveTo>
                      <a:pt x="0" y="211"/>
                    </a:moveTo>
                    <a:lnTo>
                      <a:pt x="1061" y="194"/>
                    </a:lnTo>
                    <a:lnTo>
                      <a:pt x="1078" y="0"/>
                    </a:lnTo>
                    <a:lnTo>
                      <a:pt x="21" y="28"/>
                    </a:lnTo>
                    <a:lnTo>
                      <a:pt x="0" y="211"/>
                    </a:lnTo>
                    <a:close/>
                  </a:path>
                </a:pathLst>
              </a:custGeom>
              <a:solidFill>
                <a:srgbClr val="D19470"/>
              </a:solidFill>
              <a:ln w="9525">
                <a:noFill/>
                <a:round/>
                <a:headEnd/>
                <a:tailEnd/>
              </a:ln>
            </p:spPr>
            <p:txBody>
              <a:bodyPr/>
              <a:lstStyle/>
              <a:p>
                <a:endParaRPr lang="zh-CN" altLang="en-US"/>
              </a:p>
            </p:txBody>
          </p:sp>
          <p:sp>
            <p:nvSpPr>
              <p:cNvPr id="63536" name="Freeform 163"/>
              <p:cNvSpPr>
                <a:spLocks/>
              </p:cNvSpPr>
              <p:nvPr/>
            </p:nvSpPr>
            <p:spPr bwMode="auto">
              <a:xfrm>
                <a:off x="2285" y="3126"/>
                <a:ext cx="513" cy="83"/>
              </a:xfrm>
              <a:custGeom>
                <a:avLst/>
                <a:gdLst>
                  <a:gd name="T0" fmla="*/ 1 w 1025"/>
                  <a:gd name="T1" fmla="*/ 0 h 165"/>
                  <a:gd name="T2" fmla="*/ 1 w 1025"/>
                  <a:gd name="T3" fmla="*/ 1 h 165"/>
                  <a:gd name="T4" fmla="*/ 1 w 1025"/>
                  <a:gd name="T5" fmla="*/ 1 h 165"/>
                  <a:gd name="T6" fmla="*/ 0 w 1025"/>
                  <a:gd name="T7" fmla="*/ 1 h 165"/>
                  <a:gd name="T8" fmla="*/ 1 w 1025"/>
                  <a:gd name="T9" fmla="*/ 0 h 165"/>
                  <a:gd name="T10" fmla="*/ 1 w 1025"/>
                  <a:gd name="T11" fmla="*/ 0 h 165"/>
                  <a:gd name="T12" fmla="*/ 0 60000 65536"/>
                  <a:gd name="T13" fmla="*/ 0 60000 65536"/>
                  <a:gd name="T14" fmla="*/ 0 60000 65536"/>
                  <a:gd name="T15" fmla="*/ 0 60000 65536"/>
                  <a:gd name="T16" fmla="*/ 0 60000 65536"/>
                  <a:gd name="T17" fmla="*/ 0 60000 65536"/>
                  <a:gd name="T18" fmla="*/ 0 w 1025"/>
                  <a:gd name="T19" fmla="*/ 0 h 165"/>
                  <a:gd name="T20" fmla="*/ 1025 w 1025"/>
                  <a:gd name="T21" fmla="*/ 165 h 165"/>
                </a:gdLst>
                <a:ahLst/>
                <a:cxnLst>
                  <a:cxn ang="T12">
                    <a:pos x="T0" y="T1"/>
                  </a:cxn>
                  <a:cxn ang="T13">
                    <a:pos x="T2" y="T3"/>
                  </a:cxn>
                  <a:cxn ang="T14">
                    <a:pos x="T4" y="T5"/>
                  </a:cxn>
                  <a:cxn ang="T15">
                    <a:pos x="T6" y="T7"/>
                  </a:cxn>
                  <a:cxn ang="T16">
                    <a:pos x="T8" y="T9"/>
                  </a:cxn>
                  <a:cxn ang="T17">
                    <a:pos x="T10" y="T11"/>
                  </a:cxn>
                </a:cxnLst>
                <a:rect l="T18" t="T19" r="T20" b="T21"/>
                <a:pathLst>
                  <a:path w="1025" h="165">
                    <a:moveTo>
                      <a:pt x="35" y="0"/>
                    </a:moveTo>
                    <a:lnTo>
                      <a:pt x="1025" y="9"/>
                    </a:lnTo>
                    <a:lnTo>
                      <a:pt x="1014" y="104"/>
                    </a:lnTo>
                    <a:lnTo>
                      <a:pt x="0" y="165"/>
                    </a:lnTo>
                    <a:lnTo>
                      <a:pt x="35" y="0"/>
                    </a:lnTo>
                    <a:close/>
                  </a:path>
                </a:pathLst>
              </a:custGeom>
              <a:solidFill>
                <a:srgbClr val="D19470"/>
              </a:solidFill>
              <a:ln w="9525">
                <a:noFill/>
                <a:round/>
                <a:headEnd/>
                <a:tailEnd/>
              </a:ln>
            </p:spPr>
            <p:txBody>
              <a:bodyPr/>
              <a:lstStyle/>
              <a:p>
                <a:endParaRPr lang="zh-CN" altLang="en-US"/>
              </a:p>
            </p:txBody>
          </p:sp>
          <p:sp>
            <p:nvSpPr>
              <p:cNvPr id="63537" name="Freeform 164"/>
              <p:cNvSpPr>
                <a:spLocks/>
              </p:cNvSpPr>
              <p:nvPr/>
            </p:nvSpPr>
            <p:spPr bwMode="auto">
              <a:xfrm>
                <a:off x="2189" y="3264"/>
                <a:ext cx="449" cy="118"/>
              </a:xfrm>
              <a:custGeom>
                <a:avLst/>
                <a:gdLst>
                  <a:gd name="T0" fmla="*/ 1 w 898"/>
                  <a:gd name="T1" fmla="*/ 0 h 235"/>
                  <a:gd name="T2" fmla="*/ 1 w 898"/>
                  <a:gd name="T3" fmla="*/ 1 h 235"/>
                  <a:gd name="T4" fmla="*/ 1 w 898"/>
                  <a:gd name="T5" fmla="*/ 1 h 235"/>
                  <a:gd name="T6" fmla="*/ 0 w 898"/>
                  <a:gd name="T7" fmla="*/ 1 h 235"/>
                  <a:gd name="T8" fmla="*/ 1 w 898"/>
                  <a:gd name="T9" fmla="*/ 0 h 235"/>
                  <a:gd name="T10" fmla="*/ 1 w 898"/>
                  <a:gd name="T11" fmla="*/ 0 h 235"/>
                  <a:gd name="T12" fmla="*/ 0 60000 65536"/>
                  <a:gd name="T13" fmla="*/ 0 60000 65536"/>
                  <a:gd name="T14" fmla="*/ 0 60000 65536"/>
                  <a:gd name="T15" fmla="*/ 0 60000 65536"/>
                  <a:gd name="T16" fmla="*/ 0 60000 65536"/>
                  <a:gd name="T17" fmla="*/ 0 60000 65536"/>
                  <a:gd name="T18" fmla="*/ 0 w 898"/>
                  <a:gd name="T19" fmla="*/ 0 h 235"/>
                  <a:gd name="T20" fmla="*/ 898 w 898"/>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898" h="235">
                    <a:moveTo>
                      <a:pt x="38" y="0"/>
                    </a:moveTo>
                    <a:lnTo>
                      <a:pt x="898" y="17"/>
                    </a:lnTo>
                    <a:lnTo>
                      <a:pt x="829" y="235"/>
                    </a:lnTo>
                    <a:lnTo>
                      <a:pt x="0" y="220"/>
                    </a:lnTo>
                    <a:lnTo>
                      <a:pt x="38" y="0"/>
                    </a:lnTo>
                    <a:close/>
                  </a:path>
                </a:pathLst>
              </a:custGeom>
              <a:solidFill>
                <a:srgbClr val="D19470"/>
              </a:solidFill>
              <a:ln w="9525">
                <a:noFill/>
                <a:round/>
                <a:headEnd/>
                <a:tailEnd/>
              </a:ln>
            </p:spPr>
            <p:txBody>
              <a:bodyPr/>
              <a:lstStyle/>
              <a:p>
                <a:endParaRPr lang="zh-CN" altLang="en-US"/>
              </a:p>
            </p:txBody>
          </p:sp>
          <p:sp>
            <p:nvSpPr>
              <p:cNvPr id="63538" name="Freeform 165"/>
              <p:cNvSpPr>
                <a:spLocks/>
              </p:cNvSpPr>
              <p:nvPr/>
            </p:nvSpPr>
            <p:spPr bwMode="auto">
              <a:xfrm>
                <a:off x="2574" y="2944"/>
                <a:ext cx="234" cy="640"/>
              </a:xfrm>
              <a:custGeom>
                <a:avLst/>
                <a:gdLst>
                  <a:gd name="T0" fmla="*/ 1 w 467"/>
                  <a:gd name="T1" fmla="*/ 1 h 1280"/>
                  <a:gd name="T2" fmla="*/ 1 w 467"/>
                  <a:gd name="T3" fmla="*/ 0 h 1280"/>
                  <a:gd name="T4" fmla="*/ 1 w 467"/>
                  <a:gd name="T5" fmla="*/ 1 h 1280"/>
                  <a:gd name="T6" fmla="*/ 1 w 467"/>
                  <a:gd name="T7" fmla="*/ 1 h 1280"/>
                  <a:gd name="T8" fmla="*/ 0 w 467"/>
                  <a:gd name="T9" fmla="*/ 1 h 1280"/>
                  <a:gd name="T10" fmla="*/ 1 w 467"/>
                  <a:gd name="T11" fmla="*/ 1 h 1280"/>
                  <a:gd name="T12" fmla="*/ 1 w 467"/>
                  <a:gd name="T13" fmla="*/ 1 h 1280"/>
                  <a:gd name="T14" fmla="*/ 1 w 467"/>
                  <a:gd name="T15" fmla="*/ 1 h 1280"/>
                  <a:gd name="T16" fmla="*/ 1 w 467"/>
                  <a:gd name="T17" fmla="*/ 1 h 1280"/>
                  <a:gd name="T18" fmla="*/ 1 w 467"/>
                  <a:gd name="T19" fmla="*/ 1 h 1280"/>
                  <a:gd name="T20" fmla="*/ 1 w 467"/>
                  <a:gd name="T21" fmla="*/ 1 h 1280"/>
                  <a:gd name="T22" fmla="*/ 1 w 467"/>
                  <a:gd name="T23" fmla="*/ 1 h 1280"/>
                  <a:gd name="T24" fmla="*/ 1 w 467"/>
                  <a:gd name="T25" fmla="*/ 1 h 1280"/>
                  <a:gd name="T26" fmla="*/ 1 w 467"/>
                  <a:gd name="T27" fmla="*/ 1 h 1280"/>
                  <a:gd name="T28" fmla="*/ 1 w 467"/>
                  <a:gd name="T29" fmla="*/ 1 h 1280"/>
                  <a:gd name="T30" fmla="*/ 1 w 467"/>
                  <a:gd name="T31" fmla="*/ 1 h 1280"/>
                  <a:gd name="T32" fmla="*/ 1 w 467"/>
                  <a:gd name="T33" fmla="*/ 1 h 1280"/>
                  <a:gd name="T34" fmla="*/ 1 w 467"/>
                  <a:gd name="T35" fmla="*/ 1 h 1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7"/>
                  <a:gd name="T55" fmla="*/ 0 h 1280"/>
                  <a:gd name="T56" fmla="*/ 467 w 467"/>
                  <a:gd name="T57" fmla="*/ 1280 h 12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7" h="1280">
                    <a:moveTo>
                      <a:pt x="252" y="17"/>
                    </a:moveTo>
                    <a:lnTo>
                      <a:pt x="148" y="0"/>
                    </a:lnTo>
                    <a:lnTo>
                      <a:pt x="76" y="83"/>
                    </a:lnTo>
                    <a:lnTo>
                      <a:pt x="70" y="194"/>
                    </a:lnTo>
                    <a:lnTo>
                      <a:pt x="0" y="211"/>
                    </a:lnTo>
                    <a:lnTo>
                      <a:pt x="81" y="479"/>
                    </a:lnTo>
                    <a:lnTo>
                      <a:pt x="81" y="783"/>
                    </a:lnTo>
                    <a:lnTo>
                      <a:pt x="11" y="1059"/>
                    </a:lnTo>
                    <a:lnTo>
                      <a:pt x="22" y="1280"/>
                    </a:lnTo>
                    <a:lnTo>
                      <a:pt x="467" y="1268"/>
                    </a:lnTo>
                    <a:lnTo>
                      <a:pt x="374" y="844"/>
                    </a:lnTo>
                    <a:lnTo>
                      <a:pt x="275" y="530"/>
                    </a:lnTo>
                    <a:lnTo>
                      <a:pt x="308" y="293"/>
                    </a:lnTo>
                    <a:lnTo>
                      <a:pt x="368" y="194"/>
                    </a:lnTo>
                    <a:lnTo>
                      <a:pt x="313" y="182"/>
                    </a:lnTo>
                    <a:lnTo>
                      <a:pt x="308" y="61"/>
                    </a:lnTo>
                    <a:lnTo>
                      <a:pt x="252" y="17"/>
                    </a:lnTo>
                    <a:close/>
                  </a:path>
                </a:pathLst>
              </a:custGeom>
              <a:solidFill>
                <a:srgbClr val="FFD166"/>
              </a:solidFill>
              <a:ln w="9525">
                <a:noFill/>
                <a:round/>
                <a:headEnd/>
                <a:tailEnd/>
              </a:ln>
            </p:spPr>
            <p:txBody>
              <a:bodyPr/>
              <a:lstStyle/>
              <a:p>
                <a:endParaRPr lang="zh-CN" altLang="en-US"/>
              </a:p>
            </p:txBody>
          </p:sp>
          <p:sp>
            <p:nvSpPr>
              <p:cNvPr id="63539" name="Freeform 166"/>
              <p:cNvSpPr>
                <a:spLocks/>
              </p:cNvSpPr>
              <p:nvPr/>
            </p:nvSpPr>
            <p:spPr bwMode="auto">
              <a:xfrm>
                <a:off x="2731" y="2813"/>
                <a:ext cx="452" cy="559"/>
              </a:xfrm>
              <a:custGeom>
                <a:avLst/>
                <a:gdLst>
                  <a:gd name="T0" fmla="*/ 1 w 904"/>
                  <a:gd name="T1" fmla="*/ 0 h 1119"/>
                  <a:gd name="T2" fmla="*/ 0 w 904"/>
                  <a:gd name="T3" fmla="*/ 0 h 1119"/>
                  <a:gd name="T4" fmla="*/ 1 w 904"/>
                  <a:gd name="T5" fmla="*/ 0 h 1119"/>
                  <a:gd name="T6" fmla="*/ 1 w 904"/>
                  <a:gd name="T7" fmla="*/ 0 h 1119"/>
                  <a:gd name="T8" fmla="*/ 1 w 904"/>
                  <a:gd name="T9" fmla="*/ 0 h 1119"/>
                  <a:gd name="T10" fmla="*/ 1 w 904"/>
                  <a:gd name="T11" fmla="*/ 0 h 1119"/>
                  <a:gd name="T12" fmla="*/ 1 w 904"/>
                  <a:gd name="T13" fmla="*/ 0 h 1119"/>
                  <a:gd name="T14" fmla="*/ 1 w 904"/>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904"/>
                  <a:gd name="T25" fmla="*/ 0 h 1119"/>
                  <a:gd name="T26" fmla="*/ 904 w 904"/>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 h="1119">
                    <a:moveTo>
                      <a:pt x="833" y="0"/>
                    </a:moveTo>
                    <a:lnTo>
                      <a:pt x="0" y="904"/>
                    </a:lnTo>
                    <a:lnTo>
                      <a:pt x="67" y="1119"/>
                    </a:lnTo>
                    <a:lnTo>
                      <a:pt x="303" y="771"/>
                    </a:lnTo>
                    <a:lnTo>
                      <a:pt x="685" y="384"/>
                    </a:lnTo>
                    <a:lnTo>
                      <a:pt x="904" y="210"/>
                    </a:lnTo>
                    <a:lnTo>
                      <a:pt x="833" y="0"/>
                    </a:lnTo>
                    <a:close/>
                  </a:path>
                </a:pathLst>
              </a:custGeom>
              <a:solidFill>
                <a:srgbClr val="FFD166"/>
              </a:solidFill>
              <a:ln w="9525">
                <a:noFill/>
                <a:round/>
                <a:headEnd/>
                <a:tailEnd/>
              </a:ln>
            </p:spPr>
            <p:txBody>
              <a:bodyPr/>
              <a:lstStyle/>
              <a:p>
                <a:endParaRPr lang="zh-CN" altLang="en-US"/>
              </a:p>
            </p:txBody>
          </p:sp>
          <p:sp>
            <p:nvSpPr>
              <p:cNvPr id="63540" name="Freeform 167"/>
              <p:cNvSpPr>
                <a:spLocks/>
              </p:cNvSpPr>
              <p:nvPr/>
            </p:nvSpPr>
            <p:spPr bwMode="auto">
              <a:xfrm>
                <a:off x="2574" y="3038"/>
                <a:ext cx="190" cy="86"/>
              </a:xfrm>
              <a:custGeom>
                <a:avLst/>
                <a:gdLst>
                  <a:gd name="T0" fmla="*/ 0 w 380"/>
                  <a:gd name="T1" fmla="*/ 1 h 171"/>
                  <a:gd name="T2" fmla="*/ 1 w 380"/>
                  <a:gd name="T3" fmla="*/ 1 h 171"/>
                  <a:gd name="T4" fmla="*/ 1 w 380"/>
                  <a:gd name="T5" fmla="*/ 1 h 171"/>
                  <a:gd name="T6" fmla="*/ 1 w 380"/>
                  <a:gd name="T7" fmla="*/ 1 h 171"/>
                  <a:gd name="T8" fmla="*/ 1 w 380"/>
                  <a:gd name="T9" fmla="*/ 0 h 171"/>
                  <a:gd name="T10" fmla="*/ 1 w 380"/>
                  <a:gd name="T11" fmla="*/ 1 h 171"/>
                  <a:gd name="T12" fmla="*/ 1 w 380"/>
                  <a:gd name="T13" fmla="*/ 1 h 171"/>
                  <a:gd name="T14" fmla="*/ 1 w 380"/>
                  <a:gd name="T15" fmla="*/ 1 h 171"/>
                  <a:gd name="T16" fmla="*/ 1 w 380"/>
                  <a:gd name="T17" fmla="*/ 1 h 171"/>
                  <a:gd name="T18" fmla="*/ 0 w 380"/>
                  <a:gd name="T19" fmla="*/ 1 h 171"/>
                  <a:gd name="T20" fmla="*/ 0 w 380"/>
                  <a:gd name="T21" fmla="*/ 1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0"/>
                  <a:gd name="T34" fmla="*/ 0 h 171"/>
                  <a:gd name="T35" fmla="*/ 380 w 380"/>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0" h="171">
                    <a:moveTo>
                      <a:pt x="0" y="6"/>
                    </a:moveTo>
                    <a:lnTo>
                      <a:pt x="93" y="15"/>
                    </a:lnTo>
                    <a:lnTo>
                      <a:pt x="159" y="61"/>
                    </a:lnTo>
                    <a:lnTo>
                      <a:pt x="258" y="38"/>
                    </a:lnTo>
                    <a:lnTo>
                      <a:pt x="308" y="0"/>
                    </a:lnTo>
                    <a:lnTo>
                      <a:pt x="380" y="11"/>
                    </a:lnTo>
                    <a:lnTo>
                      <a:pt x="285" y="116"/>
                    </a:lnTo>
                    <a:lnTo>
                      <a:pt x="133" y="171"/>
                    </a:lnTo>
                    <a:lnTo>
                      <a:pt x="28" y="116"/>
                    </a:lnTo>
                    <a:lnTo>
                      <a:pt x="0" y="6"/>
                    </a:lnTo>
                    <a:close/>
                  </a:path>
                </a:pathLst>
              </a:custGeom>
              <a:solidFill>
                <a:srgbClr val="FFEB99"/>
              </a:solidFill>
              <a:ln w="9525">
                <a:noFill/>
                <a:round/>
                <a:headEnd/>
                <a:tailEnd/>
              </a:ln>
            </p:spPr>
            <p:txBody>
              <a:bodyPr/>
              <a:lstStyle/>
              <a:p>
                <a:endParaRPr lang="zh-CN" altLang="en-US"/>
              </a:p>
            </p:txBody>
          </p:sp>
          <p:sp>
            <p:nvSpPr>
              <p:cNvPr id="63541" name="Freeform 168"/>
              <p:cNvSpPr>
                <a:spLocks/>
              </p:cNvSpPr>
              <p:nvPr/>
            </p:nvSpPr>
            <p:spPr bwMode="auto">
              <a:xfrm>
                <a:off x="2704" y="2575"/>
                <a:ext cx="473" cy="421"/>
              </a:xfrm>
              <a:custGeom>
                <a:avLst/>
                <a:gdLst>
                  <a:gd name="T0" fmla="*/ 0 w 947"/>
                  <a:gd name="T1" fmla="*/ 1 h 842"/>
                  <a:gd name="T2" fmla="*/ 0 w 947"/>
                  <a:gd name="T3" fmla="*/ 1 h 842"/>
                  <a:gd name="T4" fmla="*/ 0 w 947"/>
                  <a:gd name="T5" fmla="*/ 0 h 842"/>
                  <a:gd name="T6" fmla="*/ 0 w 947"/>
                  <a:gd name="T7" fmla="*/ 1 h 842"/>
                  <a:gd name="T8" fmla="*/ 0 w 947"/>
                  <a:gd name="T9" fmla="*/ 1 h 842"/>
                  <a:gd name="T10" fmla="*/ 0 w 947"/>
                  <a:gd name="T11" fmla="*/ 1 h 842"/>
                  <a:gd name="T12" fmla="*/ 0 w 947"/>
                  <a:gd name="T13" fmla="*/ 1 h 842"/>
                  <a:gd name="T14" fmla="*/ 0 w 947"/>
                  <a:gd name="T15" fmla="*/ 1 h 842"/>
                  <a:gd name="T16" fmla="*/ 0 w 947"/>
                  <a:gd name="T17" fmla="*/ 1 h 842"/>
                  <a:gd name="T18" fmla="*/ 0 w 947"/>
                  <a:gd name="T19" fmla="*/ 1 h 842"/>
                  <a:gd name="T20" fmla="*/ 0 w 947"/>
                  <a:gd name="T21" fmla="*/ 1 h 8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7"/>
                  <a:gd name="T34" fmla="*/ 0 h 842"/>
                  <a:gd name="T35" fmla="*/ 947 w 947"/>
                  <a:gd name="T36" fmla="*/ 842 h 8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7" h="842">
                    <a:moveTo>
                      <a:pt x="0" y="766"/>
                    </a:moveTo>
                    <a:lnTo>
                      <a:pt x="651" y="99"/>
                    </a:lnTo>
                    <a:lnTo>
                      <a:pt x="816" y="0"/>
                    </a:lnTo>
                    <a:lnTo>
                      <a:pt x="941" y="61"/>
                    </a:lnTo>
                    <a:lnTo>
                      <a:pt x="947" y="154"/>
                    </a:lnTo>
                    <a:lnTo>
                      <a:pt x="909" y="198"/>
                    </a:lnTo>
                    <a:lnTo>
                      <a:pt x="816" y="139"/>
                    </a:lnTo>
                    <a:lnTo>
                      <a:pt x="677" y="221"/>
                    </a:lnTo>
                    <a:lnTo>
                      <a:pt x="61" y="842"/>
                    </a:lnTo>
                    <a:lnTo>
                      <a:pt x="0" y="766"/>
                    </a:lnTo>
                    <a:close/>
                  </a:path>
                </a:pathLst>
              </a:custGeom>
              <a:solidFill>
                <a:srgbClr val="FFEB99"/>
              </a:solidFill>
              <a:ln w="9525">
                <a:noFill/>
                <a:round/>
                <a:headEnd/>
                <a:tailEnd/>
              </a:ln>
            </p:spPr>
            <p:txBody>
              <a:bodyPr/>
              <a:lstStyle/>
              <a:p>
                <a:endParaRPr lang="zh-CN" altLang="en-US"/>
              </a:p>
            </p:txBody>
          </p:sp>
          <p:sp>
            <p:nvSpPr>
              <p:cNvPr id="63542" name="Freeform 169"/>
              <p:cNvSpPr>
                <a:spLocks/>
              </p:cNvSpPr>
              <p:nvPr/>
            </p:nvSpPr>
            <p:spPr bwMode="auto">
              <a:xfrm>
                <a:off x="2719" y="2795"/>
                <a:ext cx="451" cy="479"/>
              </a:xfrm>
              <a:custGeom>
                <a:avLst/>
                <a:gdLst>
                  <a:gd name="T0" fmla="*/ 0 w 903"/>
                  <a:gd name="T1" fmla="*/ 0 h 959"/>
                  <a:gd name="T2" fmla="*/ 0 w 903"/>
                  <a:gd name="T3" fmla="*/ 0 h 959"/>
                  <a:gd name="T4" fmla="*/ 0 w 903"/>
                  <a:gd name="T5" fmla="*/ 0 h 959"/>
                  <a:gd name="T6" fmla="*/ 0 w 903"/>
                  <a:gd name="T7" fmla="*/ 0 h 959"/>
                  <a:gd name="T8" fmla="*/ 0 w 903"/>
                  <a:gd name="T9" fmla="*/ 0 h 959"/>
                  <a:gd name="T10" fmla="*/ 0 w 903"/>
                  <a:gd name="T11" fmla="*/ 0 h 959"/>
                  <a:gd name="T12" fmla="*/ 0 w 903"/>
                  <a:gd name="T13" fmla="*/ 0 h 959"/>
                  <a:gd name="T14" fmla="*/ 0 w 903"/>
                  <a:gd name="T15" fmla="*/ 0 h 959"/>
                  <a:gd name="T16" fmla="*/ 0 w 903"/>
                  <a:gd name="T17" fmla="*/ 0 h 959"/>
                  <a:gd name="T18" fmla="*/ 0 w 903"/>
                  <a:gd name="T19" fmla="*/ 0 h 959"/>
                  <a:gd name="T20" fmla="*/ 0 w 903"/>
                  <a:gd name="T21" fmla="*/ 0 h 959"/>
                  <a:gd name="T22" fmla="*/ 0 w 903"/>
                  <a:gd name="T23" fmla="*/ 0 h 959"/>
                  <a:gd name="T24" fmla="*/ 0 w 903"/>
                  <a:gd name="T25" fmla="*/ 0 h 959"/>
                  <a:gd name="T26" fmla="*/ 0 w 903"/>
                  <a:gd name="T27" fmla="*/ 0 h 959"/>
                  <a:gd name="T28" fmla="*/ 0 w 903"/>
                  <a:gd name="T29" fmla="*/ 0 h 959"/>
                  <a:gd name="T30" fmla="*/ 0 w 903"/>
                  <a:gd name="T31" fmla="*/ 0 h 959"/>
                  <a:gd name="T32" fmla="*/ 0 w 903"/>
                  <a:gd name="T33" fmla="*/ 0 h 959"/>
                  <a:gd name="T34" fmla="*/ 0 w 903"/>
                  <a:gd name="T35" fmla="*/ 0 h 959"/>
                  <a:gd name="T36" fmla="*/ 0 w 903"/>
                  <a:gd name="T37" fmla="*/ 0 h 959"/>
                  <a:gd name="T38" fmla="*/ 0 w 903"/>
                  <a:gd name="T39" fmla="*/ 0 h 959"/>
                  <a:gd name="T40" fmla="*/ 0 w 903"/>
                  <a:gd name="T41" fmla="*/ 0 h 959"/>
                  <a:gd name="T42" fmla="*/ 0 w 903"/>
                  <a:gd name="T43" fmla="*/ 0 h 959"/>
                  <a:gd name="T44" fmla="*/ 0 w 903"/>
                  <a:gd name="T45" fmla="*/ 0 h 959"/>
                  <a:gd name="T46" fmla="*/ 0 w 903"/>
                  <a:gd name="T47" fmla="*/ 0 h 959"/>
                  <a:gd name="T48" fmla="*/ 0 w 903"/>
                  <a:gd name="T49" fmla="*/ 0 h 959"/>
                  <a:gd name="T50" fmla="*/ 0 w 903"/>
                  <a:gd name="T51" fmla="*/ 0 h 959"/>
                  <a:gd name="T52" fmla="*/ 0 w 903"/>
                  <a:gd name="T53" fmla="*/ 0 h 959"/>
                  <a:gd name="T54" fmla="*/ 0 w 903"/>
                  <a:gd name="T55" fmla="*/ 0 h 959"/>
                  <a:gd name="T56" fmla="*/ 0 w 903"/>
                  <a:gd name="T57" fmla="*/ 0 h 959"/>
                  <a:gd name="T58" fmla="*/ 0 w 903"/>
                  <a:gd name="T59" fmla="*/ 0 h 959"/>
                  <a:gd name="T60" fmla="*/ 0 w 903"/>
                  <a:gd name="T61" fmla="*/ 0 h 959"/>
                  <a:gd name="T62" fmla="*/ 0 w 903"/>
                  <a:gd name="T63" fmla="*/ 0 h 959"/>
                  <a:gd name="T64" fmla="*/ 0 w 903"/>
                  <a:gd name="T65" fmla="*/ 0 h 959"/>
                  <a:gd name="T66" fmla="*/ 0 w 903"/>
                  <a:gd name="T67" fmla="*/ 0 h 959"/>
                  <a:gd name="T68" fmla="*/ 0 w 903"/>
                  <a:gd name="T69" fmla="*/ 0 h 959"/>
                  <a:gd name="T70" fmla="*/ 0 w 903"/>
                  <a:gd name="T71" fmla="*/ 0 h 959"/>
                  <a:gd name="T72" fmla="*/ 0 w 903"/>
                  <a:gd name="T73" fmla="*/ 0 h 959"/>
                  <a:gd name="T74" fmla="*/ 0 w 903"/>
                  <a:gd name="T75" fmla="*/ 0 h 959"/>
                  <a:gd name="T76" fmla="*/ 0 w 903"/>
                  <a:gd name="T77" fmla="*/ 0 h 959"/>
                  <a:gd name="T78" fmla="*/ 0 w 903"/>
                  <a:gd name="T79" fmla="*/ 0 h 959"/>
                  <a:gd name="T80" fmla="*/ 0 w 903"/>
                  <a:gd name="T81" fmla="*/ 0 h 959"/>
                  <a:gd name="T82" fmla="*/ 0 w 903"/>
                  <a:gd name="T83" fmla="*/ 0 h 959"/>
                  <a:gd name="T84" fmla="*/ 0 w 903"/>
                  <a:gd name="T85" fmla="*/ 0 h 959"/>
                  <a:gd name="T86" fmla="*/ 0 w 903"/>
                  <a:gd name="T87" fmla="*/ 0 h 9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3"/>
                  <a:gd name="T133" fmla="*/ 0 h 959"/>
                  <a:gd name="T134" fmla="*/ 903 w 903"/>
                  <a:gd name="T135" fmla="*/ 959 h 9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3" h="959">
                    <a:moveTo>
                      <a:pt x="869" y="0"/>
                    </a:moveTo>
                    <a:lnTo>
                      <a:pt x="857" y="8"/>
                    </a:lnTo>
                    <a:lnTo>
                      <a:pt x="846" y="19"/>
                    </a:lnTo>
                    <a:lnTo>
                      <a:pt x="832" y="29"/>
                    </a:lnTo>
                    <a:lnTo>
                      <a:pt x="821" y="40"/>
                    </a:lnTo>
                    <a:lnTo>
                      <a:pt x="808" y="52"/>
                    </a:lnTo>
                    <a:lnTo>
                      <a:pt x="794" y="65"/>
                    </a:lnTo>
                    <a:lnTo>
                      <a:pt x="779" y="78"/>
                    </a:lnTo>
                    <a:lnTo>
                      <a:pt x="766" y="92"/>
                    </a:lnTo>
                    <a:lnTo>
                      <a:pt x="749" y="105"/>
                    </a:lnTo>
                    <a:lnTo>
                      <a:pt x="736" y="120"/>
                    </a:lnTo>
                    <a:lnTo>
                      <a:pt x="720" y="135"/>
                    </a:lnTo>
                    <a:lnTo>
                      <a:pt x="703" y="152"/>
                    </a:lnTo>
                    <a:lnTo>
                      <a:pt x="688" y="168"/>
                    </a:lnTo>
                    <a:lnTo>
                      <a:pt x="673" y="185"/>
                    </a:lnTo>
                    <a:lnTo>
                      <a:pt x="656" y="202"/>
                    </a:lnTo>
                    <a:lnTo>
                      <a:pt x="639" y="219"/>
                    </a:lnTo>
                    <a:lnTo>
                      <a:pt x="621" y="236"/>
                    </a:lnTo>
                    <a:lnTo>
                      <a:pt x="604" y="253"/>
                    </a:lnTo>
                    <a:lnTo>
                      <a:pt x="587" y="272"/>
                    </a:lnTo>
                    <a:lnTo>
                      <a:pt x="570" y="291"/>
                    </a:lnTo>
                    <a:lnTo>
                      <a:pt x="553" y="310"/>
                    </a:lnTo>
                    <a:lnTo>
                      <a:pt x="534" y="327"/>
                    </a:lnTo>
                    <a:lnTo>
                      <a:pt x="517" y="348"/>
                    </a:lnTo>
                    <a:lnTo>
                      <a:pt x="500" y="367"/>
                    </a:lnTo>
                    <a:lnTo>
                      <a:pt x="481" y="384"/>
                    </a:lnTo>
                    <a:lnTo>
                      <a:pt x="464" y="405"/>
                    </a:lnTo>
                    <a:lnTo>
                      <a:pt x="445" y="424"/>
                    </a:lnTo>
                    <a:lnTo>
                      <a:pt x="427" y="443"/>
                    </a:lnTo>
                    <a:lnTo>
                      <a:pt x="408" y="462"/>
                    </a:lnTo>
                    <a:lnTo>
                      <a:pt x="391" y="481"/>
                    </a:lnTo>
                    <a:lnTo>
                      <a:pt x="374" y="500"/>
                    </a:lnTo>
                    <a:lnTo>
                      <a:pt x="357" y="521"/>
                    </a:lnTo>
                    <a:lnTo>
                      <a:pt x="340" y="540"/>
                    </a:lnTo>
                    <a:lnTo>
                      <a:pt x="323" y="557"/>
                    </a:lnTo>
                    <a:lnTo>
                      <a:pt x="306" y="576"/>
                    </a:lnTo>
                    <a:lnTo>
                      <a:pt x="289" y="595"/>
                    </a:lnTo>
                    <a:lnTo>
                      <a:pt x="273" y="613"/>
                    </a:lnTo>
                    <a:lnTo>
                      <a:pt x="256" y="630"/>
                    </a:lnTo>
                    <a:lnTo>
                      <a:pt x="239" y="649"/>
                    </a:lnTo>
                    <a:lnTo>
                      <a:pt x="226" y="668"/>
                    </a:lnTo>
                    <a:lnTo>
                      <a:pt x="211" y="683"/>
                    </a:lnTo>
                    <a:lnTo>
                      <a:pt x="194" y="700"/>
                    </a:lnTo>
                    <a:lnTo>
                      <a:pt x="180" y="715"/>
                    </a:lnTo>
                    <a:lnTo>
                      <a:pt x="165" y="732"/>
                    </a:lnTo>
                    <a:lnTo>
                      <a:pt x="152" y="748"/>
                    </a:lnTo>
                    <a:lnTo>
                      <a:pt x="138" y="763"/>
                    </a:lnTo>
                    <a:lnTo>
                      <a:pt x="125" y="778"/>
                    </a:lnTo>
                    <a:lnTo>
                      <a:pt x="114" y="791"/>
                    </a:lnTo>
                    <a:lnTo>
                      <a:pt x="100" y="805"/>
                    </a:lnTo>
                    <a:lnTo>
                      <a:pt x="91" y="818"/>
                    </a:lnTo>
                    <a:lnTo>
                      <a:pt x="79" y="831"/>
                    </a:lnTo>
                    <a:lnTo>
                      <a:pt x="70" y="843"/>
                    </a:lnTo>
                    <a:lnTo>
                      <a:pt x="59" y="852"/>
                    </a:lnTo>
                    <a:lnTo>
                      <a:pt x="51" y="864"/>
                    </a:lnTo>
                    <a:lnTo>
                      <a:pt x="41" y="871"/>
                    </a:lnTo>
                    <a:lnTo>
                      <a:pt x="36" y="883"/>
                    </a:lnTo>
                    <a:lnTo>
                      <a:pt x="26" y="888"/>
                    </a:lnTo>
                    <a:lnTo>
                      <a:pt x="20" y="896"/>
                    </a:lnTo>
                    <a:lnTo>
                      <a:pt x="15" y="904"/>
                    </a:lnTo>
                    <a:lnTo>
                      <a:pt x="11" y="909"/>
                    </a:lnTo>
                    <a:lnTo>
                      <a:pt x="7" y="913"/>
                    </a:lnTo>
                    <a:lnTo>
                      <a:pt x="3" y="919"/>
                    </a:lnTo>
                    <a:lnTo>
                      <a:pt x="1" y="921"/>
                    </a:lnTo>
                    <a:lnTo>
                      <a:pt x="0" y="924"/>
                    </a:lnTo>
                    <a:lnTo>
                      <a:pt x="40" y="959"/>
                    </a:lnTo>
                    <a:lnTo>
                      <a:pt x="40" y="957"/>
                    </a:lnTo>
                    <a:lnTo>
                      <a:pt x="41" y="955"/>
                    </a:lnTo>
                    <a:lnTo>
                      <a:pt x="43" y="953"/>
                    </a:lnTo>
                    <a:lnTo>
                      <a:pt x="47" y="947"/>
                    </a:lnTo>
                    <a:lnTo>
                      <a:pt x="51" y="942"/>
                    </a:lnTo>
                    <a:lnTo>
                      <a:pt x="55" y="936"/>
                    </a:lnTo>
                    <a:lnTo>
                      <a:pt x="60" y="930"/>
                    </a:lnTo>
                    <a:lnTo>
                      <a:pt x="68" y="924"/>
                    </a:lnTo>
                    <a:lnTo>
                      <a:pt x="76" y="915"/>
                    </a:lnTo>
                    <a:lnTo>
                      <a:pt x="83" y="907"/>
                    </a:lnTo>
                    <a:lnTo>
                      <a:pt x="91" y="896"/>
                    </a:lnTo>
                    <a:lnTo>
                      <a:pt x="100" y="886"/>
                    </a:lnTo>
                    <a:lnTo>
                      <a:pt x="112" y="873"/>
                    </a:lnTo>
                    <a:lnTo>
                      <a:pt x="121" y="864"/>
                    </a:lnTo>
                    <a:lnTo>
                      <a:pt x="133" y="850"/>
                    </a:lnTo>
                    <a:lnTo>
                      <a:pt x="146" y="837"/>
                    </a:lnTo>
                    <a:lnTo>
                      <a:pt x="157" y="824"/>
                    </a:lnTo>
                    <a:lnTo>
                      <a:pt x="169" y="808"/>
                    </a:lnTo>
                    <a:lnTo>
                      <a:pt x="180" y="793"/>
                    </a:lnTo>
                    <a:lnTo>
                      <a:pt x="195" y="778"/>
                    </a:lnTo>
                    <a:lnTo>
                      <a:pt x="211" y="761"/>
                    </a:lnTo>
                    <a:lnTo>
                      <a:pt x="224" y="746"/>
                    </a:lnTo>
                    <a:lnTo>
                      <a:pt x="239" y="730"/>
                    </a:lnTo>
                    <a:lnTo>
                      <a:pt x="254" y="713"/>
                    </a:lnTo>
                    <a:lnTo>
                      <a:pt x="270" y="694"/>
                    </a:lnTo>
                    <a:lnTo>
                      <a:pt x="285" y="677"/>
                    </a:lnTo>
                    <a:lnTo>
                      <a:pt x="302" y="658"/>
                    </a:lnTo>
                    <a:lnTo>
                      <a:pt x="319" y="641"/>
                    </a:lnTo>
                    <a:lnTo>
                      <a:pt x="336" y="622"/>
                    </a:lnTo>
                    <a:lnTo>
                      <a:pt x="353" y="605"/>
                    </a:lnTo>
                    <a:lnTo>
                      <a:pt x="370" y="584"/>
                    </a:lnTo>
                    <a:lnTo>
                      <a:pt x="389" y="565"/>
                    </a:lnTo>
                    <a:lnTo>
                      <a:pt x="405" y="546"/>
                    </a:lnTo>
                    <a:lnTo>
                      <a:pt x="424" y="527"/>
                    </a:lnTo>
                    <a:lnTo>
                      <a:pt x="441" y="506"/>
                    </a:lnTo>
                    <a:lnTo>
                      <a:pt x="460" y="489"/>
                    </a:lnTo>
                    <a:lnTo>
                      <a:pt x="477" y="468"/>
                    </a:lnTo>
                    <a:lnTo>
                      <a:pt x="494" y="449"/>
                    </a:lnTo>
                    <a:lnTo>
                      <a:pt x="513" y="430"/>
                    </a:lnTo>
                    <a:lnTo>
                      <a:pt x="530" y="409"/>
                    </a:lnTo>
                    <a:lnTo>
                      <a:pt x="549" y="390"/>
                    </a:lnTo>
                    <a:lnTo>
                      <a:pt x="566" y="371"/>
                    </a:lnTo>
                    <a:lnTo>
                      <a:pt x="583" y="352"/>
                    </a:lnTo>
                    <a:lnTo>
                      <a:pt x="602" y="333"/>
                    </a:lnTo>
                    <a:lnTo>
                      <a:pt x="620" y="314"/>
                    </a:lnTo>
                    <a:lnTo>
                      <a:pt x="637" y="297"/>
                    </a:lnTo>
                    <a:lnTo>
                      <a:pt x="656" y="278"/>
                    </a:lnTo>
                    <a:lnTo>
                      <a:pt x="673" y="261"/>
                    </a:lnTo>
                    <a:lnTo>
                      <a:pt x="688" y="242"/>
                    </a:lnTo>
                    <a:lnTo>
                      <a:pt x="705" y="225"/>
                    </a:lnTo>
                    <a:lnTo>
                      <a:pt x="722" y="209"/>
                    </a:lnTo>
                    <a:lnTo>
                      <a:pt x="737" y="194"/>
                    </a:lnTo>
                    <a:lnTo>
                      <a:pt x="755" y="177"/>
                    </a:lnTo>
                    <a:lnTo>
                      <a:pt x="770" y="162"/>
                    </a:lnTo>
                    <a:lnTo>
                      <a:pt x="783" y="147"/>
                    </a:lnTo>
                    <a:lnTo>
                      <a:pt x="800" y="133"/>
                    </a:lnTo>
                    <a:lnTo>
                      <a:pt x="813" y="118"/>
                    </a:lnTo>
                    <a:lnTo>
                      <a:pt x="829" y="105"/>
                    </a:lnTo>
                    <a:lnTo>
                      <a:pt x="842" y="92"/>
                    </a:lnTo>
                    <a:lnTo>
                      <a:pt x="853" y="82"/>
                    </a:lnTo>
                    <a:lnTo>
                      <a:pt x="867" y="71"/>
                    </a:lnTo>
                    <a:lnTo>
                      <a:pt x="880" y="61"/>
                    </a:lnTo>
                    <a:lnTo>
                      <a:pt x="891" y="50"/>
                    </a:lnTo>
                    <a:lnTo>
                      <a:pt x="903" y="42"/>
                    </a:lnTo>
                    <a:lnTo>
                      <a:pt x="869" y="0"/>
                    </a:lnTo>
                    <a:close/>
                  </a:path>
                </a:pathLst>
              </a:custGeom>
              <a:solidFill>
                <a:srgbClr val="000000"/>
              </a:solidFill>
              <a:ln w="9525">
                <a:noFill/>
                <a:round/>
                <a:headEnd/>
                <a:tailEnd/>
              </a:ln>
            </p:spPr>
            <p:txBody>
              <a:bodyPr/>
              <a:lstStyle/>
              <a:p>
                <a:endParaRPr lang="zh-CN" altLang="en-US"/>
              </a:p>
            </p:txBody>
          </p:sp>
          <p:sp>
            <p:nvSpPr>
              <p:cNvPr id="63543" name="Freeform 170"/>
              <p:cNvSpPr>
                <a:spLocks/>
              </p:cNvSpPr>
              <p:nvPr/>
            </p:nvSpPr>
            <p:spPr bwMode="auto">
              <a:xfrm>
                <a:off x="2747" y="2910"/>
                <a:ext cx="451" cy="476"/>
              </a:xfrm>
              <a:custGeom>
                <a:avLst/>
                <a:gdLst>
                  <a:gd name="T0" fmla="*/ 1 w 901"/>
                  <a:gd name="T1" fmla="*/ 0 h 953"/>
                  <a:gd name="T2" fmla="*/ 1 w 901"/>
                  <a:gd name="T3" fmla="*/ 0 h 953"/>
                  <a:gd name="T4" fmla="*/ 1 w 901"/>
                  <a:gd name="T5" fmla="*/ 0 h 953"/>
                  <a:gd name="T6" fmla="*/ 1 w 901"/>
                  <a:gd name="T7" fmla="*/ 0 h 953"/>
                  <a:gd name="T8" fmla="*/ 1 w 901"/>
                  <a:gd name="T9" fmla="*/ 0 h 953"/>
                  <a:gd name="T10" fmla="*/ 1 w 901"/>
                  <a:gd name="T11" fmla="*/ 0 h 953"/>
                  <a:gd name="T12" fmla="*/ 1 w 901"/>
                  <a:gd name="T13" fmla="*/ 0 h 953"/>
                  <a:gd name="T14" fmla="*/ 1 w 901"/>
                  <a:gd name="T15" fmla="*/ 0 h 953"/>
                  <a:gd name="T16" fmla="*/ 1 w 901"/>
                  <a:gd name="T17" fmla="*/ 0 h 953"/>
                  <a:gd name="T18" fmla="*/ 1 w 901"/>
                  <a:gd name="T19" fmla="*/ 0 h 953"/>
                  <a:gd name="T20" fmla="*/ 1 w 901"/>
                  <a:gd name="T21" fmla="*/ 0 h 953"/>
                  <a:gd name="T22" fmla="*/ 1 w 901"/>
                  <a:gd name="T23" fmla="*/ 0 h 953"/>
                  <a:gd name="T24" fmla="*/ 1 w 901"/>
                  <a:gd name="T25" fmla="*/ 0 h 953"/>
                  <a:gd name="T26" fmla="*/ 1 w 901"/>
                  <a:gd name="T27" fmla="*/ 0 h 953"/>
                  <a:gd name="T28" fmla="*/ 1 w 901"/>
                  <a:gd name="T29" fmla="*/ 0 h 953"/>
                  <a:gd name="T30" fmla="*/ 1 w 901"/>
                  <a:gd name="T31" fmla="*/ 0 h 953"/>
                  <a:gd name="T32" fmla="*/ 1 w 901"/>
                  <a:gd name="T33" fmla="*/ 0 h 953"/>
                  <a:gd name="T34" fmla="*/ 1 w 901"/>
                  <a:gd name="T35" fmla="*/ 0 h 953"/>
                  <a:gd name="T36" fmla="*/ 1 w 901"/>
                  <a:gd name="T37" fmla="*/ 0 h 953"/>
                  <a:gd name="T38" fmla="*/ 1 w 901"/>
                  <a:gd name="T39" fmla="*/ 0 h 953"/>
                  <a:gd name="T40" fmla="*/ 0 w 901"/>
                  <a:gd name="T41" fmla="*/ 0 h 953"/>
                  <a:gd name="T42" fmla="*/ 1 w 901"/>
                  <a:gd name="T43" fmla="*/ 0 h 953"/>
                  <a:gd name="T44" fmla="*/ 1 w 901"/>
                  <a:gd name="T45" fmla="*/ 0 h 953"/>
                  <a:gd name="T46" fmla="*/ 1 w 901"/>
                  <a:gd name="T47" fmla="*/ 0 h 953"/>
                  <a:gd name="T48" fmla="*/ 1 w 901"/>
                  <a:gd name="T49" fmla="*/ 0 h 953"/>
                  <a:gd name="T50" fmla="*/ 1 w 901"/>
                  <a:gd name="T51" fmla="*/ 0 h 953"/>
                  <a:gd name="T52" fmla="*/ 1 w 901"/>
                  <a:gd name="T53" fmla="*/ 0 h 953"/>
                  <a:gd name="T54" fmla="*/ 1 w 901"/>
                  <a:gd name="T55" fmla="*/ 0 h 953"/>
                  <a:gd name="T56" fmla="*/ 1 w 901"/>
                  <a:gd name="T57" fmla="*/ 0 h 953"/>
                  <a:gd name="T58" fmla="*/ 1 w 901"/>
                  <a:gd name="T59" fmla="*/ 0 h 953"/>
                  <a:gd name="T60" fmla="*/ 1 w 901"/>
                  <a:gd name="T61" fmla="*/ 0 h 953"/>
                  <a:gd name="T62" fmla="*/ 1 w 901"/>
                  <a:gd name="T63" fmla="*/ 0 h 953"/>
                  <a:gd name="T64" fmla="*/ 1 w 901"/>
                  <a:gd name="T65" fmla="*/ 0 h 953"/>
                  <a:gd name="T66" fmla="*/ 1 w 901"/>
                  <a:gd name="T67" fmla="*/ 0 h 953"/>
                  <a:gd name="T68" fmla="*/ 1 w 901"/>
                  <a:gd name="T69" fmla="*/ 0 h 953"/>
                  <a:gd name="T70" fmla="*/ 1 w 901"/>
                  <a:gd name="T71" fmla="*/ 0 h 953"/>
                  <a:gd name="T72" fmla="*/ 1 w 901"/>
                  <a:gd name="T73" fmla="*/ 0 h 953"/>
                  <a:gd name="T74" fmla="*/ 1 w 901"/>
                  <a:gd name="T75" fmla="*/ 0 h 953"/>
                  <a:gd name="T76" fmla="*/ 1 w 901"/>
                  <a:gd name="T77" fmla="*/ 0 h 953"/>
                  <a:gd name="T78" fmla="*/ 1 w 901"/>
                  <a:gd name="T79" fmla="*/ 0 h 953"/>
                  <a:gd name="T80" fmla="*/ 1 w 901"/>
                  <a:gd name="T81" fmla="*/ 0 h 953"/>
                  <a:gd name="T82" fmla="*/ 1 w 901"/>
                  <a:gd name="T83" fmla="*/ 0 h 9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1"/>
                  <a:gd name="T127" fmla="*/ 0 h 953"/>
                  <a:gd name="T128" fmla="*/ 901 w 901"/>
                  <a:gd name="T129" fmla="*/ 953 h 9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1" h="953">
                    <a:moveTo>
                      <a:pt x="874" y="0"/>
                    </a:moveTo>
                    <a:lnTo>
                      <a:pt x="871" y="0"/>
                    </a:lnTo>
                    <a:lnTo>
                      <a:pt x="867" y="4"/>
                    </a:lnTo>
                    <a:lnTo>
                      <a:pt x="863" y="6"/>
                    </a:lnTo>
                    <a:lnTo>
                      <a:pt x="859" y="8"/>
                    </a:lnTo>
                    <a:lnTo>
                      <a:pt x="853" y="10"/>
                    </a:lnTo>
                    <a:lnTo>
                      <a:pt x="850" y="16"/>
                    </a:lnTo>
                    <a:lnTo>
                      <a:pt x="844" y="17"/>
                    </a:lnTo>
                    <a:lnTo>
                      <a:pt x="838" y="21"/>
                    </a:lnTo>
                    <a:lnTo>
                      <a:pt x="831" y="25"/>
                    </a:lnTo>
                    <a:lnTo>
                      <a:pt x="825" y="31"/>
                    </a:lnTo>
                    <a:lnTo>
                      <a:pt x="817" y="35"/>
                    </a:lnTo>
                    <a:lnTo>
                      <a:pt x="810" y="40"/>
                    </a:lnTo>
                    <a:lnTo>
                      <a:pt x="802" y="46"/>
                    </a:lnTo>
                    <a:lnTo>
                      <a:pt x="793" y="54"/>
                    </a:lnTo>
                    <a:lnTo>
                      <a:pt x="783" y="59"/>
                    </a:lnTo>
                    <a:lnTo>
                      <a:pt x="774" y="65"/>
                    </a:lnTo>
                    <a:lnTo>
                      <a:pt x="762" y="73"/>
                    </a:lnTo>
                    <a:lnTo>
                      <a:pt x="753" y="80"/>
                    </a:lnTo>
                    <a:lnTo>
                      <a:pt x="741" y="90"/>
                    </a:lnTo>
                    <a:lnTo>
                      <a:pt x="732" y="97"/>
                    </a:lnTo>
                    <a:lnTo>
                      <a:pt x="718" y="107"/>
                    </a:lnTo>
                    <a:lnTo>
                      <a:pt x="707" y="118"/>
                    </a:lnTo>
                    <a:lnTo>
                      <a:pt x="694" y="126"/>
                    </a:lnTo>
                    <a:lnTo>
                      <a:pt x="682" y="137"/>
                    </a:lnTo>
                    <a:lnTo>
                      <a:pt x="669" y="149"/>
                    </a:lnTo>
                    <a:lnTo>
                      <a:pt x="656" y="160"/>
                    </a:lnTo>
                    <a:lnTo>
                      <a:pt x="640" y="171"/>
                    </a:lnTo>
                    <a:lnTo>
                      <a:pt x="627" y="183"/>
                    </a:lnTo>
                    <a:lnTo>
                      <a:pt x="612" y="196"/>
                    </a:lnTo>
                    <a:lnTo>
                      <a:pt x="599" y="211"/>
                    </a:lnTo>
                    <a:lnTo>
                      <a:pt x="582" y="225"/>
                    </a:lnTo>
                    <a:lnTo>
                      <a:pt x="566" y="240"/>
                    </a:lnTo>
                    <a:lnTo>
                      <a:pt x="551" y="253"/>
                    </a:lnTo>
                    <a:lnTo>
                      <a:pt x="536" y="270"/>
                    </a:lnTo>
                    <a:lnTo>
                      <a:pt x="519" y="284"/>
                    </a:lnTo>
                    <a:lnTo>
                      <a:pt x="502" y="301"/>
                    </a:lnTo>
                    <a:lnTo>
                      <a:pt x="485" y="318"/>
                    </a:lnTo>
                    <a:lnTo>
                      <a:pt x="467" y="335"/>
                    </a:lnTo>
                    <a:lnTo>
                      <a:pt x="450" y="352"/>
                    </a:lnTo>
                    <a:lnTo>
                      <a:pt x="433" y="373"/>
                    </a:lnTo>
                    <a:lnTo>
                      <a:pt x="414" y="390"/>
                    </a:lnTo>
                    <a:lnTo>
                      <a:pt x="397" y="409"/>
                    </a:lnTo>
                    <a:lnTo>
                      <a:pt x="380" y="430"/>
                    </a:lnTo>
                    <a:lnTo>
                      <a:pt x="361" y="451"/>
                    </a:lnTo>
                    <a:lnTo>
                      <a:pt x="340" y="472"/>
                    </a:lnTo>
                    <a:lnTo>
                      <a:pt x="323" y="495"/>
                    </a:lnTo>
                    <a:lnTo>
                      <a:pt x="304" y="516"/>
                    </a:lnTo>
                    <a:lnTo>
                      <a:pt x="283" y="538"/>
                    </a:lnTo>
                    <a:lnTo>
                      <a:pt x="264" y="563"/>
                    </a:lnTo>
                    <a:lnTo>
                      <a:pt x="245" y="586"/>
                    </a:lnTo>
                    <a:lnTo>
                      <a:pt x="224" y="611"/>
                    </a:lnTo>
                    <a:lnTo>
                      <a:pt x="205" y="635"/>
                    </a:lnTo>
                    <a:lnTo>
                      <a:pt x="184" y="662"/>
                    </a:lnTo>
                    <a:lnTo>
                      <a:pt x="165" y="689"/>
                    </a:lnTo>
                    <a:lnTo>
                      <a:pt x="144" y="715"/>
                    </a:lnTo>
                    <a:lnTo>
                      <a:pt x="123" y="744"/>
                    </a:lnTo>
                    <a:lnTo>
                      <a:pt x="104" y="770"/>
                    </a:lnTo>
                    <a:lnTo>
                      <a:pt x="83" y="801"/>
                    </a:lnTo>
                    <a:lnTo>
                      <a:pt x="60" y="829"/>
                    </a:lnTo>
                    <a:lnTo>
                      <a:pt x="41" y="862"/>
                    </a:lnTo>
                    <a:lnTo>
                      <a:pt x="21" y="890"/>
                    </a:lnTo>
                    <a:lnTo>
                      <a:pt x="0" y="925"/>
                    </a:lnTo>
                    <a:lnTo>
                      <a:pt x="43" y="953"/>
                    </a:lnTo>
                    <a:lnTo>
                      <a:pt x="64" y="921"/>
                    </a:lnTo>
                    <a:lnTo>
                      <a:pt x="83" y="890"/>
                    </a:lnTo>
                    <a:lnTo>
                      <a:pt x="106" y="862"/>
                    </a:lnTo>
                    <a:lnTo>
                      <a:pt x="125" y="831"/>
                    </a:lnTo>
                    <a:lnTo>
                      <a:pt x="146" y="803"/>
                    </a:lnTo>
                    <a:lnTo>
                      <a:pt x="165" y="774"/>
                    </a:lnTo>
                    <a:lnTo>
                      <a:pt x="186" y="748"/>
                    </a:lnTo>
                    <a:lnTo>
                      <a:pt x="205" y="723"/>
                    </a:lnTo>
                    <a:lnTo>
                      <a:pt x="226" y="694"/>
                    </a:lnTo>
                    <a:lnTo>
                      <a:pt x="245" y="670"/>
                    </a:lnTo>
                    <a:lnTo>
                      <a:pt x="266" y="645"/>
                    </a:lnTo>
                    <a:lnTo>
                      <a:pt x="285" y="622"/>
                    </a:lnTo>
                    <a:lnTo>
                      <a:pt x="304" y="597"/>
                    </a:lnTo>
                    <a:lnTo>
                      <a:pt x="323" y="575"/>
                    </a:lnTo>
                    <a:lnTo>
                      <a:pt x="344" y="552"/>
                    </a:lnTo>
                    <a:lnTo>
                      <a:pt x="361" y="531"/>
                    </a:lnTo>
                    <a:lnTo>
                      <a:pt x="380" y="508"/>
                    </a:lnTo>
                    <a:lnTo>
                      <a:pt x="399" y="487"/>
                    </a:lnTo>
                    <a:lnTo>
                      <a:pt x="418" y="466"/>
                    </a:lnTo>
                    <a:lnTo>
                      <a:pt x="437" y="447"/>
                    </a:lnTo>
                    <a:lnTo>
                      <a:pt x="454" y="426"/>
                    </a:lnTo>
                    <a:lnTo>
                      <a:pt x="471" y="409"/>
                    </a:lnTo>
                    <a:lnTo>
                      <a:pt x="488" y="390"/>
                    </a:lnTo>
                    <a:lnTo>
                      <a:pt x="507" y="373"/>
                    </a:lnTo>
                    <a:lnTo>
                      <a:pt x="523" y="356"/>
                    </a:lnTo>
                    <a:lnTo>
                      <a:pt x="540" y="339"/>
                    </a:lnTo>
                    <a:lnTo>
                      <a:pt x="557" y="322"/>
                    </a:lnTo>
                    <a:lnTo>
                      <a:pt x="572" y="306"/>
                    </a:lnTo>
                    <a:lnTo>
                      <a:pt x="587" y="293"/>
                    </a:lnTo>
                    <a:lnTo>
                      <a:pt x="604" y="276"/>
                    </a:lnTo>
                    <a:lnTo>
                      <a:pt x="620" y="263"/>
                    </a:lnTo>
                    <a:lnTo>
                      <a:pt x="635" y="249"/>
                    </a:lnTo>
                    <a:lnTo>
                      <a:pt x="650" y="236"/>
                    </a:lnTo>
                    <a:lnTo>
                      <a:pt x="663" y="225"/>
                    </a:lnTo>
                    <a:lnTo>
                      <a:pt x="679" y="211"/>
                    </a:lnTo>
                    <a:lnTo>
                      <a:pt x="692" y="200"/>
                    </a:lnTo>
                    <a:lnTo>
                      <a:pt x="703" y="189"/>
                    </a:lnTo>
                    <a:lnTo>
                      <a:pt x="717" y="177"/>
                    </a:lnTo>
                    <a:lnTo>
                      <a:pt x="730" y="166"/>
                    </a:lnTo>
                    <a:lnTo>
                      <a:pt x="743" y="158"/>
                    </a:lnTo>
                    <a:lnTo>
                      <a:pt x="755" y="149"/>
                    </a:lnTo>
                    <a:lnTo>
                      <a:pt x="766" y="137"/>
                    </a:lnTo>
                    <a:lnTo>
                      <a:pt x="777" y="130"/>
                    </a:lnTo>
                    <a:lnTo>
                      <a:pt x="787" y="122"/>
                    </a:lnTo>
                    <a:lnTo>
                      <a:pt x="796" y="114"/>
                    </a:lnTo>
                    <a:lnTo>
                      <a:pt x="808" y="109"/>
                    </a:lnTo>
                    <a:lnTo>
                      <a:pt x="815" y="101"/>
                    </a:lnTo>
                    <a:lnTo>
                      <a:pt x="825" y="95"/>
                    </a:lnTo>
                    <a:lnTo>
                      <a:pt x="834" y="88"/>
                    </a:lnTo>
                    <a:lnTo>
                      <a:pt x="842" y="82"/>
                    </a:lnTo>
                    <a:lnTo>
                      <a:pt x="848" y="76"/>
                    </a:lnTo>
                    <a:lnTo>
                      <a:pt x="857" y="73"/>
                    </a:lnTo>
                    <a:lnTo>
                      <a:pt x="863" y="69"/>
                    </a:lnTo>
                    <a:lnTo>
                      <a:pt x="869" y="63"/>
                    </a:lnTo>
                    <a:lnTo>
                      <a:pt x="874" y="61"/>
                    </a:lnTo>
                    <a:lnTo>
                      <a:pt x="880" y="57"/>
                    </a:lnTo>
                    <a:lnTo>
                      <a:pt x="884" y="54"/>
                    </a:lnTo>
                    <a:lnTo>
                      <a:pt x="888" y="52"/>
                    </a:lnTo>
                    <a:lnTo>
                      <a:pt x="891" y="50"/>
                    </a:lnTo>
                    <a:lnTo>
                      <a:pt x="895" y="50"/>
                    </a:lnTo>
                    <a:lnTo>
                      <a:pt x="899" y="46"/>
                    </a:lnTo>
                    <a:lnTo>
                      <a:pt x="901" y="46"/>
                    </a:lnTo>
                    <a:lnTo>
                      <a:pt x="874" y="0"/>
                    </a:lnTo>
                    <a:close/>
                  </a:path>
                </a:pathLst>
              </a:custGeom>
              <a:solidFill>
                <a:srgbClr val="000000"/>
              </a:solidFill>
              <a:ln w="9525">
                <a:noFill/>
                <a:round/>
                <a:headEnd/>
                <a:tailEnd/>
              </a:ln>
            </p:spPr>
            <p:txBody>
              <a:bodyPr/>
              <a:lstStyle/>
              <a:p>
                <a:endParaRPr lang="zh-CN" altLang="en-US"/>
              </a:p>
            </p:txBody>
          </p:sp>
          <p:sp>
            <p:nvSpPr>
              <p:cNvPr id="63544" name="Freeform 171"/>
              <p:cNvSpPr>
                <a:spLocks/>
              </p:cNvSpPr>
              <p:nvPr/>
            </p:nvSpPr>
            <p:spPr bwMode="auto">
              <a:xfrm>
                <a:off x="2782" y="2923"/>
                <a:ext cx="45" cy="260"/>
              </a:xfrm>
              <a:custGeom>
                <a:avLst/>
                <a:gdLst>
                  <a:gd name="T0" fmla="*/ 1 w 89"/>
                  <a:gd name="T1" fmla="*/ 1 h 519"/>
                  <a:gd name="T2" fmla="*/ 0 w 89"/>
                  <a:gd name="T3" fmla="*/ 1 h 519"/>
                  <a:gd name="T4" fmla="*/ 1 w 89"/>
                  <a:gd name="T5" fmla="*/ 1 h 519"/>
                  <a:gd name="T6" fmla="*/ 1 w 89"/>
                  <a:gd name="T7" fmla="*/ 0 h 519"/>
                  <a:gd name="T8" fmla="*/ 1 w 89"/>
                  <a:gd name="T9" fmla="*/ 1 h 519"/>
                  <a:gd name="T10" fmla="*/ 1 w 89"/>
                  <a:gd name="T11" fmla="*/ 1 h 519"/>
                  <a:gd name="T12" fmla="*/ 0 60000 65536"/>
                  <a:gd name="T13" fmla="*/ 0 60000 65536"/>
                  <a:gd name="T14" fmla="*/ 0 60000 65536"/>
                  <a:gd name="T15" fmla="*/ 0 60000 65536"/>
                  <a:gd name="T16" fmla="*/ 0 60000 65536"/>
                  <a:gd name="T17" fmla="*/ 0 60000 65536"/>
                  <a:gd name="T18" fmla="*/ 0 w 89"/>
                  <a:gd name="T19" fmla="*/ 0 h 519"/>
                  <a:gd name="T20" fmla="*/ 89 w 89"/>
                  <a:gd name="T21" fmla="*/ 519 h 519"/>
                </a:gdLst>
                <a:ahLst/>
                <a:cxnLst>
                  <a:cxn ang="T12">
                    <a:pos x="T0" y="T1"/>
                  </a:cxn>
                  <a:cxn ang="T13">
                    <a:pos x="T2" y="T3"/>
                  </a:cxn>
                  <a:cxn ang="T14">
                    <a:pos x="T4" y="T5"/>
                  </a:cxn>
                  <a:cxn ang="T15">
                    <a:pos x="T6" y="T7"/>
                  </a:cxn>
                  <a:cxn ang="T16">
                    <a:pos x="T8" y="T9"/>
                  </a:cxn>
                  <a:cxn ang="T17">
                    <a:pos x="T10" y="T11"/>
                  </a:cxn>
                </a:cxnLst>
                <a:rect l="T18" t="T19" r="T20" b="T21"/>
                <a:pathLst>
                  <a:path w="89" h="519">
                    <a:moveTo>
                      <a:pt x="27" y="34"/>
                    </a:moveTo>
                    <a:lnTo>
                      <a:pt x="0" y="515"/>
                    </a:lnTo>
                    <a:lnTo>
                      <a:pt x="53" y="519"/>
                    </a:lnTo>
                    <a:lnTo>
                      <a:pt x="89" y="0"/>
                    </a:lnTo>
                    <a:lnTo>
                      <a:pt x="27" y="34"/>
                    </a:lnTo>
                    <a:close/>
                  </a:path>
                </a:pathLst>
              </a:custGeom>
              <a:solidFill>
                <a:srgbClr val="000000"/>
              </a:solidFill>
              <a:ln w="9525">
                <a:noFill/>
                <a:round/>
                <a:headEnd/>
                <a:tailEnd/>
              </a:ln>
            </p:spPr>
            <p:txBody>
              <a:bodyPr/>
              <a:lstStyle/>
              <a:p>
                <a:endParaRPr lang="zh-CN" altLang="en-US"/>
              </a:p>
            </p:txBody>
          </p:sp>
          <p:sp>
            <p:nvSpPr>
              <p:cNvPr id="63545" name="Freeform 172"/>
              <p:cNvSpPr>
                <a:spLocks/>
              </p:cNvSpPr>
              <p:nvPr/>
            </p:nvSpPr>
            <p:spPr bwMode="auto">
              <a:xfrm>
                <a:off x="2887" y="2832"/>
                <a:ext cx="31" cy="243"/>
              </a:xfrm>
              <a:custGeom>
                <a:avLst/>
                <a:gdLst>
                  <a:gd name="T0" fmla="*/ 0 w 63"/>
                  <a:gd name="T1" fmla="*/ 0 h 487"/>
                  <a:gd name="T2" fmla="*/ 0 w 63"/>
                  <a:gd name="T3" fmla="*/ 0 h 487"/>
                  <a:gd name="T4" fmla="*/ 0 w 63"/>
                  <a:gd name="T5" fmla="*/ 0 h 487"/>
                  <a:gd name="T6" fmla="*/ 0 w 63"/>
                  <a:gd name="T7" fmla="*/ 0 h 487"/>
                  <a:gd name="T8" fmla="*/ 0 w 63"/>
                  <a:gd name="T9" fmla="*/ 0 h 487"/>
                  <a:gd name="T10" fmla="*/ 0 w 63"/>
                  <a:gd name="T11" fmla="*/ 0 h 487"/>
                  <a:gd name="T12" fmla="*/ 0 60000 65536"/>
                  <a:gd name="T13" fmla="*/ 0 60000 65536"/>
                  <a:gd name="T14" fmla="*/ 0 60000 65536"/>
                  <a:gd name="T15" fmla="*/ 0 60000 65536"/>
                  <a:gd name="T16" fmla="*/ 0 60000 65536"/>
                  <a:gd name="T17" fmla="*/ 0 60000 65536"/>
                  <a:gd name="T18" fmla="*/ 0 w 63"/>
                  <a:gd name="T19" fmla="*/ 0 h 487"/>
                  <a:gd name="T20" fmla="*/ 63 w 63"/>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63" h="487">
                    <a:moveTo>
                      <a:pt x="10" y="0"/>
                    </a:moveTo>
                    <a:lnTo>
                      <a:pt x="0" y="485"/>
                    </a:lnTo>
                    <a:lnTo>
                      <a:pt x="53" y="487"/>
                    </a:lnTo>
                    <a:lnTo>
                      <a:pt x="63" y="0"/>
                    </a:lnTo>
                    <a:lnTo>
                      <a:pt x="10" y="0"/>
                    </a:lnTo>
                    <a:close/>
                  </a:path>
                </a:pathLst>
              </a:custGeom>
              <a:solidFill>
                <a:srgbClr val="000000"/>
              </a:solidFill>
              <a:ln w="9525">
                <a:noFill/>
                <a:round/>
                <a:headEnd/>
                <a:tailEnd/>
              </a:ln>
            </p:spPr>
            <p:txBody>
              <a:bodyPr/>
              <a:lstStyle/>
              <a:p>
                <a:endParaRPr lang="zh-CN" altLang="en-US"/>
              </a:p>
            </p:txBody>
          </p:sp>
          <p:sp>
            <p:nvSpPr>
              <p:cNvPr id="63546" name="Freeform 173"/>
              <p:cNvSpPr>
                <a:spLocks/>
              </p:cNvSpPr>
              <p:nvPr/>
            </p:nvSpPr>
            <p:spPr bwMode="auto">
              <a:xfrm>
                <a:off x="2998" y="2700"/>
                <a:ext cx="43" cy="258"/>
              </a:xfrm>
              <a:custGeom>
                <a:avLst/>
                <a:gdLst>
                  <a:gd name="T0" fmla="*/ 1 w 85"/>
                  <a:gd name="T1" fmla="*/ 0 h 515"/>
                  <a:gd name="T2" fmla="*/ 0 w 85"/>
                  <a:gd name="T3" fmla="*/ 1 h 515"/>
                  <a:gd name="T4" fmla="*/ 1 w 85"/>
                  <a:gd name="T5" fmla="*/ 1 h 515"/>
                  <a:gd name="T6" fmla="*/ 1 w 85"/>
                  <a:gd name="T7" fmla="*/ 1 h 515"/>
                  <a:gd name="T8" fmla="*/ 1 w 85"/>
                  <a:gd name="T9" fmla="*/ 0 h 515"/>
                  <a:gd name="T10" fmla="*/ 1 w 85"/>
                  <a:gd name="T11" fmla="*/ 0 h 515"/>
                  <a:gd name="T12" fmla="*/ 0 60000 65536"/>
                  <a:gd name="T13" fmla="*/ 0 60000 65536"/>
                  <a:gd name="T14" fmla="*/ 0 60000 65536"/>
                  <a:gd name="T15" fmla="*/ 0 60000 65536"/>
                  <a:gd name="T16" fmla="*/ 0 60000 65536"/>
                  <a:gd name="T17" fmla="*/ 0 60000 65536"/>
                  <a:gd name="T18" fmla="*/ 0 w 85"/>
                  <a:gd name="T19" fmla="*/ 0 h 515"/>
                  <a:gd name="T20" fmla="*/ 85 w 85"/>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85" h="515">
                    <a:moveTo>
                      <a:pt x="34" y="0"/>
                    </a:moveTo>
                    <a:lnTo>
                      <a:pt x="0" y="512"/>
                    </a:lnTo>
                    <a:lnTo>
                      <a:pt x="53" y="515"/>
                    </a:lnTo>
                    <a:lnTo>
                      <a:pt x="85" y="2"/>
                    </a:lnTo>
                    <a:lnTo>
                      <a:pt x="34" y="0"/>
                    </a:lnTo>
                    <a:close/>
                  </a:path>
                </a:pathLst>
              </a:custGeom>
              <a:solidFill>
                <a:srgbClr val="000000"/>
              </a:solidFill>
              <a:ln w="9525">
                <a:noFill/>
                <a:round/>
                <a:headEnd/>
                <a:tailEnd/>
              </a:ln>
            </p:spPr>
            <p:txBody>
              <a:bodyPr/>
              <a:lstStyle/>
              <a:p>
                <a:endParaRPr lang="zh-CN" altLang="en-US"/>
              </a:p>
            </p:txBody>
          </p:sp>
          <p:sp>
            <p:nvSpPr>
              <p:cNvPr id="63547" name="Freeform 174"/>
              <p:cNvSpPr>
                <a:spLocks/>
              </p:cNvSpPr>
              <p:nvPr/>
            </p:nvSpPr>
            <p:spPr bwMode="auto">
              <a:xfrm>
                <a:off x="2178" y="3360"/>
                <a:ext cx="425" cy="30"/>
              </a:xfrm>
              <a:custGeom>
                <a:avLst/>
                <a:gdLst>
                  <a:gd name="T0" fmla="*/ 0 w 850"/>
                  <a:gd name="T1" fmla="*/ 1 h 59"/>
                  <a:gd name="T2" fmla="*/ 1 w 850"/>
                  <a:gd name="T3" fmla="*/ 1 h 59"/>
                  <a:gd name="T4" fmla="*/ 1 w 850"/>
                  <a:gd name="T5" fmla="*/ 1 h 59"/>
                  <a:gd name="T6" fmla="*/ 1 w 850"/>
                  <a:gd name="T7" fmla="*/ 0 h 59"/>
                  <a:gd name="T8" fmla="*/ 0 w 850"/>
                  <a:gd name="T9" fmla="*/ 1 h 59"/>
                  <a:gd name="T10" fmla="*/ 0 w 850"/>
                  <a:gd name="T11" fmla="*/ 1 h 59"/>
                  <a:gd name="T12" fmla="*/ 0 60000 65536"/>
                  <a:gd name="T13" fmla="*/ 0 60000 65536"/>
                  <a:gd name="T14" fmla="*/ 0 60000 65536"/>
                  <a:gd name="T15" fmla="*/ 0 60000 65536"/>
                  <a:gd name="T16" fmla="*/ 0 60000 65536"/>
                  <a:gd name="T17" fmla="*/ 0 60000 65536"/>
                  <a:gd name="T18" fmla="*/ 0 w 850"/>
                  <a:gd name="T19" fmla="*/ 0 h 59"/>
                  <a:gd name="T20" fmla="*/ 850 w 850"/>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850" h="59">
                    <a:moveTo>
                      <a:pt x="0" y="47"/>
                    </a:moveTo>
                    <a:lnTo>
                      <a:pt x="850" y="59"/>
                    </a:lnTo>
                    <a:lnTo>
                      <a:pt x="850" y="5"/>
                    </a:lnTo>
                    <a:lnTo>
                      <a:pt x="3" y="0"/>
                    </a:lnTo>
                    <a:lnTo>
                      <a:pt x="0" y="47"/>
                    </a:lnTo>
                    <a:close/>
                  </a:path>
                </a:pathLst>
              </a:custGeom>
              <a:solidFill>
                <a:srgbClr val="000000"/>
              </a:solidFill>
              <a:ln w="9525">
                <a:noFill/>
                <a:round/>
                <a:headEnd/>
                <a:tailEnd/>
              </a:ln>
            </p:spPr>
            <p:txBody>
              <a:bodyPr/>
              <a:lstStyle/>
              <a:p>
                <a:endParaRPr lang="zh-CN" altLang="en-US"/>
              </a:p>
            </p:txBody>
          </p:sp>
          <p:sp>
            <p:nvSpPr>
              <p:cNvPr id="63548" name="Freeform 175"/>
              <p:cNvSpPr>
                <a:spLocks/>
              </p:cNvSpPr>
              <p:nvPr/>
            </p:nvSpPr>
            <p:spPr bwMode="auto">
              <a:xfrm>
                <a:off x="2190" y="3257"/>
                <a:ext cx="434" cy="32"/>
              </a:xfrm>
              <a:custGeom>
                <a:avLst/>
                <a:gdLst>
                  <a:gd name="T0" fmla="*/ 0 w 867"/>
                  <a:gd name="T1" fmla="*/ 0 h 65"/>
                  <a:gd name="T2" fmla="*/ 1 w 867"/>
                  <a:gd name="T3" fmla="*/ 0 h 65"/>
                  <a:gd name="T4" fmla="*/ 1 w 867"/>
                  <a:gd name="T5" fmla="*/ 0 h 65"/>
                  <a:gd name="T6" fmla="*/ 1 w 867"/>
                  <a:gd name="T7" fmla="*/ 0 h 65"/>
                  <a:gd name="T8" fmla="*/ 0 w 867"/>
                  <a:gd name="T9" fmla="*/ 0 h 65"/>
                  <a:gd name="T10" fmla="*/ 0 w 867"/>
                  <a:gd name="T11" fmla="*/ 0 h 65"/>
                  <a:gd name="T12" fmla="*/ 0 60000 65536"/>
                  <a:gd name="T13" fmla="*/ 0 60000 65536"/>
                  <a:gd name="T14" fmla="*/ 0 60000 65536"/>
                  <a:gd name="T15" fmla="*/ 0 60000 65536"/>
                  <a:gd name="T16" fmla="*/ 0 60000 65536"/>
                  <a:gd name="T17" fmla="*/ 0 60000 65536"/>
                  <a:gd name="T18" fmla="*/ 0 w 867"/>
                  <a:gd name="T19" fmla="*/ 0 h 65"/>
                  <a:gd name="T20" fmla="*/ 867 w 867"/>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867" h="65">
                    <a:moveTo>
                      <a:pt x="0" y="54"/>
                    </a:moveTo>
                    <a:lnTo>
                      <a:pt x="867" y="65"/>
                    </a:lnTo>
                    <a:lnTo>
                      <a:pt x="867" y="12"/>
                    </a:lnTo>
                    <a:lnTo>
                      <a:pt x="2" y="0"/>
                    </a:lnTo>
                    <a:lnTo>
                      <a:pt x="0" y="54"/>
                    </a:lnTo>
                    <a:close/>
                  </a:path>
                </a:pathLst>
              </a:custGeom>
              <a:solidFill>
                <a:srgbClr val="000000"/>
              </a:solidFill>
              <a:ln w="9525">
                <a:noFill/>
                <a:round/>
                <a:headEnd/>
                <a:tailEnd/>
              </a:ln>
            </p:spPr>
            <p:txBody>
              <a:bodyPr/>
              <a:lstStyle/>
              <a:p>
                <a:endParaRPr lang="zh-CN" altLang="en-US"/>
              </a:p>
            </p:txBody>
          </p:sp>
          <p:sp>
            <p:nvSpPr>
              <p:cNvPr id="63549" name="Freeform 176"/>
              <p:cNvSpPr>
                <a:spLocks/>
              </p:cNvSpPr>
              <p:nvPr/>
            </p:nvSpPr>
            <p:spPr bwMode="auto">
              <a:xfrm>
                <a:off x="2297" y="3109"/>
                <a:ext cx="306" cy="40"/>
              </a:xfrm>
              <a:custGeom>
                <a:avLst/>
                <a:gdLst>
                  <a:gd name="T0" fmla="*/ 0 w 613"/>
                  <a:gd name="T1" fmla="*/ 1 h 80"/>
                  <a:gd name="T2" fmla="*/ 0 w 613"/>
                  <a:gd name="T3" fmla="*/ 1 h 80"/>
                  <a:gd name="T4" fmla="*/ 0 w 613"/>
                  <a:gd name="T5" fmla="*/ 1 h 80"/>
                  <a:gd name="T6" fmla="*/ 0 w 613"/>
                  <a:gd name="T7" fmla="*/ 0 h 80"/>
                  <a:gd name="T8" fmla="*/ 0 w 613"/>
                  <a:gd name="T9" fmla="*/ 1 h 80"/>
                  <a:gd name="T10" fmla="*/ 0 w 613"/>
                  <a:gd name="T11" fmla="*/ 1 h 80"/>
                  <a:gd name="T12" fmla="*/ 0 60000 65536"/>
                  <a:gd name="T13" fmla="*/ 0 60000 65536"/>
                  <a:gd name="T14" fmla="*/ 0 60000 65536"/>
                  <a:gd name="T15" fmla="*/ 0 60000 65536"/>
                  <a:gd name="T16" fmla="*/ 0 60000 65536"/>
                  <a:gd name="T17" fmla="*/ 0 60000 65536"/>
                  <a:gd name="T18" fmla="*/ 0 w 613"/>
                  <a:gd name="T19" fmla="*/ 0 h 80"/>
                  <a:gd name="T20" fmla="*/ 613 w 61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613" h="80">
                    <a:moveTo>
                      <a:pt x="0" y="55"/>
                    </a:moveTo>
                    <a:lnTo>
                      <a:pt x="609" y="80"/>
                    </a:lnTo>
                    <a:lnTo>
                      <a:pt x="613" y="28"/>
                    </a:lnTo>
                    <a:lnTo>
                      <a:pt x="4" y="0"/>
                    </a:lnTo>
                    <a:lnTo>
                      <a:pt x="0" y="55"/>
                    </a:lnTo>
                    <a:close/>
                  </a:path>
                </a:pathLst>
              </a:custGeom>
              <a:solidFill>
                <a:srgbClr val="000000"/>
              </a:solidFill>
              <a:ln w="9525">
                <a:noFill/>
                <a:round/>
                <a:headEnd/>
                <a:tailEnd/>
              </a:ln>
            </p:spPr>
            <p:txBody>
              <a:bodyPr/>
              <a:lstStyle/>
              <a:p>
                <a:endParaRPr lang="zh-CN" altLang="en-US"/>
              </a:p>
            </p:txBody>
          </p:sp>
          <p:sp>
            <p:nvSpPr>
              <p:cNvPr id="63550" name="Freeform 177"/>
              <p:cNvSpPr>
                <a:spLocks/>
              </p:cNvSpPr>
              <p:nvPr/>
            </p:nvSpPr>
            <p:spPr bwMode="auto">
              <a:xfrm>
                <a:off x="2355" y="2983"/>
                <a:ext cx="262" cy="29"/>
              </a:xfrm>
              <a:custGeom>
                <a:avLst/>
                <a:gdLst>
                  <a:gd name="T0" fmla="*/ 0 w 525"/>
                  <a:gd name="T1" fmla="*/ 0 h 59"/>
                  <a:gd name="T2" fmla="*/ 0 w 525"/>
                  <a:gd name="T3" fmla="*/ 0 h 59"/>
                  <a:gd name="T4" fmla="*/ 0 w 525"/>
                  <a:gd name="T5" fmla="*/ 0 h 59"/>
                  <a:gd name="T6" fmla="*/ 0 w 525"/>
                  <a:gd name="T7" fmla="*/ 0 h 59"/>
                  <a:gd name="T8" fmla="*/ 0 w 525"/>
                  <a:gd name="T9" fmla="*/ 0 h 59"/>
                  <a:gd name="T10" fmla="*/ 0 w 525"/>
                  <a:gd name="T11" fmla="*/ 0 h 59"/>
                  <a:gd name="T12" fmla="*/ 0 60000 65536"/>
                  <a:gd name="T13" fmla="*/ 0 60000 65536"/>
                  <a:gd name="T14" fmla="*/ 0 60000 65536"/>
                  <a:gd name="T15" fmla="*/ 0 60000 65536"/>
                  <a:gd name="T16" fmla="*/ 0 60000 65536"/>
                  <a:gd name="T17" fmla="*/ 0 60000 65536"/>
                  <a:gd name="T18" fmla="*/ 0 w 525"/>
                  <a:gd name="T19" fmla="*/ 0 h 59"/>
                  <a:gd name="T20" fmla="*/ 525 w 525"/>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525" h="59">
                    <a:moveTo>
                      <a:pt x="0" y="53"/>
                    </a:moveTo>
                    <a:lnTo>
                      <a:pt x="523" y="59"/>
                    </a:lnTo>
                    <a:lnTo>
                      <a:pt x="525" y="5"/>
                    </a:lnTo>
                    <a:lnTo>
                      <a:pt x="0" y="0"/>
                    </a:lnTo>
                    <a:lnTo>
                      <a:pt x="0" y="53"/>
                    </a:lnTo>
                    <a:close/>
                  </a:path>
                </a:pathLst>
              </a:custGeom>
              <a:solidFill>
                <a:srgbClr val="000000"/>
              </a:solidFill>
              <a:ln w="9525">
                <a:noFill/>
                <a:round/>
                <a:headEnd/>
                <a:tailEnd/>
              </a:ln>
            </p:spPr>
            <p:txBody>
              <a:bodyPr/>
              <a:lstStyle/>
              <a:p>
                <a:endParaRPr lang="zh-CN" altLang="en-US"/>
              </a:p>
            </p:txBody>
          </p:sp>
          <p:sp>
            <p:nvSpPr>
              <p:cNvPr id="63551" name="Freeform 178"/>
              <p:cNvSpPr>
                <a:spLocks/>
              </p:cNvSpPr>
              <p:nvPr/>
            </p:nvSpPr>
            <p:spPr bwMode="auto">
              <a:xfrm>
                <a:off x="2471" y="2874"/>
                <a:ext cx="305" cy="29"/>
              </a:xfrm>
              <a:custGeom>
                <a:avLst/>
                <a:gdLst>
                  <a:gd name="T0" fmla="*/ 0 w 611"/>
                  <a:gd name="T1" fmla="*/ 0 h 59"/>
                  <a:gd name="T2" fmla="*/ 0 w 611"/>
                  <a:gd name="T3" fmla="*/ 0 h 59"/>
                  <a:gd name="T4" fmla="*/ 0 w 611"/>
                  <a:gd name="T5" fmla="*/ 0 h 59"/>
                  <a:gd name="T6" fmla="*/ 0 w 611"/>
                  <a:gd name="T7" fmla="*/ 0 h 59"/>
                  <a:gd name="T8" fmla="*/ 0 w 611"/>
                  <a:gd name="T9" fmla="*/ 0 h 59"/>
                  <a:gd name="T10" fmla="*/ 0 w 611"/>
                  <a:gd name="T11" fmla="*/ 0 h 59"/>
                  <a:gd name="T12" fmla="*/ 0 60000 65536"/>
                  <a:gd name="T13" fmla="*/ 0 60000 65536"/>
                  <a:gd name="T14" fmla="*/ 0 60000 65536"/>
                  <a:gd name="T15" fmla="*/ 0 60000 65536"/>
                  <a:gd name="T16" fmla="*/ 0 60000 65536"/>
                  <a:gd name="T17" fmla="*/ 0 60000 65536"/>
                  <a:gd name="T18" fmla="*/ 0 w 611"/>
                  <a:gd name="T19" fmla="*/ 0 h 59"/>
                  <a:gd name="T20" fmla="*/ 611 w 611"/>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611" h="59">
                    <a:moveTo>
                      <a:pt x="0" y="53"/>
                    </a:moveTo>
                    <a:lnTo>
                      <a:pt x="609" y="59"/>
                    </a:lnTo>
                    <a:lnTo>
                      <a:pt x="611" y="6"/>
                    </a:lnTo>
                    <a:lnTo>
                      <a:pt x="0" y="0"/>
                    </a:lnTo>
                    <a:lnTo>
                      <a:pt x="0" y="53"/>
                    </a:lnTo>
                    <a:close/>
                  </a:path>
                </a:pathLst>
              </a:custGeom>
              <a:solidFill>
                <a:srgbClr val="000000"/>
              </a:solidFill>
              <a:ln w="9525">
                <a:noFill/>
                <a:round/>
                <a:headEnd/>
                <a:tailEnd/>
              </a:ln>
            </p:spPr>
            <p:txBody>
              <a:bodyPr/>
              <a:lstStyle/>
              <a:p>
                <a:endParaRPr lang="zh-CN" altLang="en-US"/>
              </a:p>
            </p:txBody>
          </p:sp>
          <p:sp>
            <p:nvSpPr>
              <p:cNvPr id="63552" name="Freeform 179"/>
              <p:cNvSpPr>
                <a:spLocks/>
              </p:cNvSpPr>
              <p:nvPr/>
            </p:nvSpPr>
            <p:spPr bwMode="auto">
              <a:xfrm>
                <a:off x="2601" y="2773"/>
                <a:ext cx="269" cy="26"/>
              </a:xfrm>
              <a:custGeom>
                <a:avLst/>
                <a:gdLst>
                  <a:gd name="T0" fmla="*/ 0 w 538"/>
                  <a:gd name="T1" fmla="*/ 0 h 54"/>
                  <a:gd name="T2" fmla="*/ 1 w 538"/>
                  <a:gd name="T3" fmla="*/ 0 h 54"/>
                  <a:gd name="T4" fmla="*/ 1 w 538"/>
                  <a:gd name="T5" fmla="*/ 0 h 54"/>
                  <a:gd name="T6" fmla="*/ 0 w 538"/>
                  <a:gd name="T7" fmla="*/ 0 h 54"/>
                  <a:gd name="T8" fmla="*/ 0 w 538"/>
                  <a:gd name="T9" fmla="*/ 0 h 54"/>
                  <a:gd name="T10" fmla="*/ 0 w 538"/>
                  <a:gd name="T11" fmla="*/ 0 h 54"/>
                  <a:gd name="T12" fmla="*/ 0 60000 65536"/>
                  <a:gd name="T13" fmla="*/ 0 60000 65536"/>
                  <a:gd name="T14" fmla="*/ 0 60000 65536"/>
                  <a:gd name="T15" fmla="*/ 0 60000 65536"/>
                  <a:gd name="T16" fmla="*/ 0 60000 65536"/>
                  <a:gd name="T17" fmla="*/ 0 60000 65536"/>
                  <a:gd name="T18" fmla="*/ 0 w 538"/>
                  <a:gd name="T19" fmla="*/ 0 h 54"/>
                  <a:gd name="T20" fmla="*/ 538 w 538"/>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538" h="54">
                    <a:moveTo>
                      <a:pt x="0" y="54"/>
                    </a:moveTo>
                    <a:lnTo>
                      <a:pt x="538" y="54"/>
                    </a:lnTo>
                    <a:lnTo>
                      <a:pt x="538" y="0"/>
                    </a:lnTo>
                    <a:lnTo>
                      <a:pt x="0" y="0"/>
                    </a:lnTo>
                    <a:lnTo>
                      <a:pt x="0" y="54"/>
                    </a:lnTo>
                    <a:close/>
                  </a:path>
                </a:pathLst>
              </a:custGeom>
              <a:solidFill>
                <a:srgbClr val="000000"/>
              </a:solidFill>
              <a:ln w="9525">
                <a:noFill/>
                <a:round/>
                <a:headEnd/>
                <a:tailEnd/>
              </a:ln>
            </p:spPr>
            <p:txBody>
              <a:bodyPr/>
              <a:lstStyle/>
              <a:p>
                <a:endParaRPr lang="zh-CN" altLang="en-US"/>
              </a:p>
            </p:txBody>
          </p:sp>
          <p:sp>
            <p:nvSpPr>
              <p:cNvPr id="63553" name="Freeform 180"/>
              <p:cNvSpPr>
                <a:spLocks/>
              </p:cNvSpPr>
              <p:nvPr/>
            </p:nvSpPr>
            <p:spPr bwMode="auto">
              <a:xfrm>
                <a:off x="2699" y="2690"/>
                <a:ext cx="244" cy="31"/>
              </a:xfrm>
              <a:custGeom>
                <a:avLst/>
                <a:gdLst>
                  <a:gd name="T0" fmla="*/ 0 w 488"/>
                  <a:gd name="T1" fmla="*/ 0 h 63"/>
                  <a:gd name="T2" fmla="*/ 1 w 488"/>
                  <a:gd name="T3" fmla="*/ 0 h 63"/>
                  <a:gd name="T4" fmla="*/ 1 w 488"/>
                  <a:gd name="T5" fmla="*/ 0 h 63"/>
                  <a:gd name="T6" fmla="*/ 1 w 488"/>
                  <a:gd name="T7" fmla="*/ 0 h 63"/>
                  <a:gd name="T8" fmla="*/ 0 w 488"/>
                  <a:gd name="T9" fmla="*/ 0 h 63"/>
                  <a:gd name="T10" fmla="*/ 0 w 488"/>
                  <a:gd name="T11" fmla="*/ 0 h 63"/>
                  <a:gd name="T12" fmla="*/ 0 60000 65536"/>
                  <a:gd name="T13" fmla="*/ 0 60000 65536"/>
                  <a:gd name="T14" fmla="*/ 0 60000 65536"/>
                  <a:gd name="T15" fmla="*/ 0 60000 65536"/>
                  <a:gd name="T16" fmla="*/ 0 60000 65536"/>
                  <a:gd name="T17" fmla="*/ 0 60000 65536"/>
                  <a:gd name="T18" fmla="*/ 0 w 488"/>
                  <a:gd name="T19" fmla="*/ 0 h 63"/>
                  <a:gd name="T20" fmla="*/ 488 w 488"/>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488" h="63">
                    <a:moveTo>
                      <a:pt x="0" y="44"/>
                    </a:moveTo>
                    <a:lnTo>
                      <a:pt x="488" y="63"/>
                    </a:lnTo>
                    <a:lnTo>
                      <a:pt x="488" y="10"/>
                    </a:lnTo>
                    <a:lnTo>
                      <a:pt x="45" y="0"/>
                    </a:lnTo>
                    <a:lnTo>
                      <a:pt x="0" y="44"/>
                    </a:lnTo>
                    <a:close/>
                  </a:path>
                </a:pathLst>
              </a:custGeom>
              <a:solidFill>
                <a:srgbClr val="000000"/>
              </a:solidFill>
              <a:ln w="9525">
                <a:noFill/>
                <a:round/>
                <a:headEnd/>
                <a:tailEnd/>
              </a:ln>
            </p:spPr>
            <p:txBody>
              <a:bodyPr/>
              <a:lstStyle/>
              <a:p>
                <a:endParaRPr lang="zh-CN" altLang="en-US"/>
              </a:p>
            </p:txBody>
          </p:sp>
          <p:sp>
            <p:nvSpPr>
              <p:cNvPr id="63554" name="Freeform 181"/>
              <p:cNvSpPr>
                <a:spLocks/>
              </p:cNvSpPr>
              <p:nvPr/>
            </p:nvSpPr>
            <p:spPr bwMode="auto">
              <a:xfrm>
                <a:off x="2813" y="3056"/>
                <a:ext cx="78" cy="35"/>
              </a:xfrm>
              <a:custGeom>
                <a:avLst/>
                <a:gdLst>
                  <a:gd name="T0" fmla="*/ 0 w 156"/>
                  <a:gd name="T1" fmla="*/ 0 h 71"/>
                  <a:gd name="T2" fmla="*/ 1 w 156"/>
                  <a:gd name="T3" fmla="*/ 0 h 71"/>
                  <a:gd name="T4" fmla="*/ 1 w 156"/>
                  <a:gd name="T5" fmla="*/ 0 h 71"/>
                  <a:gd name="T6" fmla="*/ 1 w 156"/>
                  <a:gd name="T7" fmla="*/ 0 h 71"/>
                  <a:gd name="T8" fmla="*/ 0 w 156"/>
                  <a:gd name="T9" fmla="*/ 0 h 71"/>
                  <a:gd name="T10" fmla="*/ 0 w 156"/>
                  <a:gd name="T11" fmla="*/ 0 h 71"/>
                  <a:gd name="T12" fmla="*/ 0 60000 65536"/>
                  <a:gd name="T13" fmla="*/ 0 60000 65536"/>
                  <a:gd name="T14" fmla="*/ 0 60000 65536"/>
                  <a:gd name="T15" fmla="*/ 0 60000 65536"/>
                  <a:gd name="T16" fmla="*/ 0 60000 65536"/>
                  <a:gd name="T17" fmla="*/ 0 60000 65536"/>
                  <a:gd name="T18" fmla="*/ 0 w 156"/>
                  <a:gd name="T19" fmla="*/ 0 h 71"/>
                  <a:gd name="T20" fmla="*/ 156 w 156"/>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56" h="71">
                    <a:moveTo>
                      <a:pt x="0" y="53"/>
                    </a:moveTo>
                    <a:lnTo>
                      <a:pt x="150" y="71"/>
                    </a:lnTo>
                    <a:lnTo>
                      <a:pt x="156" y="19"/>
                    </a:lnTo>
                    <a:lnTo>
                      <a:pt x="6" y="0"/>
                    </a:lnTo>
                    <a:lnTo>
                      <a:pt x="0" y="53"/>
                    </a:lnTo>
                    <a:close/>
                  </a:path>
                </a:pathLst>
              </a:custGeom>
              <a:solidFill>
                <a:srgbClr val="000000"/>
              </a:solidFill>
              <a:ln w="9525">
                <a:noFill/>
                <a:round/>
                <a:headEnd/>
                <a:tailEnd/>
              </a:ln>
            </p:spPr>
            <p:txBody>
              <a:bodyPr/>
              <a:lstStyle/>
              <a:p>
                <a:endParaRPr lang="zh-CN" altLang="en-US"/>
              </a:p>
            </p:txBody>
          </p:sp>
          <p:sp>
            <p:nvSpPr>
              <p:cNvPr id="63555" name="Freeform 182"/>
              <p:cNvSpPr>
                <a:spLocks/>
              </p:cNvSpPr>
              <p:nvPr/>
            </p:nvSpPr>
            <p:spPr bwMode="auto">
              <a:xfrm>
                <a:off x="2718" y="3168"/>
                <a:ext cx="78" cy="28"/>
              </a:xfrm>
              <a:custGeom>
                <a:avLst/>
                <a:gdLst>
                  <a:gd name="T0" fmla="*/ 0 w 156"/>
                  <a:gd name="T1" fmla="*/ 1 h 55"/>
                  <a:gd name="T2" fmla="*/ 1 w 156"/>
                  <a:gd name="T3" fmla="*/ 1 h 55"/>
                  <a:gd name="T4" fmla="*/ 1 w 156"/>
                  <a:gd name="T5" fmla="*/ 0 h 55"/>
                  <a:gd name="T6" fmla="*/ 0 w 156"/>
                  <a:gd name="T7" fmla="*/ 0 h 55"/>
                  <a:gd name="T8" fmla="*/ 0 w 156"/>
                  <a:gd name="T9" fmla="*/ 1 h 55"/>
                  <a:gd name="T10" fmla="*/ 0 w 156"/>
                  <a:gd name="T11" fmla="*/ 1 h 55"/>
                  <a:gd name="T12" fmla="*/ 0 60000 65536"/>
                  <a:gd name="T13" fmla="*/ 0 60000 65536"/>
                  <a:gd name="T14" fmla="*/ 0 60000 65536"/>
                  <a:gd name="T15" fmla="*/ 0 60000 65536"/>
                  <a:gd name="T16" fmla="*/ 0 60000 65536"/>
                  <a:gd name="T17" fmla="*/ 0 60000 65536"/>
                  <a:gd name="T18" fmla="*/ 0 w 156"/>
                  <a:gd name="T19" fmla="*/ 0 h 55"/>
                  <a:gd name="T20" fmla="*/ 156 w 156"/>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6" h="55">
                    <a:moveTo>
                      <a:pt x="0" y="55"/>
                    </a:moveTo>
                    <a:lnTo>
                      <a:pt x="156" y="55"/>
                    </a:lnTo>
                    <a:lnTo>
                      <a:pt x="156" y="0"/>
                    </a:lnTo>
                    <a:lnTo>
                      <a:pt x="0" y="0"/>
                    </a:lnTo>
                    <a:lnTo>
                      <a:pt x="0" y="55"/>
                    </a:lnTo>
                    <a:close/>
                  </a:path>
                </a:pathLst>
              </a:custGeom>
              <a:solidFill>
                <a:srgbClr val="000000"/>
              </a:solidFill>
              <a:ln w="9525">
                <a:noFill/>
                <a:round/>
                <a:headEnd/>
                <a:tailEnd/>
              </a:ln>
            </p:spPr>
            <p:txBody>
              <a:bodyPr/>
              <a:lstStyle/>
              <a:p>
                <a:endParaRPr lang="zh-CN" altLang="en-US"/>
              </a:p>
            </p:txBody>
          </p:sp>
          <p:sp>
            <p:nvSpPr>
              <p:cNvPr id="63556" name="Freeform 183"/>
              <p:cNvSpPr>
                <a:spLocks/>
              </p:cNvSpPr>
              <p:nvPr/>
            </p:nvSpPr>
            <p:spPr bwMode="auto">
              <a:xfrm>
                <a:off x="2910" y="2944"/>
                <a:ext cx="90" cy="31"/>
              </a:xfrm>
              <a:custGeom>
                <a:avLst/>
                <a:gdLst>
                  <a:gd name="T0" fmla="*/ 1 w 180"/>
                  <a:gd name="T1" fmla="*/ 0 h 63"/>
                  <a:gd name="T2" fmla="*/ 1 w 180"/>
                  <a:gd name="T3" fmla="*/ 0 h 63"/>
                  <a:gd name="T4" fmla="*/ 1 w 180"/>
                  <a:gd name="T5" fmla="*/ 0 h 63"/>
                  <a:gd name="T6" fmla="*/ 0 w 180"/>
                  <a:gd name="T7" fmla="*/ 0 h 63"/>
                  <a:gd name="T8" fmla="*/ 1 w 180"/>
                  <a:gd name="T9" fmla="*/ 0 h 63"/>
                  <a:gd name="T10" fmla="*/ 1 w 180"/>
                  <a:gd name="T11" fmla="*/ 0 h 63"/>
                  <a:gd name="T12" fmla="*/ 0 60000 65536"/>
                  <a:gd name="T13" fmla="*/ 0 60000 65536"/>
                  <a:gd name="T14" fmla="*/ 0 60000 65536"/>
                  <a:gd name="T15" fmla="*/ 0 60000 65536"/>
                  <a:gd name="T16" fmla="*/ 0 60000 65536"/>
                  <a:gd name="T17" fmla="*/ 0 60000 65536"/>
                  <a:gd name="T18" fmla="*/ 0 w 180"/>
                  <a:gd name="T19" fmla="*/ 0 h 63"/>
                  <a:gd name="T20" fmla="*/ 180 w 180"/>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80" h="63">
                    <a:moveTo>
                      <a:pt x="2" y="63"/>
                    </a:moveTo>
                    <a:lnTo>
                      <a:pt x="180" y="53"/>
                    </a:lnTo>
                    <a:lnTo>
                      <a:pt x="177" y="0"/>
                    </a:lnTo>
                    <a:lnTo>
                      <a:pt x="0" y="11"/>
                    </a:lnTo>
                    <a:lnTo>
                      <a:pt x="2" y="63"/>
                    </a:lnTo>
                    <a:close/>
                  </a:path>
                </a:pathLst>
              </a:custGeom>
              <a:solidFill>
                <a:srgbClr val="000000"/>
              </a:solidFill>
              <a:ln w="9525">
                <a:noFill/>
                <a:round/>
                <a:headEnd/>
                <a:tailEnd/>
              </a:ln>
            </p:spPr>
            <p:txBody>
              <a:bodyPr/>
              <a:lstStyle/>
              <a:p>
                <a:endParaRPr lang="zh-CN" altLang="en-US"/>
              </a:p>
            </p:txBody>
          </p:sp>
          <p:sp>
            <p:nvSpPr>
              <p:cNvPr id="63557" name="Freeform 184"/>
              <p:cNvSpPr>
                <a:spLocks/>
              </p:cNvSpPr>
              <p:nvPr/>
            </p:nvSpPr>
            <p:spPr bwMode="auto">
              <a:xfrm>
                <a:off x="2917" y="2832"/>
                <a:ext cx="186" cy="29"/>
              </a:xfrm>
              <a:custGeom>
                <a:avLst/>
                <a:gdLst>
                  <a:gd name="T0" fmla="*/ 0 w 373"/>
                  <a:gd name="T1" fmla="*/ 0 h 59"/>
                  <a:gd name="T2" fmla="*/ 0 w 373"/>
                  <a:gd name="T3" fmla="*/ 0 h 59"/>
                  <a:gd name="T4" fmla="*/ 0 w 373"/>
                  <a:gd name="T5" fmla="*/ 0 h 59"/>
                  <a:gd name="T6" fmla="*/ 0 w 373"/>
                  <a:gd name="T7" fmla="*/ 0 h 59"/>
                  <a:gd name="T8" fmla="*/ 0 w 373"/>
                  <a:gd name="T9" fmla="*/ 0 h 59"/>
                  <a:gd name="T10" fmla="*/ 0 w 373"/>
                  <a:gd name="T11" fmla="*/ 0 h 59"/>
                  <a:gd name="T12" fmla="*/ 0 60000 65536"/>
                  <a:gd name="T13" fmla="*/ 0 60000 65536"/>
                  <a:gd name="T14" fmla="*/ 0 60000 65536"/>
                  <a:gd name="T15" fmla="*/ 0 60000 65536"/>
                  <a:gd name="T16" fmla="*/ 0 60000 65536"/>
                  <a:gd name="T17" fmla="*/ 0 60000 65536"/>
                  <a:gd name="T18" fmla="*/ 0 w 373"/>
                  <a:gd name="T19" fmla="*/ 0 h 59"/>
                  <a:gd name="T20" fmla="*/ 373 w 373"/>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373" h="59">
                    <a:moveTo>
                      <a:pt x="0" y="54"/>
                    </a:moveTo>
                    <a:lnTo>
                      <a:pt x="373" y="59"/>
                    </a:lnTo>
                    <a:lnTo>
                      <a:pt x="373" y="6"/>
                    </a:lnTo>
                    <a:lnTo>
                      <a:pt x="0" y="0"/>
                    </a:lnTo>
                    <a:lnTo>
                      <a:pt x="0" y="54"/>
                    </a:lnTo>
                    <a:close/>
                  </a:path>
                </a:pathLst>
              </a:custGeom>
              <a:solidFill>
                <a:srgbClr val="000000"/>
              </a:solidFill>
              <a:ln w="9525">
                <a:noFill/>
                <a:round/>
                <a:headEnd/>
                <a:tailEnd/>
              </a:ln>
            </p:spPr>
            <p:txBody>
              <a:bodyPr/>
              <a:lstStyle/>
              <a:p>
                <a:endParaRPr lang="zh-CN" altLang="en-US"/>
              </a:p>
            </p:txBody>
          </p:sp>
          <p:sp>
            <p:nvSpPr>
              <p:cNvPr id="63558" name="Freeform 185"/>
              <p:cNvSpPr>
                <a:spLocks/>
              </p:cNvSpPr>
              <p:nvPr/>
            </p:nvSpPr>
            <p:spPr bwMode="auto">
              <a:xfrm>
                <a:off x="3122" y="2677"/>
                <a:ext cx="29" cy="144"/>
              </a:xfrm>
              <a:custGeom>
                <a:avLst/>
                <a:gdLst>
                  <a:gd name="T0" fmla="*/ 0 w 59"/>
                  <a:gd name="T1" fmla="*/ 0 h 289"/>
                  <a:gd name="T2" fmla="*/ 0 w 59"/>
                  <a:gd name="T3" fmla="*/ 0 h 289"/>
                  <a:gd name="T4" fmla="*/ 0 w 59"/>
                  <a:gd name="T5" fmla="*/ 0 h 289"/>
                  <a:gd name="T6" fmla="*/ 0 w 59"/>
                  <a:gd name="T7" fmla="*/ 0 h 289"/>
                  <a:gd name="T8" fmla="*/ 0 w 59"/>
                  <a:gd name="T9" fmla="*/ 0 h 289"/>
                  <a:gd name="T10" fmla="*/ 0 w 59"/>
                  <a:gd name="T11" fmla="*/ 0 h 289"/>
                  <a:gd name="T12" fmla="*/ 0 60000 65536"/>
                  <a:gd name="T13" fmla="*/ 0 60000 65536"/>
                  <a:gd name="T14" fmla="*/ 0 60000 65536"/>
                  <a:gd name="T15" fmla="*/ 0 60000 65536"/>
                  <a:gd name="T16" fmla="*/ 0 60000 65536"/>
                  <a:gd name="T17" fmla="*/ 0 60000 65536"/>
                  <a:gd name="T18" fmla="*/ 0 w 59"/>
                  <a:gd name="T19" fmla="*/ 0 h 289"/>
                  <a:gd name="T20" fmla="*/ 59 w 59"/>
                  <a:gd name="T21" fmla="*/ 289 h 289"/>
                </a:gdLst>
                <a:ahLst/>
                <a:cxnLst>
                  <a:cxn ang="T12">
                    <a:pos x="T0" y="T1"/>
                  </a:cxn>
                  <a:cxn ang="T13">
                    <a:pos x="T2" y="T3"/>
                  </a:cxn>
                  <a:cxn ang="T14">
                    <a:pos x="T4" y="T5"/>
                  </a:cxn>
                  <a:cxn ang="T15">
                    <a:pos x="T6" y="T7"/>
                  </a:cxn>
                  <a:cxn ang="T16">
                    <a:pos x="T8" y="T9"/>
                  </a:cxn>
                  <a:cxn ang="T17">
                    <a:pos x="T10" y="T11"/>
                  </a:cxn>
                </a:cxnLst>
                <a:rect l="T18" t="T19" r="T20" b="T21"/>
                <a:pathLst>
                  <a:path w="59" h="289">
                    <a:moveTo>
                      <a:pt x="0" y="0"/>
                    </a:moveTo>
                    <a:lnTo>
                      <a:pt x="6" y="289"/>
                    </a:lnTo>
                    <a:lnTo>
                      <a:pt x="59" y="289"/>
                    </a:lnTo>
                    <a:lnTo>
                      <a:pt x="53" y="0"/>
                    </a:lnTo>
                    <a:lnTo>
                      <a:pt x="0" y="0"/>
                    </a:lnTo>
                    <a:close/>
                  </a:path>
                </a:pathLst>
              </a:custGeom>
              <a:solidFill>
                <a:srgbClr val="000000"/>
              </a:solidFill>
              <a:ln w="9525">
                <a:noFill/>
                <a:round/>
                <a:headEnd/>
                <a:tailEnd/>
              </a:ln>
            </p:spPr>
            <p:txBody>
              <a:bodyPr/>
              <a:lstStyle/>
              <a:p>
                <a:endParaRPr lang="zh-CN" altLang="en-US"/>
              </a:p>
            </p:txBody>
          </p:sp>
          <p:sp>
            <p:nvSpPr>
              <p:cNvPr id="63559" name="Freeform 186"/>
              <p:cNvSpPr>
                <a:spLocks/>
              </p:cNvSpPr>
              <p:nvPr/>
            </p:nvSpPr>
            <p:spPr bwMode="auto">
              <a:xfrm>
                <a:off x="2602" y="2936"/>
                <a:ext cx="138" cy="74"/>
              </a:xfrm>
              <a:custGeom>
                <a:avLst/>
                <a:gdLst>
                  <a:gd name="T0" fmla="*/ 1 w 275"/>
                  <a:gd name="T1" fmla="*/ 1 h 148"/>
                  <a:gd name="T2" fmla="*/ 1 w 275"/>
                  <a:gd name="T3" fmla="*/ 1 h 148"/>
                  <a:gd name="T4" fmla="*/ 1 w 275"/>
                  <a:gd name="T5" fmla="*/ 1 h 148"/>
                  <a:gd name="T6" fmla="*/ 1 w 275"/>
                  <a:gd name="T7" fmla="*/ 1 h 148"/>
                  <a:gd name="T8" fmla="*/ 1 w 275"/>
                  <a:gd name="T9" fmla="*/ 1 h 148"/>
                  <a:gd name="T10" fmla="*/ 1 w 275"/>
                  <a:gd name="T11" fmla="*/ 1 h 148"/>
                  <a:gd name="T12" fmla="*/ 1 w 275"/>
                  <a:gd name="T13" fmla="*/ 1 h 148"/>
                  <a:gd name="T14" fmla="*/ 1 w 275"/>
                  <a:gd name="T15" fmla="*/ 1 h 148"/>
                  <a:gd name="T16" fmla="*/ 1 w 275"/>
                  <a:gd name="T17" fmla="*/ 1 h 148"/>
                  <a:gd name="T18" fmla="*/ 1 w 275"/>
                  <a:gd name="T19" fmla="*/ 1 h 148"/>
                  <a:gd name="T20" fmla="*/ 1 w 275"/>
                  <a:gd name="T21" fmla="*/ 1 h 148"/>
                  <a:gd name="T22" fmla="*/ 1 w 275"/>
                  <a:gd name="T23" fmla="*/ 1 h 148"/>
                  <a:gd name="T24" fmla="*/ 1 w 275"/>
                  <a:gd name="T25" fmla="*/ 1 h 148"/>
                  <a:gd name="T26" fmla="*/ 1 w 275"/>
                  <a:gd name="T27" fmla="*/ 1 h 148"/>
                  <a:gd name="T28" fmla="*/ 0 w 275"/>
                  <a:gd name="T29" fmla="*/ 1 h 148"/>
                  <a:gd name="T30" fmla="*/ 0 w 275"/>
                  <a:gd name="T31" fmla="*/ 1 h 148"/>
                  <a:gd name="T32" fmla="*/ 1 w 275"/>
                  <a:gd name="T33" fmla="*/ 1 h 148"/>
                  <a:gd name="T34" fmla="*/ 1 w 275"/>
                  <a:gd name="T35" fmla="*/ 1 h 148"/>
                  <a:gd name="T36" fmla="*/ 1 w 275"/>
                  <a:gd name="T37" fmla="*/ 1 h 148"/>
                  <a:gd name="T38" fmla="*/ 1 w 275"/>
                  <a:gd name="T39" fmla="*/ 1 h 148"/>
                  <a:gd name="T40" fmla="*/ 1 w 275"/>
                  <a:gd name="T41" fmla="*/ 1 h 148"/>
                  <a:gd name="T42" fmla="*/ 1 w 275"/>
                  <a:gd name="T43" fmla="*/ 1 h 148"/>
                  <a:gd name="T44" fmla="*/ 1 w 275"/>
                  <a:gd name="T45" fmla="*/ 1 h 148"/>
                  <a:gd name="T46" fmla="*/ 1 w 275"/>
                  <a:gd name="T47" fmla="*/ 1 h 148"/>
                  <a:gd name="T48" fmla="*/ 1 w 275"/>
                  <a:gd name="T49" fmla="*/ 1 h 148"/>
                  <a:gd name="T50" fmla="*/ 1 w 275"/>
                  <a:gd name="T51" fmla="*/ 0 h 148"/>
                  <a:gd name="T52" fmla="*/ 1 w 275"/>
                  <a:gd name="T53" fmla="*/ 0 h 148"/>
                  <a:gd name="T54" fmla="*/ 1 w 275"/>
                  <a:gd name="T55" fmla="*/ 0 h 148"/>
                  <a:gd name="T56" fmla="*/ 1 w 275"/>
                  <a:gd name="T57" fmla="*/ 0 h 148"/>
                  <a:gd name="T58" fmla="*/ 1 w 275"/>
                  <a:gd name="T59" fmla="*/ 1 h 148"/>
                  <a:gd name="T60" fmla="*/ 1 w 275"/>
                  <a:gd name="T61" fmla="*/ 1 h 148"/>
                  <a:gd name="T62" fmla="*/ 1 w 275"/>
                  <a:gd name="T63" fmla="*/ 1 h 148"/>
                  <a:gd name="T64" fmla="*/ 1 w 275"/>
                  <a:gd name="T65" fmla="*/ 1 h 148"/>
                  <a:gd name="T66" fmla="*/ 1 w 275"/>
                  <a:gd name="T67" fmla="*/ 1 h 148"/>
                  <a:gd name="T68" fmla="*/ 1 w 275"/>
                  <a:gd name="T69" fmla="*/ 1 h 148"/>
                  <a:gd name="T70" fmla="*/ 1 w 275"/>
                  <a:gd name="T71" fmla="*/ 1 h 148"/>
                  <a:gd name="T72" fmla="*/ 1 w 275"/>
                  <a:gd name="T73" fmla="*/ 1 h 148"/>
                  <a:gd name="T74" fmla="*/ 1 w 275"/>
                  <a:gd name="T75" fmla="*/ 1 h 148"/>
                  <a:gd name="T76" fmla="*/ 1 w 275"/>
                  <a:gd name="T77" fmla="*/ 1 h 148"/>
                  <a:gd name="T78" fmla="*/ 1 w 275"/>
                  <a:gd name="T79" fmla="*/ 1 h 148"/>
                  <a:gd name="T80" fmla="*/ 1 w 275"/>
                  <a:gd name="T81" fmla="*/ 1 h 148"/>
                  <a:gd name="T82" fmla="*/ 1 w 275"/>
                  <a:gd name="T83" fmla="*/ 1 h 148"/>
                  <a:gd name="T84" fmla="*/ 1 w 275"/>
                  <a:gd name="T85" fmla="*/ 1 h 148"/>
                  <a:gd name="T86" fmla="*/ 1 w 275"/>
                  <a:gd name="T87" fmla="*/ 1 h 148"/>
                  <a:gd name="T88" fmla="*/ 1 w 275"/>
                  <a:gd name="T89" fmla="*/ 1 h 148"/>
                  <a:gd name="T90" fmla="*/ 1 w 275"/>
                  <a:gd name="T91" fmla="*/ 1 h 148"/>
                  <a:gd name="T92" fmla="*/ 1 w 275"/>
                  <a:gd name="T93" fmla="*/ 1 h 148"/>
                  <a:gd name="T94" fmla="*/ 1 w 275"/>
                  <a:gd name="T95" fmla="*/ 1 h 148"/>
                  <a:gd name="T96" fmla="*/ 1 w 275"/>
                  <a:gd name="T97" fmla="*/ 1 h 148"/>
                  <a:gd name="T98" fmla="*/ 1 w 275"/>
                  <a:gd name="T99" fmla="*/ 1 h 148"/>
                  <a:gd name="T100" fmla="*/ 1 w 275"/>
                  <a:gd name="T101" fmla="*/ 1 h 148"/>
                  <a:gd name="T102" fmla="*/ 1 w 275"/>
                  <a:gd name="T103" fmla="*/ 1 h 1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5"/>
                  <a:gd name="T157" fmla="*/ 0 h 148"/>
                  <a:gd name="T158" fmla="*/ 275 w 275"/>
                  <a:gd name="T159" fmla="*/ 148 h 1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5" h="148">
                    <a:moveTo>
                      <a:pt x="156" y="43"/>
                    </a:moveTo>
                    <a:lnTo>
                      <a:pt x="152" y="43"/>
                    </a:lnTo>
                    <a:lnTo>
                      <a:pt x="148" y="41"/>
                    </a:lnTo>
                    <a:lnTo>
                      <a:pt x="142" y="41"/>
                    </a:lnTo>
                    <a:lnTo>
                      <a:pt x="138" y="41"/>
                    </a:lnTo>
                    <a:lnTo>
                      <a:pt x="131" y="40"/>
                    </a:lnTo>
                    <a:lnTo>
                      <a:pt x="125" y="41"/>
                    </a:lnTo>
                    <a:lnTo>
                      <a:pt x="118" y="41"/>
                    </a:lnTo>
                    <a:lnTo>
                      <a:pt x="110" y="41"/>
                    </a:lnTo>
                    <a:lnTo>
                      <a:pt x="104" y="43"/>
                    </a:lnTo>
                    <a:lnTo>
                      <a:pt x="99" y="43"/>
                    </a:lnTo>
                    <a:lnTo>
                      <a:pt x="93" y="45"/>
                    </a:lnTo>
                    <a:lnTo>
                      <a:pt x="87" y="49"/>
                    </a:lnTo>
                    <a:lnTo>
                      <a:pt x="81" y="49"/>
                    </a:lnTo>
                    <a:lnTo>
                      <a:pt x="78" y="53"/>
                    </a:lnTo>
                    <a:lnTo>
                      <a:pt x="74" y="55"/>
                    </a:lnTo>
                    <a:lnTo>
                      <a:pt x="68" y="60"/>
                    </a:lnTo>
                    <a:lnTo>
                      <a:pt x="64" y="62"/>
                    </a:lnTo>
                    <a:lnTo>
                      <a:pt x="62" y="66"/>
                    </a:lnTo>
                    <a:lnTo>
                      <a:pt x="57" y="70"/>
                    </a:lnTo>
                    <a:lnTo>
                      <a:pt x="55" y="74"/>
                    </a:lnTo>
                    <a:lnTo>
                      <a:pt x="51" y="78"/>
                    </a:lnTo>
                    <a:lnTo>
                      <a:pt x="49" y="83"/>
                    </a:lnTo>
                    <a:lnTo>
                      <a:pt x="47" y="89"/>
                    </a:lnTo>
                    <a:lnTo>
                      <a:pt x="43" y="95"/>
                    </a:lnTo>
                    <a:lnTo>
                      <a:pt x="43" y="98"/>
                    </a:lnTo>
                    <a:lnTo>
                      <a:pt x="42" y="104"/>
                    </a:lnTo>
                    <a:lnTo>
                      <a:pt x="40" y="108"/>
                    </a:lnTo>
                    <a:lnTo>
                      <a:pt x="38" y="114"/>
                    </a:lnTo>
                    <a:lnTo>
                      <a:pt x="38" y="119"/>
                    </a:lnTo>
                    <a:lnTo>
                      <a:pt x="38" y="125"/>
                    </a:lnTo>
                    <a:lnTo>
                      <a:pt x="38" y="129"/>
                    </a:lnTo>
                    <a:lnTo>
                      <a:pt x="38" y="136"/>
                    </a:lnTo>
                    <a:lnTo>
                      <a:pt x="38" y="142"/>
                    </a:lnTo>
                    <a:lnTo>
                      <a:pt x="38" y="148"/>
                    </a:lnTo>
                    <a:lnTo>
                      <a:pt x="32" y="148"/>
                    </a:lnTo>
                    <a:lnTo>
                      <a:pt x="28" y="148"/>
                    </a:lnTo>
                    <a:lnTo>
                      <a:pt x="22" y="148"/>
                    </a:lnTo>
                    <a:lnTo>
                      <a:pt x="19" y="148"/>
                    </a:lnTo>
                    <a:lnTo>
                      <a:pt x="13" y="148"/>
                    </a:lnTo>
                    <a:lnTo>
                      <a:pt x="9" y="148"/>
                    </a:lnTo>
                    <a:lnTo>
                      <a:pt x="3" y="148"/>
                    </a:lnTo>
                    <a:lnTo>
                      <a:pt x="2" y="148"/>
                    </a:lnTo>
                    <a:lnTo>
                      <a:pt x="0" y="144"/>
                    </a:lnTo>
                    <a:lnTo>
                      <a:pt x="0" y="140"/>
                    </a:lnTo>
                    <a:lnTo>
                      <a:pt x="0" y="136"/>
                    </a:lnTo>
                    <a:lnTo>
                      <a:pt x="0" y="133"/>
                    </a:lnTo>
                    <a:lnTo>
                      <a:pt x="0" y="129"/>
                    </a:lnTo>
                    <a:lnTo>
                      <a:pt x="0" y="125"/>
                    </a:lnTo>
                    <a:lnTo>
                      <a:pt x="0" y="121"/>
                    </a:lnTo>
                    <a:lnTo>
                      <a:pt x="2" y="117"/>
                    </a:lnTo>
                    <a:lnTo>
                      <a:pt x="2" y="112"/>
                    </a:lnTo>
                    <a:lnTo>
                      <a:pt x="2" y="108"/>
                    </a:lnTo>
                    <a:lnTo>
                      <a:pt x="2" y="106"/>
                    </a:lnTo>
                    <a:lnTo>
                      <a:pt x="3" y="100"/>
                    </a:lnTo>
                    <a:lnTo>
                      <a:pt x="3" y="95"/>
                    </a:lnTo>
                    <a:lnTo>
                      <a:pt x="7" y="87"/>
                    </a:lnTo>
                    <a:lnTo>
                      <a:pt x="9" y="78"/>
                    </a:lnTo>
                    <a:lnTo>
                      <a:pt x="11" y="72"/>
                    </a:lnTo>
                    <a:lnTo>
                      <a:pt x="15" y="66"/>
                    </a:lnTo>
                    <a:lnTo>
                      <a:pt x="19" y="59"/>
                    </a:lnTo>
                    <a:lnTo>
                      <a:pt x="21" y="53"/>
                    </a:lnTo>
                    <a:lnTo>
                      <a:pt x="26" y="45"/>
                    </a:lnTo>
                    <a:lnTo>
                      <a:pt x="32" y="40"/>
                    </a:lnTo>
                    <a:lnTo>
                      <a:pt x="38" y="36"/>
                    </a:lnTo>
                    <a:lnTo>
                      <a:pt x="42" y="28"/>
                    </a:lnTo>
                    <a:lnTo>
                      <a:pt x="47" y="24"/>
                    </a:lnTo>
                    <a:lnTo>
                      <a:pt x="53" y="20"/>
                    </a:lnTo>
                    <a:lnTo>
                      <a:pt x="59" y="15"/>
                    </a:lnTo>
                    <a:lnTo>
                      <a:pt x="66" y="11"/>
                    </a:lnTo>
                    <a:lnTo>
                      <a:pt x="74" y="7"/>
                    </a:lnTo>
                    <a:lnTo>
                      <a:pt x="76" y="5"/>
                    </a:lnTo>
                    <a:lnTo>
                      <a:pt x="80" y="5"/>
                    </a:lnTo>
                    <a:lnTo>
                      <a:pt x="85" y="3"/>
                    </a:lnTo>
                    <a:lnTo>
                      <a:pt x="89" y="3"/>
                    </a:lnTo>
                    <a:lnTo>
                      <a:pt x="93" y="1"/>
                    </a:lnTo>
                    <a:lnTo>
                      <a:pt x="97" y="1"/>
                    </a:lnTo>
                    <a:lnTo>
                      <a:pt x="102" y="0"/>
                    </a:lnTo>
                    <a:lnTo>
                      <a:pt x="106" y="0"/>
                    </a:lnTo>
                    <a:lnTo>
                      <a:pt x="110" y="0"/>
                    </a:lnTo>
                    <a:lnTo>
                      <a:pt x="114" y="0"/>
                    </a:lnTo>
                    <a:lnTo>
                      <a:pt x="119" y="0"/>
                    </a:lnTo>
                    <a:lnTo>
                      <a:pt x="125" y="0"/>
                    </a:lnTo>
                    <a:lnTo>
                      <a:pt x="131" y="0"/>
                    </a:lnTo>
                    <a:lnTo>
                      <a:pt x="137" y="0"/>
                    </a:lnTo>
                    <a:lnTo>
                      <a:pt x="140" y="0"/>
                    </a:lnTo>
                    <a:lnTo>
                      <a:pt x="146" y="0"/>
                    </a:lnTo>
                    <a:lnTo>
                      <a:pt x="152" y="0"/>
                    </a:lnTo>
                    <a:lnTo>
                      <a:pt x="158" y="1"/>
                    </a:lnTo>
                    <a:lnTo>
                      <a:pt x="163" y="1"/>
                    </a:lnTo>
                    <a:lnTo>
                      <a:pt x="171" y="3"/>
                    </a:lnTo>
                    <a:lnTo>
                      <a:pt x="175" y="3"/>
                    </a:lnTo>
                    <a:lnTo>
                      <a:pt x="182" y="5"/>
                    </a:lnTo>
                    <a:lnTo>
                      <a:pt x="188" y="7"/>
                    </a:lnTo>
                    <a:lnTo>
                      <a:pt x="196" y="9"/>
                    </a:lnTo>
                    <a:lnTo>
                      <a:pt x="199" y="11"/>
                    </a:lnTo>
                    <a:lnTo>
                      <a:pt x="205" y="15"/>
                    </a:lnTo>
                    <a:lnTo>
                      <a:pt x="211" y="17"/>
                    </a:lnTo>
                    <a:lnTo>
                      <a:pt x="216" y="20"/>
                    </a:lnTo>
                    <a:lnTo>
                      <a:pt x="220" y="20"/>
                    </a:lnTo>
                    <a:lnTo>
                      <a:pt x="226" y="26"/>
                    </a:lnTo>
                    <a:lnTo>
                      <a:pt x="230" y="28"/>
                    </a:lnTo>
                    <a:lnTo>
                      <a:pt x="235" y="32"/>
                    </a:lnTo>
                    <a:lnTo>
                      <a:pt x="237" y="36"/>
                    </a:lnTo>
                    <a:lnTo>
                      <a:pt x="241" y="40"/>
                    </a:lnTo>
                    <a:lnTo>
                      <a:pt x="247" y="43"/>
                    </a:lnTo>
                    <a:lnTo>
                      <a:pt x="251" y="49"/>
                    </a:lnTo>
                    <a:lnTo>
                      <a:pt x="253" y="53"/>
                    </a:lnTo>
                    <a:lnTo>
                      <a:pt x="256" y="57"/>
                    </a:lnTo>
                    <a:lnTo>
                      <a:pt x="258" y="60"/>
                    </a:lnTo>
                    <a:lnTo>
                      <a:pt x="260" y="66"/>
                    </a:lnTo>
                    <a:lnTo>
                      <a:pt x="264" y="70"/>
                    </a:lnTo>
                    <a:lnTo>
                      <a:pt x="264" y="76"/>
                    </a:lnTo>
                    <a:lnTo>
                      <a:pt x="268" y="81"/>
                    </a:lnTo>
                    <a:lnTo>
                      <a:pt x="270" y="89"/>
                    </a:lnTo>
                    <a:lnTo>
                      <a:pt x="270" y="95"/>
                    </a:lnTo>
                    <a:lnTo>
                      <a:pt x="272" y="100"/>
                    </a:lnTo>
                    <a:lnTo>
                      <a:pt x="272" y="106"/>
                    </a:lnTo>
                    <a:lnTo>
                      <a:pt x="274" y="114"/>
                    </a:lnTo>
                    <a:lnTo>
                      <a:pt x="275" y="119"/>
                    </a:lnTo>
                    <a:lnTo>
                      <a:pt x="275" y="127"/>
                    </a:lnTo>
                    <a:lnTo>
                      <a:pt x="275" y="135"/>
                    </a:lnTo>
                    <a:lnTo>
                      <a:pt x="275" y="142"/>
                    </a:lnTo>
                    <a:lnTo>
                      <a:pt x="270" y="142"/>
                    </a:lnTo>
                    <a:lnTo>
                      <a:pt x="264" y="142"/>
                    </a:lnTo>
                    <a:lnTo>
                      <a:pt x="258" y="142"/>
                    </a:lnTo>
                    <a:lnTo>
                      <a:pt x="253" y="142"/>
                    </a:lnTo>
                    <a:lnTo>
                      <a:pt x="247" y="142"/>
                    </a:lnTo>
                    <a:lnTo>
                      <a:pt x="241" y="142"/>
                    </a:lnTo>
                    <a:lnTo>
                      <a:pt x="235" y="142"/>
                    </a:lnTo>
                    <a:lnTo>
                      <a:pt x="230" y="142"/>
                    </a:lnTo>
                    <a:lnTo>
                      <a:pt x="230" y="136"/>
                    </a:lnTo>
                    <a:lnTo>
                      <a:pt x="230" y="131"/>
                    </a:lnTo>
                    <a:lnTo>
                      <a:pt x="228" y="125"/>
                    </a:lnTo>
                    <a:lnTo>
                      <a:pt x="228" y="123"/>
                    </a:lnTo>
                    <a:lnTo>
                      <a:pt x="228" y="117"/>
                    </a:lnTo>
                    <a:lnTo>
                      <a:pt x="228" y="112"/>
                    </a:lnTo>
                    <a:lnTo>
                      <a:pt x="226" y="108"/>
                    </a:lnTo>
                    <a:lnTo>
                      <a:pt x="226" y="104"/>
                    </a:lnTo>
                    <a:lnTo>
                      <a:pt x="224" y="100"/>
                    </a:lnTo>
                    <a:lnTo>
                      <a:pt x="224" y="95"/>
                    </a:lnTo>
                    <a:lnTo>
                      <a:pt x="222" y="91"/>
                    </a:lnTo>
                    <a:lnTo>
                      <a:pt x="220" y="89"/>
                    </a:lnTo>
                    <a:lnTo>
                      <a:pt x="216" y="81"/>
                    </a:lnTo>
                    <a:lnTo>
                      <a:pt x="213" y="76"/>
                    </a:lnTo>
                    <a:lnTo>
                      <a:pt x="207" y="70"/>
                    </a:lnTo>
                    <a:lnTo>
                      <a:pt x="201" y="64"/>
                    </a:lnTo>
                    <a:lnTo>
                      <a:pt x="196" y="60"/>
                    </a:lnTo>
                    <a:lnTo>
                      <a:pt x="190" y="55"/>
                    </a:lnTo>
                    <a:lnTo>
                      <a:pt x="184" y="53"/>
                    </a:lnTo>
                    <a:lnTo>
                      <a:pt x="180" y="51"/>
                    </a:lnTo>
                    <a:lnTo>
                      <a:pt x="177" y="49"/>
                    </a:lnTo>
                    <a:lnTo>
                      <a:pt x="173" y="49"/>
                    </a:lnTo>
                    <a:lnTo>
                      <a:pt x="167" y="45"/>
                    </a:lnTo>
                    <a:lnTo>
                      <a:pt x="165" y="45"/>
                    </a:lnTo>
                    <a:lnTo>
                      <a:pt x="159" y="43"/>
                    </a:lnTo>
                    <a:lnTo>
                      <a:pt x="156" y="43"/>
                    </a:lnTo>
                    <a:close/>
                  </a:path>
                </a:pathLst>
              </a:custGeom>
              <a:solidFill>
                <a:srgbClr val="000000"/>
              </a:solidFill>
              <a:ln w="9525">
                <a:noFill/>
                <a:round/>
                <a:headEnd/>
                <a:tailEnd/>
              </a:ln>
            </p:spPr>
            <p:txBody>
              <a:bodyPr/>
              <a:lstStyle/>
              <a:p>
                <a:endParaRPr lang="zh-CN" altLang="en-US"/>
              </a:p>
            </p:txBody>
          </p:sp>
          <p:sp>
            <p:nvSpPr>
              <p:cNvPr id="63560" name="Freeform 187"/>
              <p:cNvSpPr>
                <a:spLocks/>
              </p:cNvSpPr>
              <p:nvPr/>
            </p:nvSpPr>
            <p:spPr bwMode="auto">
              <a:xfrm>
                <a:off x="2602" y="2987"/>
                <a:ext cx="138" cy="92"/>
              </a:xfrm>
              <a:custGeom>
                <a:avLst/>
                <a:gdLst>
                  <a:gd name="T0" fmla="*/ 1 w 275"/>
                  <a:gd name="T1" fmla="*/ 0 h 185"/>
                  <a:gd name="T2" fmla="*/ 1 w 275"/>
                  <a:gd name="T3" fmla="*/ 0 h 185"/>
                  <a:gd name="T4" fmla="*/ 1 w 275"/>
                  <a:gd name="T5" fmla="*/ 0 h 185"/>
                  <a:gd name="T6" fmla="*/ 1 w 275"/>
                  <a:gd name="T7" fmla="*/ 0 h 185"/>
                  <a:gd name="T8" fmla="*/ 1 w 275"/>
                  <a:gd name="T9" fmla="*/ 0 h 185"/>
                  <a:gd name="T10" fmla="*/ 1 w 275"/>
                  <a:gd name="T11" fmla="*/ 0 h 185"/>
                  <a:gd name="T12" fmla="*/ 1 w 275"/>
                  <a:gd name="T13" fmla="*/ 0 h 185"/>
                  <a:gd name="T14" fmla="*/ 1 w 275"/>
                  <a:gd name="T15" fmla="*/ 0 h 185"/>
                  <a:gd name="T16" fmla="*/ 1 w 275"/>
                  <a:gd name="T17" fmla="*/ 0 h 185"/>
                  <a:gd name="T18" fmla="*/ 1 w 275"/>
                  <a:gd name="T19" fmla="*/ 0 h 185"/>
                  <a:gd name="T20" fmla="*/ 1 w 275"/>
                  <a:gd name="T21" fmla="*/ 0 h 185"/>
                  <a:gd name="T22" fmla="*/ 1 w 275"/>
                  <a:gd name="T23" fmla="*/ 0 h 185"/>
                  <a:gd name="T24" fmla="*/ 1 w 275"/>
                  <a:gd name="T25" fmla="*/ 0 h 185"/>
                  <a:gd name="T26" fmla="*/ 1 w 275"/>
                  <a:gd name="T27" fmla="*/ 0 h 185"/>
                  <a:gd name="T28" fmla="*/ 1 w 275"/>
                  <a:gd name="T29" fmla="*/ 0 h 185"/>
                  <a:gd name="T30" fmla="*/ 1 w 275"/>
                  <a:gd name="T31" fmla="*/ 0 h 185"/>
                  <a:gd name="T32" fmla="*/ 1 w 275"/>
                  <a:gd name="T33" fmla="*/ 0 h 185"/>
                  <a:gd name="T34" fmla="*/ 1 w 275"/>
                  <a:gd name="T35" fmla="*/ 0 h 185"/>
                  <a:gd name="T36" fmla="*/ 1 w 275"/>
                  <a:gd name="T37" fmla="*/ 0 h 185"/>
                  <a:gd name="T38" fmla="*/ 1 w 275"/>
                  <a:gd name="T39" fmla="*/ 0 h 185"/>
                  <a:gd name="T40" fmla="*/ 1 w 275"/>
                  <a:gd name="T41" fmla="*/ 0 h 185"/>
                  <a:gd name="T42" fmla="*/ 1 w 275"/>
                  <a:gd name="T43" fmla="*/ 0 h 185"/>
                  <a:gd name="T44" fmla="*/ 1 w 275"/>
                  <a:gd name="T45" fmla="*/ 0 h 185"/>
                  <a:gd name="T46" fmla="*/ 1 w 275"/>
                  <a:gd name="T47" fmla="*/ 0 h 185"/>
                  <a:gd name="T48" fmla="*/ 1 w 275"/>
                  <a:gd name="T49" fmla="*/ 0 h 185"/>
                  <a:gd name="T50" fmla="*/ 1 w 275"/>
                  <a:gd name="T51" fmla="*/ 0 h 185"/>
                  <a:gd name="T52" fmla="*/ 1 w 275"/>
                  <a:gd name="T53" fmla="*/ 0 h 185"/>
                  <a:gd name="T54" fmla="*/ 1 w 275"/>
                  <a:gd name="T55" fmla="*/ 0 h 185"/>
                  <a:gd name="T56" fmla="*/ 1 w 275"/>
                  <a:gd name="T57" fmla="*/ 0 h 185"/>
                  <a:gd name="T58" fmla="*/ 1 w 275"/>
                  <a:gd name="T59" fmla="*/ 0 h 185"/>
                  <a:gd name="T60" fmla="*/ 1 w 275"/>
                  <a:gd name="T61" fmla="*/ 0 h 185"/>
                  <a:gd name="T62" fmla="*/ 1 w 275"/>
                  <a:gd name="T63" fmla="*/ 0 h 185"/>
                  <a:gd name="T64" fmla="*/ 0 w 275"/>
                  <a:gd name="T65" fmla="*/ 0 h 185"/>
                  <a:gd name="T66" fmla="*/ 0 w 275"/>
                  <a:gd name="T67" fmla="*/ 0 h 185"/>
                  <a:gd name="T68" fmla="*/ 1 w 275"/>
                  <a:gd name="T69" fmla="*/ 0 h 185"/>
                  <a:gd name="T70" fmla="*/ 1 w 275"/>
                  <a:gd name="T71" fmla="*/ 0 h 185"/>
                  <a:gd name="T72" fmla="*/ 1 w 275"/>
                  <a:gd name="T73" fmla="*/ 0 h 185"/>
                  <a:gd name="T74" fmla="*/ 1 w 275"/>
                  <a:gd name="T75" fmla="*/ 0 h 185"/>
                  <a:gd name="T76" fmla="*/ 1 w 275"/>
                  <a:gd name="T77" fmla="*/ 0 h 185"/>
                  <a:gd name="T78" fmla="*/ 1 w 275"/>
                  <a:gd name="T79" fmla="*/ 0 h 185"/>
                  <a:gd name="T80" fmla="*/ 1 w 275"/>
                  <a:gd name="T81" fmla="*/ 0 h 185"/>
                  <a:gd name="T82" fmla="*/ 1 w 275"/>
                  <a:gd name="T83" fmla="*/ 0 h 185"/>
                  <a:gd name="T84" fmla="*/ 1 w 275"/>
                  <a:gd name="T85" fmla="*/ 0 h 185"/>
                  <a:gd name="T86" fmla="*/ 1 w 275"/>
                  <a:gd name="T87" fmla="*/ 0 h 185"/>
                  <a:gd name="T88" fmla="*/ 1 w 275"/>
                  <a:gd name="T89" fmla="*/ 0 h 185"/>
                  <a:gd name="T90" fmla="*/ 1 w 275"/>
                  <a:gd name="T91" fmla="*/ 0 h 185"/>
                  <a:gd name="T92" fmla="*/ 1 w 275"/>
                  <a:gd name="T93" fmla="*/ 0 h 185"/>
                  <a:gd name="T94" fmla="*/ 1 w 275"/>
                  <a:gd name="T95" fmla="*/ 0 h 185"/>
                  <a:gd name="T96" fmla="*/ 1 w 275"/>
                  <a:gd name="T97" fmla="*/ 0 h 185"/>
                  <a:gd name="T98" fmla="*/ 1 w 275"/>
                  <a:gd name="T99" fmla="*/ 0 h 185"/>
                  <a:gd name="T100" fmla="*/ 1 w 275"/>
                  <a:gd name="T101" fmla="*/ 0 h 185"/>
                  <a:gd name="T102" fmla="*/ 1 w 275"/>
                  <a:gd name="T103" fmla="*/ 0 h 185"/>
                  <a:gd name="T104" fmla="*/ 1 w 275"/>
                  <a:gd name="T105" fmla="*/ 0 h 185"/>
                  <a:gd name="T106" fmla="*/ 1 w 275"/>
                  <a:gd name="T107" fmla="*/ 0 h 185"/>
                  <a:gd name="T108" fmla="*/ 1 w 275"/>
                  <a:gd name="T109" fmla="*/ 0 h 185"/>
                  <a:gd name="T110" fmla="*/ 1 w 275"/>
                  <a:gd name="T111" fmla="*/ 0 h 185"/>
                  <a:gd name="T112" fmla="*/ 1 w 275"/>
                  <a:gd name="T113" fmla="*/ 0 h 185"/>
                  <a:gd name="T114" fmla="*/ 1 w 275"/>
                  <a:gd name="T115" fmla="*/ 0 h 185"/>
                  <a:gd name="T116" fmla="*/ 1 w 275"/>
                  <a:gd name="T117" fmla="*/ 0 h 185"/>
                  <a:gd name="T118" fmla="*/ 1 w 275"/>
                  <a:gd name="T119" fmla="*/ 0 h 185"/>
                  <a:gd name="T120" fmla="*/ 1 w 275"/>
                  <a:gd name="T121" fmla="*/ 0 h 18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5"/>
                  <a:gd name="T184" fmla="*/ 0 h 185"/>
                  <a:gd name="T185" fmla="*/ 275 w 275"/>
                  <a:gd name="T186" fmla="*/ 185 h 18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5" h="185">
                    <a:moveTo>
                      <a:pt x="226" y="4"/>
                    </a:moveTo>
                    <a:lnTo>
                      <a:pt x="230" y="4"/>
                    </a:lnTo>
                    <a:lnTo>
                      <a:pt x="237" y="4"/>
                    </a:lnTo>
                    <a:lnTo>
                      <a:pt x="243" y="4"/>
                    </a:lnTo>
                    <a:lnTo>
                      <a:pt x="249" y="4"/>
                    </a:lnTo>
                    <a:lnTo>
                      <a:pt x="254" y="4"/>
                    </a:lnTo>
                    <a:lnTo>
                      <a:pt x="260" y="4"/>
                    </a:lnTo>
                    <a:lnTo>
                      <a:pt x="266" y="4"/>
                    </a:lnTo>
                    <a:lnTo>
                      <a:pt x="274" y="6"/>
                    </a:lnTo>
                    <a:lnTo>
                      <a:pt x="274" y="12"/>
                    </a:lnTo>
                    <a:lnTo>
                      <a:pt x="275" y="17"/>
                    </a:lnTo>
                    <a:lnTo>
                      <a:pt x="275" y="23"/>
                    </a:lnTo>
                    <a:lnTo>
                      <a:pt x="275" y="25"/>
                    </a:lnTo>
                    <a:lnTo>
                      <a:pt x="275" y="29"/>
                    </a:lnTo>
                    <a:lnTo>
                      <a:pt x="275" y="35"/>
                    </a:lnTo>
                    <a:lnTo>
                      <a:pt x="275" y="36"/>
                    </a:lnTo>
                    <a:lnTo>
                      <a:pt x="275" y="42"/>
                    </a:lnTo>
                    <a:lnTo>
                      <a:pt x="275" y="46"/>
                    </a:lnTo>
                    <a:lnTo>
                      <a:pt x="275" y="50"/>
                    </a:lnTo>
                    <a:lnTo>
                      <a:pt x="274" y="54"/>
                    </a:lnTo>
                    <a:lnTo>
                      <a:pt x="274" y="59"/>
                    </a:lnTo>
                    <a:lnTo>
                      <a:pt x="274" y="65"/>
                    </a:lnTo>
                    <a:lnTo>
                      <a:pt x="274" y="69"/>
                    </a:lnTo>
                    <a:lnTo>
                      <a:pt x="272" y="73"/>
                    </a:lnTo>
                    <a:lnTo>
                      <a:pt x="272" y="76"/>
                    </a:lnTo>
                    <a:lnTo>
                      <a:pt x="270" y="82"/>
                    </a:lnTo>
                    <a:lnTo>
                      <a:pt x="270" y="86"/>
                    </a:lnTo>
                    <a:lnTo>
                      <a:pt x="270" y="90"/>
                    </a:lnTo>
                    <a:lnTo>
                      <a:pt x="268" y="94"/>
                    </a:lnTo>
                    <a:lnTo>
                      <a:pt x="266" y="97"/>
                    </a:lnTo>
                    <a:lnTo>
                      <a:pt x="264" y="101"/>
                    </a:lnTo>
                    <a:lnTo>
                      <a:pt x="262" y="109"/>
                    </a:lnTo>
                    <a:lnTo>
                      <a:pt x="258" y="116"/>
                    </a:lnTo>
                    <a:lnTo>
                      <a:pt x="253" y="124"/>
                    </a:lnTo>
                    <a:lnTo>
                      <a:pt x="249" y="132"/>
                    </a:lnTo>
                    <a:lnTo>
                      <a:pt x="243" y="137"/>
                    </a:lnTo>
                    <a:lnTo>
                      <a:pt x="239" y="143"/>
                    </a:lnTo>
                    <a:lnTo>
                      <a:pt x="234" y="149"/>
                    </a:lnTo>
                    <a:lnTo>
                      <a:pt x="228" y="154"/>
                    </a:lnTo>
                    <a:lnTo>
                      <a:pt x="222" y="158"/>
                    </a:lnTo>
                    <a:lnTo>
                      <a:pt x="216" y="164"/>
                    </a:lnTo>
                    <a:lnTo>
                      <a:pt x="209" y="168"/>
                    </a:lnTo>
                    <a:lnTo>
                      <a:pt x="201" y="172"/>
                    </a:lnTo>
                    <a:lnTo>
                      <a:pt x="197" y="172"/>
                    </a:lnTo>
                    <a:lnTo>
                      <a:pt x="196" y="175"/>
                    </a:lnTo>
                    <a:lnTo>
                      <a:pt x="190" y="175"/>
                    </a:lnTo>
                    <a:lnTo>
                      <a:pt x="186" y="177"/>
                    </a:lnTo>
                    <a:lnTo>
                      <a:pt x="182" y="177"/>
                    </a:lnTo>
                    <a:lnTo>
                      <a:pt x="178" y="179"/>
                    </a:lnTo>
                    <a:lnTo>
                      <a:pt x="173" y="181"/>
                    </a:lnTo>
                    <a:lnTo>
                      <a:pt x="171" y="181"/>
                    </a:lnTo>
                    <a:lnTo>
                      <a:pt x="165" y="181"/>
                    </a:lnTo>
                    <a:lnTo>
                      <a:pt x="161" y="181"/>
                    </a:lnTo>
                    <a:lnTo>
                      <a:pt x="158" y="183"/>
                    </a:lnTo>
                    <a:lnTo>
                      <a:pt x="154" y="183"/>
                    </a:lnTo>
                    <a:lnTo>
                      <a:pt x="148" y="183"/>
                    </a:lnTo>
                    <a:lnTo>
                      <a:pt x="144" y="185"/>
                    </a:lnTo>
                    <a:lnTo>
                      <a:pt x="140" y="185"/>
                    </a:lnTo>
                    <a:lnTo>
                      <a:pt x="137" y="185"/>
                    </a:lnTo>
                    <a:lnTo>
                      <a:pt x="131" y="185"/>
                    </a:lnTo>
                    <a:lnTo>
                      <a:pt x="127" y="183"/>
                    </a:lnTo>
                    <a:lnTo>
                      <a:pt x="123" y="183"/>
                    </a:lnTo>
                    <a:lnTo>
                      <a:pt x="119" y="183"/>
                    </a:lnTo>
                    <a:lnTo>
                      <a:pt x="114" y="181"/>
                    </a:lnTo>
                    <a:lnTo>
                      <a:pt x="110" y="181"/>
                    </a:lnTo>
                    <a:lnTo>
                      <a:pt x="106" y="181"/>
                    </a:lnTo>
                    <a:lnTo>
                      <a:pt x="102" y="181"/>
                    </a:lnTo>
                    <a:lnTo>
                      <a:pt x="97" y="179"/>
                    </a:lnTo>
                    <a:lnTo>
                      <a:pt x="91" y="177"/>
                    </a:lnTo>
                    <a:lnTo>
                      <a:pt x="87" y="175"/>
                    </a:lnTo>
                    <a:lnTo>
                      <a:pt x="83" y="175"/>
                    </a:lnTo>
                    <a:lnTo>
                      <a:pt x="78" y="172"/>
                    </a:lnTo>
                    <a:lnTo>
                      <a:pt x="74" y="170"/>
                    </a:lnTo>
                    <a:lnTo>
                      <a:pt x="68" y="170"/>
                    </a:lnTo>
                    <a:lnTo>
                      <a:pt x="64" y="168"/>
                    </a:lnTo>
                    <a:lnTo>
                      <a:pt x="61" y="164"/>
                    </a:lnTo>
                    <a:lnTo>
                      <a:pt x="55" y="162"/>
                    </a:lnTo>
                    <a:lnTo>
                      <a:pt x="51" y="158"/>
                    </a:lnTo>
                    <a:lnTo>
                      <a:pt x="47" y="156"/>
                    </a:lnTo>
                    <a:lnTo>
                      <a:pt x="43" y="151"/>
                    </a:lnTo>
                    <a:lnTo>
                      <a:pt x="38" y="149"/>
                    </a:lnTo>
                    <a:lnTo>
                      <a:pt x="36" y="145"/>
                    </a:lnTo>
                    <a:lnTo>
                      <a:pt x="32" y="139"/>
                    </a:lnTo>
                    <a:lnTo>
                      <a:pt x="28" y="135"/>
                    </a:lnTo>
                    <a:lnTo>
                      <a:pt x="26" y="132"/>
                    </a:lnTo>
                    <a:lnTo>
                      <a:pt x="21" y="126"/>
                    </a:lnTo>
                    <a:lnTo>
                      <a:pt x="21" y="122"/>
                    </a:lnTo>
                    <a:lnTo>
                      <a:pt x="17" y="116"/>
                    </a:lnTo>
                    <a:lnTo>
                      <a:pt x="15" y="111"/>
                    </a:lnTo>
                    <a:lnTo>
                      <a:pt x="11" y="105"/>
                    </a:lnTo>
                    <a:lnTo>
                      <a:pt x="9" y="99"/>
                    </a:lnTo>
                    <a:lnTo>
                      <a:pt x="9" y="94"/>
                    </a:lnTo>
                    <a:lnTo>
                      <a:pt x="5" y="88"/>
                    </a:lnTo>
                    <a:lnTo>
                      <a:pt x="3" y="82"/>
                    </a:lnTo>
                    <a:lnTo>
                      <a:pt x="3" y="76"/>
                    </a:lnTo>
                    <a:lnTo>
                      <a:pt x="2" y="71"/>
                    </a:lnTo>
                    <a:lnTo>
                      <a:pt x="2" y="63"/>
                    </a:lnTo>
                    <a:lnTo>
                      <a:pt x="0" y="57"/>
                    </a:lnTo>
                    <a:lnTo>
                      <a:pt x="0" y="52"/>
                    </a:lnTo>
                    <a:lnTo>
                      <a:pt x="0" y="44"/>
                    </a:lnTo>
                    <a:lnTo>
                      <a:pt x="0" y="38"/>
                    </a:lnTo>
                    <a:lnTo>
                      <a:pt x="0" y="31"/>
                    </a:lnTo>
                    <a:lnTo>
                      <a:pt x="0" y="25"/>
                    </a:lnTo>
                    <a:lnTo>
                      <a:pt x="0" y="19"/>
                    </a:lnTo>
                    <a:lnTo>
                      <a:pt x="2" y="12"/>
                    </a:lnTo>
                    <a:lnTo>
                      <a:pt x="2" y="6"/>
                    </a:lnTo>
                    <a:lnTo>
                      <a:pt x="3" y="0"/>
                    </a:lnTo>
                    <a:lnTo>
                      <a:pt x="9" y="0"/>
                    </a:lnTo>
                    <a:lnTo>
                      <a:pt x="13" y="0"/>
                    </a:lnTo>
                    <a:lnTo>
                      <a:pt x="17" y="0"/>
                    </a:lnTo>
                    <a:lnTo>
                      <a:pt x="22" y="0"/>
                    </a:lnTo>
                    <a:lnTo>
                      <a:pt x="26" y="0"/>
                    </a:lnTo>
                    <a:lnTo>
                      <a:pt x="32" y="0"/>
                    </a:lnTo>
                    <a:lnTo>
                      <a:pt x="38" y="0"/>
                    </a:lnTo>
                    <a:lnTo>
                      <a:pt x="43" y="0"/>
                    </a:lnTo>
                    <a:lnTo>
                      <a:pt x="42" y="6"/>
                    </a:lnTo>
                    <a:lnTo>
                      <a:pt x="40" y="10"/>
                    </a:lnTo>
                    <a:lnTo>
                      <a:pt x="38" y="14"/>
                    </a:lnTo>
                    <a:lnTo>
                      <a:pt x="38" y="19"/>
                    </a:lnTo>
                    <a:lnTo>
                      <a:pt x="38" y="23"/>
                    </a:lnTo>
                    <a:lnTo>
                      <a:pt x="38" y="29"/>
                    </a:lnTo>
                    <a:lnTo>
                      <a:pt x="38" y="35"/>
                    </a:lnTo>
                    <a:lnTo>
                      <a:pt x="38" y="38"/>
                    </a:lnTo>
                    <a:lnTo>
                      <a:pt x="38" y="42"/>
                    </a:lnTo>
                    <a:lnTo>
                      <a:pt x="38" y="48"/>
                    </a:lnTo>
                    <a:lnTo>
                      <a:pt x="38" y="52"/>
                    </a:lnTo>
                    <a:lnTo>
                      <a:pt x="38" y="57"/>
                    </a:lnTo>
                    <a:lnTo>
                      <a:pt x="38" y="61"/>
                    </a:lnTo>
                    <a:lnTo>
                      <a:pt x="40" y="65"/>
                    </a:lnTo>
                    <a:lnTo>
                      <a:pt x="42" y="71"/>
                    </a:lnTo>
                    <a:lnTo>
                      <a:pt x="43" y="76"/>
                    </a:lnTo>
                    <a:lnTo>
                      <a:pt x="43" y="80"/>
                    </a:lnTo>
                    <a:lnTo>
                      <a:pt x="45" y="84"/>
                    </a:lnTo>
                    <a:lnTo>
                      <a:pt x="47" y="88"/>
                    </a:lnTo>
                    <a:lnTo>
                      <a:pt x="49" y="94"/>
                    </a:lnTo>
                    <a:lnTo>
                      <a:pt x="53" y="99"/>
                    </a:lnTo>
                    <a:lnTo>
                      <a:pt x="59" y="107"/>
                    </a:lnTo>
                    <a:lnTo>
                      <a:pt x="62" y="113"/>
                    </a:lnTo>
                    <a:lnTo>
                      <a:pt x="68" y="120"/>
                    </a:lnTo>
                    <a:lnTo>
                      <a:pt x="76" y="124"/>
                    </a:lnTo>
                    <a:lnTo>
                      <a:pt x="83" y="128"/>
                    </a:lnTo>
                    <a:lnTo>
                      <a:pt x="89" y="130"/>
                    </a:lnTo>
                    <a:lnTo>
                      <a:pt x="97" y="133"/>
                    </a:lnTo>
                    <a:lnTo>
                      <a:pt x="102" y="133"/>
                    </a:lnTo>
                    <a:lnTo>
                      <a:pt x="108" y="137"/>
                    </a:lnTo>
                    <a:lnTo>
                      <a:pt x="114" y="137"/>
                    </a:lnTo>
                    <a:lnTo>
                      <a:pt x="119" y="139"/>
                    </a:lnTo>
                    <a:lnTo>
                      <a:pt x="125" y="139"/>
                    </a:lnTo>
                    <a:lnTo>
                      <a:pt x="133" y="139"/>
                    </a:lnTo>
                    <a:lnTo>
                      <a:pt x="138" y="139"/>
                    </a:lnTo>
                    <a:lnTo>
                      <a:pt x="144" y="139"/>
                    </a:lnTo>
                    <a:lnTo>
                      <a:pt x="150" y="139"/>
                    </a:lnTo>
                    <a:lnTo>
                      <a:pt x="156" y="137"/>
                    </a:lnTo>
                    <a:lnTo>
                      <a:pt x="161" y="135"/>
                    </a:lnTo>
                    <a:lnTo>
                      <a:pt x="165" y="133"/>
                    </a:lnTo>
                    <a:lnTo>
                      <a:pt x="171" y="132"/>
                    </a:lnTo>
                    <a:lnTo>
                      <a:pt x="178" y="130"/>
                    </a:lnTo>
                    <a:lnTo>
                      <a:pt x="182" y="128"/>
                    </a:lnTo>
                    <a:lnTo>
                      <a:pt x="188" y="124"/>
                    </a:lnTo>
                    <a:lnTo>
                      <a:pt x="192" y="122"/>
                    </a:lnTo>
                    <a:lnTo>
                      <a:pt x="196" y="118"/>
                    </a:lnTo>
                    <a:lnTo>
                      <a:pt x="201" y="114"/>
                    </a:lnTo>
                    <a:lnTo>
                      <a:pt x="205" y="111"/>
                    </a:lnTo>
                    <a:lnTo>
                      <a:pt x="207" y="105"/>
                    </a:lnTo>
                    <a:lnTo>
                      <a:pt x="213" y="101"/>
                    </a:lnTo>
                    <a:lnTo>
                      <a:pt x="215" y="97"/>
                    </a:lnTo>
                    <a:lnTo>
                      <a:pt x="218" y="92"/>
                    </a:lnTo>
                    <a:lnTo>
                      <a:pt x="220" y="88"/>
                    </a:lnTo>
                    <a:lnTo>
                      <a:pt x="224" y="82"/>
                    </a:lnTo>
                    <a:lnTo>
                      <a:pt x="224" y="76"/>
                    </a:lnTo>
                    <a:lnTo>
                      <a:pt x="226" y="71"/>
                    </a:lnTo>
                    <a:lnTo>
                      <a:pt x="228" y="65"/>
                    </a:lnTo>
                    <a:lnTo>
                      <a:pt x="230" y="59"/>
                    </a:lnTo>
                    <a:lnTo>
                      <a:pt x="230" y="54"/>
                    </a:lnTo>
                    <a:lnTo>
                      <a:pt x="230" y="50"/>
                    </a:lnTo>
                    <a:lnTo>
                      <a:pt x="230" y="48"/>
                    </a:lnTo>
                    <a:lnTo>
                      <a:pt x="230" y="42"/>
                    </a:lnTo>
                    <a:lnTo>
                      <a:pt x="230" y="36"/>
                    </a:lnTo>
                    <a:lnTo>
                      <a:pt x="230" y="29"/>
                    </a:lnTo>
                    <a:lnTo>
                      <a:pt x="228" y="23"/>
                    </a:lnTo>
                    <a:lnTo>
                      <a:pt x="228" y="16"/>
                    </a:lnTo>
                    <a:lnTo>
                      <a:pt x="226" y="10"/>
                    </a:lnTo>
                    <a:lnTo>
                      <a:pt x="226" y="4"/>
                    </a:lnTo>
                    <a:close/>
                  </a:path>
                </a:pathLst>
              </a:custGeom>
              <a:solidFill>
                <a:srgbClr val="000000"/>
              </a:solidFill>
              <a:ln w="9525">
                <a:noFill/>
                <a:round/>
                <a:headEnd/>
                <a:tailEnd/>
              </a:ln>
            </p:spPr>
            <p:txBody>
              <a:bodyPr/>
              <a:lstStyle/>
              <a:p>
                <a:endParaRPr lang="zh-CN" altLang="en-US"/>
              </a:p>
            </p:txBody>
          </p:sp>
          <p:sp>
            <p:nvSpPr>
              <p:cNvPr id="63561" name="Freeform 188"/>
              <p:cNvSpPr>
                <a:spLocks/>
              </p:cNvSpPr>
              <p:nvPr/>
            </p:nvSpPr>
            <p:spPr bwMode="auto">
              <a:xfrm>
                <a:off x="2566" y="3028"/>
                <a:ext cx="211" cy="103"/>
              </a:xfrm>
              <a:custGeom>
                <a:avLst/>
                <a:gdLst>
                  <a:gd name="T0" fmla="*/ 0 w 423"/>
                  <a:gd name="T1" fmla="*/ 0 h 207"/>
                  <a:gd name="T2" fmla="*/ 0 w 423"/>
                  <a:gd name="T3" fmla="*/ 0 h 207"/>
                  <a:gd name="T4" fmla="*/ 0 w 423"/>
                  <a:gd name="T5" fmla="*/ 0 h 207"/>
                  <a:gd name="T6" fmla="*/ 0 w 423"/>
                  <a:gd name="T7" fmla="*/ 0 h 207"/>
                  <a:gd name="T8" fmla="*/ 0 w 423"/>
                  <a:gd name="T9" fmla="*/ 0 h 207"/>
                  <a:gd name="T10" fmla="*/ 0 w 423"/>
                  <a:gd name="T11" fmla="*/ 0 h 207"/>
                  <a:gd name="T12" fmla="*/ 0 w 423"/>
                  <a:gd name="T13" fmla="*/ 0 h 207"/>
                  <a:gd name="T14" fmla="*/ 0 w 423"/>
                  <a:gd name="T15" fmla="*/ 0 h 207"/>
                  <a:gd name="T16" fmla="*/ 0 w 423"/>
                  <a:gd name="T17" fmla="*/ 0 h 207"/>
                  <a:gd name="T18" fmla="*/ 0 w 423"/>
                  <a:gd name="T19" fmla="*/ 0 h 207"/>
                  <a:gd name="T20" fmla="*/ 0 w 423"/>
                  <a:gd name="T21" fmla="*/ 0 h 207"/>
                  <a:gd name="T22" fmla="*/ 0 w 423"/>
                  <a:gd name="T23" fmla="*/ 0 h 207"/>
                  <a:gd name="T24" fmla="*/ 0 w 423"/>
                  <a:gd name="T25" fmla="*/ 0 h 207"/>
                  <a:gd name="T26" fmla="*/ 0 w 423"/>
                  <a:gd name="T27" fmla="*/ 0 h 207"/>
                  <a:gd name="T28" fmla="*/ 0 w 423"/>
                  <a:gd name="T29" fmla="*/ 0 h 207"/>
                  <a:gd name="T30" fmla="*/ 0 w 423"/>
                  <a:gd name="T31" fmla="*/ 0 h 207"/>
                  <a:gd name="T32" fmla="*/ 0 w 423"/>
                  <a:gd name="T33" fmla="*/ 0 h 207"/>
                  <a:gd name="T34" fmla="*/ 0 w 423"/>
                  <a:gd name="T35" fmla="*/ 0 h 207"/>
                  <a:gd name="T36" fmla="*/ 0 w 423"/>
                  <a:gd name="T37" fmla="*/ 0 h 207"/>
                  <a:gd name="T38" fmla="*/ 0 w 423"/>
                  <a:gd name="T39" fmla="*/ 0 h 207"/>
                  <a:gd name="T40" fmla="*/ 0 w 423"/>
                  <a:gd name="T41" fmla="*/ 0 h 207"/>
                  <a:gd name="T42" fmla="*/ 0 w 423"/>
                  <a:gd name="T43" fmla="*/ 0 h 207"/>
                  <a:gd name="T44" fmla="*/ 0 w 423"/>
                  <a:gd name="T45" fmla="*/ 0 h 207"/>
                  <a:gd name="T46" fmla="*/ 0 w 423"/>
                  <a:gd name="T47" fmla="*/ 0 h 207"/>
                  <a:gd name="T48" fmla="*/ 0 w 423"/>
                  <a:gd name="T49" fmla="*/ 0 h 207"/>
                  <a:gd name="T50" fmla="*/ 0 w 423"/>
                  <a:gd name="T51" fmla="*/ 0 h 207"/>
                  <a:gd name="T52" fmla="*/ 0 w 423"/>
                  <a:gd name="T53" fmla="*/ 0 h 207"/>
                  <a:gd name="T54" fmla="*/ 0 w 423"/>
                  <a:gd name="T55" fmla="*/ 0 h 207"/>
                  <a:gd name="T56" fmla="*/ 0 w 423"/>
                  <a:gd name="T57" fmla="*/ 0 h 207"/>
                  <a:gd name="T58" fmla="*/ 0 w 423"/>
                  <a:gd name="T59" fmla="*/ 0 h 207"/>
                  <a:gd name="T60" fmla="*/ 0 w 423"/>
                  <a:gd name="T61" fmla="*/ 0 h 207"/>
                  <a:gd name="T62" fmla="*/ 0 w 423"/>
                  <a:gd name="T63" fmla="*/ 0 h 207"/>
                  <a:gd name="T64" fmla="*/ 0 w 423"/>
                  <a:gd name="T65" fmla="*/ 0 h 207"/>
                  <a:gd name="T66" fmla="*/ 0 w 423"/>
                  <a:gd name="T67" fmla="*/ 0 h 207"/>
                  <a:gd name="T68" fmla="*/ 0 w 423"/>
                  <a:gd name="T69" fmla="*/ 0 h 207"/>
                  <a:gd name="T70" fmla="*/ 0 w 423"/>
                  <a:gd name="T71" fmla="*/ 0 h 207"/>
                  <a:gd name="T72" fmla="*/ 0 w 423"/>
                  <a:gd name="T73" fmla="*/ 0 h 207"/>
                  <a:gd name="T74" fmla="*/ 0 w 423"/>
                  <a:gd name="T75" fmla="*/ 0 h 207"/>
                  <a:gd name="T76" fmla="*/ 0 w 423"/>
                  <a:gd name="T77" fmla="*/ 0 h 207"/>
                  <a:gd name="T78" fmla="*/ 0 w 423"/>
                  <a:gd name="T79" fmla="*/ 0 h 207"/>
                  <a:gd name="T80" fmla="*/ 0 w 423"/>
                  <a:gd name="T81" fmla="*/ 0 h 207"/>
                  <a:gd name="T82" fmla="*/ 0 w 423"/>
                  <a:gd name="T83" fmla="*/ 0 h 207"/>
                  <a:gd name="T84" fmla="*/ 0 w 423"/>
                  <a:gd name="T85" fmla="*/ 0 h 207"/>
                  <a:gd name="T86" fmla="*/ 0 w 423"/>
                  <a:gd name="T87" fmla="*/ 0 h 207"/>
                  <a:gd name="T88" fmla="*/ 0 w 423"/>
                  <a:gd name="T89" fmla="*/ 0 h 207"/>
                  <a:gd name="T90" fmla="*/ 0 w 423"/>
                  <a:gd name="T91" fmla="*/ 0 h 207"/>
                  <a:gd name="T92" fmla="*/ 0 w 423"/>
                  <a:gd name="T93" fmla="*/ 0 h 207"/>
                  <a:gd name="T94" fmla="*/ 0 w 423"/>
                  <a:gd name="T95" fmla="*/ 0 h 207"/>
                  <a:gd name="T96" fmla="*/ 0 w 423"/>
                  <a:gd name="T97" fmla="*/ 0 h 207"/>
                  <a:gd name="T98" fmla="*/ 0 w 423"/>
                  <a:gd name="T99" fmla="*/ 0 h 207"/>
                  <a:gd name="T100" fmla="*/ 0 w 423"/>
                  <a:gd name="T101" fmla="*/ 0 h 207"/>
                  <a:gd name="T102" fmla="*/ 0 w 423"/>
                  <a:gd name="T103" fmla="*/ 0 h 207"/>
                  <a:gd name="T104" fmla="*/ 0 w 423"/>
                  <a:gd name="T105" fmla="*/ 0 h 207"/>
                  <a:gd name="T106" fmla="*/ 0 w 423"/>
                  <a:gd name="T107" fmla="*/ 0 h 20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3"/>
                  <a:gd name="T163" fmla="*/ 0 h 207"/>
                  <a:gd name="T164" fmla="*/ 423 w 423"/>
                  <a:gd name="T165" fmla="*/ 207 h 20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3" h="207">
                    <a:moveTo>
                      <a:pt x="111" y="10"/>
                    </a:moveTo>
                    <a:lnTo>
                      <a:pt x="103" y="10"/>
                    </a:lnTo>
                    <a:lnTo>
                      <a:pt x="95" y="10"/>
                    </a:lnTo>
                    <a:lnTo>
                      <a:pt x="90" y="10"/>
                    </a:lnTo>
                    <a:lnTo>
                      <a:pt x="82" y="10"/>
                    </a:lnTo>
                    <a:lnTo>
                      <a:pt x="76" y="10"/>
                    </a:lnTo>
                    <a:lnTo>
                      <a:pt x="69" y="10"/>
                    </a:lnTo>
                    <a:lnTo>
                      <a:pt x="63" y="10"/>
                    </a:lnTo>
                    <a:lnTo>
                      <a:pt x="57" y="10"/>
                    </a:lnTo>
                    <a:lnTo>
                      <a:pt x="50" y="10"/>
                    </a:lnTo>
                    <a:lnTo>
                      <a:pt x="42" y="10"/>
                    </a:lnTo>
                    <a:lnTo>
                      <a:pt x="37" y="10"/>
                    </a:lnTo>
                    <a:lnTo>
                      <a:pt x="29" y="10"/>
                    </a:lnTo>
                    <a:lnTo>
                      <a:pt x="21" y="10"/>
                    </a:lnTo>
                    <a:lnTo>
                      <a:pt x="16" y="10"/>
                    </a:lnTo>
                    <a:lnTo>
                      <a:pt x="8" y="10"/>
                    </a:lnTo>
                    <a:lnTo>
                      <a:pt x="2" y="10"/>
                    </a:lnTo>
                    <a:lnTo>
                      <a:pt x="0" y="34"/>
                    </a:lnTo>
                    <a:lnTo>
                      <a:pt x="0" y="38"/>
                    </a:lnTo>
                    <a:lnTo>
                      <a:pt x="0" y="42"/>
                    </a:lnTo>
                    <a:lnTo>
                      <a:pt x="0" y="48"/>
                    </a:lnTo>
                    <a:lnTo>
                      <a:pt x="0" y="53"/>
                    </a:lnTo>
                    <a:lnTo>
                      <a:pt x="0" y="63"/>
                    </a:lnTo>
                    <a:lnTo>
                      <a:pt x="0" y="67"/>
                    </a:lnTo>
                    <a:lnTo>
                      <a:pt x="2" y="70"/>
                    </a:lnTo>
                    <a:lnTo>
                      <a:pt x="2" y="76"/>
                    </a:lnTo>
                    <a:lnTo>
                      <a:pt x="4" y="80"/>
                    </a:lnTo>
                    <a:lnTo>
                      <a:pt x="4" y="84"/>
                    </a:lnTo>
                    <a:lnTo>
                      <a:pt x="6" y="90"/>
                    </a:lnTo>
                    <a:lnTo>
                      <a:pt x="8" y="93"/>
                    </a:lnTo>
                    <a:lnTo>
                      <a:pt x="8" y="99"/>
                    </a:lnTo>
                    <a:lnTo>
                      <a:pt x="10" y="105"/>
                    </a:lnTo>
                    <a:lnTo>
                      <a:pt x="14" y="110"/>
                    </a:lnTo>
                    <a:lnTo>
                      <a:pt x="14" y="116"/>
                    </a:lnTo>
                    <a:lnTo>
                      <a:pt x="18" y="122"/>
                    </a:lnTo>
                    <a:lnTo>
                      <a:pt x="19" y="128"/>
                    </a:lnTo>
                    <a:lnTo>
                      <a:pt x="21" y="131"/>
                    </a:lnTo>
                    <a:lnTo>
                      <a:pt x="25" y="137"/>
                    </a:lnTo>
                    <a:lnTo>
                      <a:pt x="29" y="141"/>
                    </a:lnTo>
                    <a:lnTo>
                      <a:pt x="31" y="147"/>
                    </a:lnTo>
                    <a:lnTo>
                      <a:pt x="37" y="152"/>
                    </a:lnTo>
                    <a:lnTo>
                      <a:pt x="40" y="156"/>
                    </a:lnTo>
                    <a:lnTo>
                      <a:pt x="46" y="162"/>
                    </a:lnTo>
                    <a:lnTo>
                      <a:pt x="50" y="167"/>
                    </a:lnTo>
                    <a:lnTo>
                      <a:pt x="57" y="173"/>
                    </a:lnTo>
                    <a:lnTo>
                      <a:pt x="63" y="179"/>
                    </a:lnTo>
                    <a:lnTo>
                      <a:pt x="69" y="183"/>
                    </a:lnTo>
                    <a:lnTo>
                      <a:pt x="76" y="186"/>
                    </a:lnTo>
                    <a:lnTo>
                      <a:pt x="82" y="190"/>
                    </a:lnTo>
                    <a:lnTo>
                      <a:pt x="88" y="192"/>
                    </a:lnTo>
                    <a:lnTo>
                      <a:pt x="92" y="194"/>
                    </a:lnTo>
                    <a:lnTo>
                      <a:pt x="95" y="196"/>
                    </a:lnTo>
                    <a:lnTo>
                      <a:pt x="99" y="198"/>
                    </a:lnTo>
                    <a:lnTo>
                      <a:pt x="103" y="198"/>
                    </a:lnTo>
                    <a:lnTo>
                      <a:pt x="107" y="200"/>
                    </a:lnTo>
                    <a:lnTo>
                      <a:pt x="111" y="200"/>
                    </a:lnTo>
                    <a:lnTo>
                      <a:pt x="116" y="202"/>
                    </a:lnTo>
                    <a:lnTo>
                      <a:pt x="120" y="202"/>
                    </a:lnTo>
                    <a:lnTo>
                      <a:pt x="124" y="204"/>
                    </a:lnTo>
                    <a:lnTo>
                      <a:pt x="130" y="204"/>
                    </a:lnTo>
                    <a:lnTo>
                      <a:pt x="134" y="206"/>
                    </a:lnTo>
                    <a:lnTo>
                      <a:pt x="137" y="206"/>
                    </a:lnTo>
                    <a:lnTo>
                      <a:pt x="143" y="206"/>
                    </a:lnTo>
                    <a:lnTo>
                      <a:pt x="147" y="206"/>
                    </a:lnTo>
                    <a:lnTo>
                      <a:pt x="153" y="206"/>
                    </a:lnTo>
                    <a:lnTo>
                      <a:pt x="158" y="206"/>
                    </a:lnTo>
                    <a:lnTo>
                      <a:pt x="164" y="206"/>
                    </a:lnTo>
                    <a:lnTo>
                      <a:pt x="168" y="206"/>
                    </a:lnTo>
                    <a:lnTo>
                      <a:pt x="173" y="207"/>
                    </a:lnTo>
                    <a:lnTo>
                      <a:pt x="181" y="206"/>
                    </a:lnTo>
                    <a:lnTo>
                      <a:pt x="187" y="206"/>
                    </a:lnTo>
                    <a:lnTo>
                      <a:pt x="194" y="204"/>
                    </a:lnTo>
                    <a:lnTo>
                      <a:pt x="204" y="204"/>
                    </a:lnTo>
                    <a:lnTo>
                      <a:pt x="210" y="202"/>
                    </a:lnTo>
                    <a:lnTo>
                      <a:pt x="217" y="202"/>
                    </a:lnTo>
                    <a:lnTo>
                      <a:pt x="225" y="200"/>
                    </a:lnTo>
                    <a:lnTo>
                      <a:pt x="232" y="198"/>
                    </a:lnTo>
                    <a:lnTo>
                      <a:pt x="238" y="198"/>
                    </a:lnTo>
                    <a:lnTo>
                      <a:pt x="244" y="194"/>
                    </a:lnTo>
                    <a:lnTo>
                      <a:pt x="251" y="192"/>
                    </a:lnTo>
                    <a:lnTo>
                      <a:pt x="257" y="190"/>
                    </a:lnTo>
                    <a:lnTo>
                      <a:pt x="263" y="186"/>
                    </a:lnTo>
                    <a:lnTo>
                      <a:pt x="269" y="185"/>
                    </a:lnTo>
                    <a:lnTo>
                      <a:pt x="274" y="183"/>
                    </a:lnTo>
                    <a:lnTo>
                      <a:pt x="280" y="179"/>
                    </a:lnTo>
                    <a:lnTo>
                      <a:pt x="286" y="177"/>
                    </a:lnTo>
                    <a:lnTo>
                      <a:pt x="291" y="173"/>
                    </a:lnTo>
                    <a:lnTo>
                      <a:pt x="297" y="169"/>
                    </a:lnTo>
                    <a:lnTo>
                      <a:pt x="303" y="167"/>
                    </a:lnTo>
                    <a:lnTo>
                      <a:pt x="307" y="164"/>
                    </a:lnTo>
                    <a:lnTo>
                      <a:pt x="310" y="162"/>
                    </a:lnTo>
                    <a:lnTo>
                      <a:pt x="316" y="156"/>
                    </a:lnTo>
                    <a:lnTo>
                      <a:pt x="320" y="154"/>
                    </a:lnTo>
                    <a:lnTo>
                      <a:pt x="326" y="150"/>
                    </a:lnTo>
                    <a:lnTo>
                      <a:pt x="329" y="147"/>
                    </a:lnTo>
                    <a:lnTo>
                      <a:pt x="333" y="145"/>
                    </a:lnTo>
                    <a:lnTo>
                      <a:pt x="337" y="139"/>
                    </a:lnTo>
                    <a:lnTo>
                      <a:pt x="343" y="137"/>
                    </a:lnTo>
                    <a:lnTo>
                      <a:pt x="347" y="133"/>
                    </a:lnTo>
                    <a:lnTo>
                      <a:pt x="348" y="129"/>
                    </a:lnTo>
                    <a:lnTo>
                      <a:pt x="354" y="128"/>
                    </a:lnTo>
                    <a:lnTo>
                      <a:pt x="360" y="120"/>
                    </a:lnTo>
                    <a:lnTo>
                      <a:pt x="366" y="112"/>
                    </a:lnTo>
                    <a:lnTo>
                      <a:pt x="371" y="105"/>
                    </a:lnTo>
                    <a:lnTo>
                      <a:pt x="377" y="99"/>
                    </a:lnTo>
                    <a:lnTo>
                      <a:pt x="381" y="91"/>
                    </a:lnTo>
                    <a:lnTo>
                      <a:pt x="386" y="84"/>
                    </a:lnTo>
                    <a:lnTo>
                      <a:pt x="390" y="78"/>
                    </a:lnTo>
                    <a:lnTo>
                      <a:pt x="396" y="74"/>
                    </a:lnTo>
                    <a:lnTo>
                      <a:pt x="398" y="67"/>
                    </a:lnTo>
                    <a:lnTo>
                      <a:pt x="402" y="63"/>
                    </a:lnTo>
                    <a:lnTo>
                      <a:pt x="402" y="57"/>
                    </a:lnTo>
                    <a:lnTo>
                      <a:pt x="405" y="53"/>
                    </a:lnTo>
                    <a:lnTo>
                      <a:pt x="407" y="48"/>
                    </a:lnTo>
                    <a:lnTo>
                      <a:pt x="411" y="46"/>
                    </a:lnTo>
                    <a:lnTo>
                      <a:pt x="423" y="15"/>
                    </a:lnTo>
                    <a:lnTo>
                      <a:pt x="419" y="13"/>
                    </a:lnTo>
                    <a:lnTo>
                      <a:pt x="415" y="13"/>
                    </a:lnTo>
                    <a:lnTo>
                      <a:pt x="411" y="13"/>
                    </a:lnTo>
                    <a:lnTo>
                      <a:pt x="407" y="13"/>
                    </a:lnTo>
                    <a:lnTo>
                      <a:pt x="402" y="12"/>
                    </a:lnTo>
                    <a:lnTo>
                      <a:pt x="396" y="12"/>
                    </a:lnTo>
                    <a:lnTo>
                      <a:pt x="388" y="10"/>
                    </a:lnTo>
                    <a:lnTo>
                      <a:pt x="383" y="10"/>
                    </a:lnTo>
                    <a:lnTo>
                      <a:pt x="377" y="8"/>
                    </a:lnTo>
                    <a:lnTo>
                      <a:pt x="373" y="8"/>
                    </a:lnTo>
                    <a:lnTo>
                      <a:pt x="366" y="6"/>
                    </a:lnTo>
                    <a:lnTo>
                      <a:pt x="360" y="6"/>
                    </a:lnTo>
                    <a:lnTo>
                      <a:pt x="354" y="6"/>
                    </a:lnTo>
                    <a:lnTo>
                      <a:pt x="348" y="6"/>
                    </a:lnTo>
                    <a:lnTo>
                      <a:pt x="343" y="4"/>
                    </a:lnTo>
                    <a:lnTo>
                      <a:pt x="337" y="2"/>
                    </a:lnTo>
                    <a:lnTo>
                      <a:pt x="329" y="0"/>
                    </a:lnTo>
                    <a:lnTo>
                      <a:pt x="322" y="0"/>
                    </a:lnTo>
                    <a:lnTo>
                      <a:pt x="314" y="0"/>
                    </a:lnTo>
                    <a:lnTo>
                      <a:pt x="308" y="6"/>
                    </a:lnTo>
                    <a:lnTo>
                      <a:pt x="303" y="10"/>
                    </a:lnTo>
                    <a:lnTo>
                      <a:pt x="301" y="13"/>
                    </a:lnTo>
                    <a:lnTo>
                      <a:pt x="297" y="17"/>
                    </a:lnTo>
                    <a:lnTo>
                      <a:pt x="297" y="23"/>
                    </a:lnTo>
                    <a:lnTo>
                      <a:pt x="293" y="25"/>
                    </a:lnTo>
                    <a:lnTo>
                      <a:pt x="291" y="29"/>
                    </a:lnTo>
                    <a:lnTo>
                      <a:pt x="289" y="34"/>
                    </a:lnTo>
                    <a:lnTo>
                      <a:pt x="288" y="38"/>
                    </a:lnTo>
                    <a:lnTo>
                      <a:pt x="286" y="44"/>
                    </a:lnTo>
                    <a:lnTo>
                      <a:pt x="286" y="46"/>
                    </a:lnTo>
                    <a:lnTo>
                      <a:pt x="354" y="57"/>
                    </a:lnTo>
                    <a:lnTo>
                      <a:pt x="350" y="61"/>
                    </a:lnTo>
                    <a:lnTo>
                      <a:pt x="348" y="65"/>
                    </a:lnTo>
                    <a:lnTo>
                      <a:pt x="343" y="72"/>
                    </a:lnTo>
                    <a:lnTo>
                      <a:pt x="339" y="76"/>
                    </a:lnTo>
                    <a:lnTo>
                      <a:pt x="337" y="80"/>
                    </a:lnTo>
                    <a:lnTo>
                      <a:pt x="333" y="82"/>
                    </a:lnTo>
                    <a:lnTo>
                      <a:pt x="331" y="88"/>
                    </a:lnTo>
                    <a:lnTo>
                      <a:pt x="326" y="91"/>
                    </a:lnTo>
                    <a:lnTo>
                      <a:pt x="322" y="95"/>
                    </a:lnTo>
                    <a:lnTo>
                      <a:pt x="316" y="99"/>
                    </a:lnTo>
                    <a:lnTo>
                      <a:pt x="312" y="105"/>
                    </a:lnTo>
                    <a:lnTo>
                      <a:pt x="307" y="110"/>
                    </a:lnTo>
                    <a:lnTo>
                      <a:pt x="301" y="114"/>
                    </a:lnTo>
                    <a:lnTo>
                      <a:pt x="293" y="118"/>
                    </a:lnTo>
                    <a:lnTo>
                      <a:pt x="288" y="122"/>
                    </a:lnTo>
                    <a:lnTo>
                      <a:pt x="280" y="126"/>
                    </a:lnTo>
                    <a:lnTo>
                      <a:pt x="272" y="129"/>
                    </a:lnTo>
                    <a:lnTo>
                      <a:pt x="269" y="131"/>
                    </a:lnTo>
                    <a:lnTo>
                      <a:pt x="263" y="133"/>
                    </a:lnTo>
                    <a:lnTo>
                      <a:pt x="259" y="135"/>
                    </a:lnTo>
                    <a:lnTo>
                      <a:pt x="257" y="137"/>
                    </a:lnTo>
                    <a:lnTo>
                      <a:pt x="251" y="139"/>
                    </a:lnTo>
                    <a:lnTo>
                      <a:pt x="246" y="139"/>
                    </a:lnTo>
                    <a:lnTo>
                      <a:pt x="240" y="141"/>
                    </a:lnTo>
                    <a:lnTo>
                      <a:pt x="238" y="143"/>
                    </a:lnTo>
                    <a:lnTo>
                      <a:pt x="232" y="145"/>
                    </a:lnTo>
                    <a:lnTo>
                      <a:pt x="227" y="145"/>
                    </a:lnTo>
                    <a:lnTo>
                      <a:pt x="221" y="147"/>
                    </a:lnTo>
                    <a:lnTo>
                      <a:pt x="217" y="148"/>
                    </a:lnTo>
                    <a:lnTo>
                      <a:pt x="211" y="148"/>
                    </a:lnTo>
                    <a:lnTo>
                      <a:pt x="206" y="150"/>
                    </a:lnTo>
                    <a:lnTo>
                      <a:pt x="200" y="150"/>
                    </a:lnTo>
                    <a:lnTo>
                      <a:pt x="194" y="150"/>
                    </a:lnTo>
                    <a:lnTo>
                      <a:pt x="189" y="150"/>
                    </a:lnTo>
                    <a:lnTo>
                      <a:pt x="183" y="152"/>
                    </a:lnTo>
                    <a:lnTo>
                      <a:pt x="177" y="152"/>
                    </a:lnTo>
                    <a:lnTo>
                      <a:pt x="172" y="154"/>
                    </a:lnTo>
                    <a:lnTo>
                      <a:pt x="164" y="152"/>
                    </a:lnTo>
                    <a:lnTo>
                      <a:pt x="156" y="152"/>
                    </a:lnTo>
                    <a:lnTo>
                      <a:pt x="149" y="152"/>
                    </a:lnTo>
                    <a:lnTo>
                      <a:pt x="143" y="152"/>
                    </a:lnTo>
                    <a:lnTo>
                      <a:pt x="135" y="150"/>
                    </a:lnTo>
                    <a:lnTo>
                      <a:pt x="130" y="150"/>
                    </a:lnTo>
                    <a:lnTo>
                      <a:pt x="124" y="148"/>
                    </a:lnTo>
                    <a:lnTo>
                      <a:pt x="120" y="148"/>
                    </a:lnTo>
                    <a:lnTo>
                      <a:pt x="115" y="145"/>
                    </a:lnTo>
                    <a:lnTo>
                      <a:pt x="109" y="145"/>
                    </a:lnTo>
                    <a:lnTo>
                      <a:pt x="103" y="139"/>
                    </a:lnTo>
                    <a:lnTo>
                      <a:pt x="99" y="139"/>
                    </a:lnTo>
                    <a:lnTo>
                      <a:pt x="94" y="135"/>
                    </a:lnTo>
                    <a:lnTo>
                      <a:pt x="90" y="133"/>
                    </a:lnTo>
                    <a:lnTo>
                      <a:pt x="86" y="128"/>
                    </a:lnTo>
                    <a:lnTo>
                      <a:pt x="82" y="126"/>
                    </a:lnTo>
                    <a:lnTo>
                      <a:pt x="76" y="120"/>
                    </a:lnTo>
                    <a:lnTo>
                      <a:pt x="71" y="114"/>
                    </a:lnTo>
                    <a:lnTo>
                      <a:pt x="67" y="109"/>
                    </a:lnTo>
                    <a:lnTo>
                      <a:pt x="63" y="105"/>
                    </a:lnTo>
                    <a:lnTo>
                      <a:pt x="59" y="99"/>
                    </a:lnTo>
                    <a:lnTo>
                      <a:pt x="57" y="93"/>
                    </a:lnTo>
                    <a:lnTo>
                      <a:pt x="54" y="91"/>
                    </a:lnTo>
                    <a:lnTo>
                      <a:pt x="54" y="88"/>
                    </a:lnTo>
                    <a:lnTo>
                      <a:pt x="50" y="80"/>
                    </a:lnTo>
                    <a:lnTo>
                      <a:pt x="48" y="74"/>
                    </a:lnTo>
                    <a:lnTo>
                      <a:pt x="48" y="67"/>
                    </a:lnTo>
                    <a:lnTo>
                      <a:pt x="50" y="61"/>
                    </a:lnTo>
                    <a:lnTo>
                      <a:pt x="141" y="63"/>
                    </a:lnTo>
                    <a:lnTo>
                      <a:pt x="111" y="10"/>
                    </a:lnTo>
                    <a:close/>
                  </a:path>
                </a:pathLst>
              </a:custGeom>
              <a:solidFill>
                <a:srgbClr val="000000"/>
              </a:solidFill>
              <a:ln w="9525">
                <a:noFill/>
                <a:round/>
                <a:headEnd/>
                <a:tailEnd/>
              </a:ln>
            </p:spPr>
            <p:txBody>
              <a:bodyPr/>
              <a:lstStyle/>
              <a:p>
                <a:endParaRPr lang="zh-CN" altLang="en-US"/>
              </a:p>
            </p:txBody>
          </p:sp>
          <p:sp>
            <p:nvSpPr>
              <p:cNvPr id="63562" name="Freeform 189"/>
              <p:cNvSpPr>
                <a:spLocks/>
              </p:cNvSpPr>
              <p:nvPr/>
            </p:nvSpPr>
            <p:spPr bwMode="auto">
              <a:xfrm>
                <a:off x="2179" y="2599"/>
                <a:ext cx="881" cy="774"/>
              </a:xfrm>
              <a:custGeom>
                <a:avLst/>
                <a:gdLst>
                  <a:gd name="T0" fmla="*/ 0 w 1763"/>
                  <a:gd name="T1" fmla="*/ 1 h 1547"/>
                  <a:gd name="T2" fmla="*/ 0 w 1763"/>
                  <a:gd name="T3" fmla="*/ 1 h 1547"/>
                  <a:gd name="T4" fmla="*/ 0 w 1763"/>
                  <a:gd name="T5" fmla="*/ 1 h 1547"/>
                  <a:gd name="T6" fmla="*/ 0 w 1763"/>
                  <a:gd name="T7" fmla="*/ 1 h 1547"/>
                  <a:gd name="T8" fmla="*/ 0 w 1763"/>
                  <a:gd name="T9" fmla="*/ 1 h 1547"/>
                  <a:gd name="T10" fmla="*/ 0 w 1763"/>
                  <a:gd name="T11" fmla="*/ 1 h 1547"/>
                  <a:gd name="T12" fmla="*/ 0 w 1763"/>
                  <a:gd name="T13" fmla="*/ 1 h 1547"/>
                  <a:gd name="T14" fmla="*/ 0 w 1763"/>
                  <a:gd name="T15" fmla="*/ 1 h 1547"/>
                  <a:gd name="T16" fmla="*/ 0 w 1763"/>
                  <a:gd name="T17" fmla="*/ 1 h 1547"/>
                  <a:gd name="T18" fmla="*/ 0 w 1763"/>
                  <a:gd name="T19" fmla="*/ 1 h 1547"/>
                  <a:gd name="T20" fmla="*/ 0 w 1763"/>
                  <a:gd name="T21" fmla="*/ 1 h 1547"/>
                  <a:gd name="T22" fmla="*/ 0 w 1763"/>
                  <a:gd name="T23" fmla="*/ 1 h 1547"/>
                  <a:gd name="T24" fmla="*/ 0 w 1763"/>
                  <a:gd name="T25" fmla="*/ 1 h 1547"/>
                  <a:gd name="T26" fmla="*/ 0 w 1763"/>
                  <a:gd name="T27" fmla="*/ 1 h 1547"/>
                  <a:gd name="T28" fmla="*/ 0 w 1763"/>
                  <a:gd name="T29" fmla="*/ 1 h 1547"/>
                  <a:gd name="T30" fmla="*/ 0 w 1763"/>
                  <a:gd name="T31" fmla="*/ 1 h 1547"/>
                  <a:gd name="T32" fmla="*/ 0 w 1763"/>
                  <a:gd name="T33" fmla="*/ 1 h 1547"/>
                  <a:gd name="T34" fmla="*/ 0 w 1763"/>
                  <a:gd name="T35" fmla="*/ 1 h 1547"/>
                  <a:gd name="T36" fmla="*/ 0 w 1763"/>
                  <a:gd name="T37" fmla="*/ 1 h 1547"/>
                  <a:gd name="T38" fmla="*/ 0 w 1763"/>
                  <a:gd name="T39" fmla="*/ 1 h 1547"/>
                  <a:gd name="T40" fmla="*/ 0 w 1763"/>
                  <a:gd name="T41" fmla="*/ 1 h 1547"/>
                  <a:gd name="T42" fmla="*/ 0 w 1763"/>
                  <a:gd name="T43" fmla="*/ 1 h 1547"/>
                  <a:gd name="T44" fmla="*/ 0 w 1763"/>
                  <a:gd name="T45" fmla="*/ 1 h 1547"/>
                  <a:gd name="T46" fmla="*/ 0 w 1763"/>
                  <a:gd name="T47" fmla="*/ 1 h 1547"/>
                  <a:gd name="T48" fmla="*/ 0 w 1763"/>
                  <a:gd name="T49" fmla="*/ 1 h 1547"/>
                  <a:gd name="T50" fmla="*/ 0 w 1763"/>
                  <a:gd name="T51" fmla="*/ 1 h 1547"/>
                  <a:gd name="T52" fmla="*/ 0 w 1763"/>
                  <a:gd name="T53" fmla="*/ 1 h 1547"/>
                  <a:gd name="T54" fmla="*/ 0 w 1763"/>
                  <a:gd name="T55" fmla="*/ 1 h 1547"/>
                  <a:gd name="T56" fmla="*/ 0 w 1763"/>
                  <a:gd name="T57" fmla="*/ 1 h 1547"/>
                  <a:gd name="T58" fmla="*/ 0 w 1763"/>
                  <a:gd name="T59" fmla="*/ 1 h 1547"/>
                  <a:gd name="T60" fmla="*/ 0 w 1763"/>
                  <a:gd name="T61" fmla="*/ 1 h 1547"/>
                  <a:gd name="T62" fmla="*/ 0 w 1763"/>
                  <a:gd name="T63" fmla="*/ 1 h 1547"/>
                  <a:gd name="T64" fmla="*/ 0 w 1763"/>
                  <a:gd name="T65" fmla="*/ 1 h 1547"/>
                  <a:gd name="T66" fmla="*/ 0 w 1763"/>
                  <a:gd name="T67" fmla="*/ 1 h 1547"/>
                  <a:gd name="T68" fmla="*/ 0 w 1763"/>
                  <a:gd name="T69" fmla="*/ 1 h 1547"/>
                  <a:gd name="T70" fmla="*/ 0 w 1763"/>
                  <a:gd name="T71" fmla="*/ 1 h 1547"/>
                  <a:gd name="T72" fmla="*/ 0 w 1763"/>
                  <a:gd name="T73" fmla="*/ 1 h 1547"/>
                  <a:gd name="T74" fmla="*/ 0 w 1763"/>
                  <a:gd name="T75" fmla="*/ 1 h 1547"/>
                  <a:gd name="T76" fmla="*/ 0 w 1763"/>
                  <a:gd name="T77" fmla="*/ 1 h 1547"/>
                  <a:gd name="T78" fmla="*/ 0 w 1763"/>
                  <a:gd name="T79" fmla="*/ 1 h 1547"/>
                  <a:gd name="T80" fmla="*/ 0 w 1763"/>
                  <a:gd name="T81" fmla="*/ 1 h 1547"/>
                  <a:gd name="T82" fmla="*/ 0 w 1763"/>
                  <a:gd name="T83" fmla="*/ 1 h 1547"/>
                  <a:gd name="T84" fmla="*/ 0 w 1763"/>
                  <a:gd name="T85" fmla="*/ 1 h 1547"/>
                  <a:gd name="T86" fmla="*/ 0 w 1763"/>
                  <a:gd name="T87" fmla="*/ 1 h 1547"/>
                  <a:gd name="T88" fmla="*/ 0 w 1763"/>
                  <a:gd name="T89" fmla="*/ 1 h 1547"/>
                  <a:gd name="T90" fmla="*/ 0 w 1763"/>
                  <a:gd name="T91" fmla="*/ 1 h 1547"/>
                  <a:gd name="T92" fmla="*/ 0 w 1763"/>
                  <a:gd name="T93" fmla="*/ 1 h 1547"/>
                  <a:gd name="T94" fmla="*/ 0 w 1763"/>
                  <a:gd name="T95" fmla="*/ 1 h 1547"/>
                  <a:gd name="T96" fmla="*/ 0 w 1763"/>
                  <a:gd name="T97" fmla="*/ 1 h 1547"/>
                  <a:gd name="T98" fmla="*/ 0 w 1763"/>
                  <a:gd name="T99" fmla="*/ 1 h 1547"/>
                  <a:gd name="T100" fmla="*/ 0 w 1763"/>
                  <a:gd name="T101" fmla="*/ 1 h 1547"/>
                  <a:gd name="T102" fmla="*/ 0 w 1763"/>
                  <a:gd name="T103" fmla="*/ 1 h 1547"/>
                  <a:gd name="T104" fmla="*/ 0 w 1763"/>
                  <a:gd name="T105" fmla="*/ 1 h 1547"/>
                  <a:gd name="T106" fmla="*/ 0 w 1763"/>
                  <a:gd name="T107" fmla="*/ 1 h 1547"/>
                  <a:gd name="T108" fmla="*/ 0 w 1763"/>
                  <a:gd name="T109" fmla="*/ 1 h 1547"/>
                  <a:gd name="T110" fmla="*/ 0 w 1763"/>
                  <a:gd name="T111" fmla="*/ 1 h 1547"/>
                  <a:gd name="T112" fmla="*/ 0 w 1763"/>
                  <a:gd name="T113" fmla="*/ 1 h 1547"/>
                  <a:gd name="T114" fmla="*/ 0 w 1763"/>
                  <a:gd name="T115" fmla="*/ 1 h 1547"/>
                  <a:gd name="T116" fmla="*/ 0 w 1763"/>
                  <a:gd name="T117" fmla="*/ 1 h 1547"/>
                  <a:gd name="T118" fmla="*/ 0 w 1763"/>
                  <a:gd name="T119" fmla="*/ 1 h 1547"/>
                  <a:gd name="T120" fmla="*/ 0 w 1763"/>
                  <a:gd name="T121" fmla="*/ 1 h 1547"/>
                  <a:gd name="T122" fmla="*/ 0 w 1763"/>
                  <a:gd name="T123" fmla="*/ 1 h 15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63"/>
                  <a:gd name="T187" fmla="*/ 0 h 1547"/>
                  <a:gd name="T188" fmla="*/ 1763 w 1763"/>
                  <a:gd name="T189" fmla="*/ 1547 h 15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63" h="1547">
                    <a:moveTo>
                      <a:pt x="1763" y="53"/>
                    </a:moveTo>
                    <a:lnTo>
                      <a:pt x="1763" y="0"/>
                    </a:lnTo>
                    <a:lnTo>
                      <a:pt x="1756" y="0"/>
                    </a:lnTo>
                    <a:lnTo>
                      <a:pt x="1748" y="0"/>
                    </a:lnTo>
                    <a:lnTo>
                      <a:pt x="1740" y="0"/>
                    </a:lnTo>
                    <a:lnTo>
                      <a:pt x="1733" y="0"/>
                    </a:lnTo>
                    <a:lnTo>
                      <a:pt x="1725" y="0"/>
                    </a:lnTo>
                    <a:lnTo>
                      <a:pt x="1718" y="0"/>
                    </a:lnTo>
                    <a:lnTo>
                      <a:pt x="1710" y="0"/>
                    </a:lnTo>
                    <a:lnTo>
                      <a:pt x="1702" y="1"/>
                    </a:lnTo>
                    <a:lnTo>
                      <a:pt x="1697" y="1"/>
                    </a:lnTo>
                    <a:lnTo>
                      <a:pt x="1689" y="1"/>
                    </a:lnTo>
                    <a:lnTo>
                      <a:pt x="1680" y="1"/>
                    </a:lnTo>
                    <a:lnTo>
                      <a:pt x="1674" y="1"/>
                    </a:lnTo>
                    <a:lnTo>
                      <a:pt x="1666" y="1"/>
                    </a:lnTo>
                    <a:lnTo>
                      <a:pt x="1659" y="1"/>
                    </a:lnTo>
                    <a:lnTo>
                      <a:pt x="1651" y="1"/>
                    </a:lnTo>
                    <a:lnTo>
                      <a:pt x="1645" y="3"/>
                    </a:lnTo>
                    <a:lnTo>
                      <a:pt x="1636" y="3"/>
                    </a:lnTo>
                    <a:lnTo>
                      <a:pt x="1628" y="3"/>
                    </a:lnTo>
                    <a:lnTo>
                      <a:pt x="1621" y="3"/>
                    </a:lnTo>
                    <a:lnTo>
                      <a:pt x="1615" y="3"/>
                    </a:lnTo>
                    <a:lnTo>
                      <a:pt x="1605" y="3"/>
                    </a:lnTo>
                    <a:lnTo>
                      <a:pt x="1598" y="3"/>
                    </a:lnTo>
                    <a:lnTo>
                      <a:pt x="1592" y="3"/>
                    </a:lnTo>
                    <a:lnTo>
                      <a:pt x="1586" y="5"/>
                    </a:lnTo>
                    <a:lnTo>
                      <a:pt x="1577" y="5"/>
                    </a:lnTo>
                    <a:lnTo>
                      <a:pt x="1569" y="5"/>
                    </a:lnTo>
                    <a:lnTo>
                      <a:pt x="1564" y="5"/>
                    </a:lnTo>
                    <a:lnTo>
                      <a:pt x="1556" y="5"/>
                    </a:lnTo>
                    <a:lnTo>
                      <a:pt x="1546" y="5"/>
                    </a:lnTo>
                    <a:lnTo>
                      <a:pt x="1541" y="5"/>
                    </a:lnTo>
                    <a:lnTo>
                      <a:pt x="1533" y="5"/>
                    </a:lnTo>
                    <a:lnTo>
                      <a:pt x="1527" y="5"/>
                    </a:lnTo>
                    <a:lnTo>
                      <a:pt x="1518" y="5"/>
                    </a:lnTo>
                    <a:lnTo>
                      <a:pt x="1512" y="5"/>
                    </a:lnTo>
                    <a:lnTo>
                      <a:pt x="1505" y="5"/>
                    </a:lnTo>
                    <a:lnTo>
                      <a:pt x="1497" y="5"/>
                    </a:lnTo>
                    <a:lnTo>
                      <a:pt x="1488" y="5"/>
                    </a:lnTo>
                    <a:lnTo>
                      <a:pt x="1482" y="5"/>
                    </a:lnTo>
                    <a:lnTo>
                      <a:pt x="1474" y="5"/>
                    </a:lnTo>
                    <a:lnTo>
                      <a:pt x="1467" y="7"/>
                    </a:lnTo>
                    <a:lnTo>
                      <a:pt x="1459" y="7"/>
                    </a:lnTo>
                    <a:lnTo>
                      <a:pt x="1453" y="7"/>
                    </a:lnTo>
                    <a:lnTo>
                      <a:pt x="1444" y="7"/>
                    </a:lnTo>
                    <a:lnTo>
                      <a:pt x="1436" y="7"/>
                    </a:lnTo>
                    <a:lnTo>
                      <a:pt x="1430" y="7"/>
                    </a:lnTo>
                    <a:lnTo>
                      <a:pt x="1423" y="7"/>
                    </a:lnTo>
                    <a:lnTo>
                      <a:pt x="1415" y="7"/>
                    </a:lnTo>
                    <a:lnTo>
                      <a:pt x="1408" y="9"/>
                    </a:lnTo>
                    <a:lnTo>
                      <a:pt x="1402" y="9"/>
                    </a:lnTo>
                    <a:lnTo>
                      <a:pt x="1394" y="9"/>
                    </a:lnTo>
                    <a:lnTo>
                      <a:pt x="1385" y="9"/>
                    </a:lnTo>
                    <a:lnTo>
                      <a:pt x="1377" y="9"/>
                    </a:lnTo>
                    <a:lnTo>
                      <a:pt x="1372" y="9"/>
                    </a:lnTo>
                    <a:lnTo>
                      <a:pt x="1364" y="9"/>
                    </a:lnTo>
                    <a:lnTo>
                      <a:pt x="1356" y="9"/>
                    </a:lnTo>
                    <a:lnTo>
                      <a:pt x="1349" y="11"/>
                    </a:lnTo>
                    <a:lnTo>
                      <a:pt x="1343" y="11"/>
                    </a:lnTo>
                    <a:lnTo>
                      <a:pt x="1335" y="11"/>
                    </a:lnTo>
                    <a:lnTo>
                      <a:pt x="1326" y="11"/>
                    </a:lnTo>
                    <a:lnTo>
                      <a:pt x="1320" y="11"/>
                    </a:lnTo>
                    <a:lnTo>
                      <a:pt x="1313" y="11"/>
                    </a:lnTo>
                    <a:lnTo>
                      <a:pt x="1305" y="11"/>
                    </a:lnTo>
                    <a:lnTo>
                      <a:pt x="1297" y="11"/>
                    </a:lnTo>
                    <a:lnTo>
                      <a:pt x="1292" y="11"/>
                    </a:lnTo>
                    <a:lnTo>
                      <a:pt x="1290" y="19"/>
                    </a:lnTo>
                    <a:lnTo>
                      <a:pt x="1288" y="26"/>
                    </a:lnTo>
                    <a:lnTo>
                      <a:pt x="1286" y="34"/>
                    </a:lnTo>
                    <a:lnTo>
                      <a:pt x="1286" y="39"/>
                    </a:lnTo>
                    <a:lnTo>
                      <a:pt x="1286" y="47"/>
                    </a:lnTo>
                    <a:lnTo>
                      <a:pt x="1284" y="57"/>
                    </a:lnTo>
                    <a:lnTo>
                      <a:pt x="1284" y="58"/>
                    </a:lnTo>
                    <a:lnTo>
                      <a:pt x="1282" y="62"/>
                    </a:lnTo>
                    <a:lnTo>
                      <a:pt x="1282" y="68"/>
                    </a:lnTo>
                    <a:lnTo>
                      <a:pt x="1282" y="72"/>
                    </a:lnTo>
                    <a:lnTo>
                      <a:pt x="1280" y="79"/>
                    </a:lnTo>
                    <a:lnTo>
                      <a:pt x="1280" y="87"/>
                    </a:lnTo>
                    <a:lnTo>
                      <a:pt x="1278" y="93"/>
                    </a:lnTo>
                    <a:lnTo>
                      <a:pt x="1278" y="100"/>
                    </a:lnTo>
                    <a:lnTo>
                      <a:pt x="1276" y="108"/>
                    </a:lnTo>
                    <a:lnTo>
                      <a:pt x="1276" y="116"/>
                    </a:lnTo>
                    <a:lnTo>
                      <a:pt x="1275" y="119"/>
                    </a:lnTo>
                    <a:lnTo>
                      <a:pt x="1275" y="123"/>
                    </a:lnTo>
                    <a:lnTo>
                      <a:pt x="1275" y="127"/>
                    </a:lnTo>
                    <a:lnTo>
                      <a:pt x="1275" y="133"/>
                    </a:lnTo>
                    <a:lnTo>
                      <a:pt x="1271" y="133"/>
                    </a:lnTo>
                    <a:lnTo>
                      <a:pt x="1267" y="133"/>
                    </a:lnTo>
                    <a:lnTo>
                      <a:pt x="1261" y="133"/>
                    </a:lnTo>
                    <a:lnTo>
                      <a:pt x="1259" y="133"/>
                    </a:lnTo>
                    <a:lnTo>
                      <a:pt x="1256" y="133"/>
                    </a:lnTo>
                    <a:lnTo>
                      <a:pt x="1250" y="135"/>
                    </a:lnTo>
                    <a:lnTo>
                      <a:pt x="1246" y="135"/>
                    </a:lnTo>
                    <a:lnTo>
                      <a:pt x="1244" y="136"/>
                    </a:lnTo>
                    <a:lnTo>
                      <a:pt x="1238" y="136"/>
                    </a:lnTo>
                    <a:lnTo>
                      <a:pt x="1235" y="136"/>
                    </a:lnTo>
                    <a:lnTo>
                      <a:pt x="1231" y="138"/>
                    </a:lnTo>
                    <a:lnTo>
                      <a:pt x="1227" y="138"/>
                    </a:lnTo>
                    <a:lnTo>
                      <a:pt x="1223" y="138"/>
                    </a:lnTo>
                    <a:lnTo>
                      <a:pt x="1219" y="138"/>
                    </a:lnTo>
                    <a:lnTo>
                      <a:pt x="1216" y="138"/>
                    </a:lnTo>
                    <a:lnTo>
                      <a:pt x="1212" y="140"/>
                    </a:lnTo>
                    <a:lnTo>
                      <a:pt x="1208" y="140"/>
                    </a:lnTo>
                    <a:lnTo>
                      <a:pt x="1204" y="142"/>
                    </a:lnTo>
                    <a:lnTo>
                      <a:pt x="1198" y="142"/>
                    </a:lnTo>
                    <a:lnTo>
                      <a:pt x="1195" y="144"/>
                    </a:lnTo>
                    <a:lnTo>
                      <a:pt x="1193" y="144"/>
                    </a:lnTo>
                    <a:lnTo>
                      <a:pt x="1187" y="144"/>
                    </a:lnTo>
                    <a:lnTo>
                      <a:pt x="1183" y="144"/>
                    </a:lnTo>
                    <a:lnTo>
                      <a:pt x="1181" y="144"/>
                    </a:lnTo>
                    <a:lnTo>
                      <a:pt x="1176" y="144"/>
                    </a:lnTo>
                    <a:lnTo>
                      <a:pt x="1172" y="146"/>
                    </a:lnTo>
                    <a:lnTo>
                      <a:pt x="1168" y="146"/>
                    </a:lnTo>
                    <a:lnTo>
                      <a:pt x="1164" y="148"/>
                    </a:lnTo>
                    <a:lnTo>
                      <a:pt x="1159" y="148"/>
                    </a:lnTo>
                    <a:lnTo>
                      <a:pt x="1157" y="150"/>
                    </a:lnTo>
                    <a:lnTo>
                      <a:pt x="1153" y="150"/>
                    </a:lnTo>
                    <a:lnTo>
                      <a:pt x="1147" y="150"/>
                    </a:lnTo>
                    <a:lnTo>
                      <a:pt x="1143" y="150"/>
                    </a:lnTo>
                    <a:lnTo>
                      <a:pt x="1140" y="152"/>
                    </a:lnTo>
                    <a:lnTo>
                      <a:pt x="1136" y="152"/>
                    </a:lnTo>
                    <a:lnTo>
                      <a:pt x="1132" y="154"/>
                    </a:lnTo>
                    <a:lnTo>
                      <a:pt x="1128" y="154"/>
                    </a:lnTo>
                    <a:lnTo>
                      <a:pt x="1124" y="154"/>
                    </a:lnTo>
                    <a:lnTo>
                      <a:pt x="1121" y="155"/>
                    </a:lnTo>
                    <a:lnTo>
                      <a:pt x="1117" y="155"/>
                    </a:lnTo>
                    <a:lnTo>
                      <a:pt x="1111" y="155"/>
                    </a:lnTo>
                    <a:lnTo>
                      <a:pt x="1107" y="155"/>
                    </a:lnTo>
                    <a:lnTo>
                      <a:pt x="1103" y="157"/>
                    </a:lnTo>
                    <a:lnTo>
                      <a:pt x="1100" y="157"/>
                    </a:lnTo>
                    <a:lnTo>
                      <a:pt x="1096" y="157"/>
                    </a:lnTo>
                    <a:lnTo>
                      <a:pt x="1092" y="159"/>
                    </a:lnTo>
                    <a:lnTo>
                      <a:pt x="1088" y="159"/>
                    </a:lnTo>
                    <a:lnTo>
                      <a:pt x="1084" y="161"/>
                    </a:lnTo>
                    <a:lnTo>
                      <a:pt x="1081" y="161"/>
                    </a:lnTo>
                    <a:lnTo>
                      <a:pt x="1077" y="161"/>
                    </a:lnTo>
                    <a:lnTo>
                      <a:pt x="1071" y="161"/>
                    </a:lnTo>
                    <a:lnTo>
                      <a:pt x="1069" y="163"/>
                    </a:lnTo>
                    <a:lnTo>
                      <a:pt x="1065" y="163"/>
                    </a:lnTo>
                    <a:lnTo>
                      <a:pt x="1060" y="163"/>
                    </a:lnTo>
                    <a:lnTo>
                      <a:pt x="1056" y="165"/>
                    </a:lnTo>
                    <a:lnTo>
                      <a:pt x="1054" y="165"/>
                    </a:lnTo>
                    <a:lnTo>
                      <a:pt x="1048" y="165"/>
                    </a:lnTo>
                    <a:lnTo>
                      <a:pt x="1044" y="165"/>
                    </a:lnTo>
                    <a:lnTo>
                      <a:pt x="1041" y="167"/>
                    </a:lnTo>
                    <a:lnTo>
                      <a:pt x="1037" y="167"/>
                    </a:lnTo>
                    <a:lnTo>
                      <a:pt x="1029" y="169"/>
                    </a:lnTo>
                    <a:lnTo>
                      <a:pt x="1022" y="169"/>
                    </a:lnTo>
                    <a:lnTo>
                      <a:pt x="1020" y="176"/>
                    </a:lnTo>
                    <a:lnTo>
                      <a:pt x="1020" y="184"/>
                    </a:lnTo>
                    <a:lnTo>
                      <a:pt x="1020" y="192"/>
                    </a:lnTo>
                    <a:lnTo>
                      <a:pt x="1020" y="199"/>
                    </a:lnTo>
                    <a:lnTo>
                      <a:pt x="1020" y="203"/>
                    </a:lnTo>
                    <a:lnTo>
                      <a:pt x="1020" y="207"/>
                    </a:lnTo>
                    <a:lnTo>
                      <a:pt x="1020" y="211"/>
                    </a:lnTo>
                    <a:lnTo>
                      <a:pt x="1020" y="214"/>
                    </a:lnTo>
                    <a:lnTo>
                      <a:pt x="1018" y="220"/>
                    </a:lnTo>
                    <a:lnTo>
                      <a:pt x="1018" y="222"/>
                    </a:lnTo>
                    <a:lnTo>
                      <a:pt x="1018" y="226"/>
                    </a:lnTo>
                    <a:lnTo>
                      <a:pt x="1018" y="232"/>
                    </a:lnTo>
                    <a:lnTo>
                      <a:pt x="1018" y="235"/>
                    </a:lnTo>
                    <a:lnTo>
                      <a:pt x="1018" y="237"/>
                    </a:lnTo>
                    <a:lnTo>
                      <a:pt x="1018" y="243"/>
                    </a:lnTo>
                    <a:lnTo>
                      <a:pt x="1018" y="247"/>
                    </a:lnTo>
                    <a:lnTo>
                      <a:pt x="1018" y="249"/>
                    </a:lnTo>
                    <a:lnTo>
                      <a:pt x="1018" y="254"/>
                    </a:lnTo>
                    <a:lnTo>
                      <a:pt x="1018" y="258"/>
                    </a:lnTo>
                    <a:lnTo>
                      <a:pt x="1018" y="262"/>
                    </a:lnTo>
                    <a:lnTo>
                      <a:pt x="1018" y="266"/>
                    </a:lnTo>
                    <a:lnTo>
                      <a:pt x="1018" y="270"/>
                    </a:lnTo>
                    <a:lnTo>
                      <a:pt x="1018" y="273"/>
                    </a:lnTo>
                    <a:lnTo>
                      <a:pt x="1018" y="277"/>
                    </a:lnTo>
                    <a:lnTo>
                      <a:pt x="1018" y="281"/>
                    </a:lnTo>
                    <a:lnTo>
                      <a:pt x="1018" y="285"/>
                    </a:lnTo>
                    <a:lnTo>
                      <a:pt x="1018" y="289"/>
                    </a:lnTo>
                    <a:lnTo>
                      <a:pt x="1018" y="294"/>
                    </a:lnTo>
                    <a:lnTo>
                      <a:pt x="1010" y="294"/>
                    </a:lnTo>
                    <a:lnTo>
                      <a:pt x="1003" y="294"/>
                    </a:lnTo>
                    <a:lnTo>
                      <a:pt x="995" y="296"/>
                    </a:lnTo>
                    <a:lnTo>
                      <a:pt x="989" y="298"/>
                    </a:lnTo>
                    <a:lnTo>
                      <a:pt x="982" y="298"/>
                    </a:lnTo>
                    <a:lnTo>
                      <a:pt x="976" y="300"/>
                    </a:lnTo>
                    <a:lnTo>
                      <a:pt x="968" y="300"/>
                    </a:lnTo>
                    <a:lnTo>
                      <a:pt x="961" y="302"/>
                    </a:lnTo>
                    <a:lnTo>
                      <a:pt x="955" y="304"/>
                    </a:lnTo>
                    <a:lnTo>
                      <a:pt x="949" y="306"/>
                    </a:lnTo>
                    <a:lnTo>
                      <a:pt x="942" y="306"/>
                    </a:lnTo>
                    <a:lnTo>
                      <a:pt x="936" y="308"/>
                    </a:lnTo>
                    <a:lnTo>
                      <a:pt x="928" y="308"/>
                    </a:lnTo>
                    <a:lnTo>
                      <a:pt x="921" y="311"/>
                    </a:lnTo>
                    <a:lnTo>
                      <a:pt x="915" y="311"/>
                    </a:lnTo>
                    <a:lnTo>
                      <a:pt x="909" y="313"/>
                    </a:lnTo>
                    <a:lnTo>
                      <a:pt x="902" y="313"/>
                    </a:lnTo>
                    <a:lnTo>
                      <a:pt x="894" y="315"/>
                    </a:lnTo>
                    <a:lnTo>
                      <a:pt x="887" y="317"/>
                    </a:lnTo>
                    <a:lnTo>
                      <a:pt x="881" y="319"/>
                    </a:lnTo>
                    <a:lnTo>
                      <a:pt x="873" y="319"/>
                    </a:lnTo>
                    <a:lnTo>
                      <a:pt x="868" y="321"/>
                    </a:lnTo>
                    <a:lnTo>
                      <a:pt x="860" y="323"/>
                    </a:lnTo>
                    <a:lnTo>
                      <a:pt x="854" y="325"/>
                    </a:lnTo>
                    <a:lnTo>
                      <a:pt x="847" y="325"/>
                    </a:lnTo>
                    <a:lnTo>
                      <a:pt x="839" y="327"/>
                    </a:lnTo>
                    <a:lnTo>
                      <a:pt x="833" y="328"/>
                    </a:lnTo>
                    <a:lnTo>
                      <a:pt x="828" y="330"/>
                    </a:lnTo>
                    <a:lnTo>
                      <a:pt x="820" y="330"/>
                    </a:lnTo>
                    <a:lnTo>
                      <a:pt x="812" y="332"/>
                    </a:lnTo>
                    <a:lnTo>
                      <a:pt x="807" y="334"/>
                    </a:lnTo>
                    <a:lnTo>
                      <a:pt x="799" y="336"/>
                    </a:lnTo>
                    <a:lnTo>
                      <a:pt x="799" y="342"/>
                    </a:lnTo>
                    <a:lnTo>
                      <a:pt x="799" y="346"/>
                    </a:lnTo>
                    <a:lnTo>
                      <a:pt x="797" y="351"/>
                    </a:lnTo>
                    <a:lnTo>
                      <a:pt x="797" y="355"/>
                    </a:lnTo>
                    <a:lnTo>
                      <a:pt x="795" y="361"/>
                    </a:lnTo>
                    <a:lnTo>
                      <a:pt x="795" y="365"/>
                    </a:lnTo>
                    <a:lnTo>
                      <a:pt x="793" y="370"/>
                    </a:lnTo>
                    <a:lnTo>
                      <a:pt x="793" y="376"/>
                    </a:lnTo>
                    <a:lnTo>
                      <a:pt x="793" y="380"/>
                    </a:lnTo>
                    <a:lnTo>
                      <a:pt x="792" y="386"/>
                    </a:lnTo>
                    <a:lnTo>
                      <a:pt x="792" y="389"/>
                    </a:lnTo>
                    <a:lnTo>
                      <a:pt x="790" y="395"/>
                    </a:lnTo>
                    <a:lnTo>
                      <a:pt x="788" y="399"/>
                    </a:lnTo>
                    <a:lnTo>
                      <a:pt x="788" y="405"/>
                    </a:lnTo>
                    <a:lnTo>
                      <a:pt x="788" y="410"/>
                    </a:lnTo>
                    <a:lnTo>
                      <a:pt x="788" y="416"/>
                    </a:lnTo>
                    <a:lnTo>
                      <a:pt x="788" y="420"/>
                    </a:lnTo>
                    <a:lnTo>
                      <a:pt x="786" y="424"/>
                    </a:lnTo>
                    <a:lnTo>
                      <a:pt x="784" y="429"/>
                    </a:lnTo>
                    <a:lnTo>
                      <a:pt x="782" y="435"/>
                    </a:lnTo>
                    <a:lnTo>
                      <a:pt x="782" y="439"/>
                    </a:lnTo>
                    <a:lnTo>
                      <a:pt x="782" y="444"/>
                    </a:lnTo>
                    <a:lnTo>
                      <a:pt x="782" y="450"/>
                    </a:lnTo>
                    <a:lnTo>
                      <a:pt x="780" y="456"/>
                    </a:lnTo>
                    <a:lnTo>
                      <a:pt x="778" y="460"/>
                    </a:lnTo>
                    <a:lnTo>
                      <a:pt x="778" y="465"/>
                    </a:lnTo>
                    <a:lnTo>
                      <a:pt x="776" y="469"/>
                    </a:lnTo>
                    <a:lnTo>
                      <a:pt x="776" y="475"/>
                    </a:lnTo>
                    <a:lnTo>
                      <a:pt x="774" y="481"/>
                    </a:lnTo>
                    <a:lnTo>
                      <a:pt x="774" y="486"/>
                    </a:lnTo>
                    <a:lnTo>
                      <a:pt x="773" y="490"/>
                    </a:lnTo>
                    <a:lnTo>
                      <a:pt x="773" y="496"/>
                    </a:lnTo>
                    <a:lnTo>
                      <a:pt x="765" y="496"/>
                    </a:lnTo>
                    <a:lnTo>
                      <a:pt x="759" y="498"/>
                    </a:lnTo>
                    <a:lnTo>
                      <a:pt x="752" y="498"/>
                    </a:lnTo>
                    <a:lnTo>
                      <a:pt x="746" y="500"/>
                    </a:lnTo>
                    <a:lnTo>
                      <a:pt x="740" y="500"/>
                    </a:lnTo>
                    <a:lnTo>
                      <a:pt x="733" y="502"/>
                    </a:lnTo>
                    <a:lnTo>
                      <a:pt x="727" y="503"/>
                    </a:lnTo>
                    <a:lnTo>
                      <a:pt x="721" y="503"/>
                    </a:lnTo>
                    <a:lnTo>
                      <a:pt x="714" y="503"/>
                    </a:lnTo>
                    <a:lnTo>
                      <a:pt x="706" y="505"/>
                    </a:lnTo>
                    <a:lnTo>
                      <a:pt x="700" y="507"/>
                    </a:lnTo>
                    <a:lnTo>
                      <a:pt x="695" y="509"/>
                    </a:lnTo>
                    <a:lnTo>
                      <a:pt x="687" y="509"/>
                    </a:lnTo>
                    <a:lnTo>
                      <a:pt x="679" y="511"/>
                    </a:lnTo>
                    <a:lnTo>
                      <a:pt x="672" y="513"/>
                    </a:lnTo>
                    <a:lnTo>
                      <a:pt x="666" y="515"/>
                    </a:lnTo>
                    <a:lnTo>
                      <a:pt x="660" y="515"/>
                    </a:lnTo>
                    <a:lnTo>
                      <a:pt x="653" y="517"/>
                    </a:lnTo>
                    <a:lnTo>
                      <a:pt x="647" y="517"/>
                    </a:lnTo>
                    <a:lnTo>
                      <a:pt x="639" y="519"/>
                    </a:lnTo>
                    <a:lnTo>
                      <a:pt x="632" y="521"/>
                    </a:lnTo>
                    <a:lnTo>
                      <a:pt x="624" y="521"/>
                    </a:lnTo>
                    <a:lnTo>
                      <a:pt x="618" y="522"/>
                    </a:lnTo>
                    <a:lnTo>
                      <a:pt x="613" y="524"/>
                    </a:lnTo>
                    <a:lnTo>
                      <a:pt x="607" y="524"/>
                    </a:lnTo>
                    <a:lnTo>
                      <a:pt x="599" y="526"/>
                    </a:lnTo>
                    <a:lnTo>
                      <a:pt x="592" y="526"/>
                    </a:lnTo>
                    <a:lnTo>
                      <a:pt x="584" y="528"/>
                    </a:lnTo>
                    <a:lnTo>
                      <a:pt x="579" y="528"/>
                    </a:lnTo>
                    <a:lnTo>
                      <a:pt x="573" y="530"/>
                    </a:lnTo>
                    <a:lnTo>
                      <a:pt x="565" y="532"/>
                    </a:lnTo>
                    <a:lnTo>
                      <a:pt x="560" y="532"/>
                    </a:lnTo>
                    <a:lnTo>
                      <a:pt x="558" y="538"/>
                    </a:lnTo>
                    <a:lnTo>
                      <a:pt x="556" y="543"/>
                    </a:lnTo>
                    <a:lnTo>
                      <a:pt x="556" y="547"/>
                    </a:lnTo>
                    <a:lnTo>
                      <a:pt x="556" y="553"/>
                    </a:lnTo>
                    <a:lnTo>
                      <a:pt x="556" y="555"/>
                    </a:lnTo>
                    <a:lnTo>
                      <a:pt x="556" y="560"/>
                    </a:lnTo>
                    <a:lnTo>
                      <a:pt x="554" y="566"/>
                    </a:lnTo>
                    <a:lnTo>
                      <a:pt x="554" y="572"/>
                    </a:lnTo>
                    <a:lnTo>
                      <a:pt x="550" y="576"/>
                    </a:lnTo>
                    <a:lnTo>
                      <a:pt x="550" y="579"/>
                    </a:lnTo>
                    <a:lnTo>
                      <a:pt x="550" y="585"/>
                    </a:lnTo>
                    <a:lnTo>
                      <a:pt x="550" y="591"/>
                    </a:lnTo>
                    <a:lnTo>
                      <a:pt x="548" y="597"/>
                    </a:lnTo>
                    <a:lnTo>
                      <a:pt x="548" y="600"/>
                    </a:lnTo>
                    <a:lnTo>
                      <a:pt x="546" y="606"/>
                    </a:lnTo>
                    <a:lnTo>
                      <a:pt x="546" y="612"/>
                    </a:lnTo>
                    <a:lnTo>
                      <a:pt x="544" y="614"/>
                    </a:lnTo>
                    <a:lnTo>
                      <a:pt x="544" y="619"/>
                    </a:lnTo>
                    <a:lnTo>
                      <a:pt x="542" y="625"/>
                    </a:lnTo>
                    <a:lnTo>
                      <a:pt x="542" y="631"/>
                    </a:lnTo>
                    <a:lnTo>
                      <a:pt x="541" y="635"/>
                    </a:lnTo>
                    <a:lnTo>
                      <a:pt x="539" y="640"/>
                    </a:lnTo>
                    <a:lnTo>
                      <a:pt x="539" y="644"/>
                    </a:lnTo>
                    <a:lnTo>
                      <a:pt x="539" y="650"/>
                    </a:lnTo>
                    <a:lnTo>
                      <a:pt x="537" y="654"/>
                    </a:lnTo>
                    <a:lnTo>
                      <a:pt x="537" y="659"/>
                    </a:lnTo>
                    <a:lnTo>
                      <a:pt x="535" y="665"/>
                    </a:lnTo>
                    <a:lnTo>
                      <a:pt x="535" y="671"/>
                    </a:lnTo>
                    <a:lnTo>
                      <a:pt x="533" y="675"/>
                    </a:lnTo>
                    <a:lnTo>
                      <a:pt x="533" y="678"/>
                    </a:lnTo>
                    <a:lnTo>
                      <a:pt x="531" y="682"/>
                    </a:lnTo>
                    <a:lnTo>
                      <a:pt x="531" y="690"/>
                    </a:lnTo>
                    <a:lnTo>
                      <a:pt x="525" y="690"/>
                    </a:lnTo>
                    <a:lnTo>
                      <a:pt x="520" y="692"/>
                    </a:lnTo>
                    <a:lnTo>
                      <a:pt x="514" y="694"/>
                    </a:lnTo>
                    <a:lnTo>
                      <a:pt x="508" y="695"/>
                    </a:lnTo>
                    <a:lnTo>
                      <a:pt x="502" y="695"/>
                    </a:lnTo>
                    <a:lnTo>
                      <a:pt x="497" y="697"/>
                    </a:lnTo>
                    <a:lnTo>
                      <a:pt x="491" y="699"/>
                    </a:lnTo>
                    <a:lnTo>
                      <a:pt x="485" y="701"/>
                    </a:lnTo>
                    <a:lnTo>
                      <a:pt x="480" y="701"/>
                    </a:lnTo>
                    <a:lnTo>
                      <a:pt x="474" y="703"/>
                    </a:lnTo>
                    <a:lnTo>
                      <a:pt x="466" y="705"/>
                    </a:lnTo>
                    <a:lnTo>
                      <a:pt x="461" y="707"/>
                    </a:lnTo>
                    <a:lnTo>
                      <a:pt x="455" y="709"/>
                    </a:lnTo>
                    <a:lnTo>
                      <a:pt x="449" y="711"/>
                    </a:lnTo>
                    <a:lnTo>
                      <a:pt x="444" y="713"/>
                    </a:lnTo>
                    <a:lnTo>
                      <a:pt x="438" y="713"/>
                    </a:lnTo>
                    <a:lnTo>
                      <a:pt x="432" y="715"/>
                    </a:lnTo>
                    <a:lnTo>
                      <a:pt x="425" y="716"/>
                    </a:lnTo>
                    <a:lnTo>
                      <a:pt x="419" y="718"/>
                    </a:lnTo>
                    <a:lnTo>
                      <a:pt x="413" y="720"/>
                    </a:lnTo>
                    <a:lnTo>
                      <a:pt x="407" y="722"/>
                    </a:lnTo>
                    <a:lnTo>
                      <a:pt x="402" y="724"/>
                    </a:lnTo>
                    <a:lnTo>
                      <a:pt x="396" y="724"/>
                    </a:lnTo>
                    <a:lnTo>
                      <a:pt x="390" y="726"/>
                    </a:lnTo>
                    <a:lnTo>
                      <a:pt x="385" y="728"/>
                    </a:lnTo>
                    <a:lnTo>
                      <a:pt x="379" y="730"/>
                    </a:lnTo>
                    <a:lnTo>
                      <a:pt x="373" y="730"/>
                    </a:lnTo>
                    <a:lnTo>
                      <a:pt x="367" y="734"/>
                    </a:lnTo>
                    <a:lnTo>
                      <a:pt x="360" y="735"/>
                    </a:lnTo>
                    <a:lnTo>
                      <a:pt x="354" y="735"/>
                    </a:lnTo>
                    <a:lnTo>
                      <a:pt x="348" y="737"/>
                    </a:lnTo>
                    <a:lnTo>
                      <a:pt x="343" y="739"/>
                    </a:lnTo>
                    <a:lnTo>
                      <a:pt x="343" y="745"/>
                    </a:lnTo>
                    <a:lnTo>
                      <a:pt x="341" y="751"/>
                    </a:lnTo>
                    <a:lnTo>
                      <a:pt x="341" y="758"/>
                    </a:lnTo>
                    <a:lnTo>
                      <a:pt x="341" y="764"/>
                    </a:lnTo>
                    <a:lnTo>
                      <a:pt x="341" y="770"/>
                    </a:lnTo>
                    <a:lnTo>
                      <a:pt x="341" y="775"/>
                    </a:lnTo>
                    <a:lnTo>
                      <a:pt x="339" y="783"/>
                    </a:lnTo>
                    <a:lnTo>
                      <a:pt x="339" y="789"/>
                    </a:lnTo>
                    <a:lnTo>
                      <a:pt x="339" y="796"/>
                    </a:lnTo>
                    <a:lnTo>
                      <a:pt x="337" y="802"/>
                    </a:lnTo>
                    <a:lnTo>
                      <a:pt x="337" y="810"/>
                    </a:lnTo>
                    <a:lnTo>
                      <a:pt x="337" y="815"/>
                    </a:lnTo>
                    <a:lnTo>
                      <a:pt x="335" y="821"/>
                    </a:lnTo>
                    <a:lnTo>
                      <a:pt x="335" y="829"/>
                    </a:lnTo>
                    <a:lnTo>
                      <a:pt x="335" y="834"/>
                    </a:lnTo>
                    <a:lnTo>
                      <a:pt x="335" y="840"/>
                    </a:lnTo>
                    <a:lnTo>
                      <a:pt x="335" y="846"/>
                    </a:lnTo>
                    <a:lnTo>
                      <a:pt x="335" y="853"/>
                    </a:lnTo>
                    <a:lnTo>
                      <a:pt x="333" y="859"/>
                    </a:lnTo>
                    <a:lnTo>
                      <a:pt x="333" y="867"/>
                    </a:lnTo>
                    <a:lnTo>
                      <a:pt x="333" y="872"/>
                    </a:lnTo>
                    <a:lnTo>
                      <a:pt x="331" y="878"/>
                    </a:lnTo>
                    <a:lnTo>
                      <a:pt x="331" y="886"/>
                    </a:lnTo>
                    <a:lnTo>
                      <a:pt x="331" y="891"/>
                    </a:lnTo>
                    <a:lnTo>
                      <a:pt x="329" y="897"/>
                    </a:lnTo>
                    <a:lnTo>
                      <a:pt x="329" y="903"/>
                    </a:lnTo>
                    <a:lnTo>
                      <a:pt x="329" y="910"/>
                    </a:lnTo>
                    <a:lnTo>
                      <a:pt x="329" y="916"/>
                    </a:lnTo>
                    <a:lnTo>
                      <a:pt x="329" y="924"/>
                    </a:lnTo>
                    <a:lnTo>
                      <a:pt x="329" y="929"/>
                    </a:lnTo>
                    <a:lnTo>
                      <a:pt x="328" y="937"/>
                    </a:lnTo>
                    <a:lnTo>
                      <a:pt x="328" y="943"/>
                    </a:lnTo>
                    <a:lnTo>
                      <a:pt x="324" y="945"/>
                    </a:lnTo>
                    <a:lnTo>
                      <a:pt x="318" y="947"/>
                    </a:lnTo>
                    <a:lnTo>
                      <a:pt x="316" y="950"/>
                    </a:lnTo>
                    <a:lnTo>
                      <a:pt x="312" y="952"/>
                    </a:lnTo>
                    <a:lnTo>
                      <a:pt x="307" y="956"/>
                    </a:lnTo>
                    <a:lnTo>
                      <a:pt x="303" y="958"/>
                    </a:lnTo>
                    <a:lnTo>
                      <a:pt x="299" y="962"/>
                    </a:lnTo>
                    <a:lnTo>
                      <a:pt x="295" y="966"/>
                    </a:lnTo>
                    <a:lnTo>
                      <a:pt x="291" y="967"/>
                    </a:lnTo>
                    <a:lnTo>
                      <a:pt x="288" y="971"/>
                    </a:lnTo>
                    <a:lnTo>
                      <a:pt x="282" y="973"/>
                    </a:lnTo>
                    <a:lnTo>
                      <a:pt x="278" y="977"/>
                    </a:lnTo>
                    <a:lnTo>
                      <a:pt x="274" y="979"/>
                    </a:lnTo>
                    <a:lnTo>
                      <a:pt x="270" y="983"/>
                    </a:lnTo>
                    <a:lnTo>
                      <a:pt x="267" y="985"/>
                    </a:lnTo>
                    <a:lnTo>
                      <a:pt x="263" y="988"/>
                    </a:lnTo>
                    <a:lnTo>
                      <a:pt x="259" y="990"/>
                    </a:lnTo>
                    <a:lnTo>
                      <a:pt x="253" y="994"/>
                    </a:lnTo>
                    <a:lnTo>
                      <a:pt x="250" y="996"/>
                    </a:lnTo>
                    <a:lnTo>
                      <a:pt x="246" y="1000"/>
                    </a:lnTo>
                    <a:lnTo>
                      <a:pt x="242" y="1002"/>
                    </a:lnTo>
                    <a:lnTo>
                      <a:pt x="236" y="1004"/>
                    </a:lnTo>
                    <a:lnTo>
                      <a:pt x="232" y="1007"/>
                    </a:lnTo>
                    <a:lnTo>
                      <a:pt x="231" y="1011"/>
                    </a:lnTo>
                    <a:lnTo>
                      <a:pt x="225" y="1013"/>
                    </a:lnTo>
                    <a:lnTo>
                      <a:pt x="221" y="1015"/>
                    </a:lnTo>
                    <a:lnTo>
                      <a:pt x="217" y="1019"/>
                    </a:lnTo>
                    <a:lnTo>
                      <a:pt x="213" y="1023"/>
                    </a:lnTo>
                    <a:lnTo>
                      <a:pt x="206" y="1026"/>
                    </a:lnTo>
                    <a:lnTo>
                      <a:pt x="198" y="1034"/>
                    </a:lnTo>
                    <a:lnTo>
                      <a:pt x="198" y="1038"/>
                    </a:lnTo>
                    <a:lnTo>
                      <a:pt x="198" y="1042"/>
                    </a:lnTo>
                    <a:lnTo>
                      <a:pt x="196" y="1047"/>
                    </a:lnTo>
                    <a:lnTo>
                      <a:pt x="196" y="1053"/>
                    </a:lnTo>
                    <a:lnTo>
                      <a:pt x="196" y="1057"/>
                    </a:lnTo>
                    <a:lnTo>
                      <a:pt x="196" y="1061"/>
                    </a:lnTo>
                    <a:lnTo>
                      <a:pt x="196" y="1066"/>
                    </a:lnTo>
                    <a:lnTo>
                      <a:pt x="196" y="1072"/>
                    </a:lnTo>
                    <a:lnTo>
                      <a:pt x="196" y="1076"/>
                    </a:lnTo>
                    <a:lnTo>
                      <a:pt x="196" y="1080"/>
                    </a:lnTo>
                    <a:lnTo>
                      <a:pt x="196" y="1085"/>
                    </a:lnTo>
                    <a:lnTo>
                      <a:pt x="196" y="1091"/>
                    </a:lnTo>
                    <a:lnTo>
                      <a:pt x="196" y="1095"/>
                    </a:lnTo>
                    <a:lnTo>
                      <a:pt x="196" y="1101"/>
                    </a:lnTo>
                    <a:lnTo>
                      <a:pt x="196" y="1106"/>
                    </a:lnTo>
                    <a:lnTo>
                      <a:pt x="196" y="1112"/>
                    </a:lnTo>
                    <a:lnTo>
                      <a:pt x="194" y="1116"/>
                    </a:lnTo>
                    <a:lnTo>
                      <a:pt x="194" y="1120"/>
                    </a:lnTo>
                    <a:lnTo>
                      <a:pt x="194" y="1123"/>
                    </a:lnTo>
                    <a:lnTo>
                      <a:pt x="194" y="1129"/>
                    </a:lnTo>
                    <a:lnTo>
                      <a:pt x="193" y="1135"/>
                    </a:lnTo>
                    <a:lnTo>
                      <a:pt x="193" y="1140"/>
                    </a:lnTo>
                    <a:lnTo>
                      <a:pt x="193" y="1144"/>
                    </a:lnTo>
                    <a:lnTo>
                      <a:pt x="193" y="1150"/>
                    </a:lnTo>
                    <a:lnTo>
                      <a:pt x="193" y="1154"/>
                    </a:lnTo>
                    <a:lnTo>
                      <a:pt x="193" y="1159"/>
                    </a:lnTo>
                    <a:lnTo>
                      <a:pt x="193" y="1163"/>
                    </a:lnTo>
                    <a:lnTo>
                      <a:pt x="193" y="1169"/>
                    </a:lnTo>
                    <a:lnTo>
                      <a:pt x="193" y="1175"/>
                    </a:lnTo>
                    <a:lnTo>
                      <a:pt x="193" y="1180"/>
                    </a:lnTo>
                    <a:lnTo>
                      <a:pt x="193" y="1184"/>
                    </a:lnTo>
                    <a:lnTo>
                      <a:pt x="194" y="1188"/>
                    </a:lnTo>
                    <a:lnTo>
                      <a:pt x="187" y="1194"/>
                    </a:lnTo>
                    <a:lnTo>
                      <a:pt x="181" y="1198"/>
                    </a:lnTo>
                    <a:lnTo>
                      <a:pt x="175" y="1199"/>
                    </a:lnTo>
                    <a:lnTo>
                      <a:pt x="170" y="1205"/>
                    </a:lnTo>
                    <a:lnTo>
                      <a:pt x="162" y="1209"/>
                    </a:lnTo>
                    <a:lnTo>
                      <a:pt x="156" y="1213"/>
                    </a:lnTo>
                    <a:lnTo>
                      <a:pt x="153" y="1217"/>
                    </a:lnTo>
                    <a:lnTo>
                      <a:pt x="147" y="1222"/>
                    </a:lnTo>
                    <a:lnTo>
                      <a:pt x="139" y="1224"/>
                    </a:lnTo>
                    <a:lnTo>
                      <a:pt x="134" y="1228"/>
                    </a:lnTo>
                    <a:lnTo>
                      <a:pt x="128" y="1234"/>
                    </a:lnTo>
                    <a:lnTo>
                      <a:pt x="122" y="1237"/>
                    </a:lnTo>
                    <a:lnTo>
                      <a:pt x="115" y="1239"/>
                    </a:lnTo>
                    <a:lnTo>
                      <a:pt x="109" y="1245"/>
                    </a:lnTo>
                    <a:lnTo>
                      <a:pt x="103" y="1249"/>
                    </a:lnTo>
                    <a:lnTo>
                      <a:pt x="97" y="1253"/>
                    </a:lnTo>
                    <a:lnTo>
                      <a:pt x="92" y="1256"/>
                    </a:lnTo>
                    <a:lnTo>
                      <a:pt x="86" y="1260"/>
                    </a:lnTo>
                    <a:lnTo>
                      <a:pt x="80" y="1264"/>
                    </a:lnTo>
                    <a:lnTo>
                      <a:pt x="75" y="1268"/>
                    </a:lnTo>
                    <a:lnTo>
                      <a:pt x="69" y="1274"/>
                    </a:lnTo>
                    <a:lnTo>
                      <a:pt x="63" y="1277"/>
                    </a:lnTo>
                    <a:lnTo>
                      <a:pt x="57" y="1281"/>
                    </a:lnTo>
                    <a:lnTo>
                      <a:pt x="52" y="1285"/>
                    </a:lnTo>
                    <a:lnTo>
                      <a:pt x="44" y="1289"/>
                    </a:lnTo>
                    <a:lnTo>
                      <a:pt x="38" y="1293"/>
                    </a:lnTo>
                    <a:lnTo>
                      <a:pt x="35" y="1298"/>
                    </a:lnTo>
                    <a:lnTo>
                      <a:pt x="29" y="1302"/>
                    </a:lnTo>
                    <a:lnTo>
                      <a:pt x="21" y="1306"/>
                    </a:lnTo>
                    <a:lnTo>
                      <a:pt x="16" y="1310"/>
                    </a:lnTo>
                    <a:lnTo>
                      <a:pt x="10" y="1315"/>
                    </a:lnTo>
                    <a:lnTo>
                      <a:pt x="6" y="1319"/>
                    </a:lnTo>
                    <a:lnTo>
                      <a:pt x="4" y="1325"/>
                    </a:lnTo>
                    <a:lnTo>
                      <a:pt x="4" y="1333"/>
                    </a:lnTo>
                    <a:lnTo>
                      <a:pt x="4" y="1338"/>
                    </a:lnTo>
                    <a:lnTo>
                      <a:pt x="4" y="1346"/>
                    </a:lnTo>
                    <a:lnTo>
                      <a:pt x="4" y="1352"/>
                    </a:lnTo>
                    <a:lnTo>
                      <a:pt x="4" y="1359"/>
                    </a:lnTo>
                    <a:lnTo>
                      <a:pt x="4" y="1367"/>
                    </a:lnTo>
                    <a:lnTo>
                      <a:pt x="4" y="1374"/>
                    </a:lnTo>
                    <a:lnTo>
                      <a:pt x="4" y="1380"/>
                    </a:lnTo>
                    <a:lnTo>
                      <a:pt x="4" y="1388"/>
                    </a:lnTo>
                    <a:lnTo>
                      <a:pt x="2" y="1395"/>
                    </a:lnTo>
                    <a:lnTo>
                      <a:pt x="2" y="1401"/>
                    </a:lnTo>
                    <a:lnTo>
                      <a:pt x="2" y="1409"/>
                    </a:lnTo>
                    <a:lnTo>
                      <a:pt x="2" y="1416"/>
                    </a:lnTo>
                    <a:lnTo>
                      <a:pt x="2" y="1424"/>
                    </a:lnTo>
                    <a:lnTo>
                      <a:pt x="2" y="1431"/>
                    </a:lnTo>
                    <a:lnTo>
                      <a:pt x="2" y="1437"/>
                    </a:lnTo>
                    <a:lnTo>
                      <a:pt x="2" y="1445"/>
                    </a:lnTo>
                    <a:lnTo>
                      <a:pt x="0" y="1450"/>
                    </a:lnTo>
                    <a:lnTo>
                      <a:pt x="0" y="1460"/>
                    </a:lnTo>
                    <a:lnTo>
                      <a:pt x="0" y="1466"/>
                    </a:lnTo>
                    <a:lnTo>
                      <a:pt x="0" y="1473"/>
                    </a:lnTo>
                    <a:lnTo>
                      <a:pt x="0" y="1479"/>
                    </a:lnTo>
                    <a:lnTo>
                      <a:pt x="0" y="1488"/>
                    </a:lnTo>
                    <a:lnTo>
                      <a:pt x="0" y="1494"/>
                    </a:lnTo>
                    <a:lnTo>
                      <a:pt x="0" y="1502"/>
                    </a:lnTo>
                    <a:lnTo>
                      <a:pt x="0" y="1507"/>
                    </a:lnTo>
                    <a:lnTo>
                      <a:pt x="0" y="1517"/>
                    </a:lnTo>
                    <a:lnTo>
                      <a:pt x="0" y="1523"/>
                    </a:lnTo>
                    <a:lnTo>
                      <a:pt x="0" y="1528"/>
                    </a:lnTo>
                    <a:lnTo>
                      <a:pt x="0" y="1536"/>
                    </a:lnTo>
                    <a:lnTo>
                      <a:pt x="0" y="1546"/>
                    </a:lnTo>
                    <a:lnTo>
                      <a:pt x="54" y="1547"/>
                    </a:lnTo>
                    <a:lnTo>
                      <a:pt x="59" y="1346"/>
                    </a:lnTo>
                    <a:lnTo>
                      <a:pt x="63" y="1342"/>
                    </a:lnTo>
                    <a:lnTo>
                      <a:pt x="69" y="1338"/>
                    </a:lnTo>
                    <a:lnTo>
                      <a:pt x="75" y="1333"/>
                    </a:lnTo>
                    <a:lnTo>
                      <a:pt x="82" y="1329"/>
                    </a:lnTo>
                    <a:lnTo>
                      <a:pt x="88" y="1325"/>
                    </a:lnTo>
                    <a:lnTo>
                      <a:pt x="92" y="1321"/>
                    </a:lnTo>
                    <a:lnTo>
                      <a:pt x="97" y="1317"/>
                    </a:lnTo>
                    <a:lnTo>
                      <a:pt x="105" y="1315"/>
                    </a:lnTo>
                    <a:lnTo>
                      <a:pt x="111" y="1310"/>
                    </a:lnTo>
                    <a:lnTo>
                      <a:pt x="116" y="1306"/>
                    </a:lnTo>
                    <a:lnTo>
                      <a:pt x="122" y="1302"/>
                    </a:lnTo>
                    <a:lnTo>
                      <a:pt x="128" y="1298"/>
                    </a:lnTo>
                    <a:lnTo>
                      <a:pt x="134" y="1293"/>
                    </a:lnTo>
                    <a:lnTo>
                      <a:pt x="139" y="1291"/>
                    </a:lnTo>
                    <a:lnTo>
                      <a:pt x="145" y="1285"/>
                    </a:lnTo>
                    <a:lnTo>
                      <a:pt x="153" y="1281"/>
                    </a:lnTo>
                    <a:lnTo>
                      <a:pt x="156" y="1277"/>
                    </a:lnTo>
                    <a:lnTo>
                      <a:pt x="162" y="1274"/>
                    </a:lnTo>
                    <a:lnTo>
                      <a:pt x="168" y="1268"/>
                    </a:lnTo>
                    <a:lnTo>
                      <a:pt x="175" y="1266"/>
                    </a:lnTo>
                    <a:lnTo>
                      <a:pt x="181" y="1262"/>
                    </a:lnTo>
                    <a:lnTo>
                      <a:pt x="187" y="1256"/>
                    </a:lnTo>
                    <a:lnTo>
                      <a:pt x="193" y="1253"/>
                    </a:lnTo>
                    <a:lnTo>
                      <a:pt x="198" y="1251"/>
                    </a:lnTo>
                    <a:lnTo>
                      <a:pt x="204" y="1245"/>
                    </a:lnTo>
                    <a:lnTo>
                      <a:pt x="210" y="1241"/>
                    </a:lnTo>
                    <a:lnTo>
                      <a:pt x="215" y="1237"/>
                    </a:lnTo>
                    <a:lnTo>
                      <a:pt x="221" y="1234"/>
                    </a:lnTo>
                    <a:lnTo>
                      <a:pt x="227" y="1228"/>
                    </a:lnTo>
                    <a:lnTo>
                      <a:pt x="234" y="1226"/>
                    </a:lnTo>
                    <a:lnTo>
                      <a:pt x="240" y="1222"/>
                    </a:lnTo>
                    <a:lnTo>
                      <a:pt x="246" y="1217"/>
                    </a:lnTo>
                    <a:lnTo>
                      <a:pt x="246" y="1213"/>
                    </a:lnTo>
                    <a:lnTo>
                      <a:pt x="246" y="1207"/>
                    </a:lnTo>
                    <a:lnTo>
                      <a:pt x="246" y="1203"/>
                    </a:lnTo>
                    <a:lnTo>
                      <a:pt x="246" y="1198"/>
                    </a:lnTo>
                    <a:lnTo>
                      <a:pt x="246" y="1194"/>
                    </a:lnTo>
                    <a:lnTo>
                      <a:pt x="246" y="1188"/>
                    </a:lnTo>
                    <a:lnTo>
                      <a:pt x="246" y="1182"/>
                    </a:lnTo>
                    <a:lnTo>
                      <a:pt x="246" y="1179"/>
                    </a:lnTo>
                    <a:lnTo>
                      <a:pt x="246" y="1175"/>
                    </a:lnTo>
                    <a:lnTo>
                      <a:pt x="246" y="1169"/>
                    </a:lnTo>
                    <a:lnTo>
                      <a:pt x="246" y="1163"/>
                    </a:lnTo>
                    <a:lnTo>
                      <a:pt x="248" y="1159"/>
                    </a:lnTo>
                    <a:lnTo>
                      <a:pt x="248" y="1154"/>
                    </a:lnTo>
                    <a:lnTo>
                      <a:pt x="248" y="1150"/>
                    </a:lnTo>
                    <a:lnTo>
                      <a:pt x="248" y="1144"/>
                    </a:lnTo>
                    <a:lnTo>
                      <a:pt x="248" y="1140"/>
                    </a:lnTo>
                    <a:lnTo>
                      <a:pt x="248" y="1135"/>
                    </a:lnTo>
                    <a:lnTo>
                      <a:pt x="248" y="1129"/>
                    </a:lnTo>
                    <a:lnTo>
                      <a:pt x="248" y="1123"/>
                    </a:lnTo>
                    <a:lnTo>
                      <a:pt x="248" y="1121"/>
                    </a:lnTo>
                    <a:lnTo>
                      <a:pt x="248" y="1116"/>
                    </a:lnTo>
                    <a:lnTo>
                      <a:pt x="248" y="1110"/>
                    </a:lnTo>
                    <a:lnTo>
                      <a:pt x="248" y="1106"/>
                    </a:lnTo>
                    <a:lnTo>
                      <a:pt x="250" y="1101"/>
                    </a:lnTo>
                    <a:lnTo>
                      <a:pt x="250" y="1095"/>
                    </a:lnTo>
                    <a:lnTo>
                      <a:pt x="250" y="1091"/>
                    </a:lnTo>
                    <a:lnTo>
                      <a:pt x="250" y="1085"/>
                    </a:lnTo>
                    <a:lnTo>
                      <a:pt x="250" y="1082"/>
                    </a:lnTo>
                    <a:lnTo>
                      <a:pt x="250" y="1076"/>
                    </a:lnTo>
                    <a:lnTo>
                      <a:pt x="250" y="1072"/>
                    </a:lnTo>
                    <a:lnTo>
                      <a:pt x="250" y="1066"/>
                    </a:lnTo>
                    <a:lnTo>
                      <a:pt x="251" y="1063"/>
                    </a:lnTo>
                    <a:lnTo>
                      <a:pt x="253" y="1059"/>
                    </a:lnTo>
                    <a:lnTo>
                      <a:pt x="259" y="1057"/>
                    </a:lnTo>
                    <a:lnTo>
                      <a:pt x="263" y="1053"/>
                    </a:lnTo>
                    <a:lnTo>
                      <a:pt x="267" y="1051"/>
                    </a:lnTo>
                    <a:lnTo>
                      <a:pt x="270" y="1047"/>
                    </a:lnTo>
                    <a:lnTo>
                      <a:pt x="274" y="1045"/>
                    </a:lnTo>
                    <a:lnTo>
                      <a:pt x="278" y="1042"/>
                    </a:lnTo>
                    <a:lnTo>
                      <a:pt x="282" y="1040"/>
                    </a:lnTo>
                    <a:lnTo>
                      <a:pt x="286" y="1036"/>
                    </a:lnTo>
                    <a:lnTo>
                      <a:pt x="289" y="1034"/>
                    </a:lnTo>
                    <a:lnTo>
                      <a:pt x="295" y="1030"/>
                    </a:lnTo>
                    <a:lnTo>
                      <a:pt x="299" y="1028"/>
                    </a:lnTo>
                    <a:lnTo>
                      <a:pt x="303" y="1024"/>
                    </a:lnTo>
                    <a:lnTo>
                      <a:pt x="307" y="1023"/>
                    </a:lnTo>
                    <a:lnTo>
                      <a:pt x="312" y="1019"/>
                    </a:lnTo>
                    <a:lnTo>
                      <a:pt x="316" y="1017"/>
                    </a:lnTo>
                    <a:lnTo>
                      <a:pt x="318" y="1013"/>
                    </a:lnTo>
                    <a:lnTo>
                      <a:pt x="324" y="1011"/>
                    </a:lnTo>
                    <a:lnTo>
                      <a:pt x="328" y="1007"/>
                    </a:lnTo>
                    <a:lnTo>
                      <a:pt x="329" y="1005"/>
                    </a:lnTo>
                    <a:lnTo>
                      <a:pt x="335" y="1002"/>
                    </a:lnTo>
                    <a:lnTo>
                      <a:pt x="339" y="1000"/>
                    </a:lnTo>
                    <a:lnTo>
                      <a:pt x="343" y="996"/>
                    </a:lnTo>
                    <a:lnTo>
                      <a:pt x="347" y="994"/>
                    </a:lnTo>
                    <a:lnTo>
                      <a:pt x="350" y="990"/>
                    </a:lnTo>
                    <a:lnTo>
                      <a:pt x="354" y="988"/>
                    </a:lnTo>
                    <a:lnTo>
                      <a:pt x="358" y="985"/>
                    </a:lnTo>
                    <a:lnTo>
                      <a:pt x="364" y="983"/>
                    </a:lnTo>
                    <a:lnTo>
                      <a:pt x="366" y="979"/>
                    </a:lnTo>
                    <a:lnTo>
                      <a:pt x="369" y="977"/>
                    </a:lnTo>
                    <a:lnTo>
                      <a:pt x="375" y="973"/>
                    </a:lnTo>
                    <a:lnTo>
                      <a:pt x="379" y="973"/>
                    </a:lnTo>
                    <a:lnTo>
                      <a:pt x="379" y="966"/>
                    </a:lnTo>
                    <a:lnTo>
                      <a:pt x="381" y="960"/>
                    </a:lnTo>
                    <a:lnTo>
                      <a:pt x="381" y="952"/>
                    </a:lnTo>
                    <a:lnTo>
                      <a:pt x="381" y="947"/>
                    </a:lnTo>
                    <a:lnTo>
                      <a:pt x="381" y="941"/>
                    </a:lnTo>
                    <a:lnTo>
                      <a:pt x="381" y="935"/>
                    </a:lnTo>
                    <a:lnTo>
                      <a:pt x="381" y="929"/>
                    </a:lnTo>
                    <a:lnTo>
                      <a:pt x="383" y="924"/>
                    </a:lnTo>
                    <a:lnTo>
                      <a:pt x="383" y="918"/>
                    </a:lnTo>
                    <a:lnTo>
                      <a:pt x="385" y="910"/>
                    </a:lnTo>
                    <a:lnTo>
                      <a:pt x="385" y="905"/>
                    </a:lnTo>
                    <a:lnTo>
                      <a:pt x="385" y="899"/>
                    </a:lnTo>
                    <a:lnTo>
                      <a:pt x="385" y="891"/>
                    </a:lnTo>
                    <a:lnTo>
                      <a:pt x="386" y="886"/>
                    </a:lnTo>
                    <a:lnTo>
                      <a:pt x="386" y="880"/>
                    </a:lnTo>
                    <a:lnTo>
                      <a:pt x="386" y="874"/>
                    </a:lnTo>
                    <a:lnTo>
                      <a:pt x="386" y="869"/>
                    </a:lnTo>
                    <a:lnTo>
                      <a:pt x="386" y="863"/>
                    </a:lnTo>
                    <a:lnTo>
                      <a:pt x="386" y="857"/>
                    </a:lnTo>
                    <a:lnTo>
                      <a:pt x="388" y="851"/>
                    </a:lnTo>
                    <a:lnTo>
                      <a:pt x="388" y="846"/>
                    </a:lnTo>
                    <a:lnTo>
                      <a:pt x="388" y="840"/>
                    </a:lnTo>
                    <a:lnTo>
                      <a:pt x="388" y="834"/>
                    </a:lnTo>
                    <a:lnTo>
                      <a:pt x="390" y="829"/>
                    </a:lnTo>
                    <a:lnTo>
                      <a:pt x="390" y="821"/>
                    </a:lnTo>
                    <a:lnTo>
                      <a:pt x="390" y="815"/>
                    </a:lnTo>
                    <a:lnTo>
                      <a:pt x="390" y="810"/>
                    </a:lnTo>
                    <a:lnTo>
                      <a:pt x="392" y="804"/>
                    </a:lnTo>
                    <a:lnTo>
                      <a:pt x="392" y="798"/>
                    </a:lnTo>
                    <a:lnTo>
                      <a:pt x="392" y="792"/>
                    </a:lnTo>
                    <a:lnTo>
                      <a:pt x="392" y="787"/>
                    </a:lnTo>
                    <a:lnTo>
                      <a:pt x="392" y="781"/>
                    </a:lnTo>
                    <a:lnTo>
                      <a:pt x="398" y="779"/>
                    </a:lnTo>
                    <a:lnTo>
                      <a:pt x="404" y="777"/>
                    </a:lnTo>
                    <a:lnTo>
                      <a:pt x="409" y="775"/>
                    </a:lnTo>
                    <a:lnTo>
                      <a:pt x="417" y="775"/>
                    </a:lnTo>
                    <a:lnTo>
                      <a:pt x="423" y="772"/>
                    </a:lnTo>
                    <a:lnTo>
                      <a:pt x="428" y="770"/>
                    </a:lnTo>
                    <a:lnTo>
                      <a:pt x="434" y="770"/>
                    </a:lnTo>
                    <a:lnTo>
                      <a:pt x="440" y="770"/>
                    </a:lnTo>
                    <a:lnTo>
                      <a:pt x="445" y="766"/>
                    </a:lnTo>
                    <a:lnTo>
                      <a:pt x="451" y="764"/>
                    </a:lnTo>
                    <a:lnTo>
                      <a:pt x="457" y="764"/>
                    </a:lnTo>
                    <a:lnTo>
                      <a:pt x="463" y="762"/>
                    </a:lnTo>
                    <a:lnTo>
                      <a:pt x="468" y="760"/>
                    </a:lnTo>
                    <a:lnTo>
                      <a:pt x="474" y="758"/>
                    </a:lnTo>
                    <a:lnTo>
                      <a:pt x="480" y="758"/>
                    </a:lnTo>
                    <a:lnTo>
                      <a:pt x="487" y="756"/>
                    </a:lnTo>
                    <a:lnTo>
                      <a:pt x="491" y="754"/>
                    </a:lnTo>
                    <a:lnTo>
                      <a:pt x="497" y="753"/>
                    </a:lnTo>
                    <a:lnTo>
                      <a:pt x="502" y="753"/>
                    </a:lnTo>
                    <a:lnTo>
                      <a:pt x="508" y="751"/>
                    </a:lnTo>
                    <a:lnTo>
                      <a:pt x="514" y="747"/>
                    </a:lnTo>
                    <a:lnTo>
                      <a:pt x="520" y="747"/>
                    </a:lnTo>
                    <a:lnTo>
                      <a:pt x="525" y="745"/>
                    </a:lnTo>
                    <a:lnTo>
                      <a:pt x="533" y="745"/>
                    </a:lnTo>
                    <a:lnTo>
                      <a:pt x="539" y="741"/>
                    </a:lnTo>
                    <a:lnTo>
                      <a:pt x="544" y="741"/>
                    </a:lnTo>
                    <a:lnTo>
                      <a:pt x="550" y="739"/>
                    </a:lnTo>
                    <a:lnTo>
                      <a:pt x="556" y="737"/>
                    </a:lnTo>
                    <a:lnTo>
                      <a:pt x="561" y="735"/>
                    </a:lnTo>
                    <a:lnTo>
                      <a:pt x="567" y="735"/>
                    </a:lnTo>
                    <a:lnTo>
                      <a:pt x="573" y="734"/>
                    </a:lnTo>
                    <a:lnTo>
                      <a:pt x="579" y="734"/>
                    </a:lnTo>
                    <a:lnTo>
                      <a:pt x="579" y="728"/>
                    </a:lnTo>
                    <a:lnTo>
                      <a:pt x="580" y="724"/>
                    </a:lnTo>
                    <a:lnTo>
                      <a:pt x="580" y="718"/>
                    </a:lnTo>
                    <a:lnTo>
                      <a:pt x="582" y="713"/>
                    </a:lnTo>
                    <a:lnTo>
                      <a:pt x="582" y="709"/>
                    </a:lnTo>
                    <a:lnTo>
                      <a:pt x="584" y="703"/>
                    </a:lnTo>
                    <a:lnTo>
                      <a:pt x="584" y="699"/>
                    </a:lnTo>
                    <a:lnTo>
                      <a:pt x="584" y="695"/>
                    </a:lnTo>
                    <a:lnTo>
                      <a:pt x="584" y="690"/>
                    </a:lnTo>
                    <a:lnTo>
                      <a:pt x="586" y="684"/>
                    </a:lnTo>
                    <a:lnTo>
                      <a:pt x="588" y="678"/>
                    </a:lnTo>
                    <a:lnTo>
                      <a:pt x="590" y="675"/>
                    </a:lnTo>
                    <a:lnTo>
                      <a:pt x="590" y="671"/>
                    </a:lnTo>
                    <a:lnTo>
                      <a:pt x="590" y="665"/>
                    </a:lnTo>
                    <a:lnTo>
                      <a:pt x="590" y="659"/>
                    </a:lnTo>
                    <a:lnTo>
                      <a:pt x="592" y="656"/>
                    </a:lnTo>
                    <a:lnTo>
                      <a:pt x="592" y="650"/>
                    </a:lnTo>
                    <a:lnTo>
                      <a:pt x="594" y="646"/>
                    </a:lnTo>
                    <a:lnTo>
                      <a:pt x="596" y="640"/>
                    </a:lnTo>
                    <a:lnTo>
                      <a:pt x="596" y="637"/>
                    </a:lnTo>
                    <a:lnTo>
                      <a:pt x="596" y="631"/>
                    </a:lnTo>
                    <a:lnTo>
                      <a:pt x="598" y="625"/>
                    </a:lnTo>
                    <a:lnTo>
                      <a:pt x="598" y="621"/>
                    </a:lnTo>
                    <a:lnTo>
                      <a:pt x="599" y="618"/>
                    </a:lnTo>
                    <a:lnTo>
                      <a:pt x="599" y="614"/>
                    </a:lnTo>
                    <a:lnTo>
                      <a:pt x="601" y="608"/>
                    </a:lnTo>
                    <a:lnTo>
                      <a:pt x="601" y="602"/>
                    </a:lnTo>
                    <a:lnTo>
                      <a:pt x="601" y="599"/>
                    </a:lnTo>
                    <a:lnTo>
                      <a:pt x="603" y="593"/>
                    </a:lnTo>
                    <a:lnTo>
                      <a:pt x="603" y="589"/>
                    </a:lnTo>
                    <a:lnTo>
                      <a:pt x="605" y="583"/>
                    </a:lnTo>
                    <a:lnTo>
                      <a:pt x="607" y="579"/>
                    </a:lnTo>
                    <a:lnTo>
                      <a:pt x="613" y="578"/>
                    </a:lnTo>
                    <a:lnTo>
                      <a:pt x="618" y="576"/>
                    </a:lnTo>
                    <a:lnTo>
                      <a:pt x="624" y="574"/>
                    </a:lnTo>
                    <a:lnTo>
                      <a:pt x="630" y="574"/>
                    </a:lnTo>
                    <a:lnTo>
                      <a:pt x="637" y="574"/>
                    </a:lnTo>
                    <a:lnTo>
                      <a:pt x="645" y="572"/>
                    </a:lnTo>
                    <a:lnTo>
                      <a:pt x="651" y="570"/>
                    </a:lnTo>
                    <a:lnTo>
                      <a:pt x="658" y="570"/>
                    </a:lnTo>
                    <a:lnTo>
                      <a:pt x="666" y="568"/>
                    </a:lnTo>
                    <a:lnTo>
                      <a:pt x="672" y="568"/>
                    </a:lnTo>
                    <a:lnTo>
                      <a:pt x="677" y="566"/>
                    </a:lnTo>
                    <a:lnTo>
                      <a:pt x="685" y="564"/>
                    </a:lnTo>
                    <a:lnTo>
                      <a:pt x="691" y="562"/>
                    </a:lnTo>
                    <a:lnTo>
                      <a:pt x="698" y="560"/>
                    </a:lnTo>
                    <a:lnTo>
                      <a:pt x="706" y="560"/>
                    </a:lnTo>
                    <a:lnTo>
                      <a:pt x="712" y="560"/>
                    </a:lnTo>
                    <a:lnTo>
                      <a:pt x="719" y="557"/>
                    </a:lnTo>
                    <a:lnTo>
                      <a:pt x="725" y="557"/>
                    </a:lnTo>
                    <a:lnTo>
                      <a:pt x="733" y="555"/>
                    </a:lnTo>
                    <a:lnTo>
                      <a:pt x="740" y="555"/>
                    </a:lnTo>
                    <a:lnTo>
                      <a:pt x="746" y="553"/>
                    </a:lnTo>
                    <a:lnTo>
                      <a:pt x="752" y="553"/>
                    </a:lnTo>
                    <a:lnTo>
                      <a:pt x="759" y="551"/>
                    </a:lnTo>
                    <a:lnTo>
                      <a:pt x="767" y="549"/>
                    </a:lnTo>
                    <a:lnTo>
                      <a:pt x="773" y="549"/>
                    </a:lnTo>
                    <a:lnTo>
                      <a:pt x="780" y="549"/>
                    </a:lnTo>
                    <a:lnTo>
                      <a:pt x="786" y="547"/>
                    </a:lnTo>
                    <a:lnTo>
                      <a:pt x="793" y="545"/>
                    </a:lnTo>
                    <a:lnTo>
                      <a:pt x="799" y="543"/>
                    </a:lnTo>
                    <a:lnTo>
                      <a:pt x="805" y="543"/>
                    </a:lnTo>
                    <a:lnTo>
                      <a:pt x="812" y="543"/>
                    </a:lnTo>
                    <a:lnTo>
                      <a:pt x="820" y="543"/>
                    </a:lnTo>
                    <a:lnTo>
                      <a:pt x="820" y="538"/>
                    </a:lnTo>
                    <a:lnTo>
                      <a:pt x="822" y="532"/>
                    </a:lnTo>
                    <a:lnTo>
                      <a:pt x="822" y="526"/>
                    </a:lnTo>
                    <a:lnTo>
                      <a:pt x="822" y="521"/>
                    </a:lnTo>
                    <a:lnTo>
                      <a:pt x="822" y="515"/>
                    </a:lnTo>
                    <a:lnTo>
                      <a:pt x="824" y="511"/>
                    </a:lnTo>
                    <a:lnTo>
                      <a:pt x="824" y="505"/>
                    </a:lnTo>
                    <a:lnTo>
                      <a:pt x="826" y="502"/>
                    </a:lnTo>
                    <a:lnTo>
                      <a:pt x="826" y="496"/>
                    </a:lnTo>
                    <a:lnTo>
                      <a:pt x="828" y="490"/>
                    </a:lnTo>
                    <a:lnTo>
                      <a:pt x="828" y="486"/>
                    </a:lnTo>
                    <a:lnTo>
                      <a:pt x="830" y="481"/>
                    </a:lnTo>
                    <a:lnTo>
                      <a:pt x="830" y="475"/>
                    </a:lnTo>
                    <a:lnTo>
                      <a:pt x="831" y="471"/>
                    </a:lnTo>
                    <a:lnTo>
                      <a:pt x="831" y="465"/>
                    </a:lnTo>
                    <a:lnTo>
                      <a:pt x="833" y="462"/>
                    </a:lnTo>
                    <a:lnTo>
                      <a:pt x="833" y="456"/>
                    </a:lnTo>
                    <a:lnTo>
                      <a:pt x="833" y="450"/>
                    </a:lnTo>
                    <a:lnTo>
                      <a:pt x="835" y="446"/>
                    </a:lnTo>
                    <a:lnTo>
                      <a:pt x="837" y="439"/>
                    </a:lnTo>
                    <a:lnTo>
                      <a:pt x="837" y="435"/>
                    </a:lnTo>
                    <a:lnTo>
                      <a:pt x="839" y="429"/>
                    </a:lnTo>
                    <a:lnTo>
                      <a:pt x="839" y="425"/>
                    </a:lnTo>
                    <a:lnTo>
                      <a:pt x="839" y="422"/>
                    </a:lnTo>
                    <a:lnTo>
                      <a:pt x="839" y="416"/>
                    </a:lnTo>
                    <a:lnTo>
                      <a:pt x="841" y="410"/>
                    </a:lnTo>
                    <a:lnTo>
                      <a:pt x="841" y="405"/>
                    </a:lnTo>
                    <a:lnTo>
                      <a:pt x="843" y="401"/>
                    </a:lnTo>
                    <a:lnTo>
                      <a:pt x="843" y="395"/>
                    </a:lnTo>
                    <a:lnTo>
                      <a:pt x="845" y="391"/>
                    </a:lnTo>
                    <a:lnTo>
                      <a:pt x="845" y="386"/>
                    </a:lnTo>
                    <a:lnTo>
                      <a:pt x="845" y="382"/>
                    </a:lnTo>
                    <a:lnTo>
                      <a:pt x="852" y="380"/>
                    </a:lnTo>
                    <a:lnTo>
                      <a:pt x="858" y="378"/>
                    </a:lnTo>
                    <a:lnTo>
                      <a:pt x="866" y="376"/>
                    </a:lnTo>
                    <a:lnTo>
                      <a:pt x="873" y="376"/>
                    </a:lnTo>
                    <a:lnTo>
                      <a:pt x="879" y="374"/>
                    </a:lnTo>
                    <a:lnTo>
                      <a:pt x="887" y="372"/>
                    </a:lnTo>
                    <a:lnTo>
                      <a:pt x="894" y="370"/>
                    </a:lnTo>
                    <a:lnTo>
                      <a:pt x="900" y="370"/>
                    </a:lnTo>
                    <a:lnTo>
                      <a:pt x="908" y="368"/>
                    </a:lnTo>
                    <a:lnTo>
                      <a:pt x="915" y="367"/>
                    </a:lnTo>
                    <a:lnTo>
                      <a:pt x="921" y="365"/>
                    </a:lnTo>
                    <a:lnTo>
                      <a:pt x="928" y="365"/>
                    </a:lnTo>
                    <a:lnTo>
                      <a:pt x="936" y="363"/>
                    </a:lnTo>
                    <a:lnTo>
                      <a:pt x="944" y="361"/>
                    </a:lnTo>
                    <a:lnTo>
                      <a:pt x="949" y="359"/>
                    </a:lnTo>
                    <a:lnTo>
                      <a:pt x="957" y="359"/>
                    </a:lnTo>
                    <a:lnTo>
                      <a:pt x="963" y="357"/>
                    </a:lnTo>
                    <a:lnTo>
                      <a:pt x="970" y="355"/>
                    </a:lnTo>
                    <a:lnTo>
                      <a:pt x="978" y="353"/>
                    </a:lnTo>
                    <a:lnTo>
                      <a:pt x="984" y="353"/>
                    </a:lnTo>
                    <a:lnTo>
                      <a:pt x="991" y="351"/>
                    </a:lnTo>
                    <a:lnTo>
                      <a:pt x="999" y="349"/>
                    </a:lnTo>
                    <a:lnTo>
                      <a:pt x="1006" y="347"/>
                    </a:lnTo>
                    <a:lnTo>
                      <a:pt x="1012" y="347"/>
                    </a:lnTo>
                    <a:lnTo>
                      <a:pt x="1018" y="346"/>
                    </a:lnTo>
                    <a:lnTo>
                      <a:pt x="1025" y="346"/>
                    </a:lnTo>
                    <a:lnTo>
                      <a:pt x="1033" y="342"/>
                    </a:lnTo>
                    <a:lnTo>
                      <a:pt x="1041" y="342"/>
                    </a:lnTo>
                    <a:lnTo>
                      <a:pt x="1046" y="342"/>
                    </a:lnTo>
                    <a:lnTo>
                      <a:pt x="1054" y="340"/>
                    </a:lnTo>
                    <a:lnTo>
                      <a:pt x="1060" y="338"/>
                    </a:lnTo>
                    <a:lnTo>
                      <a:pt x="1067" y="336"/>
                    </a:lnTo>
                    <a:lnTo>
                      <a:pt x="1067" y="332"/>
                    </a:lnTo>
                    <a:lnTo>
                      <a:pt x="1067" y="330"/>
                    </a:lnTo>
                    <a:lnTo>
                      <a:pt x="1067" y="325"/>
                    </a:lnTo>
                    <a:lnTo>
                      <a:pt x="1067" y="321"/>
                    </a:lnTo>
                    <a:lnTo>
                      <a:pt x="1069" y="313"/>
                    </a:lnTo>
                    <a:lnTo>
                      <a:pt x="1069" y="306"/>
                    </a:lnTo>
                    <a:lnTo>
                      <a:pt x="1069" y="298"/>
                    </a:lnTo>
                    <a:lnTo>
                      <a:pt x="1071" y="290"/>
                    </a:lnTo>
                    <a:lnTo>
                      <a:pt x="1071" y="283"/>
                    </a:lnTo>
                    <a:lnTo>
                      <a:pt x="1071" y="277"/>
                    </a:lnTo>
                    <a:lnTo>
                      <a:pt x="1071" y="271"/>
                    </a:lnTo>
                    <a:lnTo>
                      <a:pt x="1071" y="268"/>
                    </a:lnTo>
                    <a:lnTo>
                      <a:pt x="1071" y="266"/>
                    </a:lnTo>
                    <a:lnTo>
                      <a:pt x="1071" y="260"/>
                    </a:lnTo>
                    <a:lnTo>
                      <a:pt x="1071" y="256"/>
                    </a:lnTo>
                    <a:lnTo>
                      <a:pt x="1071" y="252"/>
                    </a:lnTo>
                    <a:lnTo>
                      <a:pt x="1071" y="249"/>
                    </a:lnTo>
                    <a:lnTo>
                      <a:pt x="1071" y="245"/>
                    </a:lnTo>
                    <a:lnTo>
                      <a:pt x="1071" y="237"/>
                    </a:lnTo>
                    <a:lnTo>
                      <a:pt x="1071" y="232"/>
                    </a:lnTo>
                    <a:lnTo>
                      <a:pt x="1071" y="224"/>
                    </a:lnTo>
                    <a:lnTo>
                      <a:pt x="1073" y="216"/>
                    </a:lnTo>
                    <a:lnTo>
                      <a:pt x="1079" y="214"/>
                    </a:lnTo>
                    <a:lnTo>
                      <a:pt x="1088" y="214"/>
                    </a:lnTo>
                    <a:lnTo>
                      <a:pt x="1090" y="212"/>
                    </a:lnTo>
                    <a:lnTo>
                      <a:pt x="1094" y="212"/>
                    </a:lnTo>
                    <a:lnTo>
                      <a:pt x="1100" y="211"/>
                    </a:lnTo>
                    <a:lnTo>
                      <a:pt x="1103" y="211"/>
                    </a:lnTo>
                    <a:lnTo>
                      <a:pt x="1111" y="209"/>
                    </a:lnTo>
                    <a:lnTo>
                      <a:pt x="1119" y="209"/>
                    </a:lnTo>
                    <a:lnTo>
                      <a:pt x="1122" y="209"/>
                    </a:lnTo>
                    <a:lnTo>
                      <a:pt x="1126" y="207"/>
                    </a:lnTo>
                    <a:lnTo>
                      <a:pt x="1130" y="207"/>
                    </a:lnTo>
                    <a:lnTo>
                      <a:pt x="1134" y="207"/>
                    </a:lnTo>
                    <a:lnTo>
                      <a:pt x="1138" y="205"/>
                    </a:lnTo>
                    <a:lnTo>
                      <a:pt x="1141" y="205"/>
                    </a:lnTo>
                    <a:lnTo>
                      <a:pt x="1147" y="203"/>
                    </a:lnTo>
                    <a:lnTo>
                      <a:pt x="1151" y="203"/>
                    </a:lnTo>
                    <a:lnTo>
                      <a:pt x="1153" y="203"/>
                    </a:lnTo>
                    <a:lnTo>
                      <a:pt x="1159" y="203"/>
                    </a:lnTo>
                    <a:lnTo>
                      <a:pt x="1162" y="201"/>
                    </a:lnTo>
                    <a:lnTo>
                      <a:pt x="1166" y="201"/>
                    </a:lnTo>
                    <a:lnTo>
                      <a:pt x="1170" y="201"/>
                    </a:lnTo>
                    <a:lnTo>
                      <a:pt x="1174" y="199"/>
                    </a:lnTo>
                    <a:lnTo>
                      <a:pt x="1178" y="199"/>
                    </a:lnTo>
                    <a:lnTo>
                      <a:pt x="1181" y="199"/>
                    </a:lnTo>
                    <a:lnTo>
                      <a:pt x="1185" y="197"/>
                    </a:lnTo>
                    <a:lnTo>
                      <a:pt x="1189" y="197"/>
                    </a:lnTo>
                    <a:lnTo>
                      <a:pt x="1193" y="195"/>
                    </a:lnTo>
                    <a:lnTo>
                      <a:pt x="1198" y="195"/>
                    </a:lnTo>
                    <a:lnTo>
                      <a:pt x="1204" y="195"/>
                    </a:lnTo>
                    <a:lnTo>
                      <a:pt x="1212" y="193"/>
                    </a:lnTo>
                    <a:lnTo>
                      <a:pt x="1216" y="192"/>
                    </a:lnTo>
                    <a:lnTo>
                      <a:pt x="1221" y="192"/>
                    </a:lnTo>
                    <a:lnTo>
                      <a:pt x="1223" y="190"/>
                    </a:lnTo>
                    <a:lnTo>
                      <a:pt x="1227" y="190"/>
                    </a:lnTo>
                    <a:lnTo>
                      <a:pt x="1233" y="190"/>
                    </a:lnTo>
                    <a:lnTo>
                      <a:pt x="1237" y="190"/>
                    </a:lnTo>
                    <a:lnTo>
                      <a:pt x="1238" y="188"/>
                    </a:lnTo>
                    <a:lnTo>
                      <a:pt x="1244" y="188"/>
                    </a:lnTo>
                    <a:lnTo>
                      <a:pt x="1246" y="188"/>
                    </a:lnTo>
                    <a:lnTo>
                      <a:pt x="1250" y="186"/>
                    </a:lnTo>
                    <a:lnTo>
                      <a:pt x="1256" y="186"/>
                    </a:lnTo>
                    <a:lnTo>
                      <a:pt x="1259" y="186"/>
                    </a:lnTo>
                    <a:lnTo>
                      <a:pt x="1267" y="184"/>
                    </a:lnTo>
                    <a:lnTo>
                      <a:pt x="1275" y="184"/>
                    </a:lnTo>
                    <a:lnTo>
                      <a:pt x="1278" y="184"/>
                    </a:lnTo>
                    <a:lnTo>
                      <a:pt x="1282" y="182"/>
                    </a:lnTo>
                    <a:lnTo>
                      <a:pt x="1286" y="182"/>
                    </a:lnTo>
                    <a:lnTo>
                      <a:pt x="1292" y="182"/>
                    </a:lnTo>
                    <a:lnTo>
                      <a:pt x="1294" y="180"/>
                    </a:lnTo>
                    <a:lnTo>
                      <a:pt x="1297" y="180"/>
                    </a:lnTo>
                    <a:lnTo>
                      <a:pt x="1303" y="178"/>
                    </a:lnTo>
                    <a:lnTo>
                      <a:pt x="1307" y="178"/>
                    </a:lnTo>
                    <a:lnTo>
                      <a:pt x="1309" y="178"/>
                    </a:lnTo>
                    <a:lnTo>
                      <a:pt x="1314" y="178"/>
                    </a:lnTo>
                    <a:lnTo>
                      <a:pt x="1318" y="178"/>
                    </a:lnTo>
                    <a:lnTo>
                      <a:pt x="1322" y="178"/>
                    </a:lnTo>
                    <a:lnTo>
                      <a:pt x="1322" y="171"/>
                    </a:lnTo>
                    <a:lnTo>
                      <a:pt x="1324" y="163"/>
                    </a:lnTo>
                    <a:lnTo>
                      <a:pt x="1324" y="155"/>
                    </a:lnTo>
                    <a:lnTo>
                      <a:pt x="1326" y="150"/>
                    </a:lnTo>
                    <a:lnTo>
                      <a:pt x="1326" y="142"/>
                    </a:lnTo>
                    <a:lnTo>
                      <a:pt x="1328" y="135"/>
                    </a:lnTo>
                    <a:lnTo>
                      <a:pt x="1328" y="127"/>
                    </a:lnTo>
                    <a:lnTo>
                      <a:pt x="1330" y="121"/>
                    </a:lnTo>
                    <a:lnTo>
                      <a:pt x="1332" y="112"/>
                    </a:lnTo>
                    <a:lnTo>
                      <a:pt x="1332" y="104"/>
                    </a:lnTo>
                    <a:lnTo>
                      <a:pt x="1332" y="98"/>
                    </a:lnTo>
                    <a:lnTo>
                      <a:pt x="1333" y="93"/>
                    </a:lnTo>
                    <a:lnTo>
                      <a:pt x="1333" y="83"/>
                    </a:lnTo>
                    <a:lnTo>
                      <a:pt x="1335" y="76"/>
                    </a:lnTo>
                    <a:lnTo>
                      <a:pt x="1337" y="68"/>
                    </a:lnTo>
                    <a:lnTo>
                      <a:pt x="1337" y="62"/>
                    </a:lnTo>
                    <a:lnTo>
                      <a:pt x="1763" y="53"/>
                    </a:lnTo>
                    <a:close/>
                  </a:path>
                </a:pathLst>
              </a:custGeom>
              <a:solidFill>
                <a:srgbClr val="000000"/>
              </a:solidFill>
              <a:ln w="9525">
                <a:noFill/>
                <a:round/>
                <a:headEnd/>
                <a:tailEnd/>
              </a:ln>
            </p:spPr>
            <p:txBody>
              <a:bodyPr/>
              <a:lstStyle/>
              <a:p>
                <a:endParaRPr lang="zh-CN" altLang="en-US"/>
              </a:p>
            </p:txBody>
          </p:sp>
          <p:sp>
            <p:nvSpPr>
              <p:cNvPr id="63563" name="Freeform 190"/>
              <p:cNvSpPr>
                <a:spLocks/>
              </p:cNvSpPr>
              <p:nvPr/>
            </p:nvSpPr>
            <p:spPr bwMode="auto">
              <a:xfrm>
                <a:off x="2705" y="2575"/>
                <a:ext cx="488" cy="386"/>
              </a:xfrm>
              <a:custGeom>
                <a:avLst/>
                <a:gdLst>
                  <a:gd name="T0" fmla="*/ 1 w 975"/>
                  <a:gd name="T1" fmla="*/ 1 h 772"/>
                  <a:gd name="T2" fmla="*/ 1 w 975"/>
                  <a:gd name="T3" fmla="*/ 0 h 772"/>
                  <a:gd name="T4" fmla="*/ 1 w 975"/>
                  <a:gd name="T5" fmla="*/ 1 h 772"/>
                  <a:gd name="T6" fmla="*/ 1 w 975"/>
                  <a:gd name="T7" fmla="*/ 1 h 772"/>
                  <a:gd name="T8" fmla="*/ 1 w 975"/>
                  <a:gd name="T9" fmla="*/ 1 h 772"/>
                  <a:gd name="T10" fmla="*/ 1 w 975"/>
                  <a:gd name="T11" fmla="*/ 1 h 772"/>
                  <a:gd name="T12" fmla="*/ 1 w 975"/>
                  <a:gd name="T13" fmla="*/ 1 h 772"/>
                  <a:gd name="T14" fmla="*/ 1 w 975"/>
                  <a:gd name="T15" fmla="*/ 1 h 772"/>
                  <a:gd name="T16" fmla="*/ 1 w 975"/>
                  <a:gd name="T17" fmla="*/ 1 h 772"/>
                  <a:gd name="T18" fmla="*/ 1 w 975"/>
                  <a:gd name="T19" fmla="*/ 1 h 772"/>
                  <a:gd name="T20" fmla="*/ 1 w 975"/>
                  <a:gd name="T21" fmla="*/ 1 h 772"/>
                  <a:gd name="T22" fmla="*/ 1 w 975"/>
                  <a:gd name="T23" fmla="*/ 1 h 772"/>
                  <a:gd name="T24" fmla="*/ 1 w 975"/>
                  <a:gd name="T25" fmla="*/ 1 h 772"/>
                  <a:gd name="T26" fmla="*/ 1 w 975"/>
                  <a:gd name="T27" fmla="*/ 1 h 772"/>
                  <a:gd name="T28" fmla="*/ 1 w 975"/>
                  <a:gd name="T29" fmla="*/ 1 h 772"/>
                  <a:gd name="T30" fmla="*/ 1 w 975"/>
                  <a:gd name="T31" fmla="*/ 1 h 772"/>
                  <a:gd name="T32" fmla="*/ 1 w 975"/>
                  <a:gd name="T33" fmla="*/ 1 h 772"/>
                  <a:gd name="T34" fmla="*/ 1 w 975"/>
                  <a:gd name="T35" fmla="*/ 1 h 772"/>
                  <a:gd name="T36" fmla="*/ 1 w 975"/>
                  <a:gd name="T37" fmla="*/ 1 h 772"/>
                  <a:gd name="T38" fmla="*/ 1 w 975"/>
                  <a:gd name="T39" fmla="*/ 1 h 772"/>
                  <a:gd name="T40" fmla="*/ 1 w 975"/>
                  <a:gd name="T41" fmla="*/ 1 h 772"/>
                  <a:gd name="T42" fmla="*/ 1 w 975"/>
                  <a:gd name="T43" fmla="*/ 1 h 772"/>
                  <a:gd name="T44" fmla="*/ 1 w 975"/>
                  <a:gd name="T45" fmla="*/ 1 h 772"/>
                  <a:gd name="T46" fmla="*/ 1 w 975"/>
                  <a:gd name="T47" fmla="*/ 1 h 772"/>
                  <a:gd name="T48" fmla="*/ 1 w 975"/>
                  <a:gd name="T49" fmla="*/ 1 h 772"/>
                  <a:gd name="T50" fmla="*/ 1 w 975"/>
                  <a:gd name="T51" fmla="*/ 1 h 772"/>
                  <a:gd name="T52" fmla="*/ 1 w 975"/>
                  <a:gd name="T53" fmla="*/ 1 h 772"/>
                  <a:gd name="T54" fmla="*/ 1 w 975"/>
                  <a:gd name="T55" fmla="*/ 1 h 772"/>
                  <a:gd name="T56" fmla="*/ 1 w 975"/>
                  <a:gd name="T57" fmla="*/ 1 h 772"/>
                  <a:gd name="T58" fmla="*/ 1 w 975"/>
                  <a:gd name="T59" fmla="*/ 1 h 772"/>
                  <a:gd name="T60" fmla="*/ 1 w 975"/>
                  <a:gd name="T61" fmla="*/ 1 h 772"/>
                  <a:gd name="T62" fmla="*/ 1 w 975"/>
                  <a:gd name="T63" fmla="*/ 1 h 772"/>
                  <a:gd name="T64" fmla="*/ 1 w 975"/>
                  <a:gd name="T65" fmla="*/ 1 h 772"/>
                  <a:gd name="T66" fmla="*/ 1 w 975"/>
                  <a:gd name="T67" fmla="*/ 1 h 772"/>
                  <a:gd name="T68" fmla="*/ 1 w 975"/>
                  <a:gd name="T69" fmla="*/ 1 h 772"/>
                  <a:gd name="T70" fmla="*/ 1 w 975"/>
                  <a:gd name="T71" fmla="*/ 1 h 772"/>
                  <a:gd name="T72" fmla="*/ 1 w 975"/>
                  <a:gd name="T73" fmla="*/ 1 h 772"/>
                  <a:gd name="T74" fmla="*/ 1 w 975"/>
                  <a:gd name="T75" fmla="*/ 1 h 772"/>
                  <a:gd name="T76" fmla="*/ 1 w 975"/>
                  <a:gd name="T77" fmla="*/ 1 h 772"/>
                  <a:gd name="T78" fmla="*/ 1 w 975"/>
                  <a:gd name="T79" fmla="*/ 1 h 772"/>
                  <a:gd name="T80" fmla="*/ 1 w 975"/>
                  <a:gd name="T81" fmla="*/ 1 h 772"/>
                  <a:gd name="T82" fmla="*/ 1 w 975"/>
                  <a:gd name="T83" fmla="*/ 1 h 772"/>
                  <a:gd name="T84" fmla="*/ 1 w 975"/>
                  <a:gd name="T85" fmla="*/ 1 h 772"/>
                  <a:gd name="T86" fmla="*/ 1 w 975"/>
                  <a:gd name="T87" fmla="*/ 1 h 772"/>
                  <a:gd name="T88" fmla="*/ 1 w 975"/>
                  <a:gd name="T89" fmla="*/ 1 h 772"/>
                  <a:gd name="T90" fmla="*/ 1 w 975"/>
                  <a:gd name="T91" fmla="*/ 1 h 772"/>
                  <a:gd name="T92" fmla="*/ 1 w 975"/>
                  <a:gd name="T93" fmla="*/ 1 h 772"/>
                  <a:gd name="T94" fmla="*/ 1 w 975"/>
                  <a:gd name="T95" fmla="*/ 1 h 772"/>
                  <a:gd name="T96" fmla="*/ 1 w 975"/>
                  <a:gd name="T97" fmla="*/ 1 h 772"/>
                  <a:gd name="T98" fmla="*/ 1 w 975"/>
                  <a:gd name="T99" fmla="*/ 1 h 772"/>
                  <a:gd name="T100" fmla="*/ 1 w 975"/>
                  <a:gd name="T101" fmla="*/ 1 h 772"/>
                  <a:gd name="T102" fmla="*/ 1 w 975"/>
                  <a:gd name="T103" fmla="*/ 1 h 772"/>
                  <a:gd name="T104" fmla="*/ 1 w 975"/>
                  <a:gd name="T105" fmla="*/ 1 h 772"/>
                  <a:gd name="T106" fmla="*/ 1 w 975"/>
                  <a:gd name="T107" fmla="*/ 1 h 772"/>
                  <a:gd name="T108" fmla="*/ 1 w 975"/>
                  <a:gd name="T109" fmla="*/ 1 h 772"/>
                  <a:gd name="T110" fmla="*/ 1 w 975"/>
                  <a:gd name="T111" fmla="*/ 1 h 772"/>
                  <a:gd name="T112" fmla="*/ 1 w 975"/>
                  <a:gd name="T113" fmla="*/ 1 h 7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75"/>
                  <a:gd name="T172" fmla="*/ 0 h 772"/>
                  <a:gd name="T173" fmla="*/ 975 w 975"/>
                  <a:gd name="T174" fmla="*/ 772 h 7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75" h="772">
                    <a:moveTo>
                      <a:pt x="896" y="11"/>
                    </a:moveTo>
                    <a:lnTo>
                      <a:pt x="888" y="8"/>
                    </a:lnTo>
                    <a:lnTo>
                      <a:pt x="882" y="8"/>
                    </a:lnTo>
                    <a:lnTo>
                      <a:pt x="877" y="4"/>
                    </a:lnTo>
                    <a:lnTo>
                      <a:pt x="869" y="2"/>
                    </a:lnTo>
                    <a:lnTo>
                      <a:pt x="863" y="0"/>
                    </a:lnTo>
                    <a:lnTo>
                      <a:pt x="858" y="0"/>
                    </a:lnTo>
                    <a:lnTo>
                      <a:pt x="850" y="0"/>
                    </a:lnTo>
                    <a:lnTo>
                      <a:pt x="842" y="0"/>
                    </a:lnTo>
                    <a:lnTo>
                      <a:pt x="839" y="0"/>
                    </a:lnTo>
                    <a:lnTo>
                      <a:pt x="835" y="0"/>
                    </a:lnTo>
                    <a:lnTo>
                      <a:pt x="831" y="0"/>
                    </a:lnTo>
                    <a:lnTo>
                      <a:pt x="829" y="0"/>
                    </a:lnTo>
                    <a:lnTo>
                      <a:pt x="820" y="0"/>
                    </a:lnTo>
                    <a:lnTo>
                      <a:pt x="812" y="4"/>
                    </a:lnTo>
                    <a:lnTo>
                      <a:pt x="808" y="4"/>
                    </a:lnTo>
                    <a:lnTo>
                      <a:pt x="804" y="6"/>
                    </a:lnTo>
                    <a:lnTo>
                      <a:pt x="799" y="6"/>
                    </a:lnTo>
                    <a:lnTo>
                      <a:pt x="797" y="8"/>
                    </a:lnTo>
                    <a:lnTo>
                      <a:pt x="793" y="8"/>
                    </a:lnTo>
                    <a:lnTo>
                      <a:pt x="787" y="9"/>
                    </a:lnTo>
                    <a:lnTo>
                      <a:pt x="783" y="11"/>
                    </a:lnTo>
                    <a:lnTo>
                      <a:pt x="780" y="13"/>
                    </a:lnTo>
                    <a:lnTo>
                      <a:pt x="776" y="13"/>
                    </a:lnTo>
                    <a:lnTo>
                      <a:pt x="770" y="15"/>
                    </a:lnTo>
                    <a:lnTo>
                      <a:pt x="766" y="19"/>
                    </a:lnTo>
                    <a:lnTo>
                      <a:pt x="763" y="19"/>
                    </a:lnTo>
                    <a:lnTo>
                      <a:pt x="757" y="21"/>
                    </a:lnTo>
                    <a:lnTo>
                      <a:pt x="753" y="23"/>
                    </a:lnTo>
                    <a:lnTo>
                      <a:pt x="747" y="25"/>
                    </a:lnTo>
                    <a:lnTo>
                      <a:pt x="742" y="28"/>
                    </a:lnTo>
                    <a:lnTo>
                      <a:pt x="736" y="30"/>
                    </a:lnTo>
                    <a:lnTo>
                      <a:pt x="732" y="32"/>
                    </a:lnTo>
                    <a:lnTo>
                      <a:pt x="726" y="34"/>
                    </a:lnTo>
                    <a:lnTo>
                      <a:pt x="723" y="38"/>
                    </a:lnTo>
                    <a:lnTo>
                      <a:pt x="717" y="40"/>
                    </a:lnTo>
                    <a:lnTo>
                      <a:pt x="713" y="44"/>
                    </a:lnTo>
                    <a:lnTo>
                      <a:pt x="707" y="48"/>
                    </a:lnTo>
                    <a:lnTo>
                      <a:pt x="702" y="49"/>
                    </a:lnTo>
                    <a:lnTo>
                      <a:pt x="696" y="53"/>
                    </a:lnTo>
                    <a:lnTo>
                      <a:pt x="690" y="55"/>
                    </a:lnTo>
                    <a:lnTo>
                      <a:pt x="685" y="59"/>
                    </a:lnTo>
                    <a:lnTo>
                      <a:pt x="681" y="63"/>
                    </a:lnTo>
                    <a:lnTo>
                      <a:pt x="673" y="65"/>
                    </a:lnTo>
                    <a:lnTo>
                      <a:pt x="667" y="70"/>
                    </a:lnTo>
                    <a:lnTo>
                      <a:pt x="662" y="74"/>
                    </a:lnTo>
                    <a:lnTo>
                      <a:pt x="656" y="78"/>
                    </a:lnTo>
                    <a:lnTo>
                      <a:pt x="650" y="82"/>
                    </a:lnTo>
                    <a:lnTo>
                      <a:pt x="645" y="86"/>
                    </a:lnTo>
                    <a:lnTo>
                      <a:pt x="639" y="87"/>
                    </a:lnTo>
                    <a:lnTo>
                      <a:pt x="633" y="93"/>
                    </a:lnTo>
                    <a:lnTo>
                      <a:pt x="626" y="99"/>
                    </a:lnTo>
                    <a:lnTo>
                      <a:pt x="620" y="103"/>
                    </a:lnTo>
                    <a:lnTo>
                      <a:pt x="614" y="106"/>
                    </a:lnTo>
                    <a:lnTo>
                      <a:pt x="608" y="112"/>
                    </a:lnTo>
                    <a:lnTo>
                      <a:pt x="599" y="116"/>
                    </a:lnTo>
                    <a:lnTo>
                      <a:pt x="591" y="124"/>
                    </a:lnTo>
                    <a:lnTo>
                      <a:pt x="582" y="131"/>
                    </a:lnTo>
                    <a:lnTo>
                      <a:pt x="572" y="139"/>
                    </a:lnTo>
                    <a:lnTo>
                      <a:pt x="563" y="146"/>
                    </a:lnTo>
                    <a:lnTo>
                      <a:pt x="553" y="154"/>
                    </a:lnTo>
                    <a:lnTo>
                      <a:pt x="544" y="164"/>
                    </a:lnTo>
                    <a:lnTo>
                      <a:pt x="532" y="173"/>
                    </a:lnTo>
                    <a:lnTo>
                      <a:pt x="521" y="181"/>
                    </a:lnTo>
                    <a:lnTo>
                      <a:pt x="511" y="192"/>
                    </a:lnTo>
                    <a:lnTo>
                      <a:pt x="500" y="203"/>
                    </a:lnTo>
                    <a:lnTo>
                      <a:pt x="489" y="213"/>
                    </a:lnTo>
                    <a:lnTo>
                      <a:pt x="477" y="222"/>
                    </a:lnTo>
                    <a:lnTo>
                      <a:pt x="466" y="234"/>
                    </a:lnTo>
                    <a:lnTo>
                      <a:pt x="454" y="245"/>
                    </a:lnTo>
                    <a:lnTo>
                      <a:pt x="443" y="259"/>
                    </a:lnTo>
                    <a:lnTo>
                      <a:pt x="430" y="270"/>
                    </a:lnTo>
                    <a:lnTo>
                      <a:pt x="418" y="283"/>
                    </a:lnTo>
                    <a:lnTo>
                      <a:pt x="405" y="295"/>
                    </a:lnTo>
                    <a:lnTo>
                      <a:pt x="394" y="308"/>
                    </a:lnTo>
                    <a:lnTo>
                      <a:pt x="382" y="319"/>
                    </a:lnTo>
                    <a:lnTo>
                      <a:pt x="369" y="331"/>
                    </a:lnTo>
                    <a:lnTo>
                      <a:pt x="357" y="344"/>
                    </a:lnTo>
                    <a:lnTo>
                      <a:pt x="344" y="357"/>
                    </a:lnTo>
                    <a:lnTo>
                      <a:pt x="331" y="371"/>
                    </a:lnTo>
                    <a:lnTo>
                      <a:pt x="318" y="384"/>
                    </a:lnTo>
                    <a:lnTo>
                      <a:pt x="306" y="397"/>
                    </a:lnTo>
                    <a:lnTo>
                      <a:pt x="295" y="411"/>
                    </a:lnTo>
                    <a:lnTo>
                      <a:pt x="281" y="424"/>
                    </a:lnTo>
                    <a:lnTo>
                      <a:pt x="270" y="435"/>
                    </a:lnTo>
                    <a:lnTo>
                      <a:pt x="257" y="449"/>
                    </a:lnTo>
                    <a:lnTo>
                      <a:pt x="247" y="464"/>
                    </a:lnTo>
                    <a:lnTo>
                      <a:pt x="234" y="475"/>
                    </a:lnTo>
                    <a:lnTo>
                      <a:pt x="221" y="487"/>
                    </a:lnTo>
                    <a:lnTo>
                      <a:pt x="209" y="500"/>
                    </a:lnTo>
                    <a:lnTo>
                      <a:pt x="198" y="513"/>
                    </a:lnTo>
                    <a:lnTo>
                      <a:pt x="186" y="525"/>
                    </a:lnTo>
                    <a:lnTo>
                      <a:pt x="175" y="538"/>
                    </a:lnTo>
                    <a:lnTo>
                      <a:pt x="165" y="550"/>
                    </a:lnTo>
                    <a:lnTo>
                      <a:pt x="154" y="563"/>
                    </a:lnTo>
                    <a:lnTo>
                      <a:pt x="144" y="574"/>
                    </a:lnTo>
                    <a:lnTo>
                      <a:pt x="133" y="586"/>
                    </a:lnTo>
                    <a:lnTo>
                      <a:pt x="124" y="595"/>
                    </a:lnTo>
                    <a:lnTo>
                      <a:pt x="114" y="607"/>
                    </a:lnTo>
                    <a:lnTo>
                      <a:pt x="105" y="616"/>
                    </a:lnTo>
                    <a:lnTo>
                      <a:pt x="95" y="627"/>
                    </a:lnTo>
                    <a:lnTo>
                      <a:pt x="86" y="637"/>
                    </a:lnTo>
                    <a:lnTo>
                      <a:pt x="78" y="648"/>
                    </a:lnTo>
                    <a:lnTo>
                      <a:pt x="70" y="656"/>
                    </a:lnTo>
                    <a:lnTo>
                      <a:pt x="63" y="664"/>
                    </a:lnTo>
                    <a:lnTo>
                      <a:pt x="53" y="673"/>
                    </a:lnTo>
                    <a:lnTo>
                      <a:pt x="47" y="681"/>
                    </a:lnTo>
                    <a:lnTo>
                      <a:pt x="40" y="688"/>
                    </a:lnTo>
                    <a:lnTo>
                      <a:pt x="34" y="696"/>
                    </a:lnTo>
                    <a:lnTo>
                      <a:pt x="28" y="702"/>
                    </a:lnTo>
                    <a:lnTo>
                      <a:pt x="23" y="707"/>
                    </a:lnTo>
                    <a:lnTo>
                      <a:pt x="19" y="713"/>
                    </a:lnTo>
                    <a:lnTo>
                      <a:pt x="15" y="719"/>
                    </a:lnTo>
                    <a:lnTo>
                      <a:pt x="11" y="723"/>
                    </a:lnTo>
                    <a:lnTo>
                      <a:pt x="8" y="726"/>
                    </a:lnTo>
                    <a:lnTo>
                      <a:pt x="4" y="732"/>
                    </a:lnTo>
                    <a:lnTo>
                      <a:pt x="0" y="738"/>
                    </a:lnTo>
                    <a:lnTo>
                      <a:pt x="40" y="772"/>
                    </a:lnTo>
                    <a:lnTo>
                      <a:pt x="40" y="768"/>
                    </a:lnTo>
                    <a:lnTo>
                      <a:pt x="46" y="764"/>
                    </a:lnTo>
                    <a:lnTo>
                      <a:pt x="46" y="761"/>
                    </a:lnTo>
                    <a:lnTo>
                      <a:pt x="51" y="757"/>
                    </a:lnTo>
                    <a:lnTo>
                      <a:pt x="55" y="753"/>
                    </a:lnTo>
                    <a:lnTo>
                      <a:pt x="59" y="749"/>
                    </a:lnTo>
                    <a:lnTo>
                      <a:pt x="63" y="742"/>
                    </a:lnTo>
                    <a:lnTo>
                      <a:pt x="68" y="736"/>
                    </a:lnTo>
                    <a:lnTo>
                      <a:pt x="74" y="728"/>
                    </a:lnTo>
                    <a:lnTo>
                      <a:pt x="82" y="723"/>
                    </a:lnTo>
                    <a:lnTo>
                      <a:pt x="87" y="713"/>
                    </a:lnTo>
                    <a:lnTo>
                      <a:pt x="95" y="707"/>
                    </a:lnTo>
                    <a:lnTo>
                      <a:pt x="103" y="698"/>
                    </a:lnTo>
                    <a:lnTo>
                      <a:pt x="110" y="690"/>
                    </a:lnTo>
                    <a:lnTo>
                      <a:pt x="120" y="679"/>
                    </a:lnTo>
                    <a:lnTo>
                      <a:pt x="127" y="669"/>
                    </a:lnTo>
                    <a:lnTo>
                      <a:pt x="137" y="660"/>
                    </a:lnTo>
                    <a:lnTo>
                      <a:pt x="146" y="650"/>
                    </a:lnTo>
                    <a:lnTo>
                      <a:pt x="156" y="639"/>
                    </a:lnTo>
                    <a:lnTo>
                      <a:pt x="165" y="627"/>
                    </a:lnTo>
                    <a:lnTo>
                      <a:pt x="177" y="616"/>
                    </a:lnTo>
                    <a:lnTo>
                      <a:pt x="186" y="605"/>
                    </a:lnTo>
                    <a:lnTo>
                      <a:pt x="196" y="593"/>
                    </a:lnTo>
                    <a:lnTo>
                      <a:pt x="207" y="580"/>
                    </a:lnTo>
                    <a:lnTo>
                      <a:pt x="221" y="569"/>
                    </a:lnTo>
                    <a:lnTo>
                      <a:pt x="232" y="557"/>
                    </a:lnTo>
                    <a:lnTo>
                      <a:pt x="243" y="544"/>
                    </a:lnTo>
                    <a:lnTo>
                      <a:pt x="255" y="531"/>
                    </a:lnTo>
                    <a:lnTo>
                      <a:pt x="266" y="517"/>
                    </a:lnTo>
                    <a:lnTo>
                      <a:pt x="278" y="506"/>
                    </a:lnTo>
                    <a:lnTo>
                      <a:pt x="289" y="492"/>
                    </a:lnTo>
                    <a:lnTo>
                      <a:pt x="302" y="479"/>
                    </a:lnTo>
                    <a:lnTo>
                      <a:pt x="314" y="466"/>
                    </a:lnTo>
                    <a:lnTo>
                      <a:pt x="327" y="453"/>
                    </a:lnTo>
                    <a:lnTo>
                      <a:pt x="338" y="439"/>
                    </a:lnTo>
                    <a:lnTo>
                      <a:pt x="352" y="426"/>
                    </a:lnTo>
                    <a:lnTo>
                      <a:pt x="365" y="413"/>
                    </a:lnTo>
                    <a:lnTo>
                      <a:pt x="376" y="401"/>
                    </a:lnTo>
                    <a:lnTo>
                      <a:pt x="388" y="388"/>
                    </a:lnTo>
                    <a:lnTo>
                      <a:pt x="401" y="375"/>
                    </a:lnTo>
                    <a:lnTo>
                      <a:pt x="415" y="361"/>
                    </a:lnTo>
                    <a:lnTo>
                      <a:pt x="428" y="348"/>
                    </a:lnTo>
                    <a:lnTo>
                      <a:pt x="439" y="337"/>
                    </a:lnTo>
                    <a:lnTo>
                      <a:pt x="451" y="325"/>
                    </a:lnTo>
                    <a:lnTo>
                      <a:pt x="464" y="312"/>
                    </a:lnTo>
                    <a:lnTo>
                      <a:pt x="475" y="300"/>
                    </a:lnTo>
                    <a:lnTo>
                      <a:pt x="487" y="287"/>
                    </a:lnTo>
                    <a:lnTo>
                      <a:pt x="498" y="278"/>
                    </a:lnTo>
                    <a:lnTo>
                      <a:pt x="510" y="266"/>
                    </a:lnTo>
                    <a:lnTo>
                      <a:pt x="521" y="255"/>
                    </a:lnTo>
                    <a:lnTo>
                      <a:pt x="532" y="243"/>
                    </a:lnTo>
                    <a:lnTo>
                      <a:pt x="544" y="232"/>
                    </a:lnTo>
                    <a:lnTo>
                      <a:pt x="555" y="222"/>
                    </a:lnTo>
                    <a:lnTo>
                      <a:pt x="567" y="215"/>
                    </a:lnTo>
                    <a:lnTo>
                      <a:pt x="576" y="205"/>
                    </a:lnTo>
                    <a:lnTo>
                      <a:pt x="586" y="198"/>
                    </a:lnTo>
                    <a:lnTo>
                      <a:pt x="595" y="188"/>
                    </a:lnTo>
                    <a:lnTo>
                      <a:pt x="605" y="181"/>
                    </a:lnTo>
                    <a:lnTo>
                      <a:pt x="614" y="175"/>
                    </a:lnTo>
                    <a:lnTo>
                      <a:pt x="622" y="167"/>
                    </a:lnTo>
                    <a:lnTo>
                      <a:pt x="631" y="160"/>
                    </a:lnTo>
                    <a:lnTo>
                      <a:pt x="639" y="156"/>
                    </a:lnTo>
                    <a:lnTo>
                      <a:pt x="643" y="152"/>
                    </a:lnTo>
                    <a:lnTo>
                      <a:pt x="648" y="148"/>
                    </a:lnTo>
                    <a:lnTo>
                      <a:pt x="652" y="144"/>
                    </a:lnTo>
                    <a:lnTo>
                      <a:pt x="660" y="141"/>
                    </a:lnTo>
                    <a:lnTo>
                      <a:pt x="664" y="135"/>
                    </a:lnTo>
                    <a:lnTo>
                      <a:pt x="671" y="131"/>
                    </a:lnTo>
                    <a:lnTo>
                      <a:pt x="677" y="127"/>
                    </a:lnTo>
                    <a:lnTo>
                      <a:pt x="685" y="122"/>
                    </a:lnTo>
                    <a:lnTo>
                      <a:pt x="690" y="116"/>
                    </a:lnTo>
                    <a:lnTo>
                      <a:pt x="700" y="112"/>
                    </a:lnTo>
                    <a:lnTo>
                      <a:pt x="702" y="110"/>
                    </a:lnTo>
                    <a:lnTo>
                      <a:pt x="707" y="106"/>
                    </a:lnTo>
                    <a:lnTo>
                      <a:pt x="711" y="105"/>
                    </a:lnTo>
                    <a:lnTo>
                      <a:pt x="715" y="103"/>
                    </a:lnTo>
                    <a:lnTo>
                      <a:pt x="719" y="99"/>
                    </a:lnTo>
                    <a:lnTo>
                      <a:pt x="724" y="99"/>
                    </a:lnTo>
                    <a:lnTo>
                      <a:pt x="728" y="95"/>
                    </a:lnTo>
                    <a:lnTo>
                      <a:pt x="732" y="93"/>
                    </a:lnTo>
                    <a:lnTo>
                      <a:pt x="736" y="91"/>
                    </a:lnTo>
                    <a:lnTo>
                      <a:pt x="742" y="87"/>
                    </a:lnTo>
                    <a:lnTo>
                      <a:pt x="745" y="87"/>
                    </a:lnTo>
                    <a:lnTo>
                      <a:pt x="749" y="86"/>
                    </a:lnTo>
                    <a:lnTo>
                      <a:pt x="753" y="82"/>
                    </a:lnTo>
                    <a:lnTo>
                      <a:pt x="759" y="80"/>
                    </a:lnTo>
                    <a:lnTo>
                      <a:pt x="763" y="78"/>
                    </a:lnTo>
                    <a:lnTo>
                      <a:pt x="766" y="76"/>
                    </a:lnTo>
                    <a:lnTo>
                      <a:pt x="770" y="74"/>
                    </a:lnTo>
                    <a:lnTo>
                      <a:pt x="774" y="70"/>
                    </a:lnTo>
                    <a:lnTo>
                      <a:pt x="778" y="70"/>
                    </a:lnTo>
                    <a:lnTo>
                      <a:pt x="782" y="68"/>
                    </a:lnTo>
                    <a:lnTo>
                      <a:pt x="787" y="67"/>
                    </a:lnTo>
                    <a:lnTo>
                      <a:pt x="791" y="65"/>
                    </a:lnTo>
                    <a:lnTo>
                      <a:pt x="795" y="63"/>
                    </a:lnTo>
                    <a:lnTo>
                      <a:pt x="799" y="63"/>
                    </a:lnTo>
                    <a:lnTo>
                      <a:pt x="804" y="59"/>
                    </a:lnTo>
                    <a:lnTo>
                      <a:pt x="808" y="59"/>
                    </a:lnTo>
                    <a:lnTo>
                      <a:pt x="812" y="59"/>
                    </a:lnTo>
                    <a:lnTo>
                      <a:pt x="816" y="59"/>
                    </a:lnTo>
                    <a:lnTo>
                      <a:pt x="823" y="55"/>
                    </a:lnTo>
                    <a:lnTo>
                      <a:pt x="831" y="53"/>
                    </a:lnTo>
                    <a:lnTo>
                      <a:pt x="835" y="53"/>
                    </a:lnTo>
                    <a:lnTo>
                      <a:pt x="839" y="53"/>
                    </a:lnTo>
                    <a:lnTo>
                      <a:pt x="842" y="53"/>
                    </a:lnTo>
                    <a:lnTo>
                      <a:pt x="846" y="53"/>
                    </a:lnTo>
                    <a:lnTo>
                      <a:pt x="852" y="53"/>
                    </a:lnTo>
                    <a:lnTo>
                      <a:pt x="859" y="55"/>
                    </a:lnTo>
                    <a:lnTo>
                      <a:pt x="867" y="57"/>
                    </a:lnTo>
                    <a:lnTo>
                      <a:pt x="873" y="59"/>
                    </a:lnTo>
                    <a:lnTo>
                      <a:pt x="877" y="61"/>
                    </a:lnTo>
                    <a:lnTo>
                      <a:pt x="880" y="65"/>
                    </a:lnTo>
                    <a:lnTo>
                      <a:pt x="886" y="68"/>
                    </a:lnTo>
                    <a:lnTo>
                      <a:pt x="892" y="72"/>
                    </a:lnTo>
                    <a:lnTo>
                      <a:pt x="894" y="76"/>
                    </a:lnTo>
                    <a:lnTo>
                      <a:pt x="898" y="82"/>
                    </a:lnTo>
                    <a:lnTo>
                      <a:pt x="903" y="87"/>
                    </a:lnTo>
                    <a:lnTo>
                      <a:pt x="905" y="95"/>
                    </a:lnTo>
                    <a:lnTo>
                      <a:pt x="907" y="99"/>
                    </a:lnTo>
                    <a:lnTo>
                      <a:pt x="909" y="101"/>
                    </a:lnTo>
                    <a:lnTo>
                      <a:pt x="909" y="105"/>
                    </a:lnTo>
                    <a:lnTo>
                      <a:pt x="911" y="110"/>
                    </a:lnTo>
                    <a:lnTo>
                      <a:pt x="913" y="114"/>
                    </a:lnTo>
                    <a:lnTo>
                      <a:pt x="915" y="118"/>
                    </a:lnTo>
                    <a:lnTo>
                      <a:pt x="915" y="122"/>
                    </a:lnTo>
                    <a:lnTo>
                      <a:pt x="917" y="127"/>
                    </a:lnTo>
                    <a:lnTo>
                      <a:pt x="917" y="131"/>
                    </a:lnTo>
                    <a:lnTo>
                      <a:pt x="918" y="135"/>
                    </a:lnTo>
                    <a:lnTo>
                      <a:pt x="918" y="141"/>
                    </a:lnTo>
                    <a:lnTo>
                      <a:pt x="920" y="146"/>
                    </a:lnTo>
                    <a:lnTo>
                      <a:pt x="920" y="152"/>
                    </a:lnTo>
                    <a:lnTo>
                      <a:pt x="920" y="156"/>
                    </a:lnTo>
                    <a:lnTo>
                      <a:pt x="920" y="162"/>
                    </a:lnTo>
                    <a:lnTo>
                      <a:pt x="922" y="169"/>
                    </a:lnTo>
                    <a:lnTo>
                      <a:pt x="975" y="164"/>
                    </a:lnTo>
                    <a:lnTo>
                      <a:pt x="975" y="158"/>
                    </a:lnTo>
                    <a:lnTo>
                      <a:pt x="974" y="154"/>
                    </a:lnTo>
                    <a:lnTo>
                      <a:pt x="974" y="152"/>
                    </a:lnTo>
                    <a:lnTo>
                      <a:pt x="974" y="146"/>
                    </a:lnTo>
                    <a:lnTo>
                      <a:pt x="974" y="141"/>
                    </a:lnTo>
                    <a:lnTo>
                      <a:pt x="972" y="133"/>
                    </a:lnTo>
                    <a:lnTo>
                      <a:pt x="970" y="125"/>
                    </a:lnTo>
                    <a:lnTo>
                      <a:pt x="968" y="120"/>
                    </a:lnTo>
                    <a:lnTo>
                      <a:pt x="968" y="112"/>
                    </a:lnTo>
                    <a:lnTo>
                      <a:pt x="966" y="106"/>
                    </a:lnTo>
                    <a:lnTo>
                      <a:pt x="962" y="99"/>
                    </a:lnTo>
                    <a:lnTo>
                      <a:pt x="962" y="93"/>
                    </a:lnTo>
                    <a:lnTo>
                      <a:pt x="958" y="87"/>
                    </a:lnTo>
                    <a:lnTo>
                      <a:pt x="956" y="82"/>
                    </a:lnTo>
                    <a:lnTo>
                      <a:pt x="956" y="78"/>
                    </a:lnTo>
                    <a:lnTo>
                      <a:pt x="953" y="72"/>
                    </a:lnTo>
                    <a:lnTo>
                      <a:pt x="951" y="68"/>
                    </a:lnTo>
                    <a:lnTo>
                      <a:pt x="949" y="65"/>
                    </a:lnTo>
                    <a:lnTo>
                      <a:pt x="947" y="59"/>
                    </a:lnTo>
                    <a:lnTo>
                      <a:pt x="943" y="53"/>
                    </a:lnTo>
                    <a:lnTo>
                      <a:pt x="941" y="49"/>
                    </a:lnTo>
                    <a:lnTo>
                      <a:pt x="937" y="46"/>
                    </a:lnTo>
                    <a:lnTo>
                      <a:pt x="936" y="42"/>
                    </a:lnTo>
                    <a:lnTo>
                      <a:pt x="932" y="36"/>
                    </a:lnTo>
                    <a:lnTo>
                      <a:pt x="928" y="34"/>
                    </a:lnTo>
                    <a:lnTo>
                      <a:pt x="926" y="30"/>
                    </a:lnTo>
                    <a:lnTo>
                      <a:pt x="918" y="25"/>
                    </a:lnTo>
                    <a:lnTo>
                      <a:pt x="911" y="19"/>
                    </a:lnTo>
                    <a:lnTo>
                      <a:pt x="907" y="17"/>
                    </a:lnTo>
                    <a:lnTo>
                      <a:pt x="903" y="15"/>
                    </a:lnTo>
                    <a:lnTo>
                      <a:pt x="898" y="13"/>
                    </a:lnTo>
                    <a:lnTo>
                      <a:pt x="896" y="11"/>
                    </a:lnTo>
                    <a:close/>
                  </a:path>
                </a:pathLst>
              </a:custGeom>
              <a:solidFill>
                <a:srgbClr val="000000"/>
              </a:solidFill>
              <a:ln w="9525">
                <a:noFill/>
                <a:round/>
                <a:headEnd/>
                <a:tailEnd/>
              </a:ln>
            </p:spPr>
            <p:txBody>
              <a:bodyPr/>
              <a:lstStyle/>
              <a:p>
                <a:endParaRPr lang="zh-CN" altLang="en-US"/>
              </a:p>
            </p:txBody>
          </p:sp>
          <p:sp>
            <p:nvSpPr>
              <p:cNvPr id="63564" name="Freeform 191"/>
              <p:cNvSpPr>
                <a:spLocks/>
              </p:cNvSpPr>
              <p:nvPr/>
            </p:nvSpPr>
            <p:spPr bwMode="auto">
              <a:xfrm>
                <a:off x="2724" y="2634"/>
                <a:ext cx="465" cy="380"/>
              </a:xfrm>
              <a:custGeom>
                <a:avLst/>
                <a:gdLst>
                  <a:gd name="T0" fmla="*/ 1 w 930"/>
                  <a:gd name="T1" fmla="*/ 0 h 761"/>
                  <a:gd name="T2" fmla="*/ 1 w 930"/>
                  <a:gd name="T3" fmla="*/ 0 h 761"/>
                  <a:gd name="T4" fmla="*/ 1 w 930"/>
                  <a:gd name="T5" fmla="*/ 0 h 761"/>
                  <a:gd name="T6" fmla="*/ 1 w 930"/>
                  <a:gd name="T7" fmla="*/ 0 h 761"/>
                  <a:gd name="T8" fmla="*/ 1 w 930"/>
                  <a:gd name="T9" fmla="*/ 0 h 761"/>
                  <a:gd name="T10" fmla="*/ 1 w 930"/>
                  <a:gd name="T11" fmla="*/ 0 h 761"/>
                  <a:gd name="T12" fmla="*/ 1 w 930"/>
                  <a:gd name="T13" fmla="*/ 0 h 761"/>
                  <a:gd name="T14" fmla="*/ 1 w 930"/>
                  <a:gd name="T15" fmla="*/ 0 h 761"/>
                  <a:gd name="T16" fmla="*/ 1 w 930"/>
                  <a:gd name="T17" fmla="*/ 0 h 761"/>
                  <a:gd name="T18" fmla="*/ 1 w 930"/>
                  <a:gd name="T19" fmla="*/ 0 h 761"/>
                  <a:gd name="T20" fmla="*/ 1 w 930"/>
                  <a:gd name="T21" fmla="*/ 0 h 761"/>
                  <a:gd name="T22" fmla="*/ 1 w 930"/>
                  <a:gd name="T23" fmla="*/ 0 h 761"/>
                  <a:gd name="T24" fmla="*/ 1 w 930"/>
                  <a:gd name="T25" fmla="*/ 0 h 761"/>
                  <a:gd name="T26" fmla="*/ 1 w 930"/>
                  <a:gd name="T27" fmla="*/ 0 h 761"/>
                  <a:gd name="T28" fmla="*/ 1 w 930"/>
                  <a:gd name="T29" fmla="*/ 0 h 761"/>
                  <a:gd name="T30" fmla="*/ 1 w 930"/>
                  <a:gd name="T31" fmla="*/ 0 h 761"/>
                  <a:gd name="T32" fmla="*/ 1 w 930"/>
                  <a:gd name="T33" fmla="*/ 0 h 761"/>
                  <a:gd name="T34" fmla="*/ 1 w 930"/>
                  <a:gd name="T35" fmla="*/ 0 h 761"/>
                  <a:gd name="T36" fmla="*/ 1 w 930"/>
                  <a:gd name="T37" fmla="*/ 0 h 761"/>
                  <a:gd name="T38" fmla="*/ 1 w 930"/>
                  <a:gd name="T39" fmla="*/ 0 h 761"/>
                  <a:gd name="T40" fmla="*/ 1 w 930"/>
                  <a:gd name="T41" fmla="*/ 0 h 761"/>
                  <a:gd name="T42" fmla="*/ 1 w 930"/>
                  <a:gd name="T43" fmla="*/ 0 h 761"/>
                  <a:gd name="T44" fmla="*/ 1 w 930"/>
                  <a:gd name="T45" fmla="*/ 0 h 761"/>
                  <a:gd name="T46" fmla="*/ 1 w 930"/>
                  <a:gd name="T47" fmla="*/ 0 h 761"/>
                  <a:gd name="T48" fmla="*/ 1 w 930"/>
                  <a:gd name="T49" fmla="*/ 0 h 761"/>
                  <a:gd name="T50" fmla="*/ 1 w 930"/>
                  <a:gd name="T51" fmla="*/ 0 h 761"/>
                  <a:gd name="T52" fmla="*/ 1 w 930"/>
                  <a:gd name="T53" fmla="*/ 0 h 761"/>
                  <a:gd name="T54" fmla="*/ 1 w 930"/>
                  <a:gd name="T55" fmla="*/ 0 h 761"/>
                  <a:gd name="T56" fmla="*/ 1 w 930"/>
                  <a:gd name="T57" fmla="*/ 0 h 761"/>
                  <a:gd name="T58" fmla="*/ 1 w 930"/>
                  <a:gd name="T59" fmla="*/ 0 h 761"/>
                  <a:gd name="T60" fmla="*/ 1 w 930"/>
                  <a:gd name="T61" fmla="*/ 0 h 761"/>
                  <a:gd name="T62" fmla="*/ 1 w 930"/>
                  <a:gd name="T63" fmla="*/ 0 h 761"/>
                  <a:gd name="T64" fmla="*/ 1 w 930"/>
                  <a:gd name="T65" fmla="*/ 0 h 761"/>
                  <a:gd name="T66" fmla="*/ 1 w 930"/>
                  <a:gd name="T67" fmla="*/ 0 h 761"/>
                  <a:gd name="T68" fmla="*/ 1 w 930"/>
                  <a:gd name="T69" fmla="*/ 0 h 761"/>
                  <a:gd name="T70" fmla="*/ 1 w 930"/>
                  <a:gd name="T71" fmla="*/ 0 h 761"/>
                  <a:gd name="T72" fmla="*/ 1 w 930"/>
                  <a:gd name="T73" fmla="*/ 0 h 761"/>
                  <a:gd name="T74" fmla="*/ 1 w 930"/>
                  <a:gd name="T75" fmla="*/ 0 h 761"/>
                  <a:gd name="T76" fmla="*/ 1 w 930"/>
                  <a:gd name="T77" fmla="*/ 0 h 761"/>
                  <a:gd name="T78" fmla="*/ 1 w 930"/>
                  <a:gd name="T79" fmla="*/ 0 h 761"/>
                  <a:gd name="T80" fmla="*/ 1 w 930"/>
                  <a:gd name="T81" fmla="*/ 0 h 761"/>
                  <a:gd name="T82" fmla="*/ 1 w 930"/>
                  <a:gd name="T83" fmla="*/ 0 h 761"/>
                  <a:gd name="T84" fmla="*/ 1 w 930"/>
                  <a:gd name="T85" fmla="*/ 0 h 761"/>
                  <a:gd name="T86" fmla="*/ 1 w 930"/>
                  <a:gd name="T87" fmla="*/ 0 h 761"/>
                  <a:gd name="T88" fmla="*/ 1 w 930"/>
                  <a:gd name="T89" fmla="*/ 0 h 761"/>
                  <a:gd name="T90" fmla="*/ 1 w 930"/>
                  <a:gd name="T91" fmla="*/ 0 h 761"/>
                  <a:gd name="T92" fmla="*/ 1 w 930"/>
                  <a:gd name="T93" fmla="*/ 0 h 761"/>
                  <a:gd name="T94" fmla="*/ 1 w 930"/>
                  <a:gd name="T95" fmla="*/ 0 h 761"/>
                  <a:gd name="T96" fmla="*/ 1 w 930"/>
                  <a:gd name="T97" fmla="*/ 0 h 7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30"/>
                  <a:gd name="T148" fmla="*/ 0 h 761"/>
                  <a:gd name="T149" fmla="*/ 930 w 930"/>
                  <a:gd name="T150" fmla="*/ 761 h 7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30" h="761">
                    <a:moveTo>
                      <a:pt x="894" y="28"/>
                    </a:moveTo>
                    <a:lnTo>
                      <a:pt x="854" y="63"/>
                    </a:lnTo>
                    <a:lnTo>
                      <a:pt x="850" y="53"/>
                    </a:lnTo>
                    <a:lnTo>
                      <a:pt x="848" y="47"/>
                    </a:lnTo>
                    <a:lnTo>
                      <a:pt x="842" y="40"/>
                    </a:lnTo>
                    <a:lnTo>
                      <a:pt x="841" y="34"/>
                    </a:lnTo>
                    <a:lnTo>
                      <a:pt x="835" y="28"/>
                    </a:lnTo>
                    <a:lnTo>
                      <a:pt x="829" y="23"/>
                    </a:lnTo>
                    <a:lnTo>
                      <a:pt x="821" y="17"/>
                    </a:lnTo>
                    <a:lnTo>
                      <a:pt x="814" y="11"/>
                    </a:lnTo>
                    <a:lnTo>
                      <a:pt x="808" y="7"/>
                    </a:lnTo>
                    <a:lnTo>
                      <a:pt x="802" y="6"/>
                    </a:lnTo>
                    <a:lnTo>
                      <a:pt x="795" y="4"/>
                    </a:lnTo>
                    <a:lnTo>
                      <a:pt x="789" y="2"/>
                    </a:lnTo>
                    <a:lnTo>
                      <a:pt x="782" y="0"/>
                    </a:lnTo>
                    <a:lnTo>
                      <a:pt x="774" y="0"/>
                    </a:lnTo>
                    <a:lnTo>
                      <a:pt x="766" y="0"/>
                    </a:lnTo>
                    <a:lnTo>
                      <a:pt x="759" y="2"/>
                    </a:lnTo>
                    <a:lnTo>
                      <a:pt x="755" y="2"/>
                    </a:lnTo>
                    <a:lnTo>
                      <a:pt x="749" y="4"/>
                    </a:lnTo>
                    <a:lnTo>
                      <a:pt x="745" y="4"/>
                    </a:lnTo>
                    <a:lnTo>
                      <a:pt x="744" y="6"/>
                    </a:lnTo>
                    <a:lnTo>
                      <a:pt x="738" y="6"/>
                    </a:lnTo>
                    <a:lnTo>
                      <a:pt x="734" y="7"/>
                    </a:lnTo>
                    <a:lnTo>
                      <a:pt x="730" y="9"/>
                    </a:lnTo>
                    <a:lnTo>
                      <a:pt x="726" y="11"/>
                    </a:lnTo>
                    <a:lnTo>
                      <a:pt x="721" y="13"/>
                    </a:lnTo>
                    <a:lnTo>
                      <a:pt x="717" y="15"/>
                    </a:lnTo>
                    <a:lnTo>
                      <a:pt x="713" y="17"/>
                    </a:lnTo>
                    <a:lnTo>
                      <a:pt x="709" y="21"/>
                    </a:lnTo>
                    <a:lnTo>
                      <a:pt x="704" y="23"/>
                    </a:lnTo>
                    <a:lnTo>
                      <a:pt x="698" y="25"/>
                    </a:lnTo>
                    <a:lnTo>
                      <a:pt x="694" y="28"/>
                    </a:lnTo>
                    <a:lnTo>
                      <a:pt x="690" y="30"/>
                    </a:lnTo>
                    <a:lnTo>
                      <a:pt x="683" y="34"/>
                    </a:lnTo>
                    <a:lnTo>
                      <a:pt x="675" y="40"/>
                    </a:lnTo>
                    <a:lnTo>
                      <a:pt x="667" y="44"/>
                    </a:lnTo>
                    <a:lnTo>
                      <a:pt x="660" y="51"/>
                    </a:lnTo>
                    <a:lnTo>
                      <a:pt x="650" y="57"/>
                    </a:lnTo>
                    <a:lnTo>
                      <a:pt x="641" y="65"/>
                    </a:lnTo>
                    <a:lnTo>
                      <a:pt x="631" y="74"/>
                    </a:lnTo>
                    <a:lnTo>
                      <a:pt x="622" y="82"/>
                    </a:lnTo>
                    <a:lnTo>
                      <a:pt x="610" y="91"/>
                    </a:lnTo>
                    <a:lnTo>
                      <a:pt x="599" y="101"/>
                    </a:lnTo>
                    <a:lnTo>
                      <a:pt x="588" y="110"/>
                    </a:lnTo>
                    <a:lnTo>
                      <a:pt x="576" y="122"/>
                    </a:lnTo>
                    <a:lnTo>
                      <a:pt x="565" y="133"/>
                    </a:lnTo>
                    <a:lnTo>
                      <a:pt x="553" y="144"/>
                    </a:lnTo>
                    <a:lnTo>
                      <a:pt x="540" y="156"/>
                    </a:lnTo>
                    <a:lnTo>
                      <a:pt x="529" y="169"/>
                    </a:lnTo>
                    <a:lnTo>
                      <a:pt x="513" y="181"/>
                    </a:lnTo>
                    <a:lnTo>
                      <a:pt x="500" y="194"/>
                    </a:lnTo>
                    <a:lnTo>
                      <a:pt x="487" y="207"/>
                    </a:lnTo>
                    <a:lnTo>
                      <a:pt x="473" y="220"/>
                    </a:lnTo>
                    <a:lnTo>
                      <a:pt x="460" y="236"/>
                    </a:lnTo>
                    <a:lnTo>
                      <a:pt x="445" y="249"/>
                    </a:lnTo>
                    <a:lnTo>
                      <a:pt x="432" y="264"/>
                    </a:lnTo>
                    <a:lnTo>
                      <a:pt x="418" y="279"/>
                    </a:lnTo>
                    <a:lnTo>
                      <a:pt x="401" y="293"/>
                    </a:lnTo>
                    <a:lnTo>
                      <a:pt x="390" y="308"/>
                    </a:lnTo>
                    <a:lnTo>
                      <a:pt x="373" y="323"/>
                    </a:lnTo>
                    <a:lnTo>
                      <a:pt x="359" y="338"/>
                    </a:lnTo>
                    <a:lnTo>
                      <a:pt x="344" y="352"/>
                    </a:lnTo>
                    <a:lnTo>
                      <a:pt x="331" y="369"/>
                    </a:lnTo>
                    <a:lnTo>
                      <a:pt x="316" y="382"/>
                    </a:lnTo>
                    <a:lnTo>
                      <a:pt x="302" y="399"/>
                    </a:lnTo>
                    <a:lnTo>
                      <a:pt x="287" y="413"/>
                    </a:lnTo>
                    <a:lnTo>
                      <a:pt x="274" y="428"/>
                    </a:lnTo>
                    <a:lnTo>
                      <a:pt x="259" y="443"/>
                    </a:lnTo>
                    <a:lnTo>
                      <a:pt x="245" y="456"/>
                    </a:lnTo>
                    <a:lnTo>
                      <a:pt x="232" y="471"/>
                    </a:lnTo>
                    <a:lnTo>
                      <a:pt x="217" y="485"/>
                    </a:lnTo>
                    <a:lnTo>
                      <a:pt x="205" y="500"/>
                    </a:lnTo>
                    <a:lnTo>
                      <a:pt x="192" y="515"/>
                    </a:lnTo>
                    <a:lnTo>
                      <a:pt x="179" y="529"/>
                    </a:lnTo>
                    <a:lnTo>
                      <a:pt x="165" y="542"/>
                    </a:lnTo>
                    <a:lnTo>
                      <a:pt x="152" y="555"/>
                    </a:lnTo>
                    <a:lnTo>
                      <a:pt x="141" y="568"/>
                    </a:lnTo>
                    <a:lnTo>
                      <a:pt x="129" y="580"/>
                    </a:lnTo>
                    <a:lnTo>
                      <a:pt x="118" y="593"/>
                    </a:lnTo>
                    <a:lnTo>
                      <a:pt x="106" y="605"/>
                    </a:lnTo>
                    <a:lnTo>
                      <a:pt x="97" y="616"/>
                    </a:lnTo>
                    <a:lnTo>
                      <a:pt x="87" y="627"/>
                    </a:lnTo>
                    <a:lnTo>
                      <a:pt x="78" y="637"/>
                    </a:lnTo>
                    <a:lnTo>
                      <a:pt x="68" y="648"/>
                    </a:lnTo>
                    <a:lnTo>
                      <a:pt x="61" y="658"/>
                    </a:lnTo>
                    <a:lnTo>
                      <a:pt x="51" y="665"/>
                    </a:lnTo>
                    <a:lnTo>
                      <a:pt x="44" y="675"/>
                    </a:lnTo>
                    <a:lnTo>
                      <a:pt x="36" y="683"/>
                    </a:lnTo>
                    <a:lnTo>
                      <a:pt x="30" y="690"/>
                    </a:lnTo>
                    <a:lnTo>
                      <a:pt x="25" y="696"/>
                    </a:lnTo>
                    <a:lnTo>
                      <a:pt x="19" y="703"/>
                    </a:lnTo>
                    <a:lnTo>
                      <a:pt x="13" y="707"/>
                    </a:lnTo>
                    <a:lnTo>
                      <a:pt x="9" y="713"/>
                    </a:lnTo>
                    <a:lnTo>
                      <a:pt x="6" y="717"/>
                    </a:lnTo>
                    <a:lnTo>
                      <a:pt x="2" y="721"/>
                    </a:lnTo>
                    <a:lnTo>
                      <a:pt x="0" y="722"/>
                    </a:lnTo>
                    <a:lnTo>
                      <a:pt x="0" y="724"/>
                    </a:lnTo>
                    <a:lnTo>
                      <a:pt x="40" y="761"/>
                    </a:lnTo>
                    <a:lnTo>
                      <a:pt x="40" y="759"/>
                    </a:lnTo>
                    <a:lnTo>
                      <a:pt x="46" y="753"/>
                    </a:lnTo>
                    <a:lnTo>
                      <a:pt x="48" y="747"/>
                    </a:lnTo>
                    <a:lnTo>
                      <a:pt x="53" y="743"/>
                    </a:lnTo>
                    <a:lnTo>
                      <a:pt x="57" y="740"/>
                    </a:lnTo>
                    <a:lnTo>
                      <a:pt x="65" y="734"/>
                    </a:lnTo>
                    <a:lnTo>
                      <a:pt x="70" y="726"/>
                    </a:lnTo>
                    <a:lnTo>
                      <a:pt x="78" y="717"/>
                    </a:lnTo>
                    <a:lnTo>
                      <a:pt x="84" y="709"/>
                    </a:lnTo>
                    <a:lnTo>
                      <a:pt x="93" y="702"/>
                    </a:lnTo>
                    <a:lnTo>
                      <a:pt x="101" y="692"/>
                    </a:lnTo>
                    <a:lnTo>
                      <a:pt x="108" y="683"/>
                    </a:lnTo>
                    <a:lnTo>
                      <a:pt x="118" y="671"/>
                    </a:lnTo>
                    <a:lnTo>
                      <a:pt x="129" y="662"/>
                    </a:lnTo>
                    <a:lnTo>
                      <a:pt x="139" y="650"/>
                    </a:lnTo>
                    <a:lnTo>
                      <a:pt x="150" y="639"/>
                    </a:lnTo>
                    <a:lnTo>
                      <a:pt x="160" y="625"/>
                    </a:lnTo>
                    <a:lnTo>
                      <a:pt x="171" y="612"/>
                    </a:lnTo>
                    <a:lnTo>
                      <a:pt x="183" y="601"/>
                    </a:lnTo>
                    <a:lnTo>
                      <a:pt x="196" y="589"/>
                    </a:lnTo>
                    <a:lnTo>
                      <a:pt x="209" y="574"/>
                    </a:lnTo>
                    <a:lnTo>
                      <a:pt x="222" y="561"/>
                    </a:lnTo>
                    <a:lnTo>
                      <a:pt x="234" y="548"/>
                    </a:lnTo>
                    <a:lnTo>
                      <a:pt x="247" y="532"/>
                    </a:lnTo>
                    <a:lnTo>
                      <a:pt x="262" y="519"/>
                    </a:lnTo>
                    <a:lnTo>
                      <a:pt x="276" y="504"/>
                    </a:lnTo>
                    <a:lnTo>
                      <a:pt x="289" y="489"/>
                    </a:lnTo>
                    <a:lnTo>
                      <a:pt x="304" y="473"/>
                    </a:lnTo>
                    <a:lnTo>
                      <a:pt x="318" y="460"/>
                    </a:lnTo>
                    <a:lnTo>
                      <a:pt x="333" y="445"/>
                    </a:lnTo>
                    <a:lnTo>
                      <a:pt x="346" y="428"/>
                    </a:lnTo>
                    <a:lnTo>
                      <a:pt x="361" y="413"/>
                    </a:lnTo>
                    <a:lnTo>
                      <a:pt x="375" y="399"/>
                    </a:lnTo>
                    <a:lnTo>
                      <a:pt x="390" y="384"/>
                    </a:lnTo>
                    <a:lnTo>
                      <a:pt x="403" y="369"/>
                    </a:lnTo>
                    <a:lnTo>
                      <a:pt x="418" y="352"/>
                    </a:lnTo>
                    <a:lnTo>
                      <a:pt x="432" y="338"/>
                    </a:lnTo>
                    <a:lnTo>
                      <a:pt x="447" y="323"/>
                    </a:lnTo>
                    <a:lnTo>
                      <a:pt x="460" y="308"/>
                    </a:lnTo>
                    <a:lnTo>
                      <a:pt x="475" y="295"/>
                    </a:lnTo>
                    <a:lnTo>
                      <a:pt x="489" y="279"/>
                    </a:lnTo>
                    <a:lnTo>
                      <a:pt x="502" y="266"/>
                    </a:lnTo>
                    <a:lnTo>
                      <a:pt x="517" y="253"/>
                    </a:lnTo>
                    <a:lnTo>
                      <a:pt x="529" y="238"/>
                    </a:lnTo>
                    <a:lnTo>
                      <a:pt x="544" y="224"/>
                    </a:lnTo>
                    <a:lnTo>
                      <a:pt x="557" y="213"/>
                    </a:lnTo>
                    <a:lnTo>
                      <a:pt x="569" y="201"/>
                    </a:lnTo>
                    <a:lnTo>
                      <a:pt x="582" y="188"/>
                    </a:lnTo>
                    <a:lnTo>
                      <a:pt x="593" y="177"/>
                    </a:lnTo>
                    <a:lnTo>
                      <a:pt x="607" y="165"/>
                    </a:lnTo>
                    <a:lnTo>
                      <a:pt x="616" y="156"/>
                    </a:lnTo>
                    <a:lnTo>
                      <a:pt x="628" y="144"/>
                    </a:lnTo>
                    <a:lnTo>
                      <a:pt x="639" y="135"/>
                    </a:lnTo>
                    <a:lnTo>
                      <a:pt x="650" y="125"/>
                    </a:lnTo>
                    <a:lnTo>
                      <a:pt x="660" y="118"/>
                    </a:lnTo>
                    <a:lnTo>
                      <a:pt x="669" y="108"/>
                    </a:lnTo>
                    <a:lnTo>
                      <a:pt x="679" y="103"/>
                    </a:lnTo>
                    <a:lnTo>
                      <a:pt x="686" y="95"/>
                    </a:lnTo>
                    <a:lnTo>
                      <a:pt x="694" y="89"/>
                    </a:lnTo>
                    <a:lnTo>
                      <a:pt x="704" y="84"/>
                    </a:lnTo>
                    <a:lnTo>
                      <a:pt x="709" y="80"/>
                    </a:lnTo>
                    <a:lnTo>
                      <a:pt x="717" y="76"/>
                    </a:lnTo>
                    <a:lnTo>
                      <a:pt x="723" y="72"/>
                    </a:lnTo>
                    <a:lnTo>
                      <a:pt x="728" y="68"/>
                    </a:lnTo>
                    <a:lnTo>
                      <a:pt x="734" y="65"/>
                    </a:lnTo>
                    <a:lnTo>
                      <a:pt x="738" y="63"/>
                    </a:lnTo>
                    <a:lnTo>
                      <a:pt x="744" y="61"/>
                    </a:lnTo>
                    <a:lnTo>
                      <a:pt x="749" y="59"/>
                    </a:lnTo>
                    <a:lnTo>
                      <a:pt x="755" y="57"/>
                    </a:lnTo>
                    <a:lnTo>
                      <a:pt x="761" y="57"/>
                    </a:lnTo>
                    <a:lnTo>
                      <a:pt x="763" y="55"/>
                    </a:lnTo>
                    <a:lnTo>
                      <a:pt x="766" y="55"/>
                    </a:lnTo>
                    <a:lnTo>
                      <a:pt x="772" y="55"/>
                    </a:lnTo>
                    <a:lnTo>
                      <a:pt x="776" y="55"/>
                    </a:lnTo>
                    <a:lnTo>
                      <a:pt x="783" y="55"/>
                    </a:lnTo>
                    <a:lnTo>
                      <a:pt x="789" y="57"/>
                    </a:lnTo>
                    <a:lnTo>
                      <a:pt x="795" y="63"/>
                    </a:lnTo>
                    <a:lnTo>
                      <a:pt x="799" y="68"/>
                    </a:lnTo>
                    <a:lnTo>
                      <a:pt x="801" y="74"/>
                    </a:lnTo>
                    <a:lnTo>
                      <a:pt x="802" y="78"/>
                    </a:lnTo>
                    <a:lnTo>
                      <a:pt x="804" y="82"/>
                    </a:lnTo>
                    <a:lnTo>
                      <a:pt x="806" y="85"/>
                    </a:lnTo>
                    <a:lnTo>
                      <a:pt x="808" y="89"/>
                    </a:lnTo>
                    <a:lnTo>
                      <a:pt x="808" y="93"/>
                    </a:lnTo>
                    <a:lnTo>
                      <a:pt x="808" y="97"/>
                    </a:lnTo>
                    <a:lnTo>
                      <a:pt x="808" y="101"/>
                    </a:lnTo>
                    <a:lnTo>
                      <a:pt x="810" y="106"/>
                    </a:lnTo>
                    <a:lnTo>
                      <a:pt x="810" y="112"/>
                    </a:lnTo>
                    <a:lnTo>
                      <a:pt x="814" y="112"/>
                    </a:lnTo>
                    <a:lnTo>
                      <a:pt x="820" y="114"/>
                    </a:lnTo>
                    <a:lnTo>
                      <a:pt x="825" y="118"/>
                    </a:lnTo>
                    <a:lnTo>
                      <a:pt x="831" y="120"/>
                    </a:lnTo>
                    <a:lnTo>
                      <a:pt x="837" y="123"/>
                    </a:lnTo>
                    <a:lnTo>
                      <a:pt x="842" y="125"/>
                    </a:lnTo>
                    <a:lnTo>
                      <a:pt x="848" y="129"/>
                    </a:lnTo>
                    <a:lnTo>
                      <a:pt x="854" y="133"/>
                    </a:lnTo>
                    <a:lnTo>
                      <a:pt x="930" y="68"/>
                    </a:lnTo>
                    <a:lnTo>
                      <a:pt x="894" y="28"/>
                    </a:lnTo>
                    <a:close/>
                  </a:path>
                </a:pathLst>
              </a:custGeom>
              <a:solidFill>
                <a:srgbClr val="000000"/>
              </a:solidFill>
              <a:ln w="9525">
                <a:noFill/>
                <a:round/>
                <a:headEnd/>
                <a:tailEnd/>
              </a:ln>
            </p:spPr>
            <p:txBody>
              <a:bodyPr/>
              <a:lstStyle/>
              <a:p>
                <a:endParaRPr lang="zh-CN" altLang="en-US"/>
              </a:p>
            </p:txBody>
          </p:sp>
          <p:sp>
            <p:nvSpPr>
              <p:cNvPr id="63565" name="Freeform 192"/>
              <p:cNvSpPr>
                <a:spLocks/>
              </p:cNvSpPr>
              <p:nvPr/>
            </p:nvSpPr>
            <p:spPr bwMode="auto">
              <a:xfrm>
                <a:off x="2615" y="3120"/>
                <a:ext cx="206" cy="431"/>
              </a:xfrm>
              <a:custGeom>
                <a:avLst/>
                <a:gdLst>
                  <a:gd name="T0" fmla="*/ 0 w 413"/>
                  <a:gd name="T1" fmla="*/ 0 h 861"/>
                  <a:gd name="T2" fmla="*/ 0 w 413"/>
                  <a:gd name="T3" fmla="*/ 1 h 861"/>
                  <a:gd name="T4" fmla="*/ 0 w 413"/>
                  <a:gd name="T5" fmla="*/ 1 h 861"/>
                  <a:gd name="T6" fmla="*/ 0 w 413"/>
                  <a:gd name="T7" fmla="*/ 1 h 861"/>
                  <a:gd name="T8" fmla="*/ 0 w 413"/>
                  <a:gd name="T9" fmla="*/ 1 h 861"/>
                  <a:gd name="T10" fmla="*/ 0 w 413"/>
                  <a:gd name="T11" fmla="*/ 1 h 861"/>
                  <a:gd name="T12" fmla="*/ 0 w 413"/>
                  <a:gd name="T13" fmla="*/ 1 h 861"/>
                  <a:gd name="T14" fmla="*/ 0 w 413"/>
                  <a:gd name="T15" fmla="*/ 1 h 861"/>
                  <a:gd name="T16" fmla="*/ 0 w 413"/>
                  <a:gd name="T17" fmla="*/ 1 h 861"/>
                  <a:gd name="T18" fmla="*/ 0 w 413"/>
                  <a:gd name="T19" fmla="*/ 1 h 861"/>
                  <a:gd name="T20" fmla="*/ 0 w 413"/>
                  <a:gd name="T21" fmla="*/ 1 h 861"/>
                  <a:gd name="T22" fmla="*/ 0 w 413"/>
                  <a:gd name="T23" fmla="*/ 1 h 861"/>
                  <a:gd name="T24" fmla="*/ 0 w 413"/>
                  <a:gd name="T25" fmla="*/ 1 h 861"/>
                  <a:gd name="T26" fmla="*/ 0 w 413"/>
                  <a:gd name="T27" fmla="*/ 1 h 861"/>
                  <a:gd name="T28" fmla="*/ 0 w 413"/>
                  <a:gd name="T29" fmla="*/ 0 h 861"/>
                  <a:gd name="T30" fmla="*/ 0 w 413"/>
                  <a:gd name="T31" fmla="*/ 0 h 8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3"/>
                  <a:gd name="T49" fmla="*/ 0 h 861"/>
                  <a:gd name="T50" fmla="*/ 413 w 413"/>
                  <a:gd name="T51" fmla="*/ 861 h 8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3" h="861">
                    <a:moveTo>
                      <a:pt x="227" y="0"/>
                    </a:moveTo>
                    <a:lnTo>
                      <a:pt x="38" y="97"/>
                    </a:lnTo>
                    <a:lnTo>
                      <a:pt x="206" y="97"/>
                    </a:lnTo>
                    <a:lnTo>
                      <a:pt x="17" y="268"/>
                    </a:lnTo>
                    <a:lnTo>
                      <a:pt x="208" y="273"/>
                    </a:lnTo>
                    <a:lnTo>
                      <a:pt x="17" y="416"/>
                    </a:lnTo>
                    <a:lnTo>
                      <a:pt x="248" y="407"/>
                    </a:lnTo>
                    <a:lnTo>
                      <a:pt x="0" y="608"/>
                    </a:lnTo>
                    <a:lnTo>
                      <a:pt x="312" y="583"/>
                    </a:lnTo>
                    <a:lnTo>
                      <a:pt x="59" y="726"/>
                    </a:lnTo>
                    <a:lnTo>
                      <a:pt x="337" y="732"/>
                    </a:lnTo>
                    <a:lnTo>
                      <a:pt x="173" y="846"/>
                    </a:lnTo>
                    <a:lnTo>
                      <a:pt x="413" y="861"/>
                    </a:lnTo>
                    <a:lnTo>
                      <a:pt x="200" y="178"/>
                    </a:lnTo>
                    <a:lnTo>
                      <a:pt x="227" y="0"/>
                    </a:lnTo>
                    <a:close/>
                  </a:path>
                </a:pathLst>
              </a:custGeom>
              <a:solidFill>
                <a:srgbClr val="000000"/>
              </a:solidFill>
              <a:ln w="9525">
                <a:noFill/>
                <a:round/>
                <a:headEnd/>
                <a:tailEnd/>
              </a:ln>
            </p:spPr>
            <p:txBody>
              <a:bodyPr/>
              <a:lstStyle/>
              <a:p>
                <a:endParaRPr lang="zh-CN" altLang="en-US"/>
              </a:p>
            </p:txBody>
          </p:sp>
          <p:sp>
            <p:nvSpPr>
              <p:cNvPr id="63566" name="Freeform 193"/>
              <p:cNvSpPr>
                <a:spLocks/>
              </p:cNvSpPr>
              <p:nvPr/>
            </p:nvSpPr>
            <p:spPr bwMode="auto">
              <a:xfrm>
                <a:off x="2565" y="3083"/>
                <a:ext cx="270" cy="516"/>
              </a:xfrm>
              <a:custGeom>
                <a:avLst/>
                <a:gdLst>
                  <a:gd name="T0" fmla="*/ 1 w 540"/>
                  <a:gd name="T1" fmla="*/ 0 h 1033"/>
                  <a:gd name="T2" fmla="*/ 1 w 540"/>
                  <a:gd name="T3" fmla="*/ 0 h 1033"/>
                  <a:gd name="T4" fmla="*/ 1 w 540"/>
                  <a:gd name="T5" fmla="*/ 0 h 1033"/>
                  <a:gd name="T6" fmla="*/ 1 w 540"/>
                  <a:gd name="T7" fmla="*/ 0 h 1033"/>
                  <a:gd name="T8" fmla="*/ 1 w 540"/>
                  <a:gd name="T9" fmla="*/ 0 h 1033"/>
                  <a:gd name="T10" fmla="*/ 1 w 540"/>
                  <a:gd name="T11" fmla="*/ 0 h 1033"/>
                  <a:gd name="T12" fmla="*/ 1 w 540"/>
                  <a:gd name="T13" fmla="*/ 0 h 1033"/>
                  <a:gd name="T14" fmla="*/ 1 w 540"/>
                  <a:gd name="T15" fmla="*/ 0 h 1033"/>
                  <a:gd name="T16" fmla="*/ 1 w 540"/>
                  <a:gd name="T17" fmla="*/ 0 h 1033"/>
                  <a:gd name="T18" fmla="*/ 1 w 540"/>
                  <a:gd name="T19" fmla="*/ 0 h 1033"/>
                  <a:gd name="T20" fmla="*/ 0 w 540"/>
                  <a:gd name="T21" fmla="*/ 0 h 1033"/>
                  <a:gd name="T22" fmla="*/ 1 w 540"/>
                  <a:gd name="T23" fmla="*/ 0 h 1033"/>
                  <a:gd name="T24" fmla="*/ 1 w 540"/>
                  <a:gd name="T25" fmla="*/ 0 h 1033"/>
                  <a:gd name="T26" fmla="*/ 1 w 540"/>
                  <a:gd name="T27" fmla="*/ 0 h 1033"/>
                  <a:gd name="T28" fmla="*/ 1 w 540"/>
                  <a:gd name="T29" fmla="*/ 0 h 1033"/>
                  <a:gd name="T30" fmla="*/ 1 w 540"/>
                  <a:gd name="T31" fmla="*/ 0 h 1033"/>
                  <a:gd name="T32" fmla="*/ 1 w 540"/>
                  <a:gd name="T33" fmla="*/ 0 h 1033"/>
                  <a:gd name="T34" fmla="*/ 1 w 540"/>
                  <a:gd name="T35" fmla="*/ 0 h 1033"/>
                  <a:gd name="T36" fmla="*/ 1 w 540"/>
                  <a:gd name="T37" fmla="*/ 0 h 1033"/>
                  <a:gd name="T38" fmla="*/ 1 w 540"/>
                  <a:gd name="T39" fmla="*/ 0 h 1033"/>
                  <a:gd name="T40" fmla="*/ 1 w 540"/>
                  <a:gd name="T41" fmla="*/ 0 h 1033"/>
                  <a:gd name="T42" fmla="*/ 1 w 540"/>
                  <a:gd name="T43" fmla="*/ 0 h 1033"/>
                  <a:gd name="T44" fmla="*/ 1 w 540"/>
                  <a:gd name="T45" fmla="*/ 0 h 1033"/>
                  <a:gd name="T46" fmla="*/ 1 w 540"/>
                  <a:gd name="T47" fmla="*/ 0 h 1033"/>
                  <a:gd name="T48" fmla="*/ 1 w 540"/>
                  <a:gd name="T49" fmla="*/ 0 h 1033"/>
                  <a:gd name="T50" fmla="*/ 1 w 540"/>
                  <a:gd name="T51" fmla="*/ 0 h 1033"/>
                  <a:gd name="T52" fmla="*/ 1 w 540"/>
                  <a:gd name="T53" fmla="*/ 0 h 1033"/>
                  <a:gd name="T54" fmla="*/ 1 w 540"/>
                  <a:gd name="T55" fmla="*/ 0 h 1033"/>
                  <a:gd name="T56" fmla="*/ 1 w 540"/>
                  <a:gd name="T57" fmla="*/ 0 h 1033"/>
                  <a:gd name="T58" fmla="*/ 1 w 540"/>
                  <a:gd name="T59" fmla="*/ 0 h 1033"/>
                  <a:gd name="T60" fmla="*/ 1 w 540"/>
                  <a:gd name="T61" fmla="*/ 0 h 1033"/>
                  <a:gd name="T62" fmla="*/ 1 w 540"/>
                  <a:gd name="T63" fmla="*/ 0 h 1033"/>
                  <a:gd name="T64" fmla="*/ 1 w 540"/>
                  <a:gd name="T65" fmla="*/ 0 h 1033"/>
                  <a:gd name="T66" fmla="*/ 1 w 540"/>
                  <a:gd name="T67" fmla="*/ 0 h 1033"/>
                  <a:gd name="T68" fmla="*/ 1 w 540"/>
                  <a:gd name="T69" fmla="*/ 0 h 1033"/>
                  <a:gd name="T70" fmla="*/ 1 w 540"/>
                  <a:gd name="T71" fmla="*/ 0 h 1033"/>
                  <a:gd name="T72" fmla="*/ 1 w 540"/>
                  <a:gd name="T73" fmla="*/ 0 h 1033"/>
                  <a:gd name="T74" fmla="*/ 1 w 540"/>
                  <a:gd name="T75" fmla="*/ 0 h 1033"/>
                  <a:gd name="T76" fmla="*/ 1 w 540"/>
                  <a:gd name="T77" fmla="*/ 0 h 1033"/>
                  <a:gd name="T78" fmla="*/ 1 w 540"/>
                  <a:gd name="T79" fmla="*/ 0 h 1033"/>
                  <a:gd name="T80" fmla="*/ 1 w 540"/>
                  <a:gd name="T81" fmla="*/ 0 h 1033"/>
                  <a:gd name="T82" fmla="*/ 1 w 540"/>
                  <a:gd name="T83" fmla="*/ 0 h 1033"/>
                  <a:gd name="T84" fmla="*/ 1 w 540"/>
                  <a:gd name="T85" fmla="*/ 0 h 1033"/>
                  <a:gd name="T86" fmla="*/ 1 w 540"/>
                  <a:gd name="T87" fmla="*/ 0 h 1033"/>
                  <a:gd name="T88" fmla="*/ 1 w 540"/>
                  <a:gd name="T89" fmla="*/ 0 h 1033"/>
                  <a:gd name="T90" fmla="*/ 1 w 540"/>
                  <a:gd name="T91" fmla="*/ 0 h 1033"/>
                  <a:gd name="T92" fmla="*/ 1 w 540"/>
                  <a:gd name="T93" fmla="*/ 0 h 1033"/>
                  <a:gd name="T94" fmla="*/ 1 w 540"/>
                  <a:gd name="T95" fmla="*/ 0 h 1033"/>
                  <a:gd name="T96" fmla="*/ 1 w 540"/>
                  <a:gd name="T97" fmla="*/ 0 h 1033"/>
                  <a:gd name="T98" fmla="*/ 1 w 540"/>
                  <a:gd name="T99" fmla="*/ 0 h 1033"/>
                  <a:gd name="T100" fmla="*/ 1 w 540"/>
                  <a:gd name="T101" fmla="*/ 0 h 1033"/>
                  <a:gd name="T102" fmla="*/ 1 w 540"/>
                  <a:gd name="T103" fmla="*/ 0 h 1033"/>
                  <a:gd name="T104" fmla="*/ 1 w 540"/>
                  <a:gd name="T105" fmla="*/ 0 h 1033"/>
                  <a:gd name="T106" fmla="*/ 1 w 540"/>
                  <a:gd name="T107" fmla="*/ 0 h 1033"/>
                  <a:gd name="T108" fmla="*/ 1 w 540"/>
                  <a:gd name="T109" fmla="*/ 0 h 1033"/>
                  <a:gd name="T110" fmla="*/ 1 w 540"/>
                  <a:gd name="T111" fmla="*/ 0 h 10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0"/>
                  <a:gd name="T169" fmla="*/ 0 h 1033"/>
                  <a:gd name="T170" fmla="*/ 540 w 540"/>
                  <a:gd name="T171" fmla="*/ 1033 h 10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0" h="1033">
                    <a:moveTo>
                      <a:pt x="321" y="255"/>
                    </a:moveTo>
                    <a:lnTo>
                      <a:pt x="540" y="1020"/>
                    </a:lnTo>
                    <a:lnTo>
                      <a:pt x="532" y="1020"/>
                    </a:lnTo>
                    <a:lnTo>
                      <a:pt x="524" y="1020"/>
                    </a:lnTo>
                    <a:lnTo>
                      <a:pt x="519" y="1020"/>
                    </a:lnTo>
                    <a:lnTo>
                      <a:pt x="513" y="1020"/>
                    </a:lnTo>
                    <a:lnTo>
                      <a:pt x="503" y="1020"/>
                    </a:lnTo>
                    <a:lnTo>
                      <a:pt x="496" y="1020"/>
                    </a:lnTo>
                    <a:lnTo>
                      <a:pt x="488" y="1020"/>
                    </a:lnTo>
                    <a:lnTo>
                      <a:pt x="483" y="1020"/>
                    </a:lnTo>
                    <a:lnTo>
                      <a:pt x="475" y="1020"/>
                    </a:lnTo>
                    <a:lnTo>
                      <a:pt x="467" y="1020"/>
                    </a:lnTo>
                    <a:lnTo>
                      <a:pt x="460" y="1020"/>
                    </a:lnTo>
                    <a:lnTo>
                      <a:pt x="452" y="1020"/>
                    </a:lnTo>
                    <a:lnTo>
                      <a:pt x="444" y="1020"/>
                    </a:lnTo>
                    <a:lnTo>
                      <a:pt x="437" y="1020"/>
                    </a:lnTo>
                    <a:lnTo>
                      <a:pt x="429" y="1020"/>
                    </a:lnTo>
                    <a:lnTo>
                      <a:pt x="422" y="1020"/>
                    </a:lnTo>
                    <a:lnTo>
                      <a:pt x="414" y="1020"/>
                    </a:lnTo>
                    <a:lnTo>
                      <a:pt x="406" y="1020"/>
                    </a:lnTo>
                    <a:lnTo>
                      <a:pt x="397" y="1020"/>
                    </a:lnTo>
                    <a:lnTo>
                      <a:pt x="389" y="1022"/>
                    </a:lnTo>
                    <a:lnTo>
                      <a:pt x="380" y="1022"/>
                    </a:lnTo>
                    <a:lnTo>
                      <a:pt x="374" y="1022"/>
                    </a:lnTo>
                    <a:lnTo>
                      <a:pt x="365" y="1022"/>
                    </a:lnTo>
                    <a:lnTo>
                      <a:pt x="357" y="1023"/>
                    </a:lnTo>
                    <a:lnTo>
                      <a:pt x="349" y="1023"/>
                    </a:lnTo>
                    <a:lnTo>
                      <a:pt x="340" y="1023"/>
                    </a:lnTo>
                    <a:lnTo>
                      <a:pt x="332" y="1023"/>
                    </a:lnTo>
                    <a:lnTo>
                      <a:pt x="325" y="1023"/>
                    </a:lnTo>
                    <a:lnTo>
                      <a:pt x="315" y="1023"/>
                    </a:lnTo>
                    <a:lnTo>
                      <a:pt x="308" y="1025"/>
                    </a:lnTo>
                    <a:lnTo>
                      <a:pt x="300" y="1025"/>
                    </a:lnTo>
                    <a:lnTo>
                      <a:pt x="292" y="1025"/>
                    </a:lnTo>
                    <a:lnTo>
                      <a:pt x="283" y="1025"/>
                    </a:lnTo>
                    <a:lnTo>
                      <a:pt x="275" y="1025"/>
                    </a:lnTo>
                    <a:lnTo>
                      <a:pt x="266" y="1025"/>
                    </a:lnTo>
                    <a:lnTo>
                      <a:pt x="258" y="1025"/>
                    </a:lnTo>
                    <a:lnTo>
                      <a:pt x="251" y="1025"/>
                    </a:lnTo>
                    <a:lnTo>
                      <a:pt x="241" y="1025"/>
                    </a:lnTo>
                    <a:lnTo>
                      <a:pt x="233" y="1025"/>
                    </a:lnTo>
                    <a:lnTo>
                      <a:pt x="226" y="1025"/>
                    </a:lnTo>
                    <a:lnTo>
                      <a:pt x="216" y="1025"/>
                    </a:lnTo>
                    <a:lnTo>
                      <a:pt x="209" y="1025"/>
                    </a:lnTo>
                    <a:lnTo>
                      <a:pt x="201" y="1025"/>
                    </a:lnTo>
                    <a:lnTo>
                      <a:pt x="193" y="1027"/>
                    </a:lnTo>
                    <a:lnTo>
                      <a:pt x="184" y="1027"/>
                    </a:lnTo>
                    <a:lnTo>
                      <a:pt x="176" y="1027"/>
                    </a:lnTo>
                    <a:lnTo>
                      <a:pt x="171" y="1027"/>
                    </a:lnTo>
                    <a:lnTo>
                      <a:pt x="163" y="1029"/>
                    </a:lnTo>
                    <a:lnTo>
                      <a:pt x="154" y="1029"/>
                    </a:lnTo>
                    <a:lnTo>
                      <a:pt x="146" y="1029"/>
                    </a:lnTo>
                    <a:lnTo>
                      <a:pt x="138" y="1029"/>
                    </a:lnTo>
                    <a:lnTo>
                      <a:pt x="131" y="1029"/>
                    </a:lnTo>
                    <a:lnTo>
                      <a:pt x="123" y="1029"/>
                    </a:lnTo>
                    <a:lnTo>
                      <a:pt x="116" y="1031"/>
                    </a:lnTo>
                    <a:lnTo>
                      <a:pt x="108" y="1031"/>
                    </a:lnTo>
                    <a:lnTo>
                      <a:pt x="100" y="1031"/>
                    </a:lnTo>
                    <a:lnTo>
                      <a:pt x="95" y="1031"/>
                    </a:lnTo>
                    <a:lnTo>
                      <a:pt x="87" y="1031"/>
                    </a:lnTo>
                    <a:lnTo>
                      <a:pt x="77" y="1031"/>
                    </a:lnTo>
                    <a:lnTo>
                      <a:pt x="72" y="1031"/>
                    </a:lnTo>
                    <a:lnTo>
                      <a:pt x="66" y="1031"/>
                    </a:lnTo>
                    <a:lnTo>
                      <a:pt x="60" y="1031"/>
                    </a:lnTo>
                    <a:lnTo>
                      <a:pt x="53" y="1031"/>
                    </a:lnTo>
                    <a:lnTo>
                      <a:pt x="47" y="1033"/>
                    </a:lnTo>
                    <a:lnTo>
                      <a:pt x="41" y="1031"/>
                    </a:lnTo>
                    <a:lnTo>
                      <a:pt x="38" y="1031"/>
                    </a:lnTo>
                    <a:lnTo>
                      <a:pt x="34" y="1031"/>
                    </a:lnTo>
                    <a:lnTo>
                      <a:pt x="30" y="1029"/>
                    </a:lnTo>
                    <a:lnTo>
                      <a:pt x="24" y="1023"/>
                    </a:lnTo>
                    <a:lnTo>
                      <a:pt x="19" y="1018"/>
                    </a:lnTo>
                    <a:lnTo>
                      <a:pt x="15" y="1014"/>
                    </a:lnTo>
                    <a:lnTo>
                      <a:pt x="15" y="1008"/>
                    </a:lnTo>
                    <a:lnTo>
                      <a:pt x="11" y="1004"/>
                    </a:lnTo>
                    <a:lnTo>
                      <a:pt x="9" y="1001"/>
                    </a:lnTo>
                    <a:lnTo>
                      <a:pt x="9" y="995"/>
                    </a:lnTo>
                    <a:lnTo>
                      <a:pt x="7" y="991"/>
                    </a:lnTo>
                    <a:lnTo>
                      <a:pt x="5" y="985"/>
                    </a:lnTo>
                    <a:lnTo>
                      <a:pt x="3" y="980"/>
                    </a:lnTo>
                    <a:lnTo>
                      <a:pt x="1" y="972"/>
                    </a:lnTo>
                    <a:lnTo>
                      <a:pt x="1" y="966"/>
                    </a:lnTo>
                    <a:lnTo>
                      <a:pt x="0" y="959"/>
                    </a:lnTo>
                    <a:lnTo>
                      <a:pt x="0" y="951"/>
                    </a:lnTo>
                    <a:lnTo>
                      <a:pt x="0" y="946"/>
                    </a:lnTo>
                    <a:lnTo>
                      <a:pt x="0" y="938"/>
                    </a:lnTo>
                    <a:lnTo>
                      <a:pt x="0" y="928"/>
                    </a:lnTo>
                    <a:lnTo>
                      <a:pt x="0" y="923"/>
                    </a:lnTo>
                    <a:lnTo>
                      <a:pt x="0" y="915"/>
                    </a:lnTo>
                    <a:lnTo>
                      <a:pt x="0" y="906"/>
                    </a:lnTo>
                    <a:lnTo>
                      <a:pt x="0" y="898"/>
                    </a:lnTo>
                    <a:lnTo>
                      <a:pt x="0" y="888"/>
                    </a:lnTo>
                    <a:lnTo>
                      <a:pt x="0" y="881"/>
                    </a:lnTo>
                    <a:lnTo>
                      <a:pt x="0" y="871"/>
                    </a:lnTo>
                    <a:lnTo>
                      <a:pt x="1" y="864"/>
                    </a:lnTo>
                    <a:lnTo>
                      <a:pt x="1" y="856"/>
                    </a:lnTo>
                    <a:lnTo>
                      <a:pt x="1" y="847"/>
                    </a:lnTo>
                    <a:lnTo>
                      <a:pt x="1" y="837"/>
                    </a:lnTo>
                    <a:lnTo>
                      <a:pt x="3" y="830"/>
                    </a:lnTo>
                    <a:lnTo>
                      <a:pt x="5" y="820"/>
                    </a:lnTo>
                    <a:lnTo>
                      <a:pt x="5" y="811"/>
                    </a:lnTo>
                    <a:lnTo>
                      <a:pt x="7" y="801"/>
                    </a:lnTo>
                    <a:lnTo>
                      <a:pt x="9" y="793"/>
                    </a:lnTo>
                    <a:lnTo>
                      <a:pt x="9" y="786"/>
                    </a:lnTo>
                    <a:lnTo>
                      <a:pt x="9" y="776"/>
                    </a:lnTo>
                    <a:lnTo>
                      <a:pt x="11" y="767"/>
                    </a:lnTo>
                    <a:lnTo>
                      <a:pt x="13" y="759"/>
                    </a:lnTo>
                    <a:lnTo>
                      <a:pt x="15" y="750"/>
                    </a:lnTo>
                    <a:lnTo>
                      <a:pt x="15" y="742"/>
                    </a:lnTo>
                    <a:lnTo>
                      <a:pt x="17" y="734"/>
                    </a:lnTo>
                    <a:lnTo>
                      <a:pt x="17" y="725"/>
                    </a:lnTo>
                    <a:lnTo>
                      <a:pt x="20" y="719"/>
                    </a:lnTo>
                    <a:lnTo>
                      <a:pt x="20" y="710"/>
                    </a:lnTo>
                    <a:lnTo>
                      <a:pt x="20" y="702"/>
                    </a:lnTo>
                    <a:lnTo>
                      <a:pt x="22" y="695"/>
                    </a:lnTo>
                    <a:lnTo>
                      <a:pt x="24" y="687"/>
                    </a:lnTo>
                    <a:lnTo>
                      <a:pt x="26" y="679"/>
                    </a:lnTo>
                    <a:lnTo>
                      <a:pt x="26" y="672"/>
                    </a:lnTo>
                    <a:lnTo>
                      <a:pt x="28" y="666"/>
                    </a:lnTo>
                    <a:lnTo>
                      <a:pt x="30" y="660"/>
                    </a:lnTo>
                    <a:lnTo>
                      <a:pt x="30" y="655"/>
                    </a:lnTo>
                    <a:lnTo>
                      <a:pt x="32" y="649"/>
                    </a:lnTo>
                    <a:lnTo>
                      <a:pt x="32" y="643"/>
                    </a:lnTo>
                    <a:lnTo>
                      <a:pt x="34" y="639"/>
                    </a:lnTo>
                    <a:lnTo>
                      <a:pt x="34" y="634"/>
                    </a:lnTo>
                    <a:lnTo>
                      <a:pt x="36" y="630"/>
                    </a:lnTo>
                    <a:lnTo>
                      <a:pt x="38" y="626"/>
                    </a:lnTo>
                    <a:lnTo>
                      <a:pt x="38" y="622"/>
                    </a:lnTo>
                    <a:lnTo>
                      <a:pt x="38" y="615"/>
                    </a:lnTo>
                    <a:lnTo>
                      <a:pt x="39" y="609"/>
                    </a:lnTo>
                    <a:lnTo>
                      <a:pt x="41" y="601"/>
                    </a:lnTo>
                    <a:lnTo>
                      <a:pt x="43" y="596"/>
                    </a:lnTo>
                    <a:lnTo>
                      <a:pt x="43" y="586"/>
                    </a:lnTo>
                    <a:lnTo>
                      <a:pt x="45" y="580"/>
                    </a:lnTo>
                    <a:lnTo>
                      <a:pt x="47" y="573"/>
                    </a:lnTo>
                    <a:lnTo>
                      <a:pt x="49" y="565"/>
                    </a:lnTo>
                    <a:lnTo>
                      <a:pt x="49" y="558"/>
                    </a:lnTo>
                    <a:lnTo>
                      <a:pt x="49" y="550"/>
                    </a:lnTo>
                    <a:lnTo>
                      <a:pt x="51" y="542"/>
                    </a:lnTo>
                    <a:lnTo>
                      <a:pt x="53" y="535"/>
                    </a:lnTo>
                    <a:lnTo>
                      <a:pt x="55" y="527"/>
                    </a:lnTo>
                    <a:lnTo>
                      <a:pt x="55" y="520"/>
                    </a:lnTo>
                    <a:lnTo>
                      <a:pt x="57" y="512"/>
                    </a:lnTo>
                    <a:lnTo>
                      <a:pt x="58" y="504"/>
                    </a:lnTo>
                    <a:lnTo>
                      <a:pt x="58" y="497"/>
                    </a:lnTo>
                    <a:lnTo>
                      <a:pt x="60" y="487"/>
                    </a:lnTo>
                    <a:lnTo>
                      <a:pt x="60" y="480"/>
                    </a:lnTo>
                    <a:lnTo>
                      <a:pt x="60" y="472"/>
                    </a:lnTo>
                    <a:lnTo>
                      <a:pt x="62" y="464"/>
                    </a:lnTo>
                    <a:lnTo>
                      <a:pt x="64" y="455"/>
                    </a:lnTo>
                    <a:lnTo>
                      <a:pt x="64" y="445"/>
                    </a:lnTo>
                    <a:lnTo>
                      <a:pt x="66" y="438"/>
                    </a:lnTo>
                    <a:lnTo>
                      <a:pt x="66" y="428"/>
                    </a:lnTo>
                    <a:lnTo>
                      <a:pt x="66" y="421"/>
                    </a:lnTo>
                    <a:lnTo>
                      <a:pt x="66" y="411"/>
                    </a:lnTo>
                    <a:lnTo>
                      <a:pt x="68" y="404"/>
                    </a:lnTo>
                    <a:lnTo>
                      <a:pt x="68" y="394"/>
                    </a:lnTo>
                    <a:lnTo>
                      <a:pt x="68" y="385"/>
                    </a:lnTo>
                    <a:lnTo>
                      <a:pt x="70" y="377"/>
                    </a:lnTo>
                    <a:lnTo>
                      <a:pt x="70" y="367"/>
                    </a:lnTo>
                    <a:lnTo>
                      <a:pt x="70" y="358"/>
                    </a:lnTo>
                    <a:lnTo>
                      <a:pt x="70" y="348"/>
                    </a:lnTo>
                    <a:lnTo>
                      <a:pt x="70" y="337"/>
                    </a:lnTo>
                    <a:lnTo>
                      <a:pt x="70" y="329"/>
                    </a:lnTo>
                    <a:lnTo>
                      <a:pt x="70" y="318"/>
                    </a:lnTo>
                    <a:lnTo>
                      <a:pt x="70" y="307"/>
                    </a:lnTo>
                    <a:lnTo>
                      <a:pt x="70" y="297"/>
                    </a:lnTo>
                    <a:lnTo>
                      <a:pt x="70" y="288"/>
                    </a:lnTo>
                    <a:lnTo>
                      <a:pt x="68" y="278"/>
                    </a:lnTo>
                    <a:lnTo>
                      <a:pt x="68" y="267"/>
                    </a:lnTo>
                    <a:lnTo>
                      <a:pt x="66" y="255"/>
                    </a:lnTo>
                    <a:lnTo>
                      <a:pt x="66" y="246"/>
                    </a:lnTo>
                    <a:lnTo>
                      <a:pt x="66" y="234"/>
                    </a:lnTo>
                    <a:lnTo>
                      <a:pt x="64" y="225"/>
                    </a:lnTo>
                    <a:lnTo>
                      <a:pt x="62" y="213"/>
                    </a:lnTo>
                    <a:lnTo>
                      <a:pt x="62" y="202"/>
                    </a:lnTo>
                    <a:lnTo>
                      <a:pt x="60" y="191"/>
                    </a:lnTo>
                    <a:lnTo>
                      <a:pt x="58" y="179"/>
                    </a:lnTo>
                    <a:lnTo>
                      <a:pt x="57" y="168"/>
                    </a:lnTo>
                    <a:lnTo>
                      <a:pt x="55" y="156"/>
                    </a:lnTo>
                    <a:lnTo>
                      <a:pt x="55" y="145"/>
                    </a:lnTo>
                    <a:lnTo>
                      <a:pt x="51" y="132"/>
                    </a:lnTo>
                    <a:lnTo>
                      <a:pt x="49" y="120"/>
                    </a:lnTo>
                    <a:lnTo>
                      <a:pt x="47" y="107"/>
                    </a:lnTo>
                    <a:lnTo>
                      <a:pt x="43" y="96"/>
                    </a:lnTo>
                    <a:lnTo>
                      <a:pt x="41" y="82"/>
                    </a:lnTo>
                    <a:lnTo>
                      <a:pt x="38" y="69"/>
                    </a:lnTo>
                    <a:lnTo>
                      <a:pt x="38" y="57"/>
                    </a:lnTo>
                    <a:lnTo>
                      <a:pt x="32" y="44"/>
                    </a:lnTo>
                    <a:lnTo>
                      <a:pt x="30" y="31"/>
                    </a:lnTo>
                    <a:lnTo>
                      <a:pt x="26" y="18"/>
                    </a:lnTo>
                    <a:lnTo>
                      <a:pt x="24" y="6"/>
                    </a:lnTo>
                    <a:lnTo>
                      <a:pt x="24" y="4"/>
                    </a:lnTo>
                    <a:lnTo>
                      <a:pt x="28" y="2"/>
                    </a:lnTo>
                    <a:lnTo>
                      <a:pt x="32" y="0"/>
                    </a:lnTo>
                    <a:lnTo>
                      <a:pt x="39" y="0"/>
                    </a:lnTo>
                    <a:lnTo>
                      <a:pt x="45" y="4"/>
                    </a:lnTo>
                    <a:lnTo>
                      <a:pt x="53" y="10"/>
                    </a:lnTo>
                    <a:lnTo>
                      <a:pt x="58" y="16"/>
                    </a:lnTo>
                    <a:lnTo>
                      <a:pt x="66" y="19"/>
                    </a:lnTo>
                    <a:lnTo>
                      <a:pt x="70" y="23"/>
                    </a:lnTo>
                    <a:lnTo>
                      <a:pt x="76" y="29"/>
                    </a:lnTo>
                    <a:lnTo>
                      <a:pt x="81" y="29"/>
                    </a:lnTo>
                    <a:lnTo>
                      <a:pt x="87" y="35"/>
                    </a:lnTo>
                    <a:lnTo>
                      <a:pt x="89" y="46"/>
                    </a:lnTo>
                    <a:lnTo>
                      <a:pt x="93" y="57"/>
                    </a:lnTo>
                    <a:lnTo>
                      <a:pt x="95" y="71"/>
                    </a:lnTo>
                    <a:lnTo>
                      <a:pt x="98" y="84"/>
                    </a:lnTo>
                    <a:lnTo>
                      <a:pt x="100" y="96"/>
                    </a:lnTo>
                    <a:lnTo>
                      <a:pt x="104" y="107"/>
                    </a:lnTo>
                    <a:lnTo>
                      <a:pt x="106" y="120"/>
                    </a:lnTo>
                    <a:lnTo>
                      <a:pt x="108" y="132"/>
                    </a:lnTo>
                    <a:lnTo>
                      <a:pt x="110" y="143"/>
                    </a:lnTo>
                    <a:lnTo>
                      <a:pt x="112" y="154"/>
                    </a:lnTo>
                    <a:lnTo>
                      <a:pt x="114" y="166"/>
                    </a:lnTo>
                    <a:lnTo>
                      <a:pt x="117" y="177"/>
                    </a:lnTo>
                    <a:lnTo>
                      <a:pt x="117" y="189"/>
                    </a:lnTo>
                    <a:lnTo>
                      <a:pt x="119" y="200"/>
                    </a:lnTo>
                    <a:lnTo>
                      <a:pt x="121" y="212"/>
                    </a:lnTo>
                    <a:lnTo>
                      <a:pt x="123" y="221"/>
                    </a:lnTo>
                    <a:lnTo>
                      <a:pt x="123" y="232"/>
                    </a:lnTo>
                    <a:lnTo>
                      <a:pt x="125" y="244"/>
                    </a:lnTo>
                    <a:lnTo>
                      <a:pt x="125" y="253"/>
                    </a:lnTo>
                    <a:lnTo>
                      <a:pt x="127" y="265"/>
                    </a:lnTo>
                    <a:lnTo>
                      <a:pt x="127" y="274"/>
                    </a:lnTo>
                    <a:lnTo>
                      <a:pt x="129" y="284"/>
                    </a:lnTo>
                    <a:lnTo>
                      <a:pt x="129" y="293"/>
                    </a:lnTo>
                    <a:lnTo>
                      <a:pt x="131" y="305"/>
                    </a:lnTo>
                    <a:lnTo>
                      <a:pt x="131" y="312"/>
                    </a:lnTo>
                    <a:lnTo>
                      <a:pt x="131" y="324"/>
                    </a:lnTo>
                    <a:lnTo>
                      <a:pt x="131" y="333"/>
                    </a:lnTo>
                    <a:lnTo>
                      <a:pt x="133" y="343"/>
                    </a:lnTo>
                    <a:lnTo>
                      <a:pt x="133" y="352"/>
                    </a:lnTo>
                    <a:lnTo>
                      <a:pt x="133" y="362"/>
                    </a:lnTo>
                    <a:lnTo>
                      <a:pt x="133" y="371"/>
                    </a:lnTo>
                    <a:lnTo>
                      <a:pt x="133" y="381"/>
                    </a:lnTo>
                    <a:lnTo>
                      <a:pt x="133" y="388"/>
                    </a:lnTo>
                    <a:lnTo>
                      <a:pt x="133" y="398"/>
                    </a:lnTo>
                    <a:lnTo>
                      <a:pt x="131" y="405"/>
                    </a:lnTo>
                    <a:lnTo>
                      <a:pt x="131" y="415"/>
                    </a:lnTo>
                    <a:lnTo>
                      <a:pt x="131" y="423"/>
                    </a:lnTo>
                    <a:lnTo>
                      <a:pt x="131" y="432"/>
                    </a:lnTo>
                    <a:lnTo>
                      <a:pt x="131" y="440"/>
                    </a:lnTo>
                    <a:lnTo>
                      <a:pt x="131" y="449"/>
                    </a:lnTo>
                    <a:lnTo>
                      <a:pt x="129" y="459"/>
                    </a:lnTo>
                    <a:lnTo>
                      <a:pt x="127" y="464"/>
                    </a:lnTo>
                    <a:lnTo>
                      <a:pt x="127" y="474"/>
                    </a:lnTo>
                    <a:lnTo>
                      <a:pt x="127" y="482"/>
                    </a:lnTo>
                    <a:lnTo>
                      <a:pt x="125" y="489"/>
                    </a:lnTo>
                    <a:lnTo>
                      <a:pt x="123" y="497"/>
                    </a:lnTo>
                    <a:lnTo>
                      <a:pt x="123" y="504"/>
                    </a:lnTo>
                    <a:lnTo>
                      <a:pt x="123" y="514"/>
                    </a:lnTo>
                    <a:lnTo>
                      <a:pt x="119" y="521"/>
                    </a:lnTo>
                    <a:lnTo>
                      <a:pt x="119" y="527"/>
                    </a:lnTo>
                    <a:lnTo>
                      <a:pt x="117" y="535"/>
                    </a:lnTo>
                    <a:lnTo>
                      <a:pt x="117" y="544"/>
                    </a:lnTo>
                    <a:lnTo>
                      <a:pt x="114" y="550"/>
                    </a:lnTo>
                    <a:lnTo>
                      <a:pt x="112" y="556"/>
                    </a:lnTo>
                    <a:lnTo>
                      <a:pt x="112" y="563"/>
                    </a:lnTo>
                    <a:lnTo>
                      <a:pt x="110" y="573"/>
                    </a:lnTo>
                    <a:lnTo>
                      <a:pt x="108" y="579"/>
                    </a:lnTo>
                    <a:lnTo>
                      <a:pt x="106" y="586"/>
                    </a:lnTo>
                    <a:lnTo>
                      <a:pt x="104" y="592"/>
                    </a:lnTo>
                    <a:lnTo>
                      <a:pt x="102" y="599"/>
                    </a:lnTo>
                    <a:lnTo>
                      <a:pt x="100" y="605"/>
                    </a:lnTo>
                    <a:lnTo>
                      <a:pt x="98" y="613"/>
                    </a:lnTo>
                    <a:lnTo>
                      <a:pt x="96" y="620"/>
                    </a:lnTo>
                    <a:lnTo>
                      <a:pt x="95" y="626"/>
                    </a:lnTo>
                    <a:lnTo>
                      <a:pt x="93" y="636"/>
                    </a:lnTo>
                    <a:lnTo>
                      <a:pt x="89" y="643"/>
                    </a:lnTo>
                    <a:lnTo>
                      <a:pt x="87" y="651"/>
                    </a:lnTo>
                    <a:lnTo>
                      <a:pt x="85" y="660"/>
                    </a:lnTo>
                    <a:lnTo>
                      <a:pt x="83" y="666"/>
                    </a:lnTo>
                    <a:lnTo>
                      <a:pt x="81" y="675"/>
                    </a:lnTo>
                    <a:lnTo>
                      <a:pt x="79" y="683"/>
                    </a:lnTo>
                    <a:lnTo>
                      <a:pt x="77" y="691"/>
                    </a:lnTo>
                    <a:lnTo>
                      <a:pt x="76" y="698"/>
                    </a:lnTo>
                    <a:lnTo>
                      <a:pt x="74" y="708"/>
                    </a:lnTo>
                    <a:lnTo>
                      <a:pt x="72" y="714"/>
                    </a:lnTo>
                    <a:lnTo>
                      <a:pt x="72" y="723"/>
                    </a:lnTo>
                    <a:lnTo>
                      <a:pt x="72" y="731"/>
                    </a:lnTo>
                    <a:lnTo>
                      <a:pt x="70" y="738"/>
                    </a:lnTo>
                    <a:lnTo>
                      <a:pt x="70" y="746"/>
                    </a:lnTo>
                    <a:lnTo>
                      <a:pt x="70" y="753"/>
                    </a:lnTo>
                    <a:lnTo>
                      <a:pt x="68" y="761"/>
                    </a:lnTo>
                    <a:lnTo>
                      <a:pt x="66" y="769"/>
                    </a:lnTo>
                    <a:lnTo>
                      <a:pt x="66" y="776"/>
                    </a:lnTo>
                    <a:lnTo>
                      <a:pt x="66" y="782"/>
                    </a:lnTo>
                    <a:lnTo>
                      <a:pt x="66" y="790"/>
                    </a:lnTo>
                    <a:lnTo>
                      <a:pt x="66" y="797"/>
                    </a:lnTo>
                    <a:lnTo>
                      <a:pt x="66" y="805"/>
                    </a:lnTo>
                    <a:lnTo>
                      <a:pt x="66" y="811"/>
                    </a:lnTo>
                    <a:lnTo>
                      <a:pt x="66" y="818"/>
                    </a:lnTo>
                    <a:lnTo>
                      <a:pt x="66" y="826"/>
                    </a:lnTo>
                    <a:lnTo>
                      <a:pt x="66" y="833"/>
                    </a:lnTo>
                    <a:lnTo>
                      <a:pt x="66" y="841"/>
                    </a:lnTo>
                    <a:lnTo>
                      <a:pt x="66" y="847"/>
                    </a:lnTo>
                    <a:lnTo>
                      <a:pt x="66" y="852"/>
                    </a:lnTo>
                    <a:lnTo>
                      <a:pt x="66" y="858"/>
                    </a:lnTo>
                    <a:lnTo>
                      <a:pt x="66" y="866"/>
                    </a:lnTo>
                    <a:lnTo>
                      <a:pt x="66" y="869"/>
                    </a:lnTo>
                    <a:lnTo>
                      <a:pt x="66" y="875"/>
                    </a:lnTo>
                    <a:lnTo>
                      <a:pt x="66" y="881"/>
                    </a:lnTo>
                    <a:lnTo>
                      <a:pt x="68" y="887"/>
                    </a:lnTo>
                    <a:lnTo>
                      <a:pt x="68" y="892"/>
                    </a:lnTo>
                    <a:lnTo>
                      <a:pt x="68" y="898"/>
                    </a:lnTo>
                    <a:lnTo>
                      <a:pt x="70" y="904"/>
                    </a:lnTo>
                    <a:lnTo>
                      <a:pt x="70" y="909"/>
                    </a:lnTo>
                    <a:lnTo>
                      <a:pt x="70" y="913"/>
                    </a:lnTo>
                    <a:lnTo>
                      <a:pt x="70" y="917"/>
                    </a:lnTo>
                    <a:lnTo>
                      <a:pt x="72" y="921"/>
                    </a:lnTo>
                    <a:lnTo>
                      <a:pt x="72" y="927"/>
                    </a:lnTo>
                    <a:lnTo>
                      <a:pt x="72" y="930"/>
                    </a:lnTo>
                    <a:lnTo>
                      <a:pt x="72" y="934"/>
                    </a:lnTo>
                    <a:lnTo>
                      <a:pt x="74" y="940"/>
                    </a:lnTo>
                    <a:lnTo>
                      <a:pt x="76" y="944"/>
                    </a:lnTo>
                    <a:lnTo>
                      <a:pt x="76" y="949"/>
                    </a:lnTo>
                    <a:lnTo>
                      <a:pt x="77" y="955"/>
                    </a:lnTo>
                    <a:lnTo>
                      <a:pt x="77" y="961"/>
                    </a:lnTo>
                    <a:lnTo>
                      <a:pt x="79" y="965"/>
                    </a:lnTo>
                    <a:lnTo>
                      <a:pt x="81" y="968"/>
                    </a:lnTo>
                    <a:lnTo>
                      <a:pt x="81" y="972"/>
                    </a:lnTo>
                    <a:lnTo>
                      <a:pt x="83" y="974"/>
                    </a:lnTo>
                    <a:lnTo>
                      <a:pt x="85" y="974"/>
                    </a:lnTo>
                    <a:lnTo>
                      <a:pt x="89" y="974"/>
                    </a:lnTo>
                    <a:lnTo>
                      <a:pt x="91" y="974"/>
                    </a:lnTo>
                    <a:lnTo>
                      <a:pt x="95" y="974"/>
                    </a:lnTo>
                    <a:lnTo>
                      <a:pt x="100" y="974"/>
                    </a:lnTo>
                    <a:lnTo>
                      <a:pt x="104" y="974"/>
                    </a:lnTo>
                    <a:lnTo>
                      <a:pt x="108" y="972"/>
                    </a:lnTo>
                    <a:lnTo>
                      <a:pt x="112" y="972"/>
                    </a:lnTo>
                    <a:lnTo>
                      <a:pt x="117" y="972"/>
                    </a:lnTo>
                    <a:lnTo>
                      <a:pt x="123" y="972"/>
                    </a:lnTo>
                    <a:lnTo>
                      <a:pt x="129" y="972"/>
                    </a:lnTo>
                    <a:lnTo>
                      <a:pt x="135" y="972"/>
                    </a:lnTo>
                    <a:lnTo>
                      <a:pt x="142" y="972"/>
                    </a:lnTo>
                    <a:lnTo>
                      <a:pt x="148" y="972"/>
                    </a:lnTo>
                    <a:lnTo>
                      <a:pt x="154" y="972"/>
                    </a:lnTo>
                    <a:lnTo>
                      <a:pt x="161" y="972"/>
                    </a:lnTo>
                    <a:lnTo>
                      <a:pt x="169" y="972"/>
                    </a:lnTo>
                    <a:lnTo>
                      <a:pt x="176" y="972"/>
                    </a:lnTo>
                    <a:lnTo>
                      <a:pt x="184" y="970"/>
                    </a:lnTo>
                    <a:lnTo>
                      <a:pt x="192" y="970"/>
                    </a:lnTo>
                    <a:lnTo>
                      <a:pt x="199" y="970"/>
                    </a:lnTo>
                    <a:lnTo>
                      <a:pt x="209" y="970"/>
                    </a:lnTo>
                    <a:lnTo>
                      <a:pt x="216" y="970"/>
                    </a:lnTo>
                    <a:lnTo>
                      <a:pt x="224" y="970"/>
                    </a:lnTo>
                    <a:lnTo>
                      <a:pt x="233" y="970"/>
                    </a:lnTo>
                    <a:lnTo>
                      <a:pt x="241" y="970"/>
                    </a:lnTo>
                    <a:lnTo>
                      <a:pt x="251" y="970"/>
                    </a:lnTo>
                    <a:lnTo>
                      <a:pt x="258" y="970"/>
                    </a:lnTo>
                    <a:lnTo>
                      <a:pt x="268" y="970"/>
                    </a:lnTo>
                    <a:lnTo>
                      <a:pt x="277" y="970"/>
                    </a:lnTo>
                    <a:lnTo>
                      <a:pt x="285" y="968"/>
                    </a:lnTo>
                    <a:lnTo>
                      <a:pt x="292" y="968"/>
                    </a:lnTo>
                    <a:lnTo>
                      <a:pt x="302" y="968"/>
                    </a:lnTo>
                    <a:lnTo>
                      <a:pt x="309" y="968"/>
                    </a:lnTo>
                    <a:lnTo>
                      <a:pt x="317" y="968"/>
                    </a:lnTo>
                    <a:lnTo>
                      <a:pt x="327" y="968"/>
                    </a:lnTo>
                    <a:lnTo>
                      <a:pt x="334" y="968"/>
                    </a:lnTo>
                    <a:lnTo>
                      <a:pt x="344" y="968"/>
                    </a:lnTo>
                    <a:lnTo>
                      <a:pt x="349" y="968"/>
                    </a:lnTo>
                    <a:lnTo>
                      <a:pt x="359" y="968"/>
                    </a:lnTo>
                    <a:lnTo>
                      <a:pt x="367" y="968"/>
                    </a:lnTo>
                    <a:lnTo>
                      <a:pt x="374" y="968"/>
                    </a:lnTo>
                    <a:lnTo>
                      <a:pt x="380" y="968"/>
                    </a:lnTo>
                    <a:lnTo>
                      <a:pt x="387" y="968"/>
                    </a:lnTo>
                    <a:lnTo>
                      <a:pt x="395" y="968"/>
                    </a:lnTo>
                    <a:lnTo>
                      <a:pt x="403" y="968"/>
                    </a:lnTo>
                    <a:lnTo>
                      <a:pt x="408" y="968"/>
                    </a:lnTo>
                    <a:lnTo>
                      <a:pt x="414" y="968"/>
                    </a:lnTo>
                    <a:lnTo>
                      <a:pt x="420" y="968"/>
                    </a:lnTo>
                    <a:lnTo>
                      <a:pt x="424" y="968"/>
                    </a:lnTo>
                    <a:lnTo>
                      <a:pt x="429" y="968"/>
                    </a:lnTo>
                    <a:lnTo>
                      <a:pt x="433" y="968"/>
                    </a:lnTo>
                    <a:lnTo>
                      <a:pt x="437" y="968"/>
                    </a:lnTo>
                    <a:lnTo>
                      <a:pt x="443" y="968"/>
                    </a:lnTo>
                    <a:lnTo>
                      <a:pt x="448" y="968"/>
                    </a:lnTo>
                    <a:lnTo>
                      <a:pt x="454" y="968"/>
                    </a:lnTo>
                    <a:lnTo>
                      <a:pt x="456" y="968"/>
                    </a:lnTo>
                    <a:lnTo>
                      <a:pt x="458" y="968"/>
                    </a:lnTo>
                    <a:lnTo>
                      <a:pt x="264" y="265"/>
                    </a:lnTo>
                    <a:lnTo>
                      <a:pt x="264" y="261"/>
                    </a:lnTo>
                    <a:lnTo>
                      <a:pt x="266" y="255"/>
                    </a:lnTo>
                    <a:lnTo>
                      <a:pt x="266" y="251"/>
                    </a:lnTo>
                    <a:lnTo>
                      <a:pt x="268" y="248"/>
                    </a:lnTo>
                    <a:lnTo>
                      <a:pt x="268" y="244"/>
                    </a:lnTo>
                    <a:lnTo>
                      <a:pt x="270" y="240"/>
                    </a:lnTo>
                    <a:lnTo>
                      <a:pt x="270" y="236"/>
                    </a:lnTo>
                    <a:lnTo>
                      <a:pt x="270" y="232"/>
                    </a:lnTo>
                    <a:lnTo>
                      <a:pt x="270" y="227"/>
                    </a:lnTo>
                    <a:lnTo>
                      <a:pt x="271" y="223"/>
                    </a:lnTo>
                    <a:lnTo>
                      <a:pt x="271" y="221"/>
                    </a:lnTo>
                    <a:lnTo>
                      <a:pt x="273" y="215"/>
                    </a:lnTo>
                    <a:lnTo>
                      <a:pt x="273" y="212"/>
                    </a:lnTo>
                    <a:lnTo>
                      <a:pt x="275" y="208"/>
                    </a:lnTo>
                    <a:lnTo>
                      <a:pt x="275" y="202"/>
                    </a:lnTo>
                    <a:lnTo>
                      <a:pt x="275" y="200"/>
                    </a:lnTo>
                    <a:lnTo>
                      <a:pt x="275" y="196"/>
                    </a:lnTo>
                    <a:lnTo>
                      <a:pt x="277" y="191"/>
                    </a:lnTo>
                    <a:lnTo>
                      <a:pt x="277" y="187"/>
                    </a:lnTo>
                    <a:lnTo>
                      <a:pt x="279" y="183"/>
                    </a:lnTo>
                    <a:lnTo>
                      <a:pt x="279" y="179"/>
                    </a:lnTo>
                    <a:lnTo>
                      <a:pt x="281" y="175"/>
                    </a:lnTo>
                    <a:lnTo>
                      <a:pt x="281" y="172"/>
                    </a:lnTo>
                    <a:lnTo>
                      <a:pt x="281" y="168"/>
                    </a:lnTo>
                    <a:lnTo>
                      <a:pt x="281" y="162"/>
                    </a:lnTo>
                    <a:lnTo>
                      <a:pt x="283" y="160"/>
                    </a:lnTo>
                    <a:lnTo>
                      <a:pt x="283" y="156"/>
                    </a:lnTo>
                    <a:lnTo>
                      <a:pt x="285" y="151"/>
                    </a:lnTo>
                    <a:lnTo>
                      <a:pt x="287" y="147"/>
                    </a:lnTo>
                    <a:lnTo>
                      <a:pt x="287" y="145"/>
                    </a:lnTo>
                    <a:lnTo>
                      <a:pt x="287" y="139"/>
                    </a:lnTo>
                    <a:lnTo>
                      <a:pt x="289" y="135"/>
                    </a:lnTo>
                    <a:lnTo>
                      <a:pt x="289" y="132"/>
                    </a:lnTo>
                    <a:lnTo>
                      <a:pt x="289" y="128"/>
                    </a:lnTo>
                    <a:lnTo>
                      <a:pt x="290" y="122"/>
                    </a:lnTo>
                    <a:lnTo>
                      <a:pt x="290" y="118"/>
                    </a:lnTo>
                    <a:lnTo>
                      <a:pt x="292" y="115"/>
                    </a:lnTo>
                    <a:lnTo>
                      <a:pt x="292" y="111"/>
                    </a:lnTo>
                    <a:lnTo>
                      <a:pt x="292" y="107"/>
                    </a:lnTo>
                    <a:lnTo>
                      <a:pt x="294" y="103"/>
                    </a:lnTo>
                    <a:lnTo>
                      <a:pt x="294" y="99"/>
                    </a:lnTo>
                    <a:lnTo>
                      <a:pt x="294" y="96"/>
                    </a:lnTo>
                    <a:lnTo>
                      <a:pt x="296" y="92"/>
                    </a:lnTo>
                    <a:lnTo>
                      <a:pt x="296" y="88"/>
                    </a:lnTo>
                    <a:lnTo>
                      <a:pt x="298" y="82"/>
                    </a:lnTo>
                    <a:lnTo>
                      <a:pt x="298" y="80"/>
                    </a:lnTo>
                    <a:lnTo>
                      <a:pt x="298" y="75"/>
                    </a:lnTo>
                    <a:lnTo>
                      <a:pt x="300" y="71"/>
                    </a:lnTo>
                    <a:lnTo>
                      <a:pt x="300" y="67"/>
                    </a:lnTo>
                    <a:lnTo>
                      <a:pt x="300" y="63"/>
                    </a:lnTo>
                    <a:lnTo>
                      <a:pt x="302" y="57"/>
                    </a:lnTo>
                    <a:lnTo>
                      <a:pt x="302" y="56"/>
                    </a:lnTo>
                    <a:lnTo>
                      <a:pt x="302" y="52"/>
                    </a:lnTo>
                    <a:lnTo>
                      <a:pt x="304" y="46"/>
                    </a:lnTo>
                    <a:lnTo>
                      <a:pt x="304" y="42"/>
                    </a:lnTo>
                    <a:lnTo>
                      <a:pt x="304" y="40"/>
                    </a:lnTo>
                    <a:lnTo>
                      <a:pt x="304" y="35"/>
                    </a:lnTo>
                    <a:lnTo>
                      <a:pt x="306" y="31"/>
                    </a:lnTo>
                    <a:lnTo>
                      <a:pt x="306" y="27"/>
                    </a:lnTo>
                    <a:lnTo>
                      <a:pt x="308" y="23"/>
                    </a:lnTo>
                    <a:lnTo>
                      <a:pt x="309" y="19"/>
                    </a:lnTo>
                    <a:lnTo>
                      <a:pt x="309" y="16"/>
                    </a:lnTo>
                    <a:lnTo>
                      <a:pt x="309" y="12"/>
                    </a:lnTo>
                    <a:lnTo>
                      <a:pt x="311" y="8"/>
                    </a:lnTo>
                    <a:lnTo>
                      <a:pt x="363" y="16"/>
                    </a:lnTo>
                    <a:lnTo>
                      <a:pt x="321" y="255"/>
                    </a:lnTo>
                    <a:close/>
                  </a:path>
                </a:pathLst>
              </a:custGeom>
              <a:solidFill>
                <a:srgbClr val="000000"/>
              </a:solidFill>
              <a:ln w="9525">
                <a:noFill/>
                <a:round/>
                <a:headEnd/>
                <a:tailEnd/>
              </a:ln>
            </p:spPr>
            <p:txBody>
              <a:bodyPr/>
              <a:lstStyle/>
              <a:p>
                <a:endParaRPr lang="zh-CN" altLang="en-US"/>
              </a:p>
            </p:txBody>
          </p:sp>
          <p:sp>
            <p:nvSpPr>
              <p:cNvPr id="63567" name="Freeform 194"/>
              <p:cNvSpPr>
                <a:spLocks/>
              </p:cNvSpPr>
              <p:nvPr/>
            </p:nvSpPr>
            <p:spPr bwMode="auto">
              <a:xfrm>
                <a:off x="2704" y="2795"/>
                <a:ext cx="143" cy="83"/>
              </a:xfrm>
              <a:custGeom>
                <a:avLst/>
                <a:gdLst>
                  <a:gd name="T0" fmla="*/ 0 w 287"/>
                  <a:gd name="T1" fmla="*/ 0 h 168"/>
                  <a:gd name="T2" fmla="*/ 0 w 287"/>
                  <a:gd name="T3" fmla="*/ 0 h 168"/>
                  <a:gd name="T4" fmla="*/ 0 w 287"/>
                  <a:gd name="T5" fmla="*/ 0 h 168"/>
                  <a:gd name="T6" fmla="*/ 0 w 287"/>
                  <a:gd name="T7" fmla="*/ 0 h 168"/>
                  <a:gd name="T8" fmla="*/ 0 w 287"/>
                  <a:gd name="T9" fmla="*/ 0 h 168"/>
                  <a:gd name="T10" fmla="*/ 0 w 287"/>
                  <a:gd name="T11" fmla="*/ 0 h 168"/>
                  <a:gd name="T12" fmla="*/ 0 w 287"/>
                  <a:gd name="T13" fmla="*/ 0 h 168"/>
                  <a:gd name="T14" fmla="*/ 0 w 287"/>
                  <a:gd name="T15" fmla="*/ 0 h 168"/>
                  <a:gd name="T16" fmla="*/ 0 60000 65536"/>
                  <a:gd name="T17" fmla="*/ 0 60000 65536"/>
                  <a:gd name="T18" fmla="*/ 0 60000 65536"/>
                  <a:gd name="T19" fmla="*/ 0 60000 65536"/>
                  <a:gd name="T20" fmla="*/ 0 60000 65536"/>
                  <a:gd name="T21" fmla="*/ 0 60000 65536"/>
                  <a:gd name="T22" fmla="*/ 0 60000 65536"/>
                  <a:gd name="T23" fmla="*/ 0 60000 65536"/>
                  <a:gd name="T24" fmla="*/ 0 w 287"/>
                  <a:gd name="T25" fmla="*/ 0 h 168"/>
                  <a:gd name="T26" fmla="*/ 287 w 287"/>
                  <a:gd name="T27" fmla="*/ 168 h 1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7" h="168">
                    <a:moveTo>
                      <a:pt x="253" y="0"/>
                    </a:moveTo>
                    <a:lnTo>
                      <a:pt x="40" y="52"/>
                    </a:lnTo>
                    <a:lnTo>
                      <a:pt x="211" y="76"/>
                    </a:lnTo>
                    <a:lnTo>
                      <a:pt x="0" y="118"/>
                    </a:lnTo>
                    <a:lnTo>
                      <a:pt x="139" y="168"/>
                    </a:lnTo>
                    <a:lnTo>
                      <a:pt x="287" y="27"/>
                    </a:lnTo>
                    <a:lnTo>
                      <a:pt x="253" y="0"/>
                    </a:lnTo>
                    <a:close/>
                  </a:path>
                </a:pathLst>
              </a:custGeom>
              <a:solidFill>
                <a:srgbClr val="000000"/>
              </a:solidFill>
              <a:ln w="9525">
                <a:noFill/>
                <a:round/>
                <a:headEnd/>
                <a:tailEnd/>
              </a:ln>
            </p:spPr>
            <p:txBody>
              <a:bodyPr/>
              <a:lstStyle/>
              <a:p>
                <a:endParaRPr lang="zh-CN" altLang="en-US"/>
              </a:p>
            </p:txBody>
          </p:sp>
          <p:sp>
            <p:nvSpPr>
              <p:cNvPr id="63568" name="Freeform 195"/>
              <p:cNvSpPr>
                <a:spLocks/>
              </p:cNvSpPr>
              <p:nvPr/>
            </p:nvSpPr>
            <p:spPr bwMode="auto">
              <a:xfrm>
                <a:off x="2818" y="2720"/>
                <a:ext cx="117" cy="60"/>
              </a:xfrm>
              <a:custGeom>
                <a:avLst/>
                <a:gdLst>
                  <a:gd name="T0" fmla="*/ 1 w 234"/>
                  <a:gd name="T1" fmla="*/ 1 h 120"/>
                  <a:gd name="T2" fmla="*/ 1 w 234"/>
                  <a:gd name="T3" fmla="*/ 1 h 120"/>
                  <a:gd name="T4" fmla="*/ 1 w 234"/>
                  <a:gd name="T5" fmla="*/ 1 h 120"/>
                  <a:gd name="T6" fmla="*/ 0 w 234"/>
                  <a:gd name="T7" fmla="*/ 1 h 120"/>
                  <a:gd name="T8" fmla="*/ 1 w 234"/>
                  <a:gd name="T9" fmla="*/ 1 h 120"/>
                  <a:gd name="T10" fmla="*/ 1 w 234"/>
                  <a:gd name="T11" fmla="*/ 0 h 120"/>
                  <a:gd name="T12" fmla="*/ 1 w 234"/>
                  <a:gd name="T13" fmla="*/ 1 h 120"/>
                  <a:gd name="T14" fmla="*/ 1 w 234"/>
                  <a:gd name="T15" fmla="*/ 1 h 120"/>
                  <a:gd name="T16" fmla="*/ 0 60000 65536"/>
                  <a:gd name="T17" fmla="*/ 0 60000 65536"/>
                  <a:gd name="T18" fmla="*/ 0 60000 65536"/>
                  <a:gd name="T19" fmla="*/ 0 60000 65536"/>
                  <a:gd name="T20" fmla="*/ 0 60000 65536"/>
                  <a:gd name="T21" fmla="*/ 0 60000 65536"/>
                  <a:gd name="T22" fmla="*/ 0 60000 65536"/>
                  <a:gd name="T23" fmla="*/ 0 60000 65536"/>
                  <a:gd name="T24" fmla="*/ 0 w 234"/>
                  <a:gd name="T25" fmla="*/ 0 h 120"/>
                  <a:gd name="T26" fmla="*/ 234 w 234"/>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4" h="120">
                    <a:moveTo>
                      <a:pt x="192" y="2"/>
                    </a:moveTo>
                    <a:lnTo>
                      <a:pt x="10" y="23"/>
                    </a:lnTo>
                    <a:lnTo>
                      <a:pt x="149" y="51"/>
                    </a:lnTo>
                    <a:lnTo>
                      <a:pt x="0" y="70"/>
                    </a:lnTo>
                    <a:lnTo>
                      <a:pt x="113" y="120"/>
                    </a:lnTo>
                    <a:lnTo>
                      <a:pt x="234" y="0"/>
                    </a:lnTo>
                    <a:lnTo>
                      <a:pt x="192" y="2"/>
                    </a:lnTo>
                    <a:close/>
                  </a:path>
                </a:pathLst>
              </a:custGeom>
              <a:solidFill>
                <a:srgbClr val="000000"/>
              </a:solidFill>
              <a:ln w="9525">
                <a:noFill/>
                <a:round/>
                <a:headEnd/>
                <a:tailEnd/>
              </a:ln>
            </p:spPr>
            <p:txBody>
              <a:bodyPr/>
              <a:lstStyle/>
              <a:p>
                <a:endParaRPr lang="zh-CN" altLang="en-US"/>
              </a:p>
            </p:txBody>
          </p:sp>
          <p:sp>
            <p:nvSpPr>
              <p:cNvPr id="63569" name="Freeform 196"/>
              <p:cNvSpPr>
                <a:spLocks/>
              </p:cNvSpPr>
              <p:nvPr/>
            </p:nvSpPr>
            <p:spPr bwMode="auto">
              <a:xfrm>
                <a:off x="3169" y="2648"/>
                <a:ext cx="26" cy="23"/>
              </a:xfrm>
              <a:custGeom>
                <a:avLst/>
                <a:gdLst>
                  <a:gd name="T0" fmla="*/ 0 w 53"/>
                  <a:gd name="T1" fmla="*/ 1 h 46"/>
                  <a:gd name="T2" fmla="*/ 0 w 53"/>
                  <a:gd name="T3" fmla="*/ 1 h 46"/>
                  <a:gd name="T4" fmla="*/ 0 w 53"/>
                  <a:gd name="T5" fmla="*/ 1 h 46"/>
                  <a:gd name="T6" fmla="*/ 0 w 53"/>
                  <a:gd name="T7" fmla="*/ 1 h 46"/>
                  <a:gd name="T8" fmla="*/ 0 w 53"/>
                  <a:gd name="T9" fmla="*/ 1 h 46"/>
                  <a:gd name="T10" fmla="*/ 0 w 53"/>
                  <a:gd name="T11" fmla="*/ 1 h 46"/>
                  <a:gd name="T12" fmla="*/ 0 w 53"/>
                  <a:gd name="T13" fmla="*/ 1 h 46"/>
                  <a:gd name="T14" fmla="*/ 0 w 53"/>
                  <a:gd name="T15" fmla="*/ 1 h 46"/>
                  <a:gd name="T16" fmla="*/ 0 w 53"/>
                  <a:gd name="T17" fmla="*/ 1 h 46"/>
                  <a:gd name="T18" fmla="*/ 0 w 53"/>
                  <a:gd name="T19" fmla="*/ 1 h 46"/>
                  <a:gd name="T20" fmla="*/ 0 w 53"/>
                  <a:gd name="T21" fmla="*/ 1 h 46"/>
                  <a:gd name="T22" fmla="*/ 0 w 53"/>
                  <a:gd name="T23" fmla="*/ 0 h 46"/>
                  <a:gd name="T24" fmla="*/ 0 w 53"/>
                  <a:gd name="T25" fmla="*/ 1 h 46"/>
                  <a:gd name="T26" fmla="*/ 0 w 53"/>
                  <a:gd name="T27" fmla="*/ 1 h 46"/>
                  <a:gd name="T28" fmla="*/ 0 w 53"/>
                  <a:gd name="T29" fmla="*/ 1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46"/>
                  <a:gd name="T47" fmla="*/ 53 w 53"/>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46">
                    <a:moveTo>
                      <a:pt x="32" y="46"/>
                    </a:moveTo>
                    <a:lnTo>
                      <a:pt x="36" y="40"/>
                    </a:lnTo>
                    <a:lnTo>
                      <a:pt x="38" y="35"/>
                    </a:lnTo>
                    <a:lnTo>
                      <a:pt x="40" y="31"/>
                    </a:lnTo>
                    <a:lnTo>
                      <a:pt x="42" y="27"/>
                    </a:lnTo>
                    <a:lnTo>
                      <a:pt x="48" y="19"/>
                    </a:lnTo>
                    <a:lnTo>
                      <a:pt x="49" y="16"/>
                    </a:lnTo>
                    <a:lnTo>
                      <a:pt x="51" y="12"/>
                    </a:lnTo>
                    <a:lnTo>
                      <a:pt x="53" y="8"/>
                    </a:lnTo>
                    <a:lnTo>
                      <a:pt x="53" y="6"/>
                    </a:lnTo>
                    <a:lnTo>
                      <a:pt x="6" y="0"/>
                    </a:lnTo>
                    <a:lnTo>
                      <a:pt x="0" y="46"/>
                    </a:lnTo>
                    <a:lnTo>
                      <a:pt x="32" y="46"/>
                    </a:lnTo>
                    <a:close/>
                  </a:path>
                </a:pathLst>
              </a:custGeom>
              <a:solidFill>
                <a:srgbClr val="000000"/>
              </a:solidFill>
              <a:ln w="9525">
                <a:noFill/>
                <a:round/>
                <a:headEnd/>
                <a:tailEnd/>
              </a:ln>
            </p:spPr>
            <p:txBody>
              <a:bodyPr/>
              <a:lstStyle/>
              <a:p>
                <a:endParaRPr lang="zh-CN" altLang="en-US"/>
              </a:p>
            </p:txBody>
          </p:sp>
          <p:sp>
            <p:nvSpPr>
              <p:cNvPr id="63570" name="Freeform 197"/>
              <p:cNvSpPr>
                <a:spLocks/>
              </p:cNvSpPr>
              <p:nvPr/>
            </p:nvSpPr>
            <p:spPr bwMode="auto">
              <a:xfrm>
                <a:off x="2456" y="3145"/>
                <a:ext cx="159" cy="115"/>
              </a:xfrm>
              <a:custGeom>
                <a:avLst/>
                <a:gdLst>
                  <a:gd name="T0" fmla="*/ 1 w 317"/>
                  <a:gd name="T1" fmla="*/ 0 h 228"/>
                  <a:gd name="T2" fmla="*/ 1 w 317"/>
                  <a:gd name="T3" fmla="*/ 1 h 228"/>
                  <a:gd name="T4" fmla="*/ 1 w 317"/>
                  <a:gd name="T5" fmla="*/ 1 h 228"/>
                  <a:gd name="T6" fmla="*/ 1 w 317"/>
                  <a:gd name="T7" fmla="*/ 1 h 228"/>
                  <a:gd name="T8" fmla="*/ 1 w 317"/>
                  <a:gd name="T9" fmla="*/ 1 h 228"/>
                  <a:gd name="T10" fmla="*/ 0 w 317"/>
                  <a:gd name="T11" fmla="*/ 1 h 228"/>
                  <a:gd name="T12" fmla="*/ 1 w 317"/>
                  <a:gd name="T13" fmla="*/ 1 h 228"/>
                  <a:gd name="T14" fmla="*/ 1 w 317"/>
                  <a:gd name="T15" fmla="*/ 1 h 228"/>
                  <a:gd name="T16" fmla="*/ 1 w 317"/>
                  <a:gd name="T17" fmla="*/ 0 h 228"/>
                  <a:gd name="T18" fmla="*/ 1 w 317"/>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7"/>
                  <a:gd name="T31" fmla="*/ 0 h 228"/>
                  <a:gd name="T32" fmla="*/ 317 w 317"/>
                  <a:gd name="T33" fmla="*/ 228 h 2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7" h="228">
                    <a:moveTo>
                      <a:pt x="277" y="0"/>
                    </a:moveTo>
                    <a:lnTo>
                      <a:pt x="32" y="63"/>
                    </a:lnTo>
                    <a:lnTo>
                      <a:pt x="289" y="86"/>
                    </a:lnTo>
                    <a:lnTo>
                      <a:pt x="17" y="118"/>
                    </a:lnTo>
                    <a:lnTo>
                      <a:pt x="281" y="152"/>
                    </a:lnTo>
                    <a:lnTo>
                      <a:pt x="0" y="186"/>
                    </a:lnTo>
                    <a:lnTo>
                      <a:pt x="317" y="228"/>
                    </a:lnTo>
                    <a:lnTo>
                      <a:pt x="317" y="95"/>
                    </a:lnTo>
                    <a:lnTo>
                      <a:pt x="277" y="0"/>
                    </a:lnTo>
                    <a:close/>
                  </a:path>
                </a:pathLst>
              </a:custGeom>
              <a:solidFill>
                <a:srgbClr val="000000"/>
              </a:solidFill>
              <a:ln w="9525">
                <a:noFill/>
                <a:round/>
                <a:headEnd/>
                <a:tailEnd/>
              </a:ln>
            </p:spPr>
            <p:txBody>
              <a:bodyPr/>
              <a:lstStyle/>
              <a:p>
                <a:endParaRPr lang="zh-CN" altLang="en-US"/>
              </a:p>
            </p:txBody>
          </p:sp>
          <p:sp>
            <p:nvSpPr>
              <p:cNvPr id="63571" name="Freeform 198"/>
              <p:cNvSpPr>
                <a:spLocks/>
              </p:cNvSpPr>
              <p:nvPr/>
            </p:nvSpPr>
            <p:spPr bwMode="auto">
              <a:xfrm>
                <a:off x="2418" y="3284"/>
                <a:ext cx="209" cy="79"/>
              </a:xfrm>
              <a:custGeom>
                <a:avLst/>
                <a:gdLst>
                  <a:gd name="T0" fmla="*/ 1 w 416"/>
                  <a:gd name="T1" fmla="*/ 0 h 157"/>
                  <a:gd name="T2" fmla="*/ 1 w 416"/>
                  <a:gd name="T3" fmla="*/ 1 h 157"/>
                  <a:gd name="T4" fmla="*/ 1 w 416"/>
                  <a:gd name="T5" fmla="*/ 1 h 157"/>
                  <a:gd name="T6" fmla="*/ 0 w 416"/>
                  <a:gd name="T7" fmla="*/ 1 h 157"/>
                  <a:gd name="T8" fmla="*/ 1 w 416"/>
                  <a:gd name="T9" fmla="*/ 1 h 157"/>
                  <a:gd name="T10" fmla="*/ 1 w 416"/>
                  <a:gd name="T11" fmla="*/ 1 h 157"/>
                  <a:gd name="T12" fmla="*/ 1 w 416"/>
                  <a:gd name="T13" fmla="*/ 0 h 157"/>
                  <a:gd name="T14" fmla="*/ 1 w 416"/>
                  <a:gd name="T15" fmla="*/ 0 h 157"/>
                  <a:gd name="T16" fmla="*/ 0 60000 65536"/>
                  <a:gd name="T17" fmla="*/ 0 60000 65536"/>
                  <a:gd name="T18" fmla="*/ 0 60000 65536"/>
                  <a:gd name="T19" fmla="*/ 0 60000 65536"/>
                  <a:gd name="T20" fmla="*/ 0 60000 65536"/>
                  <a:gd name="T21" fmla="*/ 0 60000 65536"/>
                  <a:gd name="T22" fmla="*/ 0 60000 65536"/>
                  <a:gd name="T23" fmla="*/ 0 60000 65536"/>
                  <a:gd name="T24" fmla="*/ 0 w 416"/>
                  <a:gd name="T25" fmla="*/ 0 h 157"/>
                  <a:gd name="T26" fmla="*/ 416 w 416"/>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6" h="157">
                    <a:moveTo>
                      <a:pt x="376" y="0"/>
                    </a:moveTo>
                    <a:lnTo>
                      <a:pt x="2" y="51"/>
                    </a:lnTo>
                    <a:lnTo>
                      <a:pt x="388" y="70"/>
                    </a:lnTo>
                    <a:lnTo>
                      <a:pt x="0" y="110"/>
                    </a:lnTo>
                    <a:lnTo>
                      <a:pt x="369" y="157"/>
                    </a:lnTo>
                    <a:lnTo>
                      <a:pt x="416" y="64"/>
                    </a:lnTo>
                    <a:lnTo>
                      <a:pt x="376" y="0"/>
                    </a:lnTo>
                    <a:close/>
                  </a:path>
                </a:pathLst>
              </a:custGeom>
              <a:solidFill>
                <a:srgbClr val="000000"/>
              </a:solidFill>
              <a:ln w="9525">
                <a:noFill/>
                <a:round/>
                <a:headEnd/>
                <a:tailEnd/>
              </a:ln>
            </p:spPr>
            <p:txBody>
              <a:bodyPr/>
              <a:lstStyle/>
              <a:p>
                <a:endParaRPr lang="zh-CN" altLang="en-US"/>
              </a:p>
            </p:txBody>
          </p:sp>
          <p:sp>
            <p:nvSpPr>
              <p:cNvPr id="63572" name="Freeform 199"/>
              <p:cNvSpPr>
                <a:spLocks/>
              </p:cNvSpPr>
              <p:nvPr/>
            </p:nvSpPr>
            <p:spPr bwMode="auto">
              <a:xfrm>
                <a:off x="2277" y="3138"/>
                <a:ext cx="136" cy="63"/>
              </a:xfrm>
              <a:custGeom>
                <a:avLst/>
                <a:gdLst>
                  <a:gd name="T0" fmla="*/ 1 w 272"/>
                  <a:gd name="T1" fmla="*/ 0 h 125"/>
                  <a:gd name="T2" fmla="*/ 1 w 272"/>
                  <a:gd name="T3" fmla="*/ 1 h 125"/>
                  <a:gd name="T4" fmla="*/ 1 w 272"/>
                  <a:gd name="T5" fmla="*/ 1 h 125"/>
                  <a:gd name="T6" fmla="*/ 1 w 272"/>
                  <a:gd name="T7" fmla="*/ 1 h 125"/>
                  <a:gd name="T8" fmla="*/ 0 w 272"/>
                  <a:gd name="T9" fmla="*/ 1 h 125"/>
                  <a:gd name="T10" fmla="*/ 1 w 272"/>
                  <a:gd name="T11" fmla="*/ 1 h 125"/>
                  <a:gd name="T12" fmla="*/ 1 w 272"/>
                  <a:gd name="T13" fmla="*/ 0 h 125"/>
                  <a:gd name="T14" fmla="*/ 1 w 272"/>
                  <a:gd name="T15" fmla="*/ 0 h 125"/>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125"/>
                  <a:gd name="T26" fmla="*/ 272 w 272"/>
                  <a:gd name="T27" fmla="*/ 125 h 1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125">
                    <a:moveTo>
                      <a:pt x="52" y="0"/>
                    </a:moveTo>
                    <a:lnTo>
                      <a:pt x="217" y="36"/>
                    </a:lnTo>
                    <a:lnTo>
                      <a:pt x="27" y="55"/>
                    </a:lnTo>
                    <a:lnTo>
                      <a:pt x="272" y="91"/>
                    </a:lnTo>
                    <a:lnTo>
                      <a:pt x="0" y="125"/>
                    </a:lnTo>
                    <a:lnTo>
                      <a:pt x="8" y="21"/>
                    </a:lnTo>
                    <a:lnTo>
                      <a:pt x="52" y="0"/>
                    </a:lnTo>
                    <a:close/>
                  </a:path>
                </a:pathLst>
              </a:custGeom>
              <a:solidFill>
                <a:srgbClr val="000000"/>
              </a:solidFill>
              <a:ln w="9525">
                <a:noFill/>
                <a:round/>
                <a:headEnd/>
                <a:tailEnd/>
              </a:ln>
            </p:spPr>
            <p:txBody>
              <a:bodyPr/>
              <a:lstStyle/>
              <a:p>
                <a:endParaRPr lang="zh-CN" altLang="en-US"/>
              </a:p>
            </p:txBody>
          </p:sp>
          <p:sp>
            <p:nvSpPr>
              <p:cNvPr id="63573" name="Freeform 200"/>
              <p:cNvSpPr>
                <a:spLocks/>
              </p:cNvSpPr>
              <p:nvPr/>
            </p:nvSpPr>
            <p:spPr bwMode="auto">
              <a:xfrm>
                <a:off x="2350" y="3010"/>
                <a:ext cx="148" cy="70"/>
              </a:xfrm>
              <a:custGeom>
                <a:avLst/>
                <a:gdLst>
                  <a:gd name="T0" fmla="*/ 1 w 296"/>
                  <a:gd name="T1" fmla="*/ 0 h 141"/>
                  <a:gd name="T2" fmla="*/ 1 w 296"/>
                  <a:gd name="T3" fmla="*/ 0 h 141"/>
                  <a:gd name="T4" fmla="*/ 1 w 296"/>
                  <a:gd name="T5" fmla="*/ 0 h 141"/>
                  <a:gd name="T6" fmla="*/ 1 w 296"/>
                  <a:gd name="T7" fmla="*/ 0 h 141"/>
                  <a:gd name="T8" fmla="*/ 1 w 296"/>
                  <a:gd name="T9" fmla="*/ 0 h 141"/>
                  <a:gd name="T10" fmla="*/ 0 w 296"/>
                  <a:gd name="T11" fmla="*/ 0 h 141"/>
                  <a:gd name="T12" fmla="*/ 1 w 296"/>
                  <a:gd name="T13" fmla="*/ 0 h 141"/>
                  <a:gd name="T14" fmla="*/ 1 w 296"/>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6"/>
                  <a:gd name="T25" fmla="*/ 0 h 141"/>
                  <a:gd name="T26" fmla="*/ 296 w 296"/>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 h="141">
                    <a:moveTo>
                      <a:pt x="36" y="141"/>
                    </a:moveTo>
                    <a:lnTo>
                      <a:pt x="296" y="122"/>
                    </a:lnTo>
                    <a:lnTo>
                      <a:pt x="30" y="84"/>
                    </a:lnTo>
                    <a:lnTo>
                      <a:pt x="249" y="44"/>
                    </a:lnTo>
                    <a:lnTo>
                      <a:pt x="9" y="0"/>
                    </a:lnTo>
                    <a:lnTo>
                      <a:pt x="0" y="124"/>
                    </a:lnTo>
                    <a:lnTo>
                      <a:pt x="36" y="141"/>
                    </a:lnTo>
                    <a:close/>
                  </a:path>
                </a:pathLst>
              </a:custGeom>
              <a:solidFill>
                <a:srgbClr val="000000"/>
              </a:solidFill>
              <a:ln w="9525">
                <a:noFill/>
                <a:round/>
                <a:headEnd/>
                <a:tailEnd/>
              </a:ln>
            </p:spPr>
            <p:txBody>
              <a:bodyPr/>
              <a:lstStyle/>
              <a:p>
                <a:endParaRPr lang="zh-CN" altLang="en-US"/>
              </a:p>
            </p:txBody>
          </p:sp>
          <p:sp>
            <p:nvSpPr>
              <p:cNvPr id="63574" name="Freeform 201"/>
              <p:cNvSpPr>
                <a:spLocks/>
              </p:cNvSpPr>
              <p:nvPr/>
            </p:nvSpPr>
            <p:spPr bwMode="auto">
              <a:xfrm>
                <a:off x="2460" y="2890"/>
                <a:ext cx="133" cy="68"/>
              </a:xfrm>
              <a:custGeom>
                <a:avLst/>
                <a:gdLst>
                  <a:gd name="T0" fmla="*/ 0 w 267"/>
                  <a:gd name="T1" fmla="*/ 0 h 137"/>
                  <a:gd name="T2" fmla="*/ 0 w 267"/>
                  <a:gd name="T3" fmla="*/ 0 h 137"/>
                  <a:gd name="T4" fmla="*/ 0 w 267"/>
                  <a:gd name="T5" fmla="*/ 0 h 137"/>
                  <a:gd name="T6" fmla="*/ 0 w 267"/>
                  <a:gd name="T7" fmla="*/ 0 h 137"/>
                  <a:gd name="T8" fmla="*/ 0 w 267"/>
                  <a:gd name="T9" fmla="*/ 0 h 137"/>
                  <a:gd name="T10" fmla="*/ 0 w 267"/>
                  <a:gd name="T11" fmla="*/ 0 h 137"/>
                  <a:gd name="T12" fmla="*/ 0 w 267"/>
                  <a:gd name="T13" fmla="*/ 0 h 137"/>
                  <a:gd name="T14" fmla="*/ 0 60000 65536"/>
                  <a:gd name="T15" fmla="*/ 0 60000 65536"/>
                  <a:gd name="T16" fmla="*/ 0 60000 65536"/>
                  <a:gd name="T17" fmla="*/ 0 60000 65536"/>
                  <a:gd name="T18" fmla="*/ 0 60000 65536"/>
                  <a:gd name="T19" fmla="*/ 0 60000 65536"/>
                  <a:gd name="T20" fmla="*/ 0 60000 65536"/>
                  <a:gd name="T21" fmla="*/ 0 w 267"/>
                  <a:gd name="T22" fmla="*/ 0 h 137"/>
                  <a:gd name="T23" fmla="*/ 267 w 26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137">
                    <a:moveTo>
                      <a:pt x="0" y="132"/>
                    </a:moveTo>
                    <a:lnTo>
                      <a:pt x="257" y="137"/>
                    </a:lnTo>
                    <a:lnTo>
                      <a:pt x="21" y="61"/>
                    </a:lnTo>
                    <a:lnTo>
                      <a:pt x="267" y="44"/>
                    </a:lnTo>
                    <a:lnTo>
                      <a:pt x="16" y="0"/>
                    </a:lnTo>
                    <a:lnTo>
                      <a:pt x="0" y="132"/>
                    </a:lnTo>
                    <a:close/>
                  </a:path>
                </a:pathLst>
              </a:custGeom>
              <a:solidFill>
                <a:srgbClr val="000000"/>
              </a:solidFill>
              <a:ln w="9525">
                <a:noFill/>
                <a:round/>
                <a:headEnd/>
                <a:tailEnd/>
              </a:ln>
            </p:spPr>
            <p:txBody>
              <a:bodyPr/>
              <a:lstStyle/>
              <a:p>
                <a:endParaRPr lang="zh-CN" altLang="en-US"/>
              </a:p>
            </p:txBody>
          </p:sp>
        </p:grpSp>
      </p:grpSp>
      <p:sp>
        <p:nvSpPr>
          <p:cNvPr id="194" name="AutoShape 207"/>
          <p:cNvSpPr>
            <a:spLocks noChangeArrowheads="1"/>
          </p:cNvSpPr>
          <p:nvPr/>
        </p:nvSpPr>
        <p:spPr bwMode="auto">
          <a:xfrm>
            <a:off x="611188" y="1628775"/>
            <a:ext cx="1368425" cy="649288"/>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标准化</a:t>
            </a:r>
          </a:p>
        </p:txBody>
      </p:sp>
      <p:sp>
        <p:nvSpPr>
          <p:cNvPr id="195" name="AutoShape 210"/>
          <p:cNvSpPr>
            <a:spLocks noChangeArrowheads="1"/>
          </p:cNvSpPr>
          <p:nvPr/>
        </p:nvSpPr>
        <p:spPr bwMode="auto">
          <a:xfrm>
            <a:off x="2193925" y="1628775"/>
            <a:ext cx="1368425" cy="649288"/>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集成化</a:t>
            </a:r>
          </a:p>
        </p:txBody>
      </p:sp>
      <p:sp>
        <p:nvSpPr>
          <p:cNvPr id="196" name="AutoShape 213"/>
          <p:cNvSpPr>
            <a:spLocks noChangeArrowheads="1"/>
          </p:cNvSpPr>
          <p:nvPr/>
        </p:nvSpPr>
        <p:spPr bwMode="auto">
          <a:xfrm>
            <a:off x="3779838" y="1628775"/>
            <a:ext cx="1368425" cy="649288"/>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多元化</a:t>
            </a:r>
          </a:p>
        </p:txBody>
      </p:sp>
      <p:sp>
        <p:nvSpPr>
          <p:cNvPr id="197" name="AutoShape 220"/>
          <p:cNvSpPr>
            <a:spLocks noChangeArrowheads="1"/>
          </p:cNvSpPr>
          <p:nvPr/>
        </p:nvSpPr>
        <p:spPr bwMode="auto">
          <a:xfrm>
            <a:off x="828675" y="2779713"/>
            <a:ext cx="1368425" cy="649287"/>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实时性</a:t>
            </a:r>
          </a:p>
        </p:txBody>
      </p:sp>
      <p:sp>
        <p:nvSpPr>
          <p:cNvPr id="198" name="AutoShape 223"/>
          <p:cNvSpPr>
            <a:spLocks noChangeArrowheads="1"/>
          </p:cNvSpPr>
          <p:nvPr/>
        </p:nvSpPr>
        <p:spPr bwMode="auto">
          <a:xfrm>
            <a:off x="2411413" y="2779713"/>
            <a:ext cx="1368425" cy="649287"/>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可靠性</a:t>
            </a:r>
          </a:p>
        </p:txBody>
      </p:sp>
      <p:sp>
        <p:nvSpPr>
          <p:cNvPr id="199" name="AutoShape 229"/>
          <p:cNvSpPr>
            <a:spLocks noChangeArrowheads="1"/>
          </p:cNvSpPr>
          <p:nvPr/>
        </p:nvSpPr>
        <p:spPr bwMode="auto">
          <a:xfrm>
            <a:off x="828675" y="3571875"/>
            <a:ext cx="1368425" cy="649288"/>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扩展性</a:t>
            </a:r>
          </a:p>
        </p:txBody>
      </p:sp>
      <p:sp>
        <p:nvSpPr>
          <p:cNvPr id="200" name="AutoShape 232"/>
          <p:cNvSpPr>
            <a:spLocks noChangeArrowheads="1"/>
          </p:cNvSpPr>
          <p:nvPr/>
        </p:nvSpPr>
        <p:spPr bwMode="auto">
          <a:xfrm>
            <a:off x="2411413" y="3571875"/>
            <a:ext cx="1368425" cy="649288"/>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安全性</a:t>
            </a:r>
          </a:p>
        </p:txBody>
      </p:sp>
      <p:sp>
        <p:nvSpPr>
          <p:cNvPr id="201" name="AutoShape 235"/>
          <p:cNvSpPr>
            <a:spLocks noChangeArrowheads="1"/>
          </p:cNvSpPr>
          <p:nvPr/>
        </p:nvSpPr>
        <p:spPr bwMode="auto">
          <a:xfrm>
            <a:off x="827088" y="4652963"/>
            <a:ext cx="2016125" cy="649287"/>
          </a:xfrm>
          <a:prstGeom prst="bevel">
            <a:avLst>
              <a:gd name="adj" fmla="val 12500"/>
            </a:avLst>
          </a:prstGeom>
          <a:solidFill>
            <a:srgbClr val="66CCFF"/>
          </a:solidFill>
          <a:ln w="9525">
            <a:noFill/>
            <a:miter lim="800000"/>
            <a:headEnd/>
            <a:tailEnd/>
          </a:ln>
        </p:spPr>
        <p:txBody>
          <a:bodyPr wrap="none" anchor="ctr"/>
          <a:lstStyle/>
          <a:p>
            <a:pPr marL="469900" indent="-469900" algn="ctr"/>
            <a:r>
              <a:rPr lang="zh-CN" altLang="en-US">
                <a:solidFill>
                  <a:schemeClr val="bg1"/>
                </a:solidFill>
              </a:rPr>
              <a:t>教育与研究</a:t>
            </a:r>
          </a:p>
        </p:txBody>
      </p:sp>
      <p:pic>
        <p:nvPicPr>
          <p:cNvPr id="63503" name="Picture 252" descr="bd06926_[1]"/>
          <p:cNvPicPr>
            <a:picLocks noChangeAspect="1" noChangeArrowheads="1"/>
          </p:cNvPicPr>
          <p:nvPr/>
        </p:nvPicPr>
        <p:blipFill>
          <a:blip r:embed="rId3" cstate="print"/>
          <a:srcRect/>
          <a:stretch>
            <a:fillRect/>
          </a:stretch>
        </p:blipFill>
        <p:spPr bwMode="auto">
          <a:xfrm>
            <a:off x="6372225" y="2924175"/>
            <a:ext cx="1879600" cy="919163"/>
          </a:xfrm>
          <a:prstGeom prst="rect">
            <a:avLst/>
          </a:prstGeom>
          <a:noFill/>
          <a:ln w="9525">
            <a:noFill/>
            <a:miter lim="800000"/>
            <a:headEnd/>
            <a:tailEnd/>
          </a:ln>
        </p:spPr>
      </p:pic>
      <p:pic>
        <p:nvPicPr>
          <p:cNvPr id="63504" name="Picture 253" descr="j0239657[1]"/>
          <p:cNvPicPr>
            <a:picLocks noChangeAspect="1" noChangeArrowheads="1"/>
          </p:cNvPicPr>
          <p:nvPr/>
        </p:nvPicPr>
        <p:blipFill>
          <a:blip r:embed="rId4" cstate="print"/>
          <a:srcRect/>
          <a:stretch>
            <a:fillRect/>
          </a:stretch>
        </p:blipFill>
        <p:spPr bwMode="auto">
          <a:xfrm>
            <a:off x="5148263" y="4221163"/>
            <a:ext cx="1730375" cy="1344612"/>
          </a:xfrm>
          <a:prstGeom prst="rect">
            <a:avLst/>
          </a:prstGeom>
          <a:noFill/>
          <a:ln w="9525">
            <a:noFill/>
            <a:miter lim="800000"/>
            <a:headEnd/>
            <a:tailEnd/>
          </a:ln>
        </p:spPr>
      </p:pic>
      <p:grpSp>
        <p:nvGrpSpPr>
          <p:cNvPr id="8" name="Group 281"/>
          <p:cNvGrpSpPr>
            <a:grpSpLocks/>
          </p:cNvGrpSpPr>
          <p:nvPr/>
        </p:nvGrpSpPr>
        <p:grpSpPr bwMode="auto">
          <a:xfrm>
            <a:off x="7451725" y="4508500"/>
            <a:ext cx="1325563" cy="1477963"/>
            <a:chOff x="1701" y="527"/>
            <a:chExt cx="835" cy="931"/>
          </a:xfrm>
        </p:grpSpPr>
        <p:sp>
          <p:nvSpPr>
            <p:cNvPr id="63507" name="AutoShape 282"/>
            <p:cNvSpPr>
              <a:spLocks noChangeAspect="1" noChangeArrowheads="1" noTextEdit="1"/>
            </p:cNvSpPr>
            <p:nvPr/>
          </p:nvSpPr>
          <p:spPr bwMode="auto">
            <a:xfrm>
              <a:off x="1701" y="527"/>
              <a:ext cx="835" cy="931"/>
            </a:xfrm>
            <a:prstGeom prst="rect">
              <a:avLst/>
            </a:prstGeom>
            <a:noFill/>
            <a:ln w="9525">
              <a:noFill/>
              <a:miter lim="800000"/>
              <a:headEnd/>
              <a:tailEnd/>
            </a:ln>
          </p:spPr>
          <p:txBody>
            <a:bodyPr/>
            <a:lstStyle/>
            <a:p>
              <a:endParaRPr lang="zh-CN" altLang="en-US"/>
            </a:p>
          </p:txBody>
        </p:sp>
        <p:sp>
          <p:nvSpPr>
            <p:cNvPr id="63508" name="Freeform 283"/>
            <p:cNvSpPr>
              <a:spLocks/>
            </p:cNvSpPr>
            <p:nvPr/>
          </p:nvSpPr>
          <p:spPr bwMode="auto">
            <a:xfrm>
              <a:off x="1701" y="527"/>
              <a:ext cx="835" cy="919"/>
            </a:xfrm>
            <a:custGeom>
              <a:avLst/>
              <a:gdLst>
                <a:gd name="T0" fmla="*/ 0 w 15024"/>
                <a:gd name="T1" fmla="*/ 0 h 16551"/>
                <a:gd name="T2" fmla="*/ 0 w 15024"/>
                <a:gd name="T3" fmla="*/ 0 h 16551"/>
                <a:gd name="T4" fmla="*/ 0 w 15024"/>
                <a:gd name="T5" fmla="*/ 0 h 16551"/>
                <a:gd name="T6" fmla="*/ 0 w 15024"/>
                <a:gd name="T7" fmla="*/ 0 h 16551"/>
                <a:gd name="T8" fmla="*/ 0 w 15024"/>
                <a:gd name="T9" fmla="*/ 0 h 16551"/>
                <a:gd name="T10" fmla="*/ 0 w 15024"/>
                <a:gd name="T11" fmla="*/ 0 h 16551"/>
                <a:gd name="T12" fmla="*/ 0 w 15024"/>
                <a:gd name="T13" fmla="*/ 0 h 16551"/>
                <a:gd name="T14" fmla="*/ 0 w 15024"/>
                <a:gd name="T15" fmla="*/ 0 h 16551"/>
                <a:gd name="T16" fmla="*/ 0 w 15024"/>
                <a:gd name="T17" fmla="*/ 0 h 16551"/>
                <a:gd name="T18" fmla="*/ 0 w 15024"/>
                <a:gd name="T19" fmla="*/ 0 h 16551"/>
                <a:gd name="T20" fmla="*/ 0 w 15024"/>
                <a:gd name="T21" fmla="*/ 0 h 16551"/>
                <a:gd name="T22" fmla="*/ 0 w 15024"/>
                <a:gd name="T23" fmla="*/ 0 h 16551"/>
                <a:gd name="T24" fmla="*/ 0 w 15024"/>
                <a:gd name="T25" fmla="*/ 0 h 16551"/>
                <a:gd name="T26" fmla="*/ 0 w 15024"/>
                <a:gd name="T27" fmla="*/ 0 h 16551"/>
                <a:gd name="T28" fmla="*/ 0 w 15024"/>
                <a:gd name="T29" fmla="*/ 0 h 16551"/>
                <a:gd name="T30" fmla="*/ 0 w 15024"/>
                <a:gd name="T31" fmla="*/ 0 h 16551"/>
                <a:gd name="T32" fmla="*/ 0 w 15024"/>
                <a:gd name="T33" fmla="*/ 0 h 16551"/>
                <a:gd name="T34" fmla="*/ 0 w 15024"/>
                <a:gd name="T35" fmla="*/ 0 h 16551"/>
                <a:gd name="T36" fmla="*/ 0 w 15024"/>
                <a:gd name="T37" fmla="*/ 0 h 16551"/>
                <a:gd name="T38" fmla="*/ 0 w 15024"/>
                <a:gd name="T39" fmla="*/ 0 h 16551"/>
                <a:gd name="T40" fmla="*/ 0 w 15024"/>
                <a:gd name="T41" fmla="*/ 0 h 16551"/>
                <a:gd name="T42" fmla="*/ 0 w 15024"/>
                <a:gd name="T43" fmla="*/ 0 h 16551"/>
                <a:gd name="T44" fmla="*/ 0 w 15024"/>
                <a:gd name="T45" fmla="*/ 0 h 16551"/>
                <a:gd name="T46" fmla="*/ 0 w 15024"/>
                <a:gd name="T47" fmla="*/ 0 h 16551"/>
                <a:gd name="T48" fmla="*/ 0 w 15024"/>
                <a:gd name="T49" fmla="*/ 0 h 165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24"/>
                <a:gd name="T76" fmla="*/ 0 h 16551"/>
                <a:gd name="T77" fmla="*/ 15024 w 15024"/>
                <a:gd name="T78" fmla="*/ 16551 h 165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24" h="16551">
                  <a:moveTo>
                    <a:pt x="3901" y="0"/>
                  </a:moveTo>
                  <a:lnTo>
                    <a:pt x="3901" y="5072"/>
                  </a:lnTo>
                  <a:lnTo>
                    <a:pt x="0" y="5072"/>
                  </a:lnTo>
                  <a:lnTo>
                    <a:pt x="0" y="12855"/>
                  </a:lnTo>
                  <a:lnTo>
                    <a:pt x="343" y="12855"/>
                  </a:lnTo>
                  <a:lnTo>
                    <a:pt x="343" y="16551"/>
                  </a:lnTo>
                  <a:lnTo>
                    <a:pt x="1245" y="16551"/>
                  </a:lnTo>
                  <a:lnTo>
                    <a:pt x="1245" y="16263"/>
                  </a:lnTo>
                  <a:lnTo>
                    <a:pt x="4776" y="16263"/>
                  </a:lnTo>
                  <a:lnTo>
                    <a:pt x="4776" y="16551"/>
                  </a:lnTo>
                  <a:lnTo>
                    <a:pt x="5691" y="16551"/>
                  </a:lnTo>
                  <a:lnTo>
                    <a:pt x="5691" y="16263"/>
                  </a:lnTo>
                  <a:lnTo>
                    <a:pt x="9338" y="16263"/>
                  </a:lnTo>
                  <a:lnTo>
                    <a:pt x="9338" y="16551"/>
                  </a:lnTo>
                  <a:lnTo>
                    <a:pt x="10292" y="16551"/>
                  </a:lnTo>
                  <a:lnTo>
                    <a:pt x="10292" y="16263"/>
                  </a:lnTo>
                  <a:lnTo>
                    <a:pt x="13791" y="16263"/>
                  </a:lnTo>
                  <a:lnTo>
                    <a:pt x="13791" y="16551"/>
                  </a:lnTo>
                  <a:lnTo>
                    <a:pt x="14724" y="16551"/>
                  </a:lnTo>
                  <a:lnTo>
                    <a:pt x="14724" y="12855"/>
                  </a:lnTo>
                  <a:lnTo>
                    <a:pt x="15024" y="12855"/>
                  </a:lnTo>
                  <a:lnTo>
                    <a:pt x="15024" y="5072"/>
                  </a:lnTo>
                  <a:lnTo>
                    <a:pt x="11123" y="5072"/>
                  </a:lnTo>
                  <a:lnTo>
                    <a:pt x="11123" y="0"/>
                  </a:lnTo>
                  <a:lnTo>
                    <a:pt x="3901" y="0"/>
                  </a:lnTo>
                  <a:close/>
                </a:path>
              </a:pathLst>
            </a:custGeom>
            <a:solidFill>
              <a:srgbClr val="000000"/>
            </a:solidFill>
            <a:ln w="9525">
              <a:noFill/>
              <a:round/>
              <a:headEnd/>
              <a:tailEnd/>
            </a:ln>
          </p:spPr>
          <p:txBody>
            <a:bodyPr/>
            <a:lstStyle/>
            <a:p>
              <a:endParaRPr lang="zh-CN" altLang="en-US"/>
            </a:p>
          </p:txBody>
        </p:sp>
        <p:sp>
          <p:nvSpPr>
            <p:cNvPr id="63509" name="Freeform 284"/>
            <p:cNvSpPr>
              <a:spLocks/>
            </p:cNvSpPr>
            <p:nvPr/>
          </p:nvSpPr>
          <p:spPr bwMode="auto">
            <a:xfrm>
              <a:off x="1717" y="826"/>
              <a:ext cx="805" cy="401"/>
            </a:xfrm>
            <a:custGeom>
              <a:avLst/>
              <a:gdLst>
                <a:gd name="T0" fmla="*/ 0 w 14499"/>
                <a:gd name="T1" fmla="*/ 0 h 7213"/>
                <a:gd name="T2" fmla="*/ 0 w 14499"/>
                <a:gd name="T3" fmla="*/ 0 h 7213"/>
                <a:gd name="T4" fmla="*/ 0 w 14499"/>
                <a:gd name="T5" fmla="*/ 0 h 7213"/>
                <a:gd name="T6" fmla="*/ 0 w 14499"/>
                <a:gd name="T7" fmla="*/ 0 h 7213"/>
                <a:gd name="T8" fmla="*/ 0 w 14499"/>
                <a:gd name="T9" fmla="*/ 0 h 7213"/>
                <a:gd name="T10" fmla="*/ 0 w 14499"/>
                <a:gd name="T11" fmla="*/ 0 h 7213"/>
                <a:gd name="T12" fmla="*/ 0 w 14499"/>
                <a:gd name="T13" fmla="*/ 0 h 7213"/>
                <a:gd name="T14" fmla="*/ 0 w 14499"/>
                <a:gd name="T15" fmla="*/ 0 h 7213"/>
                <a:gd name="T16" fmla="*/ 0 w 14499"/>
                <a:gd name="T17" fmla="*/ 0 h 7213"/>
                <a:gd name="T18" fmla="*/ 0 w 14499"/>
                <a:gd name="T19" fmla="*/ 0 h 7213"/>
                <a:gd name="T20" fmla="*/ 0 w 14499"/>
                <a:gd name="T21" fmla="*/ 0 h 7213"/>
                <a:gd name="T22" fmla="*/ 0 w 14499"/>
                <a:gd name="T23" fmla="*/ 0 h 7213"/>
                <a:gd name="T24" fmla="*/ 0 w 14499"/>
                <a:gd name="T25" fmla="*/ 0 h 7213"/>
                <a:gd name="T26" fmla="*/ 0 w 14499"/>
                <a:gd name="T27" fmla="*/ 0 h 7213"/>
                <a:gd name="T28" fmla="*/ 0 w 14499"/>
                <a:gd name="T29" fmla="*/ 0 h 7213"/>
                <a:gd name="T30" fmla="*/ 0 w 14499"/>
                <a:gd name="T31" fmla="*/ 0 h 7213"/>
                <a:gd name="T32" fmla="*/ 0 w 14499"/>
                <a:gd name="T33" fmla="*/ 0 h 7213"/>
                <a:gd name="T34" fmla="*/ 0 w 14499"/>
                <a:gd name="T35" fmla="*/ 0 h 7213"/>
                <a:gd name="T36" fmla="*/ 0 w 14499"/>
                <a:gd name="T37" fmla="*/ 0 h 7213"/>
                <a:gd name="T38" fmla="*/ 0 w 14499"/>
                <a:gd name="T39" fmla="*/ 0 h 7213"/>
                <a:gd name="T40" fmla="*/ 0 w 14499"/>
                <a:gd name="T41" fmla="*/ 0 h 7213"/>
                <a:gd name="T42" fmla="*/ 0 w 14499"/>
                <a:gd name="T43" fmla="*/ 0 h 7213"/>
                <a:gd name="T44" fmla="*/ 0 w 14499"/>
                <a:gd name="T45" fmla="*/ 0 h 7213"/>
                <a:gd name="T46" fmla="*/ 0 w 14499"/>
                <a:gd name="T47" fmla="*/ 0 h 7213"/>
                <a:gd name="T48" fmla="*/ 0 w 14499"/>
                <a:gd name="T49" fmla="*/ 0 h 7213"/>
                <a:gd name="T50" fmla="*/ 0 w 14499"/>
                <a:gd name="T51" fmla="*/ 0 h 72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499"/>
                <a:gd name="T79" fmla="*/ 0 h 7213"/>
                <a:gd name="T80" fmla="*/ 14499 w 14499"/>
                <a:gd name="T81" fmla="*/ 7213 h 72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499" h="7213">
                  <a:moveTo>
                    <a:pt x="14499" y="0"/>
                  </a:moveTo>
                  <a:lnTo>
                    <a:pt x="14499" y="359"/>
                  </a:lnTo>
                  <a:lnTo>
                    <a:pt x="14499" y="1178"/>
                  </a:lnTo>
                  <a:lnTo>
                    <a:pt x="14499" y="2306"/>
                  </a:lnTo>
                  <a:lnTo>
                    <a:pt x="14499" y="3589"/>
                  </a:lnTo>
                  <a:lnTo>
                    <a:pt x="14499" y="4875"/>
                  </a:lnTo>
                  <a:lnTo>
                    <a:pt x="14499" y="6009"/>
                  </a:lnTo>
                  <a:lnTo>
                    <a:pt x="14499" y="6840"/>
                  </a:lnTo>
                  <a:lnTo>
                    <a:pt x="14499" y="7213"/>
                  </a:lnTo>
                  <a:lnTo>
                    <a:pt x="13813" y="7213"/>
                  </a:lnTo>
                  <a:lnTo>
                    <a:pt x="12161" y="7213"/>
                  </a:lnTo>
                  <a:lnTo>
                    <a:pt x="9866" y="7213"/>
                  </a:lnTo>
                  <a:lnTo>
                    <a:pt x="7250" y="7213"/>
                  </a:lnTo>
                  <a:lnTo>
                    <a:pt x="4633" y="7213"/>
                  </a:lnTo>
                  <a:lnTo>
                    <a:pt x="2337" y="7213"/>
                  </a:lnTo>
                  <a:lnTo>
                    <a:pt x="686" y="7213"/>
                  </a:lnTo>
                  <a:lnTo>
                    <a:pt x="0" y="7213"/>
                  </a:lnTo>
                  <a:lnTo>
                    <a:pt x="0" y="6840"/>
                  </a:lnTo>
                  <a:lnTo>
                    <a:pt x="0" y="6009"/>
                  </a:lnTo>
                  <a:lnTo>
                    <a:pt x="0" y="4875"/>
                  </a:lnTo>
                  <a:lnTo>
                    <a:pt x="0" y="3589"/>
                  </a:lnTo>
                  <a:lnTo>
                    <a:pt x="0" y="2306"/>
                  </a:lnTo>
                  <a:lnTo>
                    <a:pt x="0" y="1178"/>
                  </a:lnTo>
                  <a:lnTo>
                    <a:pt x="0" y="359"/>
                  </a:lnTo>
                  <a:lnTo>
                    <a:pt x="0" y="0"/>
                  </a:lnTo>
                  <a:lnTo>
                    <a:pt x="14499" y="0"/>
                  </a:lnTo>
                  <a:close/>
                </a:path>
              </a:pathLst>
            </a:custGeom>
            <a:solidFill>
              <a:srgbClr val="B2B2B2"/>
            </a:solidFill>
            <a:ln w="9525">
              <a:noFill/>
              <a:round/>
              <a:headEnd/>
              <a:tailEnd/>
            </a:ln>
          </p:spPr>
          <p:txBody>
            <a:bodyPr/>
            <a:lstStyle/>
            <a:p>
              <a:endParaRPr lang="zh-CN" altLang="en-US"/>
            </a:p>
          </p:txBody>
        </p:sp>
        <p:sp>
          <p:nvSpPr>
            <p:cNvPr id="63510" name="Freeform 285"/>
            <p:cNvSpPr>
              <a:spLocks/>
            </p:cNvSpPr>
            <p:nvPr/>
          </p:nvSpPr>
          <p:spPr bwMode="auto">
            <a:xfrm>
              <a:off x="1787" y="898"/>
              <a:ext cx="749" cy="97"/>
            </a:xfrm>
            <a:custGeom>
              <a:avLst/>
              <a:gdLst>
                <a:gd name="T0" fmla="*/ 0 w 13483"/>
                <a:gd name="T1" fmla="*/ 0 h 1749"/>
                <a:gd name="T2" fmla="*/ 0 w 13483"/>
                <a:gd name="T3" fmla="*/ 0 h 1749"/>
                <a:gd name="T4" fmla="*/ 0 w 13483"/>
                <a:gd name="T5" fmla="*/ 0 h 1749"/>
                <a:gd name="T6" fmla="*/ 0 w 13483"/>
                <a:gd name="T7" fmla="*/ 0 h 1749"/>
                <a:gd name="T8" fmla="*/ 0 w 13483"/>
                <a:gd name="T9" fmla="*/ 0 h 1749"/>
                <a:gd name="T10" fmla="*/ 0 w 13483"/>
                <a:gd name="T11" fmla="*/ 0 h 1749"/>
                <a:gd name="T12" fmla="*/ 0 w 13483"/>
                <a:gd name="T13" fmla="*/ 0 h 1749"/>
                <a:gd name="T14" fmla="*/ 0 w 13483"/>
                <a:gd name="T15" fmla="*/ 0 h 1749"/>
                <a:gd name="T16" fmla="*/ 0 w 13483"/>
                <a:gd name="T17" fmla="*/ 0 h 1749"/>
                <a:gd name="T18" fmla="*/ 0 w 13483"/>
                <a:gd name="T19" fmla="*/ 0 h 1749"/>
                <a:gd name="T20" fmla="*/ 0 w 13483"/>
                <a:gd name="T21" fmla="*/ 0 h 1749"/>
                <a:gd name="T22" fmla="*/ 0 w 13483"/>
                <a:gd name="T23" fmla="*/ 0 h 1749"/>
                <a:gd name="T24" fmla="*/ 0 w 13483"/>
                <a:gd name="T25" fmla="*/ 0 h 1749"/>
                <a:gd name="T26" fmla="*/ 0 w 13483"/>
                <a:gd name="T27" fmla="*/ 0 h 1749"/>
                <a:gd name="T28" fmla="*/ 0 w 13483"/>
                <a:gd name="T29" fmla="*/ 0 h 1749"/>
                <a:gd name="T30" fmla="*/ 0 w 13483"/>
                <a:gd name="T31" fmla="*/ 0 h 1749"/>
                <a:gd name="T32" fmla="*/ 0 w 13483"/>
                <a:gd name="T33" fmla="*/ 0 h 1749"/>
                <a:gd name="T34" fmla="*/ 0 w 13483"/>
                <a:gd name="T35" fmla="*/ 0 h 1749"/>
                <a:gd name="T36" fmla="*/ 0 w 13483"/>
                <a:gd name="T37" fmla="*/ 0 h 1749"/>
                <a:gd name="T38" fmla="*/ 0 w 13483"/>
                <a:gd name="T39" fmla="*/ 0 h 1749"/>
                <a:gd name="T40" fmla="*/ 0 w 13483"/>
                <a:gd name="T41" fmla="*/ 0 h 1749"/>
                <a:gd name="T42" fmla="*/ 0 w 13483"/>
                <a:gd name="T43" fmla="*/ 0 h 1749"/>
                <a:gd name="T44" fmla="*/ 0 w 13483"/>
                <a:gd name="T45" fmla="*/ 0 h 1749"/>
                <a:gd name="T46" fmla="*/ 0 w 13483"/>
                <a:gd name="T47" fmla="*/ 0 h 1749"/>
                <a:gd name="T48" fmla="*/ 0 w 13483"/>
                <a:gd name="T49" fmla="*/ 0 h 1749"/>
                <a:gd name="T50" fmla="*/ 0 w 13483"/>
                <a:gd name="T51" fmla="*/ 0 h 1749"/>
                <a:gd name="T52" fmla="*/ 0 w 13483"/>
                <a:gd name="T53" fmla="*/ 0 h 1749"/>
                <a:gd name="T54" fmla="*/ 0 w 13483"/>
                <a:gd name="T55" fmla="*/ 0 h 1749"/>
                <a:gd name="T56" fmla="*/ 0 w 13483"/>
                <a:gd name="T57" fmla="*/ 0 h 1749"/>
                <a:gd name="T58" fmla="*/ 0 w 13483"/>
                <a:gd name="T59" fmla="*/ 0 h 1749"/>
                <a:gd name="T60" fmla="*/ 0 w 13483"/>
                <a:gd name="T61" fmla="*/ 0 h 1749"/>
                <a:gd name="T62" fmla="*/ 0 w 13483"/>
                <a:gd name="T63" fmla="*/ 0 h 1749"/>
                <a:gd name="T64" fmla="*/ 0 w 13483"/>
                <a:gd name="T65" fmla="*/ 0 h 1749"/>
                <a:gd name="T66" fmla="*/ 0 w 1348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483"/>
                <a:gd name="T103" fmla="*/ 0 h 1749"/>
                <a:gd name="T104" fmla="*/ 13483 w 13483"/>
                <a:gd name="T105" fmla="*/ 1749 h 17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483" h="1749">
                  <a:moveTo>
                    <a:pt x="13352" y="0"/>
                  </a:moveTo>
                  <a:lnTo>
                    <a:pt x="875" y="0"/>
                  </a:lnTo>
                  <a:lnTo>
                    <a:pt x="831" y="1"/>
                  </a:lnTo>
                  <a:lnTo>
                    <a:pt x="786" y="5"/>
                  </a:lnTo>
                  <a:lnTo>
                    <a:pt x="742" y="11"/>
                  </a:lnTo>
                  <a:lnTo>
                    <a:pt x="699" y="18"/>
                  </a:lnTo>
                  <a:lnTo>
                    <a:pt x="657" y="28"/>
                  </a:lnTo>
                  <a:lnTo>
                    <a:pt x="615" y="40"/>
                  </a:lnTo>
                  <a:lnTo>
                    <a:pt x="575" y="54"/>
                  </a:lnTo>
                  <a:lnTo>
                    <a:pt x="535" y="69"/>
                  </a:lnTo>
                  <a:lnTo>
                    <a:pt x="497" y="87"/>
                  </a:lnTo>
                  <a:lnTo>
                    <a:pt x="459" y="106"/>
                  </a:lnTo>
                  <a:lnTo>
                    <a:pt x="422" y="127"/>
                  </a:lnTo>
                  <a:lnTo>
                    <a:pt x="387" y="150"/>
                  </a:lnTo>
                  <a:lnTo>
                    <a:pt x="352" y="174"/>
                  </a:lnTo>
                  <a:lnTo>
                    <a:pt x="319" y="200"/>
                  </a:lnTo>
                  <a:lnTo>
                    <a:pt x="287" y="227"/>
                  </a:lnTo>
                  <a:lnTo>
                    <a:pt x="257" y="257"/>
                  </a:lnTo>
                  <a:lnTo>
                    <a:pt x="228" y="287"/>
                  </a:lnTo>
                  <a:lnTo>
                    <a:pt x="200" y="319"/>
                  </a:lnTo>
                  <a:lnTo>
                    <a:pt x="175" y="352"/>
                  </a:lnTo>
                  <a:lnTo>
                    <a:pt x="150" y="387"/>
                  </a:lnTo>
                  <a:lnTo>
                    <a:pt x="126" y="421"/>
                  </a:lnTo>
                  <a:lnTo>
                    <a:pt x="106" y="458"/>
                  </a:lnTo>
                  <a:lnTo>
                    <a:pt x="87" y="496"/>
                  </a:lnTo>
                  <a:lnTo>
                    <a:pt x="69" y="534"/>
                  </a:lnTo>
                  <a:lnTo>
                    <a:pt x="53" y="574"/>
                  </a:lnTo>
                  <a:lnTo>
                    <a:pt x="39" y="615"/>
                  </a:lnTo>
                  <a:lnTo>
                    <a:pt x="28" y="657"/>
                  </a:lnTo>
                  <a:lnTo>
                    <a:pt x="17" y="699"/>
                  </a:lnTo>
                  <a:lnTo>
                    <a:pt x="10" y="742"/>
                  </a:lnTo>
                  <a:lnTo>
                    <a:pt x="5" y="786"/>
                  </a:lnTo>
                  <a:lnTo>
                    <a:pt x="2" y="830"/>
                  </a:lnTo>
                  <a:lnTo>
                    <a:pt x="0" y="875"/>
                  </a:lnTo>
                  <a:lnTo>
                    <a:pt x="2" y="920"/>
                  </a:lnTo>
                  <a:lnTo>
                    <a:pt x="5" y="964"/>
                  </a:lnTo>
                  <a:lnTo>
                    <a:pt x="10" y="1008"/>
                  </a:lnTo>
                  <a:lnTo>
                    <a:pt x="17" y="1051"/>
                  </a:lnTo>
                  <a:lnTo>
                    <a:pt x="28" y="1093"/>
                  </a:lnTo>
                  <a:lnTo>
                    <a:pt x="39" y="1134"/>
                  </a:lnTo>
                  <a:lnTo>
                    <a:pt x="53" y="1175"/>
                  </a:lnTo>
                  <a:lnTo>
                    <a:pt x="69" y="1215"/>
                  </a:lnTo>
                  <a:lnTo>
                    <a:pt x="87" y="1254"/>
                  </a:lnTo>
                  <a:lnTo>
                    <a:pt x="106" y="1292"/>
                  </a:lnTo>
                  <a:lnTo>
                    <a:pt x="126" y="1328"/>
                  </a:lnTo>
                  <a:lnTo>
                    <a:pt x="150" y="1364"/>
                  </a:lnTo>
                  <a:lnTo>
                    <a:pt x="175" y="1397"/>
                  </a:lnTo>
                  <a:lnTo>
                    <a:pt x="200" y="1431"/>
                  </a:lnTo>
                  <a:lnTo>
                    <a:pt x="228" y="1462"/>
                  </a:lnTo>
                  <a:lnTo>
                    <a:pt x="257" y="1493"/>
                  </a:lnTo>
                  <a:lnTo>
                    <a:pt x="287" y="1522"/>
                  </a:lnTo>
                  <a:lnTo>
                    <a:pt x="319" y="1549"/>
                  </a:lnTo>
                  <a:lnTo>
                    <a:pt x="352" y="1575"/>
                  </a:lnTo>
                  <a:lnTo>
                    <a:pt x="387" y="1599"/>
                  </a:lnTo>
                  <a:lnTo>
                    <a:pt x="422" y="1622"/>
                  </a:lnTo>
                  <a:lnTo>
                    <a:pt x="459" y="1643"/>
                  </a:lnTo>
                  <a:lnTo>
                    <a:pt x="497" y="1663"/>
                  </a:lnTo>
                  <a:lnTo>
                    <a:pt x="535" y="1680"/>
                  </a:lnTo>
                  <a:lnTo>
                    <a:pt x="575" y="1696"/>
                  </a:lnTo>
                  <a:lnTo>
                    <a:pt x="615" y="1709"/>
                  </a:lnTo>
                  <a:lnTo>
                    <a:pt x="657" y="1722"/>
                  </a:lnTo>
                  <a:lnTo>
                    <a:pt x="699" y="1731"/>
                  </a:lnTo>
                  <a:lnTo>
                    <a:pt x="742" y="1739"/>
                  </a:lnTo>
                  <a:lnTo>
                    <a:pt x="786" y="1745"/>
                  </a:lnTo>
                  <a:lnTo>
                    <a:pt x="831" y="1748"/>
                  </a:lnTo>
                  <a:lnTo>
                    <a:pt x="875" y="1749"/>
                  </a:lnTo>
                  <a:lnTo>
                    <a:pt x="13483" y="1738"/>
                  </a:lnTo>
                  <a:lnTo>
                    <a:pt x="13483" y="0"/>
                  </a:lnTo>
                  <a:lnTo>
                    <a:pt x="13352" y="0"/>
                  </a:lnTo>
                  <a:close/>
                </a:path>
              </a:pathLst>
            </a:custGeom>
            <a:solidFill>
              <a:srgbClr val="000000"/>
            </a:solidFill>
            <a:ln w="9525">
              <a:noFill/>
              <a:round/>
              <a:headEnd/>
              <a:tailEnd/>
            </a:ln>
          </p:spPr>
          <p:txBody>
            <a:bodyPr/>
            <a:lstStyle/>
            <a:p>
              <a:endParaRPr lang="zh-CN" altLang="en-US"/>
            </a:p>
          </p:txBody>
        </p:sp>
        <p:sp>
          <p:nvSpPr>
            <p:cNvPr id="63511" name="Freeform 286"/>
            <p:cNvSpPr>
              <a:spLocks/>
            </p:cNvSpPr>
            <p:nvPr/>
          </p:nvSpPr>
          <p:spPr bwMode="auto">
            <a:xfrm>
              <a:off x="1801" y="912"/>
              <a:ext cx="721" cy="68"/>
            </a:xfrm>
            <a:custGeom>
              <a:avLst/>
              <a:gdLst>
                <a:gd name="T0" fmla="*/ 0 w 12973"/>
                <a:gd name="T1" fmla="*/ 0 h 1225"/>
                <a:gd name="T2" fmla="*/ 0 w 12973"/>
                <a:gd name="T3" fmla="*/ 0 h 1225"/>
                <a:gd name="T4" fmla="*/ 0 w 12973"/>
                <a:gd name="T5" fmla="*/ 0 h 1225"/>
                <a:gd name="T6" fmla="*/ 0 w 12973"/>
                <a:gd name="T7" fmla="*/ 0 h 1225"/>
                <a:gd name="T8" fmla="*/ 0 w 12973"/>
                <a:gd name="T9" fmla="*/ 0 h 1225"/>
                <a:gd name="T10" fmla="*/ 0 w 12973"/>
                <a:gd name="T11" fmla="*/ 0 h 1225"/>
                <a:gd name="T12" fmla="*/ 0 w 12973"/>
                <a:gd name="T13" fmla="*/ 0 h 1225"/>
                <a:gd name="T14" fmla="*/ 0 w 12973"/>
                <a:gd name="T15" fmla="*/ 0 h 1225"/>
                <a:gd name="T16" fmla="*/ 0 w 12973"/>
                <a:gd name="T17" fmla="*/ 0 h 1225"/>
                <a:gd name="T18" fmla="*/ 0 w 12973"/>
                <a:gd name="T19" fmla="*/ 0 h 1225"/>
                <a:gd name="T20" fmla="*/ 0 w 12973"/>
                <a:gd name="T21" fmla="*/ 0 h 1225"/>
                <a:gd name="T22" fmla="*/ 0 w 12973"/>
                <a:gd name="T23" fmla="*/ 0 h 1225"/>
                <a:gd name="T24" fmla="*/ 0 w 12973"/>
                <a:gd name="T25" fmla="*/ 0 h 1225"/>
                <a:gd name="T26" fmla="*/ 0 w 12973"/>
                <a:gd name="T27" fmla="*/ 0 h 1225"/>
                <a:gd name="T28" fmla="*/ 0 w 12973"/>
                <a:gd name="T29" fmla="*/ 0 h 1225"/>
                <a:gd name="T30" fmla="*/ 0 w 12973"/>
                <a:gd name="T31" fmla="*/ 0 h 1225"/>
                <a:gd name="T32" fmla="*/ 0 w 12973"/>
                <a:gd name="T33" fmla="*/ 0 h 1225"/>
                <a:gd name="T34" fmla="*/ 0 w 12973"/>
                <a:gd name="T35" fmla="*/ 0 h 1225"/>
                <a:gd name="T36" fmla="*/ 0 w 12973"/>
                <a:gd name="T37" fmla="*/ 0 h 1225"/>
                <a:gd name="T38" fmla="*/ 0 w 12973"/>
                <a:gd name="T39" fmla="*/ 0 h 1225"/>
                <a:gd name="T40" fmla="*/ 0 w 12973"/>
                <a:gd name="T41" fmla="*/ 0 h 1225"/>
                <a:gd name="T42" fmla="*/ 0 w 12973"/>
                <a:gd name="T43" fmla="*/ 0 h 1225"/>
                <a:gd name="T44" fmla="*/ 0 w 12973"/>
                <a:gd name="T45" fmla="*/ 0 h 1225"/>
                <a:gd name="T46" fmla="*/ 0 w 12973"/>
                <a:gd name="T47" fmla="*/ 0 h 1225"/>
                <a:gd name="T48" fmla="*/ 0 w 12973"/>
                <a:gd name="T49" fmla="*/ 0 h 1225"/>
                <a:gd name="T50" fmla="*/ 0 w 12973"/>
                <a:gd name="T51" fmla="*/ 0 h 1225"/>
                <a:gd name="T52" fmla="*/ 0 w 12973"/>
                <a:gd name="T53" fmla="*/ 0 h 1225"/>
                <a:gd name="T54" fmla="*/ 0 w 12973"/>
                <a:gd name="T55" fmla="*/ 0 h 1225"/>
                <a:gd name="T56" fmla="*/ 0 w 12973"/>
                <a:gd name="T57" fmla="*/ 0 h 1225"/>
                <a:gd name="T58" fmla="*/ 0 w 12973"/>
                <a:gd name="T59" fmla="*/ 0 h 1225"/>
                <a:gd name="T60" fmla="*/ 0 w 12973"/>
                <a:gd name="T61" fmla="*/ 0 h 1225"/>
                <a:gd name="T62" fmla="*/ 0 w 12973"/>
                <a:gd name="T63" fmla="*/ 0 h 1225"/>
                <a:gd name="T64" fmla="*/ 0 w 12973"/>
                <a:gd name="T65" fmla="*/ 0 h 1225"/>
                <a:gd name="T66" fmla="*/ 0 w 12973"/>
                <a:gd name="T67" fmla="*/ 0 h 1225"/>
                <a:gd name="T68" fmla="*/ 0 w 12973"/>
                <a:gd name="T69" fmla="*/ 0 h 1225"/>
                <a:gd name="T70" fmla="*/ 0 w 12973"/>
                <a:gd name="T71" fmla="*/ 0 h 1225"/>
                <a:gd name="T72" fmla="*/ 0 w 12973"/>
                <a:gd name="T73" fmla="*/ 0 h 1225"/>
                <a:gd name="T74" fmla="*/ 0 w 12973"/>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973"/>
                <a:gd name="T115" fmla="*/ 0 h 1225"/>
                <a:gd name="T116" fmla="*/ 12973 w 12973"/>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973" h="1225">
                  <a:moveTo>
                    <a:pt x="12973" y="1214"/>
                  </a:moveTo>
                  <a:lnTo>
                    <a:pt x="12364" y="1214"/>
                  </a:lnTo>
                  <a:lnTo>
                    <a:pt x="10927" y="1216"/>
                  </a:lnTo>
                  <a:lnTo>
                    <a:pt x="8942" y="1218"/>
                  </a:lnTo>
                  <a:lnTo>
                    <a:pt x="6690" y="1220"/>
                  </a:lnTo>
                  <a:lnTo>
                    <a:pt x="4451" y="1222"/>
                  </a:lnTo>
                  <a:lnTo>
                    <a:pt x="2505" y="1224"/>
                  </a:lnTo>
                  <a:lnTo>
                    <a:pt x="1132" y="1225"/>
                  </a:lnTo>
                  <a:lnTo>
                    <a:pt x="612" y="1225"/>
                  </a:lnTo>
                  <a:lnTo>
                    <a:pt x="580" y="1224"/>
                  </a:lnTo>
                  <a:lnTo>
                    <a:pt x="550" y="1222"/>
                  </a:lnTo>
                  <a:lnTo>
                    <a:pt x="519" y="1218"/>
                  </a:lnTo>
                  <a:lnTo>
                    <a:pt x="489" y="1212"/>
                  </a:lnTo>
                  <a:lnTo>
                    <a:pt x="459" y="1206"/>
                  </a:lnTo>
                  <a:lnTo>
                    <a:pt x="431" y="1198"/>
                  </a:lnTo>
                  <a:lnTo>
                    <a:pt x="402" y="1188"/>
                  </a:lnTo>
                  <a:lnTo>
                    <a:pt x="374" y="1177"/>
                  </a:lnTo>
                  <a:lnTo>
                    <a:pt x="347" y="1165"/>
                  </a:lnTo>
                  <a:lnTo>
                    <a:pt x="320" y="1152"/>
                  </a:lnTo>
                  <a:lnTo>
                    <a:pt x="294" y="1137"/>
                  </a:lnTo>
                  <a:lnTo>
                    <a:pt x="270" y="1120"/>
                  </a:lnTo>
                  <a:lnTo>
                    <a:pt x="246" y="1103"/>
                  </a:lnTo>
                  <a:lnTo>
                    <a:pt x="223" y="1086"/>
                  </a:lnTo>
                  <a:lnTo>
                    <a:pt x="200" y="1066"/>
                  </a:lnTo>
                  <a:lnTo>
                    <a:pt x="179" y="1046"/>
                  </a:lnTo>
                  <a:lnTo>
                    <a:pt x="159" y="1025"/>
                  </a:lnTo>
                  <a:lnTo>
                    <a:pt x="139" y="1002"/>
                  </a:lnTo>
                  <a:lnTo>
                    <a:pt x="121" y="979"/>
                  </a:lnTo>
                  <a:lnTo>
                    <a:pt x="104" y="955"/>
                  </a:lnTo>
                  <a:lnTo>
                    <a:pt x="89" y="931"/>
                  </a:lnTo>
                  <a:lnTo>
                    <a:pt x="73" y="904"/>
                  </a:lnTo>
                  <a:lnTo>
                    <a:pt x="60" y="878"/>
                  </a:lnTo>
                  <a:lnTo>
                    <a:pt x="48" y="851"/>
                  </a:lnTo>
                  <a:lnTo>
                    <a:pt x="36" y="823"/>
                  </a:lnTo>
                  <a:lnTo>
                    <a:pt x="27" y="794"/>
                  </a:lnTo>
                  <a:lnTo>
                    <a:pt x="18" y="766"/>
                  </a:lnTo>
                  <a:lnTo>
                    <a:pt x="12" y="736"/>
                  </a:lnTo>
                  <a:lnTo>
                    <a:pt x="7" y="706"/>
                  </a:lnTo>
                  <a:lnTo>
                    <a:pt x="3" y="675"/>
                  </a:lnTo>
                  <a:lnTo>
                    <a:pt x="1" y="645"/>
                  </a:lnTo>
                  <a:lnTo>
                    <a:pt x="0" y="613"/>
                  </a:lnTo>
                  <a:lnTo>
                    <a:pt x="1" y="582"/>
                  </a:lnTo>
                  <a:lnTo>
                    <a:pt x="3" y="550"/>
                  </a:lnTo>
                  <a:lnTo>
                    <a:pt x="7" y="520"/>
                  </a:lnTo>
                  <a:lnTo>
                    <a:pt x="12" y="490"/>
                  </a:lnTo>
                  <a:lnTo>
                    <a:pt x="18" y="460"/>
                  </a:lnTo>
                  <a:lnTo>
                    <a:pt x="27" y="431"/>
                  </a:lnTo>
                  <a:lnTo>
                    <a:pt x="36" y="403"/>
                  </a:lnTo>
                  <a:lnTo>
                    <a:pt x="48" y="374"/>
                  </a:lnTo>
                  <a:lnTo>
                    <a:pt x="60" y="348"/>
                  </a:lnTo>
                  <a:lnTo>
                    <a:pt x="73" y="321"/>
                  </a:lnTo>
                  <a:lnTo>
                    <a:pt x="89" y="296"/>
                  </a:lnTo>
                  <a:lnTo>
                    <a:pt x="104" y="271"/>
                  </a:lnTo>
                  <a:lnTo>
                    <a:pt x="121" y="247"/>
                  </a:lnTo>
                  <a:lnTo>
                    <a:pt x="139" y="224"/>
                  </a:lnTo>
                  <a:lnTo>
                    <a:pt x="159" y="202"/>
                  </a:lnTo>
                  <a:lnTo>
                    <a:pt x="179" y="181"/>
                  </a:lnTo>
                  <a:lnTo>
                    <a:pt x="200" y="160"/>
                  </a:lnTo>
                  <a:lnTo>
                    <a:pt x="223" y="141"/>
                  </a:lnTo>
                  <a:lnTo>
                    <a:pt x="246" y="122"/>
                  </a:lnTo>
                  <a:lnTo>
                    <a:pt x="270" y="105"/>
                  </a:lnTo>
                  <a:lnTo>
                    <a:pt x="294" y="90"/>
                  </a:lnTo>
                  <a:lnTo>
                    <a:pt x="320" y="75"/>
                  </a:lnTo>
                  <a:lnTo>
                    <a:pt x="347" y="61"/>
                  </a:lnTo>
                  <a:lnTo>
                    <a:pt x="374" y="49"/>
                  </a:lnTo>
                  <a:lnTo>
                    <a:pt x="402" y="38"/>
                  </a:lnTo>
                  <a:lnTo>
                    <a:pt x="431" y="29"/>
                  </a:lnTo>
                  <a:lnTo>
                    <a:pt x="459" y="20"/>
                  </a:lnTo>
                  <a:lnTo>
                    <a:pt x="489" y="13"/>
                  </a:lnTo>
                  <a:lnTo>
                    <a:pt x="519" y="8"/>
                  </a:lnTo>
                  <a:lnTo>
                    <a:pt x="550" y="4"/>
                  </a:lnTo>
                  <a:lnTo>
                    <a:pt x="580" y="2"/>
                  </a:lnTo>
                  <a:lnTo>
                    <a:pt x="612" y="0"/>
                  </a:lnTo>
                  <a:lnTo>
                    <a:pt x="12973" y="0"/>
                  </a:lnTo>
                  <a:lnTo>
                    <a:pt x="12973" y="1214"/>
                  </a:lnTo>
                  <a:close/>
                </a:path>
              </a:pathLst>
            </a:custGeom>
            <a:solidFill>
              <a:srgbClr val="32F2FF"/>
            </a:solidFill>
            <a:ln w="9525">
              <a:noFill/>
              <a:round/>
              <a:headEnd/>
              <a:tailEnd/>
            </a:ln>
          </p:spPr>
          <p:txBody>
            <a:bodyPr/>
            <a:lstStyle/>
            <a:p>
              <a:endParaRPr lang="zh-CN" altLang="en-US"/>
            </a:p>
          </p:txBody>
        </p:sp>
        <p:sp>
          <p:nvSpPr>
            <p:cNvPr id="63512" name="Freeform 287"/>
            <p:cNvSpPr>
              <a:spLocks/>
            </p:cNvSpPr>
            <p:nvPr/>
          </p:nvSpPr>
          <p:spPr bwMode="auto">
            <a:xfrm>
              <a:off x="1787" y="1062"/>
              <a:ext cx="749" cy="97"/>
            </a:xfrm>
            <a:custGeom>
              <a:avLst/>
              <a:gdLst>
                <a:gd name="T0" fmla="*/ 0 w 13483"/>
                <a:gd name="T1" fmla="*/ 0 h 1749"/>
                <a:gd name="T2" fmla="*/ 0 w 13483"/>
                <a:gd name="T3" fmla="*/ 0 h 1749"/>
                <a:gd name="T4" fmla="*/ 0 w 13483"/>
                <a:gd name="T5" fmla="*/ 0 h 1749"/>
                <a:gd name="T6" fmla="*/ 0 w 13483"/>
                <a:gd name="T7" fmla="*/ 0 h 1749"/>
                <a:gd name="T8" fmla="*/ 0 w 13483"/>
                <a:gd name="T9" fmla="*/ 0 h 1749"/>
                <a:gd name="T10" fmla="*/ 0 w 13483"/>
                <a:gd name="T11" fmla="*/ 0 h 1749"/>
                <a:gd name="T12" fmla="*/ 0 w 13483"/>
                <a:gd name="T13" fmla="*/ 0 h 1749"/>
                <a:gd name="T14" fmla="*/ 0 w 13483"/>
                <a:gd name="T15" fmla="*/ 0 h 1749"/>
                <a:gd name="T16" fmla="*/ 0 w 13483"/>
                <a:gd name="T17" fmla="*/ 0 h 1749"/>
                <a:gd name="T18" fmla="*/ 0 w 13483"/>
                <a:gd name="T19" fmla="*/ 0 h 1749"/>
                <a:gd name="T20" fmla="*/ 0 w 13483"/>
                <a:gd name="T21" fmla="*/ 0 h 1749"/>
                <a:gd name="T22" fmla="*/ 0 w 13483"/>
                <a:gd name="T23" fmla="*/ 0 h 1749"/>
                <a:gd name="T24" fmla="*/ 0 w 13483"/>
                <a:gd name="T25" fmla="*/ 0 h 1749"/>
                <a:gd name="T26" fmla="*/ 0 w 13483"/>
                <a:gd name="T27" fmla="*/ 0 h 1749"/>
                <a:gd name="T28" fmla="*/ 0 w 13483"/>
                <a:gd name="T29" fmla="*/ 0 h 1749"/>
                <a:gd name="T30" fmla="*/ 0 w 13483"/>
                <a:gd name="T31" fmla="*/ 0 h 1749"/>
                <a:gd name="T32" fmla="*/ 0 w 13483"/>
                <a:gd name="T33" fmla="*/ 0 h 1749"/>
                <a:gd name="T34" fmla="*/ 0 w 13483"/>
                <a:gd name="T35" fmla="*/ 0 h 1749"/>
                <a:gd name="T36" fmla="*/ 0 w 13483"/>
                <a:gd name="T37" fmla="*/ 0 h 1749"/>
                <a:gd name="T38" fmla="*/ 0 w 13483"/>
                <a:gd name="T39" fmla="*/ 0 h 1749"/>
                <a:gd name="T40" fmla="*/ 0 w 13483"/>
                <a:gd name="T41" fmla="*/ 0 h 1749"/>
                <a:gd name="T42" fmla="*/ 0 w 13483"/>
                <a:gd name="T43" fmla="*/ 0 h 1749"/>
                <a:gd name="T44" fmla="*/ 0 w 13483"/>
                <a:gd name="T45" fmla="*/ 0 h 1749"/>
                <a:gd name="T46" fmla="*/ 0 w 13483"/>
                <a:gd name="T47" fmla="*/ 0 h 1749"/>
                <a:gd name="T48" fmla="*/ 0 w 13483"/>
                <a:gd name="T49" fmla="*/ 0 h 1749"/>
                <a:gd name="T50" fmla="*/ 0 w 13483"/>
                <a:gd name="T51" fmla="*/ 0 h 1749"/>
                <a:gd name="T52" fmla="*/ 0 w 13483"/>
                <a:gd name="T53" fmla="*/ 0 h 1749"/>
                <a:gd name="T54" fmla="*/ 0 w 13483"/>
                <a:gd name="T55" fmla="*/ 0 h 1749"/>
                <a:gd name="T56" fmla="*/ 0 w 13483"/>
                <a:gd name="T57" fmla="*/ 0 h 1749"/>
                <a:gd name="T58" fmla="*/ 0 w 13483"/>
                <a:gd name="T59" fmla="*/ 0 h 1749"/>
                <a:gd name="T60" fmla="*/ 0 w 13483"/>
                <a:gd name="T61" fmla="*/ 0 h 1749"/>
                <a:gd name="T62" fmla="*/ 0 w 13483"/>
                <a:gd name="T63" fmla="*/ 0 h 1749"/>
                <a:gd name="T64" fmla="*/ 0 w 13483"/>
                <a:gd name="T65" fmla="*/ 0 h 1749"/>
                <a:gd name="T66" fmla="*/ 0 w 1348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483"/>
                <a:gd name="T103" fmla="*/ 0 h 1749"/>
                <a:gd name="T104" fmla="*/ 13483 w 13483"/>
                <a:gd name="T105" fmla="*/ 1749 h 17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483" h="1749">
                  <a:moveTo>
                    <a:pt x="13352" y="0"/>
                  </a:moveTo>
                  <a:lnTo>
                    <a:pt x="875" y="0"/>
                  </a:lnTo>
                  <a:lnTo>
                    <a:pt x="831" y="1"/>
                  </a:lnTo>
                  <a:lnTo>
                    <a:pt x="786" y="5"/>
                  </a:lnTo>
                  <a:lnTo>
                    <a:pt x="742" y="10"/>
                  </a:lnTo>
                  <a:lnTo>
                    <a:pt x="699" y="18"/>
                  </a:lnTo>
                  <a:lnTo>
                    <a:pt x="657" y="28"/>
                  </a:lnTo>
                  <a:lnTo>
                    <a:pt x="615" y="40"/>
                  </a:lnTo>
                  <a:lnTo>
                    <a:pt x="575" y="53"/>
                  </a:lnTo>
                  <a:lnTo>
                    <a:pt x="535" y="69"/>
                  </a:lnTo>
                  <a:lnTo>
                    <a:pt x="497" y="87"/>
                  </a:lnTo>
                  <a:lnTo>
                    <a:pt x="459" y="105"/>
                  </a:lnTo>
                  <a:lnTo>
                    <a:pt x="422" y="126"/>
                  </a:lnTo>
                  <a:lnTo>
                    <a:pt x="387" y="149"/>
                  </a:lnTo>
                  <a:lnTo>
                    <a:pt x="352" y="174"/>
                  </a:lnTo>
                  <a:lnTo>
                    <a:pt x="319" y="200"/>
                  </a:lnTo>
                  <a:lnTo>
                    <a:pt x="287" y="227"/>
                  </a:lnTo>
                  <a:lnTo>
                    <a:pt x="257" y="256"/>
                  </a:lnTo>
                  <a:lnTo>
                    <a:pt x="228" y="287"/>
                  </a:lnTo>
                  <a:lnTo>
                    <a:pt x="200" y="318"/>
                  </a:lnTo>
                  <a:lnTo>
                    <a:pt x="175" y="352"/>
                  </a:lnTo>
                  <a:lnTo>
                    <a:pt x="150" y="386"/>
                  </a:lnTo>
                  <a:lnTo>
                    <a:pt x="126" y="422"/>
                  </a:lnTo>
                  <a:lnTo>
                    <a:pt x="106" y="458"/>
                  </a:lnTo>
                  <a:lnTo>
                    <a:pt x="87" y="496"/>
                  </a:lnTo>
                  <a:lnTo>
                    <a:pt x="69" y="534"/>
                  </a:lnTo>
                  <a:lnTo>
                    <a:pt x="53" y="574"/>
                  </a:lnTo>
                  <a:lnTo>
                    <a:pt x="39" y="615"/>
                  </a:lnTo>
                  <a:lnTo>
                    <a:pt x="28" y="656"/>
                  </a:lnTo>
                  <a:lnTo>
                    <a:pt x="17" y="698"/>
                  </a:lnTo>
                  <a:lnTo>
                    <a:pt x="10" y="741"/>
                  </a:lnTo>
                  <a:lnTo>
                    <a:pt x="5" y="785"/>
                  </a:lnTo>
                  <a:lnTo>
                    <a:pt x="2" y="829"/>
                  </a:lnTo>
                  <a:lnTo>
                    <a:pt x="0" y="874"/>
                  </a:lnTo>
                  <a:lnTo>
                    <a:pt x="2" y="919"/>
                  </a:lnTo>
                  <a:lnTo>
                    <a:pt x="5" y="963"/>
                  </a:lnTo>
                  <a:lnTo>
                    <a:pt x="10" y="1007"/>
                  </a:lnTo>
                  <a:lnTo>
                    <a:pt x="17" y="1050"/>
                  </a:lnTo>
                  <a:lnTo>
                    <a:pt x="28" y="1093"/>
                  </a:lnTo>
                  <a:lnTo>
                    <a:pt x="39" y="1134"/>
                  </a:lnTo>
                  <a:lnTo>
                    <a:pt x="53" y="1175"/>
                  </a:lnTo>
                  <a:lnTo>
                    <a:pt x="69" y="1215"/>
                  </a:lnTo>
                  <a:lnTo>
                    <a:pt x="87" y="1253"/>
                  </a:lnTo>
                  <a:lnTo>
                    <a:pt x="106" y="1291"/>
                  </a:lnTo>
                  <a:lnTo>
                    <a:pt x="126" y="1328"/>
                  </a:lnTo>
                  <a:lnTo>
                    <a:pt x="150" y="1363"/>
                  </a:lnTo>
                  <a:lnTo>
                    <a:pt x="175" y="1397"/>
                  </a:lnTo>
                  <a:lnTo>
                    <a:pt x="200" y="1430"/>
                  </a:lnTo>
                  <a:lnTo>
                    <a:pt x="228" y="1462"/>
                  </a:lnTo>
                  <a:lnTo>
                    <a:pt x="257" y="1492"/>
                  </a:lnTo>
                  <a:lnTo>
                    <a:pt x="287" y="1522"/>
                  </a:lnTo>
                  <a:lnTo>
                    <a:pt x="319" y="1549"/>
                  </a:lnTo>
                  <a:lnTo>
                    <a:pt x="352" y="1575"/>
                  </a:lnTo>
                  <a:lnTo>
                    <a:pt x="387" y="1599"/>
                  </a:lnTo>
                  <a:lnTo>
                    <a:pt x="422" y="1622"/>
                  </a:lnTo>
                  <a:lnTo>
                    <a:pt x="459" y="1643"/>
                  </a:lnTo>
                  <a:lnTo>
                    <a:pt x="497" y="1663"/>
                  </a:lnTo>
                  <a:lnTo>
                    <a:pt x="535" y="1680"/>
                  </a:lnTo>
                  <a:lnTo>
                    <a:pt x="575" y="1695"/>
                  </a:lnTo>
                  <a:lnTo>
                    <a:pt x="615" y="1710"/>
                  </a:lnTo>
                  <a:lnTo>
                    <a:pt x="657" y="1722"/>
                  </a:lnTo>
                  <a:lnTo>
                    <a:pt x="699" y="1731"/>
                  </a:lnTo>
                  <a:lnTo>
                    <a:pt x="742" y="1739"/>
                  </a:lnTo>
                  <a:lnTo>
                    <a:pt x="786" y="1745"/>
                  </a:lnTo>
                  <a:lnTo>
                    <a:pt x="831" y="1748"/>
                  </a:lnTo>
                  <a:lnTo>
                    <a:pt x="875" y="1749"/>
                  </a:lnTo>
                  <a:lnTo>
                    <a:pt x="13483" y="1738"/>
                  </a:lnTo>
                  <a:lnTo>
                    <a:pt x="13483" y="0"/>
                  </a:lnTo>
                  <a:lnTo>
                    <a:pt x="13352" y="0"/>
                  </a:lnTo>
                  <a:close/>
                </a:path>
              </a:pathLst>
            </a:custGeom>
            <a:solidFill>
              <a:srgbClr val="000000"/>
            </a:solidFill>
            <a:ln w="9525">
              <a:noFill/>
              <a:round/>
              <a:headEnd/>
              <a:tailEnd/>
            </a:ln>
          </p:spPr>
          <p:txBody>
            <a:bodyPr/>
            <a:lstStyle/>
            <a:p>
              <a:endParaRPr lang="zh-CN" altLang="en-US"/>
            </a:p>
          </p:txBody>
        </p:sp>
        <p:sp>
          <p:nvSpPr>
            <p:cNvPr id="63513" name="Freeform 288"/>
            <p:cNvSpPr>
              <a:spLocks/>
            </p:cNvSpPr>
            <p:nvPr/>
          </p:nvSpPr>
          <p:spPr bwMode="auto">
            <a:xfrm>
              <a:off x="1801" y="1076"/>
              <a:ext cx="721" cy="68"/>
            </a:xfrm>
            <a:custGeom>
              <a:avLst/>
              <a:gdLst>
                <a:gd name="T0" fmla="*/ 0 w 12973"/>
                <a:gd name="T1" fmla="*/ 0 h 1224"/>
                <a:gd name="T2" fmla="*/ 0 w 12973"/>
                <a:gd name="T3" fmla="*/ 0 h 1224"/>
                <a:gd name="T4" fmla="*/ 0 w 12973"/>
                <a:gd name="T5" fmla="*/ 0 h 1224"/>
                <a:gd name="T6" fmla="*/ 0 w 12973"/>
                <a:gd name="T7" fmla="*/ 0 h 1224"/>
                <a:gd name="T8" fmla="*/ 0 w 12973"/>
                <a:gd name="T9" fmla="*/ 0 h 1224"/>
                <a:gd name="T10" fmla="*/ 0 w 12973"/>
                <a:gd name="T11" fmla="*/ 0 h 1224"/>
                <a:gd name="T12" fmla="*/ 0 w 12973"/>
                <a:gd name="T13" fmla="*/ 0 h 1224"/>
                <a:gd name="T14" fmla="*/ 0 w 12973"/>
                <a:gd name="T15" fmla="*/ 0 h 1224"/>
                <a:gd name="T16" fmla="*/ 0 w 12973"/>
                <a:gd name="T17" fmla="*/ 0 h 1224"/>
                <a:gd name="T18" fmla="*/ 0 w 12973"/>
                <a:gd name="T19" fmla="*/ 0 h 1224"/>
                <a:gd name="T20" fmla="*/ 0 w 12973"/>
                <a:gd name="T21" fmla="*/ 0 h 1224"/>
                <a:gd name="T22" fmla="*/ 0 w 12973"/>
                <a:gd name="T23" fmla="*/ 0 h 1224"/>
                <a:gd name="T24" fmla="*/ 0 w 12973"/>
                <a:gd name="T25" fmla="*/ 0 h 1224"/>
                <a:gd name="T26" fmla="*/ 0 w 12973"/>
                <a:gd name="T27" fmla="*/ 0 h 1224"/>
                <a:gd name="T28" fmla="*/ 0 w 12973"/>
                <a:gd name="T29" fmla="*/ 0 h 1224"/>
                <a:gd name="T30" fmla="*/ 0 w 12973"/>
                <a:gd name="T31" fmla="*/ 0 h 1224"/>
                <a:gd name="T32" fmla="*/ 0 w 12973"/>
                <a:gd name="T33" fmla="*/ 0 h 1224"/>
                <a:gd name="T34" fmla="*/ 0 w 12973"/>
                <a:gd name="T35" fmla="*/ 0 h 1224"/>
                <a:gd name="T36" fmla="*/ 0 w 12973"/>
                <a:gd name="T37" fmla="*/ 0 h 1224"/>
                <a:gd name="T38" fmla="*/ 0 w 12973"/>
                <a:gd name="T39" fmla="*/ 0 h 1224"/>
                <a:gd name="T40" fmla="*/ 0 w 12973"/>
                <a:gd name="T41" fmla="*/ 0 h 1224"/>
                <a:gd name="T42" fmla="*/ 0 w 12973"/>
                <a:gd name="T43" fmla="*/ 0 h 1224"/>
                <a:gd name="T44" fmla="*/ 0 w 12973"/>
                <a:gd name="T45" fmla="*/ 0 h 1224"/>
                <a:gd name="T46" fmla="*/ 0 w 12973"/>
                <a:gd name="T47" fmla="*/ 0 h 1224"/>
                <a:gd name="T48" fmla="*/ 0 w 12973"/>
                <a:gd name="T49" fmla="*/ 0 h 1224"/>
                <a:gd name="T50" fmla="*/ 0 w 12973"/>
                <a:gd name="T51" fmla="*/ 0 h 1224"/>
                <a:gd name="T52" fmla="*/ 0 w 12973"/>
                <a:gd name="T53" fmla="*/ 0 h 1224"/>
                <a:gd name="T54" fmla="*/ 0 w 12973"/>
                <a:gd name="T55" fmla="*/ 0 h 1224"/>
                <a:gd name="T56" fmla="*/ 0 w 12973"/>
                <a:gd name="T57" fmla="*/ 0 h 1224"/>
                <a:gd name="T58" fmla="*/ 0 w 12973"/>
                <a:gd name="T59" fmla="*/ 0 h 1224"/>
                <a:gd name="T60" fmla="*/ 0 w 12973"/>
                <a:gd name="T61" fmla="*/ 0 h 1224"/>
                <a:gd name="T62" fmla="*/ 0 w 12973"/>
                <a:gd name="T63" fmla="*/ 0 h 1224"/>
                <a:gd name="T64" fmla="*/ 0 w 12973"/>
                <a:gd name="T65" fmla="*/ 0 h 1224"/>
                <a:gd name="T66" fmla="*/ 0 w 12973"/>
                <a:gd name="T67" fmla="*/ 0 h 1224"/>
                <a:gd name="T68" fmla="*/ 0 w 12973"/>
                <a:gd name="T69" fmla="*/ 0 h 1224"/>
                <a:gd name="T70" fmla="*/ 0 w 12973"/>
                <a:gd name="T71" fmla="*/ 0 h 1224"/>
                <a:gd name="T72" fmla="*/ 0 w 12973"/>
                <a:gd name="T73" fmla="*/ 0 h 1224"/>
                <a:gd name="T74" fmla="*/ 0 w 12973"/>
                <a:gd name="T75" fmla="*/ 0 h 12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973"/>
                <a:gd name="T115" fmla="*/ 0 h 1224"/>
                <a:gd name="T116" fmla="*/ 12973 w 12973"/>
                <a:gd name="T117" fmla="*/ 1224 h 12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973" h="1224">
                  <a:moveTo>
                    <a:pt x="12973" y="1214"/>
                  </a:moveTo>
                  <a:lnTo>
                    <a:pt x="12364" y="1214"/>
                  </a:lnTo>
                  <a:lnTo>
                    <a:pt x="10927" y="1216"/>
                  </a:lnTo>
                  <a:lnTo>
                    <a:pt x="8942" y="1217"/>
                  </a:lnTo>
                  <a:lnTo>
                    <a:pt x="6690" y="1219"/>
                  </a:lnTo>
                  <a:lnTo>
                    <a:pt x="4451" y="1221"/>
                  </a:lnTo>
                  <a:lnTo>
                    <a:pt x="2505" y="1223"/>
                  </a:lnTo>
                  <a:lnTo>
                    <a:pt x="1132" y="1224"/>
                  </a:lnTo>
                  <a:lnTo>
                    <a:pt x="612" y="1224"/>
                  </a:lnTo>
                  <a:lnTo>
                    <a:pt x="580" y="1224"/>
                  </a:lnTo>
                  <a:lnTo>
                    <a:pt x="550" y="1221"/>
                  </a:lnTo>
                  <a:lnTo>
                    <a:pt x="519" y="1218"/>
                  </a:lnTo>
                  <a:lnTo>
                    <a:pt x="489" y="1212"/>
                  </a:lnTo>
                  <a:lnTo>
                    <a:pt x="459" y="1206"/>
                  </a:lnTo>
                  <a:lnTo>
                    <a:pt x="431" y="1197"/>
                  </a:lnTo>
                  <a:lnTo>
                    <a:pt x="402" y="1188"/>
                  </a:lnTo>
                  <a:lnTo>
                    <a:pt x="374" y="1176"/>
                  </a:lnTo>
                  <a:lnTo>
                    <a:pt x="347" y="1165"/>
                  </a:lnTo>
                  <a:lnTo>
                    <a:pt x="320" y="1151"/>
                  </a:lnTo>
                  <a:lnTo>
                    <a:pt x="294" y="1136"/>
                  </a:lnTo>
                  <a:lnTo>
                    <a:pt x="270" y="1120"/>
                  </a:lnTo>
                  <a:lnTo>
                    <a:pt x="246" y="1103"/>
                  </a:lnTo>
                  <a:lnTo>
                    <a:pt x="223" y="1085"/>
                  </a:lnTo>
                  <a:lnTo>
                    <a:pt x="200" y="1065"/>
                  </a:lnTo>
                  <a:lnTo>
                    <a:pt x="179" y="1045"/>
                  </a:lnTo>
                  <a:lnTo>
                    <a:pt x="159" y="1024"/>
                  </a:lnTo>
                  <a:lnTo>
                    <a:pt x="139" y="1001"/>
                  </a:lnTo>
                  <a:lnTo>
                    <a:pt x="121" y="978"/>
                  </a:lnTo>
                  <a:lnTo>
                    <a:pt x="104" y="954"/>
                  </a:lnTo>
                  <a:lnTo>
                    <a:pt x="89" y="930"/>
                  </a:lnTo>
                  <a:lnTo>
                    <a:pt x="73" y="904"/>
                  </a:lnTo>
                  <a:lnTo>
                    <a:pt x="60" y="878"/>
                  </a:lnTo>
                  <a:lnTo>
                    <a:pt x="48" y="851"/>
                  </a:lnTo>
                  <a:lnTo>
                    <a:pt x="36" y="823"/>
                  </a:lnTo>
                  <a:lnTo>
                    <a:pt x="27" y="794"/>
                  </a:lnTo>
                  <a:lnTo>
                    <a:pt x="18" y="766"/>
                  </a:lnTo>
                  <a:lnTo>
                    <a:pt x="12" y="735"/>
                  </a:lnTo>
                  <a:lnTo>
                    <a:pt x="7" y="706"/>
                  </a:lnTo>
                  <a:lnTo>
                    <a:pt x="3" y="675"/>
                  </a:lnTo>
                  <a:lnTo>
                    <a:pt x="1" y="644"/>
                  </a:lnTo>
                  <a:lnTo>
                    <a:pt x="0" y="613"/>
                  </a:lnTo>
                  <a:lnTo>
                    <a:pt x="1" y="581"/>
                  </a:lnTo>
                  <a:lnTo>
                    <a:pt x="3" y="550"/>
                  </a:lnTo>
                  <a:lnTo>
                    <a:pt x="7" y="520"/>
                  </a:lnTo>
                  <a:lnTo>
                    <a:pt x="12" y="489"/>
                  </a:lnTo>
                  <a:lnTo>
                    <a:pt x="18" y="460"/>
                  </a:lnTo>
                  <a:lnTo>
                    <a:pt x="27" y="431"/>
                  </a:lnTo>
                  <a:lnTo>
                    <a:pt x="36" y="402"/>
                  </a:lnTo>
                  <a:lnTo>
                    <a:pt x="48" y="374"/>
                  </a:lnTo>
                  <a:lnTo>
                    <a:pt x="60" y="348"/>
                  </a:lnTo>
                  <a:lnTo>
                    <a:pt x="73" y="321"/>
                  </a:lnTo>
                  <a:lnTo>
                    <a:pt x="89" y="295"/>
                  </a:lnTo>
                  <a:lnTo>
                    <a:pt x="104" y="270"/>
                  </a:lnTo>
                  <a:lnTo>
                    <a:pt x="121" y="246"/>
                  </a:lnTo>
                  <a:lnTo>
                    <a:pt x="139" y="223"/>
                  </a:lnTo>
                  <a:lnTo>
                    <a:pt x="159" y="201"/>
                  </a:lnTo>
                  <a:lnTo>
                    <a:pt x="179" y="180"/>
                  </a:lnTo>
                  <a:lnTo>
                    <a:pt x="200" y="159"/>
                  </a:lnTo>
                  <a:lnTo>
                    <a:pt x="223" y="140"/>
                  </a:lnTo>
                  <a:lnTo>
                    <a:pt x="246" y="123"/>
                  </a:lnTo>
                  <a:lnTo>
                    <a:pt x="270" y="105"/>
                  </a:lnTo>
                  <a:lnTo>
                    <a:pt x="294" y="89"/>
                  </a:lnTo>
                  <a:lnTo>
                    <a:pt x="320" y="74"/>
                  </a:lnTo>
                  <a:lnTo>
                    <a:pt x="347" y="61"/>
                  </a:lnTo>
                  <a:lnTo>
                    <a:pt x="374" y="48"/>
                  </a:lnTo>
                  <a:lnTo>
                    <a:pt x="402" y="38"/>
                  </a:lnTo>
                  <a:lnTo>
                    <a:pt x="431" y="28"/>
                  </a:lnTo>
                  <a:lnTo>
                    <a:pt x="459" y="20"/>
                  </a:lnTo>
                  <a:lnTo>
                    <a:pt x="489" y="13"/>
                  </a:lnTo>
                  <a:lnTo>
                    <a:pt x="519" y="7"/>
                  </a:lnTo>
                  <a:lnTo>
                    <a:pt x="550" y="3"/>
                  </a:lnTo>
                  <a:lnTo>
                    <a:pt x="580" y="1"/>
                  </a:lnTo>
                  <a:lnTo>
                    <a:pt x="612" y="0"/>
                  </a:lnTo>
                  <a:lnTo>
                    <a:pt x="12973" y="0"/>
                  </a:lnTo>
                  <a:lnTo>
                    <a:pt x="12973" y="1214"/>
                  </a:lnTo>
                  <a:close/>
                </a:path>
              </a:pathLst>
            </a:custGeom>
            <a:solidFill>
              <a:srgbClr val="32F2FF"/>
            </a:solidFill>
            <a:ln w="9525">
              <a:noFill/>
              <a:round/>
              <a:headEnd/>
              <a:tailEnd/>
            </a:ln>
          </p:spPr>
          <p:txBody>
            <a:bodyPr/>
            <a:lstStyle/>
            <a:p>
              <a:endParaRPr lang="zh-CN" altLang="en-US"/>
            </a:p>
          </p:txBody>
        </p:sp>
        <p:sp>
          <p:nvSpPr>
            <p:cNvPr id="63514" name="Rectangle 289"/>
            <p:cNvSpPr>
              <a:spLocks noChangeArrowheads="1"/>
            </p:cNvSpPr>
            <p:nvPr/>
          </p:nvSpPr>
          <p:spPr bwMode="auto">
            <a:xfrm>
              <a:off x="1734" y="1252"/>
              <a:ext cx="22" cy="177"/>
            </a:xfrm>
            <a:prstGeom prst="rect">
              <a:avLst/>
            </a:prstGeom>
            <a:solidFill>
              <a:srgbClr val="B2B2B2"/>
            </a:solidFill>
            <a:ln w="9525">
              <a:noFill/>
              <a:miter lim="800000"/>
              <a:headEnd/>
              <a:tailEnd/>
            </a:ln>
          </p:spPr>
          <p:txBody>
            <a:bodyPr/>
            <a:lstStyle/>
            <a:p>
              <a:endParaRPr lang="zh-CN" altLang="en-US"/>
            </a:p>
          </p:txBody>
        </p:sp>
        <p:sp>
          <p:nvSpPr>
            <p:cNvPr id="63515" name="Rectangle 290"/>
            <p:cNvSpPr>
              <a:spLocks noChangeArrowheads="1"/>
            </p:cNvSpPr>
            <p:nvPr/>
          </p:nvSpPr>
          <p:spPr bwMode="auto">
            <a:xfrm>
              <a:off x="1980" y="1252"/>
              <a:ext cx="21" cy="177"/>
            </a:xfrm>
            <a:prstGeom prst="rect">
              <a:avLst/>
            </a:prstGeom>
            <a:solidFill>
              <a:srgbClr val="B2B2B2"/>
            </a:solidFill>
            <a:ln w="9525">
              <a:noFill/>
              <a:miter lim="800000"/>
              <a:headEnd/>
              <a:tailEnd/>
            </a:ln>
          </p:spPr>
          <p:txBody>
            <a:bodyPr/>
            <a:lstStyle/>
            <a:p>
              <a:endParaRPr lang="zh-CN" altLang="en-US"/>
            </a:p>
          </p:txBody>
        </p:sp>
        <p:sp>
          <p:nvSpPr>
            <p:cNvPr id="63516" name="Rectangle 291"/>
            <p:cNvSpPr>
              <a:spLocks noChangeArrowheads="1"/>
            </p:cNvSpPr>
            <p:nvPr/>
          </p:nvSpPr>
          <p:spPr bwMode="auto">
            <a:xfrm>
              <a:off x="2235" y="1252"/>
              <a:ext cx="22" cy="177"/>
            </a:xfrm>
            <a:prstGeom prst="rect">
              <a:avLst/>
            </a:prstGeom>
            <a:solidFill>
              <a:srgbClr val="B2B2B2"/>
            </a:solidFill>
            <a:ln w="9525">
              <a:noFill/>
              <a:miter lim="800000"/>
              <a:headEnd/>
              <a:tailEnd/>
            </a:ln>
          </p:spPr>
          <p:txBody>
            <a:bodyPr/>
            <a:lstStyle/>
            <a:p>
              <a:endParaRPr lang="zh-CN" altLang="en-US"/>
            </a:p>
          </p:txBody>
        </p:sp>
        <p:sp>
          <p:nvSpPr>
            <p:cNvPr id="63517" name="Rectangle 292"/>
            <p:cNvSpPr>
              <a:spLocks noChangeArrowheads="1"/>
            </p:cNvSpPr>
            <p:nvPr/>
          </p:nvSpPr>
          <p:spPr bwMode="auto">
            <a:xfrm>
              <a:off x="2484" y="1252"/>
              <a:ext cx="17" cy="177"/>
            </a:xfrm>
            <a:prstGeom prst="rect">
              <a:avLst/>
            </a:prstGeom>
            <a:solidFill>
              <a:srgbClr val="B2B2B2"/>
            </a:solidFill>
            <a:ln w="9525">
              <a:noFill/>
              <a:miter lim="800000"/>
              <a:headEnd/>
              <a:tailEnd/>
            </a:ln>
          </p:spPr>
          <p:txBody>
            <a:bodyPr/>
            <a:lstStyle/>
            <a:p>
              <a:endParaRPr lang="zh-CN" altLang="en-US"/>
            </a:p>
          </p:txBody>
        </p:sp>
        <p:sp>
          <p:nvSpPr>
            <p:cNvPr id="63518" name="Rectangle 293"/>
            <p:cNvSpPr>
              <a:spLocks noChangeArrowheads="1"/>
            </p:cNvSpPr>
            <p:nvPr/>
          </p:nvSpPr>
          <p:spPr bwMode="auto">
            <a:xfrm>
              <a:off x="1770" y="1242"/>
              <a:ext cx="195" cy="39"/>
            </a:xfrm>
            <a:prstGeom prst="rect">
              <a:avLst/>
            </a:prstGeom>
            <a:solidFill>
              <a:srgbClr val="00196B"/>
            </a:solidFill>
            <a:ln w="9525">
              <a:noFill/>
              <a:miter lim="800000"/>
              <a:headEnd/>
              <a:tailEnd/>
            </a:ln>
          </p:spPr>
          <p:txBody>
            <a:bodyPr/>
            <a:lstStyle/>
            <a:p>
              <a:endParaRPr lang="zh-CN" altLang="en-US"/>
            </a:p>
          </p:txBody>
        </p:sp>
        <p:sp>
          <p:nvSpPr>
            <p:cNvPr id="63519" name="Rectangle 294"/>
            <p:cNvSpPr>
              <a:spLocks noChangeArrowheads="1"/>
            </p:cNvSpPr>
            <p:nvPr/>
          </p:nvSpPr>
          <p:spPr bwMode="auto">
            <a:xfrm>
              <a:off x="2272" y="1242"/>
              <a:ext cx="196" cy="39"/>
            </a:xfrm>
            <a:prstGeom prst="rect">
              <a:avLst/>
            </a:prstGeom>
            <a:solidFill>
              <a:srgbClr val="00196B"/>
            </a:solidFill>
            <a:ln w="9525">
              <a:noFill/>
              <a:miter lim="800000"/>
              <a:headEnd/>
              <a:tailEnd/>
            </a:ln>
          </p:spPr>
          <p:txBody>
            <a:bodyPr/>
            <a:lstStyle/>
            <a:p>
              <a:endParaRPr lang="zh-CN" altLang="en-US"/>
            </a:p>
          </p:txBody>
        </p:sp>
        <p:sp>
          <p:nvSpPr>
            <p:cNvPr id="63520" name="Rectangle 295"/>
            <p:cNvSpPr>
              <a:spLocks noChangeArrowheads="1"/>
            </p:cNvSpPr>
            <p:nvPr/>
          </p:nvSpPr>
          <p:spPr bwMode="auto">
            <a:xfrm>
              <a:off x="2018" y="1242"/>
              <a:ext cx="203" cy="39"/>
            </a:xfrm>
            <a:prstGeom prst="rect">
              <a:avLst/>
            </a:prstGeom>
            <a:solidFill>
              <a:srgbClr val="00196B"/>
            </a:solidFill>
            <a:ln w="9525">
              <a:noFill/>
              <a:miter lim="800000"/>
              <a:headEnd/>
              <a:tailEnd/>
            </a:ln>
          </p:spPr>
          <p:txBody>
            <a:bodyPr/>
            <a:lstStyle/>
            <a:p>
              <a:endParaRPr lang="zh-CN" altLang="en-US"/>
            </a:p>
          </p:txBody>
        </p:sp>
        <p:sp>
          <p:nvSpPr>
            <p:cNvPr id="63521" name="Rectangle 296"/>
            <p:cNvSpPr>
              <a:spLocks noChangeArrowheads="1"/>
            </p:cNvSpPr>
            <p:nvPr/>
          </p:nvSpPr>
          <p:spPr bwMode="auto">
            <a:xfrm>
              <a:off x="1770" y="1282"/>
              <a:ext cx="195" cy="133"/>
            </a:xfrm>
            <a:prstGeom prst="rect">
              <a:avLst/>
            </a:prstGeom>
            <a:solidFill>
              <a:srgbClr val="006B91"/>
            </a:solidFill>
            <a:ln w="9525">
              <a:noFill/>
              <a:miter lim="800000"/>
              <a:headEnd/>
              <a:tailEnd/>
            </a:ln>
          </p:spPr>
          <p:txBody>
            <a:bodyPr/>
            <a:lstStyle/>
            <a:p>
              <a:endParaRPr lang="zh-CN" altLang="en-US"/>
            </a:p>
          </p:txBody>
        </p:sp>
        <p:sp>
          <p:nvSpPr>
            <p:cNvPr id="63522" name="Rectangle 297"/>
            <p:cNvSpPr>
              <a:spLocks noChangeArrowheads="1"/>
            </p:cNvSpPr>
            <p:nvPr/>
          </p:nvSpPr>
          <p:spPr bwMode="auto">
            <a:xfrm>
              <a:off x="2272" y="1282"/>
              <a:ext cx="196" cy="133"/>
            </a:xfrm>
            <a:prstGeom prst="rect">
              <a:avLst/>
            </a:prstGeom>
            <a:solidFill>
              <a:srgbClr val="006B91"/>
            </a:solidFill>
            <a:ln w="9525">
              <a:noFill/>
              <a:miter lim="800000"/>
              <a:headEnd/>
              <a:tailEnd/>
            </a:ln>
          </p:spPr>
          <p:txBody>
            <a:bodyPr/>
            <a:lstStyle/>
            <a:p>
              <a:endParaRPr lang="zh-CN" altLang="en-US"/>
            </a:p>
          </p:txBody>
        </p:sp>
        <p:sp>
          <p:nvSpPr>
            <p:cNvPr id="63523" name="Rectangle 298"/>
            <p:cNvSpPr>
              <a:spLocks noChangeArrowheads="1"/>
            </p:cNvSpPr>
            <p:nvPr/>
          </p:nvSpPr>
          <p:spPr bwMode="auto">
            <a:xfrm>
              <a:off x="2018" y="1282"/>
              <a:ext cx="203" cy="133"/>
            </a:xfrm>
            <a:prstGeom prst="rect">
              <a:avLst/>
            </a:prstGeom>
            <a:solidFill>
              <a:srgbClr val="006B91"/>
            </a:solidFill>
            <a:ln w="9525">
              <a:noFill/>
              <a:miter lim="800000"/>
              <a:headEnd/>
              <a:tailEnd/>
            </a:ln>
          </p:spPr>
          <p:txBody>
            <a:bodyPr/>
            <a:lstStyle/>
            <a:p>
              <a:endParaRPr lang="zh-CN" altLang="en-US"/>
            </a:p>
          </p:txBody>
        </p:sp>
        <p:sp>
          <p:nvSpPr>
            <p:cNvPr id="63524" name="Text Box 299"/>
            <p:cNvSpPr txBox="1">
              <a:spLocks noChangeArrowheads="1"/>
            </p:cNvSpPr>
            <p:nvPr/>
          </p:nvSpPr>
          <p:spPr bwMode="auto">
            <a:xfrm>
              <a:off x="1927" y="527"/>
              <a:ext cx="376" cy="272"/>
            </a:xfrm>
            <a:prstGeom prst="rect">
              <a:avLst/>
            </a:prstGeom>
            <a:solidFill>
              <a:schemeClr val="bg1"/>
            </a:solidFill>
            <a:ln w="9525">
              <a:solidFill>
                <a:schemeClr val="tx1"/>
              </a:solidFill>
              <a:miter lim="800000"/>
              <a:headEnd/>
              <a:tailEnd/>
            </a:ln>
          </p:spPr>
          <p:txBody>
            <a:bodyPr/>
            <a:lstStyle/>
            <a:p>
              <a:pPr algn="ctr"/>
              <a:r>
                <a:rPr lang="zh-CN" altLang="en-US" sz="800" b="1">
                  <a:solidFill>
                    <a:srgbClr val="FF0000"/>
                  </a:solidFill>
                  <a:latin typeface="黑体" pitchFamily="2" charset="-122"/>
                </a:rPr>
                <a:t>国家</a:t>
              </a:r>
              <a:r>
                <a:rPr lang="en-US" altLang="zh-CN" sz="800" b="1">
                  <a:solidFill>
                    <a:srgbClr val="FF0000"/>
                  </a:solidFill>
                  <a:latin typeface="黑体" pitchFamily="2" charset="-122"/>
                </a:rPr>
                <a:t>863</a:t>
              </a:r>
              <a:r>
                <a:rPr lang="zh-CN" altLang="en-US" sz="800" b="1">
                  <a:solidFill>
                    <a:srgbClr val="FF0000"/>
                  </a:solidFill>
                  <a:latin typeface="黑体" pitchFamily="2" charset="-122"/>
                </a:rPr>
                <a:t>科技部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p:cTn id="7" dur="1000" fill="hold"/>
                                        <p:tgtEl>
                                          <p:spTgt spid="194"/>
                                        </p:tgtEl>
                                        <p:attrNameLst>
                                          <p:attrName>ppt_w</p:attrName>
                                        </p:attrNameLst>
                                      </p:cBhvr>
                                      <p:tavLst>
                                        <p:tav tm="0">
                                          <p:val>
                                            <p:strVal val="#ppt_w*0.70"/>
                                          </p:val>
                                        </p:tav>
                                        <p:tav tm="100000">
                                          <p:val>
                                            <p:strVal val="#ppt_w"/>
                                          </p:val>
                                        </p:tav>
                                      </p:tavLst>
                                    </p:anim>
                                    <p:anim calcmode="lin" valueType="num">
                                      <p:cBhvr>
                                        <p:cTn id="8" dur="1000" fill="hold"/>
                                        <p:tgtEl>
                                          <p:spTgt spid="194"/>
                                        </p:tgtEl>
                                        <p:attrNameLst>
                                          <p:attrName>ppt_h</p:attrName>
                                        </p:attrNameLst>
                                      </p:cBhvr>
                                      <p:tavLst>
                                        <p:tav tm="0">
                                          <p:val>
                                            <p:strVal val="#ppt_h"/>
                                          </p:val>
                                        </p:tav>
                                        <p:tav tm="100000">
                                          <p:val>
                                            <p:strVal val="#ppt_h"/>
                                          </p:val>
                                        </p:tav>
                                      </p:tavLst>
                                    </p:anim>
                                    <p:animEffect transition="in" filter="fade">
                                      <p:cBhvr>
                                        <p:cTn id="9" dur="1000"/>
                                        <p:tgtEl>
                                          <p:spTgt spid="19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95"/>
                                        </p:tgtEl>
                                        <p:attrNameLst>
                                          <p:attrName>style.visibility</p:attrName>
                                        </p:attrNameLst>
                                      </p:cBhvr>
                                      <p:to>
                                        <p:strVal val="visible"/>
                                      </p:to>
                                    </p:set>
                                    <p:anim calcmode="lin" valueType="num">
                                      <p:cBhvr>
                                        <p:cTn id="12" dur="1000" fill="hold"/>
                                        <p:tgtEl>
                                          <p:spTgt spid="195"/>
                                        </p:tgtEl>
                                        <p:attrNameLst>
                                          <p:attrName>ppt_w</p:attrName>
                                        </p:attrNameLst>
                                      </p:cBhvr>
                                      <p:tavLst>
                                        <p:tav tm="0">
                                          <p:val>
                                            <p:strVal val="#ppt_w*0.70"/>
                                          </p:val>
                                        </p:tav>
                                        <p:tav tm="100000">
                                          <p:val>
                                            <p:strVal val="#ppt_w"/>
                                          </p:val>
                                        </p:tav>
                                      </p:tavLst>
                                    </p:anim>
                                    <p:anim calcmode="lin" valueType="num">
                                      <p:cBhvr>
                                        <p:cTn id="13" dur="1000" fill="hold"/>
                                        <p:tgtEl>
                                          <p:spTgt spid="195"/>
                                        </p:tgtEl>
                                        <p:attrNameLst>
                                          <p:attrName>ppt_h</p:attrName>
                                        </p:attrNameLst>
                                      </p:cBhvr>
                                      <p:tavLst>
                                        <p:tav tm="0">
                                          <p:val>
                                            <p:strVal val="#ppt_h"/>
                                          </p:val>
                                        </p:tav>
                                        <p:tav tm="100000">
                                          <p:val>
                                            <p:strVal val="#ppt_h"/>
                                          </p:val>
                                        </p:tav>
                                      </p:tavLst>
                                    </p:anim>
                                    <p:animEffect transition="in" filter="fade">
                                      <p:cBhvr>
                                        <p:cTn id="14" dur="1000"/>
                                        <p:tgtEl>
                                          <p:spTgt spid="195"/>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96"/>
                                        </p:tgtEl>
                                        <p:attrNameLst>
                                          <p:attrName>style.visibility</p:attrName>
                                        </p:attrNameLst>
                                      </p:cBhvr>
                                      <p:to>
                                        <p:strVal val="visible"/>
                                      </p:to>
                                    </p:set>
                                    <p:anim calcmode="lin" valueType="num">
                                      <p:cBhvr>
                                        <p:cTn id="17" dur="1000" fill="hold"/>
                                        <p:tgtEl>
                                          <p:spTgt spid="196"/>
                                        </p:tgtEl>
                                        <p:attrNameLst>
                                          <p:attrName>ppt_w</p:attrName>
                                        </p:attrNameLst>
                                      </p:cBhvr>
                                      <p:tavLst>
                                        <p:tav tm="0">
                                          <p:val>
                                            <p:strVal val="#ppt_w*0.70"/>
                                          </p:val>
                                        </p:tav>
                                        <p:tav tm="100000">
                                          <p:val>
                                            <p:strVal val="#ppt_w"/>
                                          </p:val>
                                        </p:tav>
                                      </p:tavLst>
                                    </p:anim>
                                    <p:anim calcmode="lin" valueType="num">
                                      <p:cBhvr>
                                        <p:cTn id="18" dur="1000" fill="hold"/>
                                        <p:tgtEl>
                                          <p:spTgt spid="196"/>
                                        </p:tgtEl>
                                        <p:attrNameLst>
                                          <p:attrName>ppt_h</p:attrName>
                                        </p:attrNameLst>
                                      </p:cBhvr>
                                      <p:tavLst>
                                        <p:tav tm="0">
                                          <p:val>
                                            <p:strVal val="#ppt_h"/>
                                          </p:val>
                                        </p:tav>
                                        <p:tav tm="100000">
                                          <p:val>
                                            <p:strVal val="#ppt_h"/>
                                          </p:val>
                                        </p:tav>
                                      </p:tavLst>
                                    </p:anim>
                                    <p:animEffect transition="in" filter="fade">
                                      <p:cBhvr>
                                        <p:cTn id="19" dur="1000"/>
                                        <p:tgtEl>
                                          <p:spTgt spid="19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3" presetClass="entr" presetSubtype="32" fill="hold" grpId="0" nodeType="clickEffect">
                                  <p:stCondLst>
                                    <p:cond delay="0"/>
                                  </p:stCondLst>
                                  <p:childTnLst>
                                    <p:set>
                                      <p:cBhvr>
                                        <p:cTn id="23" dur="1" fill="hold">
                                          <p:stCondLst>
                                            <p:cond delay="0"/>
                                          </p:stCondLst>
                                        </p:cTn>
                                        <p:tgtEl>
                                          <p:spTgt spid="198"/>
                                        </p:tgtEl>
                                        <p:attrNameLst>
                                          <p:attrName>style.visibility</p:attrName>
                                        </p:attrNameLst>
                                      </p:cBhvr>
                                      <p:to>
                                        <p:strVal val="visible"/>
                                      </p:to>
                                    </p:set>
                                    <p:animEffect transition="in" filter="plus(out)">
                                      <p:cBhvr>
                                        <p:cTn id="24" dur="2000"/>
                                        <p:tgtEl>
                                          <p:spTgt spid="198"/>
                                        </p:tgtEl>
                                      </p:cBhvr>
                                    </p:animEffect>
                                  </p:childTnLst>
                                </p:cTn>
                              </p:par>
                              <p:par>
                                <p:cTn id="25" presetID="13" presetClass="entr" presetSubtype="32" fill="hold" grpId="0" nodeType="withEffect">
                                  <p:stCondLst>
                                    <p:cond delay="0"/>
                                  </p:stCondLst>
                                  <p:childTnLst>
                                    <p:set>
                                      <p:cBhvr>
                                        <p:cTn id="26" dur="1" fill="hold">
                                          <p:stCondLst>
                                            <p:cond delay="0"/>
                                          </p:stCondLst>
                                        </p:cTn>
                                        <p:tgtEl>
                                          <p:spTgt spid="199"/>
                                        </p:tgtEl>
                                        <p:attrNameLst>
                                          <p:attrName>style.visibility</p:attrName>
                                        </p:attrNameLst>
                                      </p:cBhvr>
                                      <p:to>
                                        <p:strVal val="visible"/>
                                      </p:to>
                                    </p:set>
                                    <p:animEffect transition="in" filter="plus(out)">
                                      <p:cBhvr>
                                        <p:cTn id="27" dur="2000"/>
                                        <p:tgtEl>
                                          <p:spTgt spid="199"/>
                                        </p:tgtEl>
                                      </p:cBhvr>
                                    </p:animEffect>
                                  </p:childTnLst>
                                </p:cTn>
                              </p:par>
                              <p:par>
                                <p:cTn id="28" presetID="13" presetClass="entr" presetSubtype="32" fill="hold" grpId="0" nodeType="withEffect">
                                  <p:stCondLst>
                                    <p:cond delay="0"/>
                                  </p:stCondLst>
                                  <p:childTnLst>
                                    <p:set>
                                      <p:cBhvr>
                                        <p:cTn id="29" dur="1" fill="hold">
                                          <p:stCondLst>
                                            <p:cond delay="0"/>
                                          </p:stCondLst>
                                        </p:cTn>
                                        <p:tgtEl>
                                          <p:spTgt spid="197"/>
                                        </p:tgtEl>
                                        <p:attrNameLst>
                                          <p:attrName>style.visibility</p:attrName>
                                        </p:attrNameLst>
                                      </p:cBhvr>
                                      <p:to>
                                        <p:strVal val="visible"/>
                                      </p:to>
                                    </p:set>
                                    <p:animEffect transition="in" filter="plus(out)">
                                      <p:cBhvr>
                                        <p:cTn id="30" dur="2000"/>
                                        <p:tgtEl>
                                          <p:spTgt spid="197"/>
                                        </p:tgtEl>
                                      </p:cBhvr>
                                    </p:animEffect>
                                  </p:childTnLst>
                                </p:cTn>
                              </p:par>
                              <p:par>
                                <p:cTn id="31" presetID="13" presetClass="entr" presetSubtype="32" fill="hold" grpId="0" nodeType="with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plus(out)">
                                      <p:cBhvr>
                                        <p:cTn id="33" dur="2000"/>
                                        <p:tgtEl>
                                          <p:spTgt spid="2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animBg="1"/>
      <p:bldP spid="197" grpId="0" animBg="1"/>
      <p:bldP spid="198" grpId="0" animBg="1"/>
      <p:bldP spid="199" grpId="0" animBg="1"/>
      <p:bldP spid="200" grpId="0" animBg="1"/>
      <p:bldP spid="2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p:txBody>
          <a:bodyPr>
            <a:normAutofit/>
          </a:bodyPr>
          <a:lstStyle/>
          <a:p>
            <a:pPr eaLnBrk="1" fontAlgn="auto" hangingPunct="1">
              <a:spcAft>
                <a:spcPts val="0"/>
              </a:spcAft>
              <a:defRPr/>
            </a:pPr>
            <a:r>
              <a:rPr lang="en-US" altLang="zh-CN" dirty="0" smtClean="0"/>
              <a:t>CDSS</a:t>
            </a:r>
            <a:r>
              <a:rPr lang="zh-CN" altLang="en-US" dirty="0" smtClean="0"/>
              <a:t>成功临床实例</a:t>
            </a:r>
          </a:p>
        </p:txBody>
      </p:sp>
      <p:sp>
        <p:nvSpPr>
          <p:cNvPr id="18435" name="Rectangle 3"/>
          <p:cNvSpPr>
            <a:spLocks noGrp="1"/>
          </p:cNvSpPr>
          <p:nvPr>
            <p:ph idx="1"/>
          </p:nvPr>
        </p:nvSpPr>
        <p:spPr/>
        <p:txBody>
          <a:bodyPr/>
          <a:lstStyle/>
          <a:p>
            <a:pPr marL="273050" indent="-273050" eaLnBrk="1" hangingPunct="1">
              <a:lnSpc>
                <a:spcPct val="90000"/>
              </a:lnSpc>
              <a:spcBef>
                <a:spcPts val="575"/>
              </a:spcBef>
              <a:buFont typeface="Wingdings 2" pitchFamily="18" charset="2"/>
              <a:buChar char=""/>
            </a:pPr>
            <a:r>
              <a:rPr lang="en-US" altLang="zh-CN" sz="3300" dirty="0" smtClean="0">
                <a:latin typeface="Arial" charset="0"/>
                <a:ea typeface="宋体" charset="-122"/>
              </a:rPr>
              <a:t>ATHENA DSS:</a:t>
            </a:r>
            <a:r>
              <a:rPr lang="zh-CN" altLang="en-US" sz="3300" dirty="0" smtClean="0">
                <a:latin typeface="Arial" charset="0"/>
                <a:ea typeface="宋体" charset="-122"/>
              </a:rPr>
              <a:t>　</a:t>
            </a:r>
          </a:p>
          <a:p>
            <a:pPr lvl="1" eaLnBrk="1" hangingPunct="1">
              <a:lnSpc>
                <a:spcPct val="90000"/>
              </a:lnSpc>
              <a:spcBef>
                <a:spcPts val="375"/>
              </a:spcBef>
              <a:buFont typeface="Wingdings 2" pitchFamily="18" charset="2"/>
              <a:buChar char=""/>
            </a:pPr>
            <a:r>
              <a:rPr lang="zh-CN" altLang="en-US" sz="3300" dirty="0" smtClean="0">
                <a:latin typeface="Arial" charset="0"/>
                <a:ea typeface="宋体" charset="-122"/>
              </a:rPr>
              <a:t>平台独立</a:t>
            </a:r>
            <a:r>
              <a:rPr lang="en-US" altLang="zh-CN" sz="3300" dirty="0" smtClean="0">
                <a:latin typeface="Arial" charset="0"/>
                <a:ea typeface="宋体" charset="-122"/>
              </a:rPr>
              <a:t>, </a:t>
            </a:r>
            <a:r>
              <a:rPr lang="zh-CN" altLang="en-US" sz="3300" dirty="0" smtClean="0">
                <a:latin typeface="Arial" charset="0"/>
                <a:ea typeface="宋体" charset="-122"/>
              </a:rPr>
              <a:t>与电子病历系统无缝整合</a:t>
            </a:r>
          </a:p>
          <a:p>
            <a:pPr lvl="1" eaLnBrk="1" hangingPunct="1">
              <a:lnSpc>
                <a:spcPct val="90000"/>
              </a:lnSpc>
              <a:spcBef>
                <a:spcPts val="375"/>
              </a:spcBef>
              <a:buFont typeface="Wingdings 2" pitchFamily="18" charset="2"/>
              <a:buChar char=""/>
            </a:pPr>
            <a:r>
              <a:rPr lang="zh-CN" altLang="en-US" sz="3300" dirty="0" smtClean="0">
                <a:latin typeface="Arial" charset="0"/>
                <a:ea typeface="宋体" charset="-122"/>
              </a:rPr>
              <a:t>基于高血压</a:t>
            </a:r>
            <a:r>
              <a:rPr lang="en-US" altLang="zh-CN" sz="3300" dirty="0" smtClean="0">
                <a:latin typeface="Arial" charset="0"/>
                <a:ea typeface="宋体" charset="-122"/>
              </a:rPr>
              <a:t>EON</a:t>
            </a:r>
            <a:r>
              <a:rPr lang="zh-CN" altLang="en-US" sz="3300" dirty="0" smtClean="0">
                <a:latin typeface="Arial" charset="0"/>
                <a:ea typeface="宋体" charset="-122"/>
              </a:rPr>
              <a:t>指南模型</a:t>
            </a:r>
          </a:p>
          <a:p>
            <a:pPr lvl="1" eaLnBrk="1" hangingPunct="1">
              <a:lnSpc>
                <a:spcPct val="90000"/>
              </a:lnSpc>
              <a:spcBef>
                <a:spcPts val="375"/>
              </a:spcBef>
              <a:buFont typeface="Wingdings 2" pitchFamily="18" charset="2"/>
              <a:buChar char=""/>
            </a:pPr>
            <a:r>
              <a:rPr lang="zh-CN" altLang="en-US" sz="3300" dirty="0" smtClean="0">
                <a:latin typeface="Arial" charset="0"/>
                <a:ea typeface="宋体" charset="-122"/>
              </a:rPr>
              <a:t>主要功能：</a:t>
            </a:r>
          </a:p>
          <a:p>
            <a:pPr lvl="2" eaLnBrk="1" hangingPunct="1">
              <a:lnSpc>
                <a:spcPct val="90000"/>
              </a:lnSpc>
              <a:spcBef>
                <a:spcPts val="375"/>
              </a:spcBef>
              <a:buClr>
                <a:srgbClr val="B2C1DB"/>
              </a:buClr>
              <a:buFont typeface="Wingdings 2" pitchFamily="18" charset="2"/>
              <a:buChar char=""/>
            </a:pPr>
            <a:r>
              <a:rPr lang="zh-CN" altLang="en-US" sz="3000" dirty="0" smtClean="0">
                <a:latin typeface="Arial" charset="0"/>
                <a:ea typeface="宋体" charset="-122"/>
              </a:rPr>
              <a:t>病人对此高血压指南的适用度</a:t>
            </a:r>
          </a:p>
          <a:p>
            <a:pPr lvl="2" eaLnBrk="1" hangingPunct="1">
              <a:lnSpc>
                <a:spcPct val="90000"/>
              </a:lnSpc>
              <a:spcBef>
                <a:spcPts val="375"/>
              </a:spcBef>
              <a:buClr>
                <a:srgbClr val="B2C1DB"/>
              </a:buClr>
              <a:buFont typeface="Wingdings 2" pitchFamily="18" charset="2"/>
              <a:buChar char=""/>
            </a:pPr>
            <a:r>
              <a:rPr lang="zh-CN" altLang="en-US" sz="3000" dirty="0" smtClean="0">
                <a:latin typeface="Arial" charset="0"/>
                <a:ea typeface="宋体" charset="-122"/>
              </a:rPr>
              <a:t>根据病人特征得到病人治疗的目标血压</a:t>
            </a:r>
          </a:p>
          <a:p>
            <a:pPr lvl="2" eaLnBrk="1" hangingPunct="1">
              <a:lnSpc>
                <a:spcPct val="90000"/>
              </a:lnSpc>
              <a:spcBef>
                <a:spcPts val="375"/>
              </a:spcBef>
              <a:buClr>
                <a:srgbClr val="B2C1DB"/>
              </a:buClr>
              <a:buFont typeface="Wingdings 2" pitchFamily="18" charset="2"/>
              <a:buChar char=""/>
            </a:pPr>
            <a:r>
              <a:rPr lang="zh-CN" altLang="en-US" sz="3000" dirty="0" smtClean="0">
                <a:latin typeface="Arial" charset="0"/>
                <a:ea typeface="宋体" charset="-122"/>
              </a:rPr>
              <a:t>病人的血压是否得到了控制</a:t>
            </a:r>
          </a:p>
          <a:p>
            <a:pPr lvl="2" eaLnBrk="1" hangingPunct="1">
              <a:lnSpc>
                <a:spcPct val="90000"/>
              </a:lnSpc>
              <a:spcBef>
                <a:spcPts val="375"/>
              </a:spcBef>
              <a:buClr>
                <a:srgbClr val="B2C1DB"/>
              </a:buClr>
              <a:buFont typeface="Wingdings 2" pitchFamily="18" charset="2"/>
              <a:buChar char=""/>
            </a:pPr>
            <a:r>
              <a:rPr lang="zh-CN" altLang="en-US" sz="3000" dirty="0" smtClean="0">
                <a:latin typeface="Arial" charset="0"/>
                <a:ea typeface="宋体" charset="-122"/>
              </a:rPr>
              <a:t>评估病人的危险度</a:t>
            </a:r>
          </a:p>
          <a:p>
            <a:pPr lvl="2" eaLnBrk="1" hangingPunct="1">
              <a:lnSpc>
                <a:spcPct val="90000"/>
              </a:lnSpc>
              <a:spcBef>
                <a:spcPts val="375"/>
              </a:spcBef>
              <a:buClr>
                <a:srgbClr val="B2C1DB"/>
              </a:buClr>
              <a:buFont typeface="Wingdings 2" pitchFamily="18" charset="2"/>
              <a:buChar char=""/>
            </a:pPr>
            <a:r>
              <a:rPr lang="zh-CN" altLang="en-US" sz="3000" dirty="0" smtClean="0">
                <a:latin typeface="Arial" charset="0"/>
                <a:ea typeface="宋体" charset="-122"/>
              </a:rPr>
              <a:t>治疗建议</a:t>
            </a:r>
          </a:p>
          <a:p>
            <a:pPr lvl="2" eaLnBrk="1" hangingPunct="1">
              <a:lnSpc>
                <a:spcPct val="90000"/>
              </a:lnSpc>
              <a:spcBef>
                <a:spcPts val="375"/>
              </a:spcBef>
              <a:buClr>
                <a:srgbClr val="B2C1DB"/>
              </a:buClr>
              <a:buFont typeface="Wingdings 2" pitchFamily="18" charset="2"/>
              <a:buChar char=""/>
            </a:pPr>
            <a:endParaRPr lang="zh-CN" altLang="en-US" sz="1900" dirty="0" smtClean="0">
              <a:latin typeface="Arial" charset="0"/>
              <a:ea typeface="宋体" charset="-122"/>
            </a:endParaRPr>
          </a:p>
          <a:p>
            <a:pPr marL="273050" indent="-273050" eaLnBrk="1" hangingPunct="1">
              <a:lnSpc>
                <a:spcPct val="90000"/>
              </a:lnSpc>
              <a:spcBef>
                <a:spcPts val="575"/>
              </a:spcBef>
              <a:buFont typeface="Wingdings 2" pitchFamily="18" charset="2"/>
              <a:buChar char=""/>
            </a:pPr>
            <a:endParaRPr lang="en-US" altLang="zh-CN" sz="2600" dirty="0" smtClean="0">
              <a:latin typeface="Arial" charset="0"/>
              <a:ea typeface="宋体"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p:cNvPicPr>
            <a:picLocks noChangeAspect="1" noChangeArrowheads="1"/>
          </p:cNvPicPr>
          <p:nvPr/>
        </p:nvPicPr>
        <p:blipFill>
          <a:blip r:embed="rId3" cstate="print"/>
          <a:srcRect/>
          <a:stretch>
            <a:fillRect/>
          </a:stretch>
        </p:blipFill>
        <p:spPr bwMode="auto">
          <a:xfrm>
            <a:off x="1763713" y="333375"/>
            <a:ext cx="5472112" cy="3560763"/>
          </a:xfrm>
          <a:prstGeom prst="rect">
            <a:avLst/>
          </a:prstGeom>
          <a:noFill/>
          <a:ln w="9525">
            <a:noFill/>
            <a:miter lim="800000"/>
            <a:headEnd/>
            <a:tailEnd/>
          </a:ln>
        </p:spPr>
      </p:pic>
      <p:pic>
        <p:nvPicPr>
          <p:cNvPr id="19460" name="Picture 5"/>
          <p:cNvPicPr>
            <a:picLocks noChangeAspect="1" noChangeArrowheads="1"/>
          </p:cNvPicPr>
          <p:nvPr/>
        </p:nvPicPr>
        <p:blipFill>
          <a:blip r:embed="rId4" cstate="print"/>
          <a:srcRect/>
          <a:stretch>
            <a:fillRect/>
          </a:stretch>
        </p:blipFill>
        <p:spPr bwMode="auto">
          <a:xfrm>
            <a:off x="1908175" y="3789363"/>
            <a:ext cx="5054600" cy="250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5" name="Picture 3" descr="patient fictitous covers sheet"/>
          <p:cNvPicPr>
            <a:picLocks noChangeAspect="1" noChangeArrowheads="1"/>
          </p:cNvPicPr>
          <p:nvPr/>
        </p:nvPicPr>
        <p:blipFill>
          <a:blip r:embed="rId3" cstate="print"/>
          <a:srcRect/>
          <a:stretch>
            <a:fillRect/>
          </a:stretch>
        </p:blipFill>
        <p:spPr bwMode="auto">
          <a:xfrm>
            <a:off x="1187450" y="979488"/>
            <a:ext cx="6096000" cy="4878387"/>
          </a:xfrm>
          <a:prstGeom prst="rect">
            <a:avLst/>
          </a:prstGeom>
          <a:noFill/>
          <a:ln w="9525">
            <a:noFill/>
            <a:miter lim="800000"/>
            <a:headEnd/>
            <a:tailEnd/>
          </a:ln>
        </p:spPr>
      </p:pic>
      <p:grpSp>
        <p:nvGrpSpPr>
          <p:cNvPr id="2" name="Group 4"/>
          <p:cNvGrpSpPr>
            <a:grpSpLocks/>
          </p:cNvGrpSpPr>
          <p:nvPr/>
        </p:nvGrpSpPr>
        <p:grpSpPr bwMode="auto">
          <a:xfrm>
            <a:off x="1908175" y="1484313"/>
            <a:ext cx="4343400" cy="3586162"/>
            <a:chOff x="1100" y="258"/>
            <a:chExt cx="5193" cy="4035"/>
          </a:xfrm>
        </p:grpSpPr>
        <p:pic>
          <p:nvPicPr>
            <p:cNvPr id="20499" name="Picture 5"/>
            <p:cNvPicPr>
              <a:picLocks noChangeAspect="1" noChangeArrowheads="1"/>
            </p:cNvPicPr>
            <p:nvPr/>
          </p:nvPicPr>
          <p:blipFill>
            <a:blip r:embed="rId4" cstate="print"/>
            <a:srcRect/>
            <a:stretch>
              <a:fillRect/>
            </a:stretch>
          </p:blipFill>
          <p:spPr bwMode="auto">
            <a:xfrm>
              <a:off x="1100" y="258"/>
              <a:ext cx="5193" cy="4035"/>
            </a:xfrm>
            <a:prstGeom prst="rect">
              <a:avLst/>
            </a:prstGeom>
            <a:noFill/>
            <a:ln w="9525" cap="rnd">
              <a:noFill/>
              <a:miter lim="800000"/>
              <a:headEnd/>
              <a:tailEnd/>
            </a:ln>
          </p:spPr>
        </p:pic>
        <p:sp>
          <p:nvSpPr>
            <p:cNvPr id="20500" name="Rectangle 6"/>
            <p:cNvSpPr>
              <a:spLocks noChangeArrowheads="1"/>
            </p:cNvSpPr>
            <p:nvPr/>
          </p:nvSpPr>
          <p:spPr bwMode="auto">
            <a:xfrm>
              <a:off x="1865" y="475"/>
              <a:ext cx="494" cy="74"/>
            </a:xfrm>
            <a:prstGeom prst="rect">
              <a:avLst/>
            </a:prstGeom>
            <a:solidFill>
              <a:schemeClr val="accent1"/>
            </a:solidFill>
            <a:ln w="9525" cap="rnd">
              <a:solidFill>
                <a:schemeClr val="hlink"/>
              </a:solidFill>
              <a:miter lim="800000"/>
              <a:headEnd/>
              <a:tailEnd/>
            </a:ln>
          </p:spPr>
          <p:txBody>
            <a:bodyPr wrap="none" anchor="ctr"/>
            <a:lstStyle/>
            <a:p>
              <a:endParaRPr lang="zh-CN" altLang="en-US"/>
            </a:p>
          </p:txBody>
        </p:sp>
        <p:sp>
          <p:nvSpPr>
            <p:cNvPr id="20501" name="Rectangle 7"/>
            <p:cNvSpPr>
              <a:spLocks noChangeArrowheads="1"/>
            </p:cNvSpPr>
            <p:nvPr/>
          </p:nvSpPr>
          <p:spPr bwMode="auto">
            <a:xfrm>
              <a:off x="3090" y="457"/>
              <a:ext cx="851" cy="119"/>
            </a:xfrm>
            <a:prstGeom prst="rect">
              <a:avLst/>
            </a:prstGeom>
            <a:solidFill>
              <a:schemeClr val="accent1"/>
            </a:solidFill>
            <a:ln w="9525" cap="rnd">
              <a:solidFill>
                <a:schemeClr val="hlink"/>
              </a:solidFill>
              <a:miter lim="800000"/>
              <a:headEnd/>
              <a:tailEnd/>
            </a:ln>
          </p:spPr>
          <p:txBody>
            <a:bodyPr wrap="none" anchor="ctr"/>
            <a:lstStyle/>
            <a:p>
              <a:endParaRPr lang="zh-CN" altLang="en-US"/>
            </a:p>
          </p:txBody>
        </p:sp>
      </p:grpSp>
      <p:sp>
        <p:nvSpPr>
          <p:cNvPr id="166920" name="Oval 8"/>
          <p:cNvSpPr>
            <a:spLocks noChangeArrowheads="1"/>
          </p:cNvSpPr>
          <p:nvPr/>
        </p:nvSpPr>
        <p:spPr bwMode="auto">
          <a:xfrm>
            <a:off x="1476375" y="1989138"/>
            <a:ext cx="4895850" cy="568325"/>
          </a:xfrm>
          <a:prstGeom prst="ellipse">
            <a:avLst/>
          </a:prstGeom>
          <a:noFill/>
          <a:ln w="38100">
            <a:solidFill>
              <a:srgbClr val="FF3300"/>
            </a:solidFill>
            <a:round/>
            <a:headEnd/>
            <a:tailEnd/>
          </a:ln>
        </p:spPr>
        <p:txBody>
          <a:bodyPr wrap="none" anchor="ctr"/>
          <a:lstStyle/>
          <a:p>
            <a:endParaRPr lang="zh-CN" altLang="en-US"/>
          </a:p>
        </p:txBody>
      </p:sp>
      <p:sp>
        <p:nvSpPr>
          <p:cNvPr id="166921" name="Text Box 9"/>
          <p:cNvSpPr txBox="1">
            <a:spLocks noChangeArrowheads="1"/>
          </p:cNvSpPr>
          <p:nvPr/>
        </p:nvSpPr>
        <p:spPr bwMode="auto">
          <a:xfrm>
            <a:off x="7019925" y="1557338"/>
            <a:ext cx="1019175" cy="376237"/>
          </a:xfrm>
          <a:prstGeom prst="rect">
            <a:avLst/>
          </a:prstGeom>
          <a:solidFill>
            <a:schemeClr val="bg1"/>
          </a:solidFill>
          <a:ln w="9525">
            <a:solidFill>
              <a:srgbClr val="FF3300"/>
            </a:solidFill>
            <a:miter lim="800000"/>
            <a:headEnd/>
            <a:tailEnd/>
          </a:ln>
        </p:spPr>
        <p:txBody>
          <a:bodyPr wrap="none">
            <a:spAutoFit/>
          </a:bodyPr>
          <a:lstStyle/>
          <a:p>
            <a:pPr eaLnBrk="0" hangingPunct="0"/>
            <a:r>
              <a:rPr lang="en-US" altLang="zh-CN">
                <a:solidFill>
                  <a:srgbClr val="FF3300"/>
                </a:solidFill>
              </a:rPr>
              <a:t>BP </a:t>
            </a:r>
            <a:r>
              <a:rPr lang="zh-CN" altLang="en-US">
                <a:solidFill>
                  <a:srgbClr val="FF3300"/>
                </a:solidFill>
              </a:rPr>
              <a:t>结果</a:t>
            </a:r>
            <a:endParaRPr lang="en-US" altLang="zh-CN">
              <a:solidFill>
                <a:srgbClr val="FF3300"/>
              </a:solidFill>
            </a:endParaRPr>
          </a:p>
        </p:txBody>
      </p:sp>
      <p:cxnSp>
        <p:nvCxnSpPr>
          <p:cNvPr id="166922" name="AutoShape 10"/>
          <p:cNvCxnSpPr>
            <a:cxnSpLocks noChangeShapeType="1"/>
            <a:stCxn id="166921" idx="1"/>
          </p:cNvCxnSpPr>
          <p:nvPr/>
        </p:nvCxnSpPr>
        <p:spPr bwMode="auto">
          <a:xfrm flipH="1">
            <a:off x="5924550" y="1746250"/>
            <a:ext cx="1095375" cy="215900"/>
          </a:xfrm>
          <a:prstGeom prst="straightConnector1">
            <a:avLst/>
          </a:prstGeom>
          <a:noFill/>
          <a:ln w="38100">
            <a:solidFill>
              <a:srgbClr val="FF3300"/>
            </a:solidFill>
            <a:round/>
            <a:headEnd/>
            <a:tailEnd type="triangle" w="med" len="med"/>
          </a:ln>
        </p:spPr>
      </p:cxnSp>
      <p:sp>
        <p:nvSpPr>
          <p:cNvPr id="166923" name="Oval 11"/>
          <p:cNvSpPr>
            <a:spLocks noChangeArrowheads="1"/>
          </p:cNvSpPr>
          <p:nvPr/>
        </p:nvSpPr>
        <p:spPr bwMode="auto">
          <a:xfrm>
            <a:off x="1187450" y="2565400"/>
            <a:ext cx="5256213" cy="498475"/>
          </a:xfrm>
          <a:prstGeom prst="ellipse">
            <a:avLst/>
          </a:prstGeom>
          <a:noFill/>
          <a:ln w="38100">
            <a:solidFill>
              <a:schemeClr val="tx1"/>
            </a:solidFill>
            <a:round/>
            <a:headEnd/>
            <a:tailEnd/>
          </a:ln>
        </p:spPr>
        <p:txBody>
          <a:bodyPr wrap="none" anchor="ctr"/>
          <a:lstStyle/>
          <a:p>
            <a:endParaRPr lang="zh-CN" altLang="en-US"/>
          </a:p>
        </p:txBody>
      </p:sp>
      <p:sp>
        <p:nvSpPr>
          <p:cNvPr id="166924" name="Text Box 12"/>
          <p:cNvSpPr txBox="1">
            <a:spLocks noChangeArrowheads="1"/>
          </p:cNvSpPr>
          <p:nvPr/>
        </p:nvSpPr>
        <p:spPr bwMode="auto">
          <a:xfrm>
            <a:off x="7380288" y="2060575"/>
            <a:ext cx="1296987" cy="650875"/>
          </a:xfrm>
          <a:prstGeom prst="rect">
            <a:avLst/>
          </a:prstGeom>
          <a:solidFill>
            <a:schemeClr val="bg1"/>
          </a:solidFill>
          <a:ln w="9525">
            <a:solidFill>
              <a:schemeClr val="tx1"/>
            </a:solidFill>
            <a:miter lim="800000"/>
            <a:headEnd/>
            <a:tailEnd/>
          </a:ln>
        </p:spPr>
        <p:txBody>
          <a:bodyPr lIns="0" rIns="0">
            <a:spAutoFit/>
          </a:bodyPr>
          <a:lstStyle/>
          <a:p>
            <a:pPr eaLnBrk="0" hangingPunct="0"/>
            <a:r>
              <a:rPr lang="zh-CN" altLang="en-US"/>
              <a:t>原则性的治疗建议</a:t>
            </a:r>
            <a:endParaRPr lang="en-US" altLang="zh-CN"/>
          </a:p>
        </p:txBody>
      </p:sp>
      <p:cxnSp>
        <p:nvCxnSpPr>
          <p:cNvPr id="166925" name="AutoShape 13"/>
          <p:cNvCxnSpPr>
            <a:cxnSpLocks noChangeShapeType="1"/>
            <a:stCxn id="166924" idx="1"/>
          </p:cNvCxnSpPr>
          <p:nvPr/>
        </p:nvCxnSpPr>
        <p:spPr bwMode="auto">
          <a:xfrm flipH="1">
            <a:off x="6330950" y="2386013"/>
            <a:ext cx="1049338" cy="334962"/>
          </a:xfrm>
          <a:prstGeom prst="straightConnector1">
            <a:avLst/>
          </a:prstGeom>
          <a:noFill/>
          <a:ln w="38100">
            <a:solidFill>
              <a:schemeClr val="tx1"/>
            </a:solidFill>
            <a:round/>
            <a:headEnd/>
            <a:tailEnd type="triangle" w="med" len="med"/>
          </a:ln>
        </p:spPr>
      </p:cxnSp>
      <p:sp>
        <p:nvSpPr>
          <p:cNvPr id="166926" name="Oval 14"/>
          <p:cNvSpPr>
            <a:spLocks noChangeArrowheads="1"/>
          </p:cNvSpPr>
          <p:nvPr/>
        </p:nvSpPr>
        <p:spPr bwMode="auto">
          <a:xfrm>
            <a:off x="1258888" y="3068638"/>
            <a:ext cx="5618162" cy="792162"/>
          </a:xfrm>
          <a:prstGeom prst="ellipse">
            <a:avLst/>
          </a:prstGeom>
          <a:noFill/>
          <a:ln w="38100">
            <a:solidFill>
              <a:srgbClr val="0000FF"/>
            </a:solidFill>
            <a:round/>
            <a:headEnd/>
            <a:tailEnd/>
          </a:ln>
        </p:spPr>
        <p:txBody>
          <a:bodyPr wrap="none" anchor="ctr"/>
          <a:lstStyle/>
          <a:p>
            <a:endParaRPr lang="zh-CN" altLang="en-US"/>
          </a:p>
        </p:txBody>
      </p:sp>
      <p:cxnSp>
        <p:nvCxnSpPr>
          <p:cNvPr id="166927" name="AutoShape 15"/>
          <p:cNvCxnSpPr>
            <a:cxnSpLocks noChangeShapeType="1"/>
            <a:stCxn id="166928" idx="1"/>
          </p:cNvCxnSpPr>
          <p:nvPr/>
        </p:nvCxnSpPr>
        <p:spPr bwMode="auto">
          <a:xfrm flipH="1" flipV="1">
            <a:off x="6392863" y="3690938"/>
            <a:ext cx="842962" cy="142875"/>
          </a:xfrm>
          <a:prstGeom prst="straightConnector1">
            <a:avLst/>
          </a:prstGeom>
          <a:noFill/>
          <a:ln w="38100">
            <a:solidFill>
              <a:srgbClr val="0000FF"/>
            </a:solidFill>
            <a:round/>
            <a:headEnd/>
            <a:tailEnd type="triangle" w="med" len="med"/>
          </a:ln>
        </p:spPr>
      </p:cxnSp>
      <p:sp>
        <p:nvSpPr>
          <p:cNvPr id="166928" name="Text Box 16"/>
          <p:cNvSpPr txBox="1">
            <a:spLocks noChangeArrowheads="1"/>
          </p:cNvSpPr>
          <p:nvPr/>
        </p:nvSpPr>
        <p:spPr bwMode="auto">
          <a:xfrm>
            <a:off x="7235825" y="3644900"/>
            <a:ext cx="1744663" cy="376238"/>
          </a:xfrm>
          <a:prstGeom prst="rect">
            <a:avLst/>
          </a:prstGeom>
          <a:solidFill>
            <a:schemeClr val="bg1"/>
          </a:solidFill>
          <a:ln w="9525">
            <a:solidFill>
              <a:srgbClr val="0000FF"/>
            </a:solidFill>
            <a:miter lim="800000"/>
            <a:headEnd/>
            <a:tailEnd/>
          </a:ln>
        </p:spPr>
        <p:txBody>
          <a:bodyPr lIns="0" rIns="0">
            <a:spAutoFit/>
          </a:bodyPr>
          <a:lstStyle/>
          <a:p>
            <a:pPr eaLnBrk="0" hangingPunct="0"/>
            <a:r>
              <a:rPr lang="zh-CN" altLang="en-US">
                <a:solidFill>
                  <a:srgbClr val="0000FF"/>
                </a:solidFill>
              </a:rPr>
              <a:t>药疗建议</a:t>
            </a:r>
          </a:p>
        </p:txBody>
      </p:sp>
      <p:sp>
        <p:nvSpPr>
          <p:cNvPr id="166929" name="AutoShape 17"/>
          <p:cNvSpPr>
            <a:spLocks noChangeArrowheads="1"/>
          </p:cNvSpPr>
          <p:nvPr/>
        </p:nvSpPr>
        <p:spPr bwMode="auto">
          <a:xfrm>
            <a:off x="2484438" y="188913"/>
            <a:ext cx="3240087" cy="1079500"/>
          </a:xfrm>
          <a:prstGeom prst="cloudCallout">
            <a:avLst>
              <a:gd name="adj1" fmla="val -43727"/>
              <a:gd name="adj2" fmla="val 64704"/>
            </a:avLst>
          </a:prstGeom>
          <a:solidFill>
            <a:schemeClr val="accent1"/>
          </a:solidFill>
          <a:ln w="9525">
            <a:solidFill>
              <a:schemeClr val="tx1"/>
            </a:solidFill>
            <a:round/>
            <a:headEnd/>
            <a:tailEnd/>
          </a:ln>
        </p:spPr>
        <p:txBody>
          <a:bodyPr/>
          <a:lstStyle/>
          <a:p>
            <a:pPr algn="ctr"/>
            <a:r>
              <a:rPr lang="zh-CN" altLang="en-US" dirty="0">
                <a:solidFill>
                  <a:schemeClr val="bg1"/>
                </a:solidFill>
              </a:rPr>
              <a:t>当医生打开一个病人的病历记录</a:t>
            </a:r>
            <a:endParaRPr lang="en-US" altLang="zh-CN" dirty="0">
              <a:solidFill>
                <a:schemeClr val="bg1"/>
              </a:solidFill>
            </a:endParaRPr>
          </a:p>
        </p:txBody>
      </p:sp>
      <p:sp>
        <p:nvSpPr>
          <p:cNvPr id="166930" name="Line 18"/>
          <p:cNvSpPr>
            <a:spLocks noChangeShapeType="1"/>
          </p:cNvSpPr>
          <p:nvPr/>
        </p:nvSpPr>
        <p:spPr bwMode="auto">
          <a:xfrm flipV="1">
            <a:off x="4067175" y="1773238"/>
            <a:ext cx="814388" cy="1803400"/>
          </a:xfrm>
          <a:prstGeom prst="line">
            <a:avLst/>
          </a:prstGeom>
          <a:noFill/>
          <a:ln w="9525">
            <a:solidFill>
              <a:schemeClr val="tx1"/>
            </a:solidFill>
            <a:round/>
            <a:headEnd/>
            <a:tailEnd type="triangle" w="med" len="med"/>
          </a:ln>
        </p:spPr>
        <p:txBody>
          <a:bodyPr/>
          <a:lstStyle/>
          <a:p>
            <a:endParaRPr lang="zh-CN" altLang="en-US"/>
          </a:p>
        </p:txBody>
      </p:sp>
      <p:sp>
        <p:nvSpPr>
          <p:cNvPr id="166931" name="Line 19"/>
          <p:cNvSpPr>
            <a:spLocks noChangeShapeType="1"/>
          </p:cNvSpPr>
          <p:nvPr/>
        </p:nvSpPr>
        <p:spPr bwMode="auto">
          <a:xfrm>
            <a:off x="4090988" y="3702050"/>
            <a:ext cx="801687" cy="1966913"/>
          </a:xfrm>
          <a:prstGeom prst="line">
            <a:avLst/>
          </a:prstGeom>
          <a:noFill/>
          <a:ln w="9525">
            <a:solidFill>
              <a:schemeClr val="tx1"/>
            </a:solidFill>
            <a:round/>
            <a:headEnd/>
            <a:tailEnd type="triangle" w="med" len="med"/>
          </a:ln>
        </p:spPr>
        <p:txBody>
          <a:bodyPr/>
          <a:lstStyle/>
          <a:p>
            <a:endParaRPr lang="zh-CN" altLang="en-US"/>
          </a:p>
        </p:txBody>
      </p:sp>
      <p:pic>
        <p:nvPicPr>
          <p:cNvPr id="166932" name="Picture 20"/>
          <p:cNvPicPr>
            <a:picLocks noChangeAspect="1" noChangeArrowheads="1"/>
          </p:cNvPicPr>
          <p:nvPr/>
        </p:nvPicPr>
        <p:blipFill>
          <a:blip r:embed="rId5" cstate="print"/>
          <a:srcRect/>
          <a:stretch>
            <a:fillRect/>
          </a:stretch>
        </p:blipFill>
        <p:spPr bwMode="auto">
          <a:xfrm>
            <a:off x="4932363" y="1700213"/>
            <a:ext cx="3929062" cy="41957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blinds(horizontal)">
                                      <p:cBhvr>
                                        <p:cTn id="7" dur="500"/>
                                        <p:tgtEl>
                                          <p:spTgt spid="166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6929"/>
                                        </p:tgtEl>
                                        <p:attrNameLst>
                                          <p:attrName>style.visibility</p:attrName>
                                        </p:attrNameLst>
                                      </p:cBhvr>
                                      <p:to>
                                        <p:strVal val="visible"/>
                                      </p:to>
                                    </p:set>
                                    <p:anim calcmode="lin" valueType="num">
                                      <p:cBhvr additive="base">
                                        <p:cTn id="12" dur="500" fill="hold"/>
                                        <p:tgtEl>
                                          <p:spTgt spid="166929"/>
                                        </p:tgtEl>
                                        <p:attrNameLst>
                                          <p:attrName>ppt_x</p:attrName>
                                        </p:attrNameLst>
                                      </p:cBhvr>
                                      <p:tavLst>
                                        <p:tav tm="0">
                                          <p:val>
                                            <p:strVal val="#ppt_x"/>
                                          </p:val>
                                        </p:tav>
                                        <p:tav tm="100000">
                                          <p:val>
                                            <p:strVal val="#ppt_x"/>
                                          </p:val>
                                        </p:tav>
                                      </p:tavLst>
                                    </p:anim>
                                    <p:anim calcmode="lin" valueType="num">
                                      <p:cBhvr additive="base">
                                        <p:cTn id="13" dur="500" fill="hold"/>
                                        <p:tgtEl>
                                          <p:spTgt spid="16692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6920"/>
                                        </p:tgtEl>
                                        <p:attrNameLst>
                                          <p:attrName>style.visibility</p:attrName>
                                        </p:attrNameLst>
                                      </p:cBhvr>
                                      <p:to>
                                        <p:strVal val="visible"/>
                                      </p:to>
                                    </p:set>
                                    <p:anim calcmode="lin" valueType="num">
                                      <p:cBhvr additive="base">
                                        <p:cTn id="22" dur="500" fill="hold"/>
                                        <p:tgtEl>
                                          <p:spTgt spid="166920"/>
                                        </p:tgtEl>
                                        <p:attrNameLst>
                                          <p:attrName>ppt_x</p:attrName>
                                        </p:attrNameLst>
                                      </p:cBhvr>
                                      <p:tavLst>
                                        <p:tav tm="0">
                                          <p:val>
                                            <p:strVal val="#ppt_x"/>
                                          </p:val>
                                        </p:tav>
                                        <p:tav tm="100000">
                                          <p:val>
                                            <p:strVal val="#ppt_x"/>
                                          </p:val>
                                        </p:tav>
                                      </p:tavLst>
                                    </p:anim>
                                    <p:anim calcmode="lin" valueType="num">
                                      <p:cBhvr additive="base">
                                        <p:cTn id="23" dur="500" fill="hold"/>
                                        <p:tgtEl>
                                          <p:spTgt spid="166920"/>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66922"/>
                                        </p:tgtEl>
                                        <p:attrNameLst>
                                          <p:attrName>style.visibility</p:attrName>
                                        </p:attrNameLst>
                                      </p:cBhvr>
                                      <p:to>
                                        <p:strVal val="visible"/>
                                      </p:to>
                                    </p:set>
                                    <p:anim calcmode="lin" valueType="num">
                                      <p:cBhvr additive="base">
                                        <p:cTn id="28" dur="500" fill="hold"/>
                                        <p:tgtEl>
                                          <p:spTgt spid="166922"/>
                                        </p:tgtEl>
                                        <p:attrNameLst>
                                          <p:attrName>ppt_x</p:attrName>
                                        </p:attrNameLst>
                                      </p:cBhvr>
                                      <p:tavLst>
                                        <p:tav tm="0">
                                          <p:val>
                                            <p:strVal val="#ppt_x"/>
                                          </p:val>
                                        </p:tav>
                                        <p:tav tm="100000">
                                          <p:val>
                                            <p:strVal val="#ppt_x"/>
                                          </p:val>
                                        </p:tav>
                                      </p:tavLst>
                                    </p:anim>
                                    <p:anim calcmode="lin" valueType="num">
                                      <p:cBhvr additive="base">
                                        <p:cTn id="29" dur="500" fill="hold"/>
                                        <p:tgtEl>
                                          <p:spTgt spid="16692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66921"/>
                                        </p:tgtEl>
                                        <p:attrNameLst>
                                          <p:attrName>style.visibility</p:attrName>
                                        </p:attrNameLst>
                                      </p:cBhvr>
                                      <p:to>
                                        <p:strVal val="visible"/>
                                      </p:to>
                                    </p:set>
                                    <p:anim calcmode="lin" valueType="num">
                                      <p:cBhvr additive="base">
                                        <p:cTn id="32" dur="500" fill="hold"/>
                                        <p:tgtEl>
                                          <p:spTgt spid="166921"/>
                                        </p:tgtEl>
                                        <p:attrNameLst>
                                          <p:attrName>ppt_x</p:attrName>
                                        </p:attrNameLst>
                                      </p:cBhvr>
                                      <p:tavLst>
                                        <p:tav tm="0">
                                          <p:val>
                                            <p:strVal val="#ppt_x"/>
                                          </p:val>
                                        </p:tav>
                                        <p:tav tm="100000">
                                          <p:val>
                                            <p:strVal val="#ppt_x"/>
                                          </p:val>
                                        </p:tav>
                                      </p:tavLst>
                                    </p:anim>
                                    <p:anim calcmode="lin" valueType="num">
                                      <p:cBhvr additive="base">
                                        <p:cTn id="33" dur="500" fill="hold"/>
                                        <p:tgtEl>
                                          <p:spTgt spid="166921"/>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6923"/>
                                        </p:tgtEl>
                                        <p:attrNameLst>
                                          <p:attrName>style.visibility</p:attrName>
                                        </p:attrNameLst>
                                      </p:cBhvr>
                                      <p:to>
                                        <p:strVal val="visible"/>
                                      </p:to>
                                    </p:set>
                                    <p:anim calcmode="lin" valueType="num">
                                      <p:cBhvr additive="base">
                                        <p:cTn id="38" dur="500" fill="hold"/>
                                        <p:tgtEl>
                                          <p:spTgt spid="166923"/>
                                        </p:tgtEl>
                                        <p:attrNameLst>
                                          <p:attrName>ppt_x</p:attrName>
                                        </p:attrNameLst>
                                      </p:cBhvr>
                                      <p:tavLst>
                                        <p:tav tm="0">
                                          <p:val>
                                            <p:strVal val="#ppt_x"/>
                                          </p:val>
                                        </p:tav>
                                        <p:tav tm="100000">
                                          <p:val>
                                            <p:strVal val="#ppt_x"/>
                                          </p:val>
                                        </p:tav>
                                      </p:tavLst>
                                    </p:anim>
                                    <p:anim calcmode="lin" valueType="num">
                                      <p:cBhvr additive="base">
                                        <p:cTn id="39" dur="500" fill="hold"/>
                                        <p:tgtEl>
                                          <p:spTgt spid="166923"/>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6924"/>
                                        </p:tgtEl>
                                        <p:attrNameLst>
                                          <p:attrName>style.visibility</p:attrName>
                                        </p:attrNameLst>
                                      </p:cBhvr>
                                      <p:to>
                                        <p:strVal val="visible"/>
                                      </p:to>
                                    </p:set>
                                    <p:anim calcmode="lin" valueType="num">
                                      <p:cBhvr additive="base">
                                        <p:cTn id="44" dur="500" fill="hold"/>
                                        <p:tgtEl>
                                          <p:spTgt spid="166924"/>
                                        </p:tgtEl>
                                        <p:attrNameLst>
                                          <p:attrName>ppt_x</p:attrName>
                                        </p:attrNameLst>
                                      </p:cBhvr>
                                      <p:tavLst>
                                        <p:tav tm="0">
                                          <p:val>
                                            <p:strVal val="#ppt_x"/>
                                          </p:val>
                                        </p:tav>
                                        <p:tav tm="100000">
                                          <p:val>
                                            <p:strVal val="#ppt_x"/>
                                          </p:val>
                                        </p:tav>
                                      </p:tavLst>
                                    </p:anim>
                                    <p:anim calcmode="lin" valueType="num">
                                      <p:cBhvr additive="base">
                                        <p:cTn id="45" dur="500" fill="hold"/>
                                        <p:tgtEl>
                                          <p:spTgt spid="16692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66925"/>
                                        </p:tgtEl>
                                        <p:attrNameLst>
                                          <p:attrName>style.visibility</p:attrName>
                                        </p:attrNameLst>
                                      </p:cBhvr>
                                      <p:to>
                                        <p:strVal val="visible"/>
                                      </p:to>
                                    </p:set>
                                    <p:anim calcmode="lin" valueType="num">
                                      <p:cBhvr additive="base">
                                        <p:cTn id="48" dur="500" fill="hold"/>
                                        <p:tgtEl>
                                          <p:spTgt spid="166925"/>
                                        </p:tgtEl>
                                        <p:attrNameLst>
                                          <p:attrName>ppt_x</p:attrName>
                                        </p:attrNameLst>
                                      </p:cBhvr>
                                      <p:tavLst>
                                        <p:tav tm="0">
                                          <p:val>
                                            <p:strVal val="#ppt_x"/>
                                          </p:val>
                                        </p:tav>
                                        <p:tav tm="100000">
                                          <p:val>
                                            <p:strVal val="#ppt_x"/>
                                          </p:val>
                                        </p:tav>
                                      </p:tavLst>
                                    </p:anim>
                                    <p:anim calcmode="lin" valueType="num">
                                      <p:cBhvr additive="base">
                                        <p:cTn id="49" dur="500" fill="hold"/>
                                        <p:tgtEl>
                                          <p:spTgt spid="166925"/>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6926"/>
                                        </p:tgtEl>
                                        <p:attrNameLst>
                                          <p:attrName>style.visibility</p:attrName>
                                        </p:attrNameLst>
                                      </p:cBhvr>
                                      <p:to>
                                        <p:strVal val="visible"/>
                                      </p:to>
                                    </p:set>
                                    <p:anim calcmode="lin" valueType="num">
                                      <p:cBhvr additive="base">
                                        <p:cTn id="54" dur="500" fill="hold"/>
                                        <p:tgtEl>
                                          <p:spTgt spid="166926"/>
                                        </p:tgtEl>
                                        <p:attrNameLst>
                                          <p:attrName>ppt_x</p:attrName>
                                        </p:attrNameLst>
                                      </p:cBhvr>
                                      <p:tavLst>
                                        <p:tav tm="0">
                                          <p:val>
                                            <p:strVal val="#ppt_x"/>
                                          </p:val>
                                        </p:tav>
                                        <p:tav tm="100000">
                                          <p:val>
                                            <p:strVal val="#ppt_x"/>
                                          </p:val>
                                        </p:tav>
                                      </p:tavLst>
                                    </p:anim>
                                    <p:anim calcmode="lin" valueType="num">
                                      <p:cBhvr additive="base">
                                        <p:cTn id="55" dur="500" fill="hold"/>
                                        <p:tgtEl>
                                          <p:spTgt spid="166926"/>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66928"/>
                                        </p:tgtEl>
                                        <p:attrNameLst>
                                          <p:attrName>style.visibility</p:attrName>
                                        </p:attrNameLst>
                                      </p:cBhvr>
                                      <p:to>
                                        <p:strVal val="visible"/>
                                      </p:to>
                                    </p:set>
                                    <p:anim calcmode="lin" valueType="num">
                                      <p:cBhvr additive="base">
                                        <p:cTn id="60" dur="500" fill="hold"/>
                                        <p:tgtEl>
                                          <p:spTgt spid="166928"/>
                                        </p:tgtEl>
                                        <p:attrNameLst>
                                          <p:attrName>ppt_x</p:attrName>
                                        </p:attrNameLst>
                                      </p:cBhvr>
                                      <p:tavLst>
                                        <p:tav tm="0">
                                          <p:val>
                                            <p:strVal val="#ppt_x"/>
                                          </p:val>
                                        </p:tav>
                                        <p:tav tm="100000">
                                          <p:val>
                                            <p:strVal val="#ppt_x"/>
                                          </p:val>
                                        </p:tav>
                                      </p:tavLst>
                                    </p:anim>
                                    <p:anim calcmode="lin" valueType="num">
                                      <p:cBhvr additive="base">
                                        <p:cTn id="61" dur="500" fill="hold"/>
                                        <p:tgtEl>
                                          <p:spTgt spid="166928"/>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66927"/>
                                        </p:tgtEl>
                                        <p:attrNameLst>
                                          <p:attrName>style.visibility</p:attrName>
                                        </p:attrNameLst>
                                      </p:cBhvr>
                                      <p:to>
                                        <p:strVal val="visible"/>
                                      </p:to>
                                    </p:set>
                                    <p:anim calcmode="lin" valueType="num">
                                      <p:cBhvr additive="base">
                                        <p:cTn id="64" dur="500" fill="hold"/>
                                        <p:tgtEl>
                                          <p:spTgt spid="166927"/>
                                        </p:tgtEl>
                                        <p:attrNameLst>
                                          <p:attrName>ppt_x</p:attrName>
                                        </p:attrNameLst>
                                      </p:cBhvr>
                                      <p:tavLst>
                                        <p:tav tm="0">
                                          <p:val>
                                            <p:strVal val="#ppt_x"/>
                                          </p:val>
                                        </p:tav>
                                        <p:tav tm="100000">
                                          <p:val>
                                            <p:strVal val="#ppt_x"/>
                                          </p:val>
                                        </p:tav>
                                      </p:tavLst>
                                    </p:anim>
                                    <p:anim calcmode="lin" valueType="num">
                                      <p:cBhvr additive="base">
                                        <p:cTn id="65" dur="500" fill="hold"/>
                                        <p:tgtEl>
                                          <p:spTgt spid="166927"/>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66930"/>
                                        </p:tgtEl>
                                        <p:attrNameLst>
                                          <p:attrName>style.visibility</p:attrName>
                                        </p:attrNameLst>
                                      </p:cBhvr>
                                      <p:to>
                                        <p:strVal val="visible"/>
                                      </p:to>
                                    </p:set>
                                    <p:anim calcmode="lin" valueType="num">
                                      <p:cBhvr additive="base">
                                        <p:cTn id="70" dur="500" fill="hold"/>
                                        <p:tgtEl>
                                          <p:spTgt spid="166930"/>
                                        </p:tgtEl>
                                        <p:attrNameLst>
                                          <p:attrName>ppt_x</p:attrName>
                                        </p:attrNameLst>
                                      </p:cBhvr>
                                      <p:tavLst>
                                        <p:tav tm="0">
                                          <p:val>
                                            <p:strVal val="#ppt_x"/>
                                          </p:val>
                                        </p:tav>
                                        <p:tav tm="100000">
                                          <p:val>
                                            <p:strVal val="#ppt_x"/>
                                          </p:val>
                                        </p:tav>
                                      </p:tavLst>
                                    </p:anim>
                                    <p:anim calcmode="lin" valueType="num">
                                      <p:cBhvr additive="base">
                                        <p:cTn id="71" dur="500" fill="hold"/>
                                        <p:tgtEl>
                                          <p:spTgt spid="16693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66931"/>
                                        </p:tgtEl>
                                        <p:attrNameLst>
                                          <p:attrName>style.visibility</p:attrName>
                                        </p:attrNameLst>
                                      </p:cBhvr>
                                      <p:to>
                                        <p:strVal val="visible"/>
                                      </p:to>
                                    </p:set>
                                    <p:anim calcmode="lin" valueType="num">
                                      <p:cBhvr additive="base">
                                        <p:cTn id="74" dur="500" fill="hold"/>
                                        <p:tgtEl>
                                          <p:spTgt spid="166931"/>
                                        </p:tgtEl>
                                        <p:attrNameLst>
                                          <p:attrName>ppt_x</p:attrName>
                                        </p:attrNameLst>
                                      </p:cBhvr>
                                      <p:tavLst>
                                        <p:tav tm="0">
                                          <p:val>
                                            <p:strVal val="#ppt_x"/>
                                          </p:val>
                                        </p:tav>
                                        <p:tav tm="100000">
                                          <p:val>
                                            <p:strVal val="#ppt_x"/>
                                          </p:val>
                                        </p:tav>
                                      </p:tavLst>
                                    </p:anim>
                                    <p:anim calcmode="lin" valueType="num">
                                      <p:cBhvr additive="base">
                                        <p:cTn id="75" dur="500" fill="hold"/>
                                        <p:tgtEl>
                                          <p:spTgt spid="166931"/>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66932"/>
                                        </p:tgtEl>
                                        <p:attrNameLst>
                                          <p:attrName>style.visibility</p:attrName>
                                        </p:attrNameLst>
                                      </p:cBhvr>
                                      <p:to>
                                        <p:strVal val="visible"/>
                                      </p:to>
                                    </p:set>
                                    <p:anim calcmode="lin" valueType="num">
                                      <p:cBhvr additive="base">
                                        <p:cTn id="78" dur="500" fill="hold"/>
                                        <p:tgtEl>
                                          <p:spTgt spid="166932"/>
                                        </p:tgtEl>
                                        <p:attrNameLst>
                                          <p:attrName>ppt_x</p:attrName>
                                        </p:attrNameLst>
                                      </p:cBhvr>
                                      <p:tavLst>
                                        <p:tav tm="0">
                                          <p:val>
                                            <p:strVal val="#ppt_x"/>
                                          </p:val>
                                        </p:tav>
                                        <p:tav tm="100000">
                                          <p:val>
                                            <p:strVal val="#ppt_x"/>
                                          </p:val>
                                        </p:tav>
                                      </p:tavLst>
                                    </p:anim>
                                    <p:anim calcmode="lin" valueType="num">
                                      <p:cBhvr additive="base">
                                        <p:cTn id="79" dur="500" fill="hold"/>
                                        <p:tgtEl>
                                          <p:spTgt spid="16693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1" nodeType="clickEffect">
                                  <p:stCondLst>
                                    <p:cond delay="0"/>
                                  </p:stCondLst>
                                  <p:childTnLst>
                                    <p:set>
                                      <p:cBhvr>
                                        <p:cTn id="83" dur="1" fill="hold">
                                          <p:stCondLst>
                                            <p:cond delay="0"/>
                                          </p:stCondLst>
                                        </p:cTn>
                                        <p:tgtEl>
                                          <p:spTgt spid="166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animBg="1"/>
      <p:bldP spid="166921" grpId="0" animBg="1"/>
      <p:bldP spid="166923" grpId="0" animBg="1"/>
      <p:bldP spid="166924" grpId="0" animBg="1"/>
      <p:bldP spid="166926" grpId="0" animBg="1"/>
      <p:bldP spid="166928" grpId="0" animBg="1"/>
      <p:bldP spid="166929" grpId="0" animBg="1"/>
      <p:bldP spid="166929" grpId="1" animBg="1"/>
      <p:bldP spid="166930" grpId="0" animBg="1"/>
      <p:bldP spid="1669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GB" altLang="zh-CN" smtClean="0"/>
              <a:t>HELP</a:t>
            </a:r>
          </a:p>
        </p:txBody>
      </p:sp>
      <p:sp>
        <p:nvSpPr>
          <p:cNvPr id="21507" name="Rectangle 3"/>
          <p:cNvSpPr>
            <a:spLocks noGrp="1"/>
          </p:cNvSpPr>
          <p:nvPr>
            <p:ph idx="1"/>
          </p:nvPr>
        </p:nvSpPr>
        <p:spPr/>
        <p:txBody>
          <a:bodyPr/>
          <a:lstStyle/>
          <a:p>
            <a:pPr eaLnBrk="1" hangingPunct="1">
              <a:lnSpc>
                <a:spcPct val="150000"/>
              </a:lnSpc>
            </a:pPr>
            <a:r>
              <a:rPr lang="zh-CN" altLang="cs-CZ" smtClean="0">
                <a:latin typeface="华文中宋" pitchFamily="2" charset="-122"/>
                <a:ea typeface="华文中宋" pitchFamily="2" charset="-122"/>
              </a:rPr>
              <a:t>具有决策支持模块的医院信息系统</a:t>
            </a:r>
          </a:p>
          <a:p>
            <a:pPr eaLnBrk="1" hangingPunct="1">
              <a:lnSpc>
                <a:spcPct val="150000"/>
              </a:lnSpc>
            </a:pPr>
            <a:r>
              <a:rPr lang="zh-CN" altLang="en-GB" smtClean="0">
                <a:latin typeface="华文中宋" pitchFamily="2" charset="-122"/>
                <a:ea typeface="华文中宋" pitchFamily="2" charset="-122"/>
              </a:rPr>
              <a:t>最初应用于美国盐湖城的</a:t>
            </a:r>
            <a:r>
              <a:rPr lang="en-GB" altLang="zh-CN" smtClean="0">
                <a:latin typeface="华文中宋" pitchFamily="2" charset="-122"/>
                <a:ea typeface="华文中宋" pitchFamily="2" charset="-122"/>
              </a:rPr>
              <a:t>LDS</a:t>
            </a:r>
            <a:r>
              <a:rPr lang="zh-CN" altLang="en-GB" smtClean="0">
                <a:latin typeface="华文中宋" pitchFamily="2" charset="-122"/>
                <a:ea typeface="华文中宋" pitchFamily="2" charset="-122"/>
              </a:rPr>
              <a:t>医院</a:t>
            </a:r>
          </a:p>
          <a:p>
            <a:pPr eaLnBrk="1" hangingPunct="1">
              <a:lnSpc>
                <a:spcPct val="150000"/>
              </a:lnSpc>
            </a:pPr>
            <a:r>
              <a:rPr lang="zh-CN" altLang="en-GB" smtClean="0">
                <a:latin typeface="华文中宋" pitchFamily="2" charset="-122"/>
                <a:ea typeface="华文中宋" pitchFamily="2" charset="-122"/>
              </a:rPr>
              <a:t>目前美国有另外</a:t>
            </a:r>
            <a:r>
              <a:rPr lang="en-GB" altLang="zh-CN" smtClean="0">
                <a:latin typeface="华文中宋" pitchFamily="2" charset="-122"/>
                <a:ea typeface="华文中宋" pitchFamily="2" charset="-122"/>
              </a:rPr>
              <a:t>21</a:t>
            </a:r>
            <a:r>
              <a:rPr lang="zh-CN" altLang="en-GB" smtClean="0">
                <a:latin typeface="华文中宋" pitchFamily="2" charset="-122"/>
                <a:ea typeface="华文中宋" pitchFamily="2" charset="-122"/>
              </a:rPr>
              <a:t>家医院也在使用</a:t>
            </a:r>
          </a:p>
          <a:p>
            <a:pPr eaLnBrk="1" hangingPunct="1">
              <a:lnSpc>
                <a:spcPct val="150000"/>
              </a:lnSpc>
            </a:pPr>
            <a:r>
              <a:rPr lang="zh-CN" altLang="en-GB" smtClean="0">
                <a:latin typeface="华文中宋" pitchFamily="2" charset="-122"/>
                <a:ea typeface="华文中宋" pitchFamily="2" charset="-122"/>
              </a:rPr>
              <a:t>主要采用</a:t>
            </a:r>
            <a:r>
              <a:rPr lang="en-GB" altLang="zh-CN" smtClean="0">
                <a:latin typeface="华文中宋" pitchFamily="2" charset="-122"/>
                <a:ea typeface="华文中宋" pitchFamily="2" charset="-122"/>
              </a:rPr>
              <a:t>Arden</a:t>
            </a:r>
            <a:r>
              <a:rPr lang="zh-CN" altLang="en-GB" smtClean="0">
                <a:latin typeface="华文中宋" pitchFamily="2" charset="-122"/>
                <a:ea typeface="华文中宋" pitchFamily="2" charset="-122"/>
              </a:rPr>
              <a:t>语法描述的医学逻辑模块</a:t>
            </a:r>
          </a:p>
          <a:p>
            <a:pPr eaLnBrk="1" hangingPunct="1">
              <a:lnSpc>
                <a:spcPct val="150000"/>
              </a:lnSpc>
            </a:pPr>
            <a:r>
              <a:rPr lang="zh-CN" altLang="en-GB" smtClean="0">
                <a:latin typeface="华文中宋" pitchFamily="2" charset="-122"/>
                <a:ea typeface="华文中宋" pitchFamily="2" charset="-122"/>
              </a:rPr>
              <a:t>基于主动式的事件驱动和数据驱动</a:t>
            </a:r>
          </a:p>
          <a:p>
            <a:pPr eaLnBrk="1" hangingPunct="1">
              <a:lnSpc>
                <a:spcPct val="150000"/>
              </a:lnSpc>
            </a:pPr>
            <a:r>
              <a:rPr lang="zh-CN" altLang="en-GB" smtClean="0">
                <a:latin typeface="华文中宋" pitchFamily="2" charset="-122"/>
                <a:ea typeface="华文中宋" pitchFamily="2" charset="-122"/>
              </a:rPr>
              <a:t>能够打印病人的诊断报告</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p:txBody>
          <a:bodyPr>
            <a:normAutofit/>
          </a:bodyPr>
          <a:lstStyle/>
          <a:p>
            <a:pPr eaLnBrk="1" fontAlgn="auto" hangingPunct="1">
              <a:spcAft>
                <a:spcPts val="0"/>
              </a:spcAft>
              <a:defRPr/>
            </a:pPr>
            <a:r>
              <a:rPr lang="en-US" altLang="zh-CN" sz="3900" dirty="0" smtClean="0"/>
              <a:t>CDSS</a:t>
            </a:r>
            <a:r>
              <a:rPr lang="zh-CN" altLang="en-US" sz="3900" dirty="0" smtClean="0"/>
              <a:t>实验实例</a:t>
            </a:r>
            <a:r>
              <a:rPr lang="en-US" altLang="zh-CN" sz="3900" dirty="0" smtClean="0"/>
              <a:t>——SAGE</a:t>
            </a:r>
            <a:endParaRPr lang="zh-CN" altLang="en-US" sz="3900" dirty="0" smtClean="0"/>
          </a:p>
        </p:txBody>
      </p:sp>
      <p:sp>
        <p:nvSpPr>
          <p:cNvPr id="22531" name="Rectangle 3"/>
          <p:cNvSpPr>
            <a:spLocks noGrp="1"/>
          </p:cNvSpPr>
          <p:nvPr>
            <p:ph idx="1"/>
          </p:nvPr>
        </p:nvSpPr>
        <p:spPr/>
        <p:txBody>
          <a:bodyPr/>
          <a:lstStyle/>
          <a:p>
            <a:pPr eaLnBrk="1" hangingPunct="1"/>
            <a:r>
              <a:rPr lang="zh-CN" altLang="en-US" smtClean="0">
                <a:latin typeface="Arial" charset="0"/>
                <a:ea typeface="宋体" charset="-122"/>
              </a:rPr>
              <a:t>于</a:t>
            </a:r>
            <a:r>
              <a:rPr lang="en-US" altLang="zh-CN" smtClean="0">
                <a:latin typeface="Arial" charset="0"/>
                <a:ea typeface="宋体" charset="-122"/>
              </a:rPr>
              <a:t>2002</a:t>
            </a:r>
            <a:r>
              <a:rPr lang="zh-CN" altLang="en-US" smtClean="0">
                <a:latin typeface="Arial" charset="0"/>
                <a:ea typeface="宋体" charset="-122"/>
              </a:rPr>
              <a:t>年提出，目前仍在研究之中</a:t>
            </a:r>
          </a:p>
          <a:p>
            <a:pPr eaLnBrk="1" hangingPunct="1"/>
            <a:r>
              <a:rPr lang="zh-CN" altLang="en-US" smtClean="0">
                <a:latin typeface="Arial" charset="0"/>
                <a:ea typeface="宋体" charset="-122"/>
              </a:rPr>
              <a:t>目前主要应用于糖尿病、免疫以及肺炎这三种指南</a:t>
            </a:r>
          </a:p>
          <a:p>
            <a:pPr eaLnBrk="1" hangingPunct="1"/>
            <a:r>
              <a:rPr lang="zh-CN" altLang="en-US" smtClean="0">
                <a:latin typeface="Arial" charset="0"/>
                <a:ea typeface="宋体" charset="-122"/>
              </a:rPr>
              <a:t>提供了一个</a:t>
            </a:r>
            <a:r>
              <a:rPr lang="en-US" altLang="zh-CN" smtClean="0">
                <a:latin typeface="Arial" charset="0"/>
                <a:ea typeface="宋体" charset="-122"/>
              </a:rPr>
              <a:t>workbench</a:t>
            </a:r>
            <a:r>
              <a:rPr lang="zh-CN" altLang="en-US" smtClean="0">
                <a:latin typeface="Arial" charset="0"/>
                <a:ea typeface="宋体" charset="-122"/>
              </a:rPr>
              <a:t>，可以直接编辑执行指南，提供决策</a:t>
            </a:r>
            <a:endParaRPr lang="en-US" altLang="zh-CN" smtClean="0">
              <a:latin typeface="Arial" charset="0"/>
              <a:ea typeface="宋体" charset="-122"/>
            </a:endParaRPr>
          </a:p>
          <a:p>
            <a:pPr eaLnBrk="1" hangingPunct="1"/>
            <a:r>
              <a:rPr lang="zh-CN" altLang="en-US" smtClean="0">
                <a:latin typeface="Arial" charset="0"/>
                <a:ea typeface="宋体" charset="-122"/>
              </a:rPr>
              <a:t>允许下载共享的指南使用</a:t>
            </a:r>
          </a:p>
          <a:p>
            <a:pPr eaLnBrk="1" hangingPunct="1"/>
            <a:r>
              <a:rPr lang="zh-CN" altLang="en-US" smtClean="0">
                <a:latin typeface="Arial" charset="0"/>
                <a:ea typeface="宋体" charset="-122"/>
              </a:rPr>
              <a:t>提供与</a:t>
            </a:r>
            <a:r>
              <a:rPr lang="en-US" altLang="zh-CN" smtClean="0">
                <a:latin typeface="Arial" charset="0"/>
                <a:ea typeface="宋体" charset="-122"/>
              </a:rPr>
              <a:t>CIS</a:t>
            </a:r>
            <a:r>
              <a:rPr lang="zh-CN" altLang="en-US" smtClean="0">
                <a:latin typeface="Arial" charset="0"/>
                <a:ea typeface="宋体" charset="-122"/>
              </a:rPr>
              <a:t>的接口，进行数据交互</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714348" y="214290"/>
            <a:ext cx="5345113" cy="1143000"/>
          </a:xfrm>
        </p:spPr>
        <p:txBody>
          <a:bodyPr/>
          <a:lstStyle/>
          <a:p>
            <a:pPr eaLnBrk="1" hangingPunct="1"/>
            <a:r>
              <a:rPr lang="en-US" altLang="zh-CN" dirty="0" smtClean="0"/>
              <a:t>SAGE</a:t>
            </a:r>
            <a:r>
              <a:rPr lang="zh-CN" altLang="en-US" dirty="0" smtClean="0"/>
              <a:t>开发过程</a:t>
            </a:r>
          </a:p>
        </p:txBody>
      </p:sp>
      <p:sp>
        <p:nvSpPr>
          <p:cNvPr id="23556" name="Rectangle 3"/>
          <p:cNvSpPr>
            <a:spLocks noGrp="1"/>
          </p:cNvSpPr>
          <p:nvPr>
            <p:ph sz="quarter" idx="1"/>
          </p:nvPr>
        </p:nvSpPr>
        <p:spPr/>
        <p:txBody>
          <a:bodyPr/>
          <a:lstStyle/>
          <a:p>
            <a:pPr eaLnBrk="1" hangingPunct="1"/>
            <a:endParaRPr lang="zh-CN" altLang="en-US" dirty="0" smtClean="0">
              <a:latin typeface="Arial" charset="0"/>
              <a:ea typeface="宋体" charset="-122"/>
            </a:endParaRPr>
          </a:p>
        </p:txBody>
      </p:sp>
      <p:pic>
        <p:nvPicPr>
          <p:cNvPr id="23557" name="Picture 4" descr="main_new[1]"/>
          <p:cNvPicPr>
            <a:picLocks noChangeAspect="1" noChangeArrowheads="1"/>
          </p:cNvPicPr>
          <p:nvPr/>
        </p:nvPicPr>
        <p:blipFill>
          <a:blip r:embed="rId2" cstate="print"/>
          <a:srcRect/>
          <a:stretch>
            <a:fillRect/>
          </a:stretch>
        </p:blipFill>
        <p:spPr bwMode="auto">
          <a:xfrm>
            <a:off x="1143000" y="1357313"/>
            <a:ext cx="6624638" cy="5183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71472" y="285728"/>
            <a:ext cx="8229600" cy="1143000"/>
          </a:xfrm>
        </p:spPr>
        <p:txBody>
          <a:bodyPr/>
          <a:lstStyle/>
          <a:p>
            <a:pPr eaLnBrk="1" hangingPunct="1"/>
            <a:r>
              <a:rPr lang="zh-CN" altLang="en-US" dirty="0" smtClean="0"/>
              <a:t>代谢综合征临床决策支持系统</a:t>
            </a:r>
            <a:endParaRPr lang="zh-CN" altLang="zh-CN" dirty="0" smtClean="0"/>
          </a:p>
        </p:txBody>
      </p:sp>
      <p:sp>
        <p:nvSpPr>
          <p:cNvPr id="64515" name="Rectangle 3"/>
          <p:cNvSpPr>
            <a:spLocks noGrp="1" noChangeArrowheads="1"/>
          </p:cNvSpPr>
          <p:nvPr>
            <p:ph idx="1"/>
          </p:nvPr>
        </p:nvSpPr>
        <p:spPr>
          <a:xfrm>
            <a:off x="428625" y="1785938"/>
            <a:ext cx="8229600" cy="4525962"/>
          </a:xfrm>
        </p:spPr>
        <p:txBody>
          <a:bodyPr/>
          <a:lstStyle/>
          <a:p>
            <a:pPr eaLnBrk="1" hangingPunct="1"/>
            <a:r>
              <a:rPr lang="zh-CN" altLang="en-US" smtClean="0">
                <a:latin typeface="Arial" charset="0"/>
                <a:ea typeface="宋体" charset="-122"/>
              </a:rPr>
              <a:t>浙江大学</a:t>
            </a:r>
            <a:endParaRPr lang="en-US" altLang="zh-CN" smtClean="0">
              <a:latin typeface="Arial" charset="0"/>
              <a:ea typeface="宋体" charset="-122"/>
            </a:endParaRPr>
          </a:p>
          <a:p>
            <a:pPr eaLnBrk="1" hangingPunct="1"/>
            <a:r>
              <a:rPr lang="zh-CN" altLang="en-US" smtClean="0">
                <a:latin typeface="Arial" charset="0"/>
                <a:ea typeface="宋体" charset="-122"/>
              </a:rPr>
              <a:t>中国人民解放军总医院</a:t>
            </a:r>
            <a:endParaRPr lang="zh-CN" altLang="zh-CN" smtClean="0">
              <a:latin typeface="Arial" charset="0"/>
              <a:ea typeface="宋体" charset="-122"/>
            </a:endParaRPr>
          </a:p>
        </p:txBody>
      </p:sp>
      <p:pic>
        <p:nvPicPr>
          <p:cNvPr id="64517" name="Picture 4" descr="D:\090327北京行——科技部检查\文件打包\NGCDSS\NGCDSS_Build003_Sp1_Src\CDSS\CDSS\Resource\Welcome_Bk.jpg"/>
          <p:cNvPicPr>
            <a:picLocks noChangeAspect="1" noChangeArrowheads="1"/>
          </p:cNvPicPr>
          <p:nvPr/>
        </p:nvPicPr>
        <p:blipFill>
          <a:blip r:embed="rId3" cstate="print"/>
          <a:srcRect l="38857"/>
          <a:stretch>
            <a:fillRect/>
          </a:stretch>
        </p:blipFill>
        <p:spPr bwMode="auto">
          <a:xfrm>
            <a:off x="1714500" y="3357563"/>
            <a:ext cx="2643188" cy="2500312"/>
          </a:xfrm>
          <a:prstGeom prst="rect">
            <a:avLst/>
          </a:prstGeom>
          <a:noFill/>
          <a:ln w="9525">
            <a:noFill/>
            <a:miter lim="800000"/>
            <a:headEnd/>
            <a:tailEnd/>
          </a:ln>
        </p:spPr>
      </p:pic>
      <p:pic>
        <p:nvPicPr>
          <p:cNvPr id="64518" name="Picture 5" descr="D:\090327北京行——科技部检查\文件打包\NGCDSS\NGCDSS_Build003_Sp1_Src\CDSS\CDSS\Resource\cdss_logo.jpg"/>
          <p:cNvPicPr>
            <a:picLocks noChangeAspect="1" noChangeArrowheads="1"/>
          </p:cNvPicPr>
          <p:nvPr/>
        </p:nvPicPr>
        <p:blipFill>
          <a:blip r:embed="rId4" cstate="print"/>
          <a:srcRect/>
          <a:stretch>
            <a:fillRect/>
          </a:stretch>
        </p:blipFill>
        <p:spPr bwMode="auto">
          <a:xfrm>
            <a:off x="5572125" y="3643313"/>
            <a:ext cx="1785938" cy="2071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p:txBody>
          <a:bodyPr/>
          <a:lstStyle/>
          <a:p>
            <a:r>
              <a:rPr lang="zh-CN" altLang="en-US" sz="3200" smtClean="0">
                <a:latin typeface="Arial" charset="0"/>
                <a:ea typeface="宋体" charset="-122"/>
              </a:rPr>
              <a:t>临床决策支持系统的开发</a:t>
            </a:r>
            <a:endParaRPr lang="en-US" altLang="zh-CN" sz="3200" smtClean="0">
              <a:latin typeface="Arial" charset="0"/>
              <a:ea typeface="宋体" charset="-122"/>
            </a:endParaRPr>
          </a:p>
          <a:p>
            <a:r>
              <a:rPr lang="zh-CN" altLang="en-US" sz="3200" smtClean="0">
                <a:solidFill>
                  <a:srgbClr val="D9D9D9"/>
                </a:solidFill>
                <a:latin typeface="Arial" charset="0"/>
                <a:ea typeface="宋体" charset="-122"/>
              </a:rPr>
              <a:t>临床决策支持系统的使用</a:t>
            </a:r>
            <a:endParaRPr lang="en-US" altLang="zh-CN" sz="3200" smtClean="0">
              <a:solidFill>
                <a:srgbClr val="D9D9D9"/>
              </a:solidFill>
              <a:latin typeface="Arial" charset="0"/>
              <a:ea typeface="宋体" charset="-122"/>
            </a:endParaRPr>
          </a:p>
        </p:txBody>
      </p:sp>
      <p:sp>
        <p:nvSpPr>
          <p:cNvPr id="4" name="Rectangle 2"/>
          <p:cNvSpPr>
            <a:spLocks noGrp="1" noChangeArrowheads="1"/>
          </p:cNvSpPr>
          <p:nvPr>
            <p:ph type="title"/>
          </p:nvPr>
        </p:nvSpPr>
        <p:spPr>
          <a:xfrm>
            <a:off x="571472" y="285728"/>
            <a:ext cx="8229600" cy="1143000"/>
          </a:xfrm>
        </p:spPr>
        <p:txBody>
          <a:bodyPr/>
          <a:lstStyle/>
          <a:p>
            <a:pPr eaLnBrk="1" hangingPunct="1"/>
            <a:r>
              <a:rPr lang="zh-CN" altLang="en-US" dirty="0" smtClean="0"/>
              <a:t>代谢综合征临床决策支持系统</a:t>
            </a:r>
            <a:endParaRPr lang="zh-CN"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p:cNvSpPr>
          <p:nvPr>
            <p:ph type="title"/>
          </p:nvPr>
        </p:nvSpPr>
        <p:spPr/>
        <p:txBody>
          <a:bodyPr/>
          <a:lstStyle/>
          <a:p>
            <a:pPr eaLnBrk="1" hangingPunct="1"/>
            <a:r>
              <a:rPr lang="zh-CN" altLang="en-US" smtClean="0"/>
              <a:t>知识获取</a:t>
            </a:r>
          </a:p>
        </p:txBody>
      </p:sp>
      <p:sp>
        <p:nvSpPr>
          <p:cNvPr id="66564" name="Rectangle 3"/>
          <p:cNvSpPr>
            <a:spLocks noGrp="1"/>
          </p:cNvSpPr>
          <p:nvPr>
            <p:ph idx="1"/>
          </p:nvPr>
        </p:nvSpPr>
        <p:spPr/>
        <p:txBody>
          <a:bodyPr/>
          <a:lstStyle/>
          <a:p>
            <a:pPr eaLnBrk="1" hangingPunct="1"/>
            <a:r>
              <a:rPr lang="zh-CN" altLang="en-US" smtClean="0">
                <a:latin typeface="Arial" charset="0"/>
                <a:ea typeface="宋体" charset="-122"/>
              </a:rPr>
              <a:t>临床医生阅读指南结合经验绘制规范化流程图</a:t>
            </a:r>
          </a:p>
        </p:txBody>
      </p:sp>
      <p:pic>
        <p:nvPicPr>
          <p:cNvPr id="66565" name="Picture 3"/>
          <p:cNvPicPr>
            <a:picLocks noChangeAspect="1" noChangeArrowheads="1"/>
          </p:cNvPicPr>
          <p:nvPr/>
        </p:nvPicPr>
        <p:blipFill>
          <a:blip r:embed="rId3" cstate="print"/>
          <a:srcRect/>
          <a:stretch>
            <a:fillRect/>
          </a:stretch>
        </p:blipFill>
        <p:spPr bwMode="auto">
          <a:xfrm>
            <a:off x="827088" y="3429000"/>
            <a:ext cx="1992312" cy="2624138"/>
          </a:xfrm>
          <a:prstGeom prst="rect">
            <a:avLst/>
          </a:prstGeom>
          <a:noFill/>
          <a:ln w="9525">
            <a:noFill/>
            <a:miter lim="800000"/>
            <a:headEnd/>
            <a:tailEnd/>
          </a:ln>
        </p:spPr>
      </p:pic>
      <p:pic>
        <p:nvPicPr>
          <p:cNvPr id="66566" name="Picture 6" descr="j0240719"/>
          <p:cNvPicPr>
            <a:picLocks noChangeAspect="1" noChangeArrowheads="1"/>
          </p:cNvPicPr>
          <p:nvPr/>
        </p:nvPicPr>
        <p:blipFill>
          <a:blip r:embed="rId4" cstate="print"/>
          <a:srcRect/>
          <a:stretch>
            <a:fillRect/>
          </a:stretch>
        </p:blipFill>
        <p:spPr bwMode="auto">
          <a:xfrm>
            <a:off x="3563938" y="2376488"/>
            <a:ext cx="2068512" cy="2497137"/>
          </a:xfrm>
          <a:prstGeom prst="rect">
            <a:avLst/>
          </a:prstGeom>
          <a:noFill/>
          <a:ln w="9525">
            <a:noFill/>
            <a:miter lim="800000"/>
            <a:headEnd/>
            <a:tailEnd/>
          </a:ln>
        </p:spPr>
      </p:pic>
      <p:pic>
        <p:nvPicPr>
          <p:cNvPr id="66567" name="Picture 2" descr="F:\CDSS组相关资料备份\指南流程图资料备份\截图\糖尿病诊断与治疗（浙大版）080409.png"/>
          <p:cNvPicPr>
            <a:picLocks noChangeAspect="1" noChangeArrowheads="1"/>
          </p:cNvPicPr>
          <p:nvPr/>
        </p:nvPicPr>
        <p:blipFill>
          <a:blip r:embed="rId5" cstate="print"/>
          <a:srcRect/>
          <a:stretch>
            <a:fillRect/>
          </a:stretch>
        </p:blipFill>
        <p:spPr bwMode="auto">
          <a:xfrm>
            <a:off x="6588125" y="3448050"/>
            <a:ext cx="1946275" cy="2586038"/>
          </a:xfrm>
          <a:prstGeom prst="rect">
            <a:avLst/>
          </a:prstGeom>
          <a:noFill/>
          <a:ln w="9525">
            <a:noFill/>
            <a:miter lim="800000"/>
            <a:headEnd/>
            <a:tailEnd/>
          </a:ln>
        </p:spPr>
      </p:pic>
      <p:sp>
        <p:nvSpPr>
          <p:cNvPr id="2" name="右箭头 1"/>
          <p:cNvSpPr/>
          <p:nvPr/>
        </p:nvSpPr>
        <p:spPr>
          <a:xfrm rot="19610264">
            <a:off x="2346325" y="3197225"/>
            <a:ext cx="1152525"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rot="2159920">
            <a:off x="5762625" y="3071813"/>
            <a:ext cx="1152525" cy="503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临床决策支持系统的意义</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提高患者安全</a:t>
            </a:r>
            <a:endParaRPr lang="en-US" altLang="zh-CN" dirty="0" smtClean="0"/>
          </a:p>
          <a:p>
            <a:pPr>
              <a:lnSpc>
                <a:spcPct val="150000"/>
              </a:lnSpc>
            </a:pPr>
            <a:r>
              <a:rPr lang="zh-CN" altLang="en-US" dirty="0" smtClean="0"/>
              <a:t>提高医护质量</a:t>
            </a:r>
            <a:endParaRPr lang="en-US" altLang="zh-CN" dirty="0" smtClean="0"/>
          </a:p>
          <a:p>
            <a:pPr>
              <a:lnSpc>
                <a:spcPct val="150000"/>
              </a:lnSpc>
            </a:pPr>
            <a:r>
              <a:rPr lang="zh-CN" altLang="en-US" dirty="0" smtClean="0"/>
              <a:t>提高医护信息传输的有效性</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p:cNvSpPr>
          <p:nvPr>
            <p:ph type="title"/>
          </p:nvPr>
        </p:nvSpPr>
        <p:spPr/>
        <p:txBody>
          <a:bodyPr/>
          <a:lstStyle/>
          <a:p>
            <a:pPr eaLnBrk="1" hangingPunct="1"/>
            <a:r>
              <a:rPr lang="zh-CN" altLang="en-US" smtClean="0"/>
              <a:t>知识表达</a:t>
            </a:r>
          </a:p>
        </p:txBody>
      </p:sp>
      <p:sp>
        <p:nvSpPr>
          <p:cNvPr id="67588" name="Rectangle 3"/>
          <p:cNvSpPr>
            <a:spLocks noGrp="1"/>
          </p:cNvSpPr>
          <p:nvPr>
            <p:ph idx="1"/>
          </p:nvPr>
        </p:nvSpPr>
        <p:spPr/>
        <p:txBody>
          <a:bodyPr/>
          <a:lstStyle/>
          <a:p>
            <a:pPr eaLnBrk="1" hangingPunct="1"/>
            <a:r>
              <a:rPr lang="zh-CN" altLang="en-US" smtClean="0">
                <a:latin typeface="Arial" charset="0"/>
                <a:ea typeface="宋体" charset="-122"/>
              </a:rPr>
              <a:t>知识工程师根据流程图使用</a:t>
            </a:r>
            <a:r>
              <a:rPr lang="en-US" altLang="zh-CN" smtClean="0">
                <a:latin typeface="Arial" charset="0"/>
                <a:ea typeface="宋体" charset="-122"/>
              </a:rPr>
              <a:t>Protégé</a:t>
            </a:r>
            <a:r>
              <a:rPr lang="zh-CN" altLang="en-US" smtClean="0">
                <a:latin typeface="Arial" charset="0"/>
                <a:ea typeface="宋体" charset="-122"/>
              </a:rPr>
              <a:t>建模</a:t>
            </a:r>
          </a:p>
        </p:txBody>
      </p:sp>
      <p:pic>
        <p:nvPicPr>
          <p:cNvPr id="145410" name="Picture 2"/>
          <p:cNvPicPr>
            <a:picLocks noChangeAspect="1" noChangeArrowheads="1"/>
          </p:cNvPicPr>
          <p:nvPr/>
        </p:nvPicPr>
        <p:blipFill>
          <a:blip r:embed="rId3" cstate="print"/>
          <a:srcRect/>
          <a:stretch>
            <a:fillRect/>
          </a:stretch>
        </p:blipFill>
        <p:spPr bwMode="auto">
          <a:xfrm>
            <a:off x="2811463" y="3659188"/>
            <a:ext cx="3344862" cy="2405062"/>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pic>
        <p:nvPicPr>
          <p:cNvPr id="67590" name="图片 4"/>
          <p:cNvPicPr>
            <a:picLocks noChangeAspect="1" noChangeArrowheads="1"/>
          </p:cNvPicPr>
          <p:nvPr/>
        </p:nvPicPr>
        <p:blipFill>
          <a:blip r:embed="rId4" cstate="print"/>
          <a:srcRect/>
          <a:stretch>
            <a:fillRect/>
          </a:stretch>
        </p:blipFill>
        <p:spPr bwMode="auto">
          <a:xfrm>
            <a:off x="6354763" y="2298700"/>
            <a:ext cx="2308225" cy="2563813"/>
          </a:xfrm>
          <a:prstGeom prst="rect">
            <a:avLst/>
          </a:prstGeom>
          <a:noFill/>
          <a:ln w="9525">
            <a:noFill/>
            <a:miter lim="800000"/>
            <a:headEnd/>
            <a:tailEnd/>
          </a:ln>
        </p:spPr>
      </p:pic>
      <p:pic>
        <p:nvPicPr>
          <p:cNvPr id="67591" name="Picture 2" descr="F:\CDSS组相关资料备份\指南流程图资料备份\截图\糖尿病诊断与治疗（浙大版）080409.png"/>
          <p:cNvPicPr>
            <a:picLocks noChangeAspect="1" noChangeArrowheads="1"/>
          </p:cNvPicPr>
          <p:nvPr/>
        </p:nvPicPr>
        <p:blipFill>
          <a:blip r:embed="rId5" cstate="print"/>
          <a:srcRect/>
          <a:stretch>
            <a:fillRect/>
          </a:stretch>
        </p:blipFill>
        <p:spPr bwMode="auto">
          <a:xfrm>
            <a:off x="611188" y="2276475"/>
            <a:ext cx="1946275" cy="2586038"/>
          </a:xfrm>
          <a:prstGeom prst="rect">
            <a:avLst/>
          </a:prstGeom>
          <a:noFill/>
          <a:ln w="9525">
            <a:noFill/>
            <a:miter lim="800000"/>
            <a:headEnd/>
            <a:tailEnd/>
          </a:ln>
        </p:spPr>
      </p:pic>
      <p:sp>
        <p:nvSpPr>
          <p:cNvPr id="2" name="右箭头 1"/>
          <p:cNvSpPr/>
          <p:nvPr/>
        </p:nvSpPr>
        <p:spPr>
          <a:xfrm rot="2557279">
            <a:off x="2482850" y="2803525"/>
            <a:ext cx="936625"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rot="19035319">
            <a:off x="5507038" y="2778125"/>
            <a:ext cx="936625"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p:cNvSpPr>
          <p:nvPr>
            <p:ph type="title"/>
          </p:nvPr>
        </p:nvSpPr>
        <p:spPr/>
        <p:txBody>
          <a:bodyPr/>
          <a:lstStyle/>
          <a:p>
            <a:pPr eaLnBrk="1" hangingPunct="1"/>
            <a:r>
              <a:rPr lang="en-US" altLang="zh-CN" smtClean="0"/>
              <a:t>CLIPS</a:t>
            </a:r>
            <a:r>
              <a:rPr lang="zh-CN" altLang="en-US" smtClean="0"/>
              <a:t>规则生成</a:t>
            </a:r>
          </a:p>
        </p:txBody>
      </p:sp>
      <p:sp>
        <p:nvSpPr>
          <p:cNvPr id="68612" name="Rectangle 3"/>
          <p:cNvSpPr>
            <a:spLocks noGrp="1"/>
          </p:cNvSpPr>
          <p:nvPr>
            <p:ph idx="1"/>
          </p:nvPr>
        </p:nvSpPr>
        <p:spPr/>
        <p:txBody>
          <a:bodyPr/>
          <a:lstStyle/>
          <a:p>
            <a:pPr eaLnBrk="1" hangingPunct="1"/>
            <a:r>
              <a:rPr lang="zh-CN" altLang="en-US" smtClean="0">
                <a:latin typeface="Arial" charset="0"/>
                <a:ea typeface="宋体" charset="-122"/>
              </a:rPr>
              <a:t>规则转换程序将</a:t>
            </a:r>
            <a:r>
              <a:rPr lang="en-US" altLang="zh-CN" smtClean="0">
                <a:latin typeface="Arial" charset="0"/>
                <a:ea typeface="宋体" charset="-122"/>
              </a:rPr>
              <a:t>SAGE</a:t>
            </a:r>
            <a:r>
              <a:rPr lang="zh-CN" altLang="en-US" smtClean="0">
                <a:latin typeface="Arial" charset="0"/>
                <a:ea typeface="宋体" charset="-122"/>
              </a:rPr>
              <a:t>模型转换为</a:t>
            </a:r>
            <a:r>
              <a:rPr lang="en-US" altLang="zh-CN" smtClean="0">
                <a:latin typeface="Arial" charset="0"/>
                <a:ea typeface="宋体" charset="-122"/>
              </a:rPr>
              <a:t>CLIPS</a:t>
            </a:r>
            <a:r>
              <a:rPr lang="zh-CN" altLang="en-US" smtClean="0">
                <a:latin typeface="Arial" charset="0"/>
                <a:ea typeface="宋体" charset="-122"/>
              </a:rPr>
              <a:t>规则</a:t>
            </a:r>
          </a:p>
        </p:txBody>
      </p:sp>
      <p:pic>
        <p:nvPicPr>
          <p:cNvPr id="68613" name="Picture 10"/>
          <p:cNvPicPr>
            <a:picLocks noChangeAspect="1" noChangeArrowheads="1"/>
          </p:cNvPicPr>
          <p:nvPr/>
        </p:nvPicPr>
        <p:blipFill>
          <a:blip r:embed="rId3" cstate="print"/>
          <a:srcRect/>
          <a:stretch>
            <a:fillRect/>
          </a:stretch>
        </p:blipFill>
        <p:spPr bwMode="auto">
          <a:xfrm>
            <a:off x="3098800" y="2349500"/>
            <a:ext cx="2913063" cy="2055813"/>
          </a:xfrm>
          <a:prstGeom prst="rect">
            <a:avLst/>
          </a:prstGeom>
          <a:noFill/>
          <a:ln w="9525">
            <a:noFill/>
            <a:miter lim="800000"/>
            <a:headEnd/>
            <a:tailEnd/>
          </a:ln>
        </p:spPr>
      </p:pic>
      <p:pic>
        <p:nvPicPr>
          <p:cNvPr id="68614" name="图片 4"/>
          <p:cNvPicPr>
            <a:picLocks noChangeAspect="1" noChangeArrowheads="1"/>
          </p:cNvPicPr>
          <p:nvPr/>
        </p:nvPicPr>
        <p:blipFill>
          <a:blip r:embed="rId4" cstate="print"/>
          <a:srcRect/>
          <a:stretch>
            <a:fillRect/>
          </a:stretch>
        </p:blipFill>
        <p:spPr bwMode="auto">
          <a:xfrm>
            <a:off x="323850" y="3300413"/>
            <a:ext cx="2376488" cy="2641600"/>
          </a:xfrm>
          <a:prstGeom prst="rect">
            <a:avLst/>
          </a:prstGeom>
          <a:noFill/>
          <a:ln w="9525">
            <a:noFill/>
            <a:miter lim="800000"/>
            <a:headEnd/>
            <a:tailEnd/>
          </a:ln>
        </p:spPr>
      </p:pic>
      <p:pic>
        <p:nvPicPr>
          <p:cNvPr id="147458" name="Picture 2"/>
          <p:cNvPicPr>
            <a:picLocks noChangeAspect="1" noChangeArrowheads="1"/>
          </p:cNvPicPr>
          <p:nvPr/>
        </p:nvPicPr>
        <p:blipFill>
          <a:blip r:embed="rId5" cstate="print"/>
          <a:srcRect/>
          <a:stretch>
            <a:fillRect/>
          </a:stretch>
        </p:blipFill>
        <p:spPr bwMode="auto">
          <a:xfrm>
            <a:off x="6402388" y="3573463"/>
            <a:ext cx="2371725" cy="2571750"/>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sp>
        <p:nvSpPr>
          <p:cNvPr id="2" name="右箭头 1"/>
          <p:cNvSpPr/>
          <p:nvPr/>
        </p:nvSpPr>
        <p:spPr>
          <a:xfrm rot="19437939">
            <a:off x="2030413" y="3357563"/>
            <a:ext cx="79216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rot="2318058">
            <a:off x="6276975" y="2941638"/>
            <a:ext cx="7921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p:cNvSpPr>
          <p:nvPr>
            <p:ph type="title"/>
          </p:nvPr>
        </p:nvSpPr>
        <p:spPr/>
        <p:txBody>
          <a:bodyPr/>
          <a:lstStyle/>
          <a:p>
            <a:pPr eaLnBrk="1" hangingPunct="1"/>
            <a:r>
              <a:rPr lang="zh-CN" altLang="en-US" smtClean="0"/>
              <a:t>系统开发</a:t>
            </a:r>
          </a:p>
        </p:txBody>
      </p:sp>
      <p:sp>
        <p:nvSpPr>
          <p:cNvPr id="69636" name="Rectangle 3"/>
          <p:cNvSpPr>
            <a:spLocks noGrp="1"/>
          </p:cNvSpPr>
          <p:nvPr>
            <p:ph idx="1"/>
          </p:nvPr>
        </p:nvSpPr>
        <p:spPr/>
        <p:txBody>
          <a:bodyPr/>
          <a:lstStyle/>
          <a:p>
            <a:pPr eaLnBrk="1" hangingPunct="1"/>
            <a:r>
              <a:rPr lang="zh-CN" altLang="en-US" smtClean="0">
                <a:latin typeface="Arial" charset="0"/>
                <a:ea typeface="宋体" charset="-122"/>
              </a:rPr>
              <a:t>根据系统设计开发临床决策支持系统</a:t>
            </a:r>
          </a:p>
        </p:txBody>
      </p:sp>
      <p:pic>
        <p:nvPicPr>
          <p:cNvPr id="6" name="Picture 2"/>
          <p:cNvPicPr>
            <a:picLocks noChangeAspect="1" noChangeArrowheads="1"/>
          </p:cNvPicPr>
          <p:nvPr/>
        </p:nvPicPr>
        <p:blipFill>
          <a:blip r:embed="rId3" cstate="print"/>
          <a:srcRect/>
          <a:stretch>
            <a:fillRect/>
          </a:stretch>
        </p:blipFill>
        <p:spPr bwMode="auto">
          <a:xfrm>
            <a:off x="395288" y="2355850"/>
            <a:ext cx="2371725" cy="2571750"/>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pic>
        <p:nvPicPr>
          <p:cNvPr id="148482" name="Picture 2"/>
          <p:cNvPicPr>
            <a:picLocks noChangeAspect="1" noChangeArrowheads="1"/>
          </p:cNvPicPr>
          <p:nvPr/>
        </p:nvPicPr>
        <p:blipFill>
          <a:blip r:embed="rId4" cstate="print"/>
          <a:srcRect/>
          <a:stretch>
            <a:fillRect/>
          </a:stretch>
        </p:blipFill>
        <p:spPr bwMode="auto">
          <a:xfrm>
            <a:off x="5399088" y="2314575"/>
            <a:ext cx="3348037" cy="2476500"/>
          </a:xfrm>
          <a:prstGeom prst="rect">
            <a:avLst/>
          </a:prstGeom>
          <a:noFill/>
          <a:ln>
            <a:noFill/>
          </a:ln>
          <a:effectLst>
            <a:prstShdw prst="shdw17" dist="17961" dir="2700000">
              <a:schemeClr val="accent1">
                <a:gamma/>
                <a:shade val="60000"/>
                <a:invGamma/>
                <a:alpha val="50000"/>
              </a:schemeClr>
            </a:prstShdw>
          </a:effectLst>
          <a:extLst>
            <a:ext uri="{909E8E84-426E-40DD-AFC4-6F175D3DCCD1}"/>
            <a:ext uri="{91240B29-F687-4F45-9708-019B960494DF}"/>
          </a:extLst>
        </p:spPr>
      </p:pic>
      <p:pic>
        <p:nvPicPr>
          <p:cNvPr id="69639" name="Picture 22"/>
          <p:cNvPicPr>
            <a:picLocks noChangeAspect="1" noChangeArrowheads="1"/>
          </p:cNvPicPr>
          <p:nvPr/>
        </p:nvPicPr>
        <p:blipFill>
          <a:blip r:embed="rId5" cstate="print"/>
          <a:srcRect/>
          <a:stretch>
            <a:fillRect/>
          </a:stretch>
        </p:blipFill>
        <p:spPr bwMode="auto">
          <a:xfrm>
            <a:off x="2568575" y="3641725"/>
            <a:ext cx="3455988" cy="2533650"/>
          </a:xfrm>
          <a:prstGeom prst="rect">
            <a:avLst/>
          </a:prstGeom>
          <a:noFill/>
          <a:ln w="9525" algn="ctr">
            <a:noFill/>
            <a:miter lim="800000"/>
            <a:headEnd/>
            <a:tailEnd/>
          </a:ln>
        </p:spPr>
      </p:pic>
      <p:sp>
        <p:nvSpPr>
          <p:cNvPr id="2" name="右箭头 1"/>
          <p:cNvSpPr/>
          <p:nvPr/>
        </p:nvSpPr>
        <p:spPr>
          <a:xfrm rot="2607923">
            <a:off x="2608263" y="3028950"/>
            <a:ext cx="79216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右箭头 8"/>
          <p:cNvSpPr/>
          <p:nvPr/>
        </p:nvSpPr>
        <p:spPr>
          <a:xfrm rot="19436589">
            <a:off x="4862513" y="3051175"/>
            <a:ext cx="792162"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p:txBody>
          <a:bodyPr/>
          <a:lstStyle/>
          <a:p>
            <a:r>
              <a:rPr lang="zh-CN" altLang="en-US" sz="3200" smtClean="0">
                <a:solidFill>
                  <a:srgbClr val="D9D9D9"/>
                </a:solidFill>
                <a:latin typeface="Arial" charset="0"/>
                <a:ea typeface="宋体" charset="-122"/>
              </a:rPr>
              <a:t>临床决策支持系统的开发</a:t>
            </a:r>
            <a:endParaRPr lang="en-US" altLang="zh-CN" sz="3200" smtClean="0">
              <a:solidFill>
                <a:srgbClr val="D9D9D9"/>
              </a:solidFill>
              <a:latin typeface="Arial" charset="0"/>
              <a:ea typeface="宋体" charset="-122"/>
            </a:endParaRPr>
          </a:p>
          <a:p>
            <a:r>
              <a:rPr lang="zh-CN" altLang="en-US" sz="3200" smtClean="0">
                <a:latin typeface="Arial" charset="0"/>
                <a:ea typeface="宋体" charset="-122"/>
              </a:rPr>
              <a:t>临床决策支持系统的使用</a:t>
            </a:r>
            <a:endParaRPr lang="en-US" altLang="zh-CN" sz="3200" smtClean="0">
              <a:latin typeface="Arial" charset="0"/>
              <a:ea typeface="宋体" charset="-122"/>
            </a:endParaRPr>
          </a:p>
        </p:txBody>
      </p:sp>
      <p:sp>
        <p:nvSpPr>
          <p:cNvPr id="4" name="Rectangle 2"/>
          <p:cNvSpPr>
            <a:spLocks noGrp="1" noChangeArrowheads="1"/>
          </p:cNvSpPr>
          <p:nvPr>
            <p:ph type="title"/>
          </p:nvPr>
        </p:nvSpPr>
        <p:spPr>
          <a:xfrm>
            <a:off x="571472" y="285728"/>
            <a:ext cx="8229600" cy="1143000"/>
          </a:xfrm>
        </p:spPr>
        <p:txBody>
          <a:bodyPr/>
          <a:lstStyle/>
          <a:p>
            <a:pPr eaLnBrk="1" hangingPunct="1"/>
            <a:r>
              <a:rPr lang="zh-CN" altLang="en-US" dirty="0" smtClean="0"/>
              <a:t>代谢综合征临床决策支持系统</a:t>
            </a:r>
            <a:endParaRPr lang="zh-CN" altLang="zh-CN"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zh-CN" smtClean="0"/>
              <a:t>病例</a:t>
            </a:r>
            <a:r>
              <a:rPr lang="zh-CN" altLang="en-US" smtClean="0"/>
              <a:t>举例</a:t>
            </a:r>
          </a:p>
        </p:txBody>
      </p:sp>
      <p:sp>
        <p:nvSpPr>
          <p:cNvPr id="71683" name="内容占位符 2"/>
          <p:cNvSpPr>
            <a:spLocks noGrp="1"/>
          </p:cNvSpPr>
          <p:nvPr>
            <p:ph idx="1"/>
          </p:nvPr>
        </p:nvSpPr>
        <p:spPr>
          <a:xfrm>
            <a:off x="357188" y="1357313"/>
            <a:ext cx="8215312" cy="4572000"/>
          </a:xfrm>
        </p:spPr>
        <p:txBody>
          <a:bodyPr/>
          <a:lstStyle/>
          <a:p>
            <a:r>
              <a:rPr lang="en-US" altLang="zh-CN" sz="1200" smtClean="0">
                <a:latin typeface="Arial" charset="0"/>
                <a:ea typeface="宋体" charset="-122"/>
              </a:rPr>
              <a:t>×××</a:t>
            </a:r>
            <a:r>
              <a:rPr lang="zh-CN" altLang="zh-CN" sz="1200" smtClean="0">
                <a:latin typeface="Arial" charset="0"/>
                <a:ea typeface="宋体" charset="-122"/>
              </a:rPr>
              <a:t>，男性，</a:t>
            </a:r>
            <a:r>
              <a:rPr lang="en-US" altLang="zh-CN" sz="1200" smtClean="0">
                <a:latin typeface="Arial" charset="0"/>
                <a:ea typeface="宋体" charset="-122"/>
              </a:rPr>
              <a:t>65</a:t>
            </a:r>
            <a:r>
              <a:rPr lang="zh-CN" altLang="zh-CN" sz="1200" smtClean="0">
                <a:latin typeface="Arial" charset="0"/>
                <a:ea typeface="宋体" charset="-122"/>
              </a:rPr>
              <a:t>岁，因发现血糖升高</a:t>
            </a:r>
            <a:r>
              <a:rPr lang="en-US" altLang="zh-CN" sz="1200" smtClean="0">
                <a:latin typeface="Arial" charset="0"/>
                <a:ea typeface="宋体" charset="-122"/>
              </a:rPr>
              <a:t>1</a:t>
            </a:r>
            <a:r>
              <a:rPr lang="zh-CN" altLang="zh-CN" sz="1200" smtClean="0">
                <a:latin typeface="Arial" charset="0"/>
                <a:ea typeface="宋体" charset="-122"/>
              </a:rPr>
              <a:t>年余为全面查体入院。</a:t>
            </a:r>
          </a:p>
          <a:p>
            <a:r>
              <a:rPr lang="zh-CN" altLang="zh-CN" sz="1200" b="1" smtClean="0">
                <a:latin typeface="Arial" charset="0"/>
                <a:ea typeface="宋体" charset="-122"/>
              </a:rPr>
              <a:t>现病史：</a:t>
            </a:r>
            <a:r>
              <a:rPr lang="zh-CN" altLang="zh-CN" sz="1200" smtClean="0">
                <a:latin typeface="Arial" charset="0"/>
                <a:ea typeface="宋体" charset="-122"/>
              </a:rPr>
              <a:t>缘于</a:t>
            </a:r>
            <a:r>
              <a:rPr lang="en-US" altLang="zh-CN" sz="1200" smtClean="0">
                <a:latin typeface="Arial" charset="0"/>
                <a:ea typeface="宋体" charset="-122"/>
              </a:rPr>
              <a:t>2007</a:t>
            </a:r>
            <a:r>
              <a:rPr lang="zh-CN" altLang="zh-CN" sz="1200" smtClean="0">
                <a:latin typeface="Arial" charset="0"/>
                <a:ea typeface="宋体" charset="-122"/>
              </a:rPr>
              <a:t>年</a:t>
            </a:r>
            <a:r>
              <a:rPr lang="en-US" altLang="zh-CN" sz="1200" smtClean="0">
                <a:latin typeface="Arial" charset="0"/>
                <a:ea typeface="宋体" charset="-122"/>
              </a:rPr>
              <a:t>5</a:t>
            </a:r>
            <a:r>
              <a:rPr lang="zh-CN" altLang="zh-CN" sz="1200" smtClean="0">
                <a:latin typeface="Arial" charset="0"/>
                <a:ea typeface="宋体" charset="-122"/>
              </a:rPr>
              <a:t>月在我院查体发现血糖升高，空腹血糖</a:t>
            </a:r>
            <a:r>
              <a:rPr lang="en-US" altLang="zh-CN" sz="1200" smtClean="0">
                <a:latin typeface="Arial" charset="0"/>
                <a:ea typeface="宋体" charset="-122"/>
              </a:rPr>
              <a:t>7.60mmol/L</a:t>
            </a:r>
            <a:r>
              <a:rPr lang="zh-CN" altLang="zh-CN" sz="1200" smtClean="0">
                <a:latin typeface="Arial" charset="0"/>
                <a:ea typeface="宋体" charset="-122"/>
              </a:rPr>
              <a:t>，餐后血糖未查，无多饮、多食、多尿，无体重减轻，行</a:t>
            </a:r>
            <a:r>
              <a:rPr lang="en-US" altLang="zh-CN" sz="1200" smtClean="0">
                <a:latin typeface="Arial" charset="0"/>
                <a:ea typeface="宋体" charset="-122"/>
              </a:rPr>
              <a:t>OGTT </a:t>
            </a:r>
            <a:r>
              <a:rPr lang="zh-CN" altLang="zh-CN" sz="1200" smtClean="0">
                <a:latin typeface="Arial" charset="0"/>
                <a:ea typeface="宋体" charset="-122"/>
              </a:rPr>
              <a:t>试验，查血糖：</a:t>
            </a:r>
            <a:r>
              <a:rPr lang="en-US" altLang="zh-CN" sz="1200" smtClean="0">
                <a:latin typeface="Arial" charset="0"/>
                <a:ea typeface="宋体" charset="-122"/>
              </a:rPr>
              <a:t>0h 7.21mmol/L</a:t>
            </a:r>
            <a:r>
              <a:rPr lang="zh-CN" altLang="zh-CN" sz="1200" smtClean="0">
                <a:latin typeface="Arial" charset="0"/>
                <a:ea typeface="宋体" charset="-122"/>
              </a:rPr>
              <a:t>、</a:t>
            </a:r>
            <a:r>
              <a:rPr lang="en-US" altLang="zh-CN" sz="1200" smtClean="0">
                <a:latin typeface="Arial" charset="0"/>
                <a:ea typeface="宋体" charset="-122"/>
              </a:rPr>
              <a:t>1h 14.46mmol/L</a:t>
            </a:r>
            <a:r>
              <a:rPr lang="zh-CN" altLang="zh-CN" sz="1200" smtClean="0">
                <a:latin typeface="Arial" charset="0"/>
                <a:ea typeface="宋体" charset="-122"/>
              </a:rPr>
              <a:t>、</a:t>
            </a:r>
            <a:r>
              <a:rPr lang="en-US" altLang="zh-CN" sz="1200" smtClean="0">
                <a:latin typeface="Arial" charset="0"/>
                <a:ea typeface="宋体" charset="-122"/>
              </a:rPr>
              <a:t>2h 12.85 mmol/L</a:t>
            </a:r>
            <a:r>
              <a:rPr lang="zh-CN" altLang="zh-CN" sz="1200" smtClean="0">
                <a:latin typeface="Arial" charset="0"/>
                <a:ea typeface="宋体" charset="-122"/>
              </a:rPr>
              <a:t>，诊为</a:t>
            </a:r>
            <a:r>
              <a:rPr lang="en-US" altLang="zh-CN" sz="1200" smtClean="0">
                <a:latin typeface="Arial" charset="0"/>
                <a:ea typeface="宋体" charset="-122"/>
              </a:rPr>
              <a:t>2</a:t>
            </a:r>
            <a:r>
              <a:rPr lang="zh-CN" altLang="zh-CN" sz="1200" smtClean="0">
                <a:latin typeface="Arial" charset="0"/>
                <a:ea typeface="宋体" charset="-122"/>
              </a:rPr>
              <a:t>型糖尿病，予以饮食控制，适当运动，口服二甲双胍片</a:t>
            </a:r>
            <a:r>
              <a:rPr lang="en-US" altLang="zh-CN" sz="1200" smtClean="0">
                <a:latin typeface="Arial" charset="0"/>
                <a:ea typeface="宋体" charset="-122"/>
              </a:rPr>
              <a:t>0.5g3/</a:t>
            </a:r>
            <a:r>
              <a:rPr lang="zh-CN" altLang="zh-CN" sz="1200" smtClean="0">
                <a:latin typeface="Arial" charset="0"/>
                <a:ea typeface="宋体" charset="-122"/>
              </a:rPr>
              <a:t>日治疗。此后患者定期在我院就诊，调整降糖药物治疗，</a:t>
            </a:r>
            <a:r>
              <a:rPr lang="en-US" altLang="zh-CN" sz="1200" smtClean="0">
                <a:latin typeface="Arial" charset="0"/>
                <a:ea typeface="宋体" charset="-122"/>
              </a:rPr>
              <a:t>2008</a:t>
            </a:r>
            <a:r>
              <a:rPr lang="zh-CN" altLang="zh-CN" sz="1200" smtClean="0">
                <a:latin typeface="Arial" charset="0"/>
                <a:ea typeface="宋体" charset="-122"/>
              </a:rPr>
              <a:t>年</a:t>
            </a:r>
            <a:r>
              <a:rPr lang="en-US" altLang="zh-CN" sz="1200" smtClean="0">
                <a:latin typeface="Arial" charset="0"/>
                <a:ea typeface="宋体" charset="-122"/>
              </a:rPr>
              <a:t>1</a:t>
            </a:r>
            <a:r>
              <a:rPr lang="zh-CN" altLang="zh-CN" sz="1200" smtClean="0">
                <a:latin typeface="Arial" charset="0"/>
                <a:ea typeface="宋体" charset="-122"/>
              </a:rPr>
              <a:t>月加用格列齐特缓释片</a:t>
            </a:r>
            <a:r>
              <a:rPr lang="en-US" altLang="zh-CN" sz="1200" smtClean="0">
                <a:latin typeface="Arial" charset="0"/>
                <a:ea typeface="宋体" charset="-122"/>
              </a:rPr>
              <a:t>30mg</a:t>
            </a:r>
            <a:r>
              <a:rPr lang="zh-CN" altLang="zh-CN" sz="1200" smtClean="0">
                <a:latin typeface="Arial" charset="0"/>
                <a:ea typeface="宋体" charset="-122"/>
              </a:rPr>
              <a:t>治疗。</a:t>
            </a:r>
            <a:r>
              <a:rPr lang="en-US" altLang="zh-CN" sz="1200" smtClean="0">
                <a:latin typeface="Arial" charset="0"/>
                <a:ea typeface="宋体" charset="-122"/>
              </a:rPr>
              <a:t>2008</a:t>
            </a:r>
            <a:r>
              <a:rPr lang="zh-CN" altLang="zh-CN" sz="1200" smtClean="0">
                <a:latin typeface="Arial" charset="0"/>
                <a:ea typeface="宋体" charset="-122"/>
              </a:rPr>
              <a:t>年</a:t>
            </a:r>
            <a:r>
              <a:rPr lang="en-US" altLang="zh-CN" sz="1200" smtClean="0">
                <a:latin typeface="Arial" charset="0"/>
                <a:ea typeface="宋体" charset="-122"/>
              </a:rPr>
              <a:t>6</a:t>
            </a:r>
            <a:r>
              <a:rPr lang="zh-CN" altLang="zh-CN" sz="1200" smtClean="0">
                <a:latin typeface="Arial" charset="0"/>
                <a:ea typeface="宋体" charset="-122"/>
              </a:rPr>
              <a:t>月</a:t>
            </a:r>
            <a:r>
              <a:rPr lang="en-US" altLang="zh-CN" sz="1200" smtClean="0">
                <a:latin typeface="Arial" charset="0"/>
                <a:ea typeface="宋体" charset="-122"/>
              </a:rPr>
              <a:t>12</a:t>
            </a:r>
            <a:r>
              <a:rPr lang="zh-CN" altLang="zh-CN" sz="1200" smtClean="0">
                <a:latin typeface="Arial" charset="0"/>
                <a:ea typeface="宋体" charset="-122"/>
              </a:rPr>
              <a:t>日在我院查</a:t>
            </a:r>
            <a:r>
              <a:rPr lang="en-US" altLang="zh-CN" sz="1200" smtClean="0">
                <a:latin typeface="Arial" charset="0"/>
                <a:ea typeface="宋体" charset="-122"/>
              </a:rPr>
              <a:t>FPG 6.70 mmol/L</a:t>
            </a:r>
            <a:r>
              <a:rPr lang="zh-CN" altLang="zh-CN" sz="1200" smtClean="0">
                <a:latin typeface="Arial" charset="0"/>
                <a:ea typeface="宋体" charset="-122"/>
              </a:rPr>
              <a:t>、</a:t>
            </a:r>
            <a:r>
              <a:rPr lang="en-US" altLang="zh-CN" sz="1200" smtClean="0">
                <a:latin typeface="Arial" charset="0"/>
                <a:ea typeface="宋体" charset="-122"/>
              </a:rPr>
              <a:t>2hPG 8.91mmol/L</a:t>
            </a:r>
            <a:r>
              <a:rPr lang="zh-CN" altLang="zh-CN" sz="1200" smtClean="0">
                <a:latin typeface="Arial" charset="0"/>
                <a:ea typeface="宋体" charset="-122"/>
              </a:rPr>
              <a:t>、</a:t>
            </a:r>
            <a:r>
              <a:rPr lang="en-US" altLang="zh-CN" sz="1200" smtClean="0">
                <a:latin typeface="Arial" charset="0"/>
                <a:ea typeface="宋体" charset="-122"/>
              </a:rPr>
              <a:t>HbA1c 6.7</a:t>
            </a:r>
            <a:r>
              <a:rPr lang="zh-CN" altLang="zh-CN" sz="1200" smtClean="0">
                <a:latin typeface="Arial" charset="0"/>
                <a:ea typeface="宋体" charset="-122"/>
              </a:rPr>
              <a:t>％、</a:t>
            </a:r>
            <a:r>
              <a:rPr lang="en-US" altLang="zh-CN" sz="1200" smtClean="0">
                <a:latin typeface="Arial" charset="0"/>
                <a:ea typeface="宋体" charset="-122"/>
              </a:rPr>
              <a:t>Alb/Cr 13mg/g</a:t>
            </a:r>
            <a:r>
              <a:rPr lang="zh-CN" altLang="zh-CN" sz="1200" smtClean="0">
                <a:latin typeface="Arial" charset="0"/>
                <a:ea typeface="宋体" charset="-122"/>
              </a:rPr>
              <a:t>，现为进一步治疗及全面查体于</a:t>
            </a:r>
            <a:r>
              <a:rPr lang="en-US" altLang="zh-CN" sz="1200" smtClean="0">
                <a:latin typeface="Arial" charset="0"/>
                <a:ea typeface="宋体" charset="-122"/>
              </a:rPr>
              <a:t>2008</a:t>
            </a:r>
            <a:r>
              <a:rPr lang="zh-CN" altLang="zh-CN" sz="1200" smtClean="0">
                <a:latin typeface="Arial" charset="0"/>
                <a:ea typeface="宋体" charset="-122"/>
              </a:rPr>
              <a:t>年</a:t>
            </a:r>
            <a:r>
              <a:rPr lang="en-US" altLang="zh-CN" sz="1200" smtClean="0">
                <a:latin typeface="Arial" charset="0"/>
                <a:ea typeface="宋体" charset="-122"/>
              </a:rPr>
              <a:t>6</a:t>
            </a:r>
            <a:r>
              <a:rPr lang="zh-CN" altLang="zh-CN" sz="1200" smtClean="0">
                <a:latin typeface="Arial" charset="0"/>
                <a:ea typeface="宋体" charset="-122"/>
              </a:rPr>
              <a:t>月</a:t>
            </a:r>
            <a:r>
              <a:rPr lang="en-US" altLang="zh-CN" sz="1200" smtClean="0">
                <a:latin typeface="Arial" charset="0"/>
                <a:ea typeface="宋体" charset="-122"/>
              </a:rPr>
              <a:t>15</a:t>
            </a:r>
            <a:r>
              <a:rPr lang="zh-CN" altLang="zh-CN" sz="1200" smtClean="0">
                <a:latin typeface="Arial" charset="0"/>
                <a:ea typeface="宋体" charset="-122"/>
              </a:rPr>
              <a:t>日入院。</a:t>
            </a:r>
          </a:p>
          <a:p>
            <a:r>
              <a:rPr lang="zh-CN" altLang="zh-CN" sz="1200" b="1" smtClean="0">
                <a:latin typeface="Arial" charset="0"/>
                <a:ea typeface="宋体" charset="-122"/>
              </a:rPr>
              <a:t>既往史：</a:t>
            </a:r>
            <a:r>
              <a:rPr lang="en-US" altLang="zh-CN" sz="1200" smtClean="0">
                <a:latin typeface="Arial" charset="0"/>
                <a:ea typeface="宋体" charset="-122"/>
              </a:rPr>
              <a:t>2004</a:t>
            </a:r>
            <a:r>
              <a:rPr lang="zh-CN" altLang="zh-CN" sz="1200" smtClean="0">
                <a:latin typeface="Arial" charset="0"/>
                <a:ea typeface="宋体" charset="-122"/>
              </a:rPr>
              <a:t>年在我院诊为高尿酸血症，现口服别嘌呤醇</a:t>
            </a:r>
            <a:r>
              <a:rPr lang="en-US" altLang="zh-CN" sz="1200" smtClean="0">
                <a:latin typeface="Arial" charset="0"/>
                <a:ea typeface="宋体" charset="-122"/>
              </a:rPr>
              <a:t>0.1g1/</a:t>
            </a:r>
            <a:r>
              <a:rPr lang="zh-CN" altLang="zh-CN" sz="1200" smtClean="0">
                <a:latin typeface="Arial" charset="0"/>
                <a:ea typeface="宋体" charset="-122"/>
              </a:rPr>
              <a:t>日治疗，无不适。</a:t>
            </a:r>
            <a:r>
              <a:rPr lang="en-US" altLang="zh-CN" sz="1200" smtClean="0">
                <a:latin typeface="Arial" charset="0"/>
                <a:ea typeface="宋体" charset="-122"/>
              </a:rPr>
              <a:t>2004</a:t>
            </a:r>
            <a:r>
              <a:rPr lang="zh-CN" altLang="zh-CN" sz="1200" smtClean="0">
                <a:latin typeface="Arial" charset="0"/>
                <a:ea typeface="宋体" charset="-122"/>
              </a:rPr>
              <a:t>年</a:t>
            </a:r>
            <a:r>
              <a:rPr lang="en-US" altLang="zh-CN" sz="1200" smtClean="0">
                <a:latin typeface="Arial" charset="0"/>
                <a:ea typeface="宋体" charset="-122"/>
              </a:rPr>
              <a:t>1</a:t>
            </a:r>
            <a:r>
              <a:rPr lang="zh-CN" altLang="zh-CN" sz="1200" smtClean="0">
                <a:latin typeface="Arial" charset="0"/>
                <a:ea typeface="宋体" charset="-122"/>
              </a:rPr>
              <a:t>月诊为混合型高脂血症，现口服阿托伐他汀</a:t>
            </a:r>
            <a:r>
              <a:rPr lang="en-US" altLang="zh-CN" sz="1200" smtClean="0">
                <a:latin typeface="Arial" charset="0"/>
                <a:ea typeface="宋体" charset="-122"/>
              </a:rPr>
              <a:t>10mg1/</a:t>
            </a:r>
            <a:r>
              <a:rPr lang="zh-CN" altLang="zh-CN" sz="1200" smtClean="0">
                <a:latin typeface="Arial" charset="0"/>
                <a:ea typeface="宋体" charset="-122"/>
              </a:rPr>
              <a:t>晚治疗。</a:t>
            </a:r>
            <a:r>
              <a:rPr lang="en-US" altLang="zh-CN" sz="1200" smtClean="0">
                <a:latin typeface="Arial" charset="0"/>
                <a:ea typeface="宋体" charset="-122"/>
              </a:rPr>
              <a:t>2006</a:t>
            </a:r>
            <a:r>
              <a:rPr lang="zh-CN" altLang="zh-CN" sz="1200" smtClean="0">
                <a:latin typeface="Arial" charset="0"/>
                <a:ea typeface="宋体" charset="-122"/>
              </a:rPr>
              <a:t>年</a:t>
            </a:r>
            <a:r>
              <a:rPr lang="en-US" altLang="zh-CN" sz="1200" smtClean="0">
                <a:latin typeface="Arial" charset="0"/>
                <a:ea typeface="宋体" charset="-122"/>
              </a:rPr>
              <a:t>7</a:t>
            </a:r>
            <a:r>
              <a:rPr lang="zh-CN" altLang="zh-CN" sz="1200" smtClean="0">
                <a:latin typeface="Arial" charset="0"/>
                <a:ea typeface="宋体" charset="-122"/>
              </a:rPr>
              <a:t>月诊为高血压病，最高血压</a:t>
            </a:r>
            <a:r>
              <a:rPr lang="en-US" altLang="zh-CN" sz="1200" smtClean="0">
                <a:latin typeface="Arial" charset="0"/>
                <a:ea typeface="宋体" charset="-122"/>
              </a:rPr>
              <a:t>180/110mmHg</a:t>
            </a:r>
            <a:r>
              <a:rPr lang="zh-CN" altLang="zh-CN" sz="1200" smtClean="0">
                <a:latin typeface="Arial" charset="0"/>
                <a:ea typeface="宋体" charset="-122"/>
              </a:rPr>
              <a:t>，现口服氨氯地平片</a:t>
            </a:r>
            <a:r>
              <a:rPr lang="en-US" altLang="zh-CN" sz="1200" smtClean="0">
                <a:latin typeface="Arial" charset="0"/>
                <a:ea typeface="宋体" charset="-122"/>
              </a:rPr>
              <a:t>5mg 1/</a:t>
            </a:r>
            <a:r>
              <a:rPr lang="zh-CN" altLang="zh-CN" sz="1200" smtClean="0">
                <a:latin typeface="Arial" charset="0"/>
                <a:ea typeface="宋体" charset="-122"/>
              </a:rPr>
              <a:t>日、厄贝沙坦片</a:t>
            </a:r>
            <a:r>
              <a:rPr lang="en-US" altLang="zh-CN" sz="1200" smtClean="0">
                <a:latin typeface="Arial" charset="0"/>
                <a:ea typeface="宋体" charset="-122"/>
              </a:rPr>
              <a:t>150mg1/</a:t>
            </a:r>
            <a:r>
              <a:rPr lang="zh-CN" altLang="zh-CN" sz="1200" smtClean="0">
                <a:latin typeface="Arial" charset="0"/>
                <a:ea typeface="宋体" charset="-122"/>
              </a:rPr>
              <a:t>日治疗，血压控制在</a:t>
            </a:r>
            <a:r>
              <a:rPr lang="en-US" altLang="zh-CN" sz="1200" smtClean="0">
                <a:latin typeface="Arial" charset="0"/>
                <a:ea typeface="宋体" charset="-122"/>
              </a:rPr>
              <a:t>130/80mmHg</a:t>
            </a:r>
            <a:r>
              <a:rPr lang="zh-CN" altLang="zh-CN" sz="1200" smtClean="0">
                <a:latin typeface="Arial" charset="0"/>
                <a:ea typeface="宋体" charset="-122"/>
              </a:rPr>
              <a:t>左右。</a:t>
            </a:r>
            <a:r>
              <a:rPr lang="en-US" altLang="zh-CN" sz="1200" smtClean="0">
                <a:latin typeface="Arial" charset="0"/>
                <a:ea typeface="宋体" charset="-122"/>
              </a:rPr>
              <a:t>2007</a:t>
            </a:r>
            <a:r>
              <a:rPr lang="zh-CN" altLang="zh-CN" sz="1200" smtClean="0">
                <a:latin typeface="Arial" charset="0"/>
                <a:ea typeface="宋体" charset="-122"/>
              </a:rPr>
              <a:t>年</a:t>
            </a:r>
            <a:r>
              <a:rPr lang="en-US" altLang="zh-CN" sz="1200" smtClean="0">
                <a:latin typeface="Arial" charset="0"/>
                <a:ea typeface="宋体" charset="-122"/>
              </a:rPr>
              <a:t>5</a:t>
            </a:r>
            <a:r>
              <a:rPr lang="zh-CN" altLang="zh-CN" sz="1200" smtClean="0">
                <a:latin typeface="Arial" charset="0"/>
                <a:ea typeface="宋体" charset="-122"/>
              </a:rPr>
              <a:t>月无诱因出现胸闷、憋气，在我院就诊，行冠脉</a:t>
            </a:r>
            <a:r>
              <a:rPr lang="en-US" altLang="zh-CN" sz="1200" smtClean="0">
                <a:latin typeface="Arial" charset="0"/>
                <a:ea typeface="宋体" charset="-122"/>
              </a:rPr>
              <a:t>CTA</a:t>
            </a:r>
            <a:r>
              <a:rPr lang="zh-CN" altLang="zh-CN" sz="1200" smtClean="0">
                <a:latin typeface="Arial" charset="0"/>
                <a:ea typeface="宋体" charset="-122"/>
              </a:rPr>
              <a:t>提示前降支中段狭窄</a:t>
            </a:r>
            <a:r>
              <a:rPr lang="en-US" altLang="zh-CN" sz="1200" smtClean="0">
                <a:latin typeface="Arial" charset="0"/>
                <a:ea typeface="宋体" charset="-122"/>
              </a:rPr>
              <a:t>60</a:t>
            </a:r>
            <a:r>
              <a:rPr lang="zh-CN" altLang="zh-CN" sz="1200" smtClean="0">
                <a:latin typeface="Arial" charset="0"/>
                <a:ea typeface="宋体" charset="-122"/>
              </a:rPr>
              <a:t>％，诊为冠心病 稳定型心绞痛，予以硝酸异山梨酯缓释片</a:t>
            </a:r>
            <a:r>
              <a:rPr lang="en-US" altLang="zh-CN" sz="1200" smtClean="0">
                <a:latin typeface="Arial" charset="0"/>
                <a:ea typeface="宋体" charset="-122"/>
              </a:rPr>
              <a:t>40mg1/</a:t>
            </a:r>
            <a:r>
              <a:rPr lang="zh-CN" altLang="zh-CN" sz="1200" smtClean="0">
                <a:latin typeface="Arial" charset="0"/>
                <a:ea typeface="宋体" charset="-122"/>
              </a:rPr>
              <a:t>日、阿司匹林肠溶片</a:t>
            </a:r>
            <a:r>
              <a:rPr lang="en-US" altLang="zh-CN" sz="1200" smtClean="0">
                <a:latin typeface="Arial" charset="0"/>
                <a:ea typeface="宋体" charset="-122"/>
              </a:rPr>
              <a:t>0.1g1/</a:t>
            </a:r>
            <a:r>
              <a:rPr lang="zh-CN" altLang="zh-CN" sz="1200" smtClean="0">
                <a:latin typeface="Arial" charset="0"/>
                <a:ea typeface="宋体" charset="-122"/>
              </a:rPr>
              <a:t>日治疗。另有前列腺增生、胆囊切除术后病史。吸烟：</a:t>
            </a:r>
            <a:r>
              <a:rPr lang="en-US" altLang="zh-CN" sz="1200" smtClean="0">
                <a:latin typeface="Arial" charset="0"/>
                <a:ea typeface="宋体" charset="-122"/>
              </a:rPr>
              <a:t>20</a:t>
            </a:r>
            <a:r>
              <a:rPr lang="zh-CN" altLang="zh-CN" sz="1200" smtClean="0">
                <a:latin typeface="Arial" charset="0"/>
                <a:ea typeface="宋体" charset="-122"/>
              </a:rPr>
              <a:t>支</a:t>
            </a:r>
            <a:r>
              <a:rPr lang="en-US" altLang="zh-CN" sz="1200" smtClean="0">
                <a:latin typeface="Arial" charset="0"/>
                <a:ea typeface="宋体" charset="-122"/>
              </a:rPr>
              <a:t>/</a:t>
            </a:r>
            <a:r>
              <a:rPr lang="zh-CN" altLang="zh-CN" sz="1200" smtClean="0">
                <a:latin typeface="Arial" charset="0"/>
                <a:ea typeface="宋体" charset="-122"/>
              </a:rPr>
              <a:t>日</a:t>
            </a:r>
            <a:r>
              <a:rPr lang="en-US" altLang="zh-CN" sz="1200" smtClean="0">
                <a:latin typeface="Arial" charset="0"/>
                <a:ea typeface="宋体" charset="-122"/>
              </a:rPr>
              <a:t>×40</a:t>
            </a:r>
            <a:r>
              <a:rPr lang="zh-CN" altLang="zh-CN" sz="1200" smtClean="0">
                <a:latin typeface="Arial" charset="0"/>
                <a:ea typeface="宋体" charset="-122"/>
              </a:rPr>
              <a:t>年，饮白酒：</a:t>
            </a:r>
            <a:r>
              <a:rPr lang="en-US" altLang="zh-CN" sz="1200" smtClean="0">
                <a:latin typeface="Arial" charset="0"/>
                <a:ea typeface="宋体" charset="-122"/>
              </a:rPr>
              <a:t>150ml/</a:t>
            </a:r>
            <a:r>
              <a:rPr lang="zh-CN" altLang="zh-CN" sz="1200" smtClean="0">
                <a:latin typeface="Arial" charset="0"/>
                <a:ea typeface="宋体" charset="-122"/>
              </a:rPr>
              <a:t>次</a:t>
            </a:r>
            <a:r>
              <a:rPr lang="en-US" altLang="zh-CN" sz="1200" smtClean="0">
                <a:latin typeface="Arial" charset="0"/>
                <a:ea typeface="宋体" charset="-122"/>
              </a:rPr>
              <a:t>×1-2</a:t>
            </a:r>
            <a:r>
              <a:rPr lang="zh-CN" altLang="zh-CN" sz="1200" smtClean="0">
                <a:latin typeface="Arial" charset="0"/>
                <a:ea typeface="宋体" charset="-122"/>
              </a:rPr>
              <a:t>次</a:t>
            </a:r>
            <a:r>
              <a:rPr lang="en-US" altLang="zh-CN" sz="1200" smtClean="0">
                <a:latin typeface="Arial" charset="0"/>
                <a:ea typeface="宋体" charset="-122"/>
              </a:rPr>
              <a:t>/</a:t>
            </a:r>
            <a:r>
              <a:rPr lang="zh-CN" altLang="zh-CN" sz="1200" smtClean="0">
                <a:latin typeface="Arial" charset="0"/>
                <a:ea typeface="宋体" charset="-122"/>
              </a:rPr>
              <a:t>周。育</a:t>
            </a:r>
            <a:r>
              <a:rPr lang="en-US" altLang="zh-CN" sz="1200" smtClean="0">
                <a:latin typeface="Arial" charset="0"/>
                <a:ea typeface="宋体" charset="-122"/>
              </a:rPr>
              <a:t>2</a:t>
            </a:r>
            <a:r>
              <a:rPr lang="zh-CN" altLang="zh-CN" sz="1200" smtClean="0">
                <a:latin typeface="Arial" charset="0"/>
                <a:ea typeface="宋体" charset="-122"/>
              </a:rPr>
              <a:t>子</a:t>
            </a:r>
            <a:r>
              <a:rPr lang="en-US" altLang="zh-CN" sz="1200" smtClean="0">
                <a:latin typeface="Arial" charset="0"/>
                <a:ea typeface="宋体" charset="-122"/>
              </a:rPr>
              <a:t>1</a:t>
            </a:r>
            <a:r>
              <a:rPr lang="zh-CN" altLang="zh-CN" sz="1200" smtClean="0">
                <a:latin typeface="Arial" charset="0"/>
                <a:ea typeface="宋体" charset="-122"/>
              </a:rPr>
              <a:t>女，体健。父母已故，父亲有糖尿病、高血压病病史，有</a:t>
            </a:r>
            <a:r>
              <a:rPr lang="en-US" altLang="zh-CN" sz="1200" smtClean="0">
                <a:latin typeface="Arial" charset="0"/>
                <a:ea typeface="宋体" charset="-122"/>
              </a:rPr>
              <a:t>1</a:t>
            </a:r>
            <a:r>
              <a:rPr lang="zh-CN" altLang="zh-CN" sz="1200" smtClean="0">
                <a:latin typeface="Arial" charset="0"/>
                <a:ea typeface="宋体" charset="-122"/>
              </a:rPr>
              <a:t>姐</a:t>
            </a:r>
            <a:r>
              <a:rPr lang="en-US" altLang="zh-CN" sz="1200" smtClean="0">
                <a:latin typeface="Arial" charset="0"/>
                <a:ea typeface="宋体" charset="-122"/>
              </a:rPr>
              <a:t>2</a:t>
            </a:r>
            <a:r>
              <a:rPr lang="zh-CN" altLang="zh-CN" sz="1200" smtClean="0">
                <a:latin typeface="Arial" charset="0"/>
                <a:ea typeface="宋体" charset="-122"/>
              </a:rPr>
              <a:t>弟，其中</a:t>
            </a:r>
            <a:r>
              <a:rPr lang="en-US" altLang="zh-CN" sz="1200" smtClean="0">
                <a:latin typeface="Arial" charset="0"/>
                <a:ea typeface="宋体" charset="-122"/>
              </a:rPr>
              <a:t>1</a:t>
            </a:r>
            <a:r>
              <a:rPr lang="zh-CN" altLang="zh-CN" sz="1200" smtClean="0">
                <a:latin typeface="Arial" charset="0"/>
                <a:ea typeface="宋体" charset="-122"/>
              </a:rPr>
              <a:t>弟有糖尿病。</a:t>
            </a:r>
            <a:endParaRPr lang="en-US" altLang="zh-CN" sz="1200" smtClean="0">
              <a:latin typeface="Arial" charset="0"/>
              <a:ea typeface="宋体" charset="-122"/>
            </a:endParaRPr>
          </a:p>
          <a:p>
            <a:r>
              <a:rPr lang="zh-CN" altLang="zh-CN" sz="1200" b="1" smtClean="0">
                <a:latin typeface="Arial" charset="0"/>
                <a:ea typeface="宋体" charset="-122"/>
              </a:rPr>
              <a:t>查体：</a:t>
            </a:r>
            <a:r>
              <a:rPr lang="zh-CN" altLang="zh-CN" sz="1200" smtClean="0">
                <a:latin typeface="Arial" charset="0"/>
                <a:ea typeface="宋体" charset="-122"/>
              </a:rPr>
              <a:t>血压</a:t>
            </a:r>
            <a:r>
              <a:rPr lang="en-US" altLang="zh-CN" sz="1200" smtClean="0">
                <a:latin typeface="Arial" charset="0"/>
                <a:ea typeface="宋体" charset="-122"/>
              </a:rPr>
              <a:t>112/63mmHg</a:t>
            </a:r>
            <a:r>
              <a:rPr lang="zh-CN" altLang="zh-CN" sz="1200" smtClean="0">
                <a:latin typeface="Arial" charset="0"/>
                <a:ea typeface="宋体" charset="-122"/>
              </a:rPr>
              <a:t>，身高</a:t>
            </a:r>
            <a:r>
              <a:rPr lang="en-US" altLang="zh-CN" sz="1200" smtClean="0">
                <a:latin typeface="Arial" charset="0"/>
                <a:ea typeface="宋体" charset="-122"/>
              </a:rPr>
              <a:t>174cm</a:t>
            </a:r>
            <a:r>
              <a:rPr lang="zh-CN" altLang="zh-CN" sz="1200" smtClean="0">
                <a:latin typeface="Arial" charset="0"/>
                <a:ea typeface="宋体" charset="-122"/>
              </a:rPr>
              <a:t>，体重</a:t>
            </a:r>
            <a:r>
              <a:rPr lang="en-US" altLang="zh-CN" sz="1200" smtClean="0">
                <a:latin typeface="Arial" charset="0"/>
                <a:ea typeface="宋体" charset="-122"/>
              </a:rPr>
              <a:t>85kg</a:t>
            </a:r>
            <a:r>
              <a:rPr lang="zh-CN" altLang="zh-CN" sz="1200" smtClean="0">
                <a:latin typeface="Arial" charset="0"/>
                <a:ea typeface="宋体" charset="-122"/>
              </a:rPr>
              <a:t>，腰围</a:t>
            </a:r>
            <a:r>
              <a:rPr lang="en-US" altLang="zh-CN" sz="1200" smtClean="0">
                <a:latin typeface="Arial" charset="0"/>
                <a:ea typeface="宋体" charset="-122"/>
              </a:rPr>
              <a:t>94cm</a:t>
            </a:r>
            <a:r>
              <a:rPr lang="zh-CN" altLang="zh-CN" sz="1200" smtClean="0">
                <a:latin typeface="Arial" charset="0"/>
                <a:ea typeface="宋体" charset="-122"/>
              </a:rPr>
              <a:t>，臀围</a:t>
            </a:r>
            <a:r>
              <a:rPr lang="en-US" altLang="zh-CN" sz="1200" smtClean="0">
                <a:latin typeface="Arial" charset="0"/>
                <a:ea typeface="宋体" charset="-122"/>
              </a:rPr>
              <a:t>102cm</a:t>
            </a:r>
            <a:r>
              <a:rPr lang="zh-CN" altLang="zh-CN" sz="1200" smtClean="0">
                <a:latin typeface="Arial" charset="0"/>
                <a:ea typeface="宋体" charset="-122"/>
              </a:rPr>
              <a:t>。神志清，右侧颈部可闻及收缩期杂音，左侧未闻及血管杂音，双肺呼吸音清，未闻及罗音，心界不大，心率</a:t>
            </a:r>
            <a:r>
              <a:rPr lang="en-US" altLang="zh-CN" sz="1200" smtClean="0">
                <a:latin typeface="Arial" charset="0"/>
                <a:ea typeface="宋体" charset="-122"/>
              </a:rPr>
              <a:t>62</a:t>
            </a:r>
            <a:r>
              <a:rPr lang="zh-CN" altLang="zh-CN" sz="1200" smtClean="0">
                <a:latin typeface="Arial" charset="0"/>
                <a:ea typeface="宋体" charset="-122"/>
              </a:rPr>
              <a:t>次</a:t>
            </a:r>
            <a:r>
              <a:rPr lang="en-US" altLang="zh-CN" sz="1200" smtClean="0">
                <a:latin typeface="Arial" charset="0"/>
                <a:ea typeface="宋体" charset="-122"/>
              </a:rPr>
              <a:t>/</a:t>
            </a:r>
            <a:r>
              <a:rPr lang="zh-CN" altLang="zh-CN" sz="1200" smtClean="0">
                <a:latin typeface="Arial" charset="0"/>
                <a:ea typeface="宋体" charset="-122"/>
              </a:rPr>
              <a:t>分，律齐，各瓣膜区未闻及杂音。腹软，肝脾肋下未触及，腹部、腹股沟区未闻及血管杂音，移动性浊音阴性，双下肢无水肿，双侧足背动脉搏动好。</a:t>
            </a:r>
          </a:p>
          <a:p>
            <a:r>
              <a:rPr lang="zh-CN" altLang="zh-CN" sz="1200" b="1" smtClean="0">
                <a:latin typeface="Arial" charset="0"/>
                <a:ea typeface="宋体" charset="-122"/>
              </a:rPr>
              <a:t>检查：</a:t>
            </a:r>
            <a:r>
              <a:rPr lang="en-US" altLang="zh-CN" sz="1200" smtClean="0">
                <a:latin typeface="Arial" charset="0"/>
                <a:ea typeface="宋体" charset="-122"/>
              </a:rPr>
              <a:t>FPG 6.70 mmol/L</a:t>
            </a:r>
            <a:r>
              <a:rPr lang="zh-CN" altLang="zh-CN" sz="1200" smtClean="0">
                <a:latin typeface="Arial" charset="0"/>
                <a:ea typeface="宋体" charset="-122"/>
              </a:rPr>
              <a:t>、</a:t>
            </a:r>
            <a:r>
              <a:rPr lang="en-US" altLang="zh-CN" sz="1200" smtClean="0">
                <a:latin typeface="Arial" charset="0"/>
                <a:ea typeface="宋体" charset="-122"/>
              </a:rPr>
              <a:t>PBG 8.91 mmol/L</a:t>
            </a:r>
            <a:r>
              <a:rPr lang="zh-CN" altLang="zh-CN" sz="1200" smtClean="0">
                <a:latin typeface="Arial" charset="0"/>
                <a:ea typeface="宋体" charset="-122"/>
              </a:rPr>
              <a:t>、</a:t>
            </a:r>
            <a:r>
              <a:rPr lang="en-US" altLang="zh-CN" sz="1200" smtClean="0">
                <a:latin typeface="Arial" charset="0"/>
                <a:ea typeface="宋体" charset="-122"/>
              </a:rPr>
              <a:t>FINS 2.71mU/L</a:t>
            </a:r>
            <a:r>
              <a:rPr lang="zh-CN" altLang="zh-CN" sz="1200" smtClean="0">
                <a:latin typeface="Arial" charset="0"/>
                <a:ea typeface="宋体" charset="-122"/>
              </a:rPr>
              <a:t>、</a:t>
            </a:r>
            <a:r>
              <a:rPr lang="en-US" altLang="zh-CN" sz="1200" smtClean="0">
                <a:latin typeface="Arial" charset="0"/>
                <a:ea typeface="宋体" charset="-122"/>
              </a:rPr>
              <a:t>2hINS 23.2mU/L</a:t>
            </a:r>
            <a:r>
              <a:rPr lang="zh-CN" altLang="zh-CN" sz="1200" smtClean="0">
                <a:latin typeface="Arial" charset="0"/>
                <a:ea typeface="宋体" charset="-122"/>
              </a:rPr>
              <a:t>、</a:t>
            </a:r>
            <a:r>
              <a:rPr lang="en-US" altLang="zh-CN" sz="1200" smtClean="0">
                <a:latin typeface="Arial" charset="0"/>
                <a:ea typeface="宋体" charset="-122"/>
              </a:rPr>
              <a:t>TC 5.93 mmol/L</a:t>
            </a:r>
            <a:r>
              <a:rPr lang="zh-CN" altLang="zh-CN" sz="1200" smtClean="0">
                <a:latin typeface="Arial" charset="0"/>
                <a:ea typeface="宋体" charset="-122"/>
              </a:rPr>
              <a:t>、</a:t>
            </a:r>
            <a:r>
              <a:rPr lang="en-US" altLang="zh-CN" sz="1200" smtClean="0">
                <a:latin typeface="Arial" charset="0"/>
                <a:ea typeface="宋体" charset="-122"/>
              </a:rPr>
              <a:t>TG1.85 mmol/L</a:t>
            </a:r>
            <a:r>
              <a:rPr lang="zh-CN" altLang="zh-CN" sz="1200" smtClean="0">
                <a:latin typeface="Arial" charset="0"/>
                <a:ea typeface="宋体" charset="-122"/>
              </a:rPr>
              <a:t>、</a:t>
            </a:r>
            <a:r>
              <a:rPr lang="en-US" altLang="zh-CN" sz="1200" smtClean="0">
                <a:latin typeface="Arial" charset="0"/>
                <a:ea typeface="宋体" charset="-122"/>
              </a:rPr>
              <a:t>HDL-c 0.87 mmol/L</a:t>
            </a:r>
            <a:r>
              <a:rPr lang="zh-CN" altLang="zh-CN" sz="1200" smtClean="0">
                <a:latin typeface="Arial" charset="0"/>
                <a:ea typeface="宋体" charset="-122"/>
              </a:rPr>
              <a:t>、</a:t>
            </a:r>
            <a:r>
              <a:rPr lang="en-US" altLang="zh-CN" sz="1200" smtClean="0">
                <a:latin typeface="Arial" charset="0"/>
                <a:ea typeface="宋体" charset="-122"/>
              </a:rPr>
              <a:t>LDL-c 3.57 mmol/L</a:t>
            </a:r>
            <a:r>
              <a:rPr lang="zh-CN" altLang="zh-CN" sz="1200" smtClean="0">
                <a:latin typeface="Arial" charset="0"/>
                <a:ea typeface="宋体" charset="-122"/>
              </a:rPr>
              <a:t>、</a:t>
            </a:r>
            <a:r>
              <a:rPr lang="en-US" altLang="zh-CN" sz="1200" smtClean="0">
                <a:latin typeface="Arial" charset="0"/>
                <a:ea typeface="宋体" charset="-122"/>
              </a:rPr>
              <a:t>Ua 486 umol/L</a:t>
            </a:r>
            <a:r>
              <a:rPr lang="zh-CN" altLang="zh-CN" sz="1200" smtClean="0">
                <a:latin typeface="Arial" charset="0"/>
                <a:ea typeface="宋体" charset="-122"/>
              </a:rPr>
              <a:t>，</a:t>
            </a:r>
            <a:r>
              <a:rPr lang="en-US" altLang="zh-CN" sz="1200" smtClean="0">
                <a:latin typeface="Arial" charset="0"/>
                <a:ea typeface="宋体" charset="-122"/>
              </a:rPr>
              <a:t>Cr 79.1umol/L</a:t>
            </a:r>
            <a:r>
              <a:rPr lang="zh-CN" altLang="zh-CN" sz="1200" smtClean="0">
                <a:latin typeface="Arial" charset="0"/>
                <a:ea typeface="宋体" charset="-122"/>
              </a:rPr>
              <a:t>、</a:t>
            </a:r>
            <a:r>
              <a:rPr lang="en-US" altLang="zh-CN" sz="1200" smtClean="0">
                <a:latin typeface="Arial" charset="0"/>
                <a:ea typeface="宋体" charset="-122"/>
              </a:rPr>
              <a:t>BUN5.27mmol/L</a:t>
            </a:r>
            <a:r>
              <a:rPr lang="zh-CN" altLang="zh-CN" sz="1200" smtClean="0">
                <a:latin typeface="Arial" charset="0"/>
                <a:ea typeface="宋体" charset="-122"/>
              </a:rPr>
              <a:t>、</a:t>
            </a:r>
            <a:r>
              <a:rPr lang="en-US" altLang="zh-CN" sz="1200" smtClean="0">
                <a:latin typeface="Arial" charset="0"/>
                <a:ea typeface="宋体" charset="-122"/>
              </a:rPr>
              <a:t>ALT20U/L</a:t>
            </a:r>
            <a:r>
              <a:rPr lang="zh-CN" altLang="zh-CN" sz="1200" smtClean="0">
                <a:latin typeface="Arial" charset="0"/>
                <a:ea typeface="宋体" charset="-122"/>
              </a:rPr>
              <a:t>、</a:t>
            </a:r>
            <a:r>
              <a:rPr lang="en-US" altLang="zh-CN" sz="1200" smtClean="0">
                <a:latin typeface="Arial" charset="0"/>
                <a:ea typeface="宋体" charset="-122"/>
              </a:rPr>
              <a:t>AST28U/L</a:t>
            </a:r>
            <a:r>
              <a:rPr lang="zh-CN" altLang="zh-CN" sz="1200" smtClean="0">
                <a:latin typeface="Arial" charset="0"/>
                <a:ea typeface="宋体" charset="-122"/>
              </a:rPr>
              <a:t>，</a:t>
            </a:r>
            <a:r>
              <a:rPr lang="en-US" altLang="zh-CN" sz="1200" smtClean="0">
                <a:latin typeface="Arial" charset="0"/>
                <a:ea typeface="宋体" charset="-122"/>
              </a:rPr>
              <a:t>HbA1c 6.7</a:t>
            </a:r>
            <a:r>
              <a:rPr lang="zh-CN" altLang="zh-CN" sz="1200" smtClean="0">
                <a:latin typeface="Arial" charset="0"/>
                <a:ea typeface="宋体" charset="-122"/>
              </a:rPr>
              <a:t>％、</a:t>
            </a:r>
            <a:r>
              <a:rPr lang="en-US" altLang="zh-CN" sz="1200" smtClean="0">
                <a:latin typeface="Arial" charset="0"/>
                <a:ea typeface="宋体" charset="-122"/>
              </a:rPr>
              <a:t>Alb/Cr 13mg/g</a:t>
            </a:r>
            <a:r>
              <a:rPr lang="zh-CN" altLang="zh-CN" sz="1200" smtClean="0">
                <a:latin typeface="Arial" charset="0"/>
                <a:ea typeface="宋体" charset="-122"/>
              </a:rPr>
              <a:t>。心电图示不正常</a:t>
            </a:r>
            <a:r>
              <a:rPr lang="en-US" altLang="zh-CN" sz="1200" smtClean="0">
                <a:latin typeface="Arial" charset="0"/>
                <a:ea typeface="宋体" charset="-122"/>
              </a:rPr>
              <a:t>ST-T</a:t>
            </a:r>
            <a:r>
              <a:rPr lang="zh-CN" altLang="zh-CN" sz="1200" smtClean="0">
                <a:latin typeface="Arial" charset="0"/>
                <a:ea typeface="宋体" charset="-122"/>
              </a:rPr>
              <a:t>；血管超声示右侧颈动脉狭窄</a:t>
            </a:r>
            <a:r>
              <a:rPr lang="en-US" altLang="zh-CN" sz="1200" smtClean="0">
                <a:latin typeface="Arial" charset="0"/>
                <a:ea typeface="宋体" charset="-122"/>
              </a:rPr>
              <a:t>50</a:t>
            </a:r>
            <a:r>
              <a:rPr lang="zh-CN" altLang="zh-CN" sz="1200" smtClean="0">
                <a:latin typeface="Arial" charset="0"/>
                <a:ea typeface="宋体" charset="-122"/>
              </a:rPr>
              <a:t>％，左侧颈动脉狭窄</a:t>
            </a:r>
            <a:r>
              <a:rPr lang="en-US" altLang="zh-CN" sz="1200" smtClean="0">
                <a:latin typeface="Arial" charset="0"/>
                <a:ea typeface="宋体" charset="-122"/>
              </a:rPr>
              <a:t>30</a:t>
            </a:r>
            <a:r>
              <a:rPr lang="zh-CN" altLang="zh-CN" sz="1200" smtClean="0">
                <a:latin typeface="Arial" charset="0"/>
                <a:ea typeface="宋体" charset="-122"/>
              </a:rPr>
              <a:t>％；下肢动脉内膜粗糙，未见狭窄。</a:t>
            </a:r>
          </a:p>
          <a:p>
            <a:r>
              <a:rPr lang="zh-CN" altLang="zh-CN" sz="1200" smtClean="0">
                <a:latin typeface="Arial" charset="0"/>
                <a:ea typeface="宋体" charset="-122"/>
              </a:rPr>
              <a:t>初步诊断：</a:t>
            </a:r>
            <a:r>
              <a:rPr lang="en-US" altLang="zh-CN" sz="1200" smtClean="0">
                <a:latin typeface="Arial" charset="0"/>
                <a:ea typeface="宋体" charset="-122"/>
              </a:rPr>
              <a:t>1. 2</a:t>
            </a:r>
            <a:r>
              <a:rPr lang="zh-CN" altLang="zh-CN" sz="1200" smtClean="0">
                <a:latin typeface="Arial" charset="0"/>
                <a:ea typeface="宋体" charset="-122"/>
              </a:rPr>
              <a:t>型糖尿病；</a:t>
            </a:r>
            <a:r>
              <a:rPr lang="en-US" altLang="zh-CN" sz="1200" smtClean="0">
                <a:latin typeface="Arial" charset="0"/>
                <a:ea typeface="宋体" charset="-122"/>
              </a:rPr>
              <a:t>2. </a:t>
            </a:r>
            <a:r>
              <a:rPr lang="zh-CN" altLang="zh-CN" sz="1200" smtClean="0">
                <a:latin typeface="Arial" charset="0"/>
                <a:ea typeface="宋体" charset="-122"/>
              </a:rPr>
              <a:t>高血压病 </a:t>
            </a:r>
            <a:r>
              <a:rPr lang="en-US" altLang="zh-CN" sz="1200" smtClean="0">
                <a:latin typeface="Arial" charset="0"/>
                <a:ea typeface="宋体" charset="-122"/>
              </a:rPr>
              <a:t>3</a:t>
            </a:r>
            <a:r>
              <a:rPr lang="zh-CN" altLang="zh-CN" sz="1200" smtClean="0">
                <a:latin typeface="Arial" charset="0"/>
                <a:ea typeface="宋体" charset="-122"/>
              </a:rPr>
              <a:t>级 极高危；</a:t>
            </a:r>
            <a:r>
              <a:rPr lang="en-US" altLang="zh-CN" sz="1200" smtClean="0">
                <a:latin typeface="Arial" charset="0"/>
                <a:ea typeface="宋体" charset="-122"/>
              </a:rPr>
              <a:t>3. </a:t>
            </a:r>
            <a:r>
              <a:rPr lang="zh-CN" altLang="zh-CN" sz="1200" smtClean="0">
                <a:latin typeface="Arial" charset="0"/>
                <a:ea typeface="宋体" charset="-122"/>
              </a:rPr>
              <a:t>混合型高脂血症；</a:t>
            </a:r>
            <a:r>
              <a:rPr lang="en-US" altLang="zh-CN" sz="1200" smtClean="0">
                <a:latin typeface="Arial" charset="0"/>
                <a:ea typeface="宋体" charset="-122"/>
              </a:rPr>
              <a:t>4. </a:t>
            </a:r>
            <a:r>
              <a:rPr lang="zh-CN" altLang="zh-CN" sz="1200" smtClean="0">
                <a:latin typeface="Arial" charset="0"/>
                <a:ea typeface="宋体" charset="-122"/>
              </a:rPr>
              <a:t>高尿酸血症；</a:t>
            </a:r>
            <a:r>
              <a:rPr lang="en-US" altLang="zh-CN" sz="1200" smtClean="0">
                <a:latin typeface="Arial" charset="0"/>
                <a:ea typeface="宋体" charset="-122"/>
              </a:rPr>
              <a:t>5. </a:t>
            </a:r>
            <a:r>
              <a:rPr lang="zh-CN" altLang="zh-CN" sz="1200" smtClean="0">
                <a:latin typeface="Arial" charset="0"/>
                <a:ea typeface="宋体" charset="-122"/>
              </a:rPr>
              <a:t>冠心病 稳定型心绞痛；</a:t>
            </a:r>
            <a:r>
              <a:rPr lang="en-US" altLang="zh-CN" sz="1200" smtClean="0">
                <a:latin typeface="Arial" charset="0"/>
                <a:ea typeface="宋体" charset="-122"/>
              </a:rPr>
              <a:t>6. </a:t>
            </a:r>
            <a:r>
              <a:rPr lang="zh-CN" altLang="zh-CN" sz="1200" smtClean="0">
                <a:latin typeface="Arial" charset="0"/>
                <a:ea typeface="宋体" charset="-122"/>
              </a:rPr>
              <a:t>前列腺增生；</a:t>
            </a:r>
            <a:r>
              <a:rPr lang="en-US" altLang="zh-CN" sz="1200" smtClean="0">
                <a:latin typeface="Arial" charset="0"/>
                <a:ea typeface="宋体" charset="-122"/>
              </a:rPr>
              <a:t>7.</a:t>
            </a:r>
            <a:r>
              <a:rPr lang="zh-CN" altLang="zh-CN" sz="1200" smtClean="0">
                <a:latin typeface="Arial" charset="0"/>
                <a:ea typeface="宋体" charset="-122"/>
              </a:rPr>
              <a:t>胆囊切除术后</a:t>
            </a:r>
          </a:p>
          <a:p>
            <a:endParaRPr lang="zh-CN" altLang="en-US" smtClean="0">
              <a:latin typeface="Arial" charset="0"/>
              <a:ea typeface="宋体"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患者基本信息</a:t>
            </a:r>
          </a:p>
        </p:txBody>
      </p:sp>
      <p:sp>
        <p:nvSpPr>
          <p:cNvPr id="72707" name="内容占位符 2"/>
          <p:cNvSpPr>
            <a:spLocks noGrp="1"/>
          </p:cNvSpPr>
          <p:nvPr>
            <p:ph idx="1"/>
          </p:nvPr>
        </p:nvSpPr>
        <p:spPr/>
        <p:txBody>
          <a:bodyPr/>
          <a:lstStyle/>
          <a:p>
            <a:endParaRPr lang="zh-CN" altLang="en-US" smtClean="0">
              <a:latin typeface="Arial" charset="0"/>
              <a:ea typeface="宋体" charset="-122"/>
            </a:endParaRPr>
          </a:p>
        </p:txBody>
      </p:sp>
      <p:pic>
        <p:nvPicPr>
          <p:cNvPr id="72708" name="Picture 2"/>
          <p:cNvPicPr>
            <a:picLocks noChangeAspect="1" noChangeArrowheads="1"/>
          </p:cNvPicPr>
          <p:nvPr/>
        </p:nvPicPr>
        <p:blipFill>
          <a:blip r:embed="rId2" cstate="print"/>
          <a:srcRect/>
          <a:stretch>
            <a:fillRect/>
          </a:stretch>
        </p:blipFill>
        <p:spPr bwMode="auto">
          <a:xfrm>
            <a:off x="1214438" y="1285875"/>
            <a:ext cx="6469062" cy="5095875"/>
          </a:xfrm>
          <a:prstGeom prst="rect">
            <a:avLst/>
          </a:prstGeom>
          <a:noFill/>
          <a:ln w="9525">
            <a:noFill/>
            <a:miter lim="800000"/>
            <a:headEnd/>
            <a:tailEnd/>
          </a:ln>
        </p:spPr>
      </p:pic>
      <p:sp>
        <p:nvSpPr>
          <p:cNvPr id="72710" name="矩形 2"/>
          <p:cNvSpPr>
            <a:spLocks noChangeArrowheads="1"/>
          </p:cNvSpPr>
          <p:nvPr/>
        </p:nvSpPr>
        <p:spPr bwMode="auto">
          <a:xfrm flipV="1">
            <a:off x="3276600" y="2997200"/>
            <a:ext cx="719138" cy="134938"/>
          </a:xfrm>
          <a:prstGeom prst="rect">
            <a:avLst/>
          </a:prstGeom>
          <a:solidFill>
            <a:schemeClr val="bg1"/>
          </a:solidFill>
          <a:ln w="9525" algn="ctr">
            <a:no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糖尿病病史</a:t>
            </a:r>
          </a:p>
        </p:txBody>
      </p:sp>
      <p:sp>
        <p:nvSpPr>
          <p:cNvPr id="73731" name="内容占位符 2"/>
          <p:cNvSpPr>
            <a:spLocks noGrp="1"/>
          </p:cNvSpPr>
          <p:nvPr>
            <p:ph idx="1"/>
          </p:nvPr>
        </p:nvSpPr>
        <p:spPr/>
        <p:txBody>
          <a:bodyPr/>
          <a:lstStyle/>
          <a:p>
            <a:endParaRPr lang="zh-CN" altLang="en-US" smtClean="0">
              <a:latin typeface="Arial" charset="0"/>
              <a:ea typeface="宋体" charset="-122"/>
            </a:endParaRPr>
          </a:p>
        </p:txBody>
      </p:sp>
      <p:pic>
        <p:nvPicPr>
          <p:cNvPr id="73732" name="Picture 5"/>
          <p:cNvPicPr>
            <a:picLocks noChangeAspect="1" noChangeArrowheads="1"/>
          </p:cNvPicPr>
          <p:nvPr/>
        </p:nvPicPr>
        <p:blipFill>
          <a:blip r:embed="rId2" cstate="print"/>
          <a:srcRect/>
          <a:stretch>
            <a:fillRect/>
          </a:stretch>
        </p:blipFill>
        <p:spPr bwMode="auto">
          <a:xfrm>
            <a:off x="909638" y="1412875"/>
            <a:ext cx="7591425" cy="3571875"/>
          </a:xfrm>
          <a:prstGeom prst="rect">
            <a:avLst/>
          </a:prstGeom>
          <a:noFill/>
          <a:ln w="9525">
            <a:noFill/>
            <a:miter lim="800000"/>
            <a:headEnd/>
            <a:tailEnd/>
          </a:ln>
        </p:spPr>
      </p:pic>
      <p:sp>
        <p:nvSpPr>
          <p:cNvPr id="73733" name="矩形 4"/>
          <p:cNvSpPr>
            <a:spLocks noChangeArrowheads="1"/>
          </p:cNvSpPr>
          <p:nvPr/>
        </p:nvSpPr>
        <p:spPr bwMode="auto">
          <a:xfrm>
            <a:off x="928688" y="5056188"/>
            <a:ext cx="7572375" cy="830262"/>
          </a:xfrm>
          <a:prstGeom prst="rect">
            <a:avLst/>
          </a:prstGeom>
          <a:noFill/>
          <a:ln w="9525">
            <a:noFill/>
            <a:miter lim="800000"/>
            <a:headEnd/>
            <a:tailEnd/>
          </a:ln>
        </p:spPr>
        <p:txBody>
          <a:bodyPr>
            <a:spAutoFit/>
          </a:bodyPr>
          <a:lstStyle/>
          <a:p>
            <a:r>
              <a:rPr lang="zh-CN" altLang="zh-CN" sz="1600"/>
              <a:t>缘于</a:t>
            </a:r>
            <a:r>
              <a:rPr lang="en-US" altLang="zh-CN" sz="1600"/>
              <a:t>2007</a:t>
            </a:r>
            <a:r>
              <a:rPr lang="zh-CN" altLang="zh-CN" sz="1600"/>
              <a:t>年</a:t>
            </a:r>
            <a:r>
              <a:rPr lang="en-US" altLang="zh-CN" sz="1600"/>
              <a:t>5</a:t>
            </a:r>
            <a:r>
              <a:rPr lang="zh-CN" altLang="zh-CN" sz="1600"/>
              <a:t>月在我院查体发现血糖升高，诊为</a:t>
            </a:r>
            <a:r>
              <a:rPr lang="en-US" altLang="zh-CN" sz="1600"/>
              <a:t>2</a:t>
            </a:r>
            <a:r>
              <a:rPr lang="zh-CN" altLang="zh-CN" sz="1600"/>
              <a:t>型糖尿病</a:t>
            </a:r>
            <a:r>
              <a:rPr lang="zh-CN" altLang="en-US" sz="1600"/>
              <a:t>，</a:t>
            </a:r>
            <a:r>
              <a:rPr lang="zh-CN" altLang="zh-CN" sz="1600"/>
              <a:t>口服二甲双胍片</a:t>
            </a:r>
            <a:r>
              <a:rPr lang="en-US" altLang="zh-CN" sz="1600"/>
              <a:t>0.5g3/</a:t>
            </a:r>
            <a:r>
              <a:rPr lang="zh-CN" altLang="zh-CN" sz="1600"/>
              <a:t>日治疗。此后患者定期在我院就诊，调整降糖药物治疗，</a:t>
            </a:r>
            <a:r>
              <a:rPr lang="en-US" altLang="zh-CN" sz="1600"/>
              <a:t>2008</a:t>
            </a:r>
            <a:r>
              <a:rPr lang="zh-CN" altLang="zh-CN" sz="1600"/>
              <a:t>年</a:t>
            </a:r>
            <a:r>
              <a:rPr lang="en-US" altLang="zh-CN" sz="1600"/>
              <a:t>1</a:t>
            </a:r>
            <a:r>
              <a:rPr lang="zh-CN" altLang="zh-CN" sz="1600"/>
              <a:t>月加用格列齐特缓释片</a:t>
            </a:r>
            <a:r>
              <a:rPr lang="en-US" altLang="zh-CN" sz="1600"/>
              <a:t>30mg</a:t>
            </a:r>
            <a:r>
              <a:rPr lang="zh-CN" altLang="zh-CN" sz="1600"/>
              <a:t>治疗。现为进一步治疗及全面查体于</a:t>
            </a:r>
            <a:r>
              <a:rPr lang="en-US" altLang="zh-CN" sz="1600"/>
              <a:t>2008</a:t>
            </a:r>
            <a:r>
              <a:rPr lang="zh-CN" altLang="zh-CN" sz="1600"/>
              <a:t>年</a:t>
            </a:r>
            <a:r>
              <a:rPr lang="en-US" altLang="zh-CN" sz="1600"/>
              <a:t>6</a:t>
            </a:r>
            <a:r>
              <a:rPr lang="zh-CN" altLang="zh-CN" sz="1600"/>
              <a:t>月</a:t>
            </a:r>
            <a:r>
              <a:rPr lang="en-US" altLang="zh-CN" sz="1600"/>
              <a:t>15</a:t>
            </a:r>
            <a:r>
              <a:rPr lang="zh-CN" altLang="zh-CN" sz="1600"/>
              <a:t>日入院。</a:t>
            </a:r>
            <a:endParaRPr lang="zh-CN" altLang="en-US" sz="16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高血压病史</a:t>
            </a:r>
          </a:p>
        </p:txBody>
      </p:sp>
      <p:sp>
        <p:nvSpPr>
          <p:cNvPr id="74755" name="内容占位符 2"/>
          <p:cNvSpPr>
            <a:spLocks noGrp="1"/>
          </p:cNvSpPr>
          <p:nvPr>
            <p:ph idx="1"/>
          </p:nvPr>
        </p:nvSpPr>
        <p:spPr/>
        <p:txBody>
          <a:bodyPr/>
          <a:lstStyle/>
          <a:p>
            <a:endParaRPr lang="zh-CN" altLang="en-US" smtClean="0">
              <a:latin typeface="Arial" charset="0"/>
              <a:ea typeface="宋体" charset="-122"/>
            </a:endParaRPr>
          </a:p>
        </p:txBody>
      </p:sp>
      <p:pic>
        <p:nvPicPr>
          <p:cNvPr id="74756" name="Picture 2"/>
          <p:cNvPicPr>
            <a:picLocks noChangeAspect="1" noChangeArrowheads="1"/>
          </p:cNvPicPr>
          <p:nvPr/>
        </p:nvPicPr>
        <p:blipFill>
          <a:blip r:embed="rId2" cstate="print"/>
          <a:srcRect/>
          <a:stretch>
            <a:fillRect/>
          </a:stretch>
        </p:blipFill>
        <p:spPr bwMode="auto">
          <a:xfrm>
            <a:off x="714375" y="1370013"/>
            <a:ext cx="7726363" cy="3714750"/>
          </a:xfrm>
          <a:prstGeom prst="rect">
            <a:avLst/>
          </a:prstGeom>
          <a:noFill/>
          <a:ln w="9525">
            <a:noFill/>
            <a:miter lim="800000"/>
            <a:headEnd/>
            <a:tailEnd/>
          </a:ln>
        </p:spPr>
      </p:pic>
      <p:sp>
        <p:nvSpPr>
          <p:cNvPr id="74757" name="矩形 5"/>
          <p:cNvSpPr>
            <a:spLocks noChangeArrowheads="1"/>
          </p:cNvSpPr>
          <p:nvPr/>
        </p:nvSpPr>
        <p:spPr bwMode="auto">
          <a:xfrm>
            <a:off x="498475" y="5037138"/>
            <a:ext cx="8105775" cy="830262"/>
          </a:xfrm>
          <a:prstGeom prst="rect">
            <a:avLst/>
          </a:prstGeom>
          <a:noFill/>
          <a:ln w="9525">
            <a:noFill/>
            <a:miter lim="800000"/>
            <a:headEnd/>
            <a:tailEnd/>
          </a:ln>
        </p:spPr>
        <p:txBody>
          <a:bodyPr>
            <a:spAutoFit/>
          </a:bodyPr>
          <a:lstStyle/>
          <a:p>
            <a:r>
              <a:rPr lang="en-US" altLang="zh-CN"/>
              <a:t>2006</a:t>
            </a:r>
            <a:r>
              <a:rPr lang="zh-CN" altLang="zh-CN"/>
              <a:t>年</a:t>
            </a:r>
            <a:r>
              <a:rPr lang="en-US" altLang="zh-CN"/>
              <a:t>7</a:t>
            </a:r>
            <a:r>
              <a:rPr lang="zh-CN" altLang="zh-CN"/>
              <a:t>月诊为高血压病，最高血压</a:t>
            </a:r>
            <a:r>
              <a:rPr lang="en-US" altLang="zh-CN"/>
              <a:t>180/110mmHg</a:t>
            </a:r>
            <a:r>
              <a:rPr lang="zh-CN" altLang="en-US"/>
              <a:t>，</a:t>
            </a:r>
            <a:r>
              <a:rPr lang="zh-CN" altLang="zh-CN"/>
              <a:t>现口服氨氯地平片</a:t>
            </a:r>
            <a:r>
              <a:rPr lang="en-US" altLang="zh-CN"/>
              <a:t>5mg 1/</a:t>
            </a:r>
            <a:r>
              <a:rPr lang="zh-CN" altLang="zh-CN"/>
              <a:t>日、厄贝沙坦片</a:t>
            </a:r>
            <a:r>
              <a:rPr lang="en-US" altLang="zh-CN"/>
              <a:t>150mg1/</a:t>
            </a:r>
            <a:r>
              <a:rPr lang="zh-CN" altLang="zh-CN"/>
              <a:t>日治疗</a:t>
            </a:r>
            <a:r>
              <a:rPr lang="zh-CN" altLang="en-US"/>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血脂紊乱病史</a:t>
            </a:r>
          </a:p>
        </p:txBody>
      </p:sp>
      <p:sp>
        <p:nvSpPr>
          <p:cNvPr id="75779" name="内容占位符 2"/>
          <p:cNvSpPr>
            <a:spLocks noGrp="1"/>
          </p:cNvSpPr>
          <p:nvPr>
            <p:ph idx="1"/>
          </p:nvPr>
        </p:nvSpPr>
        <p:spPr/>
        <p:txBody>
          <a:bodyPr/>
          <a:lstStyle/>
          <a:p>
            <a:endParaRPr lang="zh-CN" altLang="en-US" smtClean="0">
              <a:latin typeface="Arial" charset="0"/>
              <a:ea typeface="宋体" charset="-122"/>
            </a:endParaRPr>
          </a:p>
        </p:txBody>
      </p:sp>
      <p:pic>
        <p:nvPicPr>
          <p:cNvPr id="75780" name="Picture 2"/>
          <p:cNvPicPr>
            <a:picLocks noChangeAspect="1" noChangeArrowheads="1"/>
          </p:cNvPicPr>
          <p:nvPr/>
        </p:nvPicPr>
        <p:blipFill>
          <a:blip r:embed="rId2" cstate="print"/>
          <a:srcRect/>
          <a:stretch>
            <a:fillRect/>
          </a:stretch>
        </p:blipFill>
        <p:spPr bwMode="auto">
          <a:xfrm>
            <a:off x="876300" y="1362075"/>
            <a:ext cx="7553325" cy="2571750"/>
          </a:xfrm>
          <a:prstGeom prst="rect">
            <a:avLst/>
          </a:prstGeom>
          <a:noFill/>
          <a:ln w="9525">
            <a:noFill/>
            <a:miter lim="800000"/>
            <a:headEnd/>
            <a:tailEnd/>
          </a:ln>
        </p:spPr>
      </p:pic>
      <p:sp>
        <p:nvSpPr>
          <p:cNvPr id="75781" name="矩形 4"/>
          <p:cNvSpPr>
            <a:spLocks noChangeArrowheads="1"/>
          </p:cNvSpPr>
          <p:nvPr/>
        </p:nvSpPr>
        <p:spPr bwMode="auto">
          <a:xfrm>
            <a:off x="1000125" y="3929063"/>
            <a:ext cx="7429500" cy="830262"/>
          </a:xfrm>
          <a:prstGeom prst="rect">
            <a:avLst/>
          </a:prstGeom>
          <a:noFill/>
          <a:ln w="9525">
            <a:noFill/>
            <a:miter lim="800000"/>
            <a:headEnd/>
            <a:tailEnd/>
          </a:ln>
        </p:spPr>
        <p:txBody>
          <a:bodyPr>
            <a:spAutoFit/>
          </a:bodyPr>
          <a:lstStyle/>
          <a:p>
            <a:r>
              <a:rPr lang="en-US" altLang="zh-CN"/>
              <a:t>2004</a:t>
            </a:r>
            <a:r>
              <a:rPr lang="zh-CN" altLang="zh-CN"/>
              <a:t>年</a:t>
            </a:r>
            <a:r>
              <a:rPr lang="en-US" altLang="zh-CN"/>
              <a:t>1</a:t>
            </a:r>
            <a:r>
              <a:rPr lang="zh-CN" altLang="zh-CN"/>
              <a:t>月诊为混合型高脂血症，现口服阿托伐他汀</a:t>
            </a:r>
            <a:r>
              <a:rPr lang="en-US" altLang="zh-CN"/>
              <a:t>10mg1/</a:t>
            </a:r>
            <a:r>
              <a:rPr lang="zh-CN" altLang="zh-CN"/>
              <a:t>晚治疗</a:t>
            </a:r>
            <a:r>
              <a:rPr lang="zh-CN" altLang="en-US"/>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mtClean="0"/>
              <a:t>高尿酸血症病史</a:t>
            </a:r>
          </a:p>
        </p:txBody>
      </p:sp>
      <p:sp>
        <p:nvSpPr>
          <p:cNvPr id="76803" name="内容占位符 2"/>
          <p:cNvSpPr>
            <a:spLocks noGrp="1"/>
          </p:cNvSpPr>
          <p:nvPr>
            <p:ph idx="1"/>
          </p:nvPr>
        </p:nvSpPr>
        <p:spPr/>
        <p:txBody>
          <a:bodyPr/>
          <a:lstStyle/>
          <a:p>
            <a:endParaRPr lang="zh-CN" altLang="en-US" smtClean="0">
              <a:latin typeface="Arial" charset="0"/>
              <a:ea typeface="宋体" charset="-122"/>
            </a:endParaRPr>
          </a:p>
        </p:txBody>
      </p:sp>
      <p:pic>
        <p:nvPicPr>
          <p:cNvPr id="76804" name="Picture 2"/>
          <p:cNvPicPr>
            <a:picLocks noChangeAspect="1" noChangeArrowheads="1"/>
          </p:cNvPicPr>
          <p:nvPr/>
        </p:nvPicPr>
        <p:blipFill>
          <a:blip r:embed="rId2" cstate="print"/>
          <a:srcRect/>
          <a:stretch>
            <a:fillRect/>
          </a:stretch>
        </p:blipFill>
        <p:spPr bwMode="auto">
          <a:xfrm>
            <a:off x="714375" y="1412875"/>
            <a:ext cx="7708900" cy="3571875"/>
          </a:xfrm>
          <a:prstGeom prst="rect">
            <a:avLst/>
          </a:prstGeom>
          <a:noFill/>
          <a:ln w="9525">
            <a:noFill/>
            <a:miter lim="800000"/>
            <a:headEnd/>
            <a:tailEnd/>
          </a:ln>
        </p:spPr>
      </p:pic>
      <p:sp>
        <p:nvSpPr>
          <p:cNvPr id="76805" name="矩形 4"/>
          <p:cNvSpPr>
            <a:spLocks noChangeArrowheads="1"/>
          </p:cNvSpPr>
          <p:nvPr/>
        </p:nvSpPr>
        <p:spPr bwMode="auto">
          <a:xfrm>
            <a:off x="714375" y="4929188"/>
            <a:ext cx="7572375" cy="830262"/>
          </a:xfrm>
          <a:prstGeom prst="rect">
            <a:avLst/>
          </a:prstGeom>
          <a:noFill/>
          <a:ln w="9525">
            <a:noFill/>
            <a:miter lim="800000"/>
            <a:headEnd/>
            <a:tailEnd/>
          </a:ln>
        </p:spPr>
        <p:txBody>
          <a:bodyPr>
            <a:spAutoFit/>
          </a:bodyPr>
          <a:lstStyle/>
          <a:p>
            <a:r>
              <a:rPr lang="en-US" altLang="zh-CN"/>
              <a:t>2004</a:t>
            </a:r>
            <a:r>
              <a:rPr lang="zh-CN" altLang="zh-CN"/>
              <a:t>年在我院诊为高尿酸血症，现口服别嘌呤醇</a:t>
            </a:r>
            <a:r>
              <a:rPr lang="en-US" altLang="zh-CN"/>
              <a:t>0.1g1/</a:t>
            </a:r>
            <a:r>
              <a:rPr lang="zh-CN" altLang="zh-CN"/>
              <a:t>日治疗，无不适。</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dirty="0" smtClean="0"/>
              <a:t>临床决策支持系统的特征</a:t>
            </a:r>
          </a:p>
        </p:txBody>
      </p:sp>
      <p:sp>
        <p:nvSpPr>
          <p:cNvPr id="26627" name="内容占位符 2"/>
          <p:cNvSpPr>
            <a:spLocks noGrp="1"/>
          </p:cNvSpPr>
          <p:nvPr>
            <p:ph idx="1"/>
          </p:nvPr>
        </p:nvSpPr>
        <p:spPr/>
        <p:txBody>
          <a:bodyPr/>
          <a:lstStyle/>
          <a:p>
            <a:pPr eaLnBrk="1" hangingPunct="1">
              <a:lnSpc>
                <a:spcPct val="150000"/>
              </a:lnSpc>
            </a:pPr>
            <a:r>
              <a:rPr lang="zh-CN" altLang="en-US" smtClean="0">
                <a:latin typeface="Arial" charset="0"/>
                <a:ea typeface="宋体" charset="-122"/>
              </a:rPr>
              <a:t>专业性：应用于临床领域</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智能性：进行决策</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支持性：与宿主等系统关联，针对医疗业务行为</a:t>
            </a:r>
            <a:endParaRPr lang="en-US" altLang="zh-CN" smtClean="0">
              <a:latin typeface="Arial" charset="0"/>
              <a:ea typeface="宋体" charset="-122"/>
            </a:endParaRPr>
          </a:p>
          <a:p>
            <a:pPr eaLnBrk="1" hangingPunct="1">
              <a:lnSpc>
                <a:spcPct val="150000"/>
              </a:lnSpc>
            </a:pPr>
            <a:r>
              <a:rPr lang="zh-CN" altLang="en-US" smtClean="0">
                <a:latin typeface="Arial" charset="0"/>
                <a:ea typeface="宋体" charset="-122"/>
              </a:rPr>
              <a:t>系统性：自成体系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其他疾病史</a:t>
            </a:r>
          </a:p>
        </p:txBody>
      </p:sp>
      <p:sp>
        <p:nvSpPr>
          <p:cNvPr id="77827" name="内容占位符 2"/>
          <p:cNvSpPr>
            <a:spLocks noGrp="1"/>
          </p:cNvSpPr>
          <p:nvPr>
            <p:ph idx="1"/>
          </p:nvPr>
        </p:nvSpPr>
        <p:spPr>
          <a:xfrm>
            <a:off x="1195388" y="1247775"/>
            <a:ext cx="7104062" cy="4114800"/>
          </a:xfrm>
        </p:spPr>
        <p:txBody>
          <a:bodyPr/>
          <a:lstStyle/>
          <a:p>
            <a:endParaRPr lang="zh-CN" altLang="en-US" smtClean="0">
              <a:latin typeface="Arial" charset="0"/>
              <a:ea typeface="宋体" charset="-122"/>
            </a:endParaRPr>
          </a:p>
        </p:txBody>
      </p:sp>
      <p:pic>
        <p:nvPicPr>
          <p:cNvPr id="77828" name="Picture 2"/>
          <p:cNvPicPr>
            <a:picLocks noChangeAspect="1" noChangeArrowheads="1"/>
          </p:cNvPicPr>
          <p:nvPr/>
        </p:nvPicPr>
        <p:blipFill>
          <a:blip r:embed="rId2" cstate="print"/>
          <a:srcRect/>
          <a:stretch>
            <a:fillRect/>
          </a:stretch>
        </p:blipFill>
        <p:spPr bwMode="auto">
          <a:xfrm>
            <a:off x="1214438" y="1219200"/>
            <a:ext cx="7072312" cy="1285875"/>
          </a:xfrm>
          <a:prstGeom prst="rect">
            <a:avLst/>
          </a:prstGeom>
          <a:noFill/>
          <a:ln w="9525">
            <a:noFill/>
            <a:miter lim="800000"/>
            <a:headEnd/>
            <a:tailEnd/>
          </a:ln>
        </p:spPr>
      </p:pic>
      <p:sp>
        <p:nvSpPr>
          <p:cNvPr id="77829" name="矩形 5"/>
          <p:cNvSpPr>
            <a:spLocks noChangeArrowheads="1"/>
          </p:cNvSpPr>
          <p:nvPr/>
        </p:nvSpPr>
        <p:spPr bwMode="auto">
          <a:xfrm>
            <a:off x="1214438" y="2644775"/>
            <a:ext cx="7000875" cy="1200150"/>
          </a:xfrm>
          <a:prstGeom prst="rect">
            <a:avLst/>
          </a:prstGeom>
          <a:noFill/>
          <a:ln w="9525">
            <a:noFill/>
            <a:miter lim="800000"/>
            <a:headEnd/>
            <a:tailEnd/>
          </a:ln>
        </p:spPr>
        <p:txBody>
          <a:bodyPr>
            <a:spAutoFit/>
          </a:bodyPr>
          <a:lstStyle/>
          <a:p>
            <a:r>
              <a:rPr lang="en-US" altLang="zh-CN"/>
              <a:t>2007</a:t>
            </a:r>
            <a:r>
              <a:rPr lang="zh-CN" altLang="zh-CN"/>
              <a:t>年</a:t>
            </a:r>
            <a:r>
              <a:rPr lang="en-US" altLang="zh-CN"/>
              <a:t>5</a:t>
            </a:r>
            <a:r>
              <a:rPr lang="zh-CN" altLang="zh-CN"/>
              <a:t>月无诱因出现胸闷、憋气，在我院就诊，行冠脉</a:t>
            </a:r>
            <a:r>
              <a:rPr lang="en-US" altLang="zh-CN"/>
              <a:t>CTA</a:t>
            </a:r>
            <a:r>
              <a:rPr lang="zh-CN" altLang="zh-CN"/>
              <a:t>提示前降支中段狭窄</a:t>
            </a:r>
            <a:r>
              <a:rPr lang="en-US" altLang="zh-CN"/>
              <a:t>60</a:t>
            </a:r>
            <a:r>
              <a:rPr lang="zh-CN" altLang="zh-CN"/>
              <a:t>％，诊为冠心病 稳定型心绞痛</a:t>
            </a:r>
            <a:r>
              <a:rPr lang="zh-CN" altLang="en-US"/>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个人史</a:t>
            </a:r>
          </a:p>
        </p:txBody>
      </p:sp>
      <p:sp>
        <p:nvSpPr>
          <p:cNvPr id="78851" name="内容占位符 2"/>
          <p:cNvSpPr>
            <a:spLocks noGrp="1"/>
          </p:cNvSpPr>
          <p:nvPr>
            <p:ph idx="1"/>
          </p:nvPr>
        </p:nvSpPr>
        <p:spPr/>
        <p:txBody>
          <a:bodyPr/>
          <a:lstStyle/>
          <a:p>
            <a:endParaRPr lang="zh-CN" altLang="en-US" smtClean="0">
              <a:latin typeface="Arial" charset="0"/>
              <a:ea typeface="宋体" charset="-122"/>
            </a:endParaRPr>
          </a:p>
        </p:txBody>
      </p:sp>
      <p:pic>
        <p:nvPicPr>
          <p:cNvPr id="78852" name="Picture 3"/>
          <p:cNvPicPr>
            <a:picLocks noChangeAspect="1" noChangeArrowheads="1"/>
          </p:cNvPicPr>
          <p:nvPr/>
        </p:nvPicPr>
        <p:blipFill>
          <a:blip r:embed="rId2" cstate="print"/>
          <a:srcRect/>
          <a:stretch>
            <a:fillRect/>
          </a:stretch>
        </p:blipFill>
        <p:spPr bwMode="auto">
          <a:xfrm>
            <a:off x="1143000" y="1214438"/>
            <a:ext cx="7072313" cy="3424237"/>
          </a:xfrm>
          <a:prstGeom prst="rect">
            <a:avLst/>
          </a:prstGeom>
          <a:noFill/>
          <a:ln w="9525">
            <a:noFill/>
            <a:miter lim="800000"/>
            <a:headEnd/>
            <a:tailEnd/>
          </a:ln>
        </p:spPr>
      </p:pic>
      <p:sp>
        <p:nvSpPr>
          <p:cNvPr id="78853" name="矩形 4"/>
          <p:cNvSpPr>
            <a:spLocks noChangeArrowheads="1"/>
          </p:cNvSpPr>
          <p:nvPr/>
        </p:nvSpPr>
        <p:spPr bwMode="auto">
          <a:xfrm>
            <a:off x="1214438" y="4714875"/>
            <a:ext cx="7072312" cy="830263"/>
          </a:xfrm>
          <a:prstGeom prst="rect">
            <a:avLst/>
          </a:prstGeom>
          <a:noFill/>
          <a:ln w="9525">
            <a:noFill/>
            <a:miter lim="800000"/>
            <a:headEnd/>
            <a:tailEnd/>
          </a:ln>
        </p:spPr>
        <p:txBody>
          <a:bodyPr>
            <a:spAutoFit/>
          </a:bodyPr>
          <a:lstStyle/>
          <a:p>
            <a:r>
              <a:rPr lang="zh-CN" altLang="zh-CN"/>
              <a:t>吸烟：</a:t>
            </a:r>
            <a:r>
              <a:rPr lang="en-US" altLang="zh-CN"/>
              <a:t>20</a:t>
            </a:r>
            <a:r>
              <a:rPr lang="zh-CN" altLang="zh-CN"/>
              <a:t>支</a:t>
            </a:r>
            <a:r>
              <a:rPr lang="en-US" altLang="zh-CN"/>
              <a:t>/</a:t>
            </a:r>
            <a:r>
              <a:rPr lang="zh-CN" altLang="zh-CN"/>
              <a:t>日</a:t>
            </a:r>
            <a:r>
              <a:rPr lang="en-US" altLang="zh-CN"/>
              <a:t>×40</a:t>
            </a:r>
            <a:r>
              <a:rPr lang="zh-CN" altLang="zh-CN"/>
              <a:t>年，饮白酒：</a:t>
            </a:r>
            <a:r>
              <a:rPr lang="en-US" altLang="zh-CN"/>
              <a:t>150ml/</a:t>
            </a:r>
            <a:r>
              <a:rPr lang="zh-CN" altLang="zh-CN"/>
              <a:t>次</a:t>
            </a:r>
            <a:r>
              <a:rPr lang="en-US" altLang="zh-CN"/>
              <a:t>×1-2</a:t>
            </a:r>
            <a:r>
              <a:rPr lang="zh-CN" altLang="zh-CN"/>
              <a:t>次</a:t>
            </a:r>
            <a:r>
              <a:rPr lang="en-US" altLang="zh-CN"/>
              <a:t>/</a:t>
            </a:r>
            <a:r>
              <a:rPr lang="zh-CN" altLang="zh-CN"/>
              <a:t>周</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家族史</a:t>
            </a:r>
          </a:p>
        </p:txBody>
      </p:sp>
      <p:sp>
        <p:nvSpPr>
          <p:cNvPr id="79875" name="内容占位符 2"/>
          <p:cNvSpPr>
            <a:spLocks noGrp="1"/>
          </p:cNvSpPr>
          <p:nvPr>
            <p:ph idx="1"/>
          </p:nvPr>
        </p:nvSpPr>
        <p:spPr/>
        <p:txBody>
          <a:bodyPr/>
          <a:lstStyle/>
          <a:p>
            <a:endParaRPr lang="zh-CN" altLang="en-US" smtClean="0">
              <a:latin typeface="Arial" charset="0"/>
              <a:ea typeface="宋体" charset="-122"/>
            </a:endParaRPr>
          </a:p>
        </p:txBody>
      </p:sp>
      <p:pic>
        <p:nvPicPr>
          <p:cNvPr id="79876" name="Picture 2"/>
          <p:cNvPicPr>
            <a:picLocks noChangeAspect="1" noChangeArrowheads="1"/>
          </p:cNvPicPr>
          <p:nvPr/>
        </p:nvPicPr>
        <p:blipFill>
          <a:blip r:embed="rId2" cstate="print"/>
          <a:srcRect/>
          <a:stretch>
            <a:fillRect/>
          </a:stretch>
        </p:blipFill>
        <p:spPr bwMode="auto">
          <a:xfrm>
            <a:off x="1143000" y="1214438"/>
            <a:ext cx="7140575" cy="4200525"/>
          </a:xfrm>
          <a:prstGeom prst="rect">
            <a:avLst/>
          </a:prstGeom>
          <a:noFill/>
          <a:ln w="9525">
            <a:noFill/>
            <a:miter lim="800000"/>
            <a:headEnd/>
            <a:tailEnd/>
          </a:ln>
        </p:spPr>
      </p:pic>
      <p:sp>
        <p:nvSpPr>
          <p:cNvPr id="79877" name="矩形 4"/>
          <p:cNvSpPr>
            <a:spLocks noChangeArrowheads="1"/>
          </p:cNvSpPr>
          <p:nvPr/>
        </p:nvSpPr>
        <p:spPr bwMode="auto">
          <a:xfrm>
            <a:off x="1071563" y="5456238"/>
            <a:ext cx="7286625" cy="830262"/>
          </a:xfrm>
          <a:prstGeom prst="rect">
            <a:avLst/>
          </a:prstGeom>
          <a:noFill/>
          <a:ln w="9525">
            <a:noFill/>
            <a:miter lim="800000"/>
            <a:headEnd/>
            <a:tailEnd/>
          </a:ln>
        </p:spPr>
        <p:txBody>
          <a:bodyPr>
            <a:spAutoFit/>
          </a:bodyPr>
          <a:lstStyle/>
          <a:p>
            <a:r>
              <a:rPr lang="zh-CN" altLang="zh-CN"/>
              <a:t>育</a:t>
            </a:r>
            <a:r>
              <a:rPr lang="en-US" altLang="zh-CN"/>
              <a:t>2</a:t>
            </a:r>
            <a:r>
              <a:rPr lang="zh-CN" altLang="zh-CN"/>
              <a:t>子</a:t>
            </a:r>
            <a:r>
              <a:rPr lang="en-US" altLang="zh-CN"/>
              <a:t>1</a:t>
            </a:r>
            <a:r>
              <a:rPr lang="zh-CN" altLang="zh-CN"/>
              <a:t>女，体健。父母已故，父亲有糖尿病、高血压病病史，有</a:t>
            </a:r>
            <a:r>
              <a:rPr lang="en-US" altLang="zh-CN"/>
              <a:t>1</a:t>
            </a:r>
            <a:r>
              <a:rPr lang="zh-CN" altLang="zh-CN"/>
              <a:t>姐</a:t>
            </a:r>
            <a:r>
              <a:rPr lang="en-US" altLang="zh-CN"/>
              <a:t>2</a:t>
            </a:r>
            <a:r>
              <a:rPr lang="zh-CN" altLang="zh-CN"/>
              <a:t>弟，其中</a:t>
            </a:r>
            <a:r>
              <a:rPr lang="en-US" altLang="zh-CN"/>
              <a:t>1</a:t>
            </a:r>
            <a:r>
              <a:rPr lang="zh-CN" altLang="zh-CN"/>
              <a:t>弟有糖尿病。</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体格检查</a:t>
            </a:r>
          </a:p>
        </p:txBody>
      </p:sp>
      <p:sp>
        <p:nvSpPr>
          <p:cNvPr id="80899" name="内容占位符 2"/>
          <p:cNvSpPr>
            <a:spLocks noGrp="1"/>
          </p:cNvSpPr>
          <p:nvPr>
            <p:ph idx="1"/>
          </p:nvPr>
        </p:nvSpPr>
        <p:spPr/>
        <p:txBody>
          <a:bodyPr/>
          <a:lstStyle/>
          <a:p>
            <a:endParaRPr lang="zh-CN" altLang="en-US" smtClean="0">
              <a:latin typeface="Arial" charset="0"/>
              <a:ea typeface="宋体" charset="-122"/>
            </a:endParaRPr>
          </a:p>
        </p:txBody>
      </p:sp>
      <p:pic>
        <p:nvPicPr>
          <p:cNvPr id="80900" name="Picture 2"/>
          <p:cNvPicPr>
            <a:picLocks noChangeAspect="1" noChangeArrowheads="1"/>
          </p:cNvPicPr>
          <p:nvPr/>
        </p:nvPicPr>
        <p:blipFill>
          <a:blip r:embed="rId2" cstate="print"/>
          <a:srcRect/>
          <a:stretch>
            <a:fillRect/>
          </a:stretch>
        </p:blipFill>
        <p:spPr bwMode="auto">
          <a:xfrm>
            <a:off x="1192213" y="1214438"/>
            <a:ext cx="7094537" cy="3429000"/>
          </a:xfrm>
          <a:prstGeom prst="rect">
            <a:avLst/>
          </a:prstGeom>
          <a:noFill/>
          <a:ln w="9525">
            <a:noFill/>
            <a:miter lim="800000"/>
            <a:headEnd/>
            <a:tailEnd/>
          </a:ln>
        </p:spPr>
      </p:pic>
      <p:sp>
        <p:nvSpPr>
          <p:cNvPr id="80901" name="矩形 4"/>
          <p:cNvSpPr>
            <a:spLocks noChangeArrowheads="1"/>
          </p:cNvSpPr>
          <p:nvPr/>
        </p:nvSpPr>
        <p:spPr bwMode="auto">
          <a:xfrm>
            <a:off x="1214438" y="4741863"/>
            <a:ext cx="7000875" cy="830262"/>
          </a:xfrm>
          <a:prstGeom prst="rect">
            <a:avLst/>
          </a:prstGeom>
          <a:noFill/>
          <a:ln w="9525">
            <a:noFill/>
            <a:miter lim="800000"/>
            <a:headEnd/>
            <a:tailEnd/>
          </a:ln>
        </p:spPr>
        <p:txBody>
          <a:bodyPr>
            <a:spAutoFit/>
          </a:bodyPr>
          <a:lstStyle/>
          <a:p>
            <a:r>
              <a:rPr lang="zh-CN" altLang="zh-CN" b="1"/>
              <a:t>查体：</a:t>
            </a:r>
            <a:r>
              <a:rPr lang="zh-CN" altLang="zh-CN"/>
              <a:t>血压</a:t>
            </a:r>
            <a:r>
              <a:rPr lang="en-US" altLang="zh-CN"/>
              <a:t>112/63mmHg</a:t>
            </a:r>
            <a:r>
              <a:rPr lang="zh-CN" altLang="zh-CN"/>
              <a:t>，身高</a:t>
            </a:r>
            <a:r>
              <a:rPr lang="en-US" altLang="zh-CN"/>
              <a:t>174cm</a:t>
            </a:r>
            <a:r>
              <a:rPr lang="zh-CN" altLang="zh-CN"/>
              <a:t>，体重</a:t>
            </a:r>
            <a:r>
              <a:rPr lang="en-US" altLang="zh-CN"/>
              <a:t>85kg</a:t>
            </a:r>
            <a:r>
              <a:rPr lang="zh-CN" altLang="zh-CN"/>
              <a:t>，腰围</a:t>
            </a:r>
            <a:r>
              <a:rPr lang="en-US" altLang="zh-CN"/>
              <a:t>94cm</a:t>
            </a:r>
            <a:r>
              <a:rPr lang="zh-CN" altLang="zh-CN"/>
              <a:t>，臀围</a:t>
            </a:r>
            <a:r>
              <a:rPr lang="en-US" altLang="zh-CN"/>
              <a:t>102cm</a:t>
            </a:r>
            <a:r>
              <a:rPr lang="zh-CN" altLang="zh-CN"/>
              <a:t>。心率</a:t>
            </a:r>
            <a:r>
              <a:rPr lang="en-US" altLang="zh-CN"/>
              <a:t>62</a:t>
            </a:r>
            <a:r>
              <a:rPr lang="zh-CN" altLang="zh-CN"/>
              <a:t>次</a:t>
            </a:r>
            <a:r>
              <a:rPr lang="en-US" altLang="zh-CN"/>
              <a:t>/</a:t>
            </a:r>
            <a:r>
              <a:rPr lang="zh-CN" altLang="zh-CN"/>
              <a:t>分</a:t>
            </a:r>
            <a:r>
              <a:rPr lang="zh-CN" altLang="en-US"/>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化验结果</a:t>
            </a:r>
          </a:p>
        </p:txBody>
      </p:sp>
      <p:sp>
        <p:nvSpPr>
          <p:cNvPr id="81923" name="内容占位符 2"/>
          <p:cNvSpPr>
            <a:spLocks noGrp="1"/>
          </p:cNvSpPr>
          <p:nvPr>
            <p:ph idx="1"/>
          </p:nvPr>
        </p:nvSpPr>
        <p:spPr/>
        <p:txBody>
          <a:bodyPr/>
          <a:lstStyle/>
          <a:p>
            <a:endParaRPr lang="zh-CN" altLang="en-US" smtClean="0">
              <a:latin typeface="Arial" charset="0"/>
              <a:ea typeface="宋体" charset="-122"/>
            </a:endParaRPr>
          </a:p>
        </p:txBody>
      </p:sp>
      <p:pic>
        <p:nvPicPr>
          <p:cNvPr id="81924" name="Picture 2"/>
          <p:cNvPicPr>
            <a:picLocks noChangeAspect="1" noChangeArrowheads="1"/>
          </p:cNvPicPr>
          <p:nvPr/>
        </p:nvPicPr>
        <p:blipFill>
          <a:blip r:embed="rId2" cstate="print"/>
          <a:srcRect/>
          <a:stretch>
            <a:fillRect/>
          </a:stretch>
        </p:blipFill>
        <p:spPr bwMode="auto">
          <a:xfrm>
            <a:off x="1143000" y="1214438"/>
            <a:ext cx="7000875" cy="4538662"/>
          </a:xfrm>
          <a:prstGeom prst="rect">
            <a:avLst/>
          </a:prstGeom>
          <a:noFill/>
          <a:ln w="9525">
            <a:noFill/>
            <a:miter lim="800000"/>
            <a:headEnd/>
            <a:tailEnd/>
          </a:ln>
        </p:spPr>
      </p:pic>
      <p:sp>
        <p:nvSpPr>
          <p:cNvPr id="81925" name="矩形 4"/>
          <p:cNvSpPr>
            <a:spLocks noChangeArrowheads="1"/>
          </p:cNvSpPr>
          <p:nvPr/>
        </p:nvSpPr>
        <p:spPr bwMode="auto">
          <a:xfrm>
            <a:off x="1143000" y="5834063"/>
            <a:ext cx="6929438" cy="738187"/>
          </a:xfrm>
          <a:prstGeom prst="rect">
            <a:avLst/>
          </a:prstGeom>
          <a:noFill/>
          <a:ln w="9525">
            <a:noFill/>
            <a:miter lim="800000"/>
            <a:headEnd/>
            <a:tailEnd/>
          </a:ln>
        </p:spPr>
        <p:txBody>
          <a:bodyPr>
            <a:spAutoFit/>
          </a:bodyPr>
          <a:lstStyle/>
          <a:p>
            <a:r>
              <a:rPr lang="zh-CN" altLang="zh-CN" sz="1400" b="1"/>
              <a:t>检查：</a:t>
            </a:r>
            <a:r>
              <a:rPr lang="en-US" altLang="zh-CN" sz="1400"/>
              <a:t>FPG 6.70 mmol/L</a:t>
            </a:r>
            <a:r>
              <a:rPr lang="zh-CN" altLang="zh-CN" sz="1400"/>
              <a:t>、</a:t>
            </a:r>
            <a:r>
              <a:rPr lang="en-US" altLang="zh-CN" sz="1400"/>
              <a:t>PBG 8.91 mmol/L</a:t>
            </a:r>
            <a:r>
              <a:rPr lang="zh-CN" altLang="zh-CN" sz="1400"/>
              <a:t>、</a:t>
            </a:r>
            <a:r>
              <a:rPr lang="en-US" altLang="zh-CN" sz="1400"/>
              <a:t>TC 5.93 mmol/L</a:t>
            </a:r>
            <a:r>
              <a:rPr lang="zh-CN" altLang="zh-CN" sz="1400"/>
              <a:t>、</a:t>
            </a:r>
            <a:r>
              <a:rPr lang="en-US" altLang="zh-CN" sz="1400"/>
              <a:t>TG1.85 mmol/L</a:t>
            </a:r>
            <a:r>
              <a:rPr lang="zh-CN" altLang="zh-CN" sz="1400"/>
              <a:t>、</a:t>
            </a:r>
            <a:r>
              <a:rPr lang="en-US" altLang="zh-CN" sz="1400"/>
              <a:t>HDL-c 0.87 mmol/L</a:t>
            </a:r>
            <a:r>
              <a:rPr lang="zh-CN" altLang="zh-CN" sz="1400"/>
              <a:t>、</a:t>
            </a:r>
            <a:r>
              <a:rPr lang="en-US" altLang="zh-CN" sz="1400"/>
              <a:t>LDL-c 3.57 mmol/L</a:t>
            </a:r>
            <a:r>
              <a:rPr lang="zh-CN" altLang="zh-CN" sz="1400"/>
              <a:t>、</a:t>
            </a:r>
            <a:r>
              <a:rPr lang="en-US" altLang="zh-CN" sz="1400"/>
              <a:t>Ua 486 umol/L</a:t>
            </a:r>
            <a:r>
              <a:rPr lang="zh-CN" altLang="zh-CN" sz="1400"/>
              <a:t>，</a:t>
            </a:r>
            <a:r>
              <a:rPr lang="en-US" altLang="zh-CN" sz="1400"/>
              <a:t>Cr 79.1umol/L</a:t>
            </a:r>
            <a:r>
              <a:rPr lang="zh-CN" altLang="zh-CN" sz="1400"/>
              <a:t>、</a:t>
            </a:r>
            <a:r>
              <a:rPr lang="en-US" altLang="zh-CN" sz="1400"/>
              <a:t>HbA1c 6.7</a:t>
            </a:r>
            <a:r>
              <a:rPr lang="zh-CN" altLang="zh-CN" sz="1400"/>
              <a:t>％、</a:t>
            </a:r>
            <a:r>
              <a:rPr lang="en-US" altLang="zh-CN" sz="1400"/>
              <a:t>Alb/Cr 13mg/g</a:t>
            </a:r>
            <a:r>
              <a:rPr lang="zh-CN" altLang="zh-CN" sz="1400"/>
              <a:t>。</a:t>
            </a:r>
            <a:endParaRPr lang="zh-CN" altLang="en-US" sz="1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t>诊疗建议</a:t>
            </a:r>
          </a:p>
        </p:txBody>
      </p:sp>
      <p:sp>
        <p:nvSpPr>
          <p:cNvPr id="82947" name="内容占位符 2"/>
          <p:cNvSpPr>
            <a:spLocks noGrp="1"/>
          </p:cNvSpPr>
          <p:nvPr>
            <p:ph idx="1"/>
          </p:nvPr>
        </p:nvSpPr>
        <p:spPr/>
        <p:txBody>
          <a:bodyPr/>
          <a:lstStyle/>
          <a:p>
            <a:endParaRPr lang="zh-CN" altLang="en-US" smtClean="0">
              <a:latin typeface="Arial" charset="0"/>
              <a:ea typeface="宋体" charset="-122"/>
            </a:endParaRPr>
          </a:p>
        </p:txBody>
      </p:sp>
      <p:pic>
        <p:nvPicPr>
          <p:cNvPr id="82948" name="Picture 2"/>
          <p:cNvPicPr>
            <a:picLocks noChangeAspect="1" noChangeArrowheads="1"/>
          </p:cNvPicPr>
          <p:nvPr/>
        </p:nvPicPr>
        <p:blipFill>
          <a:blip r:embed="rId2" cstate="print"/>
          <a:srcRect/>
          <a:stretch>
            <a:fillRect/>
          </a:stretch>
        </p:blipFill>
        <p:spPr bwMode="auto">
          <a:xfrm>
            <a:off x="900113" y="1341438"/>
            <a:ext cx="7535862" cy="4640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诊疗建议</a:t>
            </a:r>
          </a:p>
        </p:txBody>
      </p:sp>
      <p:sp>
        <p:nvSpPr>
          <p:cNvPr id="83971" name="内容占位符 2"/>
          <p:cNvSpPr>
            <a:spLocks noGrp="1"/>
          </p:cNvSpPr>
          <p:nvPr>
            <p:ph idx="1"/>
          </p:nvPr>
        </p:nvSpPr>
        <p:spPr/>
        <p:txBody>
          <a:bodyPr/>
          <a:lstStyle/>
          <a:p>
            <a:endParaRPr lang="zh-CN" altLang="en-US" smtClean="0">
              <a:latin typeface="Arial" charset="0"/>
              <a:ea typeface="宋体" charset="-122"/>
            </a:endParaRPr>
          </a:p>
        </p:txBody>
      </p:sp>
      <p:pic>
        <p:nvPicPr>
          <p:cNvPr id="83972" name="Picture 2"/>
          <p:cNvPicPr>
            <a:picLocks noChangeAspect="1" noChangeArrowheads="1"/>
          </p:cNvPicPr>
          <p:nvPr/>
        </p:nvPicPr>
        <p:blipFill>
          <a:blip r:embed="rId2" cstate="print"/>
          <a:srcRect b="32912"/>
          <a:stretch>
            <a:fillRect/>
          </a:stretch>
        </p:blipFill>
        <p:spPr bwMode="auto">
          <a:xfrm>
            <a:off x="684213" y="2941638"/>
            <a:ext cx="7596187" cy="3146425"/>
          </a:xfrm>
          <a:prstGeom prst="rect">
            <a:avLst/>
          </a:prstGeom>
          <a:noFill/>
          <a:ln w="9525">
            <a:noFill/>
            <a:miter lim="800000"/>
            <a:headEnd/>
            <a:tailEnd/>
          </a:ln>
        </p:spPr>
      </p:pic>
      <p:pic>
        <p:nvPicPr>
          <p:cNvPr id="83973" name="Picture 2"/>
          <p:cNvPicPr>
            <a:picLocks noChangeAspect="1" noChangeArrowheads="1"/>
          </p:cNvPicPr>
          <p:nvPr/>
        </p:nvPicPr>
        <p:blipFill>
          <a:blip r:embed="rId2" cstate="print"/>
          <a:srcRect t="67088"/>
          <a:stretch>
            <a:fillRect/>
          </a:stretch>
        </p:blipFill>
        <p:spPr bwMode="auto">
          <a:xfrm>
            <a:off x="658813" y="1412875"/>
            <a:ext cx="7621587" cy="154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膳食处方</a:t>
            </a:r>
          </a:p>
        </p:txBody>
      </p:sp>
      <p:sp>
        <p:nvSpPr>
          <p:cNvPr id="84995" name="内容占位符 2"/>
          <p:cNvSpPr>
            <a:spLocks noGrp="1"/>
          </p:cNvSpPr>
          <p:nvPr>
            <p:ph idx="1"/>
          </p:nvPr>
        </p:nvSpPr>
        <p:spPr/>
        <p:txBody>
          <a:bodyPr/>
          <a:lstStyle/>
          <a:p>
            <a:endParaRPr lang="zh-CN" altLang="en-US" smtClean="0">
              <a:latin typeface="Arial" charset="0"/>
              <a:ea typeface="宋体" charset="-122"/>
            </a:endParaRPr>
          </a:p>
        </p:txBody>
      </p:sp>
      <p:pic>
        <p:nvPicPr>
          <p:cNvPr id="84996" name="Picture 2"/>
          <p:cNvPicPr>
            <a:picLocks noChangeAspect="1" noChangeArrowheads="1"/>
          </p:cNvPicPr>
          <p:nvPr/>
        </p:nvPicPr>
        <p:blipFill>
          <a:blip r:embed="rId2" cstate="print"/>
          <a:srcRect/>
          <a:stretch>
            <a:fillRect/>
          </a:stretch>
        </p:blipFill>
        <p:spPr bwMode="auto">
          <a:xfrm>
            <a:off x="971550" y="1335088"/>
            <a:ext cx="7472363"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t>运动建议</a:t>
            </a:r>
          </a:p>
        </p:txBody>
      </p:sp>
      <p:sp>
        <p:nvSpPr>
          <p:cNvPr id="86019" name="内容占位符 2"/>
          <p:cNvSpPr>
            <a:spLocks noGrp="1"/>
          </p:cNvSpPr>
          <p:nvPr>
            <p:ph idx="1"/>
          </p:nvPr>
        </p:nvSpPr>
        <p:spPr/>
        <p:txBody>
          <a:bodyPr/>
          <a:lstStyle/>
          <a:p>
            <a:endParaRPr lang="zh-CN" altLang="en-US" smtClean="0">
              <a:latin typeface="Arial" charset="0"/>
              <a:ea typeface="宋体" charset="-122"/>
            </a:endParaRPr>
          </a:p>
        </p:txBody>
      </p:sp>
      <p:pic>
        <p:nvPicPr>
          <p:cNvPr id="86020" name="Picture 2"/>
          <p:cNvPicPr>
            <a:picLocks noChangeAspect="1" noChangeArrowheads="1"/>
          </p:cNvPicPr>
          <p:nvPr/>
        </p:nvPicPr>
        <p:blipFill>
          <a:blip r:embed="rId2" cstate="print"/>
          <a:srcRect/>
          <a:stretch>
            <a:fillRect/>
          </a:stretch>
        </p:blipFill>
        <p:spPr bwMode="auto">
          <a:xfrm>
            <a:off x="785813" y="1643063"/>
            <a:ext cx="7570787" cy="3071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评估结果打印</a:t>
            </a:r>
          </a:p>
        </p:txBody>
      </p:sp>
      <p:pic>
        <p:nvPicPr>
          <p:cNvPr id="87043" name="Picture 2"/>
          <p:cNvPicPr>
            <a:picLocks noGrp="1" noChangeAspect="1" noChangeArrowheads="1"/>
          </p:cNvPicPr>
          <p:nvPr>
            <p:ph idx="1"/>
          </p:nvPr>
        </p:nvPicPr>
        <p:blipFill>
          <a:blip r:embed="rId2" cstate="print"/>
          <a:srcRect t="13461"/>
          <a:stretch>
            <a:fillRect/>
          </a:stretch>
        </p:blipFill>
        <p:spPr>
          <a:xfrm>
            <a:off x="1214438" y="1357313"/>
            <a:ext cx="7075487" cy="4635500"/>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smtClean="0"/>
              <a:t>临床决策支持系统通用架构</a:t>
            </a:r>
            <a:endParaRPr lang="en-US" altLang="zh-CN" dirty="0" smtClean="0"/>
          </a:p>
        </p:txBody>
      </p:sp>
      <p:graphicFrame>
        <p:nvGraphicFramePr>
          <p:cNvPr id="1026" name="Object 2"/>
          <p:cNvGraphicFramePr>
            <a:graphicFrameLocks noChangeAspect="1"/>
          </p:cNvGraphicFramePr>
          <p:nvPr>
            <p:ph idx="1"/>
          </p:nvPr>
        </p:nvGraphicFramePr>
        <p:xfrm>
          <a:off x="1998663" y="1714500"/>
          <a:ext cx="5287962" cy="4454525"/>
        </p:xfrm>
        <a:graphic>
          <a:graphicData uri="http://schemas.openxmlformats.org/presentationml/2006/ole">
            <p:oleObj spid="_x0000_s3074" name="Visio" r:id="rId4" imgW="3290621" imgH="2772461" progId="">
              <p:embed/>
            </p:oleObj>
          </a:graphicData>
        </a:graphic>
      </p:graphicFrame>
      <p:sp>
        <p:nvSpPr>
          <p:cNvPr id="1029" name="Text Box 5"/>
          <p:cNvSpPr txBox="1">
            <a:spLocks noChangeArrowheads="1"/>
          </p:cNvSpPr>
          <p:nvPr/>
        </p:nvSpPr>
        <p:spPr bwMode="auto">
          <a:xfrm>
            <a:off x="7235825" y="5942013"/>
            <a:ext cx="1800225" cy="366712"/>
          </a:xfrm>
          <a:prstGeom prst="rect">
            <a:avLst/>
          </a:prstGeom>
          <a:noFill/>
          <a:ln w="9525">
            <a:noFill/>
            <a:miter lim="800000"/>
            <a:headEnd/>
            <a:tailEnd/>
          </a:ln>
        </p:spPr>
        <p:txBody>
          <a:bodyPr>
            <a:spAutoFit/>
          </a:bodyPr>
          <a:lstStyle/>
          <a:p>
            <a:pPr>
              <a:spcBef>
                <a:spcPct val="50000"/>
              </a:spcBef>
            </a:pPr>
            <a:r>
              <a:rPr lang="cs-CZ" altLang="zh-CN" dirty="0"/>
              <a:t>(Jenders, 2000)</a:t>
            </a:r>
            <a:endParaRPr lang="en-US" altLang="zh-CN"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GB" altLang="zh-CN" smtClean="0"/>
              <a:t>CDSS</a:t>
            </a:r>
            <a:r>
              <a:rPr lang="zh-CN" altLang="en-US" smtClean="0"/>
              <a:t>研究参考资源</a:t>
            </a:r>
            <a:endParaRPr lang="en-US" altLang="zh-CN" smtClean="0"/>
          </a:p>
        </p:txBody>
      </p:sp>
      <p:sp>
        <p:nvSpPr>
          <p:cNvPr id="88067" name="Rectangle 3"/>
          <p:cNvSpPr>
            <a:spLocks noGrp="1" noChangeArrowheads="1"/>
          </p:cNvSpPr>
          <p:nvPr>
            <p:ph idx="1"/>
          </p:nvPr>
        </p:nvSpPr>
        <p:spPr/>
        <p:txBody>
          <a:bodyPr/>
          <a:lstStyle/>
          <a:p>
            <a:pPr eaLnBrk="1" hangingPunct="1"/>
            <a:r>
              <a:rPr lang="en-GB" altLang="zh-CN" sz="2400" b="1" smtClean="0">
                <a:latin typeface="Arial" charset="0"/>
                <a:ea typeface="宋体" charset="-122"/>
              </a:rPr>
              <a:t>Journals:</a:t>
            </a:r>
          </a:p>
          <a:p>
            <a:pPr lvl="1" eaLnBrk="1" hangingPunct="1"/>
            <a:r>
              <a:rPr lang="en-GB" altLang="zh-CN" smtClean="0">
                <a:latin typeface="Arial" charset="0"/>
                <a:ea typeface="宋体" charset="-122"/>
              </a:rPr>
              <a:t>JAMIA Journal of the American Medical Informatics Association</a:t>
            </a:r>
          </a:p>
          <a:p>
            <a:pPr lvl="1" eaLnBrk="1" hangingPunct="1"/>
            <a:r>
              <a:rPr lang="en-GB" altLang="zh-CN" smtClean="0">
                <a:latin typeface="Arial" charset="0"/>
                <a:ea typeface="宋体" charset="-122"/>
              </a:rPr>
              <a:t>Methods of Information in Medicine</a:t>
            </a:r>
          </a:p>
          <a:p>
            <a:pPr lvl="1" eaLnBrk="1" hangingPunct="1"/>
            <a:r>
              <a:rPr lang="en-GB" altLang="zh-CN" smtClean="0">
                <a:latin typeface="Arial" charset="0"/>
                <a:ea typeface="宋体" charset="-122"/>
              </a:rPr>
              <a:t>IMIA International Journal of Medical Informatics Association</a:t>
            </a:r>
          </a:p>
          <a:p>
            <a:pPr lvl="1" eaLnBrk="1" hangingPunct="1"/>
            <a:r>
              <a:rPr lang="cs-CZ" altLang="zh-CN" b="1" smtClean="0">
                <a:latin typeface="Arial" charset="0"/>
              </a:rPr>
              <a:t>Computer journals (Artificial Intelligence, IEE)</a:t>
            </a:r>
          </a:p>
          <a:p>
            <a:pPr eaLnBrk="1" hangingPunct="1"/>
            <a:r>
              <a:rPr lang="cs-CZ" altLang="zh-CN" b="1" smtClean="0">
                <a:latin typeface="Arial" charset="0"/>
              </a:rPr>
              <a:t>Conferences</a:t>
            </a:r>
          </a:p>
          <a:p>
            <a:pPr lvl="1" eaLnBrk="1" hangingPunct="1"/>
            <a:r>
              <a:rPr lang="cs-CZ" altLang="zh-CN" smtClean="0">
                <a:latin typeface="Arial" charset="0"/>
              </a:rPr>
              <a:t>Annual Symposium (JAMIA)</a:t>
            </a:r>
          </a:p>
          <a:p>
            <a:pPr lvl="1" eaLnBrk="1" hangingPunct="1"/>
            <a:r>
              <a:rPr lang="cs-CZ" altLang="zh-CN" smtClean="0">
                <a:latin typeface="Arial" charset="0"/>
              </a:rPr>
              <a:t>Medinfo (IMIA)</a:t>
            </a:r>
          </a:p>
          <a:p>
            <a:pPr lvl="1" eaLnBrk="1" hangingPunct="1"/>
            <a:endParaRPr lang="cs-CZ" altLang="zh-CN" smtClean="0">
              <a:latin typeface="Arial" charset="0"/>
            </a:endParaRPr>
          </a:p>
          <a:p>
            <a:pPr lvl="1" eaLnBrk="1" hangingPunct="1"/>
            <a:endParaRPr lang="en-US" altLang="zh-CN" smtClean="0">
              <a:latin typeface="Arial" charset="0"/>
              <a:ea typeface="宋体" charset="-122"/>
            </a:endParaRPr>
          </a:p>
        </p:txBody>
      </p:sp>
      <p:sp>
        <p:nvSpPr>
          <p:cNvPr id="64514" name="灯片编号占位符 21"/>
          <p:cNvSpPr>
            <a:spLocks noGrp="1"/>
          </p:cNvSpPr>
          <p:nvPr>
            <p:ph type="sldNum" sz="quarter" idx="4294967295"/>
          </p:nvPr>
        </p:nvSpPr>
        <p:spPr>
          <a:xfrm>
            <a:off x="3527425" y="6381750"/>
            <a:ext cx="1981200" cy="476250"/>
          </a:xfrm>
          <a:prstGeom prst="rect">
            <a:avLst/>
          </a:prstGeom>
        </p:spPr>
        <p:txBody>
          <a:bodyPr/>
          <a:lstStyle/>
          <a:p>
            <a:pPr algn="l">
              <a:defRPr/>
            </a:pPr>
            <a:fld id="{F0F18744-9826-4080-9648-2F510E0C7B06}" type="slidenum">
              <a:rPr lang="zh-CN" altLang="en-US" smtClean="0">
                <a:latin typeface="Arial" charset="0"/>
              </a:rPr>
              <a:pPr algn="l">
                <a:defRPr/>
              </a:pPr>
              <a:t>60</a:t>
            </a:fld>
            <a:endParaRPr lang="zh-CN" altLang="en-US" smtClean="0">
              <a:latin typeface="Arial" charset="0"/>
            </a:endParaRPr>
          </a:p>
        </p:txBody>
      </p:sp>
      <p:sp>
        <p:nvSpPr>
          <p:cNvPr id="4" name="页脚占位符 4"/>
          <p:cNvSpPr txBox="1">
            <a:spLocks noGrp="1"/>
          </p:cNvSpPr>
          <p:nvPr/>
        </p:nvSpPr>
        <p:spPr>
          <a:xfrm>
            <a:off x="5715000" y="6305550"/>
            <a:ext cx="2895600" cy="476250"/>
          </a:xfrm>
          <a:prstGeom prst="rect">
            <a:avLst/>
          </a:prstGeom>
          <a:noFill/>
        </p:spPr>
        <p:txBody>
          <a:bodyPr anchor="b"/>
          <a:lstStyle/>
          <a:p>
            <a:pPr fontAlgn="auto">
              <a:spcBef>
                <a:spcPts val="0"/>
              </a:spcBef>
              <a:spcAft>
                <a:spcPts val="0"/>
              </a:spcAft>
              <a:defRPr/>
            </a:pPr>
            <a:r>
              <a:rPr lang="en-US" altLang="zh-CN" sz="1200">
                <a:solidFill>
                  <a:schemeClr val="bg2">
                    <a:shade val="50000"/>
                    <a:satMod val="200000"/>
                  </a:schemeClr>
                </a:solidFill>
                <a:latin typeface="+mn-lt"/>
                <a:ea typeface="+mn-ea"/>
              </a:rPr>
              <a:t>http://vojtechhuser.minfor.net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有关</a:t>
            </a:r>
            <a:r>
              <a:rPr lang="en-GB" altLang="zh-CN" smtClean="0"/>
              <a:t>CDSS</a:t>
            </a:r>
            <a:r>
              <a:rPr lang="zh-CN" altLang="en-US" smtClean="0"/>
              <a:t>的书籍</a:t>
            </a:r>
            <a:endParaRPr lang="en-GB" smtClean="0">
              <a:ea typeface="幼圆" pitchFamily="49" charset="-122"/>
            </a:endParaRPr>
          </a:p>
        </p:txBody>
      </p:sp>
      <p:sp>
        <p:nvSpPr>
          <p:cNvPr id="89091" name="Rectangle 3"/>
          <p:cNvSpPr>
            <a:spLocks noGrp="1" noChangeArrowheads="1"/>
          </p:cNvSpPr>
          <p:nvPr>
            <p:ph idx="1"/>
          </p:nvPr>
        </p:nvSpPr>
        <p:spPr/>
        <p:txBody>
          <a:bodyPr/>
          <a:lstStyle/>
          <a:p>
            <a:pPr eaLnBrk="1" hangingPunct="1"/>
            <a:r>
              <a:rPr lang="en-GB" altLang="zh-CN" sz="2400" smtClean="0">
                <a:latin typeface="Arial" charset="0"/>
                <a:ea typeface="宋体" charset="-122"/>
              </a:rPr>
              <a:t>Shortliffe, E. H., Wiederhold, G., et al. (2000). </a:t>
            </a:r>
            <a:r>
              <a:rPr lang="en-GB" altLang="zh-CN" sz="2400" b="1" smtClean="0">
                <a:latin typeface="Arial" charset="0"/>
                <a:ea typeface="宋体" charset="-122"/>
              </a:rPr>
              <a:t>Medical Informatics</a:t>
            </a:r>
            <a:r>
              <a:rPr lang="en-GB" altLang="zh-CN" sz="2400" smtClean="0">
                <a:latin typeface="Arial" charset="0"/>
                <a:ea typeface="宋体" charset="-122"/>
              </a:rPr>
              <a:t>: Computer Applications in Health Care and biomedicine (Health Informatics), </a:t>
            </a:r>
            <a:r>
              <a:rPr lang="en-GB" altLang="zh-CN" sz="1600" smtClean="0">
                <a:latin typeface="Arial" charset="0"/>
                <a:ea typeface="宋体" charset="-122"/>
              </a:rPr>
              <a:t>Springer Verlag</a:t>
            </a:r>
            <a:r>
              <a:rPr lang="cs-CZ" altLang="zh-CN" sz="1600" smtClean="0">
                <a:latin typeface="Arial" charset="0"/>
              </a:rPr>
              <a:t>, 2</a:t>
            </a:r>
            <a:r>
              <a:rPr lang="cs-CZ" altLang="zh-CN" sz="1600" baseline="30000" smtClean="0">
                <a:latin typeface="Arial" charset="0"/>
              </a:rPr>
              <a:t>nd</a:t>
            </a:r>
            <a:r>
              <a:rPr lang="cs-CZ" altLang="zh-CN" sz="1600" smtClean="0">
                <a:latin typeface="Arial" charset="0"/>
              </a:rPr>
              <a:t> ed. (1</a:t>
            </a:r>
            <a:r>
              <a:rPr lang="cs-CZ" altLang="zh-CN" sz="1600" baseline="30000" smtClean="0">
                <a:latin typeface="Arial" charset="0"/>
              </a:rPr>
              <a:t>st</a:t>
            </a:r>
            <a:r>
              <a:rPr lang="cs-CZ" altLang="zh-CN" sz="1600" smtClean="0">
                <a:latin typeface="Arial" charset="0"/>
              </a:rPr>
              <a:t> was 1990)</a:t>
            </a:r>
            <a:endParaRPr lang="en-GB" altLang="zh-CN" sz="1600" smtClean="0">
              <a:latin typeface="Arial" charset="0"/>
              <a:ea typeface="宋体" charset="-122"/>
            </a:endParaRPr>
          </a:p>
          <a:p>
            <a:pPr eaLnBrk="1" hangingPunct="1"/>
            <a:r>
              <a:rPr lang="en-GB" altLang="zh-CN" sz="2400" smtClean="0">
                <a:latin typeface="Arial" charset="0"/>
                <a:ea typeface="宋体" charset="-122"/>
              </a:rPr>
              <a:t>Bemmel, J. H. v. and Musen, M. A. (1997). </a:t>
            </a:r>
            <a:r>
              <a:rPr lang="en-GB" altLang="zh-CN" sz="2400" b="1" smtClean="0">
                <a:latin typeface="Arial" charset="0"/>
                <a:ea typeface="宋体" charset="-122"/>
              </a:rPr>
              <a:t>Handbook of medical informatics</a:t>
            </a:r>
            <a:r>
              <a:rPr lang="en-GB" altLang="zh-CN" sz="2400" smtClean="0">
                <a:latin typeface="Arial" charset="0"/>
                <a:ea typeface="宋体" charset="-122"/>
              </a:rPr>
              <a:t>. </a:t>
            </a:r>
            <a:r>
              <a:rPr lang="en-GB" altLang="zh-CN" sz="1600" smtClean="0">
                <a:latin typeface="Arial" charset="0"/>
                <a:ea typeface="宋体" charset="-122"/>
              </a:rPr>
              <a:t>Houten, Bohn Stafleu Van Loghum c1997</a:t>
            </a:r>
          </a:p>
          <a:p>
            <a:pPr eaLnBrk="1" hangingPunct="1"/>
            <a:r>
              <a:rPr lang="en-GB" altLang="zh-CN" sz="2400" smtClean="0">
                <a:latin typeface="Arial" charset="0"/>
                <a:ea typeface="宋体" charset="-122"/>
              </a:rPr>
              <a:t>Berner, E. S. (1999). </a:t>
            </a:r>
            <a:r>
              <a:rPr lang="en-GB" altLang="zh-CN" sz="2400" b="1" smtClean="0">
                <a:latin typeface="Arial" charset="0"/>
                <a:ea typeface="宋体" charset="-122"/>
              </a:rPr>
              <a:t>Clinical decision support systems : theory and practice</a:t>
            </a:r>
            <a:r>
              <a:rPr lang="en-GB" altLang="zh-CN" sz="2400" smtClean="0">
                <a:latin typeface="Arial" charset="0"/>
                <a:ea typeface="宋体" charset="-122"/>
              </a:rPr>
              <a:t>. </a:t>
            </a:r>
            <a:r>
              <a:rPr lang="en-GB" altLang="zh-CN" sz="1600" smtClean="0">
                <a:latin typeface="Arial" charset="0"/>
                <a:ea typeface="宋体" charset="-122"/>
              </a:rPr>
              <a:t>New York ; London, Springer c1999</a:t>
            </a:r>
          </a:p>
          <a:p>
            <a:pPr eaLnBrk="1" hangingPunct="1"/>
            <a:r>
              <a:rPr lang="en-GB" altLang="zh-CN" sz="2400" smtClean="0">
                <a:latin typeface="Arial" charset="0"/>
                <a:ea typeface="宋体" charset="-122"/>
              </a:rPr>
              <a:t>Giarratano, J.(2006). </a:t>
            </a:r>
            <a:r>
              <a:rPr lang="zh-CN" altLang="en-GB" sz="2400" smtClean="0">
                <a:latin typeface="Arial" charset="0"/>
                <a:ea typeface="宋体" charset="-122"/>
              </a:rPr>
              <a:t>专家系统：原理与编程</a:t>
            </a:r>
            <a:r>
              <a:rPr lang="en-GB" altLang="zh-CN" sz="2400" smtClean="0">
                <a:latin typeface="Arial" charset="0"/>
                <a:ea typeface="宋体" charset="-122"/>
              </a:rPr>
              <a:t>(</a:t>
            </a:r>
            <a:r>
              <a:rPr lang="zh-CN" altLang="en-GB" sz="2400" smtClean="0">
                <a:latin typeface="Arial" charset="0"/>
                <a:ea typeface="宋体" charset="-122"/>
              </a:rPr>
              <a:t>第四版</a:t>
            </a:r>
            <a:r>
              <a:rPr lang="en-GB" altLang="zh-CN" sz="2400" smtClean="0">
                <a:latin typeface="Arial" charset="0"/>
                <a:ea typeface="宋体" charset="-122"/>
              </a:rPr>
              <a:t>). </a:t>
            </a:r>
            <a:r>
              <a:rPr lang="zh-CN" altLang="en-GB" sz="2400" smtClean="0">
                <a:latin typeface="Arial" charset="0"/>
                <a:ea typeface="宋体" charset="-122"/>
              </a:rPr>
              <a:t>北京：机械工业出版社 </a:t>
            </a:r>
            <a:r>
              <a:rPr lang="en-GB" altLang="zh-CN" sz="2400" smtClean="0">
                <a:latin typeface="Arial" charset="0"/>
                <a:ea typeface="宋体" charset="-122"/>
              </a:rPr>
              <a:t>2006.8</a:t>
            </a:r>
            <a:endParaRPr lang="zh-CN" altLang="en-GB" sz="2400" smtClean="0">
              <a:latin typeface="Arial" charset="0"/>
              <a:ea typeface="宋体"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642910" y="214290"/>
            <a:ext cx="5986463" cy="1143000"/>
          </a:xfrm>
        </p:spPr>
        <p:txBody>
          <a:bodyPr/>
          <a:lstStyle/>
          <a:p>
            <a:pPr eaLnBrk="1" hangingPunct="1"/>
            <a:r>
              <a:rPr lang="zh-CN" altLang="en-US" dirty="0" smtClean="0"/>
              <a:t>相关网站</a:t>
            </a:r>
          </a:p>
        </p:txBody>
      </p:sp>
      <p:sp>
        <p:nvSpPr>
          <p:cNvPr id="90116" name="Rectangle 3"/>
          <p:cNvSpPr>
            <a:spLocks noGrp="1"/>
          </p:cNvSpPr>
          <p:nvPr>
            <p:ph sz="quarter" idx="1"/>
          </p:nvPr>
        </p:nvSpPr>
        <p:spPr>
          <a:xfrm>
            <a:off x="571500" y="1643063"/>
            <a:ext cx="8229600" cy="4094162"/>
          </a:xfrm>
        </p:spPr>
        <p:txBody>
          <a:bodyPr/>
          <a:lstStyle/>
          <a:p>
            <a:pPr marL="273050" indent="-273050" eaLnBrk="1" hangingPunct="1">
              <a:lnSpc>
                <a:spcPct val="90000"/>
              </a:lnSpc>
              <a:spcBef>
                <a:spcPts val="575"/>
              </a:spcBef>
              <a:buFont typeface="Wingdings 2" pitchFamily="18" charset="2"/>
              <a:buChar char=""/>
            </a:pPr>
            <a:r>
              <a:rPr lang="en-US" altLang="zh-CN" sz="2600" smtClean="0">
                <a:latin typeface="Arial" charset="0"/>
                <a:ea typeface="宋体" charset="-122"/>
              </a:rPr>
              <a:t>SAGE </a:t>
            </a:r>
          </a:p>
          <a:p>
            <a:pPr marL="547688" lvl="1" eaLnBrk="1" hangingPunct="1">
              <a:lnSpc>
                <a:spcPct val="90000"/>
              </a:lnSpc>
              <a:spcBef>
                <a:spcPts val="375"/>
              </a:spcBef>
              <a:buFont typeface="Wingdings 2" pitchFamily="18" charset="2"/>
              <a:buChar char=""/>
            </a:pPr>
            <a:r>
              <a:rPr lang="en-US" altLang="zh-CN" sz="2200" smtClean="0">
                <a:latin typeface="Arial" charset="0"/>
                <a:ea typeface="宋体" charset="-122"/>
              </a:rPr>
              <a:t>http://sage.wherever.org/</a:t>
            </a:r>
          </a:p>
          <a:p>
            <a:pPr marL="273050" indent="-273050" eaLnBrk="1" hangingPunct="1">
              <a:lnSpc>
                <a:spcPct val="90000"/>
              </a:lnSpc>
              <a:spcBef>
                <a:spcPts val="575"/>
              </a:spcBef>
              <a:buFont typeface="Wingdings 2" pitchFamily="18" charset="2"/>
              <a:buChar char=""/>
            </a:pPr>
            <a:r>
              <a:rPr lang="zh-CN" altLang="en-US" sz="2600" smtClean="0">
                <a:latin typeface="Arial" charset="0"/>
                <a:ea typeface="宋体" charset="-122"/>
              </a:rPr>
              <a:t>很多知识模型的链接</a:t>
            </a:r>
          </a:p>
          <a:p>
            <a:pPr marL="547688" lvl="1" eaLnBrk="1" hangingPunct="1">
              <a:lnSpc>
                <a:spcPct val="90000"/>
              </a:lnSpc>
              <a:spcBef>
                <a:spcPts val="375"/>
              </a:spcBef>
              <a:buFont typeface="Wingdings 2" pitchFamily="18" charset="2"/>
              <a:buChar char=""/>
            </a:pPr>
            <a:r>
              <a:rPr lang="en-US" altLang="zh-CN" sz="2200" smtClean="0">
                <a:latin typeface="Arial" charset="0"/>
                <a:ea typeface="宋体" charset="-122"/>
              </a:rPr>
              <a:t>http://www.openclinical.org</a:t>
            </a:r>
          </a:p>
          <a:p>
            <a:pPr marL="273050" indent="-273050" eaLnBrk="1" hangingPunct="1">
              <a:lnSpc>
                <a:spcPct val="90000"/>
              </a:lnSpc>
              <a:spcBef>
                <a:spcPts val="575"/>
              </a:spcBef>
              <a:buFont typeface="Wingdings 2" pitchFamily="18" charset="2"/>
              <a:buChar char=""/>
            </a:pPr>
            <a:r>
              <a:rPr lang="en-US" altLang="zh-CN" sz="2600" smtClean="0">
                <a:latin typeface="Arial" charset="0"/>
                <a:ea typeface="宋体" charset="-122"/>
              </a:rPr>
              <a:t>CLIPS </a:t>
            </a:r>
          </a:p>
          <a:p>
            <a:pPr marL="547688" lvl="1" eaLnBrk="1" hangingPunct="1">
              <a:lnSpc>
                <a:spcPct val="90000"/>
              </a:lnSpc>
              <a:spcBef>
                <a:spcPts val="375"/>
              </a:spcBef>
              <a:buFont typeface="Wingdings 2" pitchFamily="18" charset="2"/>
              <a:buChar char=""/>
            </a:pPr>
            <a:r>
              <a:rPr lang="en-US" altLang="zh-CN" sz="2200" smtClean="0">
                <a:latin typeface="Arial" charset="0"/>
                <a:ea typeface="宋体" charset="-122"/>
              </a:rPr>
              <a:t>http://www.ghg.net/clips/CLIPS.html</a:t>
            </a:r>
          </a:p>
          <a:p>
            <a:pPr marL="273050" indent="-273050" eaLnBrk="1" hangingPunct="1">
              <a:lnSpc>
                <a:spcPct val="90000"/>
              </a:lnSpc>
              <a:spcBef>
                <a:spcPts val="575"/>
              </a:spcBef>
              <a:buFont typeface="Wingdings 2" pitchFamily="18" charset="2"/>
              <a:buChar char=""/>
            </a:pPr>
            <a:r>
              <a:rPr lang="en-US" altLang="zh-CN" sz="2600" smtClean="0">
                <a:latin typeface="Arial" charset="0"/>
                <a:ea typeface="宋体" charset="-122"/>
              </a:rPr>
              <a:t>Arden</a:t>
            </a:r>
          </a:p>
          <a:p>
            <a:pPr marL="547688" lvl="1" eaLnBrk="1" hangingPunct="1">
              <a:lnSpc>
                <a:spcPct val="90000"/>
              </a:lnSpc>
              <a:spcBef>
                <a:spcPts val="375"/>
              </a:spcBef>
              <a:buFont typeface="Wingdings 2" pitchFamily="18" charset="2"/>
              <a:buChar char=""/>
            </a:pPr>
            <a:r>
              <a:rPr lang="en-US" altLang="zh-CN" sz="2200" smtClean="0">
                <a:latin typeface="Arial" charset="0"/>
                <a:ea typeface="宋体" charset="-122"/>
              </a:rPr>
              <a:t>http://cslxinfmtcs.csmc.edu/hl7/arden/</a:t>
            </a:r>
          </a:p>
          <a:p>
            <a:pPr marL="273050" indent="-273050" eaLnBrk="1" hangingPunct="1">
              <a:lnSpc>
                <a:spcPct val="90000"/>
              </a:lnSpc>
              <a:spcBef>
                <a:spcPts val="575"/>
              </a:spcBef>
              <a:buFont typeface="Wingdings 2" pitchFamily="18" charset="2"/>
              <a:buChar char=""/>
            </a:pPr>
            <a:r>
              <a:rPr lang="en-US" altLang="zh-CN" sz="2600" smtClean="0">
                <a:latin typeface="Arial" charset="0"/>
                <a:ea typeface="宋体" charset="-122"/>
              </a:rPr>
              <a:t>GEM</a:t>
            </a:r>
          </a:p>
          <a:p>
            <a:pPr marL="547688" lvl="1" eaLnBrk="1" hangingPunct="1">
              <a:lnSpc>
                <a:spcPct val="90000"/>
              </a:lnSpc>
              <a:spcBef>
                <a:spcPts val="375"/>
              </a:spcBef>
              <a:buFont typeface="Wingdings 2" pitchFamily="18" charset="2"/>
              <a:buChar char=""/>
            </a:pPr>
            <a:r>
              <a:rPr lang="en-US" altLang="zh-CN" sz="2200" smtClean="0">
                <a:latin typeface="Arial" charset="0"/>
                <a:ea typeface="宋体" charset="-122"/>
              </a:rPr>
              <a:t>http://gem.med.yale.edu/default.htm</a:t>
            </a:r>
          </a:p>
          <a:p>
            <a:pPr marL="273050" indent="-273050" eaLnBrk="1" hangingPunct="1">
              <a:lnSpc>
                <a:spcPct val="90000"/>
              </a:lnSpc>
              <a:spcBef>
                <a:spcPts val="575"/>
              </a:spcBef>
              <a:buFont typeface="Wingdings 2" pitchFamily="18" charset="2"/>
              <a:buChar char=""/>
            </a:pPr>
            <a:endParaRPr lang="en-US" altLang="zh-CN" sz="2600" smtClean="0">
              <a:latin typeface="Arial" charset="0"/>
              <a:ea typeface="宋体" charset="-122"/>
            </a:endParaRPr>
          </a:p>
          <a:p>
            <a:pPr marL="273050" indent="-273050" eaLnBrk="1" hangingPunct="1">
              <a:lnSpc>
                <a:spcPct val="90000"/>
              </a:lnSpc>
              <a:spcBef>
                <a:spcPts val="575"/>
              </a:spcBef>
              <a:buFont typeface="Wingdings 2" pitchFamily="18" charset="2"/>
              <a:buChar char=""/>
            </a:pPr>
            <a:endParaRPr lang="zh-CN" altLang="en-US" sz="2600" smtClean="0">
              <a:latin typeface="Arial" charset="0"/>
              <a:ea typeface="宋体"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000" dirty="0" smtClean="0"/>
              <a:t>谢谢！</a:t>
            </a:r>
            <a:endParaRPr lang="zh-CN" altLang="en-US" sz="6000" dirty="0"/>
          </a:p>
        </p:txBody>
      </p:sp>
      <p:sp>
        <p:nvSpPr>
          <p:cNvPr id="5" name="副标题 4"/>
          <p:cNvSpPr>
            <a:spLocks noGrp="1"/>
          </p:cNvSpPr>
          <p:nvPr>
            <p:ph type="subTitle" idx="1"/>
          </p:nvPr>
        </p:nvSpPr>
        <p:spPr/>
        <p:txBody>
          <a:bodyPr/>
          <a:lstStyle/>
          <a:p>
            <a:r>
              <a:rPr lang="en-US" altLang="zh-CN" dirty="0" smtClean="0"/>
              <a:t>2013.5.17</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临床决策支持系统的结构</a:t>
            </a:r>
            <a:endParaRPr lang="zh-CN" altLang="en-US" dirty="0"/>
          </a:p>
        </p:txBody>
      </p:sp>
      <p:sp>
        <p:nvSpPr>
          <p:cNvPr id="4" name="矩形 3"/>
          <p:cNvSpPr/>
          <p:nvPr/>
        </p:nvSpPr>
        <p:spPr>
          <a:xfrm>
            <a:off x="3607587" y="1500174"/>
            <a:ext cx="164307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用户</a:t>
            </a:r>
            <a:endParaRPr lang="zh-CN" altLang="en-US" sz="2800" dirty="0"/>
          </a:p>
        </p:txBody>
      </p:sp>
      <p:sp>
        <p:nvSpPr>
          <p:cNvPr id="5" name="矩形 4"/>
          <p:cNvSpPr/>
          <p:nvPr/>
        </p:nvSpPr>
        <p:spPr>
          <a:xfrm>
            <a:off x="3500430" y="2428868"/>
            <a:ext cx="185738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人机交互系统</a:t>
            </a:r>
            <a:endParaRPr lang="zh-CN" altLang="en-US" sz="2000" dirty="0"/>
          </a:p>
        </p:txBody>
      </p:sp>
      <p:sp>
        <p:nvSpPr>
          <p:cNvPr id="6" name="矩形 5"/>
          <p:cNvSpPr/>
          <p:nvPr/>
        </p:nvSpPr>
        <p:spPr>
          <a:xfrm>
            <a:off x="428596" y="4214818"/>
            <a:ext cx="185738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模型管理系统</a:t>
            </a:r>
            <a:endParaRPr lang="zh-CN" altLang="en-US" sz="2000" dirty="0"/>
          </a:p>
        </p:txBody>
      </p:sp>
      <p:sp>
        <p:nvSpPr>
          <p:cNvPr id="7" name="矩形 6"/>
          <p:cNvSpPr/>
          <p:nvPr/>
        </p:nvSpPr>
        <p:spPr>
          <a:xfrm>
            <a:off x="2500298" y="4214818"/>
            <a:ext cx="200026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数据库管理系统</a:t>
            </a:r>
            <a:endParaRPr lang="zh-CN" altLang="en-US" sz="2000" dirty="0"/>
          </a:p>
        </p:txBody>
      </p:sp>
      <p:sp>
        <p:nvSpPr>
          <p:cNvPr id="8" name="矩形 7"/>
          <p:cNvSpPr/>
          <p:nvPr/>
        </p:nvSpPr>
        <p:spPr>
          <a:xfrm>
            <a:off x="4714876" y="4214818"/>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方法库管理系统</a:t>
            </a:r>
            <a:endParaRPr lang="zh-CN" altLang="en-US" sz="2000" dirty="0"/>
          </a:p>
        </p:txBody>
      </p:sp>
      <p:sp>
        <p:nvSpPr>
          <p:cNvPr id="10" name="矩形 9"/>
          <p:cNvSpPr/>
          <p:nvPr/>
        </p:nvSpPr>
        <p:spPr>
          <a:xfrm>
            <a:off x="7000892" y="4214818"/>
            <a:ext cx="200026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知识库管理系统</a:t>
            </a:r>
            <a:endParaRPr lang="zh-CN" altLang="en-US" sz="2000" dirty="0"/>
          </a:p>
        </p:txBody>
      </p:sp>
      <p:sp>
        <p:nvSpPr>
          <p:cNvPr id="11" name="圆角矩形 10"/>
          <p:cNvSpPr/>
          <p:nvPr/>
        </p:nvSpPr>
        <p:spPr>
          <a:xfrm>
            <a:off x="642910" y="5286388"/>
            <a:ext cx="1428760"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模型库</a:t>
            </a:r>
            <a:endParaRPr lang="zh-CN" altLang="en-US" dirty="0"/>
          </a:p>
        </p:txBody>
      </p:sp>
      <p:sp>
        <p:nvSpPr>
          <p:cNvPr id="12" name="圆角矩形 11"/>
          <p:cNvSpPr/>
          <p:nvPr/>
        </p:nvSpPr>
        <p:spPr>
          <a:xfrm>
            <a:off x="2786050" y="5286388"/>
            <a:ext cx="1428760"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a:t>
            </a:r>
            <a:endParaRPr lang="zh-CN" altLang="en-US" dirty="0"/>
          </a:p>
        </p:txBody>
      </p:sp>
      <p:sp>
        <p:nvSpPr>
          <p:cNvPr id="13" name="圆角矩形 12"/>
          <p:cNvSpPr/>
          <p:nvPr/>
        </p:nvSpPr>
        <p:spPr>
          <a:xfrm>
            <a:off x="5036347" y="5286388"/>
            <a:ext cx="1428760"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方法库</a:t>
            </a:r>
            <a:endParaRPr lang="zh-CN" altLang="en-US" dirty="0"/>
          </a:p>
        </p:txBody>
      </p:sp>
      <p:sp>
        <p:nvSpPr>
          <p:cNvPr id="14" name="圆角矩形 13"/>
          <p:cNvSpPr/>
          <p:nvPr/>
        </p:nvSpPr>
        <p:spPr>
          <a:xfrm>
            <a:off x="7286644" y="5286388"/>
            <a:ext cx="1428760"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知识库</a:t>
            </a:r>
            <a:endParaRPr lang="zh-CN" altLang="en-US" dirty="0"/>
          </a:p>
        </p:txBody>
      </p:sp>
      <p:cxnSp>
        <p:nvCxnSpPr>
          <p:cNvPr id="16" name="直接箭头连接符 15"/>
          <p:cNvCxnSpPr>
            <a:stCxn id="4" idx="2"/>
            <a:endCxn id="5" idx="0"/>
          </p:cNvCxnSpPr>
          <p:nvPr/>
        </p:nvCxnSpPr>
        <p:spPr>
          <a:xfrm rot="5400000">
            <a:off x="4214810" y="2214554"/>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357290" y="3490452"/>
            <a:ext cx="6626504" cy="9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2"/>
          </p:cNvCxnSpPr>
          <p:nvPr/>
        </p:nvCxnSpPr>
        <p:spPr>
          <a:xfrm rot="5400000">
            <a:off x="4143372" y="3214686"/>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0"/>
          </p:cNvCxnSpPr>
          <p:nvPr/>
        </p:nvCxnSpPr>
        <p:spPr>
          <a:xfrm rot="5400000" flipH="1" flipV="1">
            <a:off x="964381" y="3821909"/>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249603" y="3893347"/>
            <a:ext cx="78661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286380" y="3857628"/>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0" idx="0"/>
          </p:cNvCxnSpPr>
          <p:nvPr/>
        </p:nvCxnSpPr>
        <p:spPr>
          <a:xfrm rot="5400000">
            <a:off x="7643834" y="3857628"/>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 idx="2"/>
            <a:endCxn id="11" idx="0"/>
          </p:cNvCxnSpPr>
          <p:nvPr/>
        </p:nvCxnSpPr>
        <p:spPr>
          <a:xfrm rot="5400000">
            <a:off x="1071538" y="500063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a:off x="3286910" y="499984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5430050" y="499984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a:off x="7716066" y="499984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75" y="500063"/>
            <a:ext cx="7215211" cy="714375"/>
          </a:xfrm>
        </p:spPr>
        <p:txBody>
          <a:bodyPr>
            <a:noAutofit/>
          </a:bodyPr>
          <a:lstStyle/>
          <a:p>
            <a:pPr eaLnBrk="1" fontAlgn="auto" hangingPunct="1">
              <a:spcAft>
                <a:spcPts val="0"/>
              </a:spcAft>
              <a:defRPr/>
            </a:pPr>
            <a:r>
              <a:rPr lang="zh-CN" altLang="en-US" dirty="0" smtClean="0"/>
              <a:t>临床决策支持系统的关键组成</a:t>
            </a:r>
            <a:endParaRPr lang="zh-CN" altLang="en-US" dirty="0"/>
          </a:p>
        </p:txBody>
      </p:sp>
      <p:sp>
        <p:nvSpPr>
          <p:cNvPr id="28675" name="内容占位符 2"/>
          <p:cNvSpPr>
            <a:spLocks noGrp="1"/>
          </p:cNvSpPr>
          <p:nvPr>
            <p:ph idx="1"/>
          </p:nvPr>
        </p:nvSpPr>
        <p:spPr/>
        <p:txBody>
          <a:bodyPr/>
          <a:lstStyle/>
          <a:p>
            <a:pPr eaLnBrk="1" hangingPunct="1">
              <a:lnSpc>
                <a:spcPct val="150000"/>
              </a:lnSpc>
            </a:pPr>
            <a:r>
              <a:rPr lang="zh-CN" altLang="en-US" sz="3600" smtClean="0">
                <a:latin typeface="Arial" charset="0"/>
                <a:ea typeface="宋体" charset="-122"/>
              </a:rPr>
              <a:t>知识</a:t>
            </a:r>
            <a:endParaRPr lang="en-US" altLang="zh-CN" sz="3600" smtClean="0">
              <a:latin typeface="Arial" charset="0"/>
              <a:ea typeface="宋体" charset="-122"/>
            </a:endParaRPr>
          </a:p>
          <a:p>
            <a:pPr eaLnBrk="1" hangingPunct="1">
              <a:lnSpc>
                <a:spcPct val="150000"/>
              </a:lnSpc>
            </a:pPr>
            <a:r>
              <a:rPr lang="zh-CN" altLang="en-US" sz="3600" smtClean="0">
                <a:latin typeface="Arial" charset="0"/>
                <a:ea typeface="宋体" charset="-122"/>
              </a:rPr>
              <a:t>规则（推理）</a:t>
            </a:r>
            <a:endParaRPr lang="en-US" altLang="zh-CN" sz="3600" smtClean="0">
              <a:latin typeface="Arial" charset="0"/>
              <a:ea typeface="宋体" charset="-122"/>
            </a:endParaRPr>
          </a:p>
          <a:p>
            <a:pPr eaLnBrk="1" hangingPunct="1">
              <a:lnSpc>
                <a:spcPct val="150000"/>
              </a:lnSpc>
            </a:pPr>
            <a:r>
              <a:rPr lang="zh-CN" altLang="en-US" sz="3600" smtClean="0">
                <a:latin typeface="Arial" charset="0"/>
                <a:ea typeface="宋体" charset="-122"/>
              </a:rPr>
              <a:t>数据</a:t>
            </a:r>
            <a:endParaRPr lang="en-US" altLang="zh-CN" sz="3600" smtClean="0">
              <a:latin typeface="Arial" charset="0"/>
              <a:ea typeface="宋体" charset="-122"/>
            </a:endParaRPr>
          </a:p>
          <a:p>
            <a:pPr eaLnBrk="1" hangingPunct="1">
              <a:lnSpc>
                <a:spcPct val="150000"/>
              </a:lnSpc>
            </a:pPr>
            <a:r>
              <a:rPr lang="zh-CN" altLang="en-US" sz="3600" smtClean="0">
                <a:latin typeface="Arial" charset="0"/>
                <a:ea typeface="宋体" charset="-122"/>
              </a:rPr>
              <a:t>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0" dur="500"/>
                                        <p:tgtEl>
                                          <p:spTgt spid="286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3" dur="500"/>
                                        <p:tgtEl>
                                          <p:spTgt spid="286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6"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eaLnBrk="1" hangingPunct="1"/>
            <a:r>
              <a:rPr lang="zh-CN" altLang="en-US" smtClean="0"/>
              <a:t>知识的形式演变</a:t>
            </a:r>
          </a:p>
        </p:txBody>
      </p:sp>
      <p:sp>
        <p:nvSpPr>
          <p:cNvPr id="113667" name="AutoShape 3"/>
          <p:cNvSpPr>
            <a:spLocks noChangeArrowheads="1"/>
          </p:cNvSpPr>
          <p:nvPr/>
        </p:nvSpPr>
        <p:spPr bwMode="auto">
          <a:xfrm>
            <a:off x="1403350" y="2636838"/>
            <a:ext cx="2736850"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accent1">
                  <a:gamma/>
                  <a:shade val="46275"/>
                  <a:invGamma/>
                </a:schemeClr>
              </a:gs>
              <a:gs pos="100000">
                <a:schemeClr val="accent1"/>
              </a:gs>
            </a:gsLst>
            <a:lin ang="0" scaled="1"/>
          </a:gradFill>
          <a:ln w="9525">
            <a:solidFill>
              <a:schemeClr val="tx1"/>
            </a:solidFill>
            <a:miter lim="800000"/>
            <a:headEnd/>
            <a:tailEnd/>
          </a:ln>
          <a:effectLst/>
        </p:spPr>
        <p:txBody>
          <a:bodyPr wrap="none" anchor="ctr"/>
          <a:lstStyle/>
          <a:p>
            <a:pPr algn="ctr">
              <a:defRPr/>
            </a:pPr>
            <a:r>
              <a:rPr lang="zh-CN" altLang="en-US" dirty="0">
                <a:solidFill>
                  <a:schemeClr val="bg1"/>
                </a:solidFill>
                <a:ea typeface="宋体" pitchFamily="2" charset="-122"/>
              </a:rPr>
              <a:t>标准化</a:t>
            </a:r>
          </a:p>
        </p:txBody>
      </p:sp>
      <p:sp>
        <p:nvSpPr>
          <p:cNvPr id="113668" name="AutoShape 4"/>
          <p:cNvSpPr>
            <a:spLocks noChangeArrowheads="1"/>
          </p:cNvSpPr>
          <p:nvPr/>
        </p:nvSpPr>
        <p:spPr bwMode="auto">
          <a:xfrm>
            <a:off x="2195513" y="1989138"/>
            <a:ext cx="2736850" cy="647700"/>
          </a:xfrm>
          <a:custGeom>
            <a:avLst/>
            <a:gdLst>
              <a:gd name="G0" fmla="+- 0 0 0"/>
              <a:gd name="G1" fmla="+- -11505097 0 0"/>
              <a:gd name="G2" fmla="+- 0 0 -11505097"/>
              <a:gd name="G3" fmla="+- 10800 0 0"/>
              <a:gd name="G4" fmla="+- 0 0 0"/>
              <a:gd name="T0" fmla="*/ 360 256 1"/>
              <a:gd name="T1" fmla="*/ 0 256 1"/>
              <a:gd name="G5" fmla="+- G2 T0 T1"/>
              <a:gd name="G6" fmla="?: G2 G2 G5"/>
              <a:gd name="G7" fmla="+- 0 0 G6"/>
              <a:gd name="G8" fmla="+- 5400 0 0"/>
              <a:gd name="G9" fmla="+- 0 0 -11505097"/>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505097"/>
              <a:gd name="G36" fmla="sin G34 -11505097"/>
              <a:gd name="G37" fmla="+/ -11505097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1218 w 21600"/>
              <a:gd name="T5" fmla="*/ 8 h 21600"/>
              <a:gd name="T6" fmla="*/ 2724 w 21600"/>
              <a:gd name="T7" fmla="*/ 10172 h 21600"/>
              <a:gd name="T8" fmla="*/ 11009 w 21600"/>
              <a:gd name="T9" fmla="*/ 5404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980" y="5399"/>
                  <a:pt x="5634" y="7569"/>
                  <a:pt x="5416" y="10381"/>
                </a:cubicBezTo>
                <a:lnTo>
                  <a:pt x="32" y="9962"/>
                </a:lnTo>
                <a:cubicBezTo>
                  <a:pt x="469" y="4339"/>
                  <a:pt x="5160"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chemeClr val="accent1">
                  <a:gamma/>
                  <a:shade val="46275"/>
                  <a:invGamma/>
                </a:schemeClr>
              </a:gs>
              <a:gs pos="100000">
                <a:schemeClr val="accent1"/>
              </a:gs>
            </a:gsLst>
            <a:lin ang="0" scaled="1"/>
          </a:gradFill>
          <a:ln w="9525" algn="ctr">
            <a:solidFill>
              <a:schemeClr val="tx1"/>
            </a:solidFill>
            <a:miter lim="800000"/>
            <a:headEnd/>
            <a:tailEnd/>
          </a:ln>
          <a:effectLst/>
        </p:spPr>
        <p:txBody>
          <a:bodyPr wrap="none" anchor="ctr"/>
          <a:lstStyle/>
          <a:p>
            <a:pPr algn="ctr">
              <a:defRPr/>
            </a:pPr>
            <a:r>
              <a:rPr lang="zh-CN" altLang="en-US">
                <a:ea typeface="宋体" pitchFamily="2" charset="-122"/>
              </a:rPr>
              <a:t>数字化</a:t>
            </a:r>
          </a:p>
        </p:txBody>
      </p:sp>
      <p:sp>
        <p:nvSpPr>
          <p:cNvPr id="113669" name="AutoShape 5"/>
          <p:cNvSpPr>
            <a:spLocks noChangeArrowheads="1"/>
          </p:cNvSpPr>
          <p:nvPr/>
        </p:nvSpPr>
        <p:spPr bwMode="auto">
          <a:xfrm>
            <a:off x="4789066" y="2276872"/>
            <a:ext cx="2735262" cy="719137"/>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chemeClr val="accent1">
                  <a:gamma/>
                  <a:shade val="46275"/>
                  <a:invGamma/>
                </a:schemeClr>
              </a:gs>
              <a:gs pos="100000">
                <a:schemeClr val="accent1"/>
              </a:gs>
            </a:gsLst>
            <a:lin ang="0" scaled="1"/>
          </a:gradFill>
          <a:ln w="9525" algn="ctr">
            <a:solidFill>
              <a:schemeClr val="tx1"/>
            </a:solidFill>
            <a:miter lim="800000"/>
            <a:headEnd/>
            <a:tailEnd/>
          </a:ln>
          <a:effectLst/>
        </p:spPr>
        <p:txBody>
          <a:bodyPr wrap="none" anchor="ctr"/>
          <a:lstStyle/>
          <a:p>
            <a:pPr algn="ctr">
              <a:defRPr/>
            </a:pPr>
            <a:endParaRPr lang="en-US" altLang="zh-CN" dirty="0" smtClean="0">
              <a:ea typeface="宋体" pitchFamily="2" charset="-122"/>
            </a:endParaRPr>
          </a:p>
          <a:p>
            <a:pPr algn="ctr">
              <a:defRPr/>
            </a:pPr>
            <a:r>
              <a:rPr lang="zh-CN" altLang="en-US" dirty="0" smtClean="0">
                <a:ea typeface="宋体" pitchFamily="2" charset="-122"/>
              </a:rPr>
              <a:t>模型化</a:t>
            </a:r>
            <a:endParaRPr lang="zh-CN" altLang="en-US" dirty="0">
              <a:ea typeface="宋体" pitchFamily="2" charset="-122"/>
            </a:endParaRPr>
          </a:p>
          <a:p>
            <a:pPr algn="ctr">
              <a:defRPr/>
            </a:pPr>
            <a:r>
              <a:rPr lang="zh-CN" altLang="en-US" dirty="0">
                <a:ea typeface="宋体" pitchFamily="2" charset="-122"/>
              </a:rPr>
              <a:t>结构化</a:t>
            </a:r>
          </a:p>
        </p:txBody>
      </p:sp>
      <p:pic>
        <p:nvPicPr>
          <p:cNvPr id="28679" name="Picture 6" descr="j0240719"/>
          <p:cNvPicPr>
            <a:picLocks noChangeAspect="1" noChangeArrowheads="1"/>
          </p:cNvPicPr>
          <p:nvPr/>
        </p:nvPicPr>
        <p:blipFill>
          <a:blip r:embed="rId3" cstate="print"/>
          <a:srcRect/>
          <a:stretch>
            <a:fillRect/>
          </a:stretch>
        </p:blipFill>
        <p:spPr bwMode="auto">
          <a:xfrm>
            <a:off x="1403350" y="3717925"/>
            <a:ext cx="4105275" cy="1827213"/>
          </a:xfrm>
          <a:prstGeom prst="rect">
            <a:avLst/>
          </a:prstGeom>
          <a:noFill/>
          <a:ln w="9525">
            <a:noFill/>
            <a:miter lim="800000"/>
            <a:headEnd/>
            <a:tailEnd/>
          </a:ln>
        </p:spPr>
      </p:pic>
      <p:pic>
        <p:nvPicPr>
          <p:cNvPr id="28680" name="Picture 7" descr="j0205582"/>
          <p:cNvPicPr>
            <a:picLocks noChangeAspect="1" noChangeArrowheads="1"/>
          </p:cNvPicPr>
          <p:nvPr/>
        </p:nvPicPr>
        <p:blipFill>
          <a:blip r:embed="rId4" cstate="print"/>
          <a:srcRect/>
          <a:stretch>
            <a:fillRect/>
          </a:stretch>
        </p:blipFill>
        <p:spPr bwMode="auto">
          <a:xfrm>
            <a:off x="7237413" y="3933825"/>
            <a:ext cx="1295400" cy="1630363"/>
          </a:xfrm>
          <a:prstGeom prst="rect">
            <a:avLst/>
          </a:prstGeom>
          <a:noFill/>
          <a:ln w="9525">
            <a:noFill/>
            <a:miter lim="800000"/>
            <a:headEnd/>
            <a:tailEnd/>
          </a:ln>
        </p:spPr>
      </p:pic>
      <p:pic>
        <p:nvPicPr>
          <p:cNvPr id="28681" name="Picture 8" descr="j0195384"/>
          <p:cNvPicPr>
            <a:picLocks noChangeAspect="1" noChangeArrowheads="1"/>
          </p:cNvPicPr>
          <p:nvPr/>
        </p:nvPicPr>
        <p:blipFill>
          <a:blip r:embed="rId5" cstate="print"/>
          <a:srcRect/>
          <a:stretch>
            <a:fillRect/>
          </a:stretch>
        </p:blipFill>
        <p:spPr bwMode="auto">
          <a:xfrm>
            <a:off x="5508625" y="3717925"/>
            <a:ext cx="1795463" cy="1833563"/>
          </a:xfrm>
          <a:prstGeom prst="rect">
            <a:avLst/>
          </a:prstGeom>
          <a:noFill/>
          <a:ln w="9525">
            <a:noFill/>
            <a:miter lim="800000"/>
            <a:headEnd/>
            <a:tailEnd/>
          </a:ln>
        </p:spPr>
      </p:pic>
      <p:grpSp>
        <p:nvGrpSpPr>
          <p:cNvPr id="2" name="Group 9"/>
          <p:cNvGrpSpPr>
            <a:grpSpLocks/>
          </p:cNvGrpSpPr>
          <p:nvPr/>
        </p:nvGrpSpPr>
        <p:grpSpPr bwMode="auto">
          <a:xfrm>
            <a:off x="1403350" y="3068638"/>
            <a:ext cx="6985000" cy="409575"/>
            <a:chOff x="884" y="1933"/>
            <a:chExt cx="4400" cy="258"/>
          </a:xfrm>
        </p:grpSpPr>
        <p:grpSp>
          <p:nvGrpSpPr>
            <p:cNvPr id="3" name="Group 10"/>
            <p:cNvGrpSpPr>
              <a:grpSpLocks/>
            </p:cNvGrpSpPr>
            <p:nvPr/>
          </p:nvGrpSpPr>
          <p:grpSpPr bwMode="auto">
            <a:xfrm>
              <a:off x="884" y="1933"/>
              <a:ext cx="1769" cy="258"/>
              <a:chOff x="884" y="1933"/>
              <a:chExt cx="1769" cy="258"/>
            </a:xfrm>
          </p:grpSpPr>
          <p:sp>
            <p:nvSpPr>
              <p:cNvPr id="28687" name="Rectangle 11"/>
              <p:cNvSpPr>
                <a:spLocks noChangeArrowheads="1"/>
              </p:cNvSpPr>
              <p:nvPr/>
            </p:nvSpPr>
            <p:spPr bwMode="auto">
              <a:xfrm>
                <a:off x="884" y="1933"/>
                <a:ext cx="581" cy="258"/>
              </a:xfrm>
              <a:prstGeom prst="rect">
                <a:avLst/>
              </a:prstGeom>
              <a:solidFill>
                <a:schemeClr val="accent1"/>
              </a:solidFill>
              <a:ln w="9525">
                <a:solidFill>
                  <a:schemeClr val="tx1"/>
                </a:solidFill>
                <a:miter lim="800000"/>
                <a:headEnd/>
                <a:tailEnd/>
              </a:ln>
            </p:spPr>
            <p:txBody>
              <a:bodyPr wrap="none" anchor="ctr"/>
              <a:lstStyle/>
              <a:p>
                <a:pPr algn="ctr"/>
                <a:r>
                  <a:rPr lang="zh-CN" altLang="en-US" dirty="0">
                    <a:solidFill>
                      <a:schemeClr val="bg1"/>
                    </a:solidFill>
                  </a:rPr>
                  <a:t>头脑</a:t>
                </a:r>
              </a:p>
            </p:txBody>
          </p:sp>
          <p:sp>
            <p:nvSpPr>
              <p:cNvPr id="28688" name="Rectangle 12"/>
              <p:cNvSpPr>
                <a:spLocks noChangeArrowheads="1"/>
              </p:cNvSpPr>
              <p:nvPr/>
            </p:nvSpPr>
            <p:spPr bwMode="auto">
              <a:xfrm>
                <a:off x="1433" y="1933"/>
                <a:ext cx="580" cy="258"/>
              </a:xfrm>
              <a:prstGeom prst="rect">
                <a:avLst/>
              </a:prstGeom>
              <a:solidFill>
                <a:schemeClr val="accent1"/>
              </a:solidFill>
              <a:ln w="9525">
                <a:solidFill>
                  <a:schemeClr val="tx1"/>
                </a:solidFill>
                <a:miter lim="800000"/>
                <a:headEnd/>
                <a:tailEnd/>
              </a:ln>
            </p:spPr>
            <p:txBody>
              <a:bodyPr wrap="none" anchor="ctr"/>
              <a:lstStyle/>
              <a:p>
                <a:pPr algn="ctr"/>
                <a:r>
                  <a:rPr lang="zh-CN" altLang="en-US">
                    <a:solidFill>
                      <a:schemeClr val="bg1"/>
                    </a:solidFill>
                  </a:rPr>
                  <a:t>书本</a:t>
                </a:r>
              </a:p>
            </p:txBody>
          </p:sp>
          <p:sp>
            <p:nvSpPr>
              <p:cNvPr id="28689" name="Rectangle 13"/>
              <p:cNvSpPr>
                <a:spLocks noChangeArrowheads="1"/>
              </p:cNvSpPr>
              <p:nvPr/>
            </p:nvSpPr>
            <p:spPr bwMode="auto">
              <a:xfrm>
                <a:off x="1981" y="1933"/>
                <a:ext cx="672" cy="258"/>
              </a:xfrm>
              <a:prstGeom prst="rect">
                <a:avLst/>
              </a:prstGeom>
              <a:solidFill>
                <a:schemeClr val="accent1"/>
              </a:solidFill>
              <a:ln w="9525">
                <a:solidFill>
                  <a:schemeClr val="tx1"/>
                </a:solidFill>
                <a:miter lim="800000"/>
                <a:headEnd/>
                <a:tailEnd/>
              </a:ln>
            </p:spPr>
            <p:txBody>
              <a:bodyPr wrap="none" anchor="ctr"/>
              <a:lstStyle/>
              <a:p>
                <a:pPr algn="ctr"/>
                <a:r>
                  <a:rPr lang="zh-CN" altLang="en-US">
                    <a:solidFill>
                      <a:schemeClr val="bg1"/>
                    </a:solidFill>
                  </a:rPr>
                  <a:t>文本指南</a:t>
                </a:r>
              </a:p>
            </p:txBody>
          </p:sp>
        </p:grpSp>
        <p:sp>
          <p:nvSpPr>
            <p:cNvPr id="28684" name="Rectangle 14"/>
            <p:cNvSpPr>
              <a:spLocks noChangeArrowheads="1"/>
            </p:cNvSpPr>
            <p:nvPr/>
          </p:nvSpPr>
          <p:spPr bwMode="auto">
            <a:xfrm>
              <a:off x="3515" y="1933"/>
              <a:ext cx="998" cy="258"/>
            </a:xfrm>
            <a:prstGeom prst="rect">
              <a:avLst/>
            </a:prstGeom>
            <a:solidFill>
              <a:schemeClr val="accent1"/>
            </a:solidFill>
            <a:ln w="9525">
              <a:solidFill>
                <a:schemeClr val="tx1"/>
              </a:solidFill>
              <a:miter lim="800000"/>
              <a:headEnd/>
              <a:tailEnd/>
            </a:ln>
          </p:spPr>
          <p:txBody>
            <a:bodyPr wrap="none" anchor="ctr"/>
            <a:lstStyle/>
            <a:p>
              <a:pPr algn="ctr"/>
              <a:r>
                <a:rPr lang="zh-CN" altLang="en-US">
                  <a:solidFill>
                    <a:schemeClr val="bg1"/>
                  </a:solidFill>
                </a:rPr>
                <a:t>句法</a:t>
              </a:r>
            </a:p>
          </p:txBody>
        </p:sp>
        <p:sp>
          <p:nvSpPr>
            <p:cNvPr id="28685" name="Rectangle 15"/>
            <p:cNvSpPr>
              <a:spLocks noChangeArrowheads="1"/>
            </p:cNvSpPr>
            <p:nvPr/>
          </p:nvSpPr>
          <p:spPr bwMode="auto">
            <a:xfrm>
              <a:off x="4513" y="1933"/>
              <a:ext cx="771" cy="258"/>
            </a:xfrm>
            <a:prstGeom prst="rect">
              <a:avLst/>
            </a:prstGeom>
            <a:solidFill>
              <a:schemeClr val="accent1"/>
            </a:solidFill>
            <a:ln w="9525">
              <a:solidFill>
                <a:schemeClr val="tx1"/>
              </a:solidFill>
              <a:miter lim="800000"/>
              <a:headEnd/>
              <a:tailEnd/>
            </a:ln>
          </p:spPr>
          <p:txBody>
            <a:bodyPr wrap="none" anchor="ctr"/>
            <a:lstStyle/>
            <a:p>
              <a:pPr algn="ctr"/>
              <a:r>
                <a:rPr lang="zh-CN" altLang="en-US">
                  <a:solidFill>
                    <a:schemeClr val="bg1"/>
                  </a:solidFill>
                </a:rPr>
                <a:t>语义</a:t>
              </a:r>
            </a:p>
          </p:txBody>
        </p:sp>
        <p:sp>
          <p:nvSpPr>
            <p:cNvPr id="28686" name="Rectangle 16"/>
            <p:cNvSpPr>
              <a:spLocks noChangeArrowheads="1"/>
            </p:cNvSpPr>
            <p:nvPr/>
          </p:nvSpPr>
          <p:spPr bwMode="auto">
            <a:xfrm>
              <a:off x="2653" y="1933"/>
              <a:ext cx="862" cy="258"/>
            </a:xfrm>
            <a:prstGeom prst="rect">
              <a:avLst/>
            </a:prstGeom>
            <a:solidFill>
              <a:schemeClr val="accent1"/>
            </a:solidFill>
            <a:ln w="9525">
              <a:solidFill>
                <a:schemeClr val="tx1"/>
              </a:solidFill>
              <a:miter lim="800000"/>
              <a:headEnd/>
              <a:tailEnd/>
            </a:ln>
          </p:spPr>
          <p:txBody>
            <a:bodyPr wrap="none" anchor="ctr"/>
            <a:lstStyle/>
            <a:p>
              <a:pPr algn="ctr"/>
              <a:r>
                <a:rPr lang="zh-CN" altLang="en-US">
                  <a:solidFill>
                    <a:schemeClr val="bg1"/>
                  </a:solidFill>
                </a:rPr>
                <a:t>数字可视化</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63</TotalTime>
  <Words>5087</Words>
  <Application>Microsoft Office PowerPoint</Application>
  <PresentationFormat>全屏显示(4:3)</PresentationFormat>
  <Paragraphs>596</Paragraphs>
  <Slides>63</Slides>
  <Notes>34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63</vt:i4>
      </vt:variant>
    </vt:vector>
  </HeadingPairs>
  <TitlesOfParts>
    <vt:vector size="66" baseType="lpstr">
      <vt:lpstr>1_Office 主题</vt:lpstr>
      <vt:lpstr>主题1</vt:lpstr>
      <vt:lpstr>Visio</vt:lpstr>
      <vt:lpstr>计算机辅助医学 临床决策支持系统（下）</vt:lpstr>
      <vt:lpstr>幻灯片 2</vt:lpstr>
      <vt:lpstr>临床决策支持系统的定义</vt:lpstr>
      <vt:lpstr>临床决策支持系统的意义</vt:lpstr>
      <vt:lpstr>临床决策支持系统的特征</vt:lpstr>
      <vt:lpstr>临床决策支持系统通用架构</vt:lpstr>
      <vt:lpstr>临床决策支持系统的结构</vt:lpstr>
      <vt:lpstr>临床决策支持系统的关键组成</vt:lpstr>
      <vt:lpstr>知识的形式演变</vt:lpstr>
      <vt:lpstr>推理目的和目标</vt:lpstr>
      <vt:lpstr>常见CDSS中推理的实现</vt:lpstr>
      <vt:lpstr>发展现状和缺点</vt:lpstr>
      <vt:lpstr>推理过程分析</vt:lpstr>
      <vt:lpstr>知识转换为规则</vt:lpstr>
      <vt:lpstr>推理过程分析</vt:lpstr>
      <vt:lpstr>推理方法</vt:lpstr>
      <vt:lpstr>推理过程分析</vt:lpstr>
      <vt:lpstr>解释器</vt:lpstr>
      <vt:lpstr>推理过程分析</vt:lpstr>
      <vt:lpstr>与临床信息系统（CIS）集成</vt:lpstr>
      <vt:lpstr>来自CIS的数据种类</vt:lpstr>
      <vt:lpstr>集成互操作</vt:lpstr>
      <vt:lpstr>工作流互操作</vt:lpstr>
      <vt:lpstr>数据互操作</vt:lpstr>
      <vt:lpstr>CDSS应该…</vt:lpstr>
      <vt:lpstr>CDSS应该…</vt:lpstr>
      <vt:lpstr>CDSS应该…</vt:lpstr>
      <vt:lpstr>CDSS问题</vt:lpstr>
      <vt:lpstr>总结：CDSS的开发周期</vt:lpstr>
      <vt:lpstr>发展趋势</vt:lpstr>
      <vt:lpstr>CDSS成功临床实例</vt:lpstr>
      <vt:lpstr>幻灯片 32</vt:lpstr>
      <vt:lpstr>幻灯片 33</vt:lpstr>
      <vt:lpstr>HELP</vt:lpstr>
      <vt:lpstr>CDSS实验实例——SAGE</vt:lpstr>
      <vt:lpstr>SAGE开发过程</vt:lpstr>
      <vt:lpstr>代谢综合征临床决策支持系统</vt:lpstr>
      <vt:lpstr>代谢综合征临床决策支持系统</vt:lpstr>
      <vt:lpstr>知识获取</vt:lpstr>
      <vt:lpstr>知识表达</vt:lpstr>
      <vt:lpstr>CLIPS规则生成</vt:lpstr>
      <vt:lpstr>系统开发</vt:lpstr>
      <vt:lpstr>代谢综合征临床决策支持系统</vt:lpstr>
      <vt:lpstr>病例举例</vt:lpstr>
      <vt:lpstr>患者基本信息</vt:lpstr>
      <vt:lpstr>糖尿病病史</vt:lpstr>
      <vt:lpstr>高血压病史</vt:lpstr>
      <vt:lpstr>血脂紊乱病史</vt:lpstr>
      <vt:lpstr>高尿酸血症病史</vt:lpstr>
      <vt:lpstr>其他疾病史</vt:lpstr>
      <vt:lpstr>个人史</vt:lpstr>
      <vt:lpstr>家族史</vt:lpstr>
      <vt:lpstr>体格检查</vt:lpstr>
      <vt:lpstr>化验结果</vt:lpstr>
      <vt:lpstr>诊疗建议</vt:lpstr>
      <vt:lpstr>诊疗建议</vt:lpstr>
      <vt:lpstr>膳食处方</vt:lpstr>
      <vt:lpstr>运动建议</vt:lpstr>
      <vt:lpstr>评估结果打印</vt:lpstr>
      <vt:lpstr>CDSS研究参考资源</vt:lpstr>
      <vt:lpstr>有关CDSS的书籍</vt:lpstr>
      <vt:lpstr>相关网站</vt:lpstr>
      <vt:lpstr>谢谢！</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计算机辅助医学 临床决策支持系统（下）</dc:title>
  <dc:creator>微软用户</dc:creator>
  <cp:lastModifiedBy>user</cp:lastModifiedBy>
  <cp:revision>19</cp:revision>
  <dcterms:created xsi:type="dcterms:W3CDTF">2011-04-25T01:29:03Z</dcterms:created>
  <dcterms:modified xsi:type="dcterms:W3CDTF">2013-05-17T01:15:11Z</dcterms:modified>
</cp:coreProperties>
</file>