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1" r:id="rId5"/>
    <p:sldMasterId id="2147483674" r:id="rId6"/>
    <p:sldMasterId id="2147483687" r:id="rId7"/>
  </p:sldMasterIdLst>
  <p:notesMasterIdLst>
    <p:notesMasterId r:id="rId33"/>
  </p:notesMasterIdLst>
  <p:sldIdLst>
    <p:sldId id="256" r:id="rId8"/>
    <p:sldId id="314" r:id="rId9"/>
    <p:sldId id="297" r:id="rId10"/>
    <p:sldId id="275" r:id="rId11"/>
    <p:sldId id="299" r:id="rId12"/>
    <p:sldId id="310" r:id="rId13"/>
    <p:sldId id="303" r:id="rId14"/>
    <p:sldId id="304" r:id="rId15"/>
    <p:sldId id="305" r:id="rId16"/>
    <p:sldId id="280" r:id="rId17"/>
    <p:sldId id="294" r:id="rId18"/>
    <p:sldId id="307" r:id="rId19"/>
    <p:sldId id="258" r:id="rId20"/>
    <p:sldId id="309" r:id="rId21"/>
    <p:sldId id="315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733"/>
    <a:srgbClr val="F69D8E"/>
    <a:srgbClr val="EE563E"/>
    <a:srgbClr val="F48C78"/>
    <a:srgbClr val="025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9822" autoAdjust="0"/>
  </p:normalViewPr>
  <p:slideViewPr>
    <p:cSldViewPr snapToGrid="0" snapToObjects="1">
      <p:cViewPr>
        <p:scale>
          <a:sx n="66" d="100"/>
          <a:sy n="66" d="100"/>
        </p:scale>
        <p:origin x="-1428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9F938-8773-47F5-9450-BF1C4C2F22E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033F6B5-2743-42EA-8AE0-23F8E5595B08}">
      <dgm:prSet phldrT="[Text]"/>
      <dgm:spPr/>
      <dgm:t>
        <a:bodyPr/>
        <a:lstStyle/>
        <a:p>
          <a:pPr algn="ctr"/>
          <a:r>
            <a:rPr lang="en-US" dirty="0" smtClean="0"/>
            <a:t>Evaluate Standards</a:t>
          </a:r>
          <a:endParaRPr lang="en-US" dirty="0"/>
        </a:p>
      </dgm:t>
    </dgm:pt>
    <dgm:pt modelId="{30C31B6B-428B-4405-B283-340229344ABA}" type="parTrans" cxnId="{9D757E48-E7E0-4A31-AC5F-1353E67DA6DF}">
      <dgm:prSet/>
      <dgm:spPr/>
      <dgm:t>
        <a:bodyPr/>
        <a:lstStyle/>
        <a:p>
          <a:endParaRPr lang="en-US"/>
        </a:p>
      </dgm:t>
    </dgm:pt>
    <dgm:pt modelId="{42A37256-31AE-4FB3-BDA1-7C9A9B0B235C}" type="sibTrans" cxnId="{9D757E48-E7E0-4A31-AC5F-1353E67DA6DF}">
      <dgm:prSet/>
      <dgm:spPr/>
      <dgm:t>
        <a:bodyPr/>
        <a:lstStyle/>
        <a:p>
          <a:endParaRPr lang="en-US"/>
        </a:p>
      </dgm:t>
    </dgm:pt>
    <dgm:pt modelId="{5AAF7089-F277-44B4-8489-75AFBFDF8727}">
      <dgm:prSet phldrT="[Text]"/>
      <dgm:spPr/>
      <dgm:t>
        <a:bodyPr/>
        <a:lstStyle/>
        <a:p>
          <a:r>
            <a:rPr lang="en-US" dirty="0" smtClean="0"/>
            <a:t>Plan for Solution and Develop standards</a:t>
          </a:r>
          <a:endParaRPr lang="en-US" dirty="0"/>
        </a:p>
      </dgm:t>
    </dgm:pt>
    <dgm:pt modelId="{A58A4A7C-3CA5-45F5-9FAA-61E8075F3516}" type="parTrans" cxnId="{047F1379-7BFE-4F83-9B1F-D4426B8FFA47}">
      <dgm:prSet/>
      <dgm:spPr/>
      <dgm:t>
        <a:bodyPr/>
        <a:lstStyle/>
        <a:p>
          <a:endParaRPr lang="en-US"/>
        </a:p>
      </dgm:t>
    </dgm:pt>
    <dgm:pt modelId="{8D598BB3-EA3D-49D6-99B4-890B9BE46862}" type="sibTrans" cxnId="{047F1379-7BFE-4F83-9B1F-D4426B8FFA47}">
      <dgm:prSet/>
      <dgm:spPr/>
      <dgm:t>
        <a:bodyPr/>
        <a:lstStyle/>
        <a:p>
          <a:endParaRPr lang="en-US"/>
        </a:p>
      </dgm:t>
    </dgm:pt>
    <dgm:pt modelId="{DCC7CC61-23CF-470D-BE75-04B89198F686}">
      <dgm:prSet phldrT="[Text]"/>
      <dgm:spPr/>
      <dgm:t>
        <a:bodyPr/>
        <a:lstStyle/>
        <a:p>
          <a:r>
            <a:rPr lang="en-US" dirty="0" smtClean="0"/>
            <a:t>Develop Implementation Guidance</a:t>
          </a:r>
          <a:endParaRPr lang="en-US" dirty="0"/>
        </a:p>
      </dgm:t>
    </dgm:pt>
    <dgm:pt modelId="{986C8CBD-C9C2-4A7B-B85E-8808882809CB}" type="parTrans" cxnId="{041BA254-8309-48EA-8967-8010A4B6B013}">
      <dgm:prSet/>
      <dgm:spPr/>
      <dgm:t>
        <a:bodyPr/>
        <a:lstStyle/>
        <a:p>
          <a:endParaRPr lang="en-US"/>
        </a:p>
      </dgm:t>
    </dgm:pt>
    <dgm:pt modelId="{9722B34A-2BEF-484B-9C6F-76E2CA01CA00}" type="sibTrans" cxnId="{041BA254-8309-48EA-8967-8010A4B6B013}">
      <dgm:prSet/>
      <dgm:spPr/>
      <dgm:t>
        <a:bodyPr/>
        <a:lstStyle/>
        <a:p>
          <a:endParaRPr lang="en-US"/>
        </a:p>
      </dgm:t>
    </dgm:pt>
    <dgm:pt modelId="{CCA7E033-9FC7-4BFE-B776-08FAD75D30FA}">
      <dgm:prSet phldrT="[Text]"/>
      <dgm:spPr/>
      <dgm:t>
        <a:bodyPr/>
        <a:lstStyle/>
        <a:p>
          <a:r>
            <a:rPr lang="en-US" dirty="0" smtClean="0"/>
            <a:t>SDO Balloting</a:t>
          </a:r>
          <a:endParaRPr lang="en-US" dirty="0"/>
        </a:p>
      </dgm:t>
    </dgm:pt>
    <dgm:pt modelId="{C5B0365C-00DC-4A60-9D20-942CCB73408D}" type="parTrans" cxnId="{A5BC5920-3FEC-49D7-A2DA-F950E1911F47}">
      <dgm:prSet/>
      <dgm:spPr/>
      <dgm:t>
        <a:bodyPr/>
        <a:lstStyle/>
        <a:p>
          <a:endParaRPr lang="en-US"/>
        </a:p>
      </dgm:t>
    </dgm:pt>
    <dgm:pt modelId="{83A82F6C-F109-420B-9460-7A39B83B6012}" type="sibTrans" cxnId="{A5BC5920-3FEC-49D7-A2DA-F950E1911F47}">
      <dgm:prSet/>
      <dgm:spPr/>
      <dgm:t>
        <a:bodyPr/>
        <a:lstStyle/>
        <a:p>
          <a:endParaRPr lang="en-US"/>
        </a:p>
      </dgm:t>
    </dgm:pt>
    <dgm:pt modelId="{B0E1ADC7-AB59-49FC-97DE-46BFD4C9B051}" type="pres">
      <dgm:prSet presAssocID="{3CA9F938-8773-47F5-9450-BF1C4C2F22EC}" presName="Name0" presStyleCnt="0">
        <dgm:presLayoutVars>
          <dgm:dir/>
          <dgm:animLvl val="lvl"/>
          <dgm:resizeHandles val="exact"/>
        </dgm:presLayoutVars>
      </dgm:prSet>
      <dgm:spPr/>
    </dgm:pt>
    <dgm:pt modelId="{53A0B625-506B-4ADB-8CDD-34B0ACCD378E}" type="pres">
      <dgm:prSet presAssocID="{0033F6B5-2743-42EA-8AE0-23F8E5595B0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4ECFD-3A1E-4BC3-B1F8-15650F932244}" type="pres">
      <dgm:prSet presAssocID="{42A37256-31AE-4FB3-BDA1-7C9A9B0B235C}" presName="parTxOnlySpace" presStyleCnt="0"/>
      <dgm:spPr/>
    </dgm:pt>
    <dgm:pt modelId="{5A6E8FD8-AAE2-4B34-91AA-7481FDAC5E40}" type="pres">
      <dgm:prSet presAssocID="{5AAF7089-F277-44B4-8489-75AFBFDF872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2F034-848A-4921-BE94-C0575ED65212}" type="pres">
      <dgm:prSet presAssocID="{8D598BB3-EA3D-49D6-99B4-890B9BE46862}" presName="parTxOnlySpace" presStyleCnt="0"/>
      <dgm:spPr/>
    </dgm:pt>
    <dgm:pt modelId="{3022ADD6-269E-4708-A5B3-F1B0A2CA1E39}" type="pres">
      <dgm:prSet presAssocID="{DCC7CC61-23CF-470D-BE75-04B89198F68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0945FE-E9CC-430A-B39D-9642B38F3B01}" type="pres">
      <dgm:prSet presAssocID="{9722B34A-2BEF-484B-9C6F-76E2CA01CA00}" presName="parTxOnlySpace" presStyleCnt="0"/>
      <dgm:spPr/>
    </dgm:pt>
    <dgm:pt modelId="{E913D82B-BE2C-4923-A1B2-CEA928E8EA3B}" type="pres">
      <dgm:prSet presAssocID="{CCA7E033-9FC7-4BFE-B776-08FAD75D30F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7F1379-7BFE-4F83-9B1F-D4426B8FFA47}" srcId="{3CA9F938-8773-47F5-9450-BF1C4C2F22EC}" destId="{5AAF7089-F277-44B4-8489-75AFBFDF8727}" srcOrd="1" destOrd="0" parTransId="{A58A4A7C-3CA5-45F5-9FAA-61E8075F3516}" sibTransId="{8D598BB3-EA3D-49D6-99B4-890B9BE46862}"/>
    <dgm:cxn modelId="{CAEFF3F6-7E02-4174-8445-C5215EA43114}" type="presOf" srcId="{0033F6B5-2743-42EA-8AE0-23F8E5595B08}" destId="{53A0B625-506B-4ADB-8CDD-34B0ACCD378E}" srcOrd="0" destOrd="0" presId="urn:microsoft.com/office/officeart/2005/8/layout/chevron1"/>
    <dgm:cxn modelId="{041BA254-8309-48EA-8967-8010A4B6B013}" srcId="{3CA9F938-8773-47F5-9450-BF1C4C2F22EC}" destId="{DCC7CC61-23CF-470D-BE75-04B89198F686}" srcOrd="2" destOrd="0" parTransId="{986C8CBD-C9C2-4A7B-B85E-8808882809CB}" sibTransId="{9722B34A-2BEF-484B-9C6F-76E2CA01CA00}"/>
    <dgm:cxn modelId="{345C9EF4-D6BE-4749-98F5-B18258285E17}" type="presOf" srcId="{CCA7E033-9FC7-4BFE-B776-08FAD75D30FA}" destId="{E913D82B-BE2C-4923-A1B2-CEA928E8EA3B}" srcOrd="0" destOrd="0" presId="urn:microsoft.com/office/officeart/2005/8/layout/chevron1"/>
    <dgm:cxn modelId="{DAB2FCD6-8D66-4C1D-9324-2BA5EADA2BCD}" type="presOf" srcId="{3CA9F938-8773-47F5-9450-BF1C4C2F22EC}" destId="{B0E1ADC7-AB59-49FC-97DE-46BFD4C9B051}" srcOrd="0" destOrd="0" presId="urn:microsoft.com/office/officeart/2005/8/layout/chevron1"/>
    <dgm:cxn modelId="{A5BC5920-3FEC-49D7-A2DA-F950E1911F47}" srcId="{3CA9F938-8773-47F5-9450-BF1C4C2F22EC}" destId="{CCA7E033-9FC7-4BFE-B776-08FAD75D30FA}" srcOrd="3" destOrd="0" parTransId="{C5B0365C-00DC-4A60-9D20-942CCB73408D}" sibTransId="{83A82F6C-F109-420B-9460-7A39B83B6012}"/>
    <dgm:cxn modelId="{9D757E48-E7E0-4A31-AC5F-1353E67DA6DF}" srcId="{3CA9F938-8773-47F5-9450-BF1C4C2F22EC}" destId="{0033F6B5-2743-42EA-8AE0-23F8E5595B08}" srcOrd="0" destOrd="0" parTransId="{30C31B6B-428B-4405-B283-340229344ABA}" sibTransId="{42A37256-31AE-4FB3-BDA1-7C9A9B0B235C}"/>
    <dgm:cxn modelId="{FDF1B924-557A-4C31-B6ED-89737045D43D}" type="presOf" srcId="{DCC7CC61-23CF-470D-BE75-04B89198F686}" destId="{3022ADD6-269E-4708-A5B3-F1B0A2CA1E39}" srcOrd="0" destOrd="0" presId="urn:microsoft.com/office/officeart/2005/8/layout/chevron1"/>
    <dgm:cxn modelId="{9D360CEA-9BCE-4AA8-A46B-3794CECB9A92}" type="presOf" srcId="{5AAF7089-F277-44B4-8489-75AFBFDF8727}" destId="{5A6E8FD8-AAE2-4B34-91AA-7481FDAC5E40}" srcOrd="0" destOrd="0" presId="urn:microsoft.com/office/officeart/2005/8/layout/chevron1"/>
    <dgm:cxn modelId="{18162564-F1D3-419E-8D9D-CCFA92292E55}" type="presParOf" srcId="{B0E1ADC7-AB59-49FC-97DE-46BFD4C9B051}" destId="{53A0B625-506B-4ADB-8CDD-34B0ACCD378E}" srcOrd="0" destOrd="0" presId="urn:microsoft.com/office/officeart/2005/8/layout/chevron1"/>
    <dgm:cxn modelId="{DF6EB2A4-91A3-44A7-B75A-D5C014EAE7F8}" type="presParOf" srcId="{B0E1ADC7-AB59-49FC-97DE-46BFD4C9B051}" destId="{3604ECFD-3A1E-4BC3-B1F8-15650F932244}" srcOrd="1" destOrd="0" presId="urn:microsoft.com/office/officeart/2005/8/layout/chevron1"/>
    <dgm:cxn modelId="{AC57E8B7-6142-4721-B88F-16C12725E71E}" type="presParOf" srcId="{B0E1ADC7-AB59-49FC-97DE-46BFD4C9B051}" destId="{5A6E8FD8-AAE2-4B34-91AA-7481FDAC5E40}" srcOrd="2" destOrd="0" presId="urn:microsoft.com/office/officeart/2005/8/layout/chevron1"/>
    <dgm:cxn modelId="{796C57D7-7281-46CE-B8C3-B91FFA085E34}" type="presParOf" srcId="{B0E1ADC7-AB59-49FC-97DE-46BFD4C9B051}" destId="{FBE2F034-848A-4921-BE94-C0575ED65212}" srcOrd="3" destOrd="0" presId="urn:microsoft.com/office/officeart/2005/8/layout/chevron1"/>
    <dgm:cxn modelId="{3494B0F0-1B97-48F5-8493-5399555D5330}" type="presParOf" srcId="{B0E1ADC7-AB59-49FC-97DE-46BFD4C9B051}" destId="{3022ADD6-269E-4708-A5B3-F1B0A2CA1E39}" srcOrd="4" destOrd="0" presId="urn:microsoft.com/office/officeart/2005/8/layout/chevron1"/>
    <dgm:cxn modelId="{D5D4E1C0-451E-4DD8-A6DE-29CF4E0B5A39}" type="presParOf" srcId="{B0E1ADC7-AB59-49FC-97DE-46BFD4C9B051}" destId="{190945FE-E9CC-430A-B39D-9642B38F3B01}" srcOrd="5" destOrd="0" presId="urn:microsoft.com/office/officeart/2005/8/layout/chevron1"/>
    <dgm:cxn modelId="{714AD5FD-E269-4BDC-9993-B997BC1852C1}" type="presParOf" srcId="{B0E1ADC7-AB59-49FC-97DE-46BFD4C9B051}" destId="{E913D82B-BE2C-4923-A1B2-CEA928E8EA3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541EBB-F41C-4099-A111-00982642D1D4}" type="doc">
      <dgm:prSet loTypeId="urn:microsoft.com/office/officeart/2005/8/layout/matrix3" loCatId="matrix" qsTypeId="urn:microsoft.com/office/officeart/2005/8/quickstyle/simple4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9468C41A-28D8-4E26-BDBD-60045C1F3D56}">
      <dgm:prSet/>
      <dgm:spPr/>
      <dgm:t>
        <a:bodyPr/>
        <a:lstStyle/>
        <a:p>
          <a:pPr rtl="0"/>
          <a:r>
            <a:rPr lang="en-US" b="1" dirty="0" smtClean="0"/>
            <a:t>Based off HITSC proposed approach for standards analysis </a:t>
          </a:r>
          <a:endParaRPr lang="en-US" b="1" dirty="0"/>
        </a:p>
      </dgm:t>
    </dgm:pt>
    <dgm:pt modelId="{3AE9D897-AAB3-4AC2-AC04-D107A347E287}" type="parTrans" cxnId="{F40879BF-ECA2-46B7-AA2D-D4F6532F27D1}">
      <dgm:prSet/>
      <dgm:spPr/>
      <dgm:t>
        <a:bodyPr/>
        <a:lstStyle/>
        <a:p>
          <a:endParaRPr lang="en-US"/>
        </a:p>
      </dgm:t>
    </dgm:pt>
    <dgm:pt modelId="{CCF7E96C-D03C-4345-8FB0-3AF16AAD83A1}" type="sibTrans" cxnId="{F40879BF-ECA2-46B7-AA2D-D4F6532F27D1}">
      <dgm:prSet/>
      <dgm:spPr/>
      <dgm:t>
        <a:bodyPr/>
        <a:lstStyle/>
        <a:p>
          <a:endParaRPr lang="en-US"/>
        </a:p>
      </dgm:t>
    </dgm:pt>
    <dgm:pt modelId="{37D6486F-3948-4E17-969B-F4DB6E2C930B}">
      <dgm:prSet/>
      <dgm:spPr/>
      <dgm:t>
        <a:bodyPr/>
        <a:lstStyle/>
        <a:p>
          <a:pPr rtl="0"/>
          <a:r>
            <a:rPr lang="en-US" b="1" dirty="0" smtClean="0"/>
            <a:t>Developed and honed best practices through S&amp;I Framework use</a:t>
          </a:r>
          <a:endParaRPr lang="en-US" b="1" dirty="0"/>
        </a:p>
      </dgm:t>
    </dgm:pt>
    <dgm:pt modelId="{C23AD18C-F20E-4E0F-9EDF-EF8407DDEF93}" type="parTrans" cxnId="{0F4D92FC-2780-4BA5-B25A-379CEE2870FF}">
      <dgm:prSet/>
      <dgm:spPr/>
      <dgm:t>
        <a:bodyPr/>
        <a:lstStyle/>
        <a:p>
          <a:endParaRPr lang="en-US"/>
        </a:p>
      </dgm:t>
    </dgm:pt>
    <dgm:pt modelId="{3AD080F6-F2F7-4962-8BAC-9DB15689FCF2}" type="sibTrans" cxnId="{0F4D92FC-2780-4BA5-B25A-379CEE2870FF}">
      <dgm:prSet/>
      <dgm:spPr/>
      <dgm:t>
        <a:bodyPr/>
        <a:lstStyle/>
        <a:p>
          <a:endParaRPr lang="en-US"/>
        </a:p>
      </dgm:t>
    </dgm:pt>
    <dgm:pt modelId="{6D6E7A46-CC6A-4A35-9520-8B6EA8BFB545}">
      <dgm:prSet/>
      <dgm:spPr/>
      <dgm:t>
        <a:bodyPr/>
        <a:lstStyle/>
        <a:p>
          <a:pPr rtl="0"/>
          <a:r>
            <a:rPr lang="en-US" b="1" dirty="0" smtClean="0"/>
            <a:t>Encompasses standards analysis criteria and evaluation tools</a:t>
          </a:r>
          <a:endParaRPr lang="en-US" b="1" dirty="0"/>
        </a:p>
      </dgm:t>
    </dgm:pt>
    <dgm:pt modelId="{FE2D4D7A-C9F1-4E49-A23E-DB48BB140D59}" type="parTrans" cxnId="{019BDE68-1FB4-4C13-9A63-30B69571C9C0}">
      <dgm:prSet/>
      <dgm:spPr/>
      <dgm:t>
        <a:bodyPr/>
        <a:lstStyle/>
        <a:p>
          <a:endParaRPr lang="en-US"/>
        </a:p>
      </dgm:t>
    </dgm:pt>
    <dgm:pt modelId="{42261607-8CEB-47A1-B633-4F52F3D14E1F}" type="sibTrans" cxnId="{019BDE68-1FB4-4C13-9A63-30B69571C9C0}">
      <dgm:prSet/>
      <dgm:spPr/>
      <dgm:t>
        <a:bodyPr/>
        <a:lstStyle/>
        <a:p>
          <a:endParaRPr lang="en-US"/>
        </a:p>
      </dgm:t>
    </dgm:pt>
    <dgm:pt modelId="{2E601ED4-26CE-43C1-927B-C14CEFF5F2B4}">
      <dgm:prSet/>
      <dgm:spPr/>
      <dgm:t>
        <a:bodyPr/>
        <a:lstStyle/>
        <a:p>
          <a:pPr rtl="0"/>
          <a:r>
            <a:rPr lang="en-US" b="1" dirty="0" smtClean="0"/>
            <a:t>Builds implementation guidance, conformance requirements, templates and tools</a:t>
          </a:r>
          <a:endParaRPr lang="en-US" b="1" dirty="0"/>
        </a:p>
      </dgm:t>
    </dgm:pt>
    <dgm:pt modelId="{CDF0AF5D-9F0F-468E-89D9-D874BEFB56F2}" type="parTrans" cxnId="{7A6A085A-57FD-44D4-86FE-5B0399EE40CD}">
      <dgm:prSet/>
      <dgm:spPr/>
      <dgm:t>
        <a:bodyPr/>
        <a:lstStyle/>
        <a:p>
          <a:endParaRPr lang="en-US"/>
        </a:p>
      </dgm:t>
    </dgm:pt>
    <dgm:pt modelId="{6B6D28FA-4D68-4341-97CF-A2E0C5A3F5B3}" type="sibTrans" cxnId="{7A6A085A-57FD-44D4-86FE-5B0399EE40CD}">
      <dgm:prSet/>
      <dgm:spPr/>
      <dgm:t>
        <a:bodyPr/>
        <a:lstStyle/>
        <a:p>
          <a:endParaRPr lang="en-US"/>
        </a:p>
      </dgm:t>
    </dgm:pt>
    <dgm:pt modelId="{57A8D9E9-067E-427B-BE22-292E0E04958E}" type="pres">
      <dgm:prSet presAssocID="{17541EBB-F41C-4099-A111-00982642D1D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56E82A-2121-45C2-AE1E-72D0AE8CEBDA}" type="pres">
      <dgm:prSet presAssocID="{17541EBB-F41C-4099-A111-00982642D1D4}" presName="diamond" presStyleLbl="bgShp" presStyleIdx="0" presStyleCnt="1"/>
      <dgm:spPr/>
    </dgm:pt>
    <dgm:pt modelId="{BEA670DA-D62C-42D6-B984-6E6B7AA8D39E}" type="pres">
      <dgm:prSet presAssocID="{17541EBB-F41C-4099-A111-00982642D1D4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39553A-2734-4AA9-8097-E678F252581C}" type="pres">
      <dgm:prSet presAssocID="{17541EBB-F41C-4099-A111-00982642D1D4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1C7C1F-23E9-4E25-9D4B-90BDCCE1510E}" type="pres">
      <dgm:prSet presAssocID="{17541EBB-F41C-4099-A111-00982642D1D4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608A2-2E1D-4B52-93BF-A3E2B92A463A}" type="pres">
      <dgm:prSet presAssocID="{17541EBB-F41C-4099-A111-00982642D1D4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6D88B1-B46C-40C4-AE05-B22763690B98}" type="presOf" srcId="{6D6E7A46-CC6A-4A35-9520-8B6EA8BFB545}" destId="{721C7C1F-23E9-4E25-9D4B-90BDCCE1510E}" srcOrd="0" destOrd="0" presId="urn:microsoft.com/office/officeart/2005/8/layout/matrix3"/>
    <dgm:cxn modelId="{C43C113C-8772-4BD7-B429-E4CC40DD2DBA}" type="presOf" srcId="{9468C41A-28D8-4E26-BDBD-60045C1F3D56}" destId="{BEA670DA-D62C-42D6-B984-6E6B7AA8D39E}" srcOrd="0" destOrd="0" presId="urn:microsoft.com/office/officeart/2005/8/layout/matrix3"/>
    <dgm:cxn modelId="{7A6A085A-57FD-44D4-86FE-5B0399EE40CD}" srcId="{17541EBB-F41C-4099-A111-00982642D1D4}" destId="{2E601ED4-26CE-43C1-927B-C14CEFF5F2B4}" srcOrd="3" destOrd="0" parTransId="{CDF0AF5D-9F0F-468E-89D9-D874BEFB56F2}" sibTransId="{6B6D28FA-4D68-4341-97CF-A2E0C5A3F5B3}"/>
    <dgm:cxn modelId="{0F4D92FC-2780-4BA5-B25A-379CEE2870FF}" srcId="{17541EBB-F41C-4099-A111-00982642D1D4}" destId="{37D6486F-3948-4E17-969B-F4DB6E2C930B}" srcOrd="1" destOrd="0" parTransId="{C23AD18C-F20E-4E0F-9EDF-EF8407DDEF93}" sibTransId="{3AD080F6-F2F7-4962-8BAC-9DB15689FCF2}"/>
    <dgm:cxn modelId="{A2EE2B77-08D9-45A0-AEF9-1CE4A7E55D23}" type="presOf" srcId="{37D6486F-3948-4E17-969B-F4DB6E2C930B}" destId="{A739553A-2734-4AA9-8097-E678F252581C}" srcOrd="0" destOrd="0" presId="urn:microsoft.com/office/officeart/2005/8/layout/matrix3"/>
    <dgm:cxn modelId="{019BDE68-1FB4-4C13-9A63-30B69571C9C0}" srcId="{17541EBB-F41C-4099-A111-00982642D1D4}" destId="{6D6E7A46-CC6A-4A35-9520-8B6EA8BFB545}" srcOrd="2" destOrd="0" parTransId="{FE2D4D7A-C9F1-4E49-A23E-DB48BB140D59}" sibTransId="{42261607-8CEB-47A1-B633-4F52F3D14E1F}"/>
    <dgm:cxn modelId="{4E51BB44-708D-47F1-89E4-A9AA513D8EA2}" type="presOf" srcId="{2E601ED4-26CE-43C1-927B-C14CEFF5F2B4}" destId="{9F5608A2-2E1D-4B52-93BF-A3E2B92A463A}" srcOrd="0" destOrd="0" presId="urn:microsoft.com/office/officeart/2005/8/layout/matrix3"/>
    <dgm:cxn modelId="{A04E2A0F-A9FD-46AB-84FF-2600548E895B}" type="presOf" srcId="{17541EBB-F41C-4099-A111-00982642D1D4}" destId="{57A8D9E9-067E-427B-BE22-292E0E04958E}" srcOrd="0" destOrd="0" presId="urn:microsoft.com/office/officeart/2005/8/layout/matrix3"/>
    <dgm:cxn modelId="{F40879BF-ECA2-46B7-AA2D-D4F6532F27D1}" srcId="{17541EBB-F41C-4099-A111-00982642D1D4}" destId="{9468C41A-28D8-4E26-BDBD-60045C1F3D56}" srcOrd="0" destOrd="0" parTransId="{3AE9D897-AAB3-4AC2-AC04-D107A347E287}" sibTransId="{CCF7E96C-D03C-4345-8FB0-3AF16AAD83A1}"/>
    <dgm:cxn modelId="{4B3D3939-AE78-4945-850A-701F90EFAA53}" type="presParOf" srcId="{57A8D9E9-067E-427B-BE22-292E0E04958E}" destId="{5156E82A-2121-45C2-AE1E-72D0AE8CEBDA}" srcOrd="0" destOrd="0" presId="urn:microsoft.com/office/officeart/2005/8/layout/matrix3"/>
    <dgm:cxn modelId="{E2EBC566-7E97-477B-BF57-B2000B9513F5}" type="presParOf" srcId="{57A8D9E9-067E-427B-BE22-292E0E04958E}" destId="{BEA670DA-D62C-42D6-B984-6E6B7AA8D39E}" srcOrd="1" destOrd="0" presId="urn:microsoft.com/office/officeart/2005/8/layout/matrix3"/>
    <dgm:cxn modelId="{8B11504C-930B-45BF-B4DB-4773EA3AF7C1}" type="presParOf" srcId="{57A8D9E9-067E-427B-BE22-292E0E04958E}" destId="{A739553A-2734-4AA9-8097-E678F252581C}" srcOrd="2" destOrd="0" presId="urn:microsoft.com/office/officeart/2005/8/layout/matrix3"/>
    <dgm:cxn modelId="{E3092889-A38F-47EF-8AA4-22FEBBC3FDC6}" type="presParOf" srcId="{57A8D9E9-067E-427B-BE22-292E0E04958E}" destId="{721C7C1F-23E9-4E25-9D4B-90BDCCE1510E}" srcOrd="3" destOrd="0" presId="urn:microsoft.com/office/officeart/2005/8/layout/matrix3"/>
    <dgm:cxn modelId="{DDC4E869-9ED7-4CD8-8C4A-9A44D27FA64C}" type="presParOf" srcId="{57A8D9E9-067E-427B-BE22-292E0E04958E}" destId="{9F5608A2-2E1D-4B52-93BF-A3E2B92A463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F05BFE-D8FA-4AA2-A0FB-3301B0840785}" type="doc">
      <dgm:prSet loTypeId="urn:microsoft.com/office/officeart/2005/8/layout/vProcess5" loCatId="process" qsTypeId="urn:microsoft.com/office/officeart/2005/8/quickstyle/simple4" qsCatId="simple" csTypeId="urn:microsoft.com/office/officeart/2005/8/colors/accent1_5" csCatId="accent1" phldr="1"/>
      <dgm:spPr/>
    </dgm:pt>
    <dgm:pt modelId="{7F904A18-870D-4999-AB53-235C222D5B0A}">
      <dgm:prSet/>
      <dgm:spPr/>
      <dgm:t>
        <a:bodyPr/>
        <a:lstStyle/>
        <a:p>
          <a:r>
            <a:rPr lang="en-US" b="1" dirty="0" smtClean="0"/>
            <a:t>2: Evaluate standards on Maturity Criteria</a:t>
          </a:r>
        </a:p>
      </dgm:t>
    </dgm:pt>
    <dgm:pt modelId="{44B67FCE-1900-4DF6-ABF7-C5C0D7572407}" type="parTrans" cxnId="{11C3760F-1CBD-4A07-B7DB-FA26B8A7492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74CD1B4-F8C2-42D2-80F1-96AA356A9C5C}" type="sibTrans" cxnId="{11C3760F-1CBD-4A07-B7DB-FA26B8A74925}">
      <dgm:prSet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4BB1FE5F-D4DD-4DF2-BCEA-9480DDEAD5A0}">
      <dgm:prSet/>
      <dgm:spPr/>
      <dgm:t>
        <a:bodyPr/>
        <a:lstStyle/>
        <a:p>
          <a:r>
            <a:rPr lang="en-US" b="1" dirty="0" smtClean="0"/>
            <a:t>3: Evaluate standards on Adoptability Criteria</a:t>
          </a:r>
        </a:p>
      </dgm:t>
    </dgm:pt>
    <dgm:pt modelId="{FE10ED3B-F427-400E-97EE-518C33465AA1}" type="parTrans" cxnId="{753BCD87-DD9A-44EA-9D11-75EE3260F83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070C4AB-8E8A-4699-9FFE-ACFE717A1799}" type="sibTrans" cxnId="{753BCD87-DD9A-44EA-9D11-75EE3260F83F}">
      <dgm:prSet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A7A788C8-C971-4FFE-B68B-A6E4A15F94FA}">
      <dgm:prSet/>
      <dgm:spPr/>
      <dgm:t>
        <a:bodyPr/>
        <a:lstStyle/>
        <a:p>
          <a:r>
            <a:rPr lang="en-US" b="1" dirty="0" smtClean="0"/>
            <a:t>4: Evaluate standards on S&amp;I Specific Criteria</a:t>
          </a:r>
        </a:p>
      </dgm:t>
    </dgm:pt>
    <dgm:pt modelId="{823097E5-EB07-4B11-9A22-A38828CFC01C}" type="parTrans" cxnId="{219D2E14-A267-44C4-9FB0-D7060973A57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A877171-4806-4426-AA15-81CAED540756}" type="sibTrans" cxnId="{219D2E14-A267-44C4-9FB0-D7060973A578}">
      <dgm:prSet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EA825194-8378-4E4E-AA4E-7C3FBE4BF9CF}">
      <dgm:prSet/>
      <dgm:spPr/>
      <dgm:t>
        <a:bodyPr/>
        <a:lstStyle/>
        <a:p>
          <a:r>
            <a:rPr lang="en-US" b="1" dirty="0" smtClean="0"/>
            <a:t>1: Develop Candidate Standards List</a:t>
          </a:r>
        </a:p>
      </dgm:t>
    </dgm:pt>
    <dgm:pt modelId="{29EF36F2-3A80-4D47-9215-6DB174A0FDAD}" type="sibTrans" cxnId="{792178A4-E989-49CD-8421-2CD05E376A39}">
      <dgm:prSet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D963E64C-4DE9-4907-BA6D-3D1AA4608B3E}" type="parTrans" cxnId="{792178A4-E989-49CD-8421-2CD05E376A3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0AC1038-A8CA-4B66-9F5D-D73AFB8DDD6E}">
      <dgm:prSet/>
      <dgm:spPr/>
      <dgm:t>
        <a:bodyPr/>
        <a:lstStyle/>
        <a:p>
          <a:r>
            <a:rPr lang="en-US" b="1" dirty="0" smtClean="0"/>
            <a:t>5: Achieve community agreement on Standards evaluation</a:t>
          </a:r>
          <a:endParaRPr lang="en-US" b="1" dirty="0"/>
        </a:p>
      </dgm:t>
    </dgm:pt>
    <dgm:pt modelId="{776CABCE-7DE1-46FF-ACF2-6F4B87C8EE4D}" type="parTrans" cxnId="{B9DC83A8-17DE-4AC0-AE5C-DBF6E387DB00}">
      <dgm:prSet/>
      <dgm:spPr/>
      <dgm:t>
        <a:bodyPr/>
        <a:lstStyle/>
        <a:p>
          <a:endParaRPr lang="en-US"/>
        </a:p>
      </dgm:t>
    </dgm:pt>
    <dgm:pt modelId="{E02223EA-723D-47A0-A18B-11CCE7E244E6}" type="sibTrans" cxnId="{B9DC83A8-17DE-4AC0-AE5C-DBF6E387DB00}">
      <dgm:prSet/>
      <dgm:spPr/>
      <dgm:t>
        <a:bodyPr/>
        <a:lstStyle/>
        <a:p>
          <a:endParaRPr lang="en-US"/>
        </a:p>
      </dgm:t>
    </dgm:pt>
    <dgm:pt modelId="{391F4146-512A-4758-AAF9-086E68C9C5FE}" type="pres">
      <dgm:prSet presAssocID="{88F05BFE-D8FA-4AA2-A0FB-3301B0840785}" presName="outerComposite" presStyleCnt="0">
        <dgm:presLayoutVars>
          <dgm:chMax val="5"/>
          <dgm:dir/>
          <dgm:resizeHandles val="exact"/>
        </dgm:presLayoutVars>
      </dgm:prSet>
      <dgm:spPr/>
    </dgm:pt>
    <dgm:pt modelId="{BC212656-F669-4EBB-8831-AD02D11D703A}" type="pres">
      <dgm:prSet presAssocID="{88F05BFE-D8FA-4AA2-A0FB-3301B0840785}" presName="dummyMaxCanvas" presStyleCnt="0">
        <dgm:presLayoutVars/>
      </dgm:prSet>
      <dgm:spPr/>
    </dgm:pt>
    <dgm:pt modelId="{1FE0342E-834F-4761-B60F-64AD1F612B7F}" type="pres">
      <dgm:prSet presAssocID="{88F05BFE-D8FA-4AA2-A0FB-3301B0840785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7C759-46FB-418E-B82B-CE2160F2713B}" type="pres">
      <dgm:prSet presAssocID="{88F05BFE-D8FA-4AA2-A0FB-3301B0840785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5C1B3-1F51-4000-B94C-75416E1B7E37}" type="pres">
      <dgm:prSet presAssocID="{88F05BFE-D8FA-4AA2-A0FB-3301B0840785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7CBC70-25CC-4B5F-9583-11867C5A05B6}" type="pres">
      <dgm:prSet presAssocID="{88F05BFE-D8FA-4AA2-A0FB-3301B0840785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4FC39-36F8-4003-B77B-4C8049D6BCD2}" type="pres">
      <dgm:prSet presAssocID="{88F05BFE-D8FA-4AA2-A0FB-3301B0840785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CFBB2-B752-4E20-AAE7-10DDA8CA7B62}" type="pres">
      <dgm:prSet presAssocID="{88F05BFE-D8FA-4AA2-A0FB-3301B0840785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130FD-0A83-4CAC-8564-6B764BB203DD}" type="pres">
      <dgm:prSet presAssocID="{88F05BFE-D8FA-4AA2-A0FB-3301B0840785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77E6DF-5CDE-4D1E-B999-B39EBC59B950}" type="pres">
      <dgm:prSet presAssocID="{88F05BFE-D8FA-4AA2-A0FB-3301B0840785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F88D5-00B1-4D2B-B4B1-CECC4CE4879F}" type="pres">
      <dgm:prSet presAssocID="{88F05BFE-D8FA-4AA2-A0FB-3301B0840785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BEC65-7320-44B8-8573-EB82B9C9A1A2}" type="pres">
      <dgm:prSet presAssocID="{88F05BFE-D8FA-4AA2-A0FB-3301B0840785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63A6A-8330-4AB4-B5E2-97BE88F5CFB5}" type="pres">
      <dgm:prSet presAssocID="{88F05BFE-D8FA-4AA2-A0FB-3301B0840785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0F641-4702-4E29-8DE1-ED92D3608DA1}" type="pres">
      <dgm:prSet presAssocID="{88F05BFE-D8FA-4AA2-A0FB-3301B0840785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6E9F9-6200-4589-B547-95AF9D948AA2}" type="pres">
      <dgm:prSet presAssocID="{88F05BFE-D8FA-4AA2-A0FB-3301B0840785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7DA04-1174-40EF-AB9C-E6AA477BC995}" type="pres">
      <dgm:prSet presAssocID="{88F05BFE-D8FA-4AA2-A0FB-3301B0840785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A45014-7778-4747-9126-5C7DC9D87D01}" type="presOf" srcId="{EA825194-8378-4E4E-AA4E-7C3FBE4BF9CF}" destId="{1D6BEC65-7320-44B8-8573-EB82B9C9A1A2}" srcOrd="1" destOrd="0" presId="urn:microsoft.com/office/officeart/2005/8/layout/vProcess5"/>
    <dgm:cxn modelId="{7FC30F63-B956-40E7-827D-056D37A2E4DC}" type="presOf" srcId="{29EF36F2-3A80-4D47-9215-6DB174A0FDAD}" destId="{3D9CFBB2-B752-4E20-AAE7-10DDA8CA7B62}" srcOrd="0" destOrd="0" presId="urn:microsoft.com/office/officeart/2005/8/layout/vProcess5"/>
    <dgm:cxn modelId="{0DD1C309-87DD-438A-BD41-1970678DC0DD}" type="presOf" srcId="{4BB1FE5F-D4DD-4DF2-BCEA-9480DDEAD5A0}" destId="{E110F641-4702-4E29-8DE1-ED92D3608DA1}" srcOrd="1" destOrd="0" presId="urn:microsoft.com/office/officeart/2005/8/layout/vProcess5"/>
    <dgm:cxn modelId="{4BDE0C5C-B522-4F6A-B2A2-8918D211C50F}" type="presOf" srcId="{A7A788C8-C971-4FFE-B68B-A6E4A15F94FA}" destId="{5706E9F9-6200-4589-B547-95AF9D948AA2}" srcOrd="1" destOrd="0" presId="urn:microsoft.com/office/officeart/2005/8/layout/vProcess5"/>
    <dgm:cxn modelId="{887DFDA0-3B7B-448F-8261-15230BAB0FA3}" type="presOf" srcId="{EA825194-8378-4E4E-AA4E-7C3FBE4BF9CF}" destId="{1FE0342E-834F-4761-B60F-64AD1F612B7F}" srcOrd="0" destOrd="0" presId="urn:microsoft.com/office/officeart/2005/8/layout/vProcess5"/>
    <dgm:cxn modelId="{753BCD87-DD9A-44EA-9D11-75EE3260F83F}" srcId="{88F05BFE-D8FA-4AA2-A0FB-3301B0840785}" destId="{4BB1FE5F-D4DD-4DF2-BCEA-9480DDEAD5A0}" srcOrd="2" destOrd="0" parTransId="{FE10ED3B-F427-400E-97EE-518C33465AA1}" sibTransId="{6070C4AB-8E8A-4699-9FFE-ACFE717A1799}"/>
    <dgm:cxn modelId="{A1B21F60-FD61-4518-BE0E-8B5F27675BDD}" type="presOf" srcId="{574CD1B4-F8C2-42D2-80F1-96AA356A9C5C}" destId="{A2A130FD-0A83-4CAC-8564-6B764BB203DD}" srcOrd="0" destOrd="0" presId="urn:microsoft.com/office/officeart/2005/8/layout/vProcess5"/>
    <dgm:cxn modelId="{9F890541-6D33-42A9-BFBE-C60812F2C362}" type="presOf" srcId="{4BB1FE5F-D4DD-4DF2-BCEA-9480DDEAD5A0}" destId="{2145C1B3-1F51-4000-B94C-75416E1B7E37}" srcOrd="0" destOrd="0" presId="urn:microsoft.com/office/officeart/2005/8/layout/vProcess5"/>
    <dgm:cxn modelId="{ED38A3A9-7F8F-4677-ABD2-F1E95C1CD725}" type="presOf" srcId="{7F904A18-870D-4999-AB53-235C222D5B0A}" destId="{BF263A6A-8330-4AB4-B5E2-97BE88F5CFB5}" srcOrd="1" destOrd="0" presId="urn:microsoft.com/office/officeart/2005/8/layout/vProcess5"/>
    <dgm:cxn modelId="{B2097DF2-D91B-4F17-BED4-D4CE0BDB5833}" type="presOf" srcId="{7F904A18-870D-4999-AB53-235C222D5B0A}" destId="{7907C759-46FB-418E-B82B-CE2160F2713B}" srcOrd="0" destOrd="0" presId="urn:microsoft.com/office/officeart/2005/8/layout/vProcess5"/>
    <dgm:cxn modelId="{3CD4F4E8-26AA-463C-80BE-7EF9161A162A}" type="presOf" srcId="{F0AC1038-A8CA-4B66-9F5D-D73AFB8DDD6E}" destId="{9B84FC39-36F8-4003-B77B-4C8049D6BCD2}" srcOrd="0" destOrd="0" presId="urn:microsoft.com/office/officeart/2005/8/layout/vProcess5"/>
    <dgm:cxn modelId="{3F17CDCB-CDBC-4A2F-9916-465FB3D5109E}" type="presOf" srcId="{7A877171-4806-4426-AA15-81CAED540756}" destId="{5C9F88D5-00B1-4D2B-B4B1-CECC4CE4879F}" srcOrd="0" destOrd="0" presId="urn:microsoft.com/office/officeart/2005/8/layout/vProcess5"/>
    <dgm:cxn modelId="{EDCB529D-BC86-4569-A439-3D53DBE11CC9}" type="presOf" srcId="{F0AC1038-A8CA-4B66-9F5D-D73AFB8DDD6E}" destId="{6267DA04-1174-40EF-AB9C-E6AA477BC995}" srcOrd="1" destOrd="0" presId="urn:microsoft.com/office/officeart/2005/8/layout/vProcess5"/>
    <dgm:cxn modelId="{0A070403-E4A3-45FE-92F6-CC5E947DF1B2}" type="presOf" srcId="{6070C4AB-8E8A-4699-9FFE-ACFE717A1799}" destId="{0177E6DF-5CDE-4D1E-B999-B39EBC59B950}" srcOrd="0" destOrd="0" presId="urn:microsoft.com/office/officeart/2005/8/layout/vProcess5"/>
    <dgm:cxn modelId="{DDE3276C-21EE-49D3-8F08-906A4CCE9640}" type="presOf" srcId="{88F05BFE-D8FA-4AA2-A0FB-3301B0840785}" destId="{391F4146-512A-4758-AAF9-086E68C9C5FE}" srcOrd="0" destOrd="0" presId="urn:microsoft.com/office/officeart/2005/8/layout/vProcess5"/>
    <dgm:cxn modelId="{792178A4-E989-49CD-8421-2CD05E376A39}" srcId="{88F05BFE-D8FA-4AA2-A0FB-3301B0840785}" destId="{EA825194-8378-4E4E-AA4E-7C3FBE4BF9CF}" srcOrd="0" destOrd="0" parTransId="{D963E64C-4DE9-4907-BA6D-3D1AA4608B3E}" sibTransId="{29EF36F2-3A80-4D47-9215-6DB174A0FDAD}"/>
    <dgm:cxn modelId="{219D2E14-A267-44C4-9FB0-D7060973A578}" srcId="{88F05BFE-D8FA-4AA2-A0FB-3301B0840785}" destId="{A7A788C8-C971-4FFE-B68B-A6E4A15F94FA}" srcOrd="3" destOrd="0" parTransId="{823097E5-EB07-4B11-9A22-A38828CFC01C}" sibTransId="{7A877171-4806-4426-AA15-81CAED540756}"/>
    <dgm:cxn modelId="{11C3760F-1CBD-4A07-B7DB-FA26B8A74925}" srcId="{88F05BFE-D8FA-4AA2-A0FB-3301B0840785}" destId="{7F904A18-870D-4999-AB53-235C222D5B0A}" srcOrd="1" destOrd="0" parTransId="{44B67FCE-1900-4DF6-ABF7-C5C0D7572407}" sibTransId="{574CD1B4-F8C2-42D2-80F1-96AA356A9C5C}"/>
    <dgm:cxn modelId="{0DB74B75-BE9D-4156-BDF6-16533434ABD8}" type="presOf" srcId="{A7A788C8-C971-4FFE-B68B-A6E4A15F94FA}" destId="{937CBC70-25CC-4B5F-9583-11867C5A05B6}" srcOrd="0" destOrd="0" presId="urn:microsoft.com/office/officeart/2005/8/layout/vProcess5"/>
    <dgm:cxn modelId="{B9DC83A8-17DE-4AC0-AE5C-DBF6E387DB00}" srcId="{88F05BFE-D8FA-4AA2-A0FB-3301B0840785}" destId="{F0AC1038-A8CA-4B66-9F5D-D73AFB8DDD6E}" srcOrd="4" destOrd="0" parTransId="{776CABCE-7DE1-46FF-ACF2-6F4B87C8EE4D}" sibTransId="{E02223EA-723D-47A0-A18B-11CCE7E244E6}"/>
    <dgm:cxn modelId="{868866C6-5087-482B-BDA9-4DF081BDE3A6}" type="presParOf" srcId="{391F4146-512A-4758-AAF9-086E68C9C5FE}" destId="{BC212656-F669-4EBB-8831-AD02D11D703A}" srcOrd="0" destOrd="0" presId="urn:microsoft.com/office/officeart/2005/8/layout/vProcess5"/>
    <dgm:cxn modelId="{C08022E7-B80C-4E77-AD96-B371E6EEA4D3}" type="presParOf" srcId="{391F4146-512A-4758-AAF9-086E68C9C5FE}" destId="{1FE0342E-834F-4761-B60F-64AD1F612B7F}" srcOrd="1" destOrd="0" presId="urn:microsoft.com/office/officeart/2005/8/layout/vProcess5"/>
    <dgm:cxn modelId="{5A5E5914-F887-47FE-8618-A713CF9F37E1}" type="presParOf" srcId="{391F4146-512A-4758-AAF9-086E68C9C5FE}" destId="{7907C759-46FB-418E-B82B-CE2160F2713B}" srcOrd="2" destOrd="0" presId="urn:microsoft.com/office/officeart/2005/8/layout/vProcess5"/>
    <dgm:cxn modelId="{6C81994F-71CC-48CD-BA71-3AFD6940EF15}" type="presParOf" srcId="{391F4146-512A-4758-AAF9-086E68C9C5FE}" destId="{2145C1B3-1F51-4000-B94C-75416E1B7E37}" srcOrd="3" destOrd="0" presId="urn:microsoft.com/office/officeart/2005/8/layout/vProcess5"/>
    <dgm:cxn modelId="{88CC1CD3-E2AA-4CE4-8DD5-E77D13BEB2AD}" type="presParOf" srcId="{391F4146-512A-4758-AAF9-086E68C9C5FE}" destId="{937CBC70-25CC-4B5F-9583-11867C5A05B6}" srcOrd="4" destOrd="0" presId="urn:microsoft.com/office/officeart/2005/8/layout/vProcess5"/>
    <dgm:cxn modelId="{FBFF5895-D82E-49D1-905C-27BB93E9CEDA}" type="presParOf" srcId="{391F4146-512A-4758-AAF9-086E68C9C5FE}" destId="{9B84FC39-36F8-4003-B77B-4C8049D6BCD2}" srcOrd="5" destOrd="0" presId="urn:microsoft.com/office/officeart/2005/8/layout/vProcess5"/>
    <dgm:cxn modelId="{5525BAFD-87DB-41AA-A477-816DD7E2AB5E}" type="presParOf" srcId="{391F4146-512A-4758-AAF9-086E68C9C5FE}" destId="{3D9CFBB2-B752-4E20-AAE7-10DDA8CA7B62}" srcOrd="6" destOrd="0" presId="urn:microsoft.com/office/officeart/2005/8/layout/vProcess5"/>
    <dgm:cxn modelId="{AC5C5905-320F-491E-BE9A-E0B9ADA1A3EE}" type="presParOf" srcId="{391F4146-512A-4758-AAF9-086E68C9C5FE}" destId="{A2A130FD-0A83-4CAC-8564-6B764BB203DD}" srcOrd="7" destOrd="0" presId="urn:microsoft.com/office/officeart/2005/8/layout/vProcess5"/>
    <dgm:cxn modelId="{AA99E384-84CA-4DCA-9A11-883233E156D3}" type="presParOf" srcId="{391F4146-512A-4758-AAF9-086E68C9C5FE}" destId="{0177E6DF-5CDE-4D1E-B999-B39EBC59B950}" srcOrd="8" destOrd="0" presId="urn:microsoft.com/office/officeart/2005/8/layout/vProcess5"/>
    <dgm:cxn modelId="{760EE4BD-F69E-42D3-9FA7-62B41B89C0F2}" type="presParOf" srcId="{391F4146-512A-4758-AAF9-086E68C9C5FE}" destId="{5C9F88D5-00B1-4D2B-B4B1-CECC4CE4879F}" srcOrd="9" destOrd="0" presId="urn:microsoft.com/office/officeart/2005/8/layout/vProcess5"/>
    <dgm:cxn modelId="{9BB3BFEC-0FAB-402B-B17E-5CC920A6FC3E}" type="presParOf" srcId="{391F4146-512A-4758-AAF9-086E68C9C5FE}" destId="{1D6BEC65-7320-44B8-8573-EB82B9C9A1A2}" srcOrd="10" destOrd="0" presId="urn:microsoft.com/office/officeart/2005/8/layout/vProcess5"/>
    <dgm:cxn modelId="{1B1E1134-03AC-4720-AF64-ABC498C47E2B}" type="presParOf" srcId="{391F4146-512A-4758-AAF9-086E68C9C5FE}" destId="{BF263A6A-8330-4AB4-B5E2-97BE88F5CFB5}" srcOrd="11" destOrd="0" presId="urn:microsoft.com/office/officeart/2005/8/layout/vProcess5"/>
    <dgm:cxn modelId="{5DD3F107-1AD6-4E41-81C0-1E79A2611A9B}" type="presParOf" srcId="{391F4146-512A-4758-AAF9-086E68C9C5FE}" destId="{E110F641-4702-4E29-8DE1-ED92D3608DA1}" srcOrd="12" destOrd="0" presId="urn:microsoft.com/office/officeart/2005/8/layout/vProcess5"/>
    <dgm:cxn modelId="{8947CD85-5DDA-48D4-8392-F0F9F6A93D21}" type="presParOf" srcId="{391F4146-512A-4758-AAF9-086E68C9C5FE}" destId="{5706E9F9-6200-4589-B547-95AF9D948AA2}" srcOrd="13" destOrd="0" presId="urn:microsoft.com/office/officeart/2005/8/layout/vProcess5"/>
    <dgm:cxn modelId="{A394FF12-7DB3-41EB-ABE5-EFF14A9281C4}" type="presParOf" srcId="{391F4146-512A-4758-AAF9-086E68C9C5FE}" destId="{6267DA04-1174-40EF-AB9C-E6AA477BC99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90CE04-0784-43A1-8945-99BA61ED6B51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A13C52-93FF-4A0C-A076-E01D088309AE}">
      <dgm:prSet phldrT="[Text]" custT="1"/>
      <dgm:spPr/>
      <dgm:t>
        <a:bodyPr/>
        <a:lstStyle/>
        <a:p>
          <a:r>
            <a:rPr lang="en-US" sz="1800" dirty="0" smtClean="0"/>
            <a:t>1.  Complete ratings of </a:t>
          </a:r>
          <a:r>
            <a:rPr lang="en-US" sz="1800" b="1" dirty="0" smtClean="0"/>
            <a:t>Attributes</a:t>
          </a:r>
          <a:r>
            <a:rPr lang="en-US" sz="1800" dirty="0" smtClean="0"/>
            <a:t> within each Criteria</a:t>
          </a:r>
          <a:endParaRPr lang="en-US" sz="1800" dirty="0"/>
        </a:p>
      </dgm:t>
    </dgm:pt>
    <dgm:pt modelId="{EBBC3CCF-287A-4400-9353-8D0CEFEC981A}" type="parTrans" cxnId="{AB8B8EBB-BE68-43B9-9B7B-DFE8C4552198}">
      <dgm:prSet/>
      <dgm:spPr/>
      <dgm:t>
        <a:bodyPr/>
        <a:lstStyle/>
        <a:p>
          <a:endParaRPr lang="en-US"/>
        </a:p>
      </dgm:t>
    </dgm:pt>
    <dgm:pt modelId="{B7026285-4D0B-4A00-B411-C3680019CFAA}" type="sibTrans" cxnId="{AB8B8EBB-BE68-43B9-9B7B-DFE8C4552198}">
      <dgm:prSet/>
      <dgm:spPr/>
      <dgm:t>
        <a:bodyPr/>
        <a:lstStyle/>
        <a:p>
          <a:endParaRPr lang="en-US"/>
        </a:p>
      </dgm:t>
    </dgm:pt>
    <dgm:pt modelId="{81F9A42F-12F6-44E5-AE42-8A45F12E7B71}">
      <dgm:prSet phldrT="[Text]" custT="1"/>
      <dgm:spPr/>
      <dgm:t>
        <a:bodyPr/>
        <a:lstStyle/>
        <a:p>
          <a:r>
            <a:rPr lang="en-US" sz="1800" dirty="0" smtClean="0"/>
            <a:t>2.  Assign rating to each </a:t>
          </a:r>
          <a:r>
            <a:rPr lang="en-US" sz="1800" b="1" dirty="0" smtClean="0"/>
            <a:t>Criteria </a:t>
          </a:r>
          <a:r>
            <a:rPr lang="en-US" sz="1800" dirty="0" smtClean="0"/>
            <a:t>based on Attribute ratings and weighting factors </a:t>
          </a:r>
          <a:endParaRPr lang="en-US" sz="1800" dirty="0"/>
        </a:p>
      </dgm:t>
    </dgm:pt>
    <dgm:pt modelId="{7892FA3E-E736-4637-8419-A7EACB4B3D59}" type="parTrans" cxnId="{DAB8EE8D-0BCC-4B2C-A652-2E0A31E6A336}">
      <dgm:prSet/>
      <dgm:spPr/>
      <dgm:t>
        <a:bodyPr/>
        <a:lstStyle/>
        <a:p>
          <a:endParaRPr lang="en-US"/>
        </a:p>
      </dgm:t>
    </dgm:pt>
    <dgm:pt modelId="{F193B643-E3DE-4669-98DB-D0FE8285FC47}" type="sibTrans" cxnId="{DAB8EE8D-0BCC-4B2C-A652-2E0A31E6A336}">
      <dgm:prSet/>
      <dgm:spPr/>
      <dgm:t>
        <a:bodyPr/>
        <a:lstStyle/>
        <a:p>
          <a:endParaRPr lang="en-US"/>
        </a:p>
      </dgm:t>
    </dgm:pt>
    <dgm:pt modelId="{E2E475E7-066C-48FC-A161-3AA6F148C568}">
      <dgm:prSet phldrT="[Text]" custT="1"/>
      <dgm:spPr/>
      <dgm:t>
        <a:bodyPr/>
        <a:lstStyle/>
        <a:p>
          <a:r>
            <a:rPr lang="en-US" sz="1800" dirty="0" smtClean="0"/>
            <a:t>3.  Assign overall rating to each </a:t>
          </a:r>
          <a:r>
            <a:rPr lang="en-US" sz="1800" b="1" dirty="0" smtClean="0"/>
            <a:t>Group</a:t>
          </a:r>
          <a:r>
            <a:rPr lang="en-US" sz="1800" dirty="0" smtClean="0"/>
            <a:t> based on Criteria ratings</a:t>
          </a:r>
          <a:endParaRPr lang="en-US" sz="1800" dirty="0"/>
        </a:p>
      </dgm:t>
    </dgm:pt>
    <dgm:pt modelId="{DB1CA7C6-DC49-44A7-A7FF-A1EC9A31C6A7}" type="parTrans" cxnId="{6A80763B-D460-4A51-8C6D-F2C0E4B7FBBB}">
      <dgm:prSet/>
      <dgm:spPr/>
      <dgm:t>
        <a:bodyPr/>
        <a:lstStyle/>
        <a:p>
          <a:endParaRPr lang="en-US"/>
        </a:p>
      </dgm:t>
    </dgm:pt>
    <dgm:pt modelId="{E31613A2-E283-4D8D-BFE6-6C7ADD973904}" type="sibTrans" cxnId="{6A80763B-D460-4A51-8C6D-F2C0E4B7FBBB}">
      <dgm:prSet/>
      <dgm:spPr/>
      <dgm:t>
        <a:bodyPr/>
        <a:lstStyle/>
        <a:p>
          <a:endParaRPr lang="en-US"/>
        </a:p>
      </dgm:t>
    </dgm:pt>
    <dgm:pt modelId="{C40289F0-08E1-48F7-A731-99C6346EBB15}" type="pres">
      <dgm:prSet presAssocID="{2090CE04-0784-43A1-8945-99BA61ED6B5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07BDF44-5A89-48C0-8622-AB3A5D373AB4}" type="pres">
      <dgm:prSet presAssocID="{EFA13C52-93FF-4A0C-A076-E01D088309AE}" presName="composite" presStyleCnt="0"/>
      <dgm:spPr/>
    </dgm:pt>
    <dgm:pt modelId="{774DB525-99F0-4A68-8A26-DEDEE8ABC9DE}" type="pres">
      <dgm:prSet presAssocID="{EFA13C52-93FF-4A0C-A076-E01D088309AE}" presName="LShape" presStyleLbl="alignNode1" presStyleIdx="0" presStyleCnt="5" custLinFactNeighborX="-192" custLinFactNeighborY="3089"/>
      <dgm:spPr/>
    </dgm:pt>
    <dgm:pt modelId="{36A06100-9B22-4655-9D83-1CB8AA18554F}" type="pres">
      <dgm:prSet presAssocID="{EFA13C52-93FF-4A0C-A076-E01D088309AE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09946-B97E-44A4-8CB1-33D2F815D753}" type="pres">
      <dgm:prSet presAssocID="{EFA13C52-93FF-4A0C-A076-E01D088309AE}" presName="Triangle" presStyleLbl="alignNode1" presStyleIdx="1" presStyleCnt="5"/>
      <dgm:spPr/>
    </dgm:pt>
    <dgm:pt modelId="{928024FC-7CAB-4A51-8754-1D47E5D4F12D}" type="pres">
      <dgm:prSet presAssocID="{B7026285-4D0B-4A00-B411-C3680019CFAA}" presName="sibTrans" presStyleCnt="0"/>
      <dgm:spPr/>
    </dgm:pt>
    <dgm:pt modelId="{D1231424-1C2C-46DB-90B1-C32E49B0ED5A}" type="pres">
      <dgm:prSet presAssocID="{B7026285-4D0B-4A00-B411-C3680019CFAA}" presName="space" presStyleCnt="0"/>
      <dgm:spPr/>
    </dgm:pt>
    <dgm:pt modelId="{1CE2E11A-B0E9-48DE-B2B5-278BA38DA339}" type="pres">
      <dgm:prSet presAssocID="{81F9A42F-12F6-44E5-AE42-8A45F12E7B71}" presName="composite" presStyleCnt="0"/>
      <dgm:spPr/>
    </dgm:pt>
    <dgm:pt modelId="{D956A930-31C4-4245-B44E-5D17A143106B}" type="pres">
      <dgm:prSet presAssocID="{81F9A42F-12F6-44E5-AE42-8A45F12E7B71}" presName="LShape" presStyleLbl="alignNode1" presStyleIdx="2" presStyleCnt="5"/>
      <dgm:spPr/>
    </dgm:pt>
    <dgm:pt modelId="{71A23AFE-A301-4068-956C-795DA1D9BCB5}" type="pres">
      <dgm:prSet presAssocID="{81F9A42F-12F6-44E5-AE42-8A45F12E7B71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8F92B-D1CA-4888-B28E-60EC641649BC}" type="pres">
      <dgm:prSet presAssocID="{81F9A42F-12F6-44E5-AE42-8A45F12E7B71}" presName="Triangle" presStyleLbl="alignNode1" presStyleIdx="3" presStyleCnt="5"/>
      <dgm:spPr/>
    </dgm:pt>
    <dgm:pt modelId="{FB28E544-FA03-4268-B42B-CE842BB8D022}" type="pres">
      <dgm:prSet presAssocID="{F193B643-E3DE-4669-98DB-D0FE8285FC47}" presName="sibTrans" presStyleCnt="0"/>
      <dgm:spPr/>
    </dgm:pt>
    <dgm:pt modelId="{BEDFB78C-AC06-4991-A1C0-6EA6CC60916B}" type="pres">
      <dgm:prSet presAssocID="{F193B643-E3DE-4669-98DB-D0FE8285FC47}" presName="space" presStyleCnt="0"/>
      <dgm:spPr/>
    </dgm:pt>
    <dgm:pt modelId="{C097DF1F-A3DC-4816-BB2A-EC4EBE5709B0}" type="pres">
      <dgm:prSet presAssocID="{E2E475E7-066C-48FC-A161-3AA6F148C568}" presName="composite" presStyleCnt="0"/>
      <dgm:spPr/>
    </dgm:pt>
    <dgm:pt modelId="{FE88EFC6-B83E-4B7A-91EC-62F6A75B6199}" type="pres">
      <dgm:prSet presAssocID="{E2E475E7-066C-48FC-A161-3AA6F148C568}" presName="LShape" presStyleLbl="alignNode1" presStyleIdx="4" presStyleCnt="5"/>
      <dgm:spPr/>
    </dgm:pt>
    <dgm:pt modelId="{3F95877D-088A-4CC8-B17A-3DF942BEC811}" type="pres">
      <dgm:prSet presAssocID="{E2E475E7-066C-48FC-A161-3AA6F148C568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80763B-D460-4A51-8C6D-F2C0E4B7FBBB}" srcId="{2090CE04-0784-43A1-8945-99BA61ED6B51}" destId="{E2E475E7-066C-48FC-A161-3AA6F148C568}" srcOrd="2" destOrd="0" parTransId="{DB1CA7C6-DC49-44A7-A7FF-A1EC9A31C6A7}" sibTransId="{E31613A2-E283-4D8D-BFE6-6C7ADD973904}"/>
    <dgm:cxn modelId="{A2C24A7C-BC6C-4F60-8955-238DF3306E20}" type="presOf" srcId="{EFA13C52-93FF-4A0C-A076-E01D088309AE}" destId="{36A06100-9B22-4655-9D83-1CB8AA18554F}" srcOrd="0" destOrd="0" presId="urn:microsoft.com/office/officeart/2009/3/layout/StepUpProcess"/>
    <dgm:cxn modelId="{0986544E-F777-4099-B122-841311085384}" type="presOf" srcId="{2090CE04-0784-43A1-8945-99BA61ED6B51}" destId="{C40289F0-08E1-48F7-A731-99C6346EBB15}" srcOrd="0" destOrd="0" presId="urn:microsoft.com/office/officeart/2009/3/layout/StepUpProcess"/>
    <dgm:cxn modelId="{51B93707-4D7A-4A2F-AB40-39D9C6258BD9}" type="presOf" srcId="{81F9A42F-12F6-44E5-AE42-8A45F12E7B71}" destId="{71A23AFE-A301-4068-956C-795DA1D9BCB5}" srcOrd="0" destOrd="0" presId="urn:microsoft.com/office/officeart/2009/3/layout/StepUpProcess"/>
    <dgm:cxn modelId="{89315DD8-8A89-4E9D-80EB-CF2FC0ACD8E4}" type="presOf" srcId="{E2E475E7-066C-48FC-A161-3AA6F148C568}" destId="{3F95877D-088A-4CC8-B17A-3DF942BEC811}" srcOrd="0" destOrd="0" presId="urn:microsoft.com/office/officeart/2009/3/layout/StepUpProcess"/>
    <dgm:cxn modelId="{DAB8EE8D-0BCC-4B2C-A652-2E0A31E6A336}" srcId="{2090CE04-0784-43A1-8945-99BA61ED6B51}" destId="{81F9A42F-12F6-44E5-AE42-8A45F12E7B71}" srcOrd="1" destOrd="0" parTransId="{7892FA3E-E736-4637-8419-A7EACB4B3D59}" sibTransId="{F193B643-E3DE-4669-98DB-D0FE8285FC47}"/>
    <dgm:cxn modelId="{AB8B8EBB-BE68-43B9-9B7B-DFE8C4552198}" srcId="{2090CE04-0784-43A1-8945-99BA61ED6B51}" destId="{EFA13C52-93FF-4A0C-A076-E01D088309AE}" srcOrd="0" destOrd="0" parTransId="{EBBC3CCF-287A-4400-9353-8D0CEFEC981A}" sibTransId="{B7026285-4D0B-4A00-B411-C3680019CFAA}"/>
    <dgm:cxn modelId="{2761E929-73A1-4BBC-AE42-3793095CD88B}" type="presParOf" srcId="{C40289F0-08E1-48F7-A731-99C6346EBB15}" destId="{C07BDF44-5A89-48C0-8622-AB3A5D373AB4}" srcOrd="0" destOrd="0" presId="urn:microsoft.com/office/officeart/2009/3/layout/StepUpProcess"/>
    <dgm:cxn modelId="{499286E4-0AE6-4124-A267-61AB8537D78E}" type="presParOf" srcId="{C07BDF44-5A89-48C0-8622-AB3A5D373AB4}" destId="{774DB525-99F0-4A68-8A26-DEDEE8ABC9DE}" srcOrd="0" destOrd="0" presId="urn:microsoft.com/office/officeart/2009/3/layout/StepUpProcess"/>
    <dgm:cxn modelId="{B21910F2-E027-43E6-A1EC-53F44046C9D0}" type="presParOf" srcId="{C07BDF44-5A89-48C0-8622-AB3A5D373AB4}" destId="{36A06100-9B22-4655-9D83-1CB8AA18554F}" srcOrd="1" destOrd="0" presId="urn:microsoft.com/office/officeart/2009/3/layout/StepUpProcess"/>
    <dgm:cxn modelId="{3DA511EA-3FCE-48DF-B65E-BF984586A813}" type="presParOf" srcId="{C07BDF44-5A89-48C0-8622-AB3A5D373AB4}" destId="{EEF09946-B97E-44A4-8CB1-33D2F815D753}" srcOrd="2" destOrd="0" presId="urn:microsoft.com/office/officeart/2009/3/layout/StepUpProcess"/>
    <dgm:cxn modelId="{16A23F82-8ED1-46B1-8D0A-297A928192AA}" type="presParOf" srcId="{C40289F0-08E1-48F7-A731-99C6346EBB15}" destId="{928024FC-7CAB-4A51-8754-1D47E5D4F12D}" srcOrd="1" destOrd="0" presId="urn:microsoft.com/office/officeart/2009/3/layout/StepUpProcess"/>
    <dgm:cxn modelId="{9344BB17-971D-45CD-8E6B-6EAC8D4C3935}" type="presParOf" srcId="{928024FC-7CAB-4A51-8754-1D47E5D4F12D}" destId="{D1231424-1C2C-46DB-90B1-C32E49B0ED5A}" srcOrd="0" destOrd="0" presId="urn:microsoft.com/office/officeart/2009/3/layout/StepUpProcess"/>
    <dgm:cxn modelId="{EC93BCB6-AA55-47BB-AD69-0D1AAED9A086}" type="presParOf" srcId="{C40289F0-08E1-48F7-A731-99C6346EBB15}" destId="{1CE2E11A-B0E9-48DE-B2B5-278BA38DA339}" srcOrd="2" destOrd="0" presId="urn:microsoft.com/office/officeart/2009/3/layout/StepUpProcess"/>
    <dgm:cxn modelId="{B2CEF001-8BD4-47BE-8BCD-F4C8F06E6833}" type="presParOf" srcId="{1CE2E11A-B0E9-48DE-B2B5-278BA38DA339}" destId="{D956A930-31C4-4245-B44E-5D17A143106B}" srcOrd="0" destOrd="0" presId="urn:microsoft.com/office/officeart/2009/3/layout/StepUpProcess"/>
    <dgm:cxn modelId="{995E53D9-9855-4E91-A44E-30360EEDED51}" type="presParOf" srcId="{1CE2E11A-B0E9-48DE-B2B5-278BA38DA339}" destId="{71A23AFE-A301-4068-956C-795DA1D9BCB5}" srcOrd="1" destOrd="0" presId="urn:microsoft.com/office/officeart/2009/3/layout/StepUpProcess"/>
    <dgm:cxn modelId="{D2109729-F7EF-4AB1-90D6-0E99B287A005}" type="presParOf" srcId="{1CE2E11A-B0E9-48DE-B2B5-278BA38DA339}" destId="{CA68F92B-D1CA-4888-B28E-60EC641649BC}" srcOrd="2" destOrd="0" presId="urn:microsoft.com/office/officeart/2009/3/layout/StepUpProcess"/>
    <dgm:cxn modelId="{C1B78EAB-3868-4920-BE36-A99D510655B3}" type="presParOf" srcId="{C40289F0-08E1-48F7-A731-99C6346EBB15}" destId="{FB28E544-FA03-4268-B42B-CE842BB8D022}" srcOrd="3" destOrd="0" presId="urn:microsoft.com/office/officeart/2009/3/layout/StepUpProcess"/>
    <dgm:cxn modelId="{04F4ACD5-9C83-4F31-8F6D-68BABE35B0EC}" type="presParOf" srcId="{FB28E544-FA03-4268-B42B-CE842BB8D022}" destId="{BEDFB78C-AC06-4991-A1C0-6EA6CC60916B}" srcOrd="0" destOrd="0" presId="urn:microsoft.com/office/officeart/2009/3/layout/StepUpProcess"/>
    <dgm:cxn modelId="{35DE4ACA-0361-4173-B3EC-921C0BDFABA2}" type="presParOf" srcId="{C40289F0-08E1-48F7-A731-99C6346EBB15}" destId="{C097DF1F-A3DC-4816-BB2A-EC4EBE5709B0}" srcOrd="4" destOrd="0" presId="urn:microsoft.com/office/officeart/2009/3/layout/StepUpProcess"/>
    <dgm:cxn modelId="{3C6904AF-080E-455D-B61D-C1AC35B8C604}" type="presParOf" srcId="{C097DF1F-A3DC-4816-BB2A-EC4EBE5709B0}" destId="{FE88EFC6-B83E-4B7A-91EC-62F6A75B6199}" srcOrd="0" destOrd="0" presId="urn:microsoft.com/office/officeart/2009/3/layout/StepUpProcess"/>
    <dgm:cxn modelId="{26A84E94-895D-473A-8986-435311C2AA99}" type="presParOf" srcId="{C097DF1F-A3DC-4816-BB2A-EC4EBE5709B0}" destId="{3F95877D-088A-4CC8-B17A-3DF942BEC81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0B625-506B-4ADB-8CDD-34B0ACCD378E}">
      <dsp:nvSpPr>
        <dsp:cNvPr id="0" name=""/>
        <dsp:cNvSpPr/>
      </dsp:nvSpPr>
      <dsp:spPr>
        <a:xfrm>
          <a:off x="3711" y="101314"/>
          <a:ext cx="2160426" cy="864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Evaluate Standards</a:t>
          </a:r>
          <a:endParaRPr lang="en-US" sz="1400" kern="1200" dirty="0"/>
        </a:p>
      </dsp:txBody>
      <dsp:txXfrm>
        <a:off x="435796" y="101314"/>
        <a:ext cx="1296256" cy="864170"/>
      </dsp:txXfrm>
    </dsp:sp>
    <dsp:sp modelId="{5A6E8FD8-AAE2-4B34-91AA-7481FDAC5E40}">
      <dsp:nvSpPr>
        <dsp:cNvPr id="0" name=""/>
        <dsp:cNvSpPr/>
      </dsp:nvSpPr>
      <dsp:spPr>
        <a:xfrm>
          <a:off x="1948095" y="101314"/>
          <a:ext cx="2160426" cy="864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 for Solution and Develop standards</a:t>
          </a:r>
          <a:endParaRPr lang="en-US" sz="1400" kern="1200" dirty="0"/>
        </a:p>
      </dsp:txBody>
      <dsp:txXfrm>
        <a:off x="2380180" y="101314"/>
        <a:ext cx="1296256" cy="864170"/>
      </dsp:txXfrm>
    </dsp:sp>
    <dsp:sp modelId="{3022ADD6-269E-4708-A5B3-F1B0A2CA1E39}">
      <dsp:nvSpPr>
        <dsp:cNvPr id="0" name=""/>
        <dsp:cNvSpPr/>
      </dsp:nvSpPr>
      <dsp:spPr>
        <a:xfrm>
          <a:off x="3892478" y="101314"/>
          <a:ext cx="2160426" cy="864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Develop Implementation Guidance</a:t>
          </a:r>
          <a:endParaRPr lang="en-US" sz="1400" kern="1200" dirty="0"/>
        </a:p>
      </dsp:txBody>
      <dsp:txXfrm>
        <a:off x="4324563" y="101314"/>
        <a:ext cx="1296256" cy="864170"/>
      </dsp:txXfrm>
    </dsp:sp>
    <dsp:sp modelId="{E913D82B-BE2C-4923-A1B2-CEA928E8EA3B}">
      <dsp:nvSpPr>
        <dsp:cNvPr id="0" name=""/>
        <dsp:cNvSpPr/>
      </dsp:nvSpPr>
      <dsp:spPr>
        <a:xfrm>
          <a:off x="5836862" y="101314"/>
          <a:ext cx="2160426" cy="864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SDO Balloting</a:t>
          </a:r>
          <a:endParaRPr lang="en-US" sz="1400" kern="1200" dirty="0"/>
        </a:p>
      </dsp:txBody>
      <dsp:txXfrm>
        <a:off x="6268947" y="101314"/>
        <a:ext cx="1296256" cy="864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6E82A-2121-45C2-AE1E-72D0AE8CEBDA}">
      <dsp:nvSpPr>
        <dsp:cNvPr id="0" name=""/>
        <dsp:cNvSpPr/>
      </dsp:nvSpPr>
      <dsp:spPr>
        <a:xfrm>
          <a:off x="0" y="243681"/>
          <a:ext cx="4038600" cy="40386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A670DA-D62C-42D6-B984-6E6B7AA8D39E}">
      <dsp:nvSpPr>
        <dsp:cNvPr id="0" name=""/>
        <dsp:cNvSpPr/>
      </dsp:nvSpPr>
      <dsp:spPr>
        <a:xfrm>
          <a:off x="383667" y="627348"/>
          <a:ext cx="1575054" cy="1575054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Based off HITSC proposed approach for standards analysis </a:t>
          </a:r>
          <a:endParaRPr lang="en-US" sz="1300" b="1" kern="1200" dirty="0"/>
        </a:p>
      </dsp:txBody>
      <dsp:txXfrm>
        <a:off x="460555" y="704236"/>
        <a:ext cx="1421278" cy="1421278"/>
      </dsp:txXfrm>
    </dsp:sp>
    <dsp:sp modelId="{A739553A-2734-4AA9-8097-E678F252581C}">
      <dsp:nvSpPr>
        <dsp:cNvPr id="0" name=""/>
        <dsp:cNvSpPr/>
      </dsp:nvSpPr>
      <dsp:spPr>
        <a:xfrm>
          <a:off x="2079879" y="627348"/>
          <a:ext cx="1575054" cy="1575054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02082"/>
                <a:satOff val="-1464"/>
                <a:lumOff val="853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80000"/>
                <a:hueOff val="102082"/>
                <a:satOff val="-1464"/>
                <a:lumOff val="853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Developed and honed best practices through S&amp;I Framework use</a:t>
          </a:r>
          <a:endParaRPr lang="en-US" sz="1300" b="1" kern="1200" dirty="0"/>
        </a:p>
      </dsp:txBody>
      <dsp:txXfrm>
        <a:off x="2156767" y="704236"/>
        <a:ext cx="1421278" cy="1421278"/>
      </dsp:txXfrm>
    </dsp:sp>
    <dsp:sp modelId="{721C7C1F-23E9-4E25-9D4B-90BDCCE1510E}">
      <dsp:nvSpPr>
        <dsp:cNvPr id="0" name=""/>
        <dsp:cNvSpPr/>
      </dsp:nvSpPr>
      <dsp:spPr>
        <a:xfrm>
          <a:off x="383667" y="2323560"/>
          <a:ext cx="1575054" cy="1575054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04164"/>
                <a:satOff val="-2928"/>
                <a:lumOff val="1707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80000"/>
                <a:hueOff val="204164"/>
                <a:satOff val="-2928"/>
                <a:lumOff val="1707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Encompasses standards analysis criteria and evaluation tools</a:t>
          </a:r>
          <a:endParaRPr lang="en-US" sz="1300" b="1" kern="1200" dirty="0"/>
        </a:p>
      </dsp:txBody>
      <dsp:txXfrm>
        <a:off x="460555" y="2400448"/>
        <a:ext cx="1421278" cy="1421278"/>
      </dsp:txXfrm>
    </dsp:sp>
    <dsp:sp modelId="{9F5608A2-2E1D-4B52-93BF-A3E2B92A463A}">
      <dsp:nvSpPr>
        <dsp:cNvPr id="0" name=""/>
        <dsp:cNvSpPr/>
      </dsp:nvSpPr>
      <dsp:spPr>
        <a:xfrm>
          <a:off x="2079879" y="2323560"/>
          <a:ext cx="1575054" cy="1575054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Builds implementation guidance, conformance requirements, templates and tools</a:t>
          </a:r>
          <a:endParaRPr lang="en-US" sz="1300" b="1" kern="1200" dirty="0"/>
        </a:p>
      </dsp:txBody>
      <dsp:txXfrm>
        <a:off x="2156767" y="2400448"/>
        <a:ext cx="1421278" cy="1421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0342E-834F-4761-B60F-64AD1F612B7F}">
      <dsp:nvSpPr>
        <dsp:cNvPr id="0" name=""/>
        <dsp:cNvSpPr/>
      </dsp:nvSpPr>
      <dsp:spPr>
        <a:xfrm>
          <a:off x="0" y="0"/>
          <a:ext cx="3755136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1: Develop Candidate Standards List</a:t>
          </a:r>
        </a:p>
      </dsp:txBody>
      <dsp:txXfrm>
        <a:off x="23861" y="23861"/>
        <a:ext cx="2780723" cy="766951"/>
      </dsp:txXfrm>
    </dsp:sp>
    <dsp:sp modelId="{7907C759-46FB-418E-B82B-CE2160F2713B}">
      <dsp:nvSpPr>
        <dsp:cNvPr id="0" name=""/>
        <dsp:cNvSpPr/>
      </dsp:nvSpPr>
      <dsp:spPr>
        <a:xfrm>
          <a:off x="280416" y="927822"/>
          <a:ext cx="3755136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2: Evaluate standards on Maturity Criteria</a:t>
          </a:r>
        </a:p>
      </dsp:txBody>
      <dsp:txXfrm>
        <a:off x="304277" y="951683"/>
        <a:ext cx="2897460" cy="766951"/>
      </dsp:txXfrm>
    </dsp:sp>
    <dsp:sp modelId="{2145C1B3-1F51-4000-B94C-75416E1B7E37}">
      <dsp:nvSpPr>
        <dsp:cNvPr id="0" name=""/>
        <dsp:cNvSpPr/>
      </dsp:nvSpPr>
      <dsp:spPr>
        <a:xfrm>
          <a:off x="560831" y="1855644"/>
          <a:ext cx="3755136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3: Evaluate standards on Adoptability Criteria</a:t>
          </a:r>
        </a:p>
      </dsp:txBody>
      <dsp:txXfrm>
        <a:off x="584692" y="1879505"/>
        <a:ext cx="2897460" cy="766951"/>
      </dsp:txXfrm>
    </dsp:sp>
    <dsp:sp modelId="{937CBC70-25CC-4B5F-9583-11867C5A05B6}">
      <dsp:nvSpPr>
        <dsp:cNvPr id="0" name=""/>
        <dsp:cNvSpPr/>
      </dsp:nvSpPr>
      <dsp:spPr>
        <a:xfrm>
          <a:off x="841247" y="2783467"/>
          <a:ext cx="3755136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4: Evaluate standards on S&amp;I Specific Criteria</a:t>
          </a:r>
        </a:p>
      </dsp:txBody>
      <dsp:txXfrm>
        <a:off x="865108" y="2807328"/>
        <a:ext cx="2897460" cy="766951"/>
      </dsp:txXfrm>
    </dsp:sp>
    <dsp:sp modelId="{9B84FC39-36F8-4003-B77B-4C8049D6BCD2}">
      <dsp:nvSpPr>
        <dsp:cNvPr id="0" name=""/>
        <dsp:cNvSpPr/>
      </dsp:nvSpPr>
      <dsp:spPr>
        <a:xfrm>
          <a:off x="1121663" y="3711289"/>
          <a:ext cx="3755136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5: Achieve community agreement on Standards evaluation</a:t>
          </a:r>
          <a:endParaRPr lang="en-US" sz="1500" b="1" kern="1200" dirty="0"/>
        </a:p>
      </dsp:txBody>
      <dsp:txXfrm>
        <a:off x="1145524" y="3735150"/>
        <a:ext cx="2897460" cy="766951"/>
      </dsp:txXfrm>
    </dsp:sp>
    <dsp:sp modelId="{3D9CFBB2-B752-4E20-AAE7-10DDA8CA7B62}">
      <dsp:nvSpPr>
        <dsp:cNvPr id="0" name=""/>
        <dsp:cNvSpPr/>
      </dsp:nvSpPr>
      <dsp:spPr>
        <a:xfrm>
          <a:off x="3225598" y="595164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bg1"/>
            </a:solidFill>
          </a:endParaRPr>
        </a:p>
      </dsp:txBody>
      <dsp:txXfrm>
        <a:off x="3344744" y="595164"/>
        <a:ext cx="291245" cy="398477"/>
      </dsp:txXfrm>
    </dsp:sp>
    <dsp:sp modelId="{A2A130FD-0A83-4CAC-8564-6B764BB203DD}">
      <dsp:nvSpPr>
        <dsp:cNvPr id="0" name=""/>
        <dsp:cNvSpPr/>
      </dsp:nvSpPr>
      <dsp:spPr>
        <a:xfrm>
          <a:off x="3506014" y="1522986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13333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bg1"/>
            </a:solidFill>
          </a:endParaRPr>
        </a:p>
      </dsp:txBody>
      <dsp:txXfrm>
        <a:off x="3625160" y="1522986"/>
        <a:ext cx="291245" cy="398477"/>
      </dsp:txXfrm>
    </dsp:sp>
    <dsp:sp modelId="{0177E6DF-5CDE-4D1E-B999-B39EBC59B950}">
      <dsp:nvSpPr>
        <dsp:cNvPr id="0" name=""/>
        <dsp:cNvSpPr/>
      </dsp:nvSpPr>
      <dsp:spPr>
        <a:xfrm>
          <a:off x="3786430" y="2437231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26667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bg1"/>
            </a:solidFill>
          </a:endParaRPr>
        </a:p>
      </dsp:txBody>
      <dsp:txXfrm>
        <a:off x="3905576" y="2437231"/>
        <a:ext cx="291245" cy="398477"/>
      </dsp:txXfrm>
    </dsp:sp>
    <dsp:sp modelId="{5C9F88D5-00B1-4D2B-B4B1-CECC4CE4879F}">
      <dsp:nvSpPr>
        <dsp:cNvPr id="0" name=""/>
        <dsp:cNvSpPr/>
      </dsp:nvSpPr>
      <dsp:spPr>
        <a:xfrm>
          <a:off x="4066846" y="3374105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bg1"/>
            </a:solidFill>
          </a:endParaRPr>
        </a:p>
      </dsp:txBody>
      <dsp:txXfrm>
        <a:off x="4185992" y="3374105"/>
        <a:ext cx="291245" cy="3984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DB525-99F0-4A68-8A26-DEDEE8ABC9DE}">
      <dsp:nvSpPr>
        <dsp:cNvPr id="0" name=""/>
        <dsp:cNvSpPr/>
      </dsp:nvSpPr>
      <dsp:spPr>
        <a:xfrm rot="5400000">
          <a:off x="510504" y="1168825"/>
          <a:ext cx="1537729" cy="255874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06100-9B22-4655-9D83-1CB8AA18554F}">
      <dsp:nvSpPr>
        <dsp:cNvPr id="0" name=""/>
        <dsp:cNvSpPr/>
      </dsp:nvSpPr>
      <dsp:spPr>
        <a:xfrm>
          <a:off x="258731" y="1885839"/>
          <a:ext cx="2310051" cy="202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  Complete ratings of </a:t>
          </a:r>
          <a:r>
            <a:rPr lang="en-US" sz="1800" b="1" kern="1200" dirty="0" smtClean="0"/>
            <a:t>Attributes</a:t>
          </a:r>
          <a:r>
            <a:rPr lang="en-US" sz="1800" kern="1200" dirty="0" smtClean="0"/>
            <a:t> within each Criteria</a:t>
          </a:r>
          <a:endParaRPr lang="en-US" sz="1800" kern="1200" dirty="0"/>
        </a:p>
      </dsp:txBody>
      <dsp:txXfrm>
        <a:off x="258731" y="1885839"/>
        <a:ext cx="2310051" cy="2024895"/>
      </dsp:txXfrm>
    </dsp:sp>
    <dsp:sp modelId="{EEF09946-B97E-44A4-8CB1-33D2F815D753}">
      <dsp:nvSpPr>
        <dsp:cNvPr id="0" name=""/>
        <dsp:cNvSpPr/>
      </dsp:nvSpPr>
      <dsp:spPr>
        <a:xfrm>
          <a:off x="2132924" y="932947"/>
          <a:ext cx="435858" cy="43585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6A930-31C4-4245-B44E-5D17A143106B}">
      <dsp:nvSpPr>
        <dsp:cNvPr id="0" name=""/>
        <dsp:cNvSpPr/>
      </dsp:nvSpPr>
      <dsp:spPr>
        <a:xfrm rot="5400000">
          <a:off x="3343371" y="421545"/>
          <a:ext cx="1537729" cy="255874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23AFE-A301-4068-956C-795DA1D9BCB5}">
      <dsp:nvSpPr>
        <dsp:cNvPr id="0" name=""/>
        <dsp:cNvSpPr/>
      </dsp:nvSpPr>
      <dsp:spPr>
        <a:xfrm>
          <a:off x="3086686" y="1186059"/>
          <a:ext cx="2310051" cy="202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  Assign rating to each </a:t>
          </a:r>
          <a:r>
            <a:rPr lang="en-US" sz="1800" b="1" kern="1200" dirty="0" smtClean="0"/>
            <a:t>Criteria </a:t>
          </a:r>
          <a:r>
            <a:rPr lang="en-US" sz="1800" kern="1200" dirty="0" smtClean="0"/>
            <a:t>based on Attribute ratings and weighting factors </a:t>
          </a:r>
          <a:endParaRPr lang="en-US" sz="1800" kern="1200" dirty="0"/>
        </a:p>
      </dsp:txBody>
      <dsp:txXfrm>
        <a:off x="3086686" y="1186059"/>
        <a:ext cx="2310051" cy="2024895"/>
      </dsp:txXfrm>
    </dsp:sp>
    <dsp:sp modelId="{CA68F92B-D1CA-4888-B28E-60EC641649BC}">
      <dsp:nvSpPr>
        <dsp:cNvPr id="0" name=""/>
        <dsp:cNvSpPr/>
      </dsp:nvSpPr>
      <dsp:spPr>
        <a:xfrm>
          <a:off x="4960878" y="233167"/>
          <a:ext cx="435858" cy="43585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8EFC6-B83E-4B7A-91EC-62F6A75B6199}">
      <dsp:nvSpPr>
        <dsp:cNvPr id="0" name=""/>
        <dsp:cNvSpPr/>
      </dsp:nvSpPr>
      <dsp:spPr>
        <a:xfrm rot="5400000">
          <a:off x="6171325" y="-278235"/>
          <a:ext cx="1537729" cy="255874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5877D-088A-4CC8-B17A-3DF942BEC811}">
      <dsp:nvSpPr>
        <dsp:cNvPr id="0" name=""/>
        <dsp:cNvSpPr/>
      </dsp:nvSpPr>
      <dsp:spPr>
        <a:xfrm>
          <a:off x="5914640" y="486279"/>
          <a:ext cx="2310051" cy="202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  Assign overall rating to each </a:t>
          </a:r>
          <a:r>
            <a:rPr lang="en-US" sz="1800" b="1" kern="1200" dirty="0" smtClean="0"/>
            <a:t>Group</a:t>
          </a:r>
          <a:r>
            <a:rPr lang="en-US" sz="1800" kern="1200" dirty="0" smtClean="0"/>
            <a:t> based on Criteria ratings</a:t>
          </a:r>
          <a:endParaRPr lang="en-US" sz="1800" kern="1200" dirty="0"/>
        </a:p>
      </dsp:txBody>
      <dsp:txXfrm>
        <a:off x="5914640" y="486279"/>
        <a:ext cx="2310051" cy="2024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1E84F-18E2-4717-BAED-4D449D2F03C0}" type="datetimeFigureOut">
              <a:rPr lang="en-US" smtClean="0"/>
              <a:pPr/>
              <a:t>4/9/2013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4961-2057-43AB-A51B-DB6CC5779A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5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F4961-2057-43AB-A51B-DB6CC5779A9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0E356-EFE4-44CA-BD36-C39C2AD583AD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TemplateB.jpg"/>
          <p:cNvPicPr>
            <a:picLocks noChangeAspect="1"/>
          </p:cNvPicPr>
          <p:nvPr userDrawn="1"/>
        </p:nvPicPr>
        <p:blipFill>
          <a:blip r:embed="rId2"/>
          <a:srcRect l="21944" t="60099" r="13750" b="11731"/>
          <a:stretch>
            <a:fillRect/>
          </a:stretch>
        </p:blipFill>
        <p:spPr>
          <a:xfrm>
            <a:off x="0" y="4762500"/>
            <a:ext cx="9144000" cy="2095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49043"/>
            <a:ext cx="70866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02647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EE56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C979-B23D-4117-83C4-36D405B49068}" type="datetime1">
              <a:rPr lang="en-US" smtClean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necting America for Better Health - star identity trademark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2366" y="869425"/>
            <a:ext cx="3716867" cy="9123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CD00-3FEB-4859-AC53-C4F05BAD0DA6}" type="datetime1">
              <a:rPr lang="en-US" smtClean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E53C-9B33-4254-857F-ABA0F4598B80}" type="datetime1">
              <a:rPr lang="en-US" smtClean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002692"/>
            <a:ext cx="8229600" cy="4143009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AF7017-6A22-4960-897B-7743B255FFE6}" type="datetime1">
              <a:rPr lang="en-US" smtClean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A711A-952E-42C1-83A8-F2ABAA37EB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49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TemplateB.jpg"/>
          <p:cNvPicPr>
            <a:picLocks noChangeAspect="1"/>
          </p:cNvPicPr>
          <p:nvPr userDrawn="1"/>
        </p:nvPicPr>
        <p:blipFill>
          <a:blip r:embed="rId2"/>
          <a:srcRect l="21944" t="60099" r="13750" b="11731"/>
          <a:stretch>
            <a:fillRect/>
          </a:stretch>
        </p:blipFill>
        <p:spPr>
          <a:xfrm>
            <a:off x="0" y="4762500"/>
            <a:ext cx="9144000" cy="2095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49043"/>
            <a:ext cx="70866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02647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EE56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506-EBDE-449E-8D9D-31BFF2C1C05F}" type="datetime1">
              <a:rPr lang="en-US" smtClean="0">
                <a:solidFill>
                  <a:prstClr val="black"/>
                </a:solidFill>
              </a:rPr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Picture 9" descr="Conecting America for Better Health - star identity trademark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2366" y="869425"/>
            <a:ext cx="3716867" cy="9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0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550D-8DDA-445E-B300-79E9A3033784}" type="datetime1">
              <a:rPr lang="en-US" smtClean="0">
                <a:solidFill>
                  <a:prstClr val="black"/>
                </a:solidFill>
              </a:rPr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691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F22A-06EC-4732-A9EC-BE47448E5D1E}" type="datetime1">
              <a:rPr lang="en-US" smtClean="0">
                <a:solidFill>
                  <a:prstClr val="black"/>
                </a:solidFill>
              </a:rPr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63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1378-9104-4F50-BB0C-D2012FA65BD8}" type="datetime1">
              <a:rPr lang="en-US" smtClean="0">
                <a:solidFill>
                  <a:prstClr val="black"/>
                </a:solidFill>
              </a:rPr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8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08E9-7130-43FE-847E-B6B97C934C06}" type="datetime1">
              <a:rPr lang="en-US" smtClean="0">
                <a:solidFill>
                  <a:prstClr val="black"/>
                </a:solidFill>
              </a:rPr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13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C262-9829-4FFC-95DF-8C382143DF4B}" type="datetime1">
              <a:rPr lang="en-US" smtClean="0">
                <a:solidFill>
                  <a:prstClr val="black"/>
                </a:solidFill>
              </a:rPr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666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A00F-FBEA-4E17-9850-5ABB2427E261}" type="datetime1">
              <a:rPr lang="en-US" smtClean="0">
                <a:solidFill>
                  <a:prstClr val="black"/>
                </a:solidFill>
              </a:rPr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6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76B0-852E-4259-8C68-CAE9A7CE73B5}" type="datetime1">
              <a:rPr lang="en-US" smtClean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8283-72F6-4D26-BCBF-D75A270D69C1}" type="datetime1">
              <a:rPr lang="en-US" smtClean="0">
                <a:solidFill>
                  <a:prstClr val="black"/>
                </a:solidFill>
              </a:rPr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765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B91-D8F4-4535-A964-27605AB485DB}" type="datetime1">
              <a:rPr lang="en-US" smtClean="0">
                <a:solidFill>
                  <a:prstClr val="black"/>
                </a:solidFill>
              </a:rPr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028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2A6C-E89D-4D51-AE21-AD87FCDE572A}" type="datetime1">
              <a:rPr lang="en-US" smtClean="0">
                <a:solidFill>
                  <a:prstClr val="black"/>
                </a:solidFill>
              </a:rPr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17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AAFB-273D-4861-B4F9-40AD3AA44683}" type="datetime1">
              <a:rPr lang="en-US" smtClean="0">
                <a:solidFill>
                  <a:prstClr val="black"/>
                </a:solidFill>
              </a:rPr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875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002692"/>
            <a:ext cx="8229600" cy="4143009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099E1D-FFC6-47BE-98EB-5A2C335165B7}" type="datetime1">
              <a:rPr lang="en-US" smtClean="0">
                <a:solidFill>
                  <a:prstClr val="black"/>
                </a:solidFill>
              </a:rPr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A711A-952E-42C1-83A8-F2ABAA37EB71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85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TemplateB.jpg"/>
          <p:cNvPicPr>
            <a:picLocks noChangeAspect="1"/>
          </p:cNvPicPr>
          <p:nvPr userDrawn="1"/>
        </p:nvPicPr>
        <p:blipFill>
          <a:blip r:embed="rId2"/>
          <a:srcRect l="21944" t="60099" r="13750" b="11731"/>
          <a:stretch>
            <a:fillRect/>
          </a:stretch>
        </p:blipFill>
        <p:spPr>
          <a:xfrm>
            <a:off x="0" y="4762500"/>
            <a:ext cx="9144000" cy="2095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49043"/>
            <a:ext cx="70866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02647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EE56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E9DE-57FC-EF44-8E6A-7A2783653408}" type="datetimeFigureOut">
              <a:rPr lang="en-US" smtClean="0">
                <a:solidFill>
                  <a:prstClr val="black"/>
                </a:solidFill>
              </a:rPr>
              <a:pPr/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Picture 9" descr="Conecting America for Better Health - star identity trademark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2366" y="869425"/>
            <a:ext cx="3716867" cy="9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60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E9DE-57FC-EF44-8E6A-7A2783653408}" type="datetimeFigureOut">
              <a:rPr lang="en-US" smtClean="0">
                <a:solidFill>
                  <a:prstClr val="black"/>
                </a:solidFill>
              </a:rPr>
              <a:pPr/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8363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E9DE-57FC-EF44-8E6A-7A2783653408}" type="datetimeFigureOut">
              <a:rPr lang="en-US" smtClean="0">
                <a:solidFill>
                  <a:prstClr val="black"/>
                </a:solidFill>
              </a:rPr>
              <a:pPr/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121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E9DE-57FC-EF44-8E6A-7A2783653408}" type="datetimeFigureOut">
              <a:rPr lang="en-US" smtClean="0">
                <a:solidFill>
                  <a:prstClr val="black"/>
                </a:solidFill>
              </a:rPr>
              <a:pPr/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271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E9DE-57FC-EF44-8E6A-7A2783653408}" type="datetimeFigureOut">
              <a:rPr lang="en-US" smtClean="0">
                <a:solidFill>
                  <a:prstClr val="black"/>
                </a:solidFill>
              </a:rPr>
              <a:pPr/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32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7A1E-4BAD-497A-901C-19D2F3F89F96}" type="datetime1">
              <a:rPr lang="en-US" smtClean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E9DE-57FC-EF44-8E6A-7A2783653408}" type="datetimeFigureOut">
              <a:rPr lang="en-US" smtClean="0">
                <a:solidFill>
                  <a:prstClr val="black"/>
                </a:solidFill>
              </a:rPr>
              <a:pPr/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280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E9DE-57FC-EF44-8E6A-7A2783653408}" type="datetimeFigureOut">
              <a:rPr lang="en-US" smtClean="0">
                <a:solidFill>
                  <a:prstClr val="black"/>
                </a:solidFill>
              </a:rPr>
              <a:pPr/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841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E9DE-57FC-EF44-8E6A-7A2783653408}" type="datetimeFigureOut">
              <a:rPr lang="en-US" smtClean="0">
                <a:solidFill>
                  <a:prstClr val="black"/>
                </a:solidFill>
              </a:rPr>
              <a:pPr/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98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E9DE-57FC-EF44-8E6A-7A2783653408}" type="datetimeFigureOut">
              <a:rPr lang="en-US" smtClean="0">
                <a:solidFill>
                  <a:prstClr val="black"/>
                </a:solidFill>
              </a:rPr>
              <a:pPr/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180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E9DE-57FC-EF44-8E6A-7A2783653408}" type="datetimeFigureOut">
              <a:rPr lang="en-US" smtClean="0">
                <a:solidFill>
                  <a:prstClr val="black"/>
                </a:solidFill>
              </a:rPr>
              <a:pPr/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689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E9DE-57FC-EF44-8E6A-7A2783653408}" type="datetimeFigureOut">
              <a:rPr lang="en-US" smtClean="0">
                <a:solidFill>
                  <a:prstClr val="black"/>
                </a:solidFill>
              </a:rPr>
              <a:pPr/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542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002692"/>
            <a:ext cx="8229600" cy="4143009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5D4BEB-E240-4381-9831-F10755B07132}" type="datetime1">
              <a:rPr lang="en-US">
                <a:solidFill>
                  <a:prstClr val="black"/>
                </a:solidFill>
              </a:rPr>
              <a:pPr/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A711A-952E-42C1-83A8-F2ABAA37EB71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1053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PT_TemplateB.jpg"/>
          <p:cNvPicPr>
            <a:picLocks noChangeAspect="1"/>
          </p:cNvPicPr>
          <p:nvPr/>
        </p:nvPicPr>
        <p:blipFill>
          <a:blip r:embed="rId2"/>
          <a:srcRect l="21944" t="60098" r="13750" b="11731"/>
          <a:stretch>
            <a:fillRect/>
          </a:stretch>
        </p:blipFill>
        <p:spPr bwMode="auto">
          <a:xfrm>
            <a:off x="0" y="4762500"/>
            <a:ext cx="91440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Conecting America for Better Health - star identity trademarke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838" y="0"/>
            <a:ext cx="37179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49043"/>
            <a:ext cx="70866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02647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EE56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Focus of the next 2 slides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31D857D8-6A26-4036-B0CA-80F27F760D0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6305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3" y="390752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002692"/>
            <a:ext cx="8229600" cy="4143009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Focus of the next 2 slides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D0008-6A72-4656-B7F0-24D7755C9CC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22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141788"/>
          </a:xfrm>
        </p:spPr>
        <p:txBody>
          <a:bodyPr>
            <a:normAutofit/>
          </a:bodyPr>
          <a:lstStyle>
            <a:lvl1pPr>
              <a:buClr>
                <a:schemeClr val="tx1">
                  <a:lumMod val="50000"/>
                  <a:lumOff val="50000"/>
                </a:schemeClr>
              </a:buClr>
              <a:buNone/>
              <a:defRPr sz="2000" baseline="0"/>
            </a:lvl1pPr>
            <a:lvl2pPr>
              <a:buClr>
                <a:schemeClr val="tx1">
                  <a:lumMod val="50000"/>
                  <a:lumOff val="50000"/>
                </a:schemeClr>
              </a:buClr>
              <a:defRPr sz="20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>
              <a:buClr>
                <a:schemeClr val="tx1">
                  <a:lumMod val="50000"/>
                  <a:lumOff val="50000"/>
                </a:schemeClr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Focus of the next 2 slides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fld id="{31D857D8-6A26-4036-B0CA-80F27F760D0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C8C8-9AC1-4186-A5EE-07D2FE6A9FB8}" type="datetime1">
              <a:rPr lang="en-US" smtClean="0"/>
              <a:t>4/9/2013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Focus of the next 2 slides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857D8-6A26-4036-B0CA-80F27F760D0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931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Focus of the next 2 slides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857D8-6A26-4036-B0CA-80F27F760D0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7800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Focus of the next 2 slides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857D8-6A26-4036-B0CA-80F27F760D0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1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Focus of the next 2 slides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857D8-6A26-4036-B0CA-80F27F760D0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151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Focus of the next 2 slides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857D8-6A26-4036-B0CA-80F27F760D0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95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2558"/>
            <a:ext cx="3008313" cy="9284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6680"/>
            <a:ext cx="5111750" cy="5619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9548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Focus of the next 2 slides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857D8-6A26-4036-B0CA-80F27F760D0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562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Focus of the next 2 slides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857D8-6A26-4036-B0CA-80F27F760D0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8074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Focus of the next 2 slides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857D8-6A26-4036-B0CA-80F27F760D0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754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52755"/>
            <a:ext cx="2057400" cy="45734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52755"/>
            <a:ext cx="6019800" cy="45734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Focus of the next 2 slides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857D8-6A26-4036-B0CA-80F27F760D0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33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0752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806744"/>
            <a:ext cx="8229600" cy="4143009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457200" indent="-457200">
              <a:defRPr lang="en-US" sz="2000" kern="1200" baseline="0" dirty="0" smtClean="0">
                <a:solidFill>
                  <a:srgbClr val="002060"/>
                </a:solidFill>
                <a:latin typeface="Arial"/>
                <a:ea typeface="ＭＳ Ｐゴシック" charset="0"/>
                <a:cs typeface="Arial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342900" lvl="0" indent="-342900" algn="l" defTabSz="45720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25AA3"/>
              </a:buClr>
              <a:buFont typeface="Arial" pitchFamily="34" charset="0"/>
              <a:buChar char="●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Focus of the next 2 slides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D0008-6A72-4656-B7F0-24D7755C9CC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1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BE28-6D03-4E64-86D8-A12361B81376}" type="datetime1">
              <a:rPr lang="en-US" smtClean="0"/>
              <a:t>4/9/2013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0752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806744"/>
            <a:ext cx="8229600" cy="4143009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457200" indent="-457200">
              <a:defRPr lang="en-US" sz="2000" kern="1200" baseline="0" dirty="0" smtClean="0">
                <a:solidFill>
                  <a:srgbClr val="002060"/>
                </a:solidFill>
                <a:latin typeface="Arial"/>
                <a:ea typeface="ＭＳ Ｐゴシック" charset="0"/>
                <a:cs typeface="Arial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342900" lvl="0" indent="-342900" algn="l" defTabSz="45720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25AA3"/>
              </a:buClr>
              <a:buFont typeface="Arial" pitchFamily="34" charset="0"/>
              <a:buChar char="●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  <a:ea typeface="ＭＳ Ｐゴシック" pitchFamily="34" charset="-128"/>
              </a:rPr>
              <a:t>Focus of the next 2 slides</a:t>
            </a:r>
            <a:endParaRPr lang="en-US" dirty="0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D0008-6A72-4656-B7F0-24D7755C9CC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7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CBB8-733C-4F65-A9D0-18C253EACC84}" type="datetime1">
              <a:rPr lang="en-US" smtClean="0"/>
              <a:t>4/9/2013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DCC4-3464-4255-8ABC-5C9BFF4093A6}" type="datetime1">
              <a:rPr lang="en-US" smtClean="0"/>
              <a:t>4/9/2013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864C-0123-4A54-AC3B-1DDE287C246B}" type="datetime1">
              <a:rPr lang="en-US" smtClean="0"/>
              <a:t>4/9/2013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7377-02C8-4206-B9E2-50ABFDD2F315}" type="datetime1">
              <a:rPr lang="en-US" smtClean="0"/>
              <a:t>4/9/2013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ONC identity with star"/>
          <p:cNvPicPr>
            <a:picLocks noChangeAspect="1"/>
          </p:cNvPicPr>
          <p:nvPr userDrawn="1"/>
        </p:nvPicPr>
        <p:blipFill>
          <a:blip r:embed="rId14"/>
          <a:srcRect l="80631" b="42208"/>
          <a:stretch>
            <a:fillRect/>
          </a:stretch>
        </p:blipFill>
        <p:spPr>
          <a:xfrm>
            <a:off x="7162800" y="168275"/>
            <a:ext cx="1638300" cy="847725"/>
          </a:xfrm>
          <a:prstGeom prst="rect">
            <a:avLst/>
          </a:prstGeom>
        </p:spPr>
      </p:pic>
      <p:pic>
        <p:nvPicPr>
          <p:cNvPr id="12" name="Picture 11" descr="PPT_TemplateB.jpg"/>
          <p:cNvPicPr>
            <a:picLocks noChangeAspect="1"/>
          </p:cNvPicPr>
          <p:nvPr userDrawn="1"/>
        </p:nvPicPr>
        <p:blipFill>
          <a:blip r:embed="rId15"/>
          <a:srcRect l="21944" t="60099" r="13750" b="14634"/>
          <a:stretch>
            <a:fillRect/>
          </a:stretch>
        </p:blipFill>
        <p:spPr>
          <a:xfrm>
            <a:off x="0" y="4978400"/>
            <a:ext cx="9144000" cy="1879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2535" y="3762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02692"/>
            <a:ext cx="8229600" cy="414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D841041-9997-41B1-91DB-A2CC34B007EE}" type="datetime1">
              <a:rPr lang="en-US" smtClean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90C37AB-7E8F-5A46-9F1F-9F32977E779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81000" y="1519236"/>
            <a:ext cx="8229600" cy="1588"/>
          </a:xfrm>
          <a:prstGeom prst="line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025AA3"/>
          </a:solidFill>
          <a:latin typeface="Century"/>
          <a:ea typeface="+mj-ea"/>
          <a:cs typeface="Century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•"/>
        <a:defRPr sz="2800" kern="1200">
          <a:solidFill>
            <a:srgbClr val="7F7F7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–"/>
        <a:defRPr sz="2400" kern="1200">
          <a:solidFill>
            <a:srgbClr val="7F7F7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•"/>
        <a:defRPr sz="2000" kern="1200">
          <a:solidFill>
            <a:srgbClr val="7F7F7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–"/>
        <a:defRPr sz="1800" kern="1200">
          <a:solidFill>
            <a:srgbClr val="7F7F7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»"/>
        <a:defRPr sz="18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ONC identity with star"/>
          <p:cNvPicPr>
            <a:picLocks noChangeAspect="1"/>
          </p:cNvPicPr>
          <p:nvPr userDrawn="1"/>
        </p:nvPicPr>
        <p:blipFill>
          <a:blip r:embed="rId14"/>
          <a:srcRect l="80631" b="42208"/>
          <a:stretch>
            <a:fillRect/>
          </a:stretch>
        </p:blipFill>
        <p:spPr>
          <a:xfrm>
            <a:off x="7162800" y="168275"/>
            <a:ext cx="1638300" cy="847725"/>
          </a:xfrm>
          <a:prstGeom prst="rect">
            <a:avLst/>
          </a:prstGeom>
        </p:spPr>
      </p:pic>
      <p:pic>
        <p:nvPicPr>
          <p:cNvPr id="12" name="Picture 11" descr="PPT_TemplateB.jpg"/>
          <p:cNvPicPr>
            <a:picLocks noChangeAspect="1"/>
          </p:cNvPicPr>
          <p:nvPr userDrawn="1"/>
        </p:nvPicPr>
        <p:blipFill>
          <a:blip r:embed="rId15"/>
          <a:srcRect l="21944" t="60099" r="13750" b="14634"/>
          <a:stretch>
            <a:fillRect/>
          </a:stretch>
        </p:blipFill>
        <p:spPr>
          <a:xfrm>
            <a:off x="0" y="4978400"/>
            <a:ext cx="9144000" cy="1879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2535" y="3762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02692"/>
            <a:ext cx="8229600" cy="414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3F534A7-F043-4EE3-8CC2-17A783BE46EF}" type="datetime1">
              <a:rPr lang="en-US" smtClean="0">
                <a:solidFill>
                  <a:prstClr val="black"/>
                </a:solidFill>
              </a:rPr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81000" y="1519236"/>
            <a:ext cx="8229600" cy="1588"/>
          </a:xfrm>
          <a:prstGeom prst="line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8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25AA3"/>
          </a:solidFill>
          <a:latin typeface="Century"/>
          <a:ea typeface="+mj-ea"/>
          <a:cs typeface="Century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•"/>
        <a:defRPr sz="2800" kern="1200">
          <a:solidFill>
            <a:srgbClr val="7F7F7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–"/>
        <a:defRPr sz="2400" kern="1200">
          <a:solidFill>
            <a:srgbClr val="7F7F7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•"/>
        <a:defRPr sz="2000" kern="1200">
          <a:solidFill>
            <a:srgbClr val="7F7F7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–"/>
        <a:defRPr sz="1800" kern="1200">
          <a:solidFill>
            <a:srgbClr val="7F7F7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»"/>
        <a:defRPr sz="18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ONC identity with star"/>
          <p:cNvPicPr>
            <a:picLocks noChangeAspect="1"/>
          </p:cNvPicPr>
          <p:nvPr userDrawn="1"/>
        </p:nvPicPr>
        <p:blipFill>
          <a:blip r:embed="rId14"/>
          <a:srcRect l="80631" b="42208"/>
          <a:stretch>
            <a:fillRect/>
          </a:stretch>
        </p:blipFill>
        <p:spPr>
          <a:xfrm>
            <a:off x="7162800" y="168275"/>
            <a:ext cx="1638300" cy="847725"/>
          </a:xfrm>
          <a:prstGeom prst="rect">
            <a:avLst/>
          </a:prstGeom>
        </p:spPr>
      </p:pic>
      <p:pic>
        <p:nvPicPr>
          <p:cNvPr id="12" name="Picture 11" descr="PPT_TemplateB.jpg"/>
          <p:cNvPicPr>
            <a:picLocks noChangeAspect="1"/>
          </p:cNvPicPr>
          <p:nvPr userDrawn="1"/>
        </p:nvPicPr>
        <p:blipFill>
          <a:blip r:embed="rId15"/>
          <a:srcRect l="21944" t="60099" r="13750" b="14634"/>
          <a:stretch>
            <a:fillRect/>
          </a:stretch>
        </p:blipFill>
        <p:spPr>
          <a:xfrm>
            <a:off x="0" y="4978400"/>
            <a:ext cx="9144000" cy="1879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2535" y="3762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02692"/>
            <a:ext cx="8229600" cy="414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EAAE9DE-57FC-EF44-8E6A-7A2783653408}" type="datetimeFigureOut">
              <a:rPr lang="en-US" smtClean="0">
                <a:solidFill>
                  <a:prstClr val="black"/>
                </a:solidFill>
              </a:rPr>
              <a:pPr/>
              <a:t>4/9/2013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81000" y="1519236"/>
            <a:ext cx="8229600" cy="1588"/>
          </a:xfrm>
          <a:prstGeom prst="line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22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025AA3"/>
          </a:solidFill>
          <a:latin typeface="Century"/>
          <a:ea typeface="+mj-ea"/>
          <a:cs typeface="Century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•"/>
        <a:defRPr sz="2800" kern="1200">
          <a:solidFill>
            <a:srgbClr val="7F7F7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–"/>
        <a:defRPr sz="2400" kern="1200">
          <a:solidFill>
            <a:srgbClr val="7F7F7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•"/>
        <a:defRPr sz="2000" kern="1200">
          <a:solidFill>
            <a:srgbClr val="7F7F7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–"/>
        <a:defRPr sz="1800" kern="1200">
          <a:solidFill>
            <a:srgbClr val="7F7F7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»"/>
        <a:defRPr sz="18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_TemplateB.jpg"/>
          <p:cNvPicPr>
            <a:picLocks noChangeAspect="1"/>
          </p:cNvPicPr>
          <p:nvPr/>
        </p:nvPicPr>
        <p:blipFill>
          <a:blip r:embed="rId16"/>
          <a:srcRect l="21944" t="60098" r="13750" b="14635"/>
          <a:stretch>
            <a:fillRect/>
          </a:stretch>
        </p:blipFill>
        <p:spPr bwMode="auto">
          <a:xfrm>
            <a:off x="0" y="4978400"/>
            <a:ext cx="91440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16859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03425"/>
            <a:ext cx="8229600" cy="414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 defTabSz="914400"/>
            <a:r>
              <a:rPr lang="en-US" dirty="0" smtClean="0">
                <a:solidFill>
                  <a:prstClr val="black"/>
                </a:solidFill>
              </a:rPr>
              <a:t>Focus of the next 2 slides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 defTabSz="914400"/>
            <a:fld id="{31D857D8-6A26-4036-B0CA-80F27F760D0B}" type="slidenum">
              <a:rPr 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27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025AA3"/>
          </a:solidFill>
          <a:latin typeface="Century"/>
          <a:ea typeface="ＭＳ Ｐゴシック" charset="0"/>
          <a:cs typeface="Century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25AA3"/>
        </a:buClr>
        <a:buFont typeface="Arial" pitchFamily="34" charset="0"/>
        <a:buChar char="•"/>
        <a:defRPr sz="2800" kern="1200">
          <a:solidFill>
            <a:srgbClr val="7F7F7F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25AA3"/>
        </a:buClr>
        <a:buFont typeface="Arial" pitchFamily="34" charset="0"/>
        <a:buChar char="–"/>
        <a:defRPr sz="2400" kern="1200">
          <a:solidFill>
            <a:srgbClr val="7F7F7F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25AA3"/>
        </a:buClr>
        <a:buFont typeface="Arial" pitchFamily="34" charset="0"/>
        <a:buChar char="•"/>
        <a:defRPr sz="2000" kern="1200">
          <a:solidFill>
            <a:srgbClr val="7F7F7F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25AA3"/>
        </a:buClr>
        <a:buFont typeface="Arial" pitchFamily="34" charset="0"/>
        <a:buChar char="–"/>
        <a:defRPr kern="1200">
          <a:solidFill>
            <a:srgbClr val="7F7F7F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25AA3"/>
        </a:buClr>
        <a:buFont typeface="Arial" pitchFamily="34" charset="0"/>
        <a:buChar char="»"/>
        <a:defRPr kern="1200">
          <a:solidFill>
            <a:srgbClr val="7F7F7F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package" Target="../embeddings/Microsoft_Excel_Worksheet1.xls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package" Target="../embeddings/Microsoft_Excel_Worksheet2.xlsx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://www.healthit.gov/sites/default/files/pdf/2012Aug30_HITSC_NWHIN_Transmittal.pdf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2661180"/>
            <a:ext cx="9144000" cy="1366305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S&amp;I Framework – Health eDecisions Harmonization Approach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3820057"/>
            <a:ext cx="9143999" cy="1752600"/>
          </a:xfrm>
        </p:spPr>
        <p:txBody>
          <a:bodyPr/>
          <a:lstStyle/>
          <a:p>
            <a:r>
              <a:rPr lang="en-US" dirty="0" smtClean="0"/>
              <a:t>Standards Evaluation Criteria Executive Summary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487536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53C1A10-86EB-4884-AB90-503E91432199}" type="datetime2">
              <a:rPr lang="en-US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algn="ctr"/>
              <a:t>Tuesday, April 09, 2013</a:t>
            </a:fld>
            <a:endParaRPr lang="en-US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5" y="665018"/>
            <a:ext cx="8229600" cy="85421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Standards Evaluation Criteria Ratings Scale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563718" y="1534798"/>
            <a:ext cx="79359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 below tables represent the ratings scale</a:t>
            </a:r>
            <a:r>
              <a:rPr lang="en-US" dirty="0">
                <a:solidFill>
                  <a:prstClr val="black"/>
                </a:solidFill>
              </a:rPr>
              <a:t>. </a:t>
            </a:r>
            <a:r>
              <a:rPr lang="en-US" dirty="0" smtClean="0">
                <a:solidFill>
                  <a:prstClr val="black"/>
                </a:solidFill>
              </a:rPr>
              <a:t>A </a:t>
            </a:r>
            <a:r>
              <a:rPr lang="en-US" dirty="0">
                <a:solidFill>
                  <a:prstClr val="black"/>
                </a:solidFill>
              </a:rPr>
              <a:t>“Low” level of a given attribute </a:t>
            </a:r>
            <a:r>
              <a:rPr lang="en-US" dirty="0" smtClean="0">
                <a:solidFill>
                  <a:prstClr val="black"/>
                </a:solidFill>
              </a:rPr>
              <a:t>is </a:t>
            </a:r>
            <a:r>
              <a:rPr lang="en-US" dirty="0">
                <a:solidFill>
                  <a:prstClr val="black"/>
                </a:solidFill>
              </a:rPr>
              <a:t>the least desirable and a “High” level </a:t>
            </a:r>
            <a:r>
              <a:rPr lang="en-US" dirty="0" smtClean="0">
                <a:solidFill>
                  <a:prstClr val="black"/>
                </a:solidFill>
              </a:rPr>
              <a:t>is the </a:t>
            </a:r>
            <a:r>
              <a:rPr lang="en-US" dirty="0">
                <a:solidFill>
                  <a:prstClr val="black"/>
                </a:solidFill>
              </a:rPr>
              <a:t>most </a:t>
            </a:r>
            <a:r>
              <a:rPr lang="en-US" dirty="0" smtClean="0">
                <a:solidFill>
                  <a:prstClr val="black"/>
                </a:solidFill>
              </a:rPr>
              <a:t>desirable.  Note that the Regulatory criteria under the S&amp;I Specific group has a separate Yes/No scale.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437108"/>
              </p:ext>
            </p:extLst>
          </p:nvPr>
        </p:nvGraphicFramePr>
        <p:xfrm>
          <a:off x="700679" y="2660072"/>
          <a:ext cx="3942574" cy="3756192"/>
        </p:xfrm>
        <a:graphic>
          <a:graphicData uri="http://schemas.openxmlformats.org/drawingml/2006/table">
            <a:tbl>
              <a:tblPr/>
              <a:tblGrid>
                <a:gridCol w="632922"/>
                <a:gridCol w="685665"/>
                <a:gridCol w="2623987"/>
              </a:tblGrid>
              <a:tr h="44283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Ratings Legend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28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4428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Specification aligns to Low metrics.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28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Specification aligns to Moderate metrics.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23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Specification aligns to High metrics.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Unknown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Reviewer cannot make a determination for this attribute or criteria.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71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Applicable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Attribute or criteria does not apply to the specification under evaluation.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691632"/>
              </p:ext>
            </p:extLst>
          </p:nvPr>
        </p:nvGraphicFramePr>
        <p:xfrm>
          <a:off x="4835747" y="2660072"/>
          <a:ext cx="3581400" cy="1982317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2362200"/>
              </a:tblGrid>
              <a:tr h="43938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Ratings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Legend for S&amp;I Specific - Regulatory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5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668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Specification is not mentioned in regulation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Specification is mentioned in regulation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11A-952E-42C1-83A8-F2ABAA37EB7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7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5" y="518736"/>
            <a:ext cx="8229600" cy="11430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Standards Evaluation Form</a:t>
            </a:r>
            <a:endParaRPr lang="en-US" sz="26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039567"/>
              </p:ext>
            </p:extLst>
          </p:nvPr>
        </p:nvGraphicFramePr>
        <p:xfrm>
          <a:off x="457199" y="2096494"/>
          <a:ext cx="8229602" cy="3053149"/>
        </p:xfrm>
        <a:graphic>
          <a:graphicData uri="http://schemas.openxmlformats.org/drawingml/2006/table">
            <a:tbl>
              <a:tblPr/>
              <a:tblGrid>
                <a:gridCol w="3110476"/>
                <a:gridCol w="292522"/>
                <a:gridCol w="548478"/>
                <a:gridCol w="1572302"/>
                <a:gridCol w="292522"/>
                <a:gridCol w="548478"/>
                <a:gridCol w="1572302"/>
                <a:gridCol w="292522"/>
              </a:tblGrid>
              <a:tr h="124469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Maturity - Maturity of Specification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HeD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/>
                      </a:r>
                      <a:b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/>
                      </a:r>
                      <a:b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Service Payloads &amp; Interface; Content and Structure Standards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Standard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Standard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</a:tr>
              <a:tr h="5857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Common Rule Engine Format (CREF)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Continuity of Care Record (CCR)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9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Rating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9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Breadth of Support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9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9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Stability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9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9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Adoption of Specification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9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928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OVERALL RATING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11A-952E-42C1-83A8-F2ABAA37EB71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825132"/>
              </p:ext>
            </p:extLst>
          </p:nvPr>
        </p:nvGraphicFramePr>
        <p:xfrm>
          <a:off x="4405086" y="546712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5086" y="546712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00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Criteria Weighting Process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2692"/>
            <a:ext cx="3276600" cy="3864708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Example math</a:t>
            </a:r>
          </a:p>
          <a:p>
            <a:pPr lvl="1"/>
            <a:r>
              <a:rPr lang="en-US" dirty="0" smtClean="0"/>
              <a:t>Assume all “Maturity of Specification” are weighted with a 6</a:t>
            </a:r>
          </a:p>
          <a:p>
            <a:pPr lvl="1"/>
            <a:r>
              <a:rPr lang="en-US" dirty="0" smtClean="0"/>
              <a:t>The rating “High” aligns to a score of 3</a:t>
            </a:r>
          </a:p>
          <a:p>
            <a:pPr lvl="1"/>
            <a:r>
              <a:rPr lang="en-US" dirty="0" smtClean="0"/>
              <a:t>The rating “Medium” aligns to a score of 2</a:t>
            </a:r>
          </a:p>
          <a:p>
            <a:pPr lvl="1"/>
            <a:r>
              <a:rPr lang="en-US" dirty="0" smtClean="0"/>
              <a:t>The rating “Low” aligns to a score of 1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= 6*3 + 6*2 + 6*1</a:t>
            </a:r>
          </a:p>
          <a:p>
            <a:pPr marL="457200" lvl="1" indent="0">
              <a:buNone/>
            </a:pPr>
            <a:r>
              <a:rPr lang="en-US" dirty="0" smtClean="0"/>
              <a:t>= </a:t>
            </a:r>
            <a:r>
              <a:rPr lang="en-US" b="1" dirty="0" smtClean="0"/>
              <a:t>36</a:t>
            </a:r>
            <a:r>
              <a:rPr lang="en-US" dirty="0" smtClean="0"/>
              <a:t> </a:t>
            </a:r>
            <a:r>
              <a:rPr lang="en-US" i="1" dirty="0" smtClean="0"/>
              <a:t>Overall Rating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08602"/>
              </p:ext>
            </p:extLst>
          </p:nvPr>
        </p:nvGraphicFramePr>
        <p:xfrm>
          <a:off x="3962400" y="2030936"/>
          <a:ext cx="4495800" cy="3531664"/>
        </p:xfrm>
        <a:graphic>
          <a:graphicData uri="http://schemas.openxmlformats.org/drawingml/2006/table">
            <a:tbl>
              <a:tblPr/>
              <a:tblGrid>
                <a:gridCol w="2743200"/>
                <a:gridCol w="304800"/>
                <a:gridCol w="1447800"/>
              </a:tblGrid>
              <a:tr h="12446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Maturity - Maturity of Specification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HeD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/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/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Service Payloads &amp; Interface; Content and Structure Standards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Standard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</a:tr>
              <a:tr h="5857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Common Rule Engine Format (CREF)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</a:tr>
              <a:tr h="29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Breadth of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Support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(6)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</a:tr>
              <a:tr h="29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Stability 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(6)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</a:tr>
              <a:tr h="29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Adoption of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Specification 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(6)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</a:tr>
              <a:tr h="2928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OVERALL RATING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74" y="613738"/>
            <a:ext cx="7855980" cy="976312"/>
          </a:xfrm>
        </p:spPr>
        <p:txBody>
          <a:bodyPr>
            <a:noAutofit/>
          </a:bodyPr>
          <a:lstStyle/>
          <a:p>
            <a:r>
              <a:rPr lang="en-US" sz="2600" dirty="0" smtClean="0"/>
              <a:t>Standards Evaluation Guidelines </a:t>
            </a:r>
            <a:br>
              <a:rPr lang="en-US" sz="2600" dirty="0" smtClean="0"/>
            </a:br>
            <a:r>
              <a:rPr lang="en-US" sz="2600" dirty="0" smtClean="0"/>
              <a:t>&amp; Next Steps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9926"/>
            <a:ext cx="8229600" cy="4560247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800" b="1" u="sng" dirty="0">
                <a:solidFill>
                  <a:schemeClr val="tx1"/>
                </a:solidFill>
              </a:rPr>
              <a:t>Guidelines</a:t>
            </a:r>
          </a:p>
          <a:p>
            <a:pPr marL="457200" indent="-457200"/>
            <a:endParaRPr lang="en-US" sz="3800" dirty="0">
              <a:solidFill>
                <a:schemeClr val="tx1"/>
              </a:solidFill>
            </a:endParaRPr>
          </a:p>
          <a:p>
            <a:pPr marL="457200" indent="-457200"/>
            <a:r>
              <a:rPr lang="en-US" sz="3800" dirty="0">
                <a:solidFill>
                  <a:schemeClr val="tx1"/>
                </a:solidFill>
              </a:rPr>
              <a:t>The proposed evaluation process and metrics are intended to provide structure and discipline to a qualitative evaluation and classification of technical specifications</a:t>
            </a:r>
          </a:p>
          <a:p>
            <a:pPr marL="457200" indent="-457200"/>
            <a:r>
              <a:rPr lang="en-US" sz="3800" dirty="0" smtClean="0">
                <a:solidFill>
                  <a:schemeClr val="tx1"/>
                </a:solidFill>
              </a:rPr>
              <a:t>Subjectivity </a:t>
            </a:r>
            <a:r>
              <a:rPr lang="en-US" sz="3800" dirty="0">
                <a:solidFill>
                  <a:schemeClr val="tx1"/>
                </a:solidFill>
              </a:rPr>
              <a:t>and objectivity are based on a weighting system, as determined by the work group</a:t>
            </a:r>
          </a:p>
          <a:p>
            <a:pPr marL="0" indent="0">
              <a:buNone/>
            </a:pPr>
            <a:endParaRPr lang="en-US" sz="3800" b="1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800" b="1" u="sng" dirty="0" smtClean="0">
                <a:solidFill>
                  <a:schemeClr val="tx1"/>
                </a:solidFill>
              </a:rPr>
              <a:t>Next Steps </a:t>
            </a:r>
            <a:endParaRPr lang="en-US" sz="7600" b="1" u="sng" dirty="0" smtClean="0">
              <a:solidFill>
                <a:schemeClr val="tx1"/>
              </a:solidFill>
            </a:endParaRPr>
          </a:p>
          <a:p>
            <a:pPr marL="457200" indent="-457200"/>
            <a:endParaRPr lang="en-US" sz="3800" dirty="0">
              <a:solidFill>
                <a:schemeClr val="tx1"/>
              </a:solidFill>
            </a:endParaRPr>
          </a:p>
          <a:p>
            <a:pPr marL="457200" indent="-457200"/>
            <a:r>
              <a:rPr lang="en-US" sz="3800" dirty="0" smtClean="0">
                <a:solidFill>
                  <a:schemeClr val="tx1"/>
                </a:solidFill>
              </a:rPr>
              <a:t>Determine </a:t>
            </a:r>
            <a:r>
              <a:rPr lang="en-US" sz="3800" dirty="0">
                <a:solidFill>
                  <a:schemeClr val="tx1"/>
                </a:solidFill>
              </a:rPr>
              <a:t>which </a:t>
            </a:r>
            <a:r>
              <a:rPr lang="en-US" sz="3800" dirty="0" smtClean="0">
                <a:solidFill>
                  <a:schemeClr val="tx1"/>
                </a:solidFill>
              </a:rPr>
              <a:t>individuals can </a:t>
            </a:r>
            <a:r>
              <a:rPr lang="en-US" sz="3800" dirty="0">
                <a:solidFill>
                  <a:schemeClr val="tx1"/>
                </a:solidFill>
              </a:rPr>
              <a:t>perform the evaluation for each standard (see slide </a:t>
            </a:r>
            <a:r>
              <a:rPr lang="en-US" sz="3800" dirty="0" smtClean="0">
                <a:solidFill>
                  <a:schemeClr val="tx1"/>
                </a:solidFill>
              </a:rPr>
              <a:t>14 </a:t>
            </a:r>
            <a:r>
              <a:rPr lang="en-US" sz="3800" dirty="0">
                <a:solidFill>
                  <a:schemeClr val="tx1"/>
                </a:solidFill>
              </a:rPr>
              <a:t>for full list of standards</a:t>
            </a:r>
            <a:r>
              <a:rPr lang="en-US" sz="3800" dirty="0" smtClean="0">
                <a:solidFill>
                  <a:schemeClr val="tx1"/>
                </a:solidFill>
              </a:rPr>
              <a:t>) for an initial pass by </a:t>
            </a:r>
            <a:r>
              <a:rPr lang="en-US" sz="3800" b="1" dirty="0" smtClean="0">
                <a:solidFill>
                  <a:schemeClr val="tx1"/>
                </a:solidFill>
              </a:rPr>
              <a:t>COB 4/9 </a:t>
            </a:r>
          </a:p>
          <a:p>
            <a:pPr marL="457200" indent="-457200"/>
            <a:r>
              <a:rPr lang="en-US" sz="3800" dirty="0" smtClean="0">
                <a:solidFill>
                  <a:schemeClr val="tx1"/>
                </a:solidFill>
              </a:rPr>
              <a:t>Initial evaluation will be posted for review and feedback on </a:t>
            </a:r>
            <a:r>
              <a:rPr lang="en-US" sz="3800" b="1" dirty="0" smtClean="0">
                <a:solidFill>
                  <a:schemeClr val="tx1"/>
                </a:solidFill>
              </a:rPr>
              <a:t>4/10</a:t>
            </a:r>
          </a:p>
          <a:p>
            <a:pPr marL="457200" indent="-457200"/>
            <a:r>
              <a:rPr lang="en-US" sz="3800" dirty="0">
                <a:solidFill>
                  <a:schemeClr val="tx1"/>
                </a:solidFill>
              </a:rPr>
              <a:t>F</a:t>
            </a:r>
            <a:r>
              <a:rPr lang="en-US" sz="3800" dirty="0" smtClean="0">
                <a:solidFill>
                  <a:schemeClr val="tx1"/>
                </a:solidFill>
              </a:rPr>
              <a:t>inal </a:t>
            </a:r>
            <a:r>
              <a:rPr lang="en-US" sz="3800" dirty="0">
                <a:solidFill>
                  <a:schemeClr val="tx1"/>
                </a:solidFill>
              </a:rPr>
              <a:t>evaluation by </a:t>
            </a:r>
            <a:r>
              <a:rPr lang="en-US" sz="3800" b="1" dirty="0">
                <a:solidFill>
                  <a:schemeClr val="tx1"/>
                </a:solidFill>
              </a:rPr>
              <a:t>COB </a:t>
            </a:r>
            <a:r>
              <a:rPr lang="en-US" sz="3800" b="1" dirty="0" smtClean="0">
                <a:solidFill>
                  <a:schemeClr val="tx1"/>
                </a:solidFill>
              </a:rPr>
              <a:t>4/16</a:t>
            </a:r>
          </a:p>
          <a:p>
            <a:pPr marL="0" indent="0">
              <a:buNone/>
            </a:pP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11A-952E-42C1-83A8-F2ABAA37EB7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D0008-6A72-4656-B7F0-24D7755C9CC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81468"/>
              </p:ext>
            </p:extLst>
          </p:nvPr>
        </p:nvGraphicFramePr>
        <p:xfrm>
          <a:off x="457200" y="1104900"/>
          <a:ext cx="7086600" cy="5007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266"/>
                <a:gridCol w="4747334"/>
              </a:tblGrid>
              <a:tr h="33697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Category Tabs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Standards</a:t>
                      </a:r>
                    </a:p>
                    <a:p>
                      <a:pPr algn="ctr"/>
                      <a:r>
                        <a:rPr lang="en-US" sz="1600" b="1" i="1" dirty="0" smtClean="0"/>
                        <a:t> (click</a:t>
                      </a:r>
                      <a:r>
                        <a:rPr lang="en-US" sz="1600" b="1" i="1" baseline="0" dirty="0" smtClean="0"/>
                        <a:t> excel file for full list of candidate standards)</a:t>
                      </a:r>
                      <a:endParaRPr lang="en-US" sz="1600" b="1" i="1" dirty="0"/>
                    </a:p>
                  </a:txBody>
                  <a:tcPr/>
                </a:tc>
              </a:tr>
              <a:tr h="1095165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Vocabulary &amp; Code Set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="1" dirty="0" smtClean="0"/>
                        <a:t>    Current Procedural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smtClean="0"/>
                        <a:t>Terminology (CPT)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="1" baseline="0" dirty="0" smtClean="0"/>
                        <a:t>    </a:t>
                      </a:r>
                      <a:r>
                        <a:rPr lang="en-US" sz="1600" b="1" dirty="0" smtClean="0"/>
                        <a:t>ICD-9/10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="1" baseline="0" dirty="0" smtClean="0"/>
                        <a:t>    </a:t>
                      </a:r>
                      <a:r>
                        <a:rPr lang="en-US" sz="1600" b="1" dirty="0" smtClean="0"/>
                        <a:t>SNOMED-CT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="1" baseline="0" dirty="0" smtClean="0"/>
                        <a:t>    HL7 Order Set</a:t>
                      </a:r>
                      <a:endParaRPr lang="en-US" sz="1600" baseline="0" dirty="0" smtClean="0"/>
                    </a:p>
                  </a:txBody>
                  <a:tcPr/>
                </a:tc>
              </a:tr>
              <a:tr h="9300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Service Payloads &amp; Interface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="1" dirty="0" smtClean="0"/>
                        <a:t>vMR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="1" dirty="0" smtClean="0"/>
                        <a:t>CDA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="1" dirty="0" smtClean="0"/>
                        <a:t>CCD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="1" dirty="0" smtClean="0"/>
                        <a:t>     ECRS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="1" dirty="0" smtClean="0"/>
                        <a:t>     GELLO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="1" dirty="0" smtClean="0"/>
                        <a:t>     Infobutton</a:t>
                      </a:r>
                    </a:p>
                  </a:txBody>
                  <a:tcPr/>
                </a:tc>
              </a:tr>
              <a:tr h="956096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Transport</a:t>
                      </a:r>
                      <a:r>
                        <a:rPr lang="en-US" sz="1600" b="1" baseline="0" dirty="0" smtClean="0"/>
                        <a:t> &amp; Security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TLS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REST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SOAP</a:t>
                      </a:r>
                    </a:p>
                  </a:txBody>
                  <a:tcPr/>
                </a:tc>
              </a:tr>
              <a:tr h="58970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Other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="1" dirty="0" smtClean="0"/>
                        <a:t>     HQMF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="1" dirty="0" smtClean="0"/>
                        <a:t>     QDM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="1" dirty="0" smtClean="0"/>
                        <a:t>     QRDA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373062" y="-209550"/>
            <a:ext cx="87709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kern="1200" baseline="0">
                <a:solidFill>
                  <a:srgbClr val="025AA3"/>
                </a:solidFill>
                <a:latin typeface="Century"/>
                <a:ea typeface="ＭＳ Ｐゴシック" charset="0"/>
                <a:cs typeface="Century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25AA3"/>
                </a:solidFill>
                <a:latin typeface="Century" pitchFamily="18" charset="0"/>
                <a:ea typeface="ＭＳ Ｐゴシック" charset="0"/>
                <a:cs typeface="Century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25AA3"/>
                </a:solidFill>
                <a:latin typeface="Century" pitchFamily="18" charset="0"/>
                <a:ea typeface="ＭＳ Ｐゴシック" charset="0"/>
                <a:cs typeface="Century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25AA3"/>
                </a:solidFill>
                <a:latin typeface="Century" pitchFamily="18" charset="0"/>
                <a:ea typeface="ＭＳ Ｐゴシック" charset="0"/>
                <a:cs typeface="Century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25AA3"/>
                </a:solidFill>
                <a:latin typeface="Century" pitchFamily="18" charset="0"/>
                <a:ea typeface="ＭＳ Ｐゴシック" charset="0"/>
                <a:cs typeface="Century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25AA3"/>
                </a:solidFill>
                <a:latin typeface="Century" pitchFamily="18" charset="0"/>
                <a:ea typeface="Century" pitchFamily="18" charset="0"/>
                <a:cs typeface="Century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25AA3"/>
                </a:solidFill>
                <a:latin typeface="Century" pitchFamily="18" charset="0"/>
                <a:ea typeface="Century" pitchFamily="18" charset="0"/>
                <a:cs typeface="Century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25AA3"/>
                </a:solidFill>
                <a:latin typeface="Century" pitchFamily="18" charset="0"/>
                <a:ea typeface="Century" pitchFamily="18" charset="0"/>
                <a:cs typeface="Century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25AA3"/>
                </a:solidFill>
                <a:latin typeface="Century" pitchFamily="18" charset="0"/>
                <a:ea typeface="Century" pitchFamily="18" charset="0"/>
                <a:cs typeface="Century" pitchFamily="18" charset="0"/>
              </a:defRPr>
            </a:lvl9pPr>
          </a:lstStyle>
          <a:p>
            <a:endParaRPr lang="en-US" sz="2400" dirty="0" smtClean="0"/>
          </a:p>
          <a:p>
            <a:r>
              <a:rPr lang="en-US" sz="2400" dirty="0"/>
              <a:t>Standards Evaluation Guidelines </a:t>
            </a:r>
            <a:br>
              <a:rPr lang="en-US" sz="2400" dirty="0"/>
            </a:br>
            <a:r>
              <a:rPr lang="en-US" sz="2400" dirty="0"/>
              <a:t>&amp; Next </a:t>
            </a:r>
            <a:r>
              <a:rPr lang="en-US" sz="2400" dirty="0" smtClean="0"/>
              <a:t>Steps </a:t>
            </a:r>
            <a:r>
              <a:rPr lang="en-US" sz="2400" i="1" dirty="0" smtClean="0"/>
              <a:t>(Assigning Standards for Evaluation)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480378"/>
              </p:ext>
            </p:extLst>
          </p:nvPr>
        </p:nvGraphicFramePr>
        <p:xfrm>
          <a:off x="7946571" y="180952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46571" y="180952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06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</a:t>
            </a:r>
            <a:br>
              <a:rPr lang="en-US" dirty="0" smtClean="0"/>
            </a:br>
            <a:r>
              <a:rPr lang="en-US" sz="2700" dirty="0" smtClean="0">
                <a:solidFill>
                  <a:srgbClr val="FF0000"/>
                </a:solidFill>
              </a:rPr>
              <a:t/>
            </a:r>
            <a:br>
              <a:rPr lang="en-US" sz="2700" dirty="0" smtClean="0">
                <a:solidFill>
                  <a:srgbClr val="FF0000"/>
                </a:solidFill>
              </a:rPr>
            </a:br>
            <a:r>
              <a:rPr lang="en-US" sz="2700" i="1" dirty="0" smtClean="0">
                <a:solidFill>
                  <a:srgbClr val="FF0000"/>
                </a:solidFill>
              </a:rPr>
              <a:t>Detailed Descriptions of Attribute Ratings Scale</a:t>
            </a:r>
            <a:endParaRPr lang="en-US" sz="2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Attribute Ratings Scale:</a:t>
            </a:r>
            <a:br>
              <a:rPr lang="en-US" sz="2400" dirty="0" smtClean="0"/>
            </a:br>
            <a:r>
              <a:rPr lang="en-US" sz="2400" b="1" dirty="0" smtClean="0"/>
              <a:t>Maturity</a:t>
            </a:r>
            <a:r>
              <a:rPr lang="en-US" sz="2400" dirty="0" smtClean="0"/>
              <a:t> – Maturity of Specification Cont…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09353"/>
              </p:ext>
            </p:extLst>
          </p:nvPr>
        </p:nvGraphicFramePr>
        <p:xfrm>
          <a:off x="688768" y="1674420"/>
          <a:ext cx="7683336" cy="4415904"/>
        </p:xfrm>
        <a:graphic>
          <a:graphicData uri="http://schemas.openxmlformats.org/drawingml/2006/table">
            <a:tbl>
              <a:tblPr/>
              <a:tblGrid>
                <a:gridCol w="1318162"/>
                <a:gridCol w="2062629"/>
                <a:gridCol w="2088580"/>
                <a:gridCol w="2213965"/>
              </a:tblGrid>
              <a:tr h="15437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Maturity of Specification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Attributes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Low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Moderate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714391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Adoption of Selection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references (informal blogs to formal papers) identified of the standard’s specification in use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Few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references of specification’s use on non-critical programs (i.e. in pilot)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Numerous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references of specification’s use in production for critical programs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29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Existing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specification with indications of decline (moved from “Declining” under Maturity of Specification criteria):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adopters of specification represent the intended adopter organizations  in terms of size and organization type.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adopters of specification represent the intended adopter organizations in terms of size and organization type.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57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Existing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community but no or little activity in last year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7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Reduced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organizations supporting authorship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7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implementations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57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programs analyzing replacement or upgrades options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6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acking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support for new or emerging technology or products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11A-952E-42C1-83A8-F2ABAA37EB7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9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84" y="376236"/>
            <a:ext cx="8652713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Attribute Ratings Scale:</a:t>
            </a:r>
            <a:br>
              <a:rPr lang="en-US" sz="2400" dirty="0" smtClean="0"/>
            </a:br>
            <a:r>
              <a:rPr lang="en-US" sz="2400" b="1" dirty="0" smtClean="0"/>
              <a:t>Maturity</a:t>
            </a:r>
            <a:r>
              <a:rPr lang="en-US" sz="2400" dirty="0" smtClean="0"/>
              <a:t> – Maturity of Underlying Technology Components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745459"/>
              </p:ext>
            </p:extLst>
          </p:nvPr>
        </p:nvGraphicFramePr>
        <p:xfrm>
          <a:off x="712519" y="1700012"/>
          <a:ext cx="7671460" cy="5094689"/>
        </p:xfrm>
        <a:graphic>
          <a:graphicData uri="http://schemas.openxmlformats.org/drawingml/2006/table">
            <a:tbl>
              <a:tblPr/>
              <a:tblGrid>
                <a:gridCol w="1306286"/>
                <a:gridCol w="2436574"/>
                <a:gridCol w="2027258"/>
                <a:gridCol w="1901342"/>
              </a:tblGrid>
              <a:tr h="21195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Maturity of Underlying Technology Components</a:t>
                      </a:r>
                    </a:p>
                  </a:txBody>
                  <a:tcPr marL="6323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8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Attributes</a:t>
                      </a:r>
                    </a:p>
                  </a:txBody>
                  <a:tcPr marL="6323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Low</a:t>
                      </a:r>
                    </a:p>
                  </a:txBody>
                  <a:tcPr marL="6323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Moderate</a:t>
                      </a:r>
                    </a:p>
                  </a:txBody>
                  <a:tcPr marL="6323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High</a:t>
                      </a:r>
                    </a:p>
                  </a:txBody>
                  <a:tcPr marL="6323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300183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Breadth of Support </a:t>
                      </a:r>
                    </a:p>
                  </a:txBody>
                  <a:tcPr marL="6323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One or more core technology components have: </a:t>
                      </a:r>
                    </a:p>
                  </a:txBody>
                  <a:tcPr marL="6323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Most core technology components have:</a:t>
                      </a:r>
                    </a:p>
                  </a:txBody>
                  <a:tcPr marL="6323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core technology components have:</a:t>
                      </a:r>
                    </a:p>
                  </a:txBody>
                  <a:tcPr marL="6323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72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contributing community or an inactive community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7073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Existing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community with notable activity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382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Strong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community with numerous contributors and advocates throughout industry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382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1-2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individuals leading development or not clearly defined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7073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3-5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individuals leading development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382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individuals leading development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382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Fewer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than 3 developers or not clearly identified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7073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3-7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developers or more, but turnover high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382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 developers with low turnover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382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support services other than public forums or mail lists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7073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Single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organization provides support services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382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Multiple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organizations provide support services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382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72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implementation/ training services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7073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Single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organization provides implementation/ training services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382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Multiple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organizations provide implementation/ training services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382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183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Stability</a:t>
                      </a:r>
                    </a:p>
                  </a:txBody>
                  <a:tcPr marL="6323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One or more core technology components:</a:t>
                      </a:r>
                    </a:p>
                  </a:txBody>
                  <a:tcPr marL="6323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Most core technology components have:</a:t>
                      </a:r>
                    </a:p>
                  </a:txBody>
                  <a:tcPr marL="6323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core technology components have:</a:t>
                      </a:r>
                    </a:p>
                  </a:txBody>
                  <a:tcPr marL="6323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72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unstable with numerous releases generating side effects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382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stabilized release process but development process is incapable of responding to industry requirements.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691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stabilized release process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382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41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Have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history of several known problems that can be prohibitive for adoption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382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known history of major problems or crises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691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 a development process that implements new core functionality changes in response to industry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requirements.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82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72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Have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known implementations  in operation for more than 3 months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382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Known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implementations in operation from</a:t>
                      </a:r>
                      <a:r>
                        <a:rPr lang="en-US" sz="10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months – 3 years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691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known history of major problems or crises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382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72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3" marR="6323" marT="632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3" marR="6323" marT="632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Multiple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known implementations in operation for over 3 years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3820" marR="6323" marT="63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11A-952E-42C1-83A8-F2ABAA37EB7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Attribute Ratings Scale:</a:t>
            </a:r>
            <a:br>
              <a:rPr lang="en-US" sz="2400" dirty="0" smtClean="0"/>
            </a:br>
            <a:r>
              <a:rPr lang="en-US" sz="2400" b="1" dirty="0" smtClean="0"/>
              <a:t>Maturity</a:t>
            </a:r>
            <a:r>
              <a:rPr lang="en-US" sz="2400" dirty="0" smtClean="0"/>
              <a:t> – Maturity of Underlying Technology Components </a:t>
            </a:r>
            <a:r>
              <a:rPr lang="en-US" sz="2400" i="1" dirty="0" smtClean="0"/>
              <a:t>(continued</a:t>
            </a:r>
            <a:r>
              <a:rPr lang="en-US" sz="2400" i="1" dirty="0"/>
              <a:t>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12952"/>
              </p:ext>
            </p:extLst>
          </p:nvPr>
        </p:nvGraphicFramePr>
        <p:xfrm>
          <a:off x="688769" y="1698170"/>
          <a:ext cx="7718961" cy="3673986"/>
        </p:xfrm>
        <a:graphic>
          <a:graphicData uri="http://schemas.openxmlformats.org/drawingml/2006/table">
            <a:tbl>
              <a:tblPr/>
              <a:tblGrid>
                <a:gridCol w="1484415"/>
                <a:gridCol w="2853825"/>
                <a:gridCol w="1742046"/>
                <a:gridCol w="1638675"/>
              </a:tblGrid>
              <a:tr h="18698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Maturity of Underlying Technology Components</a:t>
                      </a:r>
                    </a:p>
                  </a:txBody>
                  <a:tcPr marL="5612" marR="5612" marT="56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79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Attributes</a:t>
                      </a:r>
                    </a:p>
                  </a:txBody>
                  <a:tcPr marL="5612" marR="5612" marT="56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Low</a:t>
                      </a:r>
                    </a:p>
                  </a:txBody>
                  <a:tcPr marL="5612" marR="5612" marT="56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Moderate</a:t>
                      </a:r>
                    </a:p>
                  </a:txBody>
                  <a:tcPr marL="5612" marR="5612" marT="56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High</a:t>
                      </a:r>
                    </a:p>
                  </a:txBody>
                  <a:tcPr marL="5612" marR="5612" marT="56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265066"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Adoption of Technology </a:t>
                      </a:r>
                    </a:p>
                  </a:txBody>
                  <a:tcPr marL="5612" marR="5612" marT="56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One or more core technology components:</a:t>
                      </a:r>
                    </a:p>
                  </a:txBody>
                  <a:tcPr marL="5612" marR="5612" marT="56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core technology components have: </a:t>
                      </a:r>
                    </a:p>
                  </a:txBody>
                  <a:tcPr marL="5612" marR="5612" marT="56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core technology components have: </a:t>
                      </a:r>
                    </a:p>
                  </a:txBody>
                  <a:tcPr marL="5612" marR="5612" marT="56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2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Have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been referenced in any other standard identified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019" marR="5612" marT="56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implemented only in non-critical programs (i.e. in pilot)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510" marR="5612" marT="56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Numerous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references of use in production for critical programs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019" marR="5612" marT="56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54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 existing technology with indications of decline: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019" marR="5612" marT="56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implemented for use cases similar to those addressed by the specification under evaluation</a:t>
                      </a:r>
                      <a:r>
                        <a:rPr lang="en-US" sz="10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510" marR="5612" marT="56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implemented for use cases similar to those addressed by the specification under evaluation</a:t>
                      </a:r>
                      <a:r>
                        <a:rPr lang="en-US" sz="10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019" marR="5612" marT="56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Existing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community but no or little activity in last year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019" marR="5612" marT="56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612" marR="5612" marT="561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612" marR="5612" marT="561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Reduced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development staff with high turn over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019" marR="5612" marT="56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12" marR="5612" marT="561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12" marR="5612" marT="561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49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implementations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019" marR="5612" marT="56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12" marR="5612" marT="561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12" marR="5612" marT="561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programs analyzing replacement or upgrades options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019" marR="5612" marT="56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12" marR="5612" marT="561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12" marR="5612" marT="561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Lacking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support for new or emerging technology or products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019" marR="5612" marT="56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12" marR="5612" marT="561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12" marR="5612" marT="561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echnology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readiness stalled or stopped before TRL-9*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019" marR="5612" marT="56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12" marR="5612" marT="561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12" marR="5612" marT="561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11A-952E-42C1-83A8-F2ABAA37EB7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2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Attribute Ratings Scale:</a:t>
            </a:r>
            <a:br>
              <a:rPr lang="en-US" sz="2400" dirty="0" smtClean="0"/>
            </a:br>
            <a:r>
              <a:rPr lang="en-US" sz="2400" b="1" dirty="0" smtClean="0"/>
              <a:t>Maturity</a:t>
            </a:r>
            <a:r>
              <a:rPr lang="en-US" sz="2400" dirty="0" smtClean="0"/>
              <a:t> – Maturity of Underlying Technology Components </a:t>
            </a:r>
            <a:r>
              <a:rPr lang="en-US" sz="2400" i="1" dirty="0" smtClean="0"/>
              <a:t>(continued)</a:t>
            </a:r>
            <a:endParaRPr lang="en-US" sz="2400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96069"/>
              </p:ext>
            </p:extLst>
          </p:nvPr>
        </p:nvGraphicFramePr>
        <p:xfrm>
          <a:off x="700645" y="1698174"/>
          <a:ext cx="7683334" cy="2769011"/>
        </p:xfrm>
        <a:graphic>
          <a:graphicData uri="http://schemas.openxmlformats.org/drawingml/2006/table">
            <a:tbl>
              <a:tblPr/>
              <a:tblGrid>
                <a:gridCol w="1531916"/>
                <a:gridCol w="2490492"/>
                <a:gridCol w="2011204"/>
                <a:gridCol w="1649722"/>
              </a:tblGrid>
              <a:tr h="23380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Maturity of Underlying Technology Components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Attributes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Low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Moderate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29005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Platform Support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One or more core technology components: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core technology components: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core technology components: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Supports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only one platform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Support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multiple platforms but require additional effort or expertise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Support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multiple platforms with no or minimal effort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11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Maturity of the Technology within its Life Cycle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maturity of one or more core technology components is characterized as 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TRL 7: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System prototype demonstrated in operational environment.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maturity of one or more core technology components is characterized as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fontAlgn="ctr"/>
                      <a:r>
                        <a:rPr lang="en-US" sz="10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TRL 8: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Actual system completed and qualified through test and demonstration. Technology has been proven to work in its final form and under expected conditions. </a:t>
                      </a:r>
                      <a:endParaRPr lang="en-US" sz="10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maturity of all core technology components is characterized as 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TRL 9: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Actual system proven through successful mission operations. Actual application of technology in its final form and under mission conditions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24790"/>
              </p:ext>
            </p:extLst>
          </p:nvPr>
        </p:nvGraphicFramePr>
        <p:xfrm>
          <a:off x="457200" y="4488133"/>
          <a:ext cx="8229600" cy="2401380"/>
        </p:xfrm>
        <a:graphic>
          <a:graphicData uri="http://schemas.openxmlformats.org/drawingml/2006/table">
            <a:tbl>
              <a:tblPr/>
              <a:tblGrid>
                <a:gridCol w="1970925"/>
                <a:gridCol w="1615741"/>
                <a:gridCol w="1420738"/>
                <a:gridCol w="445722"/>
                <a:gridCol w="445722"/>
                <a:gridCol w="482865"/>
                <a:gridCol w="1847887"/>
              </a:tblGrid>
              <a:tr h="1351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Technical Readiness Levels:</a:t>
                      </a:r>
                    </a:p>
                  </a:txBody>
                  <a:tcPr marL="6966" marR="6966" marT="69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16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TRL 1: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Basic principles observed and reported. Research begins.</a:t>
                      </a:r>
                      <a:endParaRPr 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79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TRL 2: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Technology concept and/or application formulated. Prototyping begins.</a:t>
                      </a:r>
                      <a:endParaRPr 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796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TRL 3: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Analytical and experimental critical function and/or characteristic proof of concept. Active R&amp;D initiated, including analytical studies and lab studies to physically validate technology.</a:t>
                      </a:r>
                      <a:endParaRPr 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796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TRL 4: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Component validation in a lab environment. Technological components are integrated in “low fidelity” setting.</a:t>
                      </a:r>
                      <a:endParaRPr 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796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TRL 5: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validation in relevant environment. Technological components integrated with reasonably realistic supporting elements in an increased fidelity and simulated environment.</a:t>
                      </a:r>
                      <a:endParaRPr 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79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TRL 6: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System/subsystem model or prototype demonstration in relevant environment. Prototype is tested in relevant and “high-fidelity”  simulated environment.</a:t>
                      </a:r>
                      <a:endParaRPr 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16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TRL 7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System prototype demonstrated in operational environment. </a:t>
                      </a:r>
                      <a:endParaRPr 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79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TRL 8: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Actual system completed and qualified through test and demonstration. Technology has been proven to work in its final form and under expected conditions.</a:t>
                      </a:r>
                      <a:endParaRPr 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796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TRL 9: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Actual system proven through successful mission operations. Actual application of technology in its final form and under mission conditions.</a:t>
                      </a:r>
                      <a:endParaRPr 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66" marR="6966" marT="6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11A-952E-42C1-83A8-F2ABAA37EB7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Agenda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422"/>
            <a:ext cx="8229600" cy="4681928"/>
          </a:xfrm>
        </p:spPr>
        <p:txBody>
          <a:bodyPr>
            <a:normAutofit/>
          </a:bodyPr>
          <a:lstStyle/>
          <a:p>
            <a:pPr marL="342900" lvl="2" indent="-342900" eaLnBrk="0" fontAlgn="base" hangingPunct="0">
              <a:spcAft>
                <a:spcPct val="0"/>
              </a:spcAft>
              <a:buFont typeface="Arial" pitchFamily="34" charset="0"/>
              <a:buChar char="●"/>
              <a:defRPr/>
            </a:pPr>
            <a:r>
              <a:rPr lang="en-US" sz="1800" dirty="0" smtClean="0">
                <a:solidFill>
                  <a:srgbClr val="002060"/>
                </a:solidFill>
                <a:ea typeface="ＭＳ Ｐゴシック" charset="0"/>
              </a:rPr>
              <a:t>Standardization </a:t>
            </a:r>
            <a:r>
              <a:rPr lang="en-US" sz="1800" dirty="0">
                <a:solidFill>
                  <a:srgbClr val="002060"/>
                </a:solidFill>
                <a:ea typeface="ＭＳ Ｐゴシック" charset="0"/>
              </a:rPr>
              <a:t>Development &amp; Harmonization: Targeted Activities </a:t>
            </a:r>
          </a:p>
          <a:p>
            <a:pPr marL="342900" lvl="2" indent="-342900" eaLnBrk="0" fontAlgn="base" hangingPunct="0">
              <a:spcAft>
                <a:spcPct val="0"/>
              </a:spcAft>
              <a:buFont typeface="Arial" pitchFamily="34" charset="0"/>
              <a:buChar char="●"/>
              <a:defRPr/>
            </a:pPr>
            <a:r>
              <a:rPr lang="en-US" sz="1800" dirty="0" smtClean="0">
                <a:solidFill>
                  <a:srgbClr val="002060"/>
                </a:solidFill>
                <a:ea typeface="ＭＳ Ｐゴシック" charset="0"/>
              </a:rPr>
              <a:t>The </a:t>
            </a:r>
            <a:r>
              <a:rPr lang="en-US" sz="1800" dirty="0">
                <a:solidFill>
                  <a:srgbClr val="002060"/>
                </a:solidFill>
                <a:ea typeface="ＭＳ Ｐゴシック" charset="0"/>
              </a:rPr>
              <a:t>S&amp;I Framework HeD Standards Evaluation Process</a:t>
            </a:r>
          </a:p>
          <a:p>
            <a:pPr marL="342900" lvl="2" indent="-342900" eaLnBrk="0" fontAlgn="base" hangingPunct="0">
              <a:spcAft>
                <a:spcPct val="0"/>
              </a:spcAft>
              <a:buFont typeface="Arial" pitchFamily="34" charset="0"/>
              <a:buChar char="●"/>
              <a:defRPr/>
            </a:pPr>
            <a:r>
              <a:rPr lang="en-US" sz="1800" dirty="0" smtClean="0">
                <a:solidFill>
                  <a:srgbClr val="002060"/>
                </a:solidFill>
                <a:ea typeface="ＭＳ Ｐゴシック" charset="0"/>
              </a:rPr>
              <a:t>Agile </a:t>
            </a:r>
            <a:r>
              <a:rPr lang="en-US" sz="1800" dirty="0">
                <a:solidFill>
                  <a:srgbClr val="002060"/>
                </a:solidFill>
                <a:ea typeface="ＭＳ Ｐゴシック" charset="0"/>
              </a:rPr>
              <a:t>and Methodical Approach for Standards Evaluation</a:t>
            </a:r>
          </a:p>
          <a:p>
            <a:pPr marL="342900" lvl="2" indent="-342900" eaLnBrk="0" fontAlgn="base" hangingPunct="0">
              <a:spcAft>
                <a:spcPct val="0"/>
              </a:spcAft>
              <a:buFont typeface="Arial" pitchFamily="34" charset="0"/>
              <a:buChar char="●"/>
              <a:defRPr/>
            </a:pPr>
            <a:r>
              <a:rPr lang="en-US" sz="1800" dirty="0" smtClean="0">
                <a:solidFill>
                  <a:srgbClr val="002060"/>
                </a:solidFill>
                <a:ea typeface="ＭＳ Ｐゴシック" charset="0"/>
              </a:rPr>
              <a:t>Standards </a:t>
            </a:r>
            <a:r>
              <a:rPr lang="en-US" sz="1800" dirty="0">
                <a:solidFill>
                  <a:srgbClr val="002060"/>
                </a:solidFill>
                <a:ea typeface="ＭＳ Ｐゴシック" charset="0"/>
              </a:rPr>
              <a:t>Evaluation Criteria Summary</a:t>
            </a:r>
          </a:p>
          <a:p>
            <a:pPr marL="342900" lvl="2" indent="-342900" eaLnBrk="0" fontAlgn="base" hangingPunct="0">
              <a:spcAft>
                <a:spcPct val="0"/>
              </a:spcAft>
              <a:buFont typeface="Arial" pitchFamily="34" charset="0"/>
              <a:buChar char="●"/>
              <a:defRPr/>
            </a:pPr>
            <a:r>
              <a:rPr lang="en-US" sz="1800" dirty="0" smtClean="0">
                <a:solidFill>
                  <a:srgbClr val="002060"/>
                </a:solidFill>
                <a:ea typeface="ＭＳ Ｐゴシック" charset="0"/>
              </a:rPr>
              <a:t>Maturity</a:t>
            </a:r>
            <a:r>
              <a:rPr lang="en-US" sz="1800" dirty="0">
                <a:solidFill>
                  <a:srgbClr val="002060"/>
                </a:solidFill>
                <a:ea typeface="ＭＳ Ｐゴシック" charset="0"/>
              </a:rPr>
              <a:t>, Adoptability and S&amp;I Specific Standards Evaluation Criteria</a:t>
            </a:r>
          </a:p>
          <a:p>
            <a:pPr marL="342900" lvl="2" indent="-342900" eaLnBrk="0" fontAlgn="base" hangingPunct="0">
              <a:spcAft>
                <a:spcPct val="0"/>
              </a:spcAft>
              <a:buFont typeface="Arial" pitchFamily="34" charset="0"/>
              <a:buChar char="●"/>
              <a:defRPr/>
            </a:pPr>
            <a:r>
              <a:rPr lang="en-US" sz="1800" dirty="0" smtClean="0">
                <a:solidFill>
                  <a:srgbClr val="002060"/>
                </a:solidFill>
                <a:ea typeface="ＭＳ Ｐゴシック" charset="0"/>
              </a:rPr>
              <a:t>Standards </a:t>
            </a:r>
            <a:r>
              <a:rPr lang="en-US" sz="1800" dirty="0">
                <a:solidFill>
                  <a:srgbClr val="002060"/>
                </a:solidFill>
                <a:ea typeface="ＭＳ Ｐゴシック" charset="0"/>
              </a:rPr>
              <a:t>Evaluation Criteria Ratings Scale</a:t>
            </a:r>
          </a:p>
          <a:p>
            <a:pPr marL="342900" lvl="2" indent="-342900" eaLnBrk="0" fontAlgn="base" hangingPunct="0">
              <a:spcAft>
                <a:spcPct val="0"/>
              </a:spcAft>
              <a:buFont typeface="Arial" pitchFamily="34" charset="0"/>
              <a:buChar char="●"/>
              <a:defRPr/>
            </a:pPr>
            <a:r>
              <a:rPr lang="en-US" sz="1800" dirty="0" smtClean="0">
                <a:solidFill>
                  <a:srgbClr val="002060"/>
                </a:solidFill>
                <a:ea typeface="ＭＳ Ｐゴシック" charset="0"/>
              </a:rPr>
              <a:t>Standards </a:t>
            </a:r>
            <a:r>
              <a:rPr lang="en-US" sz="1800" dirty="0">
                <a:solidFill>
                  <a:srgbClr val="002060"/>
                </a:solidFill>
                <a:ea typeface="ＭＳ Ｐゴシック" charset="0"/>
              </a:rPr>
              <a:t>Evaluation Form</a:t>
            </a:r>
          </a:p>
          <a:p>
            <a:pPr marL="342900" lvl="2" indent="-342900" eaLnBrk="0" fontAlgn="base" hangingPunct="0">
              <a:spcAft>
                <a:spcPct val="0"/>
              </a:spcAft>
              <a:buFont typeface="Arial" pitchFamily="34" charset="0"/>
              <a:buChar char="●"/>
              <a:defRPr/>
            </a:pPr>
            <a:r>
              <a:rPr lang="en-US" sz="1800" dirty="0" smtClean="0">
                <a:solidFill>
                  <a:srgbClr val="002060"/>
                </a:solidFill>
                <a:ea typeface="ＭＳ Ｐゴシック" charset="0"/>
              </a:rPr>
              <a:t>Criteria </a:t>
            </a:r>
            <a:r>
              <a:rPr lang="en-US" sz="1800" dirty="0">
                <a:solidFill>
                  <a:srgbClr val="002060"/>
                </a:solidFill>
                <a:ea typeface="ＭＳ Ｐゴシック" charset="0"/>
              </a:rPr>
              <a:t>Weighting Process</a:t>
            </a:r>
          </a:p>
          <a:p>
            <a:pPr marL="342900" lvl="2" indent="-342900" eaLnBrk="0" fontAlgn="base" hangingPunct="0">
              <a:spcAft>
                <a:spcPct val="0"/>
              </a:spcAft>
              <a:buFont typeface="Arial" pitchFamily="34" charset="0"/>
              <a:buChar char="●"/>
              <a:defRPr/>
            </a:pPr>
            <a:r>
              <a:rPr lang="en-US" sz="1800" dirty="0" smtClean="0">
                <a:solidFill>
                  <a:srgbClr val="002060"/>
                </a:solidFill>
                <a:ea typeface="ＭＳ Ｐゴシック" charset="0"/>
              </a:rPr>
              <a:t>Standards </a:t>
            </a:r>
            <a:r>
              <a:rPr lang="en-US" sz="1800" dirty="0">
                <a:solidFill>
                  <a:srgbClr val="002060"/>
                </a:solidFill>
                <a:ea typeface="ＭＳ Ｐゴシック" charset="0"/>
              </a:rPr>
              <a:t>Evaluation Guidelines &amp; Next Steps</a:t>
            </a:r>
          </a:p>
          <a:p>
            <a:pPr marL="342900" lvl="2" indent="-342900" eaLnBrk="0" fontAlgn="base" hangingPunct="0">
              <a:spcAft>
                <a:spcPct val="0"/>
              </a:spcAft>
              <a:buFont typeface="Arial" pitchFamily="34" charset="0"/>
              <a:buChar char="●"/>
              <a:defRPr/>
            </a:pPr>
            <a:endParaRPr lang="en-US" sz="1800" dirty="0" smtClean="0">
              <a:solidFill>
                <a:srgbClr val="002060"/>
              </a:solidFill>
              <a:ea typeface="ＭＳ Ｐゴシック" charset="0"/>
            </a:endParaRPr>
          </a:p>
          <a:p>
            <a:pPr marL="342900" lvl="2" indent="-342900" eaLnBrk="0" fontAlgn="base" hangingPunct="0">
              <a:spcAft>
                <a:spcPct val="0"/>
              </a:spcAft>
              <a:buFont typeface="Arial" pitchFamily="34" charset="0"/>
              <a:buChar char="●"/>
              <a:defRPr/>
            </a:pPr>
            <a:endParaRPr lang="en-US" sz="1800" dirty="0" smtClean="0">
              <a:solidFill>
                <a:srgbClr val="002060"/>
              </a:solidFill>
              <a:ea typeface="ＭＳ Ｐゴシック" charset="0"/>
            </a:endParaRPr>
          </a:p>
          <a:p>
            <a:pPr marL="342900" lvl="2" indent="-342900" eaLnBrk="0" fontAlgn="base" hangingPunct="0">
              <a:spcAft>
                <a:spcPct val="0"/>
              </a:spcAft>
              <a:buFont typeface="Arial" pitchFamily="34" charset="0"/>
              <a:buChar char="●"/>
              <a:defRPr/>
            </a:pPr>
            <a:endParaRPr lang="en-US" sz="1800" dirty="0" smtClean="0">
              <a:solidFill>
                <a:srgbClr val="002060"/>
              </a:solidFill>
              <a:ea typeface="ＭＳ Ｐゴシック" charset="0"/>
            </a:endParaRPr>
          </a:p>
          <a:p>
            <a:pPr marL="342900" lvl="2" indent="-342900" eaLnBrk="0" fontAlgn="base" hangingPunct="0">
              <a:spcAft>
                <a:spcPct val="0"/>
              </a:spcAft>
              <a:buFont typeface="Arial" pitchFamily="34" charset="0"/>
              <a:buChar char="●"/>
              <a:defRPr/>
            </a:pPr>
            <a:endParaRPr lang="en-US" sz="1800" dirty="0" smtClean="0">
              <a:solidFill>
                <a:srgbClr val="002060"/>
              </a:solidFill>
              <a:ea typeface="ＭＳ Ｐゴシック" charset="0"/>
            </a:endParaRPr>
          </a:p>
          <a:p>
            <a:pPr marL="342900" lvl="2" indent="-342900" eaLnBrk="0" fontAlgn="base" hangingPunct="0">
              <a:spcAft>
                <a:spcPct val="0"/>
              </a:spcAft>
              <a:buFont typeface="Arial" pitchFamily="34" charset="0"/>
              <a:buChar char="●"/>
              <a:defRPr/>
            </a:pPr>
            <a:endParaRPr lang="en-US" sz="1800" dirty="0" smtClean="0">
              <a:solidFill>
                <a:srgbClr val="002060"/>
              </a:solidFill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6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Attribute Ratings Scale:</a:t>
            </a:r>
            <a:br>
              <a:rPr lang="en-US" sz="2400" dirty="0" smtClean="0"/>
            </a:br>
            <a:r>
              <a:rPr lang="en-US" sz="2400" b="1" dirty="0" smtClean="0"/>
              <a:t>Maturity</a:t>
            </a:r>
            <a:r>
              <a:rPr lang="en-US" sz="2400" dirty="0" smtClean="0"/>
              <a:t> – Market Adoption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978734"/>
              </p:ext>
            </p:extLst>
          </p:nvPr>
        </p:nvGraphicFramePr>
        <p:xfrm>
          <a:off x="688769" y="1685457"/>
          <a:ext cx="7695210" cy="5108800"/>
        </p:xfrm>
        <a:graphic>
          <a:graphicData uri="http://schemas.openxmlformats.org/drawingml/2006/table">
            <a:tbl>
              <a:tblPr/>
              <a:tblGrid>
                <a:gridCol w="1603169"/>
                <a:gridCol w="2285999"/>
                <a:gridCol w="2044190"/>
                <a:gridCol w="1761852"/>
              </a:tblGrid>
              <a:tr h="21678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 Adoption</a:t>
                      </a:r>
                    </a:p>
                  </a:txBody>
                  <a:tcPr marL="8163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20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Attributes</a:t>
                      </a:r>
                    </a:p>
                  </a:txBody>
                  <a:tcPr marL="8163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Low</a:t>
                      </a:r>
                    </a:p>
                  </a:txBody>
                  <a:tcPr marL="8163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Moderate</a:t>
                      </a:r>
                    </a:p>
                  </a:txBody>
                  <a:tcPr marL="8163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High</a:t>
                      </a:r>
                    </a:p>
                  </a:txBody>
                  <a:tcPr marL="8163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60454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Installed Health Care User Base </a:t>
                      </a:r>
                    </a:p>
                  </a:txBody>
                  <a:tcPr marL="8163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Few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users other than the developers of the standard or pilots within health care market, 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46930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Detectable references of use outside of developers of pilots within health care market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46930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Numerous users and numerous references to large user bases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46930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4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Well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established standard, but anticipating decline in future use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46930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540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Installed User Base Outside Health Care </a:t>
                      </a:r>
                    </a:p>
                  </a:txBody>
                  <a:tcPr marL="8163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Few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users other than the developers of the standard or pilots, 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46930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Detectable references of use outside of developers of pilots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46930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Numerous users and numerous references to large user bases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46930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4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Well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established standard, but anticipating decline in future use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46930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344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Interoperable Implementations </a:t>
                      </a:r>
                    </a:p>
                  </a:txBody>
                  <a:tcPr marL="8163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- 1 non-coordinated implementations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46930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2 - 4 non-coordinated implementations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46930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5+ non-coordinated implementations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46930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0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Degree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 interoperability is undetermined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46930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Some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indications of interoperability between at least 2 implementations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46930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Interoperability established for entire standard between at least 2 implementations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46930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1681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Future Projections and Anticipated Support </a:t>
                      </a:r>
                    </a:p>
                  </a:txBody>
                  <a:tcPr marL="8163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roadmap, future projections, or announcements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46930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Future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announcements of releases and community activities are provided to limited audience on an irregular basis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46930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Roadmap and future announcements of releases are tightly coupled and are provided to a broad audience (members and public) on regular basis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46930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34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in broad use, projecting to continue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46930" marR="8163" marT="81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11A-952E-42C1-83A8-F2ABAA37EB7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Attribute Ratings Scale:</a:t>
            </a:r>
            <a:br>
              <a:rPr lang="en-US" sz="2400" dirty="0" smtClean="0"/>
            </a:br>
            <a:r>
              <a:rPr lang="en-US" sz="2400" b="1" dirty="0" smtClean="0"/>
              <a:t>Adoptability</a:t>
            </a:r>
            <a:r>
              <a:rPr lang="en-US" sz="2400" dirty="0" smtClean="0"/>
              <a:t> – Ease of Implementation and Deployment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467080"/>
              </p:ext>
            </p:extLst>
          </p:nvPr>
        </p:nvGraphicFramePr>
        <p:xfrm>
          <a:off x="700644" y="1682799"/>
          <a:ext cx="7683335" cy="4255748"/>
        </p:xfrm>
        <a:graphic>
          <a:graphicData uri="http://schemas.openxmlformats.org/drawingml/2006/table">
            <a:tbl>
              <a:tblPr/>
              <a:tblGrid>
                <a:gridCol w="1591294"/>
                <a:gridCol w="1953401"/>
                <a:gridCol w="2009943"/>
                <a:gridCol w="2128697"/>
              </a:tblGrid>
              <a:tr h="19831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Ease of Implementation and Deployment</a:t>
                      </a:r>
                    </a:p>
                  </a:txBody>
                  <a:tcPr marL="7628" marR="7628" marT="76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01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Attributes</a:t>
                      </a:r>
                    </a:p>
                  </a:txBody>
                  <a:tcPr marL="7628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Low</a:t>
                      </a:r>
                    </a:p>
                  </a:txBody>
                  <a:tcPr marL="7628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Moderate</a:t>
                      </a:r>
                    </a:p>
                  </a:txBody>
                  <a:tcPr marL="7628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High</a:t>
                      </a:r>
                    </a:p>
                  </a:txBody>
                  <a:tcPr marL="7628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655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Availability of Off-the-Shelf Infrastructure to Support Implementation </a:t>
                      </a:r>
                    </a:p>
                  </a:txBody>
                  <a:tcPr marL="7628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Few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off-the-shelf infrastructure components are available or can be purchased to support implementation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37297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Some of supporting infrastructure components can be purchased off-the-self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37297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Most of supporting infrastructure components can be purchased off-the-self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37297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597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Specification Modularity </a:t>
                      </a:r>
                    </a:p>
                  </a:txBody>
                  <a:tcPr marL="7628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Monolithic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specification that cannot be decomposed into smaller parts without some loss of context; 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37297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Specification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 somewhat modular but requires additional references for context; or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37297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Specification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 composed of one or more modules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37297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Modularity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exists but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does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align well with the business problem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37297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Specification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 modular but modules are unevenly aligned with the business problem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37297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large, specification can easily be decomposed to simpler smaller parts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37297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8" marR="7628" marT="762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8" marR="7628" marT="762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Modularity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aligns well with the business problem, and parts are unambiguously identified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37297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305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Quality and Clarity of Specifications </a:t>
                      </a:r>
                    </a:p>
                  </a:txBody>
                  <a:tcPr marL="7628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Semantics not well defined and no evidence of interoperability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37297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Defined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semantics but evidence of some difficulty interoperating with other systems or networks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37297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Precisely defined semantics and providing evidence of interoperability with other systems or networks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37297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6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Inconsistent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 ambiguous terminology within standard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37297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Consistent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unambiguous terminology within standard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37297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Consistent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unambiguous terminology within standard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37297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terminology coherence with referenced or dependent standards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37297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Ad-hoc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terminology alignment with any referenced or dependent standards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37297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Explicit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terminology alignment with any referenced or dependent standards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37297" marR="7628" marT="7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11A-952E-42C1-83A8-F2ABAA37EB7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Attribute Ratings Scale:</a:t>
            </a:r>
            <a:br>
              <a:rPr lang="en-US" sz="2400" dirty="0" smtClean="0"/>
            </a:br>
            <a:r>
              <a:rPr lang="en-US" sz="2400" b="1" dirty="0" smtClean="0"/>
              <a:t>Adoptability</a:t>
            </a:r>
            <a:r>
              <a:rPr lang="en-US" sz="2400" dirty="0" smtClean="0"/>
              <a:t> – Ease of Implementation and Deployment </a:t>
            </a:r>
            <a:r>
              <a:rPr lang="en-US" sz="2400" i="1" dirty="0" smtClean="0"/>
              <a:t>(continued)</a:t>
            </a:r>
            <a:endParaRPr lang="en-US" sz="2400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69904"/>
              </p:ext>
            </p:extLst>
          </p:nvPr>
        </p:nvGraphicFramePr>
        <p:xfrm>
          <a:off x="700645" y="1686297"/>
          <a:ext cx="7683334" cy="4889661"/>
        </p:xfrm>
        <a:graphic>
          <a:graphicData uri="http://schemas.openxmlformats.org/drawingml/2006/table">
            <a:tbl>
              <a:tblPr/>
              <a:tblGrid>
                <a:gridCol w="1579417"/>
                <a:gridCol w="2186949"/>
                <a:gridCol w="1976298"/>
                <a:gridCol w="1940670"/>
              </a:tblGrid>
              <a:tr h="20599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Ease of Implementation and Deployment</a:t>
                      </a:r>
                    </a:p>
                  </a:txBody>
                  <a:tcPr marL="6801" marR="6801" marT="68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Attributes</a:t>
                      </a:r>
                    </a:p>
                  </a:txBody>
                  <a:tcPr marL="6801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Low</a:t>
                      </a:r>
                    </a:p>
                  </a:txBody>
                  <a:tcPr marL="6801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Moderate</a:t>
                      </a:r>
                    </a:p>
                  </a:txBody>
                  <a:tcPr marL="6801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High</a:t>
                      </a:r>
                    </a:p>
                  </a:txBody>
                  <a:tcPr marL="6801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622025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Ease of Use of Specification </a:t>
                      </a:r>
                    </a:p>
                  </a:txBody>
                  <a:tcPr marL="6801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Requires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highly specialized expertise in multiple technologies to read and understand specification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22417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 effort specification can be used as a starting point for maintenance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22417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Easily read and understood by domain experts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22417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32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Specification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appropriate as a starting point for maintenance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2417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Easily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used as a starting point for maintenance activities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22417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01" marR="6801" marT="680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Navigation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links provided or indexed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22417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7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Degree to which Specification Uses Familiar Terms to Describe “Real-World” Concepts </a:t>
                      </a:r>
                    </a:p>
                  </a:txBody>
                  <a:tcPr marL="6801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Few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concepts in standard are based on terminology currently used in industry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22417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Some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majority of concepts in standard are based on terminology currently used in industry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22417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concepts in standard are based on terminology well established in the industry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22417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1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Concepts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are not defined in business language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22417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Concepts are loosely defined in business language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22417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Concepts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specification expressively described in business language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22417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7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Expected Total Costs of Implementation</a:t>
                      </a:r>
                    </a:p>
                  </a:txBody>
                  <a:tcPr marL="6801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costs of implementation are expected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22417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of implementation expected (no better or worse than other standards)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22417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costs of implementation (compared to other standards)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22417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2753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Appropriate Optionality </a:t>
                      </a:r>
                    </a:p>
                  </a:txBody>
                  <a:tcPr marL="6801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requires the implementer to choose from among alternatives to meet interoperability use cases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22417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Interoperability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 cases partially met by implementations that ignore (at runtime) or do not implement (at design time) optional elements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22417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Interoperability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 cases met by implementations that ignore (at runtime) or do not implement (at design time) optional elements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22417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6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 limited optionality to support compatibility with earlier or later versions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22417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Optional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elements support compatibility with earlier or later versions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22417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5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Implementers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cite optionality as a barrier to interoperability.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22417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Implementers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cite optionality as aiding interoperability.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22417" marR="6801" marT="68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11A-952E-42C1-83A8-F2ABAA37EB7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Attribute Ratings Scale:</a:t>
            </a:r>
            <a:br>
              <a:rPr lang="en-US" sz="2400" dirty="0" smtClean="0"/>
            </a:br>
            <a:r>
              <a:rPr lang="en-US" sz="2400" b="1" dirty="0" smtClean="0"/>
              <a:t>Adoptability</a:t>
            </a:r>
            <a:r>
              <a:rPr lang="en-US" sz="2400" dirty="0" smtClean="0"/>
              <a:t> – Intellectual Property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282867"/>
              </p:ext>
            </p:extLst>
          </p:nvPr>
        </p:nvGraphicFramePr>
        <p:xfrm>
          <a:off x="712519" y="1674892"/>
          <a:ext cx="7671460" cy="4350967"/>
        </p:xfrm>
        <a:graphic>
          <a:graphicData uri="http://schemas.openxmlformats.org/drawingml/2006/table">
            <a:tbl>
              <a:tblPr/>
              <a:tblGrid>
                <a:gridCol w="1603169"/>
                <a:gridCol w="2125684"/>
                <a:gridCol w="1923802"/>
                <a:gridCol w="2018805"/>
              </a:tblGrid>
              <a:tr h="22516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Intellectual Property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5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Attributes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Low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Moderate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5344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Openness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Closed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few individuals or entities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Limited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only members or contributing organizations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public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361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Affordability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Fees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associated with accessing standard specifications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fee for accessing standard specifications but fees or restrictions on referenced specifications (e.g. Vocabularies)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fees for accessing standard or referenced specifications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9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costs for use and documentation which are deemed prohibitive for high adoption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Nominal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costs to use standard and documentation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costs to use standard and standard documentation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888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Freedom from Patent Impediments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Patent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encumbered: Known or anticipated patented methods required for conformance to standard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terms: Contributors to standard agree to reasonable and non-discriminatory (RAND) terms for their contributed material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known or anticipated patents required to implement any portion of the specification, 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586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Patents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protect openness: Contributors to standard make patented methods available with zero royalty (RAND with zero royalty) available to all implementers (open license)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11A-952E-42C1-83A8-F2ABAA37EB7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Attribute Ratings Scale:</a:t>
            </a:r>
            <a:br>
              <a:rPr lang="en-US" sz="2400" dirty="0" smtClean="0"/>
            </a:br>
            <a:r>
              <a:rPr lang="en-US" sz="2400" b="1" dirty="0" smtClean="0"/>
              <a:t>S&amp;I Specific </a:t>
            </a:r>
            <a:r>
              <a:rPr lang="en-US" sz="2400" dirty="0" smtClean="0"/>
              <a:t>– Regulatory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86050"/>
              </p:ext>
            </p:extLst>
          </p:nvPr>
        </p:nvGraphicFramePr>
        <p:xfrm>
          <a:off x="700644" y="1674423"/>
          <a:ext cx="7683336" cy="3785694"/>
        </p:xfrm>
        <a:graphic>
          <a:graphicData uri="http://schemas.openxmlformats.org/drawingml/2006/table">
            <a:tbl>
              <a:tblPr/>
              <a:tblGrid>
                <a:gridCol w="1567543"/>
                <a:gridCol w="3202958"/>
                <a:gridCol w="2912835"/>
              </a:tblGrid>
              <a:tr h="21375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Regulatory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7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Attributes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1103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Meaningful Use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No, the standard is not mentioned in Meaningful Use·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the standard is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mentioned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Meaningful Use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HIPAA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No, the standard is not mentioned in HIPAA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the standard is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mentioned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HIPAA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Regulation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No, the standard is not mentioned in other regulations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the standard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 </a:t>
                      </a:r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mentioned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other regulations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11A-952E-42C1-83A8-F2ABAA37EB7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Attribute Ratings Scale:</a:t>
            </a:r>
            <a:br>
              <a:rPr lang="en-US" sz="2400" dirty="0" smtClean="0"/>
            </a:br>
            <a:r>
              <a:rPr lang="en-US" sz="2400" b="1" dirty="0" smtClean="0"/>
              <a:t>S&amp;I Specific </a:t>
            </a:r>
            <a:r>
              <a:rPr lang="en-US" sz="2400" dirty="0" smtClean="0"/>
              <a:t>– Usage within S&amp;I Framework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26463"/>
              </p:ext>
            </p:extLst>
          </p:nvPr>
        </p:nvGraphicFramePr>
        <p:xfrm>
          <a:off x="712519" y="1686297"/>
          <a:ext cx="7635834" cy="2604045"/>
        </p:xfrm>
        <a:graphic>
          <a:graphicData uri="http://schemas.openxmlformats.org/drawingml/2006/table">
            <a:tbl>
              <a:tblPr/>
              <a:tblGrid>
                <a:gridCol w="1355082"/>
                <a:gridCol w="1937013"/>
                <a:gridCol w="2024265"/>
                <a:gridCol w="2319474"/>
              </a:tblGrid>
              <a:tr h="22563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Usage within S&amp;I Framework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93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Attributes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Low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Moderate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Metrics: 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2101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Usage within S&amp;I Framework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is not used for any other S&amp;I initiatives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is used for 1 other S&amp;I initiative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is used for more than 1 other S&amp;I initiative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11A-952E-42C1-83A8-F2ABAA37EB7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9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entury" charset="0"/>
                <a:ea typeface="ＭＳ Ｐゴシック" charset="-128"/>
              </a:rPr>
              <a:t>Standardization Development &amp; Harmonization: Targeted Activities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5871350"/>
            <a:ext cx="86868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400" b="1" dirty="0" smtClean="0">
                <a:solidFill>
                  <a:prstClr val="white"/>
                </a:solidFill>
              </a:rPr>
              <a:t>Outputs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442350"/>
            <a:ext cx="1828800" cy="393209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defTabSz="914400">
              <a:buFont typeface="+mj-lt"/>
              <a:buAutoNum type="arabicPeriod"/>
            </a:pPr>
            <a:r>
              <a:rPr lang="en-US" sz="1200" dirty="0" smtClean="0">
                <a:solidFill>
                  <a:prstClr val="black"/>
                </a:solidFill>
              </a:rPr>
              <a:t>Validate </a:t>
            </a:r>
            <a:r>
              <a:rPr lang="en-US" sz="1200" b="1" dirty="0" smtClean="0">
                <a:solidFill>
                  <a:srgbClr val="00B050"/>
                </a:solidFill>
              </a:rPr>
              <a:t>candidate standards </a:t>
            </a:r>
            <a:r>
              <a:rPr lang="en-US" sz="1200" dirty="0" smtClean="0">
                <a:solidFill>
                  <a:prstClr val="black"/>
                </a:solidFill>
              </a:rPr>
              <a:t>list</a:t>
            </a:r>
          </a:p>
          <a:p>
            <a:pPr marL="228600" indent="-228600" defTabSz="9144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</a:rPr>
              <a:t>Analyze candidate standards per HITSC criteria to produce </a:t>
            </a:r>
            <a:r>
              <a:rPr lang="en-US" sz="1200" b="1" dirty="0" smtClean="0">
                <a:solidFill>
                  <a:srgbClr val="00B050"/>
                </a:solidFill>
              </a:rPr>
              <a:t>selected standards</a:t>
            </a:r>
          </a:p>
          <a:p>
            <a:pPr marL="228600" indent="-228600" defTabSz="9144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</a:rPr>
              <a:t>Map </a:t>
            </a:r>
            <a:r>
              <a:rPr lang="en-US" sz="1200" dirty="0">
                <a:solidFill>
                  <a:srgbClr val="000000"/>
                </a:solidFill>
              </a:rPr>
              <a:t>UCR to </a:t>
            </a:r>
            <a:r>
              <a:rPr lang="en-US" sz="1200" dirty="0" smtClean="0">
                <a:solidFill>
                  <a:srgbClr val="000000"/>
                </a:solidFill>
              </a:rPr>
              <a:t>selected standards </a:t>
            </a:r>
            <a:r>
              <a:rPr lang="en-US" sz="1200" dirty="0">
                <a:solidFill>
                  <a:srgbClr val="000000"/>
                </a:solidFill>
              </a:rPr>
              <a:t>in documented </a:t>
            </a:r>
            <a:r>
              <a:rPr lang="en-US" sz="1200" dirty="0" smtClean="0">
                <a:solidFill>
                  <a:srgbClr val="000000"/>
                </a:solidFill>
              </a:rPr>
              <a:t>crosswalk</a:t>
            </a:r>
          </a:p>
          <a:p>
            <a:pPr marL="228600" indent="-228600" defTabSz="9144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Perform technical feasibility of </a:t>
            </a:r>
            <a:r>
              <a:rPr lang="en-US" sz="1200" dirty="0" smtClean="0">
                <a:solidFill>
                  <a:srgbClr val="000000"/>
                </a:solidFill>
              </a:rPr>
              <a:t>analysis</a:t>
            </a:r>
            <a:endParaRPr lang="en-US" sz="1200" dirty="0" smtClean="0">
              <a:solidFill>
                <a:prstClr val="black"/>
              </a:solidFill>
              <a:latin typeface="Arial"/>
            </a:endParaRPr>
          </a:p>
          <a:p>
            <a:pPr marL="228600" indent="-228600" defTabSz="9144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</a:rPr>
              <a:t>Develop </a:t>
            </a:r>
            <a:r>
              <a:rPr lang="en-US" sz="1200" dirty="0">
                <a:solidFill>
                  <a:srgbClr val="000000"/>
                </a:solidFill>
              </a:rPr>
              <a:t>gap mitigation </a:t>
            </a:r>
            <a:r>
              <a:rPr lang="en-US" sz="1200" dirty="0" smtClean="0">
                <a:solidFill>
                  <a:srgbClr val="000000"/>
                </a:solidFill>
              </a:rPr>
              <a:t>plan</a:t>
            </a:r>
          </a:p>
          <a:p>
            <a:pPr marL="228600" indent="-228600" defTabSz="9144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</a:rPr>
              <a:t>Review </a:t>
            </a:r>
            <a:r>
              <a:rPr lang="en-US" sz="1200" dirty="0">
                <a:solidFill>
                  <a:srgbClr val="000000"/>
                </a:solidFill>
              </a:rPr>
              <a:t>with community and achieve </a:t>
            </a:r>
            <a:r>
              <a:rPr lang="en-US" sz="1200" dirty="0" smtClean="0">
                <a:solidFill>
                  <a:srgbClr val="000000"/>
                </a:solidFill>
              </a:rPr>
              <a:t>consensus</a:t>
            </a:r>
            <a:endParaRPr lang="en-US" sz="1200" dirty="0">
              <a:solidFill>
                <a:prstClr val="black"/>
              </a:solidFill>
            </a:endParaRPr>
          </a:p>
          <a:p>
            <a:pPr marL="228600" indent="-228600" defTabSz="914400">
              <a:buFont typeface="+mj-lt"/>
              <a:buAutoNum type="arabicPeriod"/>
            </a:pPr>
            <a:endParaRPr lang="en-US" sz="1200" dirty="0" smtClean="0">
              <a:solidFill>
                <a:prstClr val="black"/>
              </a:solidFill>
            </a:endParaRPr>
          </a:p>
          <a:p>
            <a:pPr algn="ctr" defTabSz="914400"/>
            <a:r>
              <a:rPr lang="en-US" sz="1200" b="1" dirty="0" smtClean="0">
                <a:solidFill>
                  <a:prstClr val="white"/>
                </a:solidFill>
              </a:rPr>
              <a:t>Gap mitigation plan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6404750"/>
            <a:ext cx="8686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 smtClean="0">
                <a:solidFill>
                  <a:prstClr val="white"/>
                </a:solidFill>
              </a:rPr>
              <a:t>Requirements Traceability Matrix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2442350"/>
            <a:ext cx="1828800" cy="393209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defTabSz="9144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</a:rPr>
              <a:t>Develop </a:t>
            </a:r>
            <a:r>
              <a:rPr lang="en-US" sz="1200" dirty="0">
                <a:solidFill>
                  <a:srgbClr val="000000"/>
                </a:solidFill>
              </a:rPr>
              <a:t>solution </a:t>
            </a:r>
            <a:r>
              <a:rPr lang="en-US" sz="1200" dirty="0" smtClean="0">
                <a:solidFill>
                  <a:srgbClr val="000000"/>
                </a:solidFill>
              </a:rPr>
              <a:t>diagram and plan</a:t>
            </a:r>
          </a:p>
          <a:p>
            <a:pPr marL="228600" indent="-228600" defTabSz="9144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</a:rPr>
              <a:t>Confirm data model approach </a:t>
            </a:r>
            <a:endParaRPr lang="en-US" sz="1200" dirty="0">
              <a:solidFill>
                <a:prstClr val="black"/>
              </a:solidFill>
              <a:latin typeface="Arial"/>
            </a:endParaRPr>
          </a:p>
          <a:p>
            <a:pPr marL="228600" indent="-228600" defTabSz="914400" fontAlgn="b">
              <a:buFont typeface="+mj-lt"/>
              <a:buAutoNum type="arabicPeriod"/>
            </a:pPr>
            <a:r>
              <a:rPr lang="en-US" sz="1200" dirty="0" smtClean="0">
                <a:solidFill>
                  <a:prstClr val="black"/>
                </a:solidFill>
              </a:rPr>
              <a:t>Develop </a:t>
            </a:r>
            <a:r>
              <a:rPr lang="en-US" sz="1200" dirty="0">
                <a:solidFill>
                  <a:prstClr val="black"/>
                </a:solidFill>
              </a:rPr>
              <a:t>new standard(s)</a:t>
            </a:r>
          </a:p>
          <a:p>
            <a:pPr marL="228600" indent="-228600" defTabSz="914400" fontAlgn="b">
              <a:buFont typeface="+mj-lt"/>
              <a:buAutoNum type="arabicPeriod"/>
            </a:pPr>
            <a:r>
              <a:rPr lang="en-US" sz="1200" dirty="0">
                <a:solidFill>
                  <a:prstClr val="black"/>
                </a:solidFill>
              </a:rPr>
              <a:t>Modify/harmonize existing standard(s</a:t>
            </a:r>
            <a:r>
              <a:rPr lang="en-US" sz="1200" dirty="0" smtClean="0">
                <a:solidFill>
                  <a:prstClr val="black"/>
                </a:solidFill>
              </a:rPr>
              <a:t>) to produce </a:t>
            </a:r>
            <a:r>
              <a:rPr lang="en-US" sz="1200" b="1" dirty="0" smtClean="0">
                <a:solidFill>
                  <a:srgbClr val="00B050"/>
                </a:solidFill>
              </a:rPr>
              <a:t>final standards</a:t>
            </a:r>
            <a:endParaRPr lang="en-US" sz="1200" b="1" dirty="0">
              <a:solidFill>
                <a:srgbClr val="00B050"/>
              </a:solidFill>
            </a:endParaRPr>
          </a:p>
          <a:p>
            <a:pPr marL="228600" indent="-228600" defTabSz="914400" fontAlgn="b">
              <a:buFont typeface="+mj-lt"/>
              <a:buAutoNum type="arabicPeriod"/>
            </a:pPr>
            <a:r>
              <a:rPr lang="en-US" sz="1200" dirty="0">
                <a:solidFill>
                  <a:prstClr val="black"/>
                </a:solidFill>
              </a:rPr>
              <a:t>Achieve community consensus or </a:t>
            </a:r>
            <a:r>
              <a:rPr lang="en-US" sz="1200" dirty="0" smtClean="0">
                <a:solidFill>
                  <a:prstClr val="black"/>
                </a:solidFill>
              </a:rPr>
              <a:t>agreement</a:t>
            </a:r>
          </a:p>
          <a:p>
            <a:pPr marL="228600" indent="-228600" defTabSz="914400" fontAlgn="b">
              <a:buFont typeface="+mj-lt"/>
              <a:buAutoNum type="arabicPeriod"/>
            </a:pPr>
            <a:endParaRPr lang="en-US" sz="1200" dirty="0" smtClean="0">
              <a:solidFill>
                <a:prstClr val="black"/>
              </a:solidFill>
            </a:endParaRPr>
          </a:p>
          <a:p>
            <a:pPr marL="228600" indent="-228600" defTabSz="914400" fontAlgn="b">
              <a:buFont typeface="+mj-lt"/>
              <a:buAutoNum type="arabicPeriod"/>
            </a:pPr>
            <a:endParaRPr lang="en-US" sz="1200" dirty="0" smtClean="0">
              <a:solidFill>
                <a:prstClr val="black"/>
              </a:solidFill>
            </a:endParaRPr>
          </a:p>
          <a:p>
            <a:pPr marL="228600" indent="-228600" defTabSz="914400" fontAlgn="b">
              <a:buFont typeface="+mj-lt"/>
              <a:buAutoNum type="arabicPeriod"/>
            </a:pPr>
            <a:endParaRPr lang="en-US" sz="1200" dirty="0" smtClean="0">
              <a:solidFill>
                <a:prstClr val="black"/>
              </a:solidFill>
            </a:endParaRPr>
          </a:p>
          <a:p>
            <a:pPr marL="228600" indent="-228600" defTabSz="914400">
              <a:buFont typeface="+mj-lt"/>
              <a:buAutoNum type="arabicPeriod"/>
            </a:pPr>
            <a:endParaRPr lang="en-US" sz="1200" dirty="0">
              <a:solidFill>
                <a:prstClr val="black"/>
              </a:solidFill>
            </a:endParaRPr>
          </a:p>
          <a:p>
            <a:pPr marL="228600" indent="-228600" defTabSz="914400">
              <a:buFont typeface="+mj-lt"/>
              <a:buAutoNum type="arabicPeriod"/>
            </a:pPr>
            <a:endParaRPr lang="en-US" sz="1200" dirty="0" smtClean="0">
              <a:solidFill>
                <a:prstClr val="black"/>
              </a:solidFill>
            </a:endParaRPr>
          </a:p>
          <a:p>
            <a:pPr marL="228600" indent="-228600" defTabSz="914400">
              <a:buFont typeface="+mj-lt"/>
              <a:buAutoNum type="arabicPeriod"/>
            </a:pPr>
            <a:endParaRPr lang="en-US" sz="1200" dirty="0" smtClean="0">
              <a:solidFill>
                <a:prstClr val="black"/>
              </a:solidFill>
            </a:endParaRPr>
          </a:p>
          <a:p>
            <a:pPr algn="ctr" defTabSz="914400"/>
            <a:r>
              <a:rPr lang="en-US" sz="1200" b="1" dirty="0" smtClean="0">
                <a:solidFill>
                  <a:prstClr val="white"/>
                </a:solidFill>
              </a:rPr>
              <a:t>Final standards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6800" y="2442350"/>
            <a:ext cx="1828800" cy="393209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defTabSz="914400" fontAlgn="b">
              <a:buFont typeface="+mj-lt"/>
              <a:buAutoNum type="arabicPeriod"/>
            </a:pPr>
            <a:r>
              <a:rPr lang="en-US" sz="1200" dirty="0" smtClean="0">
                <a:solidFill>
                  <a:prstClr val="black"/>
                </a:solidFill>
              </a:rPr>
              <a:t>Using </a:t>
            </a:r>
            <a:r>
              <a:rPr lang="en-US" sz="1200" b="1" dirty="0" smtClean="0">
                <a:solidFill>
                  <a:srgbClr val="00B050"/>
                </a:solidFill>
              </a:rPr>
              <a:t>final standards</a:t>
            </a:r>
            <a:r>
              <a:rPr lang="en-US" sz="1200" dirty="0" smtClean="0">
                <a:solidFill>
                  <a:prstClr val="black"/>
                </a:solidFill>
              </a:rPr>
              <a:t>, develop </a:t>
            </a:r>
            <a:r>
              <a:rPr lang="en-US" sz="1200" dirty="0">
                <a:solidFill>
                  <a:prstClr val="black"/>
                </a:solidFill>
              </a:rPr>
              <a:t>Implementation </a:t>
            </a:r>
            <a:r>
              <a:rPr lang="en-US" sz="1200" dirty="0" smtClean="0">
                <a:solidFill>
                  <a:prstClr val="black"/>
                </a:solidFill>
              </a:rPr>
              <a:t>Guide document</a:t>
            </a:r>
          </a:p>
          <a:p>
            <a:pPr marL="228600" indent="-228600" defTabSz="914400" fontAlgn="b">
              <a:buFont typeface="+mj-lt"/>
              <a:buAutoNum type="arabicPeriod"/>
            </a:pPr>
            <a:r>
              <a:rPr lang="en-US" sz="1200" dirty="0">
                <a:solidFill>
                  <a:prstClr val="black"/>
                </a:solidFill>
              </a:rPr>
              <a:t>Document IG Conformance Statements in </a:t>
            </a:r>
            <a:r>
              <a:rPr lang="en-US" sz="1200" dirty="0" smtClean="0">
                <a:solidFill>
                  <a:prstClr val="black"/>
                </a:solidFill>
              </a:rPr>
              <a:t>RTM</a:t>
            </a:r>
          </a:p>
          <a:p>
            <a:pPr marL="228600" indent="-228600" defTabSz="914400" fontAlgn="b">
              <a:buFont typeface="+mj-lt"/>
              <a:buAutoNum type="arabicPeriod"/>
            </a:pPr>
            <a:r>
              <a:rPr lang="en-US" sz="1200" dirty="0" smtClean="0">
                <a:solidFill>
                  <a:prstClr val="black"/>
                </a:solidFill>
              </a:rPr>
              <a:t>Develop Examples to inform implementers</a:t>
            </a:r>
          </a:p>
          <a:p>
            <a:pPr marL="228600" indent="-228600" defTabSz="914400" fontAlgn="b">
              <a:buFont typeface="+mj-lt"/>
              <a:buAutoNum type="arabicPeriod"/>
            </a:pPr>
            <a:r>
              <a:rPr lang="en-US" sz="1200" dirty="0" smtClean="0">
                <a:solidFill>
                  <a:prstClr val="black"/>
                </a:solidFill>
              </a:rPr>
              <a:t>Validate examples</a:t>
            </a:r>
            <a:endParaRPr lang="en-US" sz="1200" dirty="0">
              <a:solidFill>
                <a:prstClr val="black"/>
              </a:solidFill>
            </a:endParaRPr>
          </a:p>
          <a:p>
            <a:pPr marL="228600" indent="-228600" defTabSz="914400" fontAlgn="b">
              <a:buFont typeface="+mj-lt"/>
              <a:buAutoNum type="arabicPeriod"/>
            </a:pPr>
            <a:r>
              <a:rPr lang="en-US" sz="1200" dirty="0" smtClean="0">
                <a:solidFill>
                  <a:prstClr val="black"/>
                </a:solidFill>
              </a:rPr>
              <a:t>Achieve </a:t>
            </a:r>
            <a:r>
              <a:rPr lang="en-US" sz="1200" dirty="0">
                <a:solidFill>
                  <a:prstClr val="black"/>
                </a:solidFill>
              </a:rPr>
              <a:t>community consensus or </a:t>
            </a:r>
            <a:r>
              <a:rPr lang="en-US" sz="1200" dirty="0" smtClean="0">
                <a:solidFill>
                  <a:prstClr val="black"/>
                </a:solidFill>
              </a:rPr>
              <a:t>agreement</a:t>
            </a:r>
          </a:p>
          <a:p>
            <a:pPr defTabSz="914400"/>
            <a:endParaRPr lang="en-US" sz="1200" dirty="0" smtClean="0">
              <a:solidFill>
                <a:prstClr val="black"/>
              </a:solidFill>
            </a:endParaRPr>
          </a:p>
          <a:p>
            <a:pPr defTabSz="914400"/>
            <a:endParaRPr lang="en-US" sz="1200" dirty="0">
              <a:solidFill>
                <a:prstClr val="black"/>
              </a:solidFill>
            </a:endParaRPr>
          </a:p>
          <a:p>
            <a:pPr marL="228600" indent="-228600" defTabSz="914400">
              <a:buFont typeface="+mj-lt"/>
              <a:buAutoNum type="arabicPeriod"/>
            </a:pPr>
            <a:endParaRPr lang="en-US" sz="1200" dirty="0">
              <a:solidFill>
                <a:prstClr val="black"/>
              </a:solidFill>
            </a:endParaRPr>
          </a:p>
          <a:p>
            <a:pPr marL="228600" indent="-228600" defTabSz="914400">
              <a:buFont typeface="+mj-lt"/>
              <a:buAutoNum type="arabicPeriod"/>
            </a:pPr>
            <a:endParaRPr lang="en-US" sz="1200" dirty="0" smtClean="0">
              <a:solidFill>
                <a:prstClr val="black"/>
              </a:solidFill>
            </a:endParaRPr>
          </a:p>
          <a:p>
            <a:pPr algn="ctr" defTabSz="914400"/>
            <a:r>
              <a:rPr lang="en-US" sz="1200" b="1" dirty="0" smtClean="0">
                <a:solidFill>
                  <a:prstClr val="white"/>
                </a:solidFill>
              </a:rPr>
              <a:t>Implementation Guidance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0" y="2442350"/>
            <a:ext cx="1752600" cy="393209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defTabSz="914400">
              <a:buFont typeface="+mj-lt"/>
              <a:buAutoNum type="arabicPeriod"/>
            </a:pPr>
            <a:r>
              <a:rPr lang="en-US" sz="1200" dirty="0">
                <a:solidFill>
                  <a:prstClr val="black"/>
                </a:solidFill>
              </a:rPr>
              <a:t>Survey SDO or standards organization options</a:t>
            </a:r>
          </a:p>
          <a:p>
            <a:pPr marL="228600" indent="-228600" defTabSz="914400">
              <a:buFont typeface="+mj-lt"/>
              <a:buAutoNum type="arabicPeriod"/>
            </a:pPr>
            <a:r>
              <a:rPr lang="en-US" sz="1200" dirty="0">
                <a:solidFill>
                  <a:prstClr val="black"/>
                </a:solidFill>
              </a:rPr>
              <a:t>Select balloting approach</a:t>
            </a:r>
          </a:p>
          <a:p>
            <a:pPr marL="228600" indent="-228600" defTabSz="914400">
              <a:buFont typeface="+mj-lt"/>
              <a:buAutoNum type="arabicPeriod"/>
            </a:pPr>
            <a:r>
              <a:rPr lang="en-US" sz="1200" dirty="0">
                <a:solidFill>
                  <a:prstClr val="black"/>
                </a:solidFill>
              </a:rPr>
              <a:t>Align timeline with ballot cycles</a:t>
            </a:r>
          </a:p>
          <a:p>
            <a:pPr marL="228600" indent="-228600" defTabSz="914400">
              <a:buFont typeface="+mj-lt"/>
              <a:buAutoNum type="arabicPeriod"/>
            </a:pPr>
            <a:r>
              <a:rPr lang="en-US" sz="1200" dirty="0">
                <a:solidFill>
                  <a:prstClr val="black"/>
                </a:solidFill>
              </a:rPr>
              <a:t>Submit PSS (HL7)</a:t>
            </a:r>
          </a:p>
          <a:p>
            <a:pPr marL="228600" indent="-228600" defTabSz="914400">
              <a:buFont typeface="+mj-lt"/>
              <a:buAutoNum type="arabicPeriod"/>
            </a:pPr>
            <a:r>
              <a:rPr lang="en-US" sz="1200" dirty="0">
                <a:solidFill>
                  <a:prstClr val="black"/>
                </a:solidFill>
              </a:rPr>
              <a:t>Submit NIB (HL7)</a:t>
            </a:r>
          </a:p>
          <a:p>
            <a:pPr marL="228600" indent="-228600" defTabSz="914400">
              <a:buFont typeface="+mj-lt"/>
              <a:buAutoNum type="arabicPeriod"/>
            </a:pPr>
            <a:r>
              <a:rPr lang="en-US" sz="1200" dirty="0">
                <a:solidFill>
                  <a:prstClr val="black"/>
                </a:solidFill>
              </a:rPr>
              <a:t>Submit Content (HL7)</a:t>
            </a:r>
          </a:p>
          <a:p>
            <a:pPr marL="228600" indent="-228600" defTabSz="914400">
              <a:buFont typeface="+mj-lt"/>
              <a:buAutoNum type="arabicPeriod"/>
            </a:pPr>
            <a:r>
              <a:rPr lang="en-US" sz="1200" dirty="0">
                <a:solidFill>
                  <a:prstClr val="black"/>
                </a:solidFill>
              </a:rPr>
              <a:t>Conduct balloting cycle &amp; reconciliation per SDO guidelines</a:t>
            </a:r>
          </a:p>
          <a:p>
            <a:pPr defTabSz="914400"/>
            <a:endParaRPr lang="en-US" sz="1200" dirty="0" smtClean="0">
              <a:solidFill>
                <a:prstClr val="black"/>
              </a:solidFill>
            </a:endParaRPr>
          </a:p>
          <a:p>
            <a:pPr marL="228600" indent="-228600" defTabSz="914400">
              <a:buFont typeface="+mj-lt"/>
              <a:buAutoNum type="arabicPeriod"/>
            </a:pPr>
            <a:endParaRPr lang="en-US" sz="1200" dirty="0">
              <a:solidFill>
                <a:prstClr val="black"/>
              </a:solidFill>
            </a:endParaRPr>
          </a:p>
          <a:p>
            <a:pPr marL="228600" indent="-228600" defTabSz="914400">
              <a:buFont typeface="+mj-lt"/>
              <a:buAutoNum type="arabicPeriod"/>
            </a:pPr>
            <a:endParaRPr lang="en-US" sz="1200" dirty="0" smtClean="0">
              <a:solidFill>
                <a:prstClr val="black"/>
              </a:solidFill>
            </a:endParaRPr>
          </a:p>
          <a:p>
            <a:pPr algn="ctr" defTabSz="914400"/>
            <a:r>
              <a:rPr lang="en-US" sz="1200" b="1" dirty="0" smtClean="0">
                <a:solidFill>
                  <a:prstClr val="white"/>
                </a:solidFill>
              </a:rPr>
              <a:t>Balloted standards</a:t>
            </a:r>
            <a:endParaRPr lang="en-US" sz="1200" b="1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14400" y="1451750"/>
            <a:ext cx="8001000" cy="1066800"/>
            <a:chOff x="914400" y="1143000"/>
            <a:chExt cx="8001000" cy="1066800"/>
          </a:xfrm>
        </p:grpSpPr>
        <p:graphicFrame>
          <p:nvGraphicFramePr>
            <p:cNvPr id="3" name="Diagram 2"/>
            <p:cNvGraphicFramePr/>
            <p:nvPr>
              <p:extLst>
                <p:ext uri="{D42A27DB-BD31-4B8C-83A1-F6EECF244321}">
                  <p14:modId xmlns:p14="http://schemas.microsoft.com/office/powerpoint/2010/main" val="1749859685"/>
                </p:ext>
              </p:extLst>
            </p:nvPr>
          </p:nvGraphicFramePr>
          <p:xfrm>
            <a:off x="914400" y="1143000"/>
            <a:ext cx="8001000" cy="1066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Rectangle 10"/>
            <p:cNvSpPr/>
            <p:nvPr/>
          </p:nvSpPr>
          <p:spPr>
            <a:xfrm>
              <a:off x="914400" y="1256192"/>
              <a:ext cx="4572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5-Point Star 12"/>
          <p:cNvSpPr/>
          <p:nvPr/>
        </p:nvSpPr>
        <p:spPr>
          <a:xfrm>
            <a:off x="963386" y="3111333"/>
            <a:ext cx="353291" cy="332509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5" y="593766"/>
            <a:ext cx="8229600" cy="92547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Century" charset="0"/>
                <a:ea typeface="ＭＳ Ｐゴシック" charset="-128"/>
              </a:rPr>
              <a:t>The S&amp;I Framework HeD Standards Evaluation Process</a:t>
            </a:r>
            <a:endParaRPr lang="en-US" sz="2600" dirty="0"/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457200" y="1956451"/>
            <a:ext cx="4038600" cy="4491850"/>
          </a:xfrm>
          <a:solidFill>
            <a:schemeClr val="bg1"/>
          </a:solidFill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>
                <a:solidFill>
                  <a:schemeClr val="tx1"/>
                </a:solidFill>
                <a:latin typeface="+mn-lt"/>
              </a:rPr>
              <a:t>Goal of the S&amp;I Framework Standards Evaluation Process: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To achieve consensus on an applicable and relevant standard to be modified or further developed as a resolution to the health information exchange challenge addressed by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the HeD Initiative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Each phase of the process narrows the initial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Candidate Standards List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toward a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Selected Standard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to be developed into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the HeD 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Recommended Standard(s)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or 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Implementation Guide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430646"/>
              </p:ext>
            </p:extLst>
          </p:nvPr>
        </p:nvGraphicFramePr>
        <p:xfrm>
          <a:off x="4648200" y="176645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Agile and Methodical Approach for Standards Evaluation</a:t>
            </a:r>
            <a:endParaRPr lang="en-US" sz="2600" dirty="0"/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08829947"/>
              </p:ext>
            </p:extLst>
          </p:nvPr>
        </p:nvGraphicFramePr>
        <p:xfrm>
          <a:off x="228600" y="1676400"/>
          <a:ext cx="487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81600" y="2053107"/>
            <a:ext cx="3733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S&amp;I Framework Standards Evaluation Process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draws from other approaches used to evaluate standards and technologies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The S&amp;I Framework process was adapted from </a:t>
            </a:r>
            <a:r>
              <a:rPr lang="en-US" sz="1600" dirty="0">
                <a:solidFill>
                  <a:prstClr val="black"/>
                </a:solidFill>
                <a:hlinkClick r:id="rId7"/>
              </a:rPr>
              <a:t>NwHIN Power Team Recommendations to HITSC 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sz="2000" dirty="0" smtClean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Century" charset="0"/>
                <a:ea typeface="ＭＳ Ｐゴシック" charset="-128"/>
              </a:rPr>
              <a:t>Standards Evaluation </a:t>
            </a:r>
            <a:r>
              <a:rPr lang="en-US" sz="2600" dirty="0" smtClean="0">
                <a:latin typeface="Century" charset="0"/>
                <a:ea typeface="ＭＳ Ｐゴシック" charset="-128"/>
              </a:rPr>
              <a:t>Criteria Summary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11A-952E-42C1-83A8-F2ABAA37EB71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912783"/>
              </p:ext>
            </p:extLst>
          </p:nvPr>
        </p:nvGraphicFramePr>
        <p:xfrm>
          <a:off x="457200" y="3059567"/>
          <a:ext cx="8229600" cy="4143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843148" y="1772960"/>
            <a:ext cx="73864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S&amp;I Framework Standards Evaluation Criteria, which is based on the HITSC evaluation criteria, is used as part of  </a:t>
            </a:r>
            <a:r>
              <a:rPr lang="en-US" sz="1600" dirty="0" smtClean="0"/>
              <a:t>a </a:t>
            </a:r>
            <a:r>
              <a:rPr lang="en-US" sz="1600" dirty="0"/>
              <a:t>stepwise process for identifying how to evaluate and select standards for the S&amp;I Framework Initiatives. </a:t>
            </a:r>
            <a:endParaRPr lang="en-US" sz="16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 smtClean="0"/>
              <a:t>The S&amp;I </a:t>
            </a:r>
            <a:r>
              <a:rPr lang="en-US" sz="1600" dirty="0"/>
              <a:t>evaluation criteria is divided into the three major groups, with each consisting of multiple criteria and </a:t>
            </a:r>
            <a:r>
              <a:rPr lang="en-US" sz="1600" dirty="0" smtClean="0"/>
              <a:t>attributes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69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372535" y="665018"/>
            <a:ext cx="8229600" cy="854218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Century" charset="0"/>
                <a:ea typeface="ＭＳ Ｐゴシック" charset="-128"/>
              </a:rPr>
              <a:t>Standards Evaluation Criteria – </a:t>
            </a:r>
            <a:r>
              <a:rPr lang="en-US" sz="2600" b="1" dirty="0" smtClean="0">
                <a:latin typeface="Century" charset="0"/>
                <a:ea typeface="ＭＳ Ｐゴシック" charset="-128"/>
              </a:rPr>
              <a:t>Maturity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2003425"/>
            <a:ext cx="8229600" cy="4141788"/>
          </a:xfrm>
        </p:spPr>
        <p:txBody>
          <a:bodyPr/>
          <a:lstStyle/>
          <a:p>
            <a:endParaRPr lang="en-US" dirty="0" smtClean="0">
              <a:latin typeface="Arial" charset="0"/>
              <a:ea typeface="ＭＳ Ｐゴシック" charset="-128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ea typeface="ＭＳ Ｐゴシック" charset="-128"/>
            </a:endParaRPr>
          </a:p>
          <a:p>
            <a:endParaRPr lang="en-US" dirty="0" smtClean="0">
              <a:latin typeface="Arial" charset="0"/>
              <a:ea typeface="ＭＳ Ｐゴシック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344269"/>
              </p:ext>
            </p:extLst>
          </p:nvPr>
        </p:nvGraphicFramePr>
        <p:xfrm>
          <a:off x="533400" y="1619250"/>
          <a:ext cx="7933706" cy="508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938"/>
                <a:gridCol w="1800997"/>
                <a:gridCol w="3639065"/>
                <a:gridCol w="1456706"/>
              </a:tblGrid>
              <a:tr h="7873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Criteria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Attributes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Criteria Weighting (1-10)*</a:t>
                      </a:r>
                      <a:endParaRPr lang="en-US" sz="1600" dirty="0"/>
                    </a:p>
                  </a:txBody>
                  <a:tcPr anchor="ctr"/>
                </a:tc>
              </a:tr>
              <a:tr h="354808">
                <a:tc rowSpan="1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Maturity</a:t>
                      </a:r>
                      <a:endParaRPr lang="en-US" sz="1600" b="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Maturity of Specification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Breadth of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</a:tr>
              <a:tr h="3548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Stability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</a:tr>
              <a:tr h="3548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Adoption of Selection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</a:tr>
              <a:tr h="3548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Maturity of Underlying Technology Components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Breadth of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</a:tr>
              <a:tr h="3548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Stability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</a:tr>
              <a:tr h="35480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Adoption of 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</a:tr>
              <a:tr h="35480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Platform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</a:tr>
              <a:tr h="35480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Maturity of the Technology Within its Lifecycle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</a:tr>
              <a:tr h="35480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Market Adoption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Installed Health Care User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</a:tr>
              <a:tr h="35480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Installed User Base Outside Health Care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</a:tr>
              <a:tr h="35480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Interoperable Implementations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</a:tr>
              <a:tr h="35480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Future Projections and Anticipated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11A-952E-42C1-83A8-F2ABAA37EB7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648450"/>
            <a:ext cx="7933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/>
              <a:t>* Suggested criteria weighting for HeD Use Case 2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4439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372535" y="653144"/>
            <a:ext cx="8229600" cy="866092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Century" charset="0"/>
                <a:ea typeface="ＭＳ Ｐゴシック" charset="-128"/>
              </a:rPr>
              <a:t>Standards Evaluation Criteria – </a:t>
            </a:r>
            <a:r>
              <a:rPr lang="en-US" sz="2600" b="1" dirty="0" smtClean="0">
                <a:latin typeface="Century" charset="0"/>
                <a:ea typeface="ＭＳ Ｐゴシック" charset="-128"/>
              </a:rPr>
              <a:t>Adoptability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92153"/>
              </p:ext>
            </p:extLst>
          </p:nvPr>
        </p:nvGraphicFramePr>
        <p:xfrm>
          <a:off x="533400" y="1681350"/>
          <a:ext cx="7898082" cy="473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674"/>
                <a:gridCol w="1508328"/>
                <a:gridCol w="3483856"/>
                <a:gridCol w="16392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Criteria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Attributes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Criteria Weighting (1-10)*</a:t>
                      </a:r>
                    </a:p>
                  </a:txBody>
                  <a:tcPr anchor="ctr"/>
                </a:tc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Adoptability</a:t>
                      </a: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Ease of Implementation and Deployment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Availability of Off-the-Shelf Infrastructure to Support Implementation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Specification Modularity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Quality and Clarity of Specifications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Ease of Use of Specification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</a:tr>
              <a:tr h="40030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Degree to which Specification Uses Familiar Terms to Describe “Real-World” Concepts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</a:tr>
              <a:tr h="311912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Expected Total Costs of Implementation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</a:tr>
              <a:tr h="341376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Appropriate Optionality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Intellectual Property</a:t>
                      </a:r>
                      <a:endParaRPr lang="en-US" sz="1600" b="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Openness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Affordability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Freedom from Patent Impediments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11A-952E-42C1-83A8-F2ABAA37EB7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6419850"/>
            <a:ext cx="7933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/>
              <a:t>* Suggested criteria weighting for HeD Use Case 2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7073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35914"/>
              </p:ext>
            </p:extLst>
          </p:nvPr>
        </p:nvGraphicFramePr>
        <p:xfrm>
          <a:off x="533400" y="2057400"/>
          <a:ext cx="8077199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938"/>
                <a:gridCol w="2696862"/>
                <a:gridCol w="2514600"/>
                <a:gridCol w="18287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Criteria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Attributes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Criteria Weighting</a:t>
                      </a:r>
                      <a:r>
                        <a:rPr lang="en-US" sz="1600" baseline="0" dirty="0" smtClean="0"/>
                        <a:t> (1-10)*</a:t>
                      </a:r>
                      <a:endParaRPr lang="en-US" sz="1600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S&amp;I Specific Criteria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Regulatory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Meaningful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HIPAA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Other Regulation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Usage Within S&amp;I Framework</a:t>
                      </a:r>
                      <a:endParaRPr lang="en-US" sz="1600" b="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Usage Within S&amp;I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372535" y="676894"/>
            <a:ext cx="8229600" cy="830466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Century" charset="0"/>
                <a:ea typeface="ＭＳ Ｐゴシック" charset="-128"/>
              </a:rPr>
              <a:t>Standards Evaluation Criteria – </a:t>
            </a:r>
            <a:r>
              <a:rPr lang="en-US" sz="2600" b="1" dirty="0" smtClean="0">
                <a:latin typeface="Century" charset="0"/>
                <a:ea typeface="ＭＳ Ｐゴシック" charset="-128"/>
              </a:rPr>
              <a:t>S&amp;I Specific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711A-952E-42C1-83A8-F2ABAA37EB7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750" y="4133850"/>
            <a:ext cx="7933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/>
              <a:t>* Suggested criteria weighting for HeD Use Case 2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5714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E94FB1B43AD04AA58D63ADED667475" ma:contentTypeVersion="0" ma:contentTypeDescription="Create a new document." ma:contentTypeScope="" ma:versionID="5c33ef0138b41bf931791fb671ccac2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29E1DA-EE2F-42EF-A688-72B8087649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D649131-EC48-4B06-B4F3-A5FF0BCFA383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82C3D71-B65D-4806-AE29-4139E3F7F4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3039</Words>
  <Application>Microsoft Office PowerPoint</Application>
  <PresentationFormat>On-screen Show (4:3)</PresentationFormat>
  <Paragraphs>636</Paragraphs>
  <Slides>25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Office Theme</vt:lpstr>
      <vt:lpstr>1_Office Theme</vt:lpstr>
      <vt:lpstr>2_Office Theme</vt:lpstr>
      <vt:lpstr>Default Theme</vt:lpstr>
      <vt:lpstr>Worksheet</vt:lpstr>
      <vt:lpstr>S&amp;I Framework – Health eDecisions Harmonization Approach </vt:lpstr>
      <vt:lpstr>Agenda</vt:lpstr>
      <vt:lpstr>Standardization Development &amp; Harmonization: Targeted Activities</vt:lpstr>
      <vt:lpstr>The S&amp;I Framework HeD Standards Evaluation Process</vt:lpstr>
      <vt:lpstr>Agile and Methodical Approach for Standards Evaluation</vt:lpstr>
      <vt:lpstr>Standards Evaluation Criteria Summary</vt:lpstr>
      <vt:lpstr>Standards Evaluation Criteria – Maturity</vt:lpstr>
      <vt:lpstr>Standards Evaluation Criteria – Adoptability</vt:lpstr>
      <vt:lpstr>Standards Evaluation Criteria – S&amp;I Specific</vt:lpstr>
      <vt:lpstr>Standards Evaluation Criteria Ratings Scale</vt:lpstr>
      <vt:lpstr>Standards Evaluation Form</vt:lpstr>
      <vt:lpstr>Criteria Weighting Process</vt:lpstr>
      <vt:lpstr>Standards Evaluation Guidelines  &amp; Next Steps</vt:lpstr>
      <vt:lpstr>PowerPoint Presentation</vt:lpstr>
      <vt:lpstr>Appendix  Detailed Descriptions of Attribute Ratings Scale</vt:lpstr>
      <vt:lpstr>Attribute Ratings Scale: Maturity – Maturity of Specification Cont…</vt:lpstr>
      <vt:lpstr>Attribute Ratings Scale: Maturity – Maturity of Underlying Technology Components</vt:lpstr>
      <vt:lpstr>Attribute Ratings Scale: Maturity – Maturity of Underlying Technology Components (continued)</vt:lpstr>
      <vt:lpstr>Attribute Ratings Scale: Maturity – Maturity of Underlying Technology Components (continued)</vt:lpstr>
      <vt:lpstr>Attribute Ratings Scale: Maturity – Market Adoption</vt:lpstr>
      <vt:lpstr>Attribute Ratings Scale: Adoptability – Ease of Implementation and Deployment</vt:lpstr>
      <vt:lpstr>Attribute Ratings Scale: Adoptability – Ease of Implementation and Deployment (continued)</vt:lpstr>
      <vt:lpstr>Attribute Ratings Scale: Adoptability – Intellectual Property</vt:lpstr>
      <vt:lpstr>Attribute Ratings Scale: S&amp;I Specific – Regulatory</vt:lpstr>
      <vt:lpstr>Attribute Ratings Scale: S&amp;I Specific – Usage within S&amp;I 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Mangir, Cem Erdim (US - Arlington)</dc:creator>
  <cp:lastModifiedBy>Sen, Atanu</cp:lastModifiedBy>
  <cp:revision>136</cp:revision>
  <dcterms:created xsi:type="dcterms:W3CDTF">2010-08-25T21:11:52Z</dcterms:created>
  <dcterms:modified xsi:type="dcterms:W3CDTF">2013-04-09T13:34:30Z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0x0101003EE94FB1B43AD04AA58D63ADED667475</vt:lpwstr>
  </property>
</Properties>
</file>