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7"/>
  </p:notesMasterIdLst>
  <p:handoutMasterIdLst>
    <p:handoutMasterId r:id="rId28"/>
  </p:handoutMasterIdLst>
  <p:sldIdLst>
    <p:sldId id="261" r:id="rId6"/>
    <p:sldId id="274" r:id="rId7"/>
    <p:sldId id="292" r:id="rId8"/>
    <p:sldId id="281" r:id="rId9"/>
    <p:sldId id="293" r:id="rId10"/>
    <p:sldId id="294" r:id="rId11"/>
    <p:sldId id="291" r:id="rId12"/>
    <p:sldId id="289" r:id="rId13"/>
    <p:sldId id="295" r:id="rId14"/>
    <p:sldId id="283" r:id="rId15"/>
    <p:sldId id="285" r:id="rId16"/>
    <p:sldId id="286" r:id="rId17"/>
    <p:sldId id="270" r:id="rId18"/>
    <p:sldId id="267" r:id="rId19"/>
    <p:sldId id="272" r:id="rId20"/>
    <p:sldId id="271" r:id="rId21"/>
    <p:sldId id="275" r:id="rId22"/>
    <p:sldId id="269" r:id="rId23"/>
    <p:sldId id="278" r:id="rId24"/>
    <p:sldId id="273" r:id="rId25"/>
    <p:sldId id="282" r:id="rId2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C68"/>
    <a:srgbClr val="95EA5C"/>
    <a:srgbClr val="C8F4AA"/>
    <a:srgbClr val="EE563E"/>
    <a:srgbClr val="FF3300"/>
    <a:srgbClr val="FF0000"/>
    <a:srgbClr val="F69D8E"/>
    <a:srgbClr val="025AA3"/>
    <a:srgbClr val="EF4733"/>
    <a:srgbClr val="F4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8151" autoAdjust="0"/>
  </p:normalViewPr>
  <p:slideViewPr>
    <p:cSldViewPr snapToGrid="0" snapToObjects="1">
      <p:cViewPr>
        <p:scale>
          <a:sx n="100" d="100"/>
          <a:sy n="100" d="100"/>
        </p:scale>
        <p:origin x="-198" y="-72"/>
      </p:cViewPr>
      <p:guideLst>
        <p:guide orient="horz" pos="2160"/>
        <p:guide pos="2880"/>
      </p:guideLst>
    </p:cSldViewPr>
  </p:slideViewPr>
  <p:outlineViewPr>
    <p:cViewPr>
      <p:scale>
        <a:sx n="33" d="100"/>
        <a:sy n="33" d="100"/>
      </p:scale>
      <p:origin x="258" y="229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939E095-C411-4E10-BC61-45FDE6B3EF50}" type="datetimeFigureOut">
              <a:rPr lang="en-US" smtClean="0"/>
              <a:pPr/>
              <a:t>4/22/2013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0E2486-F44D-48BD-AF83-F8D0CD9C6A9F}" type="slidenum">
              <a:rPr lang="en-US" smtClean="0"/>
              <a:pPr/>
              <a:t>‹#›</a:t>
            </a:fld>
            <a:endParaRPr lang="en-US" dirty="0"/>
          </a:p>
        </p:txBody>
      </p:sp>
    </p:spTree>
    <p:extLst>
      <p:ext uri="{BB962C8B-B14F-4D97-AF65-F5344CB8AC3E}">
        <p14:creationId xmlns:p14="http://schemas.microsoft.com/office/powerpoint/2010/main" val="63786905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itchFamily="34" charset="0"/>
                <a:ea typeface="ＭＳ Ｐゴシック" charset="-128"/>
              </a:defRPr>
            </a:lvl1pPr>
          </a:lstStyle>
          <a:p>
            <a:pPr>
              <a:defRPr/>
            </a:pPr>
            <a:fld id="{8E8642D1-139E-402B-BAD5-DE7AFC4A7C19}" type="datetimeFigureOut">
              <a:rPr lang="en-US"/>
              <a:pPr>
                <a:defRPr/>
              </a:pPr>
              <a:t>4/22/2013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itchFamily="34" charset="0"/>
                <a:ea typeface="ＭＳ Ｐゴシック" charset="-128"/>
              </a:defRPr>
            </a:lvl1pPr>
          </a:lstStyle>
          <a:p>
            <a:pPr>
              <a:defRPr/>
            </a:pPr>
            <a:fld id="{59BA1851-C1BB-48F9-9097-EF580516C3F9}" type="slidenum">
              <a:rPr lang="en-US"/>
              <a:pPr>
                <a:defRPr/>
              </a:pPr>
              <a:t>‹#›</a:t>
            </a:fld>
            <a:endParaRPr lang="en-US" dirty="0"/>
          </a:p>
        </p:txBody>
      </p:sp>
    </p:spTree>
    <p:extLst>
      <p:ext uri="{BB962C8B-B14F-4D97-AF65-F5344CB8AC3E}">
        <p14:creationId xmlns:p14="http://schemas.microsoft.com/office/powerpoint/2010/main" val="359112241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FAF40550-B86B-4780-A520-6E66CA871D67}" type="slidenum">
              <a:rPr lang="en-US" smtClean="0">
                <a:ea typeface="ＭＳ Ｐゴシック" pitchFamily="34" charset="-128"/>
              </a:rPr>
              <a:pPr/>
              <a:t>1</a:t>
            </a:fld>
            <a:endParaRPr lang="en-US"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BA7BE4-9B7C-41A4-A4FC-BC54568B3529}" type="slidenum">
              <a:rPr lang="en-US" smtClean="0"/>
              <a:pPr>
                <a:defRPr/>
              </a:pPr>
              <a:t>4</a:t>
            </a:fld>
            <a:endParaRPr lang="en-US" dirty="0"/>
          </a:p>
        </p:txBody>
      </p:sp>
    </p:spTree>
    <p:extLst>
      <p:ext uri="{BB962C8B-B14F-4D97-AF65-F5344CB8AC3E}">
        <p14:creationId xmlns:p14="http://schemas.microsoft.com/office/powerpoint/2010/main" val="341172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BE8CB8B-E376-40DE-9CBE-7CFE27B0FB11}" type="slidenum">
              <a:rPr lang="en-US" smtClean="0"/>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BE8CB8B-E376-40DE-9CBE-7CFE27B0FB11}" type="slidenum">
              <a:rPr lang="en-US" smtClean="0"/>
              <a:pPr/>
              <a:t>11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BE8CB8B-E376-40DE-9CBE-7CFE27B0FB11}" type="slidenum">
              <a:rPr lang="en-US" smtClean="0"/>
              <a:pPr/>
              <a:t>12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BA7BE4-9B7C-41A4-A4FC-BC54568B3529}" type="slidenum">
              <a:rPr lang="en-US" smtClean="0"/>
              <a:pPr>
                <a:defRPr/>
              </a:pPr>
              <a:t>21</a:t>
            </a:fld>
            <a:endParaRPr lang="en-US" dirty="0"/>
          </a:p>
        </p:txBody>
      </p:sp>
    </p:spTree>
    <p:extLst>
      <p:ext uri="{BB962C8B-B14F-4D97-AF65-F5344CB8AC3E}">
        <p14:creationId xmlns:p14="http://schemas.microsoft.com/office/powerpoint/2010/main" val="3411721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TemplateB.jpg"/>
          <p:cNvPicPr>
            <a:picLocks noChangeAspect="1"/>
          </p:cNvPicPr>
          <p:nvPr userDrawn="1"/>
        </p:nvPicPr>
        <p:blipFill>
          <a:blip r:embed="rId2"/>
          <a:srcRect l="21944" t="60098" r="13750" b="11731"/>
          <a:stretch>
            <a:fillRect/>
          </a:stretch>
        </p:blipFill>
        <p:spPr bwMode="auto">
          <a:xfrm>
            <a:off x="0" y="4762500"/>
            <a:ext cx="9144000" cy="2095500"/>
          </a:xfrm>
          <a:prstGeom prst="rect">
            <a:avLst/>
          </a:prstGeom>
          <a:noFill/>
          <a:ln w="9525">
            <a:noFill/>
            <a:miter lim="800000"/>
            <a:headEnd/>
            <a:tailEnd/>
          </a:ln>
        </p:spPr>
      </p:pic>
      <p:pic>
        <p:nvPicPr>
          <p:cNvPr id="5" name="Picture 13" descr="Conecting America for Better Health - star identity trademarked"/>
          <p:cNvPicPr>
            <a:picLocks noChangeAspect="1"/>
          </p:cNvPicPr>
          <p:nvPr userDrawn="1"/>
        </p:nvPicPr>
        <p:blipFill>
          <a:blip r:embed="rId3"/>
          <a:srcRect/>
          <a:stretch>
            <a:fillRect/>
          </a:stretch>
        </p:blipFill>
        <p:spPr bwMode="auto">
          <a:xfrm>
            <a:off x="731838" y="869950"/>
            <a:ext cx="3717925" cy="911225"/>
          </a:xfrm>
          <a:prstGeom prst="rect">
            <a:avLst/>
          </a:prstGeom>
          <a:noFill/>
          <a:ln w="9525">
            <a:noFill/>
            <a:miter lim="800000"/>
            <a:headEnd/>
            <a:tailEnd/>
          </a:ln>
        </p:spPr>
      </p:pic>
      <p:sp>
        <p:nvSpPr>
          <p:cNvPr id="2" name="Title 1"/>
          <p:cNvSpPr>
            <a:spLocks noGrp="1"/>
          </p:cNvSpPr>
          <p:nvPr>
            <p:ph type="ctrTitle"/>
          </p:nvPr>
        </p:nvSpPr>
        <p:spPr>
          <a:xfrm>
            <a:off x="1028700" y="2949043"/>
            <a:ext cx="7086600" cy="1470025"/>
          </a:xfrm>
        </p:spPr>
        <p:txBody>
          <a:bodyPr>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4302647"/>
            <a:ext cx="6400800" cy="1752600"/>
          </a:xfrm>
        </p:spPr>
        <p:txBody>
          <a:bodyPr>
            <a:normAutofit/>
          </a:bodyPr>
          <a:lstStyle>
            <a:lvl1pPr marL="0" indent="0" algn="ctr">
              <a:buNone/>
              <a:defRPr sz="2400">
                <a:solidFill>
                  <a:srgbClr val="EE56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347D850A-6597-4ACD-8CDD-DAF2312374D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153A5D5-00FC-4A6F-9DD3-BE3F5CD4882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544C7E7-4407-4674-B7B9-CDAA13EB2B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52755"/>
            <a:ext cx="2057400" cy="457340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52755"/>
            <a:ext cx="6019800" cy="45734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9B2D22-4CF6-4727-B952-5DB99C1CFA9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
        <p:nvSpPr>
          <p:cNvPr id="5" name="Text Placeholder 5"/>
          <p:cNvSpPr>
            <a:spLocks noGrp="1"/>
          </p:cNvSpPr>
          <p:nvPr>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p14="http://schemas.microsoft.com/office/powerpoint/2010/main" val="192152712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3063" y="390752"/>
            <a:ext cx="8229600" cy="1143000"/>
          </a:xfrm>
        </p:spPr>
        <p:txBody>
          <a:bodyPr/>
          <a:lstStyle>
            <a:lvl1pPr>
              <a:defRPr baseline="0"/>
            </a:lvl1pPr>
          </a:lstStyle>
          <a:p>
            <a:r>
              <a:rPr lang="en-US" smtClean="0"/>
              <a:t>Click to edit Master title style</a:t>
            </a:r>
            <a:endParaRPr lang="en-US" dirty="0"/>
          </a:p>
        </p:txBody>
      </p:sp>
      <p:sp>
        <p:nvSpPr>
          <p:cNvPr id="9" name="Content Placeholder 2"/>
          <p:cNvSpPr>
            <a:spLocks noGrp="1"/>
          </p:cNvSpPr>
          <p:nvPr>
            <p:ph idx="1"/>
          </p:nvPr>
        </p:nvSpPr>
        <p:spPr>
          <a:xfrm>
            <a:off x="457200" y="2002692"/>
            <a:ext cx="8229600" cy="4143009"/>
          </a:xfrm>
        </p:spPr>
        <p:txBody>
          <a:bodyPr>
            <a:normAutofit/>
          </a:bodyPr>
          <a:lstStyle>
            <a:lvl1pPr>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322A75-CA8B-459B-ADB1-E019FB15DA1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buNone/>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01F016F-3706-443D-9633-DCB7CC54348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5D50D1-7359-4283-AF56-5D6A82805B2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774F892-D8E4-4C07-9684-7BA7C981F7F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E3B8B9E-70C6-44F5-A001-6B1A491E84E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4002DDB-ECD9-49E7-A5DD-C1D56206581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FE851C3-D09B-4D98-8254-292411FE84E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2558"/>
            <a:ext cx="3008313" cy="9284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06680"/>
            <a:ext cx="5111750" cy="5619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9548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smtClean="0"/>
              <a:t>10/11/2011</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Last Updated: 09/22/2011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223FD3-0E41-459E-B3C2-0F1FF503099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1" descr="PPT_TemplateB.jpg"/>
          <p:cNvPicPr>
            <a:picLocks noChangeAspect="1"/>
          </p:cNvPicPr>
          <p:nvPr/>
        </p:nvPicPr>
        <p:blipFill>
          <a:blip r:embed="rId15"/>
          <a:srcRect l="21944" t="60098" r="13750" b="14635"/>
          <a:stretch>
            <a:fillRect/>
          </a:stretch>
        </p:blipFill>
        <p:spPr bwMode="auto">
          <a:xfrm>
            <a:off x="0" y="4978400"/>
            <a:ext cx="9144000" cy="1879600"/>
          </a:xfrm>
          <a:prstGeom prst="rect">
            <a:avLst/>
          </a:prstGeom>
          <a:noFill/>
          <a:ln w="9525">
            <a:noFill/>
            <a:miter lim="800000"/>
            <a:headEnd/>
            <a:tailEnd/>
          </a:ln>
        </p:spPr>
      </p:pic>
      <p:sp>
        <p:nvSpPr>
          <p:cNvPr id="1027" name="Title Placeholder 1"/>
          <p:cNvSpPr>
            <a:spLocks noGrp="1"/>
          </p:cNvSpPr>
          <p:nvPr>
            <p:ph type="title"/>
          </p:nvPr>
        </p:nvSpPr>
        <p:spPr bwMode="auto">
          <a:xfrm>
            <a:off x="373063" y="3762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2003425"/>
            <a:ext cx="8229600" cy="4141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019800"/>
            <a:ext cx="8229600" cy="701675"/>
          </a:xfrm>
          <a:prstGeom prst="rect">
            <a:avLst/>
          </a:prstGeom>
        </p:spPr>
        <p:txBody>
          <a:bodyPr vert="horz" wrap="square" lIns="91440" tIns="45720" rIns="91440" bIns="45720" numCol="1" anchor="ctr" anchorCtr="0" compatLnSpc="1">
            <a:prstTxWarp prst="textNoShape">
              <a:avLst/>
            </a:prstTxWarp>
          </a:bodyPr>
          <a:lstStyle>
            <a:lvl1pPr>
              <a:defRPr sz="800">
                <a:latin typeface="Calibri" pitchFamily="34" charset="0"/>
                <a:ea typeface="ＭＳ Ｐゴシック" charset="-128"/>
              </a:defRPr>
            </a:lvl1pPr>
          </a:lstStyle>
          <a:p>
            <a:pPr>
              <a:defRPr/>
            </a:pPr>
            <a:r>
              <a:rPr lang="en-US" dirty="0" smtClean="0"/>
              <a:t>10/11/2011</a:t>
            </a:r>
            <a:endParaRPr lang="en-US" dirty="0"/>
          </a:p>
        </p:txBody>
      </p:sp>
      <p:sp>
        <p:nvSpPr>
          <p:cNvPr id="5" name="Footer Placeholder 4"/>
          <p:cNvSpPr>
            <a:spLocks noGrp="1"/>
          </p:cNvSpPr>
          <p:nvPr>
            <p:ph type="ftr" sz="quarter" idx="3"/>
          </p:nvPr>
        </p:nvSpPr>
        <p:spPr>
          <a:xfrm>
            <a:off x="457200" y="6019800"/>
            <a:ext cx="8229600" cy="701675"/>
          </a:xfrm>
          <a:prstGeom prst="rect">
            <a:avLst/>
          </a:prstGeom>
        </p:spPr>
        <p:txBody>
          <a:bodyPr vert="horz" lIns="91440" tIns="45720" rIns="91440" bIns="45720" rtlCol="0" anchor="ctr"/>
          <a:lstStyle>
            <a:lvl1pPr algn="ctr" fontAlgn="auto">
              <a:spcBef>
                <a:spcPts val="0"/>
              </a:spcBef>
              <a:spcAft>
                <a:spcPts val="0"/>
              </a:spcAft>
              <a:defRPr sz="800">
                <a:solidFill>
                  <a:schemeClr val="tx1"/>
                </a:solidFill>
                <a:latin typeface="+mn-lt"/>
                <a:ea typeface="+mn-ea"/>
              </a:defRPr>
            </a:lvl1pPr>
          </a:lstStyle>
          <a:p>
            <a:pPr>
              <a:defRPr/>
            </a:pPr>
            <a:r>
              <a:rPr lang="en-US" dirty="0" smtClean="0"/>
              <a:t>Last Updated: 09/22/2011</a:t>
            </a:r>
            <a:endParaRPr lang="en-US" dirty="0"/>
          </a:p>
        </p:txBody>
      </p:sp>
      <p:sp>
        <p:nvSpPr>
          <p:cNvPr id="6" name="Slide Number Placeholder 5"/>
          <p:cNvSpPr>
            <a:spLocks noGrp="1"/>
          </p:cNvSpPr>
          <p:nvPr>
            <p:ph type="sldNum" sz="quarter" idx="4"/>
          </p:nvPr>
        </p:nvSpPr>
        <p:spPr>
          <a:xfrm>
            <a:off x="457200" y="6019800"/>
            <a:ext cx="8229600" cy="701675"/>
          </a:xfrm>
          <a:prstGeom prst="rect">
            <a:avLst/>
          </a:prstGeom>
        </p:spPr>
        <p:txBody>
          <a:bodyPr vert="horz" wrap="square" lIns="91440" tIns="45720" rIns="91440" bIns="45720" numCol="1" anchor="ctr" anchorCtr="0" compatLnSpc="1">
            <a:prstTxWarp prst="textNoShape">
              <a:avLst/>
            </a:prstTxWarp>
          </a:bodyPr>
          <a:lstStyle>
            <a:lvl1pPr algn="r">
              <a:defRPr sz="800">
                <a:latin typeface="Calibri" pitchFamily="34" charset="0"/>
                <a:ea typeface="ＭＳ Ｐゴシック" charset="-128"/>
              </a:defRPr>
            </a:lvl1pPr>
          </a:lstStyle>
          <a:p>
            <a:pPr>
              <a:defRPr/>
            </a:pPr>
            <a:fld id="{6C776F53-A82F-43A0-ABF3-9FE76BC543B5}" type="slidenum">
              <a:rPr lang="en-US" smtClean="0"/>
              <a:pPr>
                <a:defRPr/>
              </a:pPr>
              <a:t>‹#›</a:t>
            </a:fld>
            <a:endParaRPr lang="en-US" dirty="0"/>
          </a:p>
        </p:txBody>
      </p:sp>
      <p:cxnSp>
        <p:nvCxnSpPr>
          <p:cNvPr id="11" name="Straight Connector 10"/>
          <p:cNvCxnSpPr/>
          <p:nvPr/>
        </p:nvCxnSpPr>
        <p:spPr>
          <a:xfrm>
            <a:off x="381000" y="1519238"/>
            <a:ext cx="8229600" cy="1587"/>
          </a:xfrm>
          <a:prstGeom prst="line">
            <a:avLst/>
          </a:prstGeom>
          <a:ln w="1270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33" name="Picture 13" descr="Conecting America for Better Health - star identity trademarked"/>
          <p:cNvPicPr>
            <a:picLocks noChangeAspect="1"/>
          </p:cNvPicPr>
          <p:nvPr/>
        </p:nvPicPr>
        <p:blipFill>
          <a:blip r:embed="rId16"/>
          <a:srcRect/>
          <a:stretch>
            <a:fillRect/>
          </a:stretch>
        </p:blipFill>
        <p:spPr bwMode="auto">
          <a:xfrm>
            <a:off x="6553200" y="14288"/>
            <a:ext cx="2570163" cy="628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20"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1" r:id="rId13"/>
  </p:sldLayoutIdLst>
  <p:hf hdr="0" ftr="0"/>
  <p:txStyles>
    <p:titleStyle>
      <a:lvl1pPr algn="l" defTabSz="457200" rtl="0" eaLnBrk="1" fontAlgn="base" hangingPunct="1">
        <a:spcBef>
          <a:spcPct val="0"/>
        </a:spcBef>
        <a:spcAft>
          <a:spcPct val="0"/>
        </a:spcAft>
        <a:defRPr sz="4000" kern="1200">
          <a:solidFill>
            <a:srgbClr val="025AA3"/>
          </a:solidFill>
          <a:latin typeface="Century"/>
          <a:ea typeface="ＭＳ Ｐゴシック" charset="0"/>
          <a:cs typeface="Century"/>
        </a:defRPr>
      </a:lvl1pPr>
      <a:lvl2pPr algn="l" defTabSz="457200" rtl="0" eaLnBrk="1" fontAlgn="base" hangingPunct="1">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eaLnBrk="1" fontAlgn="base" hangingPunct="1">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eaLnBrk="1" fontAlgn="base" hangingPunct="1">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eaLnBrk="1" fontAlgn="base" hangingPunct="1">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p:titleStyle>
    <p:bodyStyle>
      <a:lvl1pPr marL="342900" indent="-342900" algn="l" defTabSz="457200" rtl="0" eaLnBrk="1" fontAlgn="base" hangingPunct="1">
        <a:spcBef>
          <a:spcPct val="20000"/>
        </a:spcBef>
        <a:spcAft>
          <a:spcPct val="0"/>
        </a:spcAft>
        <a:buClr>
          <a:srgbClr val="025AA3"/>
        </a:buClr>
        <a:buFont typeface="Arial" pitchFamily="34" charset="0"/>
        <a:buChar char="•"/>
        <a:defRPr sz="2800" kern="1200">
          <a:solidFill>
            <a:srgbClr val="7F7F7F"/>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025AA3"/>
        </a:buClr>
        <a:buFont typeface="Arial" pitchFamily="34" charset="0"/>
        <a:buChar char="–"/>
        <a:defRPr sz="2400" kern="1200">
          <a:solidFill>
            <a:srgbClr val="7F7F7F"/>
          </a:solidFill>
          <a:latin typeface="Arial"/>
          <a:ea typeface="Arial" charset="0"/>
          <a:cs typeface="Arial"/>
        </a:defRPr>
      </a:lvl2pPr>
      <a:lvl3pPr marL="1143000" indent="-228600" algn="l" defTabSz="457200" rtl="0" eaLnBrk="1" fontAlgn="base" hangingPunct="1">
        <a:spcBef>
          <a:spcPct val="20000"/>
        </a:spcBef>
        <a:spcAft>
          <a:spcPct val="0"/>
        </a:spcAft>
        <a:buClr>
          <a:srgbClr val="025AA3"/>
        </a:buClr>
        <a:buFont typeface="Arial" pitchFamily="34" charset="0"/>
        <a:buChar char="•"/>
        <a:defRPr sz="2000" kern="1200">
          <a:solidFill>
            <a:srgbClr val="7F7F7F"/>
          </a:solidFill>
          <a:latin typeface="Arial"/>
          <a:ea typeface="Arial" charset="0"/>
          <a:cs typeface="Arial"/>
        </a:defRPr>
      </a:lvl3pPr>
      <a:lvl4pPr marL="1600200" indent="-228600" algn="l" defTabSz="457200" rtl="0" eaLnBrk="1" fontAlgn="base" hangingPunct="1">
        <a:spcBef>
          <a:spcPct val="20000"/>
        </a:spcBef>
        <a:spcAft>
          <a:spcPct val="0"/>
        </a:spcAft>
        <a:buClr>
          <a:srgbClr val="025AA3"/>
        </a:buClr>
        <a:buFont typeface="Arial" pitchFamily="34" charset="0"/>
        <a:buChar char="–"/>
        <a:defRPr kern="1200">
          <a:solidFill>
            <a:srgbClr val="7F7F7F"/>
          </a:solidFill>
          <a:latin typeface="Arial"/>
          <a:ea typeface="Arial" charset="0"/>
          <a:cs typeface="Arial"/>
        </a:defRPr>
      </a:lvl4pPr>
      <a:lvl5pPr marL="2057400" indent="-228600" algn="l" defTabSz="457200" rtl="0" eaLnBrk="1" fontAlgn="base" hangingPunct="1">
        <a:spcBef>
          <a:spcPct val="20000"/>
        </a:spcBef>
        <a:spcAft>
          <a:spcPct val="0"/>
        </a:spcAft>
        <a:buClr>
          <a:srgbClr val="025AA3"/>
        </a:buClr>
        <a:buFont typeface="Arial" pitchFamily="34" charset="0"/>
        <a:buChar char="»"/>
        <a:defRPr kern="1200">
          <a:solidFill>
            <a:srgbClr val="7F7F7F"/>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iki.siframework.org/Health+eDecisions+Harmonization+and+Standards+(Implementation)" TargetMode="External"/><Relationship Id="rId2" Type="http://schemas.openxmlformats.org/officeDocument/2006/relationships/hyperlink" Target="http://wiki.siframework.org/Health+eDecisions+Use+Case" TargetMode="External"/><Relationship Id="rId1" Type="http://schemas.openxmlformats.org/officeDocument/2006/relationships/slideLayout" Target="../slideLayouts/slideLayout3.xml"/><Relationship Id="rId4" Type="http://schemas.openxmlformats.org/officeDocument/2006/relationships/hyperlink" Target="http://wiki.siframework.org/Health+eDecisions+Pilo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5"/>
          <p:cNvSpPr>
            <a:spLocks noGrp="1"/>
          </p:cNvSpPr>
          <p:nvPr>
            <p:ph type="ctrTitle"/>
          </p:nvPr>
        </p:nvSpPr>
        <p:spPr/>
        <p:txBody>
          <a:bodyPr>
            <a:normAutofit fontScale="90000"/>
          </a:bodyPr>
          <a:lstStyle/>
          <a:p>
            <a:r>
              <a:rPr lang="en-US" dirty="0" smtClean="0">
                <a:latin typeface="Century" pitchFamily="18" charset="0"/>
                <a:ea typeface="ＭＳ Ｐゴシック" pitchFamily="34" charset="-128"/>
                <a:cs typeface="Century" pitchFamily="18" charset="0"/>
              </a:rPr>
              <a:t/>
            </a:r>
            <a:br>
              <a:rPr lang="en-US" dirty="0" smtClean="0">
                <a:latin typeface="Century" pitchFamily="18" charset="0"/>
                <a:ea typeface="ＭＳ Ｐゴシック" pitchFamily="34" charset="-128"/>
                <a:cs typeface="Century" pitchFamily="18" charset="0"/>
              </a:rPr>
            </a:br>
            <a:r>
              <a:rPr lang="en-US" sz="4000" dirty="0" smtClean="0">
                <a:latin typeface="Century" pitchFamily="18" charset="0"/>
                <a:ea typeface="ＭＳ Ｐゴシック" pitchFamily="34" charset="-128"/>
                <a:cs typeface="Century" pitchFamily="18" charset="0"/>
              </a:rPr>
              <a:t>HeD Pilots</a:t>
            </a:r>
            <a:r>
              <a:rPr lang="en-US" dirty="0" smtClean="0">
                <a:latin typeface="Century" pitchFamily="18" charset="0"/>
                <a:ea typeface="ＭＳ Ｐゴシック" pitchFamily="34" charset="-128"/>
                <a:cs typeface="Century" pitchFamily="18" charset="0"/>
              </a:rPr>
              <a:t/>
            </a:r>
            <a:br>
              <a:rPr lang="en-US" dirty="0" smtClean="0">
                <a:latin typeface="Century" pitchFamily="18" charset="0"/>
                <a:ea typeface="ＭＳ Ｐゴシック" pitchFamily="34" charset="-128"/>
                <a:cs typeface="Century" pitchFamily="18" charset="0"/>
              </a:rPr>
            </a:br>
            <a:r>
              <a:rPr lang="en-US" sz="2000" b="1" dirty="0" smtClean="0">
                <a:solidFill>
                  <a:schemeClr val="accent3">
                    <a:lumMod val="50000"/>
                  </a:schemeClr>
                </a:solidFill>
                <a:latin typeface="Century" pitchFamily="18" charset="0"/>
                <a:ea typeface="ＭＳ Ｐゴシック" pitchFamily="34" charset="-128"/>
                <a:cs typeface="Century" pitchFamily="18" charset="0"/>
              </a:rPr>
              <a:t/>
            </a:r>
            <a:br>
              <a:rPr lang="en-US" sz="2000" b="1" dirty="0" smtClean="0">
                <a:solidFill>
                  <a:schemeClr val="accent3">
                    <a:lumMod val="50000"/>
                  </a:schemeClr>
                </a:solidFill>
                <a:latin typeface="Century" pitchFamily="18" charset="0"/>
                <a:ea typeface="ＭＳ Ｐゴシック" pitchFamily="34" charset="-128"/>
                <a:cs typeface="Century" pitchFamily="18" charset="0"/>
              </a:rPr>
            </a:br>
            <a:r>
              <a:rPr lang="en-US" sz="2000" b="1" dirty="0" smtClean="0">
                <a:solidFill>
                  <a:schemeClr val="accent3">
                    <a:lumMod val="50000"/>
                  </a:schemeClr>
                </a:solidFill>
                <a:latin typeface="Century" pitchFamily="18" charset="0"/>
                <a:ea typeface="ＭＳ Ｐゴシック" pitchFamily="34" charset="-128"/>
                <a:cs typeface="Century" pitchFamily="18" charset="0"/>
              </a:rPr>
              <a:t/>
            </a:r>
            <a:br>
              <a:rPr lang="en-US" sz="2000" b="1" dirty="0" smtClean="0">
                <a:solidFill>
                  <a:schemeClr val="accent3">
                    <a:lumMod val="50000"/>
                  </a:schemeClr>
                </a:solidFill>
                <a:latin typeface="Century" pitchFamily="18" charset="0"/>
                <a:ea typeface="ＭＳ Ｐゴシック" pitchFamily="34" charset="-128"/>
                <a:cs typeface="Century" pitchFamily="18" charset="0"/>
              </a:rPr>
            </a:br>
            <a:endParaRPr lang="en-US" sz="2000" b="1" dirty="0" smtClean="0">
              <a:solidFill>
                <a:schemeClr val="accent3">
                  <a:lumMod val="50000"/>
                </a:schemeClr>
              </a:solidFill>
              <a:latin typeface="Century" pitchFamily="18" charset="0"/>
              <a:ea typeface="ＭＳ Ｐゴシック" pitchFamily="34" charset="-128"/>
              <a:cs typeface="Century" pitchFamily="18" charset="0"/>
            </a:endParaRPr>
          </a:p>
        </p:txBody>
      </p:sp>
      <p:sp>
        <p:nvSpPr>
          <p:cNvPr id="2" name="Subtitle 1"/>
          <p:cNvSpPr>
            <a:spLocks noGrp="1"/>
          </p:cNvSpPr>
          <p:nvPr>
            <p:ph type="subTitle" idx="1"/>
          </p:nvPr>
        </p:nvSpPr>
        <p:spPr/>
        <p:txBody>
          <a:bodyPr/>
          <a:lstStyle/>
          <a:p>
            <a:r>
              <a:rPr lang="en-US" dirty="0" smtClean="0"/>
              <a:t>Reportable Condition Knowledge Management System (RCKMS)</a:t>
            </a:r>
          </a:p>
          <a:p>
            <a:r>
              <a:rPr lang="en-US" dirty="0" smtClean="0"/>
              <a:t>CDC/CSTE/APHL</a:t>
            </a:r>
            <a:endParaRPr lang="en-US" dirty="0"/>
          </a:p>
        </p:txBody>
      </p:sp>
      <p:sp>
        <p:nvSpPr>
          <p:cNvPr id="5" name="Date Placeholder 4"/>
          <p:cNvSpPr>
            <a:spLocks noGrp="1"/>
          </p:cNvSpPr>
          <p:nvPr>
            <p:ph type="dt" sz="half" idx="10"/>
          </p:nvPr>
        </p:nvSpPr>
        <p:spPr bwMode="auto">
          <a:ln>
            <a:miter lim="800000"/>
            <a:headEnd/>
            <a:tailEnd/>
          </a:ln>
        </p:spPr>
        <p:txBody>
          <a:bodyPr rtlCol="0"/>
          <a:lstStyle/>
          <a:p>
            <a:pPr algn="ctr" fontAlgn="auto">
              <a:spcBef>
                <a:spcPts val="0"/>
              </a:spcBef>
              <a:spcAft>
                <a:spcPts val="0"/>
              </a:spcAft>
              <a:defRPr/>
            </a:pPr>
            <a:r>
              <a:rPr lang="en-US" sz="1600" dirty="0" smtClean="0">
                <a:solidFill>
                  <a:schemeClr val="accent2">
                    <a:lumMod val="75000"/>
                  </a:schemeClr>
                </a:solidFill>
                <a:latin typeface="+mn-lt"/>
                <a:ea typeface="+mn-ea"/>
              </a:rPr>
              <a:t>S&amp;I Framework</a:t>
            </a:r>
          </a:p>
          <a:p>
            <a:pPr algn="ctr" fontAlgn="auto">
              <a:spcBef>
                <a:spcPts val="0"/>
              </a:spcBef>
              <a:spcAft>
                <a:spcPts val="0"/>
              </a:spcAft>
              <a:defRPr/>
            </a:pPr>
            <a:r>
              <a:rPr lang="en-US" sz="1200" dirty="0" smtClean="0">
                <a:latin typeface="+mn-lt"/>
                <a:ea typeface="+mn-ea"/>
              </a:rPr>
              <a:t>October 11, 2011</a:t>
            </a:r>
          </a:p>
          <a:p>
            <a:pPr algn="ctr" fontAlgn="auto">
              <a:spcBef>
                <a:spcPts val="0"/>
              </a:spcBef>
              <a:spcAft>
                <a:spcPts val="0"/>
              </a:spcAft>
              <a:defRPr/>
            </a:pPr>
            <a:endParaRPr lang="en-US" sz="1400" dirty="0">
              <a:latin typeface="+mn-lt"/>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409575"/>
            <a:ext cx="6324600" cy="590550"/>
          </a:xfrm>
        </p:spPr>
        <p:txBody>
          <a:bodyPr/>
          <a:lstStyle/>
          <a:p>
            <a:pPr eaLnBrk="1" hangingPunct="1"/>
            <a:r>
              <a:rPr lang="en-US" sz="2800" dirty="0" smtClean="0"/>
              <a:t>Variation in Reporting Time Frames</a:t>
            </a:r>
            <a:r>
              <a:rPr lang="en-US" sz="3200" dirty="0" smtClean="0"/>
              <a:t/>
            </a:r>
            <a:br>
              <a:rPr lang="en-US" sz="3200" dirty="0" smtClean="0"/>
            </a:br>
            <a:endParaRPr lang="en-US" sz="3200" dirty="0" smtClean="0"/>
          </a:p>
        </p:txBody>
      </p:sp>
      <p:graphicFrame>
        <p:nvGraphicFramePr>
          <p:cNvPr id="7" name="Table 6"/>
          <p:cNvGraphicFramePr>
            <a:graphicFrameLocks noGrp="1"/>
          </p:cNvGraphicFramePr>
          <p:nvPr>
            <p:extLst>
              <p:ext uri="{D42A27DB-BD31-4B8C-83A1-F6EECF244321}">
                <p14:modId xmlns:p14="http://schemas.microsoft.com/office/powerpoint/2010/main" val="3726747410"/>
              </p:ext>
            </p:extLst>
          </p:nvPr>
        </p:nvGraphicFramePr>
        <p:xfrm>
          <a:off x="228600" y="1181631"/>
          <a:ext cx="8543923" cy="4923893"/>
        </p:xfrm>
        <a:graphic>
          <a:graphicData uri="http://schemas.openxmlformats.org/drawingml/2006/table">
            <a:tbl>
              <a:tblPr firstRow="1" bandRow="1">
                <a:tableStyleId>{3C2FFA5D-87B4-456A-9821-1D502468CF0F}</a:tableStyleId>
              </a:tblPr>
              <a:tblGrid>
                <a:gridCol w="1708785"/>
                <a:gridCol w="1485900"/>
                <a:gridCol w="1485900"/>
                <a:gridCol w="742950"/>
                <a:gridCol w="668655"/>
                <a:gridCol w="742950"/>
                <a:gridCol w="668655"/>
                <a:gridCol w="1040128"/>
              </a:tblGrid>
              <a:tr h="12472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n-lt"/>
                          <a:ea typeface="+mn-ea"/>
                          <a:cs typeface="+mn-cs"/>
                        </a:rPr>
                        <a:t>Jurisdiction</a:t>
                      </a:r>
                    </a:p>
                    <a:p>
                      <a:endParaRPr lang="en-US" sz="16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Type</a:t>
                      </a:r>
                      <a:r>
                        <a:rPr lang="en-US" sz="1800" baseline="0" dirty="0" smtClean="0"/>
                        <a:t> of reporting facility</a:t>
                      </a:r>
                      <a:endParaRPr lang="en-US" sz="1800" dirty="0" smtClean="0"/>
                    </a:p>
                    <a:p>
                      <a:pPr algn="ctr"/>
                      <a:endParaRPr lang="en-US" sz="1800" dirty="0">
                        <a:solidFill>
                          <a:schemeClr val="tx1"/>
                        </a:solidFill>
                      </a:endParaRPr>
                    </a:p>
                  </a:txBody>
                  <a:tcPr/>
                </a:tc>
                <a:tc gridSpan="6">
                  <a:txBody>
                    <a:bodyPr/>
                    <a:lstStyle/>
                    <a:p>
                      <a:pPr algn="ctr"/>
                      <a:r>
                        <a:rPr lang="en-US" sz="1800" dirty="0" smtClean="0"/>
                        <a:t>Reporting</a:t>
                      </a:r>
                      <a:r>
                        <a:rPr lang="en-US" sz="1800" baseline="0" dirty="0" smtClean="0"/>
                        <a:t> time frames</a:t>
                      </a:r>
                      <a:endParaRPr lang="en-US" sz="1800" dirty="0">
                        <a:solidFill>
                          <a:schemeClr val="tx1"/>
                        </a:solidFill>
                      </a:endParaRPr>
                    </a:p>
                  </a:txBody>
                  <a:tcPr anchor="ctr"/>
                </a:tc>
                <a:tc hMerge="1">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98104">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r>
                        <a:rPr lang="en-US" sz="1600" dirty="0" smtClean="0"/>
                        <a:t>Immediately</a:t>
                      </a:r>
                      <a:endParaRPr lang="en-US" sz="1600" dirty="0">
                        <a:solidFill>
                          <a:schemeClr val="tx1"/>
                        </a:solidFill>
                      </a:endParaRPr>
                    </a:p>
                  </a:txBody>
                  <a:tcPr/>
                </a:tc>
                <a:tc>
                  <a:txBody>
                    <a:bodyPr/>
                    <a:lstStyle/>
                    <a:p>
                      <a:pPr algn="ctr"/>
                      <a:r>
                        <a:rPr lang="en-US" sz="1600" dirty="0" smtClean="0"/>
                        <a:t>24 hours</a:t>
                      </a:r>
                      <a:endParaRPr lang="en-US" sz="1600" dirty="0">
                        <a:solidFill>
                          <a:schemeClr val="tx1"/>
                        </a:solidFill>
                      </a:endParaRPr>
                    </a:p>
                  </a:txBody>
                  <a:tcPr/>
                </a:tc>
                <a:tc>
                  <a:txBody>
                    <a:bodyPr/>
                    <a:lstStyle/>
                    <a:p>
                      <a:pPr algn="ctr"/>
                      <a:r>
                        <a:rPr lang="en-US" sz="1600" dirty="0" smtClean="0"/>
                        <a:t>2 days</a:t>
                      </a:r>
                      <a:endParaRPr lang="en-US" sz="1600" dirty="0">
                        <a:solidFill>
                          <a:schemeClr val="tx1"/>
                        </a:solidFill>
                      </a:endParaRPr>
                    </a:p>
                  </a:txBody>
                  <a:tcPr/>
                </a:tc>
                <a:tc>
                  <a:txBody>
                    <a:bodyPr/>
                    <a:lstStyle/>
                    <a:p>
                      <a:pPr algn="ctr"/>
                      <a:r>
                        <a:rPr lang="en-US" sz="1600" dirty="0" smtClean="0"/>
                        <a:t>3 days</a:t>
                      </a:r>
                      <a:endParaRPr lang="en-US" sz="1600" dirty="0">
                        <a:solidFill>
                          <a:schemeClr val="tx1"/>
                        </a:solidFill>
                      </a:endParaRPr>
                    </a:p>
                  </a:txBody>
                  <a:tcPr/>
                </a:tc>
                <a:tc>
                  <a:txBody>
                    <a:bodyPr/>
                    <a:lstStyle/>
                    <a:p>
                      <a:pPr algn="ctr"/>
                      <a:r>
                        <a:rPr lang="en-US" sz="1600" dirty="0" smtClean="0"/>
                        <a:t>7 days</a:t>
                      </a:r>
                      <a:endParaRPr lang="en-US" sz="1600" dirty="0">
                        <a:solidFill>
                          <a:schemeClr val="tx1"/>
                        </a:solidFill>
                      </a:endParaRPr>
                    </a:p>
                  </a:txBody>
                  <a:tcPr/>
                </a:tc>
                <a:tc>
                  <a:txBody>
                    <a:bodyPr/>
                    <a:lstStyle/>
                    <a:p>
                      <a:pPr algn="ctr"/>
                      <a:r>
                        <a:rPr lang="en-US" sz="1600" dirty="0" smtClean="0"/>
                        <a:t>Monthly</a:t>
                      </a:r>
                      <a:endParaRPr lang="en-US" sz="1600" dirty="0">
                        <a:solidFill>
                          <a:schemeClr val="tx1"/>
                        </a:solidFill>
                      </a:endParaRPr>
                    </a:p>
                  </a:txBody>
                  <a:tcPr/>
                </a:tc>
              </a:tr>
              <a:tr h="959499">
                <a:tc>
                  <a:txBody>
                    <a:bodyPr/>
                    <a:lstStyle/>
                    <a:p>
                      <a:pPr algn="ctr"/>
                      <a:r>
                        <a:rPr lang="en-US" sz="1600" dirty="0" smtClean="0"/>
                        <a:t>Colorado</a:t>
                      </a:r>
                      <a:endParaRPr lang="en-US" sz="1600" dirty="0">
                        <a:solidFill>
                          <a:schemeClr val="tx1"/>
                        </a:solidFill>
                      </a:endParaRPr>
                    </a:p>
                  </a:txBody>
                  <a:tcPr anchor="ctr"/>
                </a:tc>
                <a:tc>
                  <a:txBody>
                    <a:bodyPr/>
                    <a:lstStyle/>
                    <a:p>
                      <a:pPr algn="ctr"/>
                      <a:r>
                        <a:rPr lang="en-US" sz="1600" dirty="0" smtClean="0"/>
                        <a:t>Laboratories</a:t>
                      </a:r>
                    </a:p>
                    <a:p>
                      <a:pPr algn="ctr"/>
                      <a:r>
                        <a:rPr lang="en-US" sz="1600" dirty="0" smtClean="0"/>
                        <a:t>Hospitals</a:t>
                      </a:r>
                    </a:p>
                    <a:p>
                      <a:pPr algn="ctr"/>
                      <a:r>
                        <a:rPr lang="en-US" sz="1600" dirty="0" smtClean="0"/>
                        <a:t>Providers</a:t>
                      </a: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r>
              <a:tr h="959499">
                <a:tc>
                  <a:txBody>
                    <a:bodyPr/>
                    <a:lstStyle/>
                    <a:p>
                      <a:pPr algn="ctr"/>
                      <a:r>
                        <a:rPr lang="en-US" sz="1600" dirty="0" smtClean="0"/>
                        <a:t>Utah</a:t>
                      </a:r>
                      <a:endParaRPr lang="en-US" sz="1600" dirty="0">
                        <a:solidFill>
                          <a:schemeClr val="tx1"/>
                        </a:solidFill>
                      </a:endParaRPr>
                    </a:p>
                  </a:txBody>
                  <a:tcPr anchor="ctr"/>
                </a:tc>
                <a:tc>
                  <a:txBody>
                    <a:bodyPr/>
                    <a:lstStyle/>
                    <a:p>
                      <a:pPr algn="ctr"/>
                      <a:r>
                        <a:rPr lang="en-US" sz="1600" dirty="0" smtClean="0"/>
                        <a:t>Laboratories</a:t>
                      </a:r>
                    </a:p>
                    <a:p>
                      <a:pPr algn="ctr"/>
                      <a:r>
                        <a:rPr lang="en-US" sz="1600" dirty="0" smtClean="0"/>
                        <a:t>Hospitals</a:t>
                      </a:r>
                    </a:p>
                    <a:p>
                      <a:pPr algn="ctr"/>
                      <a:r>
                        <a:rPr lang="en-US" sz="1600" dirty="0" smtClean="0"/>
                        <a:t>Providers</a:t>
                      </a: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r>
              <a:tr h="959499">
                <a:tc>
                  <a:txBody>
                    <a:bodyPr/>
                    <a:lstStyle/>
                    <a:p>
                      <a:pPr algn="ctr"/>
                      <a:r>
                        <a:rPr lang="en-US" sz="1600" dirty="0" smtClean="0"/>
                        <a:t>Washington</a:t>
                      </a:r>
                      <a:endParaRPr lang="en-US" sz="1600" dirty="0">
                        <a:solidFill>
                          <a:schemeClr val="tx1"/>
                        </a:solidFill>
                      </a:endParaRPr>
                    </a:p>
                  </a:txBody>
                  <a:tcPr anchor="ctr"/>
                </a:tc>
                <a:tc>
                  <a:txBody>
                    <a:bodyPr/>
                    <a:lstStyle/>
                    <a:p>
                      <a:pPr algn="ctr"/>
                      <a:r>
                        <a:rPr lang="en-US" sz="1600" dirty="0" smtClean="0"/>
                        <a:t>Laboratories</a:t>
                      </a:r>
                    </a:p>
                    <a:p>
                      <a:pPr algn="ctr"/>
                      <a:r>
                        <a:rPr lang="en-US" sz="1600" dirty="0" smtClean="0"/>
                        <a:t>Hospitals</a:t>
                      </a:r>
                    </a:p>
                    <a:p>
                      <a:pPr algn="ctr"/>
                      <a:r>
                        <a:rPr lang="en-US" sz="1600" dirty="0" smtClean="0"/>
                        <a:t>Providers</a:t>
                      </a: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tr>
            </a:tbl>
          </a:graphicData>
        </a:graphic>
      </p:graphicFrame>
      <p:pic>
        <p:nvPicPr>
          <p:cNvPr id="86018" name="Picture 2" descr="C:\Users\Deepthi Rajeev\Desktop\ScreenHunter_51 Apr. 04 16.47.gif"/>
          <p:cNvPicPr>
            <a:picLocks noChangeAspect="1" noChangeArrowheads="1"/>
          </p:cNvPicPr>
          <p:nvPr/>
        </p:nvPicPr>
        <p:blipFill>
          <a:blip r:embed="rId3"/>
          <a:srcRect/>
          <a:stretch>
            <a:fillRect/>
          </a:stretch>
        </p:blipFill>
        <p:spPr bwMode="auto">
          <a:xfrm>
            <a:off x="5257800" y="3429000"/>
            <a:ext cx="247650" cy="142875"/>
          </a:xfrm>
          <a:prstGeom prst="rect">
            <a:avLst/>
          </a:prstGeom>
          <a:solidFill>
            <a:schemeClr val="accent2">
              <a:lumMod val="20000"/>
              <a:lumOff val="80000"/>
            </a:schemeClr>
          </a:solidFill>
        </p:spPr>
      </p:pic>
      <p:pic>
        <p:nvPicPr>
          <p:cNvPr id="86019" name="Picture 3" descr="C:\Users\Deepthi Rajeev\Desktop\ScreenHunter_51 Apr. 04 16.47.gif"/>
          <p:cNvPicPr>
            <a:picLocks noChangeAspect="1" noChangeArrowheads="1"/>
          </p:cNvPicPr>
          <p:nvPr/>
        </p:nvPicPr>
        <p:blipFill>
          <a:blip r:embed="rId3"/>
          <a:srcRect/>
          <a:stretch>
            <a:fillRect/>
          </a:stretch>
        </p:blipFill>
        <p:spPr bwMode="auto">
          <a:xfrm>
            <a:off x="7467600" y="3429000"/>
            <a:ext cx="247650" cy="142875"/>
          </a:xfrm>
          <a:prstGeom prst="rect">
            <a:avLst/>
          </a:prstGeom>
          <a:noFill/>
        </p:spPr>
      </p:pic>
      <p:pic>
        <p:nvPicPr>
          <p:cNvPr id="86020" name="Picture 4" descr="C:\Users\Deepthi Rajeev\Desktop\ScreenHunter_51 Apr. 04 16.47.gif"/>
          <p:cNvPicPr>
            <a:picLocks noChangeAspect="1" noChangeArrowheads="1"/>
          </p:cNvPicPr>
          <p:nvPr/>
        </p:nvPicPr>
        <p:blipFill>
          <a:blip r:embed="rId3"/>
          <a:srcRect/>
          <a:stretch>
            <a:fillRect/>
          </a:stretch>
        </p:blipFill>
        <p:spPr bwMode="auto">
          <a:xfrm>
            <a:off x="5238750" y="3971925"/>
            <a:ext cx="247650" cy="142875"/>
          </a:xfrm>
          <a:prstGeom prst="rect">
            <a:avLst/>
          </a:prstGeom>
          <a:noFill/>
        </p:spPr>
      </p:pic>
      <p:pic>
        <p:nvPicPr>
          <p:cNvPr id="86021" name="Picture 5" descr="C:\Users\Deepthi Rajeev\Desktop\ScreenHunter_51 Apr. 04 16.47.gif"/>
          <p:cNvPicPr>
            <a:picLocks noChangeAspect="1" noChangeArrowheads="1"/>
          </p:cNvPicPr>
          <p:nvPr/>
        </p:nvPicPr>
        <p:blipFill>
          <a:blip r:embed="rId3"/>
          <a:srcRect/>
          <a:stretch>
            <a:fillRect/>
          </a:stretch>
        </p:blipFill>
        <p:spPr bwMode="auto">
          <a:xfrm>
            <a:off x="5257800" y="3667125"/>
            <a:ext cx="247650" cy="142875"/>
          </a:xfrm>
          <a:prstGeom prst="rect">
            <a:avLst/>
          </a:prstGeom>
          <a:noFill/>
        </p:spPr>
      </p:pic>
      <p:pic>
        <p:nvPicPr>
          <p:cNvPr id="12" name="Picture 3" descr="C:\Users\Deepthi Rajeev\Desktop\ScreenHunter_51 Apr. 04 16.47.gif"/>
          <p:cNvPicPr>
            <a:picLocks noChangeAspect="1" noChangeArrowheads="1"/>
          </p:cNvPicPr>
          <p:nvPr/>
        </p:nvPicPr>
        <p:blipFill>
          <a:blip r:embed="rId3"/>
          <a:srcRect/>
          <a:stretch>
            <a:fillRect/>
          </a:stretch>
        </p:blipFill>
        <p:spPr bwMode="auto">
          <a:xfrm>
            <a:off x="7467600" y="3667125"/>
            <a:ext cx="247650" cy="142875"/>
          </a:xfrm>
          <a:prstGeom prst="rect">
            <a:avLst/>
          </a:prstGeom>
          <a:noFill/>
        </p:spPr>
      </p:pic>
      <p:pic>
        <p:nvPicPr>
          <p:cNvPr id="13" name="Picture 3" descr="C:\Users\Deepthi Rajeev\Desktop\ScreenHunter_51 Apr. 04 16.47.gif"/>
          <p:cNvPicPr>
            <a:picLocks noChangeAspect="1" noChangeArrowheads="1"/>
          </p:cNvPicPr>
          <p:nvPr/>
        </p:nvPicPr>
        <p:blipFill>
          <a:blip r:embed="rId3"/>
          <a:srcRect/>
          <a:stretch>
            <a:fillRect/>
          </a:stretch>
        </p:blipFill>
        <p:spPr bwMode="auto">
          <a:xfrm>
            <a:off x="7467600" y="3971925"/>
            <a:ext cx="247650" cy="142875"/>
          </a:xfrm>
          <a:prstGeom prst="rect">
            <a:avLst/>
          </a:prstGeom>
          <a:noFill/>
        </p:spPr>
      </p:pic>
      <p:pic>
        <p:nvPicPr>
          <p:cNvPr id="14" name="Picture 3" descr="C:\Users\Deepthi Rajeev\Desktop\ScreenHunter_51 Apr. 04 16.47.gif"/>
          <p:cNvPicPr>
            <a:picLocks noChangeAspect="1" noChangeArrowheads="1"/>
          </p:cNvPicPr>
          <p:nvPr/>
        </p:nvPicPr>
        <p:blipFill>
          <a:blip r:embed="rId3"/>
          <a:srcRect/>
          <a:stretch>
            <a:fillRect/>
          </a:stretch>
        </p:blipFill>
        <p:spPr bwMode="auto">
          <a:xfrm>
            <a:off x="4038600" y="4352925"/>
            <a:ext cx="247650" cy="142875"/>
          </a:xfrm>
          <a:prstGeom prst="rect">
            <a:avLst/>
          </a:prstGeom>
          <a:noFill/>
        </p:spPr>
      </p:pic>
      <p:pic>
        <p:nvPicPr>
          <p:cNvPr id="15" name="Picture 3" descr="C:\Users\Deepthi Rajeev\Desktop\ScreenHunter_51 Apr. 04 16.47.gif"/>
          <p:cNvPicPr>
            <a:picLocks noChangeAspect="1" noChangeArrowheads="1"/>
          </p:cNvPicPr>
          <p:nvPr/>
        </p:nvPicPr>
        <p:blipFill>
          <a:blip r:embed="rId3"/>
          <a:srcRect/>
          <a:stretch>
            <a:fillRect/>
          </a:stretch>
        </p:blipFill>
        <p:spPr bwMode="auto">
          <a:xfrm>
            <a:off x="4038600" y="4581525"/>
            <a:ext cx="247650" cy="142875"/>
          </a:xfrm>
          <a:prstGeom prst="rect">
            <a:avLst/>
          </a:prstGeom>
          <a:noFill/>
        </p:spPr>
      </p:pic>
      <p:pic>
        <p:nvPicPr>
          <p:cNvPr id="16" name="Picture 3" descr="C:\Users\Deepthi Rajeev\Desktop\ScreenHunter_51 Apr. 04 16.47.gif"/>
          <p:cNvPicPr>
            <a:picLocks noChangeAspect="1" noChangeArrowheads="1"/>
          </p:cNvPicPr>
          <p:nvPr/>
        </p:nvPicPr>
        <p:blipFill>
          <a:blip r:embed="rId3"/>
          <a:srcRect/>
          <a:stretch>
            <a:fillRect/>
          </a:stretch>
        </p:blipFill>
        <p:spPr bwMode="auto">
          <a:xfrm>
            <a:off x="4038600" y="4886325"/>
            <a:ext cx="247650" cy="142875"/>
          </a:xfrm>
          <a:prstGeom prst="rect">
            <a:avLst/>
          </a:prstGeom>
          <a:noFill/>
        </p:spPr>
      </p:pic>
      <p:pic>
        <p:nvPicPr>
          <p:cNvPr id="17" name="Picture 3" descr="C:\Users\Deepthi Rajeev\Desktop\ScreenHunter_51 Apr. 04 16.47.gif"/>
          <p:cNvPicPr>
            <a:picLocks noChangeAspect="1" noChangeArrowheads="1"/>
          </p:cNvPicPr>
          <p:nvPr/>
        </p:nvPicPr>
        <p:blipFill>
          <a:blip r:embed="rId3"/>
          <a:srcRect/>
          <a:stretch>
            <a:fillRect/>
          </a:stretch>
        </p:blipFill>
        <p:spPr bwMode="auto">
          <a:xfrm>
            <a:off x="6705600" y="4352925"/>
            <a:ext cx="247650" cy="142875"/>
          </a:xfrm>
          <a:prstGeom prst="rect">
            <a:avLst/>
          </a:prstGeom>
          <a:noFill/>
        </p:spPr>
      </p:pic>
      <p:pic>
        <p:nvPicPr>
          <p:cNvPr id="18" name="Picture 3" descr="C:\Users\Deepthi Rajeev\Desktop\ScreenHunter_51 Apr. 04 16.47.gif"/>
          <p:cNvPicPr>
            <a:picLocks noChangeAspect="1" noChangeArrowheads="1"/>
          </p:cNvPicPr>
          <p:nvPr/>
        </p:nvPicPr>
        <p:blipFill>
          <a:blip r:embed="rId3"/>
          <a:srcRect/>
          <a:stretch>
            <a:fillRect/>
          </a:stretch>
        </p:blipFill>
        <p:spPr bwMode="auto">
          <a:xfrm>
            <a:off x="6705600" y="4581525"/>
            <a:ext cx="247650" cy="142875"/>
          </a:xfrm>
          <a:prstGeom prst="rect">
            <a:avLst/>
          </a:prstGeom>
          <a:noFill/>
        </p:spPr>
      </p:pic>
      <p:pic>
        <p:nvPicPr>
          <p:cNvPr id="19" name="Picture 3" descr="C:\Users\Deepthi Rajeev\Desktop\ScreenHunter_51 Apr. 04 16.47.gif"/>
          <p:cNvPicPr>
            <a:picLocks noChangeAspect="1" noChangeArrowheads="1"/>
          </p:cNvPicPr>
          <p:nvPr/>
        </p:nvPicPr>
        <p:blipFill>
          <a:blip r:embed="rId3"/>
          <a:srcRect/>
          <a:stretch>
            <a:fillRect/>
          </a:stretch>
        </p:blipFill>
        <p:spPr bwMode="auto">
          <a:xfrm>
            <a:off x="6705600" y="4886325"/>
            <a:ext cx="247650" cy="142875"/>
          </a:xfrm>
          <a:prstGeom prst="rect">
            <a:avLst/>
          </a:prstGeom>
          <a:noFill/>
        </p:spPr>
      </p:pic>
      <p:pic>
        <p:nvPicPr>
          <p:cNvPr id="20" name="Picture 3" descr="C:\Users\Deepthi Rajeev\Desktop\ScreenHunter_51 Apr. 04 16.47.gif"/>
          <p:cNvPicPr>
            <a:picLocks noChangeAspect="1" noChangeArrowheads="1"/>
          </p:cNvPicPr>
          <p:nvPr/>
        </p:nvPicPr>
        <p:blipFill>
          <a:blip r:embed="rId3"/>
          <a:srcRect/>
          <a:stretch>
            <a:fillRect/>
          </a:stretch>
        </p:blipFill>
        <p:spPr bwMode="auto">
          <a:xfrm>
            <a:off x="4038600" y="5257800"/>
            <a:ext cx="247650" cy="142875"/>
          </a:xfrm>
          <a:prstGeom prst="rect">
            <a:avLst/>
          </a:prstGeom>
          <a:noFill/>
        </p:spPr>
      </p:pic>
      <p:pic>
        <p:nvPicPr>
          <p:cNvPr id="21" name="Picture 3" descr="C:\Users\Deepthi Rajeev\Desktop\ScreenHunter_51 Apr. 04 16.47.gif"/>
          <p:cNvPicPr>
            <a:picLocks noChangeAspect="1" noChangeArrowheads="1"/>
          </p:cNvPicPr>
          <p:nvPr/>
        </p:nvPicPr>
        <p:blipFill>
          <a:blip r:embed="rId3"/>
          <a:srcRect/>
          <a:stretch>
            <a:fillRect/>
          </a:stretch>
        </p:blipFill>
        <p:spPr bwMode="auto">
          <a:xfrm>
            <a:off x="4038600" y="5495925"/>
            <a:ext cx="247650" cy="142875"/>
          </a:xfrm>
          <a:prstGeom prst="rect">
            <a:avLst/>
          </a:prstGeom>
          <a:noFill/>
        </p:spPr>
      </p:pic>
      <p:pic>
        <p:nvPicPr>
          <p:cNvPr id="22" name="Picture 3" descr="C:\Users\Deepthi Rajeev\Desktop\ScreenHunter_51 Apr. 04 16.47.gif"/>
          <p:cNvPicPr>
            <a:picLocks noChangeAspect="1" noChangeArrowheads="1"/>
          </p:cNvPicPr>
          <p:nvPr/>
        </p:nvPicPr>
        <p:blipFill>
          <a:blip r:embed="rId3"/>
          <a:srcRect/>
          <a:stretch>
            <a:fillRect/>
          </a:stretch>
        </p:blipFill>
        <p:spPr bwMode="auto">
          <a:xfrm>
            <a:off x="4038600" y="5800725"/>
            <a:ext cx="247650" cy="142875"/>
          </a:xfrm>
          <a:prstGeom prst="rect">
            <a:avLst/>
          </a:prstGeom>
          <a:noFill/>
        </p:spPr>
      </p:pic>
      <p:pic>
        <p:nvPicPr>
          <p:cNvPr id="23" name="Picture 3" descr="C:\Users\Deepthi Rajeev\Desktop\ScreenHunter_51 Apr. 04 16.47.gif"/>
          <p:cNvPicPr>
            <a:picLocks noChangeAspect="1" noChangeArrowheads="1"/>
          </p:cNvPicPr>
          <p:nvPr/>
        </p:nvPicPr>
        <p:blipFill>
          <a:blip r:embed="rId3"/>
          <a:srcRect/>
          <a:stretch>
            <a:fillRect/>
          </a:stretch>
        </p:blipFill>
        <p:spPr bwMode="auto">
          <a:xfrm>
            <a:off x="6019800" y="5267325"/>
            <a:ext cx="247650" cy="142875"/>
          </a:xfrm>
          <a:prstGeom prst="rect">
            <a:avLst/>
          </a:prstGeom>
          <a:noFill/>
        </p:spPr>
      </p:pic>
      <p:pic>
        <p:nvPicPr>
          <p:cNvPr id="24" name="Picture 3" descr="C:\Users\Deepthi Rajeev\Desktop\ScreenHunter_51 Apr. 04 16.47.gif"/>
          <p:cNvPicPr>
            <a:picLocks noChangeAspect="1" noChangeArrowheads="1"/>
          </p:cNvPicPr>
          <p:nvPr/>
        </p:nvPicPr>
        <p:blipFill>
          <a:blip r:embed="rId3"/>
          <a:srcRect/>
          <a:stretch>
            <a:fillRect/>
          </a:stretch>
        </p:blipFill>
        <p:spPr bwMode="auto">
          <a:xfrm>
            <a:off x="6705600" y="5486400"/>
            <a:ext cx="247650" cy="142875"/>
          </a:xfrm>
          <a:prstGeom prst="rect">
            <a:avLst/>
          </a:prstGeom>
          <a:noFill/>
        </p:spPr>
      </p:pic>
      <p:pic>
        <p:nvPicPr>
          <p:cNvPr id="25" name="Picture 3" descr="C:\Users\Deepthi Rajeev\Desktop\ScreenHunter_51 Apr. 04 16.47.gif"/>
          <p:cNvPicPr>
            <a:picLocks noChangeAspect="1" noChangeArrowheads="1"/>
          </p:cNvPicPr>
          <p:nvPr/>
        </p:nvPicPr>
        <p:blipFill>
          <a:blip r:embed="rId3"/>
          <a:srcRect/>
          <a:stretch>
            <a:fillRect/>
          </a:stretch>
        </p:blipFill>
        <p:spPr bwMode="auto">
          <a:xfrm>
            <a:off x="6705600" y="5800725"/>
            <a:ext cx="247650" cy="142875"/>
          </a:xfrm>
          <a:prstGeom prst="rect">
            <a:avLst/>
          </a:prstGeom>
          <a:noFill/>
        </p:spPr>
      </p:pic>
      <p:pic>
        <p:nvPicPr>
          <p:cNvPr id="26" name="Picture 3" descr="C:\Users\Deepthi Rajeev\Desktop\ScreenHunter_51 Apr. 04 16.47.gif"/>
          <p:cNvPicPr>
            <a:picLocks noChangeAspect="1" noChangeArrowheads="1"/>
          </p:cNvPicPr>
          <p:nvPr/>
        </p:nvPicPr>
        <p:blipFill>
          <a:blip r:embed="rId3"/>
          <a:srcRect/>
          <a:stretch>
            <a:fillRect/>
          </a:stretch>
        </p:blipFill>
        <p:spPr bwMode="auto">
          <a:xfrm>
            <a:off x="8286750" y="5257800"/>
            <a:ext cx="247650" cy="142875"/>
          </a:xfrm>
          <a:prstGeom prst="rect">
            <a:avLst/>
          </a:prstGeom>
          <a:noFill/>
        </p:spPr>
      </p:pic>
      <p:pic>
        <p:nvPicPr>
          <p:cNvPr id="27" name="Picture 3" descr="C:\Users\Deepthi Rajeev\Desktop\ScreenHunter_51 Apr. 04 16.47.gif"/>
          <p:cNvPicPr>
            <a:picLocks noChangeAspect="1" noChangeArrowheads="1"/>
          </p:cNvPicPr>
          <p:nvPr/>
        </p:nvPicPr>
        <p:blipFill>
          <a:blip r:embed="rId3"/>
          <a:srcRect/>
          <a:stretch>
            <a:fillRect/>
          </a:stretch>
        </p:blipFill>
        <p:spPr bwMode="auto">
          <a:xfrm>
            <a:off x="8286750" y="5495925"/>
            <a:ext cx="247650" cy="142875"/>
          </a:xfrm>
          <a:prstGeom prst="rect">
            <a:avLst/>
          </a:prstGeom>
          <a:noFill/>
        </p:spPr>
      </p:pic>
      <p:pic>
        <p:nvPicPr>
          <p:cNvPr id="28" name="Picture 3" descr="C:\Users\Deepthi Rajeev\Desktop\ScreenHunter_51 Apr. 04 16.47.gif"/>
          <p:cNvPicPr>
            <a:picLocks noChangeAspect="1" noChangeArrowheads="1"/>
          </p:cNvPicPr>
          <p:nvPr/>
        </p:nvPicPr>
        <p:blipFill>
          <a:blip r:embed="rId3"/>
          <a:srcRect/>
          <a:stretch>
            <a:fillRect/>
          </a:stretch>
        </p:blipFill>
        <p:spPr bwMode="auto">
          <a:xfrm>
            <a:off x="8286750" y="5800725"/>
            <a:ext cx="247650" cy="142875"/>
          </a:xfrm>
          <a:prstGeom prst="rect">
            <a:avLst/>
          </a:prstGeom>
          <a:noFill/>
        </p:spPr>
      </p:pic>
    </p:spTree>
    <p:extLst>
      <p:ext uri="{BB962C8B-B14F-4D97-AF65-F5344CB8AC3E}">
        <p14:creationId xmlns:p14="http://schemas.microsoft.com/office/powerpoint/2010/main" val="2107598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5250" y="412751"/>
            <a:ext cx="9677400" cy="808037"/>
          </a:xfrm>
        </p:spPr>
        <p:txBody>
          <a:bodyPr/>
          <a:lstStyle/>
          <a:p>
            <a:pPr eaLnBrk="1" hangingPunct="1"/>
            <a:r>
              <a:rPr lang="en-US" sz="2800" dirty="0" smtClean="0"/>
              <a:t>Variation in Elevated Blood Lead Level Criteria</a:t>
            </a:r>
          </a:p>
        </p:txBody>
      </p:sp>
      <p:graphicFrame>
        <p:nvGraphicFramePr>
          <p:cNvPr id="8" name="Table 7"/>
          <p:cNvGraphicFramePr>
            <a:graphicFrameLocks noGrp="1"/>
          </p:cNvGraphicFramePr>
          <p:nvPr>
            <p:extLst>
              <p:ext uri="{D42A27DB-BD31-4B8C-83A1-F6EECF244321}">
                <p14:modId xmlns:p14="http://schemas.microsoft.com/office/powerpoint/2010/main" val="457785682"/>
              </p:ext>
            </p:extLst>
          </p:nvPr>
        </p:nvGraphicFramePr>
        <p:xfrm>
          <a:off x="457200" y="1304740"/>
          <a:ext cx="8382000" cy="4300024"/>
        </p:xfrm>
        <a:graphic>
          <a:graphicData uri="http://schemas.openxmlformats.org/drawingml/2006/table">
            <a:tbl>
              <a:tblPr firstRow="1" bandRow="1" bandCol="1">
                <a:tableStyleId>{5C22544A-7EE6-4342-B048-85BDC9FD1C3A}</a:tableStyleId>
              </a:tblPr>
              <a:tblGrid>
                <a:gridCol w="2095500"/>
                <a:gridCol w="2095500"/>
                <a:gridCol w="2095500"/>
                <a:gridCol w="2095500"/>
              </a:tblGrid>
              <a:tr h="506476">
                <a:tc>
                  <a:txBody>
                    <a:bodyPr/>
                    <a:lstStyle/>
                    <a:p>
                      <a:pPr marL="0" marR="0">
                        <a:lnSpc>
                          <a:spcPct val="100000"/>
                        </a:lnSpc>
                        <a:spcBef>
                          <a:spcPts val="0"/>
                        </a:spcBef>
                        <a:spcAft>
                          <a:spcPts val="0"/>
                        </a:spcAft>
                      </a:pPr>
                      <a:r>
                        <a:rPr lang="en-US" sz="1800" dirty="0" smtClean="0"/>
                        <a:t>Relevant Jurisdiction</a:t>
                      </a:r>
                      <a:endParaRPr lang="en-US" sz="18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800" dirty="0"/>
                        <a:t>Blood lead level</a:t>
                      </a:r>
                      <a:endParaRPr lang="en-US" sz="18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800" dirty="0" smtClean="0"/>
                        <a:t>Patient’s Age</a:t>
                      </a:r>
                      <a:endParaRPr lang="en-US" sz="18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800" dirty="0"/>
                        <a:t>Reporting time-frame</a:t>
                      </a:r>
                      <a:endParaRPr lang="en-US" sz="1800" dirty="0">
                        <a:latin typeface="Times New Roman"/>
                        <a:ea typeface="Times New Roman"/>
                      </a:endParaRPr>
                    </a:p>
                  </a:txBody>
                  <a:tcPr marL="58615" marR="58615" marT="0" marB="0" anchor="ctr" anchorCtr="1"/>
                </a:tc>
              </a:tr>
              <a:tr h="937846">
                <a:tc>
                  <a:txBody>
                    <a:bodyPr/>
                    <a:lstStyle/>
                    <a:p>
                      <a:pPr marL="0" marR="0">
                        <a:lnSpc>
                          <a:spcPct val="100000"/>
                        </a:lnSpc>
                        <a:spcBef>
                          <a:spcPts val="0"/>
                        </a:spcBef>
                        <a:spcAft>
                          <a:spcPts val="0"/>
                        </a:spcAft>
                      </a:pPr>
                      <a:r>
                        <a:rPr lang="en-US" sz="1600" dirty="0"/>
                        <a:t>Utah</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≥10mg/</a:t>
                      </a:r>
                      <a:r>
                        <a:rPr lang="en-US" sz="1600" dirty="0" err="1"/>
                        <a:t>dL</a:t>
                      </a:r>
                      <a:endParaRPr lang="en-US" sz="1600" dirty="0"/>
                    </a:p>
                    <a:p>
                      <a:pPr marL="0" marR="0">
                        <a:lnSpc>
                          <a:spcPct val="100000"/>
                        </a:lnSpc>
                        <a:spcBef>
                          <a:spcPts val="0"/>
                        </a:spcBef>
                        <a:spcAft>
                          <a:spcPts val="0"/>
                        </a:spcAft>
                      </a:pPr>
                      <a:r>
                        <a:rPr lang="en-US" sz="1600" dirty="0"/>
                        <a:t>&lt; 10mg/</a:t>
                      </a:r>
                      <a:r>
                        <a:rPr lang="en-US" sz="1600" dirty="0" err="1"/>
                        <a:t>dL</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Any</a:t>
                      </a:r>
                    </a:p>
                    <a:p>
                      <a:pPr marL="0" marR="0">
                        <a:lnSpc>
                          <a:spcPct val="100000"/>
                        </a:lnSpc>
                        <a:spcBef>
                          <a:spcPts val="0"/>
                        </a:spcBef>
                        <a:spcAft>
                          <a:spcPts val="0"/>
                        </a:spcAft>
                      </a:pPr>
                      <a:r>
                        <a:rPr lang="en-US" sz="1600" dirty="0"/>
                        <a:t>Any</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60 days</a:t>
                      </a:r>
                    </a:p>
                    <a:p>
                      <a:pPr marL="0" marR="0">
                        <a:lnSpc>
                          <a:spcPct val="100000"/>
                        </a:lnSpc>
                        <a:spcBef>
                          <a:spcPts val="0"/>
                        </a:spcBef>
                        <a:spcAft>
                          <a:spcPts val="0"/>
                        </a:spcAft>
                      </a:pPr>
                      <a:r>
                        <a:rPr lang="en-US" sz="1600" dirty="0"/>
                        <a:t>No action – not reportable</a:t>
                      </a:r>
                      <a:endParaRPr lang="en-US" sz="1600" dirty="0">
                        <a:latin typeface="Times New Roman"/>
                        <a:ea typeface="Times New Roman"/>
                      </a:endParaRPr>
                    </a:p>
                  </a:txBody>
                  <a:tcPr marL="58615" marR="58615" marT="0" marB="0" anchor="ctr" anchorCtr="1"/>
                </a:tc>
              </a:tr>
              <a:tr h="1563077">
                <a:tc>
                  <a:txBody>
                    <a:bodyPr/>
                    <a:lstStyle/>
                    <a:p>
                      <a:pPr marL="0" marR="0">
                        <a:lnSpc>
                          <a:spcPct val="100000"/>
                        </a:lnSpc>
                        <a:spcBef>
                          <a:spcPts val="0"/>
                        </a:spcBef>
                        <a:spcAft>
                          <a:spcPts val="0"/>
                        </a:spcAft>
                      </a:pPr>
                      <a:r>
                        <a:rPr lang="en-US" sz="1600"/>
                        <a:t>Colorado</a:t>
                      </a:r>
                      <a:endParaRPr lang="en-US" sz="160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≥10mg/</a:t>
                      </a:r>
                      <a:r>
                        <a:rPr lang="en-US" sz="1600" dirty="0" err="1"/>
                        <a:t>dL</a:t>
                      </a:r>
                      <a:endParaRPr lang="en-US" sz="1600" dirty="0"/>
                    </a:p>
                    <a:p>
                      <a:pPr marL="0" marR="0">
                        <a:lnSpc>
                          <a:spcPct val="100000"/>
                        </a:lnSpc>
                        <a:spcBef>
                          <a:spcPts val="0"/>
                        </a:spcBef>
                        <a:spcAft>
                          <a:spcPts val="0"/>
                        </a:spcAft>
                      </a:pPr>
                      <a:r>
                        <a:rPr lang="en-US" sz="1600" dirty="0"/>
                        <a:t>&lt; 10mg/</a:t>
                      </a:r>
                      <a:r>
                        <a:rPr lang="en-US" sz="1600" dirty="0" err="1"/>
                        <a:t>dL</a:t>
                      </a:r>
                      <a:endParaRPr lang="en-US" sz="1600" dirty="0"/>
                    </a:p>
                    <a:p>
                      <a:pPr marL="0" marR="0">
                        <a:lnSpc>
                          <a:spcPct val="100000"/>
                        </a:lnSpc>
                        <a:spcBef>
                          <a:spcPts val="0"/>
                        </a:spcBef>
                        <a:spcAft>
                          <a:spcPts val="0"/>
                        </a:spcAft>
                      </a:pPr>
                      <a:r>
                        <a:rPr lang="en-US" sz="1600" dirty="0"/>
                        <a:t>≥ 25mg/</a:t>
                      </a:r>
                      <a:r>
                        <a:rPr lang="en-US" sz="1600" dirty="0" err="1"/>
                        <a:t>dL</a:t>
                      </a:r>
                      <a:endParaRPr lang="en-US" sz="1600" dirty="0"/>
                    </a:p>
                    <a:p>
                      <a:pPr marL="0" marR="0">
                        <a:lnSpc>
                          <a:spcPct val="100000"/>
                        </a:lnSpc>
                        <a:spcBef>
                          <a:spcPts val="0"/>
                        </a:spcBef>
                        <a:spcAft>
                          <a:spcPts val="0"/>
                        </a:spcAft>
                      </a:pPr>
                      <a:r>
                        <a:rPr lang="en-US" sz="1600" dirty="0"/>
                        <a:t>&lt; 25mg/</a:t>
                      </a:r>
                      <a:r>
                        <a:rPr lang="en-US" sz="1600" dirty="0" err="1"/>
                        <a:t>dL</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≤18 years</a:t>
                      </a:r>
                    </a:p>
                    <a:p>
                      <a:pPr marL="0" marR="0">
                        <a:lnSpc>
                          <a:spcPct val="100000"/>
                        </a:lnSpc>
                        <a:spcBef>
                          <a:spcPts val="0"/>
                        </a:spcBef>
                        <a:spcAft>
                          <a:spcPts val="0"/>
                        </a:spcAft>
                      </a:pPr>
                      <a:r>
                        <a:rPr lang="en-US" sz="1600" dirty="0"/>
                        <a:t>≤ 18 years</a:t>
                      </a:r>
                    </a:p>
                    <a:p>
                      <a:pPr marL="0" marR="0">
                        <a:lnSpc>
                          <a:spcPct val="100000"/>
                        </a:lnSpc>
                        <a:spcBef>
                          <a:spcPts val="0"/>
                        </a:spcBef>
                        <a:spcAft>
                          <a:spcPts val="0"/>
                        </a:spcAft>
                      </a:pPr>
                      <a:r>
                        <a:rPr lang="en-US" sz="1600" dirty="0"/>
                        <a:t>&gt; 18 years</a:t>
                      </a:r>
                    </a:p>
                    <a:p>
                      <a:pPr marL="0" marR="0">
                        <a:lnSpc>
                          <a:spcPct val="100000"/>
                        </a:lnSpc>
                        <a:spcBef>
                          <a:spcPts val="0"/>
                        </a:spcBef>
                        <a:spcAft>
                          <a:spcPts val="0"/>
                        </a:spcAft>
                      </a:pPr>
                      <a:r>
                        <a:rPr lang="en-US" sz="1600" dirty="0"/>
                        <a:t>&gt; 18 years</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a:t>7 working days</a:t>
                      </a:r>
                    </a:p>
                    <a:p>
                      <a:pPr marL="0" marR="0">
                        <a:lnSpc>
                          <a:spcPct val="100000"/>
                        </a:lnSpc>
                        <a:spcBef>
                          <a:spcPts val="0"/>
                        </a:spcBef>
                        <a:spcAft>
                          <a:spcPts val="0"/>
                        </a:spcAft>
                      </a:pPr>
                      <a:r>
                        <a:rPr lang="en-US" sz="1600"/>
                        <a:t>30 days</a:t>
                      </a:r>
                    </a:p>
                    <a:p>
                      <a:pPr marL="0" marR="0">
                        <a:lnSpc>
                          <a:spcPct val="100000"/>
                        </a:lnSpc>
                        <a:spcBef>
                          <a:spcPts val="0"/>
                        </a:spcBef>
                        <a:spcAft>
                          <a:spcPts val="0"/>
                        </a:spcAft>
                      </a:pPr>
                      <a:r>
                        <a:rPr lang="en-US" sz="1600"/>
                        <a:t>30 days</a:t>
                      </a:r>
                    </a:p>
                    <a:p>
                      <a:pPr marL="0" marR="0">
                        <a:lnSpc>
                          <a:spcPct val="100000"/>
                        </a:lnSpc>
                        <a:spcBef>
                          <a:spcPts val="0"/>
                        </a:spcBef>
                        <a:spcAft>
                          <a:spcPts val="0"/>
                        </a:spcAft>
                      </a:pPr>
                      <a:r>
                        <a:rPr lang="en-US" sz="1600"/>
                        <a:t>No action – not reportable</a:t>
                      </a:r>
                      <a:endParaRPr lang="en-US" sz="1600">
                        <a:latin typeface="Times New Roman"/>
                        <a:ea typeface="Times New Roman"/>
                      </a:endParaRPr>
                    </a:p>
                  </a:txBody>
                  <a:tcPr marL="58615" marR="58615" marT="0" marB="0" anchor="ctr" anchorCtr="1"/>
                </a:tc>
              </a:tr>
              <a:tr h="1250461">
                <a:tc>
                  <a:txBody>
                    <a:bodyPr/>
                    <a:lstStyle/>
                    <a:p>
                      <a:pPr marL="0" marR="0">
                        <a:lnSpc>
                          <a:spcPct val="100000"/>
                        </a:lnSpc>
                        <a:spcBef>
                          <a:spcPts val="0"/>
                        </a:spcBef>
                        <a:spcAft>
                          <a:spcPts val="0"/>
                        </a:spcAft>
                      </a:pPr>
                      <a:r>
                        <a:rPr lang="en-US" sz="1600"/>
                        <a:t>Washington</a:t>
                      </a:r>
                      <a:endParaRPr lang="en-US" sz="160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a:t>≥ 10mg/dL</a:t>
                      </a:r>
                    </a:p>
                    <a:p>
                      <a:pPr marL="0" marR="0">
                        <a:lnSpc>
                          <a:spcPct val="100000"/>
                        </a:lnSpc>
                        <a:spcBef>
                          <a:spcPts val="0"/>
                        </a:spcBef>
                        <a:spcAft>
                          <a:spcPts val="0"/>
                        </a:spcAft>
                      </a:pPr>
                      <a:r>
                        <a:rPr lang="en-US" sz="1600"/>
                        <a:t>&lt; 10mg/dL</a:t>
                      </a:r>
                    </a:p>
                    <a:p>
                      <a:pPr marL="0" marR="0">
                        <a:lnSpc>
                          <a:spcPct val="100000"/>
                        </a:lnSpc>
                        <a:spcBef>
                          <a:spcPts val="0"/>
                        </a:spcBef>
                        <a:spcAft>
                          <a:spcPts val="0"/>
                        </a:spcAft>
                      </a:pPr>
                      <a:r>
                        <a:rPr lang="en-US" sz="1600"/>
                        <a:t>≥25mg/dL</a:t>
                      </a:r>
                    </a:p>
                    <a:p>
                      <a:pPr marL="0" marR="0">
                        <a:lnSpc>
                          <a:spcPct val="100000"/>
                        </a:lnSpc>
                        <a:spcBef>
                          <a:spcPts val="0"/>
                        </a:spcBef>
                        <a:spcAft>
                          <a:spcPts val="0"/>
                        </a:spcAft>
                      </a:pPr>
                      <a:r>
                        <a:rPr lang="en-US" sz="1600"/>
                        <a:t>&lt; 25mg/dL</a:t>
                      </a:r>
                      <a:endParaRPr lang="en-US" sz="160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≤15 years</a:t>
                      </a:r>
                    </a:p>
                    <a:p>
                      <a:pPr marL="0" marR="0">
                        <a:lnSpc>
                          <a:spcPct val="100000"/>
                        </a:lnSpc>
                        <a:spcBef>
                          <a:spcPts val="0"/>
                        </a:spcBef>
                        <a:spcAft>
                          <a:spcPts val="0"/>
                        </a:spcAft>
                      </a:pPr>
                      <a:r>
                        <a:rPr lang="en-US" sz="1600" dirty="0"/>
                        <a:t>≤ 15 years</a:t>
                      </a:r>
                    </a:p>
                    <a:p>
                      <a:pPr marL="0" marR="0">
                        <a:lnSpc>
                          <a:spcPct val="100000"/>
                        </a:lnSpc>
                        <a:spcBef>
                          <a:spcPts val="0"/>
                        </a:spcBef>
                        <a:spcAft>
                          <a:spcPts val="0"/>
                        </a:spcAft>
                      </a:pPr>
                      <a:r>
                        <a:rPr lang="en-US" sz="1600" dirty="0"/>
                        <a:t>Any</a:t>
                      </a:r>
                    </a:p>
                    <a:p>
                      <a:pPr marL="0" marR="0">
                        <a:lnSpc>
                          <a:spcPct val="100000"/>
                        </a:lnSpc>
                        <a:spcBef>
                          <a:spcPts val="0"/>
                        </a:spcBef>
                        <a:spcAft>
                          <a:spcPts val="0"/>
                        </a:spcAft>
                      </a:pPr>
                      <a:r>
                        <a:rPr lang="en-US" sz="1600" dirty="0"/>
                        <a:t>&gt; 15 years</a:t>
                      </a:r>
                      <a:endParaRPr lang="en-US" sz="1600" dirty="0">
                        <a:latin typeface="Times New Roman"/>
                        <a:ea typeface="Times New Roman"/>
                      </a:endParaRPr>
                    </a:p>
                  </a:txBody>
                  <a:tcPr marL="58615" marR="58615" marT="0" marB="0" anchor="ctr" anchorCtr="1"/>
                </a:tc>
                <a:tc>
                  <a:txBody>
                    <a:bodyPr/>
                    <a:lstStyle/>
                    <a:p>
                      <a:pPr marL="0" marR="0">
                        <a:lnSpc>
                          <a:spcPct val="100000"/>
                        </a:lnSpc>
                        <a:spcBef>
                          <a:spcPts val="0"/>
                        </a:spcBef>
                        <a:spcAft>
                          <a:spcPts val="0"/>
                        </a:spcAft>
                      </a:pPr>
                      <a:r>
                        <a:rPr lang="en-US" sz="1600" dirty="0"/>
                        <a:t>2 working days</a:t>
                      </a:r>
                    </a:p>
                    <a:p>
                      <a:pPr marL="0" marR="0">
                        <a:lnSpc>
                          <a:spcPct val="100000"/>
                        </a:lnSpc>
                        <a:spcBef>
                          <a:spcPts val="0"/>
                        </a:spcBef>
                        <a:spcAft>
                          <a:spcPts val="0"/>
                        </a:spcAft>
                      </a:pPr>
                      <a:r>
                        <a:rPr lang="en-US" sz="1600" dirty="0"/>
                        <a:t>1 month</a:t>
                      </a:r>
                    </a:p>
                    <a:p>
                      <a:pPr marL="0" marR="0">
                        <a:lnSpc>
                          <a:spcPct val="100000"/>
                        </a:lnSpc>
                        <a:spcBef>
                          <a:spcPts val="0"/>
                        </a:spcBef>
                        <a:spcAft>
                          <a:spcPts val="0"/>
                        </a:spcAft>
                      </a:pPr>
                      <a:r>
                        <a:rPr lang="en-US" sz="1600" dirty="0"/>
                        <a:t>2 working days</a:t>
                      </a:r>
                    </a:p>
                    <a:p>
                      <a:pPr marL="0" marR="0">
                        <a:lnSpc>
                          <a:spcPct val="100000"/>
                        </a:lnSpc>
                        <a:spcBef>
                          <a:spcPts val="0"/>
                        </a:spcBef>
                        <a:spcAft>
                          <a:spcPts val="0"/>
                        </a:spcAft>
                      </a:pPr>
                      <a:r>
                        <a:rPr lang="en-US" sz="1600" dirty="0"/>
                        <a:t>1 month</a:t>
                      </a:r>
                      <a:endParaRPr lang="en-US" sz="1600" dirty="0">
                        <a:latin typeface="Times New Roman"/>
                        <a:ea typeface="Times New Roman"/>
                      </a:endParaRPr>
                    </a:p>
                  </a:txBody>
                  <a:tcPr marL="58615" marR="58615" marT="0" marB="0" anchor="ctr" anchorCtr="1"/>
                </a:tc>
              </a:tr>
            </a:tbl>
          </a:graphicData>
        </a:graphic>
      </p:graphicFrame>
    </p:spTree>
    <p:extLst>
      <p:ext uri="{BB962C8B-B14F-4D97-AF65-F5344CB8AC3E}">
        <p14:creationId xmlns:p14="http://schemas.microsoft.com/office/powerpoint/2010/main" val="4195022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08037"/>
          </a:xfrm>
        </p:spPr>
        <p:txBody>
          <a:bodyPr/>
          <a:lstStyle/>
          <a:p>
            <a:pPr eaLnBrk="1" hangingPunct="1"/>
            <a:r>
              <a:rPr lang="en-US" sz="3200" dirty="0" smtClean="0"/>
              <a:t>Sample Observations</a:t>
            </a:r>
          </a:p>
        </p:txBody>
      </p:sp>
      <p:graphicFrame>
        <p:nvGraphicFramePr>
          <p:cNvPr id="7" name="Table 6"/>
          <p:cNvGraphicFramePr>
            <a:graphicFrameLocks noGrp="1"/>
          </p:cNvGraphicFramePr>
          <p:nvPr>
            <p:extLst>
              <p:ext uri="{D42A27DB-BD31-4B8C-83A1-F6EECF244321}">
                <p14:modId xmlns:p14="http://schemas.microsoft.com/office/powerpoint/2010/main" val="1219811009"/>
              </p:ext>
            </p:extLst>
          </p:nvPr>
        </p:nvGraphicFramePr>
        <p:xfrm>
          <a:off x="333375" y="988298"/>
          <a:ext cx="8477250" cy="4598438"/>
        </p:xfrm>
        <a:graphic>
          <a:graphicData uri="http://schemas.openxmlformats.org/drawingml/2006/table">
            <a:tbl>
              <a:tblPr firstRow="1" bandRow="1">
                <a:tableStyleId>{5C22544A-7EE6-4342-B048-85BDC9FD1C3A}</a:tableStyleId>
              </a:tblPr>
              <a:tblGrid>
                <a:gridCol w="2630871"/>
                <a:gridCol w="5846379"/>
              </a:tblGrid>
              <a:tr h="403799">
                <a:tc>
                  <a:txBody>
                    <a:bodyPr/>
                    <a:lstStyle/>
                    <a:p>
                      <a:r>
                        <a:rPr lang="en-US" sz="2000" dirty="0" smtClean="0"/>
                        <a:t>Findings</a:t>
                      </a:r>
                      <a:endParaRPr lang="en-US" sz="2000" dirty="0">
                        <a:solidFill>
                          <a:schemeClr val="tx1"/>
                        </a:solidFill>
                      </a:endParaRPr>
                    </a:p>
                  </a:txBody>
                  <a:tcPr/>
                </a:tc>
                <a:tc>
                  <a:txBody>
                    <a:bodyPr/>
                    <a:lstStyle/>
                    <a:p>
                      <a:pPr algn="ctr"/>
                      <a:r>
                        <a:rPr lang="en-US" sz="2000" dirty="0" smtClean="0"/>
                        <a:t>Example</a:t>
                      </a:r>
                      <a:endParaRPr lang="en-US" sz="2000" dirty="0">
                        <a:solidFill>
                          <a:schemeClr val="tx1"/>
                        </a:solidFill>
                      </a:endParaRPr>
                    </a:p>
                  </a:txBody>
                  <a:tcPr/>
                </a:tc>
              </a:tr>
              <a:tr h="841839">
                <a:tc>
                  <a:txBody>
                    <a:bodyPr/>
                    <a:lstStyle/>
                    <a:p>
                      <a:pPr algn="l"/>
                      <a:r>
                        <a:rPr lang="en-US" sz="1600" kern="1200" baseline="0" dirty="0" smtClean="0"/>
                        <a:t>Events have varied levels of urgency  in different jurisdictions</a:t>
                      </a:r>
                      <a:endParaRPr lang="en-US" sz="1600" dirty="0">
                        <a:solidFill>
                          <a:schemeClr val="tx1"/>
                        </a:solidFill>
                      </a:endParaRPr>
                    </a:p>
                  </a:txBody>
                  <a:tcPr anchor="ctr"/>
                </a:tc>
                <a:tc>
                  <a:txBody>
                    <a:bodyPr/>
                    <a:lstStyle/>
                    <a:p>
                      <a:pPr algn="l"/>
                      <a:r>
                        <a:rPr lang="en-US" sz="1600" kern="1200" baseline="0" dirty="0" smtClean="0"/>
                        <a:t>Brucellosis reportable by healthcare providers within:</a:t>
                      </a:r>
                    </a:p>
                    <a:p>
                      <a:pPr algn="l"/>
                      <a:r>
                        <a:rPr lang="en-US" sz="1600" kern="1200" baseline="0" dirty="0" smtClean="0"/>
                        <a:t>7 days in Colorado, 3 days in Utah, and Immediate in Washington</a:t>
                      </a:r>
                      <a:endParaRPr lang="en-US" sz="1600" dirty="0">
                        <a:solidFill>
                          <a:schemeClr val="tx1"/>
                        </a:solidFill>
                      </a:endParaRPr>
                    </a:p>
                  </a:txBody>
                  <a:tcPr anchor="ctr"/>
                </a:tc>
              </a:tr>
              <a:tr h="1231181">
                <a:tc>
                  <a:txBody>
                    <a:bodyPr/>
                    <a:lstStyle/>
                    <a:p>
                      <a:pPr algn="l"/>
                      <a:r>
                        <a:rPr lang="en-US" sz="1600" kern="1200" baseline="0" dirty="0" smtClean="0"/>
                        <a:t>A reportable event is</a:t>
                      </a:r>
                    </a:p>
                    <a:p>
                      <a:pPr algn="l"/>
                      <a:r>
                        <a:rPr lang="en-US" sz="1600" kern="1200" baseline="0" dirty="0" smtClean="0"/>
                        <a:t>not the same as a clinical condition</a:t>
                      </a:r>
                      <a:endParaRPr lang="en-US" sz="1600" dirty="0">
                        <a:solidFill>
                          <a:schemeClr val="tx1"/>
                        </a:solidFill>
                      </a:endParaRPr>
                    </a:p>
                  </a:txBody>
                  <a:tcPr anchor="ctr"/>
                </a:tc>
                <a:tc>
                  <a:txBody>
                    <a:bodyPr/>
                    <a:lstStyle/>
                    <a:p>
                      <a:pPr algn="l"/>
                      <a:r>
                        <a:rPr lang="en-US" sz="1600" kern="1200" baseline="0" dirty="0" smtClean="0"/>
                        <a:t>Clinical condition, `Influenza',  associated with two reportable events:</a:t>
                      </a:r>
                    </a:p>
                    <a:p>
                      <a:pPr algn="l">
                        <a:buFont typeface="Arial" pitchFamily="34" charset="0"/>
                        <a:buChar char="•"/>
                      </a:pPr>
                      <a:r>
                        <a:rPr lang="en-US" sz="1600" kern="1200" baseline="0" dirty="0" smtClean="0"/>
                        <a:t> ‘Influenza-associated death in a person less than 18 </a:t>
                      </a:r>
                    </a:p>
                    <a:p>
                      <a:pPr algn="l">
                        <a:buFont typeface="Arial" pitchFamily="34" charset="0"/>
                        <a:buNone/>
                      </a:pPr>
                      <a:r>
                        <a:rPr lang="en-US" sz="1600" kern="1200" baseline="0" dirty="0" smtClean="0"/>
                        <a:t>  years of age‘ </a:t>
                      </a:r>
                    </a:p>
                    <a:p>
                      <a:pPr algn="l">
                        <a:buFont typeface="Arial" pitchFamily="34" charset="0"/>
                        <a:buChar char="•"/>
                      </a:pPr>
                      <a:r>
                        <a:rPr lang="en-US" sz="1600" kern="1200" baseline="0" dirty="0" smtClean="0"/>
                        <a:t> ‘Influenza-associated hospitalization’</a:t>
                      </a:r>
                    </a:p>
                  </a:txBody>
                  <a:tcPr anchor="ctr"/>
                </a:tc>
              </a:tr>
              <a:tr h="1985967">
                <a:tc>
                  <a:txBody>
                    <a:bodyPr/>
                    <a:lstStyle/>
                    <a:p>
                      <a:pPr algn="l"/>
                      <a:r>
                        <a:rPr lang="en-US" sz="1600" kern="1200" baseline="0" dirty="0" smtClean="0"/>
                        <a:t>Reporting criteria for some events constrained by patient's age, pregnancy status, hospitalization status, and hospitalization duration</a:t>
                      </a:r>
                      <a:endParaRPr lang="en-US" sz="1600" dirty="0">
                        <a:solidFill>
                          <a:schemeClr val="tx1"/>
                        </a:solidFill>
                      </a:endParaRPr>
                    </a:p>
                  </a:txBody>
                  <a:tcPr anchor="ctr"/>
                </a:tc>
                <a:tc>
                  <a:txBody>
                    <a:bodyPr/>
                    <a:lstStyle/>
                    <a:p>
                      <a:pPr algn="l"/>
                      <a:r>
                        <a:rPr lang="en-US" sz="1600" dirty="0" smtClean="0"/>
                        <a:t>Haemophilus</a:t>
                      </a:r>
                      <a:r>
                        <a:rPr lang="en-US" sz="1600" baseline="0" dirty="0" smtClean="0"/>
                        <a:t> </a:t>
                      </a:r>
                      <a:r>
                        <a:rPr lang="en-US" sz="1600" baseline="0" dirty="0" err="1" smtClean="0"/>
                        <a:t>influenzae</a:t>
                      </a:r>
                      <a:r>
                        <a:rPr lang="en-US" sz="1600" baseline="0" dirty="0" smtClean="0"/>
                        <a:t>  reportable in Washington only if the patient was less than 5 years of age</a:t>
                      </a:r>
                    </a:p>
                    <a:p>
                      <a:pPr algn="l"/>
                      <a:endParaRPr lang="en-US" sz="1600" baseline="0" dirty="0" smtClean="0"/>
                    </a:p>
                    <a:p>
                      <a:pPr algn="l"/>
                      <a:r>
                        <a:rPr lang="en-US" sz="1600" baseline="0" dirty="0" smtClean="0"/>
                        <a:t>Hepatitis B (positive surface antigen)  reportable in Washington only if the patient was pregnant</a:t>
                      </a:r>
                    </a:p>
                    <a:p>
                      <a:pPr algn="l"/>
                      <a:endParaRPr lang="en-US" sz="1600" baseline="0" dirty="0" smtClean="0"/>
                    </a:p>
                    <a:p>
                      <a:pPr algn="l"/>
                      <a:r>
                        <a:rPr lang="en-US" sz="1600" baseline="0" dirty="0" smtClean="0"/>
                        <a:t>Influenza-associated hospitalization reportable in Utah only if the patient was hospitalized for more than 24 hours</a:t>
                      </a:r>
                      <a:endParaRPr lang="en-US" sz="1600" dirty="0">
                        <a:solidFill>
                          <a:schemeClr val="tx1"/>
                        </a:solidFill>
                      </a:endParaRPr>
                    </a:p>
                  </a:txBody>
                  <a:tcPr anchor="ctr"/>
                </a:tc>
              </a:tr>
            </a:tbl>
          </a:graphicData>
        </a:graphic>
      </p:graphicFrame>
    </p:spTree>
    <p:extLst>
      <p:ext uri="{BB962C8B-B14F-4D97-AF65-F5344CB8AC3E}">
        <p14:creationId xmlns:p14="http://schemas.microsoft.com/office/powerpoint/2010/main" val="30600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2" y="600075"/>
            <a:ext cx="8485187" cy="919162"/>
          </a:xfrm>
        </p:spPr>
        <p:txBody>
          <a:bodyPr/>
          <a:lstStyle/>
          <a:p>
            <a:r>
              <a:rPr lang="en-US" sz="3600" dirty="0" smtClean="0"/>
              <a:t>Identify the Use Case Actors Involved:</a:t>
            </a:r>
            <a:endParaRPr lang="en-US" sz="3600" dirty="0"/>
          </a:p>
        </p:txBody>
      </p:sp>
      <p:sp>
        <p:nvSpPr>
          <p:cNvPr id="3" name="Content Placeholder 2"/>
          <p:cNvSpPr>
            <a:spLocks noGrp="1"/>
          </p:cNvSpPr>
          <p:nvPr>
            <p:ph idx="1"/>
          </p:nvPr>
        </p:nvSpPr>
        <p:spPr>
          <a:xfrm>
            <a:off x="790575" y="1631950"/>
            <a:ext cx="7812088" cy="3892550"/>
          </a:xfrm>
        </p:spPr>
        <p:txBody>
          <a:bodyPr>
            <a:normAutofit/>
          </a:bodyPr>
          <a:lstStyle/>
          <a:p>
            <a:pPr>
              <a:buFont typeface="Arial" pitchFamily="34" charset="0"/>
              <a:buChar char="•"/>
            </a:pPr>
            <a:r>
              <a:rPr lang="en-US" sz="2400" dirty="0" smtClean="0"/>
              <a:t>The pilot will involve the following participants from the healthcare ecosystem:</a:t>
            </a:r>
          </a:p>
          <a:p>
            <a:pPr lvl="1"/>
            <a:r>
              <a:rPr lang="en-US" dirty="0" smtClean="0"/>
              <a:t>Vendors (LIMS, LIS, EHR, CDS)</a:t>
            </a:r>
          </a:p>
          <a:p>
            <a:pPr lvl="1"/>
            <a:r>
              <a:rPr lang="en-US" dirty="0"/>
              <a:t>System </a:t>
            </a:r>
            <a:r>
              <a:rPr lang="en-US" dirty="0" smtClean="0"/>
              <a:t>Integrators</a:t>
            </a:r>
          </a:p>
          <a:p>
            <a:pPr lvl="1"/>
            <a:r>
              <a:rPr lang="en-US" dirty="0" smtClean="0"/>
              <a:t>Standards Organizations</a:t>
            </a:r>
          </a:p>
          <a:p>
            <a:pPr lvl="1"/>
            <a:r>
              <a:rPr lang="en-US" dirty="0" smtClean="0"/>
              <a:t>Physicians/Provider SMEs</a:t>
            </a:r>
          </a:p>
          <a:p>
            <a:pPr lvl="1"/>
            <a:r>
              <a:rPr lang="en-US" dirty="0" smtClean="0"/>
              <a:t>Laboratory SMEs</a:t>
            </a:r>
            <a:endParaRPr lang="en-US" dirty="0"/>
          </a:p>
          <a:p>
            <a:pPr lvl="1"/>
            <a:r>
              <a:rPr lang="en-US" dirty="0" smtClean="0"/>
              <a:t>Public Health content providers</a:t>
            </a:r>
          </a:p>
          <a:p>
            <a:pPr marL="0" indent="0"/>
            <a:endParaRPr lang="en-US" dirty="0" smtClean="0"/>
          </a:p>
          <a:p>
            <a:pPr>
              <a:buNone/>
            </a:pPr>
            <a:endParaRPr lang="en-US" dirty="0" smtClean="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B0322A75-CA8B-459B-ADB1-E019FB15DA14}"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Configuration</a:t>
            </a:r>
            <a:endParaRPr lang="en-US" dirty="0"/>
          </a:p>
        </p:txBody>
      </p:sp>
      <p:sp>
        <p:nvSpPr>
          <p:cNvPr id="3" name="Content Placeholder 2"/>
          <p:cNvSpPr>
            <a:spLocks noGrp="1"/>
          </p:cNvSpPr>
          <p:nvPr>
            <p:ph idx="1"/>
          </p:nvPr>
        </p:nvSpPr>
        <p:spPr>
          <a:xfrm>
            <a:off x="373063" y="1641474"/>
            <a:ext cx="8229600" cy="4597401"/>
          </a:xfrm>
        </p:spPr>
        <p:txBody>
          <a:bodyPr>
            <a:noAutofit/>
          </a:bodyPr>
          <a:lstStyle/>
          <a:p>
            <a:pPr>
              <a:buFont typeface="Arial" pitchFamily="34" charset="0"/>
              <a:buChar char="•"/>
            </a:pPr>
            <a:r>
              <a:rPr lang="en-US" sz="1400" dirty="0" smtClean="0"/>
              <a:t>RCKMS has collected pertussis reporting specifications from San Diego County and 6 other jurisdictions.  This data has been loaded into the </a:t>
            </a:r>
            <a:r>
              <a:rPr lang="en-US" sz="1400" dirty="0"/>
              <a:t>R</a:t>
            </a:r>
            <a:r>
              <a:rPr lang="en-US" sz="1400" dirty="0" smtClean="0"/>
              <a:t>CKMS database.  Initial efforts have been made to create a structured HQMF file for Healthcare Providers/Hospitals.</a:t>
            </a:r>
          </a:p>
          <a:p>
            <a:pPr>
              <a:buFont typeface="Arial" pitchFamily="34" charset="0"/>
              <a:buChar char="•"/>
            </a:pPr>
            <a:r>
              <a:rPr lang="en-US" sz="1400" dirty="0" smtClean="0"/>
              <a:t>This pilot includes applying lessons learned from the HQMF effort to create an </a:t>
            </a:r>
            <a:r>
              <a:rPr lang="en-US" sz="1400" dirty="0" err="1" smtClean="0"/>
              <a:t>HeD</a:t>
            </a:r>
            <a:r>
              <a:rPr lang="en-US" sz="1400" dirty="0" smtClean="0"/>
              <a:t> formatted pertussis file for Healthcare Providers/Hospitals, and Laboratory reporters.</a:t>
            </a:r>
          </a:p>
          <a:p>
            <a:pPr lvl="1"/>
            <a:r>
              <a:rPr lang="en-US" sz="1400" dirty="0" smtClean="0"/>
              <a:t>San Diego County Pertussis HQMF file includes:</a:t>
            </a:r>
          </a:p>
          <a:p>
            <a:pPr lvl="2"/>
            <a:r>
              <a:rPr lang="en-US" sz="1050" dirty="0" smtClean="0"/>
              <a:t>Reporting criteria – laboratory diagnostic, clinical, epidemiological</a:t>
            </a:r>
          </a:p>
          <a:p>
            <a:pPr lvl="2"/>
            <a:r>
              <a:rPr lang="en-US" sz="1050" dirty="0" smtClean="0"/>
              <a:t>Links to key reference information</a:t>
            </a:r>
          </a:p>
          <a:p>
            <a:pPr lvl="2"/>
            <a:r>
              <a:rPr lang="en-US" sz="1050" dirty="0" smtClean="0"/>
              <a:t>Reporting actions and methods</a:t>
            </a:r>
          </a:p>
          <a:p>
            <a:pPr lvl="1"/>
            <a:r>
              <a:rPr lang="en-US" sz="1400" dirty="0" smtClean="0"/>
              <a:t>File will specify the reporting specifications that apply to each different type of reporter</a:t>
            </a:r>
          </a:p>
          <a:p>
            <a:pPr marL="1371600" lvl="3" indent="0">
              <a:buNone/>
            </a:pPr>
            <a:endParaRPr lang="en-US" sz="900" dirty="0" smtClean="0"/>
          </a:p>
          <a:p>
            <a:pPr>
              <a:buFont typeface="Arial" pitchFamily="34" charset="0"/>
              <a:buChar char="•"/>
            </a:pPr>
            <a:r>
              <a:rPr lang="en-US" sz="1400" dirty="0" smtClean="0"/>
              <a:t>Any required transport protocols </a:t>
            </a:r>
            <a:r>
              <a:rPr lang="en-US" sz="1400" dirty="0"/>
              <a:t>will be determined in conjunction with artifact </a:t>
            </a:r>
            <a:r>
              <a:rPr lang="en-US" sz="1400" dirty="0" smtClean="0"/>
              <a:t>consumer, however, for this pilot, the key is validation of the </a:t>
            </a:r>
            <a:r>
              <a:rPr lang="en-US" sz="1400" dirty="0" err="1" smtClean="0"/>
              <a:t>HeD</a:t>
            </a:r>
            <a:r>
              <a:rPr lang="en-US" sz="1400" dirty="0" smtClean="0"/>
              <a:t> structure and content which does not rely on transport.</a:t>
            </a:r>
          </a:p>
          <a:p>
            <a:pPr>
              <a:buFont typeface="Arial" pitchFamily="34" charset="0"/>
              <a:buChar char="•"/>
            </a:pPr>
            <a:r>
              <a:rPr lang="en-US" sz="1400" dirty="0" smtClean="0"/>
              <a:t>This pilot requires partnership with vendor(s) supporting public health reporting from Laboratories and Healthcare Providers/Hospitals.   In addition, clinical subject matter expertise is required to validate content.</a:t>
            </a:r>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B0322A75-CA8B-459B-ADB1-E019FB15DA14}"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Timeline</a:t>
            </a:r>
            <a:endParaRPr lang="en-US" dirty="0"/>
          </a:p>
        </p:txBody>
      </p:sp>
      <p:sp>
        <p:nvSpPr>
          <p:cNvPr id="7" name="Content Placeholder 6"/>
          <p:cNvSpPr>
            <a:spLocks noGrp="1"/>
          </p:cNvSpPr>
          <p:nvPr>
            <p:ph idx="1"/>
          </p:nvPr>
        </p:nvSpPr>
        <p:spPr>
          <a:xfrm>
            <a:off x="373063" y="1727200"/>
            <a:ext cx="8229600" cy="920750"/>
          </a:xfrm>
        </p:spPr>
        <p:txBody>
          <a:bodyPr>
            <a:normAutofit/>
          </a:bodyPr>
          <a:lstStyle/>
          <a:p>
            <a:pPr>
              <a:buFont typeface="Arial" pitchFamily="34" charset="0"/>
              <a:buChar char="•"/>
            </a:pPr>
            <a:r>
              <a:rPr lang="en-US" sz="1800" dirty="0" smtClean="0"/>
              <a:t>We anticipate that the detailed timeline will be built in conjunction with our vendor partner(s) for this pilot, but some initial very draft dates are suggested below:</a:t>
            </a:r>
            <a:endParaRPr lang="en-US" sz="1800"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15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58559317"/>
              </p:ext>
            </p:extLst>
          </p:nvPr>
        </p:nvGraphicFramePr>
        <p:xfrm>
          <a:off x="676274" y="2647950"/>
          <a:ext cx="7839075" cy="3032760"/>
        </p:xfrm>
        <a:graphic>
          <a:graphicData uri="http://schemas.openxmlformats.org/drawingml/2006/table">
            <a:tbl>
              <a:tblPr firstRow="1" bandRow="1">
                <a:tableStyleId>{5C22544A-7EE6-4342-B048-85BDC9FD1C3A}</a:tableStyleId>
              </a:tblPr>
              <a:tblGrid>
                <a:gridCol w="2613025"/>
                <a:gridCol w="2613025"/>
                <a:gridCol w="2613025"/>
              </a:tblGrid>
              <a:tr h="370840">
                <a:tc>
                  <a:txBody>
                    <a:bodyPr/>
                    <a:lstStyle/>
                    <a:p>
                      <a:r>
                        <a:rPr lang="en-US" dirty="0" smtClean="0"/>
                        <a:t>Milestone</a:t>
                      </a:r>
                      <a:endParaRPr lang="en-US" dirty="0"/>
                    </a:p>
                  </a:txBody>
                  <a:tcPr/>
                </a:tc>
                <a:tc>
                  <a:txBody>
                    <a:bodyPr/>
                    <a:lstStyle/>
                    <a:p>
                      <a:r>
                        <a:rPr lang="en-US" dirty="0" smtClean="0"/>
                        <a:t>Target Date</a:t>
                      </a:r>
                      <a:endParaRPr lang="en-US" dirty="0"/>
                    </a:p>
                  </a:txBody>
                  <a:tcPr/>
                </a:tc>
                <a:tc>
                  <a:txBody>
                    <a:bodyPr/>
                    <a:lstStyle/>
                    <a:p>
                      <a:r>
                        <a:rPr lang="en-US" dirty="0" smtClean="0"/>
                        <a:t>Responsible Party</a:t>
                      </a:r>
                      <a:endParaRPr lang="en-US" dirty="0"/>
                    </a:p>
                  </a:txBody>
                  <a:tcPr/>
                </a:tc>
              </a:tr>
              <a:tr h="370840">
                <a:tc>
                  <a:txBody>
                    <a:bodyPr/>
                    <a:lstStyle/>
                    <a:p>
                      <a:r>
                        <a:rPr lang="en-US" dirty="0" smtClean="0"/>
                        <a:t>Create</a:t>
                      </a:r>
                      <a:r>
                        <a:rPr lang="en-US" baseline="0" dirty="0" smtClean="0"/>
                        <a:t> </a:t>
                      </a:r>
                      <a:r>
                        <a:rPr lang="en-US" baseline="0" dirty="0" err="1" smtClean="0"/>
                        <a:t>HeD</a:t>
                      </a:r>
                      <a:r>
                        <a:rPr lang="en-US" baseline="0" dirty="0" smtClean="0"/>
                        <a:t> file for San Diego County Pertussis</a:t>
                      </a:r>
                      <a:endParaRPr lang="en-US" dirty="0"/>
                    </a:p>
                  </a:txBody>
                  <a:tcPr/>
                </a:tc>
                <a:tc>
                  <a:txBody>
                    <a:bodyPr/>
                    <a:lstStyle/>
                    <a:p>
                      <a:r>
                        <a:rPr lang="en-US" dirty="0" smtClean="0"/>
                        <a:t>April 26,</a:t>
                      </a:r>
                      <a:r>
                        <a:rPr lang="en-US" baseline="0" dirty="0" smtClean="0"/>
                        <a:t> 2013</a:t>
                      </a:r>
                      <a:endParaRPr lang="en-US" dirty="0"/>
                    </a:p>
                  </a:txBody>
                  <a:tcPr/>
                </a:tc>
                <a:tc>
                  <a:txBody>
                    <a:bodyPr/>
                    <a:lstStyle/>
                    <a:p>
                      <a:r>
                        <a:rPr lang="en-US" dirty="0" err="1" smtClean="0"/>
                        <a:t>HeD</a:t>
                      </a:r>
                      <a:r>
                        <a:rPr lang="en-US" dirty="0" smtClean="0"/>
                        <a:t> Pilot Team and RCKMS team</a:t>
                      </a:r>
                      <a:endParaRPr lang="en-US" dirty="0"/>
                    </a:p>
                  </a:txBody>
                  <a:tcPr/>
                </a:tc>
              </a:tr>
              <a:tr h="370840">
                <a:tc>
                  <a:txBody>
                    <a:bodyPr/>
                    <a:lstStyle/>
                    <a:p>
                      <a:r>
                        <a:rPr lang="en-US" dirty="0" smtClean="0"/>
                        <a:t>Kickoff and Build Timeline w/</a:t>
                      </a:r>
                      <a:r>
                        <a:rPr lang="en-US" baseline="0" dirty="0" smtClean="0"/>
                        <a:t> Pilot Partner</a:t>
                      </a:r>
                      <a:endParaRPr lang="en-US" dirty="0"/>
                    </a:p>
                  </a:txBody>
                  <a:tcPr/>
                </a:tc>
                <a:tc>
                  <a:txBody>
                    <a:bodyPr/>
                    <a:lstStyle/>
                    <a:p>
                      <a:r>
                        <a:rPr lang="en-US" dirty="0" smtClean="0"/>
                        <a:t>May 8,</a:t>
                      </a:r>
                      <a:r>
                        <a:rPr lang="en-US" baseline="0" dirty="0" smtClean="0"/>
                        <a:t> 2013</a:t>
                      </a:r>
                      <a:endParaRPr lang="en-US" dirty="0"/>
                    </a:p>
                  </a:txBody>
                  <a:tcPr/>
                </a:tc>
                <a:tc>
                  <a:txBody>
                    <a:bodyPr/>
                    <a:lstStyle/>
                    <a:p>
                      <a:r>
                        <a:rPr lang="en-US" dirty="0" smtClean="0"/>
                        <a:t>RCKMS Team and Pilot Partner</a:t>
                      </a:r>
                      <a:endParaRPr lang="en-US" dirty="0"/>
                    </a:p>
                  </a:txBody>
                  <a:tcPr/>
                </a:tc>
              </a:tr>
              <a:tr h="370840">
                <a:tc>
                  <a:txBody>
                    <a:bodyPr/>
                    <a:lstStyle/>
                    <a:p>
                      <a:r>
                        <a:rPr lang="en-US" dirty="0" smtClean="0"/>
                        <a:t>Provide </a:t>
                      </a:r>
                      <a:r>
                        <a:rPr lang="en-US" dirty="0" err="1" smtClean="0"/>
                        <a:t>HeD</a:t>
                      </a:r>
                      <a:r>
                        <a:rPr lang="en-US" dirty="0" smtClean="0"/>
                        <a:t> files &amp; Briefing</a:t>
                      </a:r>
                      <a:endParaRPr lang="en-US" dirty="0"/>
                    </a:p>
                  </a:txBody>
                  <a:tcPr/>
                </a:tc>
                <a:tc>
                  <a:txBody>
                    <a:bodyPr/>
                    <a:lstStyle/>
                    <a:p>
                      <a:r>
                        <a:rPr lang="en-US" dirty="0" smtClean="0"/>
                        <a:t>May 8, 2013</a:t>
                      </a:r>
                      <a:endParaRPr lang="en-US" dirty="0"/>
                    </a:p>
                  </a:txBody>
                  <a:tcPr/>
                </a:tc>
                <a:tc>
                  <a:txBody>
                    <a:bodyPr/>
                    <a:lstStyle/>
                    <a:p>
                      <a:r>
                        <a:rPr lang="en-US" dirty="0" err="1" smtClean="0"/>
                        <a:t>HeD</a:t>
                      </a:r>
                      <a:r>
                        <a:rPr lang="en-US" dirty="0" smtClean="0"/>
                        <a:t> Pilot Team and RCKMS team</a:t>
                      </a:r>
                      <a:endParaRPr lang="en-US" dirty="0"/>
                    </a:p>
                  </a:txBody>
                  <a:tcPr/>
                </a:tc>
              </a:tr>
              <a:tr h="370840">
                <a:tc>
                  <a:txBody>
                    <a:bodyPr/>
                    <a:lstStyle/>
                    <a:p>
                      <a:r>
                        <a:rPr lang="en-US" dirty="0" smtClean="0"/>
                        <a:t>Conclude Pilot</a:t>
                      </a:r>
                      <a:endParaRPr lang="en-US" dirty="0"/>
                    </a:p>
                  </a:txBody>
                  <a:tcPr/>
                </a:tc>
                <a:tc>
                  <a:txBody>
                    <a:bodyPr/>
                    <a:lstStyle/>
                    <a:p>
                      <a:r>
                        <a:rPr lang="en-US" dirty="0" smtClean="0"/>
                        <a:t>June 15, 2013</a:t>
                      </a:r>
                      <a:endParaRPr lang="en-US" dirty="0"/>
                    </a:p>
                  </a:txBody>
                  <a:tcPr/>
                </a:tc>
                <a:tc>
                  <a:txBody>
                    <a:bodyPr/>
                    <a:lstStyle/>
                    <a:p>
                      <a:r>
                        <a:rPr lang="en-US" dirty="0" smtClean="0"/>
                        <a:t>RCKMS Team and Partner</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49087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Success Criteria	</a:t>
            </a:r>
            <a:endParaRPr lang="en-US" dirty="0"/>
          </a:p>
        </p:txBody>
      </p:sp>
      <p:sp>
        <p:nvSpPr>
          <p:cNvPr id="6" name="Content Placeholder 5"/>
          <p:cNvSpPr>
            <a:spLocks noGrp="1"/>
          </p:cNvSpPr>
          <p:nvPr>
            <p:ph idx="1"/>
          </p:nvPr>
        </p:nvSpPr>
        <p:spPr>
          <a:xfrm>
            <a:off x="304800" y="1800225"/>
            <a:ext cx="8229600" cy="3590926"/>
          </a:xfrm>
        </p:spPr>
        <p:txBody>
          <a:bodyPr>
            <a:normAutofit/>
          </a:bodyPr>
          <a:lstStyle/>
          <a:p>
            <a:pPr>
              <a:buFont typeface="Arial" pitchFamily="34" charset="0"/>
              <a:buChar char="•"/>
            </a:pPr>
            <a:r>
              <a:rPr lang="en-US" dirty="0" smtClean="0"/>
              <a:t>Assessment from vendor(s) on structure of information provided in </a:t>
            </a:r>
            <a:r>
              <a:rPr lang="en-US" dirty="0" err="1" smtClean="0"/>
              <a:t>HeD</a:t>
            </a:r>
            <a:r>
              <a:rPr lang="en-US" dirty="0" smtClean="0"/>
              <a:t> file:</a:t>
            </a:r>
          </a:p>
          <a:p>
            <a:pPr lvl="1">
              <a:buFont typeface="Arial" pitchFamily="34" charset="0"/>
              <a:buChar char="•"/>
            </a:pPr>
            <a:r>
              <a:rPr lang="en-US" sz="1600" dirty="0" smtClean="0"/>
              <a:t>Is content in a machine-</a:t>
            </a:r>
            <a:r>
              <a:rPr lang="en-US" sz="1600" dirty="0" err="1" smtClean="0"/>
              <a:t>processable</a:t>
            </a:r>
            <a:r>
              <a:rPr lang="en-US" sz="1600" dirty="0" smtClean="0"/>
              <a:t> format that can be consumed by vendor’s system?</a:t>
            </a:r>
          </a:p>
          <a:p>
            <a:pPr lvl="1">
              <a:buFont typeface="Arial" pitchFamily="34" charset="0"/>
              <a:buChar char="•"/>
            </a:pPr>
            <a:r>
              <a:rPr lang="en-US" sz="1600" dirty="0" smtClean="0"/>
              <a:t>Once consumed, can content be presented to the clinician?</a:t>
            </a:r>
          </a:p>
          <a:p>
            <a:pPr>
              <a:buFont typeface="Arial" pitchFamily="34" charset="0"/>
              <a:buChar char="•"/>
            </a:pPr>
            <a:r>
              <a:rPr lang="en-US" dirty="0" smtClean="0"/>
              <a:t>Assessment by public health reporter (</a:t>
            </a:r>
            <a:r>
              <a:rPr lang="en-US" dirty="0" err="1" smtClean="0"/>
              <a:t>laboratorian</a:t>
            </a:r>
            <a:r>
              <a:rPr lang="en-US" dirty="0" smtClean="0"/>
              <a:t> and clinician) on content included in files:</a:t>
            </a:r>
          </a:p>
          <a:p>
            <a:pPr lvl="1">
              <a:buFont typeface="Arial" pitchFamily="34" charset="0"/>
              <a:buChar char="•"/>
            </a:pPr>
            <a:r>
              <a:rPr lang="en-US" sz="1600" dirty="0" smtClean="0"/>
              <a:t>Is this the right information for determining if a report qualifies for submission to public health?</a:t>
            </a:r>
          </a:p>
          <a:p>
            <a:pPr lvl="1">
              <a:buFont typeface="Arial" pitchFamily="34" charset="0"/>
              <a:buChar char="•"/>
            </a:pPr>
            <a:r>
              <a:rPr lang="en-US" sz="1600" dirty="0" smtClean="0"/>
              <a:t>Is there information missing that would must/should be included?</a:t>
            </a:r>
          </a:p>
        </p:txBody>
      </p:sp>
      <p:sp>
        <p:nvSpPr>
          <p:cNvPr id="3" name="Date Placeholder 2"/>
          <p:cNvSpPr>
            <a:spLocks noGrp="1"/>
          </p:cNvSpPr>
          <p:nvPr>
            <p:ph type="dt" sz="half" idx="10"/>
          </p:nvPr>
        </p:nvSpPr>
        <p:spPr/>
        <p:txBody>
          <a:bodyPr/>
          <a:lstStyle/>
          <a:p>
            <a:pPr>
              <a:defRPr/>
            </a:pPr>
            <a:r>
              <a:rPr lang="en-US" dirty="0" smtClean="0"/>
              <a:t>10/11/2011</a:t>
            </a:r>
            <a:endParaRPr lang="en-US" dirty="0"/>
          </a:p>
        </p:txBody>
      </p:sp>
      <p:sp>
        <p:nvSpPr>
          <p:cNvPr id="4" name="Slide Number Placeholder 3"/>
          <p:cNvSpPr>
            <a:spLocks noGrp="1"/>
          </p:cNvSpPr>
          <p:nvPr>
            <p:ph type="sldNum" sz="quarter" idx="12"/>
          </p:nvPr>
        </p:nvSpPr>
        <p:spPr/>
        <p:txBody>
          <a:bodyPr/>
          <a:lstStyle/>
          <a:p>
            <a:pPr>
              <a:defRPr/>
            </a:pPr>
            <a:fld id="{A4002DDB-ECD9-49E7-A5DD-C1D562065810}" type="slidenum">
              <a:rPr lang="en-US" smtClean="0"/>
              <a:pPr>
                <a:defRPr/>
              </a:pPr>
              <a:t>16</a:t>
            </a:fld>
            <a:endParaRPr lang="en-US" dirty="0"/>
          </a:p>
        </p:txBody>
      </p:sp>
    </p:spTree>
    <p:extLst>
      <p:ext uri="{BB962C8B-B14F-4D97-AF65-F5344CB8AC3E}">
        <p14:creationId xmlns:p14="http://schemas.microsoft.com/office/powerpoint/2010/main" val="417819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Scope/Out of Scope</a:t>
            </a:r>
            <a:endParaRPr lang="en-US" dirty="0"/>
          </a:p>
        </p:txBody>
      </p:sp>
      <p:sp>
        <p:nvSpPr>
          <p:cNvPr id="3" name="Content Placeholder 2"/>
          <p:cNvSpPr>
            <a:spLocks noGrp="1"/>
          </p:cNvSpPr>
          <p:nvPr>
            <p:ph idx="1"/>
          </p:nvPr>
        </p:nvSpPr>
        <p:spPr>
          <a:xfrm>
            <a:off x="457200" y="1657350"/>
            <a:ext cx="8229600" cy="4375150"/>
          </a:xfrm>
        </p:spPr>
        <p:txBody>
          <a:bodyPr>
            <a:normAutofit/>
          </a:bodyPr>
          <a:lstStyle/>
          <a:p>
            <a:pPr>
              <a:buFont typeface="Arial" pitchFamily="34" charset="0"/>
              <a:buChar char="•"/>
            </a:pPr>
            <a:r>
              <a:rPr lang="en-US" b="1" dirty="0" smtClean="0"/>
              <a:t>In </a:t>
            </a:r>
            <a:r>
              <a:rPr lang="en-US" b="1" dirty="0"/>
              <a:t>S</a:t>
            </a:r>
            <a:r>
              <a:rPr lang="en-US" b="1" dirty="0" smtClean="0"/>
              <a:t>cope </a:t>
            </a:r>
            <a:endParaRPr lang="en-US" b="1" dirty="0"/>
          </a:p>
          <a:p>
            <a:pPr lvl="1"/>
            <a:r>
              <a:rPr lang="en-US" sz="1600" dirty="0"/>
              <a:t>Working with 1-2 Vendors/Healthcare SMEs </a:t>
            </a:r>
          </a:p>
          <a:p>
            <a:pPr lvl="1"/>
            <a:r>
              <a:rPr lang="en-US" sz="1600" dirty="0"/>
              <a:t>Producing </a:t>
            </a:r>
            <a:r>
              <a:rPr lang="en-US" sz="1600" dirty="0" err="1" smtClean="0"/>
              <a:t>HeD</a:t>
            </a:r>
            <a:r>
              <a:rPr lang="en-US" sz="1600" dirty="0" smtClean="0"/>
              <a:t> file(s) </a:t>
            </a:r>
            <a:r>
              <a:rPr lang="en-US" sz="1600" dirty="0"/>
              <a:t>for San Diego County Pertussis</a:t>
            </a:r>
          </a:p>
          <a:p>
            <a:pPr lvl="1"/>
            <a:r>
              <a:rPr lang="en-US" sz="1600" dirty="0" err="1" smtClean="0"/>
              <a:t>HeD</a:t>
            </a:r>
            <a:r>
              <a:rPr lang="en-US" sz="1600" dirty="0" smtClean="0"/>
              <a:t> </a:t>
            </a:r>
            <a:r>
              <a:rPr lang="en-US" sz="1600" dirty="0"/>
              <a:t>file to contain reporting specifications for San Diego County Pertussis:</a:t>
            </a:r>
          </a:p>
          <a:p>
            <a:pPr lvl="2"/>
            <a:r>
              <a:rPr lang="en-US" sz="1400" dirty="0" smtClean="0"/>
              <a:t>Reporting criteria (Laboratory diagnostic, Clinical, Epidemiological)</a:t>
            </a:r>
          </a:p>
          <a:p>
            <a:pPr lvl="1"/>
            <a:r>
              <a:rPr lang="en-US" sz="1600" dirty="0" err="1" smtClean="0"/>
              <a:t>HeD</a:t>
            </a:r>
            <a:r>
              <a:rPr lang="en-US" sz="1600" dirty="0" smtClean="0"/>
              <a:t> </a:t>
            </a:r>
            <a:r>
              <a:rPr lang="en-US" sz="1600" dirty="0"/>
              <a:t>file content will be targeted at the following types of public health reporters:</a:t>
            </a:r>
          </a:p>
          <a:p>
            <a:pPr lvl="2"/>
            <a:r>
              <a:rPr lang="en-US" sz="1400" dirty="0" smtClean="0"/>
              <a:t> Laboratories </a:t>
            </a:r>
          </a:p>
          <a:p>
            <a:pPr lvl="2"/>
            <a:r>
              <a:rPr lang="en-US" sz="1400" dirty="0" smtClean="0"/>
              <a:t> Healthcare Provider/Hospital</a:t>
            </a:r>
          </a:p>
          <a:p>
            <a:pPr lvl="1"/>
            <a:r>
              <a:rPr lang="en-US" sz="1600" dirty="0"/>
              <a:t>Mapping from the database to </a:t>
            </a:r>
            <a:r>
              <a:rPr lang="en-US" sz="1600" dirty="0" err="1" smtClean="0"/>
              <a:t>HeD</a:t>
            </a:r>
            <a:r>
              <a:rPr lang="en-US" sz="1600" dirty="0" smtClean="0"/>
              <a:t> to illustrate plan for automatic file generation</a:t>
            </a:r>
            <a:endParaRPr lang="en-US" sz="1600" dirty="0"/>
          </a:p>
          <a:p>
            <a:pPr>
              <a:buFont typeface="Arial" pitchFamily="34" charset="0"/>
              <a:buChar char="•"/>
            </a:pPr>
            <a:r>
              <a:rPr lang="en-US" b="1" dirty="0" smtClean="0"/>
              <a:t>Out </a:t>
            </a:r>
            <a:r>
              <a:rPr lang="en-US" b="1" dirty="0"/>
              <a:t>of scope </a:t>
            </a:r>
            <a:endParaRPr lang="en-US" b="1" dirty="0" smtClean="0"/>
          </a:p>
          <a:p>
            <a:pPr lvl="1"/>
            <a:r>
              <a:rPr lang="en-US" sz="1600" dirty="0" smtClean="0"/>
              <a:t>Producing </a:t>
            </a:r>
            <a:r>
              <a:rPr lang="en-US" sz="1600" dirty="0"/>
              <a:t>artifacts for other conditions or </a:t>
            </a:r>
            <a:r>
              <a:rPr lang="en-US" sz="1600" dirty="0" smtClean="0"/>
              <a:t>jurisdictions</a:t>
            </a:r>
            <a:endParaRPr lang="en-US" sz="1600" dirty="0"/>
          </a:p>
          <a:p>
            <a:pPr lvl="1"/>
            <a:r>
              <a:rPr lang="en-US" sz="1600" dirty="0" smtClean="0"/>
              <a:t>Automated generation of </a:t>
            </a:r>
            <a:r>
              <a:rPr lang="en-US" sz="1600" dirty="0"/>
              <a:t>the </a:t>
            </a:r>
            <a:r>
              <a:rPr lang="en-US" sz="1600" dirty="0" err="1" smtClean="0"/>
              <a:t>HeD</a:t>
            </a:r>
            <a:r>
              <a:rPr lang="en-US" sz="1600" dirty="0" smtClean="0"/>
              <a:t> file</a:t>
            </a:r>
          </a:p>
          <a:p>
            <a:pPr lvl="1"/>
            <a:r>
              <a:rPr lang="en-US" sz="1600" dirty="0" smtClean="0"/>
              <a:t>Automated transport of the </a:t>
            </a:r>
            <a:r>
              <a:rPr lang="en-US" sz="1600" dirty="0" err="1" smtClean="0"/>
              <a:t>HeD</a:t>
            </a:r>
            <a:r>
              <a:rPr lang="en-US" sz="1600" dirty="0" smtClean="0"/>
              <a:t> file</a:t>
            </a:r>
            <a:endParaRPr lang="en-US" sz="1600"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17</a:t>
            </a:fld>
            <a:endParaRPr lang="en-US" dirty="0"/>
          </a:p>
        </p:txBody>
      </p:sp>
    </p:spTree>
    <p:extLst>
      <p:ext uri="{BB962C8B-B14F-4D97-AF65-F5344CB8AC3E}">
        <p14:creationId xmlns:p14="http://schemas.microsoft.com/office/powerpoint/2010/main" val="168492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Questions/Needs</a:t>
            </a:r>
            <a:endParaRPr lang="en-US" dirty="0"/>
          </a:p>
        </p:txBody>
      </p:sp>
      <p:sp>
        <p:nvSpPr>
          <p:cNvPr id="3" name="Content Placeholder 2"/>
          <p:cNvSpPr>
            <a:spLocks noGrp="1"/>
          </p:cNvSpPr>
          <p:nvPr>
            <p:ph idx="1"/>
          </p:nvPr>
        </p:nvSpPr>
        <p:spPr>
          <a:xfrm>
            <a:off x="373063" y="1593850"/>
            <a:ext cx="8229600" cy="4141788"/>
          </a:xfrm>
        </p:spPr>
        <p:txBody>
          <a:bodyPr/>
          <a:lstStyle/>
          <a:p>
            <a:pPr>
              <a:buFont typeface="Arial" pitchFamily="34" charset="0"/>
              <a:buChar char="•"/>
            </a:pPr>
            <a:r>
              <a:rPr lang="en-US" sz="1600" i="1" dirty="0" smtClean="0"/>
              <a:t>Please include those items you wish to consider any questions you have or hope the pilot addresses.  Additionally, please include those items you need in order to succeed</a:t>
            </a:r>
            <a:r>
              <a:rPr lang="en-US" dirty="0" smtClean="0"/>
              <a:t>.</a:t>
            </a:r>
            <a:r>
              <a:rPr lang="en-US" sz="1600" i="1" dirty="0" smtClean="0"/>
              <a:t>(we will try to accommodate as many of these needs as possible within the scope of ONC, S&amp;I and HeD)</a:t>
            </a:r>
            <a:endParaRPr lang="en-US" sz="1600" i="1"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References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Use Case 1: </a:t>
            </a:r>
            <a:r>
              <a:rPr lang="en-US" dirty="0">
                <a:hlinkClick r:id="rId2"/>
              </a:rPr>
              <a:t>http://</a:t>
            </a:r>
            <a:r>
              <a:rPr lang="en-US" dirty="0" smtClean="0">
                <a:hlinkClick r:id="rId2"/>
              </a:rPr>
              <a:t>wiki.siframework.org/Health+eDecisions+Use+Case</a:t>
            </a:r>
            <a:r>
              <a:rPr lang="en-US" dirty="0" smtClean="0"/>
              <a:t> </a:t>
            </a:r>
          </a:p>
          <a:p>
            <a:endParaRPr lang="en-US" dirty="0"/>
          </a:p>
          <a:p>
            <a:pPr>
              <a:buFont typeface="Arial" pitchFamily="34" charset="0"/>
              <a:buChar char="•"/>
            </a:pPr>
            <a:r>
              <a:rPr lang="en-US" dirty="0" smtClean="0"/>
              <a:t>Implementation Guide for UC 1</a:t>
            </a:r>
            <a:r>
              <a:rPr lang="en-US" dirty="0"/>
              <a:t>: </a:t>
            </a:r>
            <a:r>
              <a:rPr lang="en-US" dirty="0">
                <a:hlinkClick r:id="rId3"/>
              </a:rPr>
              <a:t>http://wiki.siframework.org/Health+eDecisions+Harmonization+and+Standards+%</a:t>
            </a:r>
            <a:r>
              <a:rPr lang="en-US" dirty="0" smtClean="0">
                <a:hlinkClick r:id="rId3"/>
              </a:rPr>
              <a:t>28Implementation%29</a:t>
            </a:r>
            <a:r>
              <a:rPr lang="en-US" dirty="0" smtClean="0"/>
              <a:t>  (see the “Final Consensus and Harmonization”)</a:t>
            </a:r>
          </a:p>
          <a:p>
            <a:endParaRPr lang="en-US" dirty="0"/>
          </a:p>
          <a:p>
            <a:pPr>
              <a:buFont typeface="Arial" pitchFamily="34" charset="0"/>
              <a:buChar char="•"/>
            </a:pPr>
            <a:r>
              <a:rPr lang="en-US" dirty="0" smtClean="0"/>
              <a:t>Pilots </a:t>
            </a:r>
            <a:r>
              <a:rPr lang="en-US" dirty="0"/>
              <a:t>Wiki Page</a:t>
            </a:r>
            <a:r>
              <a:rPr lang="en-US" dirty="0" smtClean="0"/>
              <a:t>: </a:t>
            </a:r>
            <a:r>
              <a:rPr lang="en-US" dirty="0" smtClean="0">
                <a:hlinkClick r:id="rId4"/>
              </a:rPr>
              <a:t>http</a:t>
            </a:r>
            <a:r>
              <a:rPr lang="en-US" dirty="0">
                <a:hlinkClick r:id="rId4"/>
              </a:rPr>
              <a:t>://</a:t>
            </a:r>
            <a:r>
              <a:rPr lang="en-US" dirty="0" smtClean="0">
                <a:hlinkClick r:id="rId4"/>
              </a:rPr>
              <a:t>wiki.siframework.org/Health+eDecisions+Pilots</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19</a:t>
            </a:fld>
            <a:endParaRPr lang="en-US" dirty="0"/>
          </a:p>
        </p:txBody>
      </p:sp>
    </p:spTree>
    <p:extLst>
      <p:ext uri="{BB962C8B-B14F-4D97-AF65-F5344CB8AC3E}">
        <p14:creationId xmlns:p14="http://schemas.microsoft.com/office/powerpoint/2010/main" val="10239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Team</a:t>
            </a:r>
            <a:endParaRPr lang="en-US" dirty="0"/>
          </a:p>
        </p:txBody>
      </p:sp>
      <p:sp>
        <p:nvSpPr>
          <p:cNvPr id="3" name="Content Placeholder 2"/>
          <p:cNvSpPr>
            <a:spLocks noGrp="1"/>
          </p:cNvSpPr>
          <p:nvPr>
            <p:ph idx="1"/>
          </p:nvPr>
        </p:nvSpPr>
        <p:spPr>
          <a:xfrm>
            <a:off x="373063" y="1631218"/>
            <a:ext cx="8229600" cy="1083408"/>
          </a:xfrm>
        </p:spPr>
        <p:txBody>
          <a:bodyPr/>
          <a:lstStyle/>
          <a:p>
            <a:r>
              <a:rPr lang="en-US" sz="1600" i="1" dirty="0" smtClean="0"/>
              <a:t>Identify the members of your organization who will be supporting this pilot.  If possible include the role he/she will play in the pilot and contact information</a:t>
            </a:r>
          </a:p>
          <a:p>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B0322A75-CA8B-459B-ADB1-E019FB15DA14}"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13300874"/>
              </p:ext>
            </p:extLst>
          </p:nvPr>
        </p:nvGraphicFramePr>
        <p:xfrm>
          <a:off x="733425" y="2578100"/>
          <a:ext cx="7534275" cy="2225040"/>
        </p:xfrm>
        <a:graphic>
          <a:graphicData uri="http://schemas.openxmlformats.org/drawingml/2006/table">
            <a:tbl>
              <a:tblPr firstRow="1" bandRow="1">
                <a:tableStyleId>{5C22544A-7EE6-4342-B048-85BDC9FD1C3A}</a:tableStyleId>
              </a:tblPr>
              <a:tblGrid>
                <a:gridCol w="2032000"/>
                <a:gridCol w="2032000"/>
                <a:gridCol w="3470275"/>
              </a:tblGrid>
              <a:tr h="370840">
                <a:tc>
                  <a:txBody>
                    <a:bodyPr/>
                    <a:lstStyle/>
                    <a:p>
                      <a:r>
                        <a:rPr lang="en-US" dirty="0" smtClean="0"/>
                        <a:t>Name</a:t>
                      </a:r>
                      <a:endParaRPr lang="en-US" dirty="0"/>
                    </a:p>
                  </a:txBody>
                  <a:tcPr/>
                </a:tc>
                <a:tc>
                  <a:txBody>
                    <a:bodyPr/>
                    <a:lstStyle/>
                    <a:p>
                      <a:r>
                        <a:rPr lang="en-US" dirty="0" smtClean="0"/>
                        <a:t>Role </a:t>
                      </a:r>
                      <a:endParaRPr lang="en-US" dirty="0"/>
                    </a:p>
                  </a:txBody>
                  <a:tcPr/>
                </a:tc>
                <a:tc>
                  <a:txBody>
                    <a:bodyPr/>
                    <a:lstStyle/>
                    <a:p>
                      <a:r>
                        <a:rPr lang="en-US" dirty="0" smtClean="0"/>
                        <a:t>Email</a:t>
                      </a:r>
                      <a:endParaRPr lang="en-US" dirty="0"/>
                    </a:p>
                  </a:txBody>
                  <a:tcPr/>
                </a:tc>
              </a:tr>
              <a:tr h="370840">
                <a:tc>
                  <a:txBody>
                    <a:bodyPr/>
                    <a:lstStyle/>
                    <a:p>
                      <a:r>
                        <a:rPr lang="en-US" dirty="0" smtClean="0"/>
                        <a:t>Laura Conn</a:t>
                      </a:r>
                      <a:endParaRPr lang="en-US" dirty="0"/>
                    </a:p>
                  </a:txBody>
                  <a:tcPr/>
                </a:tc>
                <a:tc>
                  <a:txBody>
                    <a:bodyPr/>
                    <a:lstStyle/>
                    <a:p>
                      <a:r>
                        <a:rPr lang="en-US" dirty="0" smtClean="0"/>
                        <a:t>Pilot Sponsor</a:t>
                      </a:r>
                      <a:endParaRPr lang="en-US" dirty="0"/>
                    </a:p>
                  </a:txBody>
                  <a:tcPr/>
                </a:tc>
                <a:tc>
                  <a:txBody>
                    <a:bodyPr/>
                    <a:lstStyle/>
                    <a:p>
                      <a:r>
                        <a:rPr lang="en-US" dirty="0" smtClean="0"/>
                        <a:t>lconn@cdc.gov</a:t>
                      </a:r>
                      <a:endParaRPr lang="en-US" dirty="0"/>
                    </a:p>
                  </a:txBody>
                  <a:tcPr/>
                </a:tc>
              </a:tr>
              <a:tr h="370840">
                <a:tc>
                  <a:txBody>
                    <a:bodyPr/>
                    <a:lstStyle/>
                    <a:p>
                      <a:r>
                        <a:rPr lang="en-US" dirty="0" smtClean="0"/>
                        <a:t>Rita </a:t>
                      </a:r>
                      <a:r>
                        <a:rPr lang="en-US" dirty="0" err="1" smtClean="0"/>
                        <a:t>Altamore</a:t>
                      </a:r>
                      <a:endParaRPr lang="en-US" dirty="0"/>
                    </a:p>
                  </a:txBody>
                  <a:tcPr/>
                </a:tc>
                <a:tc>
                  <a:txBody>
                    <a:bodyPr/>
                    <a:lstStyle/>
                    <a:p>
                      <a:r>
                        <a:rPr lang="en-US" dirty="0" smtClean="0"/>
                        <a:t>SME</a:t>
                      </a:r>
                      <a:endParaRPr lang="en-US" dirty="0"/>
                    </a:p>
                  </a:txBody>
                  <a:tcPr/>
                </a:tc>
                <a:tc>
                  <a:txBody>
                    <a:bodyPr/>
                    <a:lstStyle/>
                    <a:p>
                      <a:r>
                        <a:rPr lang="en-US" dirty="0" smtClean="0"/>
                        <a:t>Rita.Altamore@DOH.WA.GOV</a:t>
                      </a:r>
                      <a:endParaRPr lang="en-US" dirty="0"/>
                    </a:p>
                  </a:txBody>
                  <a:tcPr/>
                </a:tc>
              </a:tr>
              <a:tr h="370840">
                <a:tc>
                  <a:txBody>
                    <a:bodyPr/>
                    <a:lstStyle/>
                    <a:p>
                      <a:r>
                        <a:rPr lang="en-US" dirty="0" smtClean="0"/>
                        <a:t>Catherine </a:t>
                      </a:r>
                      <a:r>
                        <a:rPr lang="en-US" dirty="0" err="1" smtClean="0"/>
                        <a:t>Staes</a:t>
                      </a:r>
                      <a:endParaRPr lang="en-US" dirty="0"/>
                    </a:p>
                  </a:txBody>
                  <a:tcPr/>
                </a:tc>
                <a:tc>
                  <a:txBody>
                    <a:bodyPr/>
                    <a:lstStyle/>
                    <a:p>
                      <a:r>
                        <a:rPr lang="en-US" dirty="0" smtClean="0"/>
                        <a:t>SME</a:t>
                      </a:r>
                      <a:endParaRPr lang="en-US" dirty="0"/>
                    </a:p>
                  </a:txBody>
                  <a:tcPr/>
                </a:tc>
                <a:tc>
                  <a:txBody>
                    <a:bodyPr/>
                    <a:lstStyle/>
                    <a:p>
                      <a:r>
                        <a:rPr lang="en-US" dirty="0" smtClean="0"/>
                        <a:t>catherine.staes@hsc.utah.edu</a:t>
                      </a:r>
                      <a:endParaRPr lang="en-US" dirty="0"/>
                    </a:p>
                  </a:txBody>
                  <a:tcPr/>
                </a:tc>
              </a:tr>
              <a:tr h="370840">
                <a:tc>
                  <a:txBody>
                    <a:bodyPr/>
                    <a:lstStyle/>
                    <a:p>
                      <a:r>
                        <a:rPr lang="en-US" dirty="0" err="1" smtClean="0"/>
                        <a:t>Shu</a:t>
                      </a:r>
                      <a:r>
                        <a:rPr lang="en-US" dirty="0" smtClean="0"/>
                        <a:t> </a:t>
                      </a:r>
                      <a:r>
                        <a:rPr lang="en-US" dirty="0" err="1" smtClean="0"/>
                        <a:t>McGarvey</a:t>
                      </a:r>
                      <a:endParaRPr lang="en-US" dirty="0"/>
                    </a:p>
                  </a:txBody>
                  <a:tcPr/>
                </a:tc>
                <a:tc>
                  <a:txBody>
                    <a:bodyPr/>
                    <a:lstStyle/>
                    <a:p>
                      <a:r>
                        <a:rPr lang="en-US" dirty="0" smtClean="0"/>
                        <a:t>Primary contact</a:t>
                      </a:r>
                      <a:endParaRPr lang="en-US" dirty="0"/>
                    </a:p>
                  </a:txBody>
                  <a:tcPr/>
                </a:tc>
                <a:tc>
                  <a:txBody>
                    <a:bodyPr/>
                    <a:lstStyle/>
                    <a:p>
                      <a:r>
                        <a:rPr lang="en-US" dirty="0" smtClean="0"/>
                        <a:t>smcgarvey@cdc.gov</a:t>
                      </a:r>
                      <a:endParaRPr lang="en-US" dirty="0"/>
                    </a:p>
                  </a:txBody>
                  <a:tcPr/>
                </a:tc>
              </a:tr>
              <a:tr h="370840">
                <a:tc>
                  <a:txBody>
                    <a:bodyPr/>
                    <a:lstStyle/>
                    <a:p>
                      <a:r>
                        <a:rPr lang="en-US" dirty="0" err="1" smtClean="0"/>
                        <a:t>Randheer</a:t>
                      </a:r>
                      <a:r>
                        <a:rPr lang="en-US" baseline="0" dirty="0" smtClean="0"/>
                        <a:t> </a:t>
                      </a:r>
                      <a:r>
                        <a:rPr lang="en-US" baseline="0" dirty="0" err="1" smtClean="0"/>
                        <a:t>Gerhot</a:t>
                      </a:r>
                      <a:endParaRPr lang="en-US" dirty="0"/>
                    </a:p>
                  </a:txBody>
                  <a:tcPr/>
                </a:tc>
                <a:tc>
                  <a:txBody>
                    <a:bodyPr/>
                    <a:lstStyle/>
                    <a:p>
                      <a:r>
                        <a:rPr lang="en-US" dirty="0" smtClean="0"/>
                        <a:t>Architect</a:t>
                      </a:r>
                      <a:endParaRPr lang="en-US" dirty="0"/>
                    </a:p>
                  </a:txBody>
                  <a:tcPr/>
                </a:tc>
                <a:tc>
                  <a:txBody>
                    <a:bodyPr/>
                    <a:lstStyle/>
                    <a:p>
                      <a:r>
                        <a:rPr lang="en-US" dirty="0" smtClean="0"/>
                        <a:t>rgi8@cdc.gov</a:t>
                      </a:r>
                      <a:endParaRPr lang="en-US" dirty="0"/>
                    </a:p>
                  </a:txBody>
                  <a:tcPr/>
                </a:tc>
              </a:tr>
            </a:tbl>
          </a:graphicData>
        </a:graphic>
      </p:graphicFrame>
    </p:spTree>
    <p:extLst>
      <p:ext uri="{BB962C8B-B14F-4D97-AF65-F5344CB8AC3E}">
        <p14:creationId xmlns:p14="http://schemas.microsoft.com/office/powerpoint/2010/main" val="604839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timeline details</a:t>
            </a:r>
            <a:endParaRPr lang="en-US"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20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8696464"/>
              </p:ext>
            </p:extLst>
          </p:nvPr>
        </p:nvGraphicFramePr>
        <p:xfrm>
          <a:off x="276227" y="1732280"/>
          <a:ext cx="8648699" cy="4663440"/>
        </p:xfrm>
        <a:graphic>
          <a:graphicData uri="http://schemas.openxmlformats.org/drawingml/2006/table">
            <a:tbl>
              <a:tblPr firstRow="1" bandRow="1">
                <a:tableStyleId>{5C22544A-7EE6-4342-B048-85BDC9FD1C3A}</a:tableStyleId>
              </a:tblPr>
              <a:tblGrid>
                <a:gridCol w="2544622"/>
                <a:gridCol w="1416749"/>
                <a:gridCol w="2185410"/>
                <a:gridCol w="2501918"/>
              </a:tblGrid>
              <a:tr h="370840">
                <a:tc>
                  <a:txBody>
                    <a:bodyPr/>
                    <a:lstStyle/>
                    <a:p>
                      <a:r>
                        <a:rPr lang="en-US" sz="1000" dirty="0" smtClean="0">
                          <a:latin typeface="Calibri" pitchFamily="34" charset="0"/>
                        </a:rPr>
                        <a:t>Goal &amp;</a:t>
                      </a:r>
                      <a:r>
                        <a:rPr lang="en-US" sz="1000" baseline="0" dirty="0" smtClean="0">
                          <a:latin typeface="Calibri" pitchFamily="34" charset="0"/>
                        </a:rPr>
                        <a:t> Activities</a:t>
                      </a:r>
                      <a:endParaRPr lang="en-US" sz="1000" dirty="0">
                        <a:latin typeface="Calibri" pitchFamily="34" charset="0"/>
                      </a:endParaRPr>
                    </a:p>
                  </a:txBody>
                  <a:tcPr/>
                </a:tc>
                <a:tc>
                  <a:txBody>
                    <a:bodyPr/>
                    <a:lstStyle/>
                    <a:p>
                      <a:r>
                        <a:rPr lang="en-US" sz="1000" b="1" kern="1200" dirty="0" smtClean="0">
                          <a:solidFill>
                            <a:schemeClr val="lt1"/>
                          </a:solidFill>
                          <a:latin typeface="Calibri" pitchFamily="34" charset="0"/>
                          <a:ea typeface="+mn-ea"/>
                          <a:cs typeface="+mn-cs"/>
                        </a:rPr>
                        <a:t>  Week </a:t>
                      </a:r>
                    </a:p>
                    <a:p>
                      <a:r>
                        <a:rPr lang="en-US" sz="1000" b="1" kern="1200" dirty="0" smtClean="0">
                          <a:solidFill>
                            <a:schemeClr val="lt1"/>
                          </a:solidFill>
                          <a:latin typeface="Calibri" pitchFamily="34" charset="0"/>
                          <a:ea typeface="+mn-ea"/>
                          <a:cs typeface="+mn-cs"/>
                        </a:rPr>
                        <a:t>Number</a:t>
                      </a:r>
                    </a:p>
                  </a:txBody>
                  <a:tcPr/>
                </a:tc>
                <a:tc>
                  <a:txBody>
                    <a:bodyPr/>
                    <a:lstStyle/>
                    <a:p>
                      <a:r>
                        <a:rPr lang="en-US" sz="1000" b="1" kern="1200" dirty="0" smtClean="0">
                          <a:solidFill>
                            <a:schemeClr val="lt1"/>
                          </a:solidFill>
                          <a:latin typeface="Calibri" pitchFamily="34" charset="0"/>
                          <a:ea typeface="+mn-ea"/>
                          <a:cs typeface="+mn-cs"/>
                        </a:rPr>
                        <a:t>Tentative Dates</a:t>
                      </a:r>
                    </a:p>
                  </a:txBody>
                  <a:tcPr/>
                </a:tc>
                <a:tc>
                  <a:txBody>
                    <a:bodyPr/>
                    <a:lstStyle/>
                    <a:p>
                      <a:r>
                        <a:rPr lang="en-US" sz="1000" b="1" kern="1200" dirty="0" smtClean="0">
                          <a:solidFill>
                            <a:schemeClr val="lt1"/>
                          </a:solidFill>
                          <a:latin typeface="Calibri" pitchFamily="34" charset="0"/>
                          <a:ea typeface="+mn-ea"/>
                          <a:cs typeface="+mn-cs"/>
                        </a:rPr>
                        <a:t>Deliverables</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Calibri" pitchFamily="34" charset="0"/>
                          <a:ea typeface="SimSun"/>
                          <a:cs typeface="Times New Roman"/>
                        </a:rPr>
                        <a:t>Kickoff /Establish Goals</a:t>
                      </a:r>
                      <a:r>
                        <a:rPr lang="en-US" sz="1000" b="1" kern="1200" baseline="0" dirty="0" smtClean="0">
                          <a:solidFill>
                            <a:schemeClr val="dk1"/>
                          </a:solidFill>
                          <a:latin typeface="Calibri" pitchFamily="34" charset="0"/>
                          <a:ea typeface="SimSun"/>
                          <a:cs typeface="Times New Roman"/>
                        </a:rPr>
                        <a:t> &amp; </a:t>
                      </a:r>
                      <a:r>
                        <a:rPr lang="en-US" sz="1000" b="1" kern="1200" dirty="0" smtClean="0">
                          <a:solidFill>
                            <a:schemeClr val="dk1"/>
                          </a:solidFill>
                          <a:latin typeface="Calibri" pitchFamily="34" charset="0"/>
                          <a:ea typeface="SimSun"/>
                          <a:cs typeface="Times New Roman"/>
                        </a:rPr>
                        <a:t>Partnerships</a:t>
                      </a:r>
                      <a:r>
                        <a:rPr lang="en-US" sz="1000" kern="1200" dirty="0" smtClean="0">
                          <a:solidFill>
                            <a:schemeClr val="dk1"/>
                          </a:solidFill>
                          <a:latin typeface="Calibri" pitchFamily="34" charset="0"/>
                          <a:ea typeface="SimSun"/>
                          <a:cs typeface="Times New Roman"/>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Review</a:t>
                      </a:r>
                      <a:r>
                        <a:rPr lang="en-US" sz="1000" kern="1200" baseline="0" dirty="0" smtClean="0">
                          <a:solidFill>
                            <a:schemeClr val="dk1"/>
                          </a:solidFill>
                          <a:latin typeface="Calibri" pitchFamily="34" charset="0"/>
                          <a:ea typeface="SimSun"/>
                          <a:cs typeface="Times New Roman"/>
                        </a:rPr>
                        <a:t> HeD Initiative Goals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Review</a:t>
                      </a:r>
                      <a:r>
                        <a:rPr lang="en-US" sz="1000" kern="1200" baseline="0" dirty="0" smtClean="0">
                          <a:solidFill>
                            <a:schemeClr val="dk1"/>
                          </a:solidFill>
                          <a:latin typeface="Calibri" pitchFamily="34" charset="0"/>
                          <a:ea typeface="SimSun"/>
                          <a:cs typeface="Times New Roman"/>
                        </a:rPr>
                        <a:t> </a:t>
                      </a:r>
                      <a:r>
                        <a:rPr lang="en-US" sz="1000" kern="1200" dirty="0" smtClean="0">
                          <a:solidFill>
                            <a:schemeClr val="dk1"/>
                          </a:solidFill>
                          <a:latin typeface="Calibri" pitchFamily="34" charset="0"/>
                          <a:ea typeface="SimSun"/>
                          <a:cs typeface="Times New Roman"/>
                        </a:rPr>
                        <a:t>Piloting Process &amp; Resources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Define</a:t>
                      </a:r>
                      <a:r>
                        <a:rPr lang="en-US" sz="1000" kern="1200" baseline="0" dirty="0" smtClean="0">
                          <a:solidFill>
                            <a:schemeClr val="dk1"/>
                          </a:solidFill>
                          <a:latin typeface="Calibri" pitchFamily="34" charset="0"/>
                          <a:ea typeface="SimSun"/>
                          <a:cs typeface="Times New Roman"/>
                        </a:rPr>
                        <a:t> Value Statement</a:t>
                      </a:r>
                      <a:endParaRPr lang="en-US" sz="1000" kern="1200" dirty="0" smtClean="0">
                        <a:solidFill>
                          <a:schemeClr val="dk1"/>
                        </a:solidFill>
                        <a:latin typeface="Calibri" pitchFamily="34" charset="0"/>
                        <a:ea typeface="SimSu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Define</a:t>
                      </a:r>
                      <a:r>
                        <a:rPr lang="en-US" sz="1000" kern="1200" baseline="0" dirty="0" smtClean="0">
                          <a:solidFill>
                            <a:schemeClr val="dk1"/>
                          </a:solidFill>
                          <a:latin typeface="Calibri" pitchFamily="34" charset="0"/>
                          <a:ea typeface="SimSun"/>
                          <a:cs typeface="Times New Roman"/>
                        </a:rPr>
                        <a:t> HeD Pilot Goals &amp; Success Metrics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Establish &amp; Approve Pilots - Develop Pilot Briefs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Calibri" pitchFamily="34" charset="0"/>
                        <a:ea typeface="SimSun"/>
                        <a:cs typeface="Times New Roman"/>
                      </a:endParaRPr>
                    </a:p>
                  </a:txBody>
                  <a:tcPr marL="68580" marR="68580" marT="0" marB="0"/>
                </a:tc>
                <a:tc>
                  <a:txBody>
                    <a:bodyPr/>
                    <a:lstStyle/>
                    <a:p>
                      <a:pPr marL="0" marR="0" algn="ctr" defTabSz="457200" rtl="0" eaLnBrk="1" latinLnBrk="0" hangingPunct="1">
                        <a:spcBef>
                          <a:spcPts val="0"/>
                        </a:spcBef>
                        <a:spcAft>
                          <a:spcPts val="0"/>
                        </a:spcAft>
                      </a:pPr>
                      <a:r>
                        <a:rPr lang="en-US" sz="1000" kern="1200" dirty="0" smtClean="0">
                          <a:solidFill>
                            <a:schemeClr val="dk1"/>
                          </a:solidFill>
                          <a:latin typeface="Calibri" pitchFamily="34" charset="0"/>
                          <a:ea typeface="SimSun"/>
                          <a:cs typeface="Times New Roman"/>
                        </a:rPr>
                        <a:t>1-2</a:t>
                      </a:r>
                    </a:p>
                    <a:p>
                      <a:pPr marL="0" marR="0" algn="ctr" defTabSz="457200" rtl="0" eaLnBrk="1" latinLnBrk="0" hangingPunct="1">
                        <a:spcBef>
                          <a:spcPts val="0"/>
                        </a:spcBef>
                        <a:spcAft>
                          <a:spcPts val="0"/>
                        </a:spcAft>
                      </a:pPr>
                      <a:r>
                        <a:rPr lang="en-US" sz="1000" kern="1200" dirty="0" smtClean="0">
                          <a:solidFill>
                            <a:schemeClr val="dk1"/>
                          </a:solidFill>
                          <a:latin typeface="Calibri" pitchFamily="34" charset="0"/>
                          <a:ea typeface="SimSun"/>
                          <a:cs typeface="Times New Roman"/>
                        </a:rPr>
                        <a:t>(2wks)</a:t>
                      </a:r>
                      <a:endParaRPr lang="en-US" sz="1000" kern="1200" dirty="0">
                        <a:solidFill>
                          <a:schemeClr val="dk1"/>
                        </a:solidFill>
                        <a:latin typeface="Calibri" pitchFamily="34" charset="0"/>
                        <a:ea typeface="SimSun"/>
                        <a:cs typeface="Times New Roman"/>
                      </a:endParaRPr>
                    </a:p>
                  </a:txBody>
                  <a:tcPr/>
                </a:tc>
                <a:tc>
                  <a:txBody>
                    <a:bodyPr/>
                    <a:lstStyle/>
                    <a:p>
                      <a:pPr marL="0" marR="0" algn="l" defTabSz="457200" rtl="0" eaLnBrk="1" latinLnBrk="0" hangingPunct="1">
                        <a:spcBef>
                          <a:spcPts val="0"/>
                        </a:spcBef>
                        <a:spcAft>
                          <a:spcPts val="0"/>
                        </a:spcAft>
                      </a:pPr>
                      <a:r>
                        <a:rPr lang="en-US" sz="1000" kern="1200" dirty="0" smtClean="0">
                          <a:solidFill>
                            <a:schemeClr val="dk1"/>
                          </a:solidFill>
                          <a:latin typeface="Calibri" pitchFamily="34" charset="0"/>
                          <a:ea typeface="SimSun"/>
                          <a:cs typeface="Times New Roman"/>
                        </a:rPr>
                        <a:t>1/07-1/21</a:t>
                      </a:r>
                    </a:p>
                    <a:p>
                      <a:pPr marL="0" marR="0" algn="l" defTabSz="457200" rtl="0" eaLnBrk="1" latinLnBrk="0" hangingPunct="1">
                        <a:spcBef>
                          <a:spcPts val="0"/>
                        </a:spcBef>
                        <a:spcAft>
                          <a:spcPts val="0"/>
                        </a:spcAft>
                      </a:pPr>
                      <a:r>
                        <a:rPr lang="en-US" sz="1000" kern="1200" dirty="0" smtClean="0">
                          <a:solidFill>
                            <a:schemeClr val="dk1"/>
                          </a:solidFill>
                          <a:latin typeface="Calibri" pitchFamily="34" charset="0"/>
                          <a:ea typeface="SimSun"/>
                          <a:cs typeface="Times New Roman"/>
                        </a:rPr>
                        <a:t> </a:t>
                      </a:r>
                      <a:endParaRPr lang="en-US" sz="1000" kern="1200" dirty="0">
                        <a:solidFill>
                          <a:schemeClr val="dk1"/>
                        </a:solidFill>
                        <a:latin typeface="Calibri" pitchFamily="34" charset="0"/>
                        <a:ea typeface="SimSun"/>
                        <a:cs typeface="Times New Roman"/>
                      </a:endParaRPr>
                    </a:p>
                  </a:txBody>
                  <a:tcPr/>
                </a:tc>
                <a:tc>
                  <a:txBody>
                    <a:bodyPr/>
                    <a:lstStyle/>
                    <a:p>
                      <a:r>
                        <a:rPr lang="en-US" sz="1000" kern="1200" dirty="0" smtClean="0">
                          <a:solidFill>
                            <a:schemeClr val="dk1"/>
                          </a:solidFill>
                          <a:latin typeface="Calibri" pitchFamily="34" charset="0"/>
                          <a:ea typeface="SimSun"/>
                          <a:cs typeface="Times New Roman"/>
                        </a:rPr>
                        <a:t>-Wiki</a:t>
                      </a:r>
                      <a:r>
                        <a:rPr lang="en-US" sz="1000" kern="1200" baseline="0" dirty="0" smtClean="0">
                          <a:solidFill>
                            <a:schemeClr val="dk1"/>
                          </a:solidFill>
                          <a:latin typeface="Calibri" pitchFamily="34" charset="0"/>
                          <a:ea typeface="SimSun"/>
                          <a:cs typeface="Times New Roman"/>
                        </a:rPr>
                        <a:t> Capturing Pilot Deliverables</a:t>
                      </a:r>
                    </a:p>
                    <a:p>
                      <a:r>
                        <a:rPr lang="en-US" sz="1000" kern="1200" baseline="0" dirty="0" smtClean="0">
                          <a:solidFill>
                            <a:schemeClr val="dk1"/>
                          </a:solidFill>
                          <a:latin typeface="Calibri" pitchFamily="34" charset="0"/>
                          <a:ea typeface="SimSun"/>
                          <a:cs typeface="Times New Roman"/>
                        </a:rPr>
                        <a:t>-Established Partnerships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-Documented Value Statements</a:t>
                      </a:r>
                      <a:r>
                        <a:rPr lang="en-US" sz="1000" kern="1200" baseline="0" dirty="0" smtClean="0">
                          <a:solidFill>
                            <a:schemeClr val="dk1"/>
                          </a:solidFill>
                          <a:latin typeface="Calibri" pitchFamily="34" charset="0"/>
                          <a:ea typeface="SimSun"/>
                          <a:cs typeface="Times New Roman"/>
                        </a:rPr>
                        <a:t> and Success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Metrics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-Documented Pilot Briefs </a:t>
                      </a:r>
                      <a:endParaRPr lang="en-US" sz="1000" kern="1200" dirty="0" smtClean="0">
                        <a:solidFill>
                          <a:schemeClr val="dk1"/>
                        </a:solidFill>
                        <a:latin typeface="Calibri" pitchFamily="34" charset="0"/>
                        <a:ea typeface="SimSun"/>
                        <a:cs typeface="Times New Roman"/>
                      </a:endParaRPr>
                    </a:p>
                    <a:p>
                      <a:endParaRPr lang="en-US" sz="1000" kern="1200" dirty="0">
                        <a:solidFill>
                          <a:schemeClr val="dk1"/>
                        </a:solidFill>
                        <a:latin typeface="Calibri" pitchFamily="34" charset="0"/>
                        <a:ea typeface="SimSun"/>
                        <a:cs typeface="Times New Roman"/>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Calibri" pitchFamily="34" charset="0"/>
                          <a:ea typeface="SimSun"/>
                          <a:cs typeface="Times New Roman"/>
                        </a:rPr>
                        <a:t>Pilot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a:t>
                      </a:r>
                      <a:r>
                        <a:rPr lang="en-US" sz="1000" kern="1200" dirty="0" smtClean="0">
                          <a:solidFill>
                            <a:schemeClr val="dk1"/>
                          </a:solidFill>
                          <a:latin typeface="Calibri" pitchFamily="34" charset="0"/>
                          <a:ea typeface="SimSun"/>
                          <a:cs typeface="Times New Roman"/>
                        </a:rPr>
                        <a:t>- Establish Pilot Test Environment</a:t>
                      </a:r>
                      <a:r>
                        <a:rPr lang="en-US" sz="1000" kern="1200" baseline="0" dirty="0" smtClean="0">
                          <a:solidFill>
                            <a:schemeClr val="dk1"/>
                          </a:solidFill>
                          <a:latin typeface="Calibri" pitchFamily="34" charset="0"/>
                          <a:ea typeface="SimSun"/>
                          <a:cs typeface="Times New Roman"/>
                        </a:rPr>
                        <a:t> &amp; </a:t>
                      </a:r>
                      <a:r>
                        <a:rPr lang="en-US" sz="1000" kern="1200" dirty="0" smtClean="0">
                          <a:solidFill>
                            <a:schemeClr val="dk1"/>
                          </a:solidFill>
                          <a:latin typeface="Calibri" pitchFamily="34" charset="0"/>
                          <a:ea typeface="SimSun"/>
                          <a:cs typeface="Times New Roman"/>
                        </a:rPr>
                        <a:t>Resources</a:t>
                      </a:r>
                      <a:endParaRPr lang="en-US" sz="1000" kern="1200" baseline="0" dirty="0" smtClean="0">
                        <a:solidFill>
                          <a:schemeClr val="dk1"/>
                        </a:solidFill>
                        <a:latin typeface="Calibri" pitchFamily="34" charset="0"/>
                        <a:ea typeface="SimSu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Establish Pilot Implementation &amp; Testing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Develop &amp; Review Pilot Configuration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Calibri" pitchFamily="34" charset="0"/>
                        <a:ea typeface="SimSun"/>
                        <a:cs typeface="Times New Roman"/>
                      </a:endParaRPr>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3-4</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(2 wks)</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1/28-</a:t>
                      </a:r>
                      <a:r>
                        <a:rPr lang="en-US" sz="1000" kern="1200" baseline="0" dirty="0" smtClean="0">
                          <a:solidFill>
                            <a:schemeClr val="dk1"/>
                          </a:solidFill>
                          <a:latin typeface="Calibri" pitchFamily="34" charset="0"/>
                          <a:ea typeface="SimSun"/>
                          <a:cs typeface="Times New Roman"/>
                        </a:rPr>
                        <a:t> 2/11</a:t>
                      </a:r>
                      <a:endParaRPr lang="en-US" sz="1000" kern="1200" dirty="0" smtClean="0">
                        <a:solidFill>
                          <a:schemeClr val="dk1"/>
                        </a:solidFill>
                        <a:latin typeface="Calibri" pitchFamily="34" charset="0"/>
                        <a:ea typeface="SimSu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baseline="0" dirty="0" smtClean="0">
                          <a:solidFill>
                            <a:schemeClr val="dk1"/>
                          </a:solidFill>
                          <a:latin typeface="Calibri" pitchFamily="34" charset="0"/>
                          <a:ea typeface="SimSun"/>
                          <a:cs typeface="Times New Roman"/>
                        </a:rPr>
                        <a:t>Approved Pilot Briefs </a:t>
                      </a:r>
                      <a:endParaRPr lang="en-US" sz="1000" kern="1200" dirty="0" smtClean="0">
                        <a:solidFill>
                          <a:schemeClr val="dk1"/>
                        </a:solidFill>
                        <a:latin typeface="Calibri" pitchFamily="34" charset="0"/>
                        <a:ea typeface="SimSun"/>
                        <a:cs typeface="Times New Roman"/>
                      </a:endParaRP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dirty="0" smtClean="0">
                          <a:solidFill>
                            <a:schemeClr val="dk1"/>
                          </a:solidFill>
                          <a:latin typeface="Calibri" pitchFamily="34" charset="0"/>
                          <a:ea typeface="SimSun"/>
                          <a:cs typeface="Times New Roman"/>
                        </a:rPr>
                        <a:t>Committed Pilot Resources</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dirty="0" smtClean="0">
                          <a:solidFill>
                            <a:schemeClr val="dk1"/>
                          </a:solidFill>
                          <a:latin typeface="Calibri" pitchFamily="34" charset="0"/>
                          <a:ea typeface="SimSun"/>
                          <a:cs typeface="Times New Roman"/>
                        </a:rPr>
                        <a:t>Documented &amp; Reviewed Pilot</a:t>
                      </a:r>
                      <a:r>
                        <a:rPr lang="en-US" sz="1000" kern="1200" baseline="0" dirty="0" smtClean="0">
                          <a:solidFill>
                            <a:schemeClr val="dk1"/>
                          </a:solidFill>
                          <a:latin typeface="Calibri" pitchFamily="34" charset="0"/>
                          <a:ea typeface="SimSun"/>
                          <a:cs typeface="Times New Roman"/>
                        </a:rPr>
                        <a:t> Configuration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Guide</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baseline="0" dirty="0" smtClean="0">
                          <a:solidFill>
                            <a:schemeClr val="dk1"/>
                          </a:solidFill>
                          <a:latin typeface="Calibri" pitchFamily="34" charset="0"/>
                          <a:ea typeface="SimSun"/>
                          <a:cs typeface="Times New Roman"/>
                        </a:rPr>
                        <a:t>Weekly Feedback on Use-Cases &amp; IG Alignment</a:t>
                      </a:r>
                      <a:endParaRPr lang="en-US" sz="1000" kern="1200" dirty="0" smtClean="0">
                        <a:solidFill>
                          <a:schemeClr val="dk1"/>
                        </a:solidFill>
                        <a:latin typeface="Calibri" pitchFamily="34" charset="0"/>
                        <a:ea typeface="SimSun"/>
                        <a:cs typeface="Times New Roman"/>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Calibri" pitchFamily="34" charset="0"/>
                          <a:ea typeface="SimSun"/>
                          <a:cs typeface="Times New Roman"/>
                        </a:rPr>
                        <a:t>Pilot Development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dk1"/>
                          </a:solidFill>
                          <a:latin typeface="Calibri" pitchFamily="34" charset="0"/>
                          <a:ea typeface="SimSun"/>
                          <a:cs typeface="Times New Roman"/>
                        </a:rPr>
                        <a:t>  - Setup &amp;</a:t>
                      </a:r>
                      <a:r>
                        <a:rPr lang="en-US" sz="1000" b="0" kern="1200" baseline="0" dirty="0" smtClean="0">
                          <a:solidFill>
                            <a:schemeClr val="dk1"/>
                          </a:solidFill>
                          <a:latin typeface="Calibri" pitchFamily="34" charset="0"/>
                          <a:ea typeface="SimSun"/>
                          <a:cs typeface="Times New Roman"/>
                        </a:rPr>
                        <a:t> </a:t>
                      </a:r>
                      <a:r>
                        <a:rPr lang="en-US" sz="1000" b="0" kern="1200" dirty="0" smtClean="0">
                          <a:solidFill>
                            <a:schemeClr val="dk1"/>
                          </a:solidFill>
                          <a:latin typeface="Calibri" pitchFamily="34" charset="0"/>
                          <a:ea typeface="SimSun"/>
                          <a:cs typeface="Times New Roman"/>
                        </a:rPr>
                        <a:t>Develop</a:t>
                      </a:r>
                      <a:r>
                        <a:rPr lang="en-US" sz="1000" b="0" kern="1200" baseline="0" dirty="0" smtClean="0">
                          <a:solidFill>
                            <a:schemeClr val="dk1"/>
                          </a:solidFill>
                          <a:latin typeface="Calibri" pitchFamily="34" charset="0"/>
                          <a:ea typeface="SimSun"/>
                          <a:cs typeface="Times New Roman"/>
                        </a:rPr>
                        <a:t> Pilot Prototypes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dk1"/>
                          </a:solidFill>
                          <a:latin typeface="Calibri" pitchFamily="34" charset="0"/>
                          <a:ea typeface="SimSun"/>
                          <a:cs typeface="Times New Roman"/>
                        </a:rPr>
                        <a:t>  - Review prototypes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kern="1200" baseline="0" dirty="0" smtClean="0">
                        <a:solidFill>
                          <a:schemeClr val="dk1"/>
                        </a:solidFill>
                        <a:latin typeface="Calibri" pitchFamily="34" charset="0"/>
                        <a:ea typeface="SimSun"/>
                        <a:cs typeface="Times New Roman"/>
                      </a:endParaRPr>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5-10</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(6 wks or less depending</a:t>
                      </a:r>
                      <a:r>
                        <a:rPr lang="en-US" sz="1000" kern="1200" baseline="0" dirty="0" smtClean="0">
                          <a:solidFill>
                            <a:schemeClr val="dk1"/>
                          </a:solidFill>
                          <a:latin typeface="Calibri" pitchFamily="34" charset="0"/>
                          <a:ea typeface="SimSun"/>
                          <a:cs typeface="Times New Roman"/>
                        </a:rPr>
                        <a:t> on Pilot activity</a:t>
                      </a:r>
                      <a:r>
                        <a:rPr lang="en-US" sz="1000" kern="1200" dirty="0" smtClean="0">
                          <a:solidFill>
                            <a:schemeClr val="dk1"/>
                          </a:solidFill>
                          <a:latin typeface="Calibri" pitchFamily="34" charset="0"/>
                          <a:ea typeface="SimSun"/>
                          <a:cs typeface="Times New Roman"/>
                        </a:rPr>
                        <a:t>)</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2/11-3/25</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dirty="0" smtClean="0">
                          <a:solidFill>
                            <a:schemeClr val="dk1"/>
                          </a:solidFill>
                          <a:latin typeface="Calibri" pitchFamily="34" charset="0"/>
                          <a:ea typeface="SimSun"/>
                          <a:cs typeface="Times New Roman"/>
                        </a:rPr>
                        <a:t>Weekly</a:t>
                      </a:r>
                      <a:r>
                        <a:rPr lang="en-US" sz="1000" kern="1200" baseline="0" dirty="0" smtClean="0">
                          <a:solidFill>
                            <a:schemeClr val="dk1"/>
                          </a:solidFill>
                          <a:latin typeface="Calibri" pitchFamily="34" charset="0"/>
                          <a:ea typeface="SimSun"/>
                          <a:cs typeface="Times New Roman"/>
                        </a:rPr>
                        <a:t> Pilot Development Status Updates</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baseline="0" dirty="0" smtClean="0">
                          <a:solidFill>
                            <a:schemeClr val="dk1"/>
                          </a:solidFill>
                          <a:latin typeface="Calibri" pitchFamily="34" charset="0"/>
                          <a:ea typeface="SimSun"/>
                          <a:cs typeface="Times New Roman"/>
                        </a:rPr>
                        <a:t>Weekly Feedback on Use-Cases &amp; IG Alignment</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baseline="0" dirty="0" smtClean="0">
                          <a:solidFill>
                            <a:schemeClr val="dk1"/>
                          </a:solidFill>
                          <a:latin typeface="Calibri" pitchFamily="34" charset="0"/>
                          <a:ea typeface="SimSun"/>
                          <a:cs typeface="Times New Roman"/>
                        </a:rPr>
                        <a:t>Updates to Pilot Configuration Guides</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b="1" i="1" kern="1200" baseline="0" dirty="0" smtClean="0">
                          <a:solidFill>
                            <a:schemeClr val="dk1"/>
                          </a:solidFill>
                          <a:latin typeface="Calibri" pitchFamily="34" charset="0"/>
                          <a:ea typeface="SimSun"/>
                          <a:cs typeface="Times New Roman"/>
                        </a:rPr>
                        <a:t>Prepare for HL7 UC 1 re-ballot</a:t>
                      </a: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Calibri" pitchFamily="34" charset="0"/>
                          <a:ea typeface="SimSun"/>
                          <a:cs typeface="Times New Roman"/>
                        </a:rPr>
                        <a:t>Pilot Testing</a:t>
                      </a:r>
                      <a:r>
                        <a:rPr lang="en-US" sz="1000" b="1" kern="1200" baseline="0" dirty="0" smtClean="0">
                          <a:solidFill>
                            <a:schemeClr val="dk1"/>
                          </a:solidFill>
                          <a:latin typeface="Calibri" pitchFamily="34" charset="0"/>
                          <a:ea typeface="SimSun"/>
                          <a:cs typeface="Times New Roman"/>
                        </a:rPr>
                        <a:t> &amp; Showcase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Complete Testing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Prepare Solution Showcase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dk1"/>
                        </a:solidFill>
                        <a:latin typeface="Calibri" pitchFamily="34" charset="0"/>
                        <a:ea typeface="SimSun"/>
                        <a:cs typeface="Times New Roman"/>
                      </a:endParaRPr>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11-12</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(2wks)</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4/1-4/15</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dirty="0" smtClean="0">
                          <a:solidFill>
                            <a:schemeClr val="dk1"/>
                          </a:solidFill>
                          <a:latin typeface="Calibri" pitchFamily="34" charset="0"/>
                          <a:ea typeface="SimSun"/>
                          <a:cs typeface="Times New Roman"/>
                        </a:rPr>
                        <a:t>Weekly Pilot Testing</a:t>
                      </a:r>
                      <a:r>
                        <a:rPr lang="en-US" sz="1000" kern="1200" baseline="0" dirty="0" smtClean="0">
                          <a:solidFill>
                            <a:schemeClr val="dk1"/>
                          </a:solidFill>
                          <a:latin typeface="Calibri" pitchFamily="34" charset="0"/>
                          <a:ea typeface="SimSun"/>
                          <a:cs typeface="Times New Roman"/>
                        </a:rPr>
                        <a:t> Updates &amp; KPIs</a:t>
                      </a:r>
                    </a:p>
                    <a:p>
                      <a:pPr marL="0" marR="0" indent="0" algn="l" defTabSz="457200" rtl="0" eaLnBrk="1" fontAlgn="auto" latinLnBrk="0" hangingPunct="1">
                        <a:lnSpc>
                          <a:spcPct val="100000"/>
                        </a:lnSpc>
                        <a:spcBef>
                          <a:spcPts val="0"/>
                        </a:spcBef>
                        <a:spcAft>
                          <a:spcPts val="0"/>
                        </a:spcAft>
                        <a:buClrTx/>
                        <a:buSzTx/>
                        <a:buFontTx/>
                        <a:buChar char="-"/>
                        <a:tabLst/>
                        <a:defRPr/>
                      </a:pPr>
                      <a:r>
                        <a:rPr lang="en-US" sz="1000" kern="1200" baseline="0" dirty="0" smtClean="0">
                          <a:solidFill>
                            <a:schemeClr val="dk1"/>
                          </a:solidFill>
                          <a:latin typeface="Calibri" pitchFamily="34" charset="0"/>
                          <a:ea typeface="SimSun"/>
                          <a:cs typeface="Times New Roman"/>
                        </a:rPr>
                        <a:t>Showcase</a:t>
                      </a:r>
                      <a:endParaRPr lang="en-US" sz="1000" kern="1200" dirty="0" smtClean="0">
                        <a:solidFill>
                          <a:schemeClr val="dk1"/>
                        </a:solidFill>
                        <a:latin typeface="Calibri" pitchFamily="34" charset="0"/>
                        <a:ea typeface="SimSun"/>
                        <a:cs typeface="Times New Roman"/>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Calibri" pitchFamily="34" charset="0"/>
                          <a:ea typeface="SimSun"/>
                          <a:cs typeface="Times New Roman"/>
                        </a:rPr>
                        <a:t>Pilot Wrap-up</a:t>
                      </a:r>
                      <a:r>
                        <a:rPr lang="en-US" sz="1000" b="1" kern="1200" baseline="0" dirty="0" smtClean="0">
                          <a:solidFill>
                            <a:schemeClr val="dk1"/>
                          </a:solidFill>
                          <a:latin typeface="Calibri" pitchFamily="34" charset="0"/>
                          <a:ea typeface="SimSun"/>
                          <a:cs typeface="Times New Roman"/>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Develop Lessons Learned an ONC</a:t>
                      </a:r>
                      <a:r>
                        <a:rPr lang="en-US" sz="1000" kern="1200" baseline="0" dirty="0" smtClean="0">
                          <a:solidFill>
                            <a:schemeClr val="dk1"/>
                          </a:solidFill>
                          <a:latin typeface="Calibri" pitchFamily="34" charset="0"/>
                          <a:ea typeface="SimSun"/>
                          <a:cs typeface="Times New Roman"/>
                        </a:rPr>
                        <a:t> Feedback</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latin typeface="Calibri" pitchFamily="34" charset="0"/>
                          <a:ea typeface="SimSun"/>
                          <a:cs typeface="Times New Roman"/>
                        </a:rPr>
                        <a:t>  - Review Initiative Goal Alignment</a:t>
                      </a:r>
                      <a:endParaRPr lang="en-US" sz="1000" kern="1200" dirty="0" smtClean="0">
                        <a:solidFill>
                          <a:schemeClr val="dk1"/>
                        </a:solidFill>
                        <a:latin typeface="Calibri" pitchFamily="34" charset="0"/>
                        <a:ea typeface="SimSu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 Establish Next-Steps</a:t>
                      </a:r>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13-14</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(2 wks)</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4/15-4/29</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-Documented ONC Feedback</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Calibri" pitchFamily="34" charset="0"/>
                          <a:ea typeface="SimSun"/>
                          <a:cs typeface="Times New Roman"/>
                        </a:rPr>
                        <a:t>- Next Steps Action Plan</a:t>
                      </a:r>
                    </a:p>
                  </a:txBody>
                  <a:tcPr marL="68580" marR="68580" marT="0" marB="0"/>
                </a:tc>
              </a:tr>
            </a:tbl>
          </a:graphicData>
        </a:graphic>
      </p:graphicFrame>
    </p:spTree>
    <p:extLst>
      <p:ext uri="{BB962C8B-B14F-4D97-AF65-F5344CB8AC3E}">
        <p14:creationId xmlns:p14="http://schemas.microsoft.com/office/powerpoint/2010/main" val="345596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3276600" y="838200"/>
            <a:ext cx="1676400" cy="1219200"/>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l"/>
            <a:r>
              <a:rPr lang="en-US" sz="1400" b="1" dirty="0" smtClean="0"/>
              <a:t>Public Health State, Local, Territorial Agencies</a:t>
            </a:r>
            <a:endParaRPr lang="en-US" sz="1400" b="1" dirty="0"/>
          </a:p>
        </p:txBody>
      </p:sp>
      <p:pic>
        <p:nvPicPr>
          <p:cNvPr id="6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149"/>
          <a:stretch/>
        </p:blipFill>
        <p:spPr bwMode="auto">
          <a:xfrm>
            <a:off x="4402605" y="1550387"/>
            <a:ext cx="474195" cy="4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ounded Rectangle 34"/>
          <p:cNvSpPr/>
          <p:nvPr/>
        </p:nvSpPr>
        <p:spPr>
          <a:xfrm>
            <a:off x="381000" y="2298739"/>
            <a:ext cx="2438400" cy="4102061"/>
          </a:xfrm>
          <a:prstGeom prst="roundRect">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PH Reporters</a:t>
            </a:r>
            <a:endParaRPr lang="en-US" dirty="0"/>
          </a:p>
        </p:txBody>
      </p:sp>
      <p:sp>
        <p:nvSpPr>
          <p:cNvPr id="2" name="Title 1"/>
          <p:cNvSpPr>
            <a:spLocks noGrp="1"/>
          </p:cNvSpPr>
          <p:nvPr>
            <p:ph type="title"/>
          </p:nvPr>
        </p:nvSpPr>
        <p:spPr>
          <a:xfrm>
            <a:off x="457200" y="274638"/>
            <a:ext cx="8229600" cy="563562"/>
          </a:xfrm>
        </p:spPr>
        <p:txBody>
          <a:bodyPr/>
          <a:lstStyle/>
          <a:p>
            <a:r>
              <a:rPr lang="en-US" dirty="0" smtClean="0"/>
              <a:t>RCKMS Long term Scope</a:t>
            </a:r>
            <a:endParaRPr lang="en-US" dirty="0"/>
          </a:p>
        </p:txBody>
      </p:sp>
      <p:sp>
        <p:nvSpPr>
          <p:cNvPr id="6" name="Rounded Rectangle 5"/>
          <p:cNvSpPr/>
          <p:nvPr/>
        </p:nvSpPr>
        <p:spPr>
          <a:xfrm>
            <a:off x="5562600" y="1055649"/>
            <a:ext cx="3200400" cy="3581400"/>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b="1" dirty="0" smtClean="0"/>
              <a:t>RCKMS</a:t>
            </a:r>
            <a:endParaRPr lang="en-US" b="1" dirty="0"/>
          </a:p>
        </p:txBody>
      </p:sp>
      <p:sp>
        <p:nvSpPr>
          <p:cNvPr id="7" name="Rectangle 6"/>
          <p:cNvSpPr/>
          <p:nvPr/>
        </p:nvSpPr>
        <p:spPr>
          <a:xfrm>
            <a:off x="5715000" y="16002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Authoring  Framework</a:t>
            </a:r>
            <a:endParaRPr lang="en-US" dirty="0"/>
          </a:p>
        </p:txBody>
      </p:sp>
      <p:sp>
        <p:nvSpPr>
          <p:cNvPr id="9" name="Rectangle 8"/>
          <p:cNvSpPr/>
          <p:nvPr/>
        </p:nvSpPr>
        <p:spPr>
          <a:xfrm>
            <a:off x="5172456" y="3476626"/>
            <a:ext cx="1533144" cy="79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Subscription Management</a:t>
            </a:r>
          </a:p>
          <a:p>
            <a:pPr algn="ctr"/>
            <a:r>
              <a:rPr lang="en-US" sz="1200" dirty="0" smtClean="0"/>
              <a:t>Including Notifications</a:t>
            </a:r>
            <a:endParaRPr lang="en-US" sz="1200" dirty="0"/>
          </a:p>
        </p:txBody>
      </p:sp>
      <p:sp>
        <p:nvSpPr>
          <p:cNvPr id="10" name="Can 9"/>
          <p:cNvSpPr/>
          <p:nvPr/>
        </p:nvSpPr>
        <p:spPr>
          <a:xfrm>
            <a:off x="7086600" y="2895599"/>
            <a:ext cx="1524000" cy="1171575"/>
          </a:xfrm>
          <a:prstGeom prst="can">
            <a:avLst/>
          </a:prstGeom>
          <a:solidFill>
            <a:schemeClr val="accent1">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Database</a:t>
            </a:r>
          </a:p>
          <a:p>
            <a:pPr algn="ctr"/>
            <a:r>
              <a:rPr lang="en-US" sz="1200" dirty="0" smtClean="0"/>
              <a:t>Who, What, When, Where, How</a:t>
            </a:r>
            <a:endParaRPr lang="en-US" sz="1200" dirty="0"/>
          </a:p>
        </p:txBody>
      </p:sp>
      <p:sp>
        <p:nvSpPr>
          <p:cNvPr id="11" name="Rectangle 10"/>
          <p:cNvSpPr/>
          <p:nvPr/>
        </p:nvSpPr>
        <p:spPr>
          <a:xfrm>
            <a:off x="7467600" y="4419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Structured Output</a:t>
            </a:r>
          </a:p>
          <a:p>
            <a:pPr algn="ctr"/>
            <a:r>
              <a:rPr lang="en-US" sz="1200" dirty="0" smtClean="0"/>
              <a:t>Generator</a:t>
            </a:r>
            <a:endParaRPr lang="en-US" sz="1200" dirty="0"/>
          </a:p>
        </p:txBody>
      </p:sp>
      <p:grpSp>
        <p:nvGrpSpPr>
          <p:cNvPr id="37" name="Group 36"/>
          <p:cNvGrpSpPr/>
          <p:nvPr/>
        </p:nvGrpSpPr>
        <p:grpSpPr>
          <a:xfrm>
            <a:off x="457200" y="2819400"/>
            <a:ext cx="1676400" cy="1143000"/>
            <a:chOff x="307848" y="2743200"/>
            <a:chExt cx="1828800" cy="1143000"/>
          </a:xfrm>
          <a:solidFill>
            <a:schemeClr val="bg2">
              <a:lumMod val="40000"/>
              <a:lumOff val="60000"/>
            </a:schemeClr>
          </a:solidFill>
        </p:grpSpPr>
        <p:sp>
          <p:nvSpPr>
            <p:cNvPr id="36" name="Rounded Rectangle 35"/>
            <p:cNvSpPr/>
            <p:nvPr/>
          </p:nvSpPr>
          <p:spPr>
            <a:xfrm>
              <a:off x="307848" y="2743200"/>
              <a:ext cx="1828800" cy="1143000"/>
            </a:xfrm>
            <a:prstGeom prst="roundRect">
              <a:avLst/>
            </a:prstGeom>
            <a:solidFill>
              <a:schemeClr val="bg1">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400" b="1" dirty="0" smtClean="0"/>
                <a:t>Hospital Labs</a:t>
              </a:r>
              <a:endParaRPr lang="en-US" sz="1400" b="1" dirty="0"/>
            </a:p>
          </p:txBody>
        </p:sp>
        <p:sp>
          <p:nvSpPr>
            <p:cNvPr id="21" name="Rectangle 20"/>
            <p:cNvSpPr/>
            <p:nvPr/>
          </p:nvSpPr>
          <p:spPr>
            <a:xfrm>
              <a:off x="1146048" y="3152775"/>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LIMS</a:t>
              </a:r>
              <a:endParaRPr lang="en-US" sz="1600" dirty="0"/>
            </a:p>
          </p:txBody>
        </p:sp>
        <p:pic>
          <p:nvPicPr>
            <p:cNvPr id="103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3124200"/>
              <a:ext cx="688848" cy="6817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298448" y="3429000"/>
              <a:ext cx="685800" cy="381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EHR</a:t>
              </a:r>
              <a:endParaRPr lang="en-US" dirty="0"/>
            </a:p>
          </p:txBody>
        </p:sp>
      </p:grpSp>
      <p:sp>
        <p:nvSpPr>
          <p:cNvPr id="54" name="TextBox 53"/>
          <p:cNvSpPr txBox="1"/>
          <p:nvPr/>
        </p:nvSpPr>
        <p:spPr>
          <a:xfrm>
            <a:off x="2112941" y="865820"/>
            <a:ext cx="1127125" cy="369332"/>
          </a:xfrm>
          <a:prstGeom prst="rect">
            <a:avLst/>
          </a:prstGeom>
          <a:noFill/>
        </p:spPr>
        <p:txBody>
          <a:bodyPr wrap="square" rtlCol="0">
            <a:spAutoFit/>
          </a:bodyPr>
          <a:lstStyle/>
          <a:p>
            <a:pPr algn="ctr"/>
            <a:endParaRPr lang="en-US" dirty="0"/>
          </a:p>
        </p:txBody>
      </p:sp>
      <p:sp>
        <p:nvSpPr>
          <p:cNvPr id="39" name="Bent Arrow 38"/>
          <p:cNvSpPr/>
          <p:nvPr/>
        </p:nvSpPr>
        <p:spPr>
          <a:xfrm>
            <a:off x="1368552" y="865820"/>
            <a:ext cx="1603247" cy="1438263"/>
          </a:xfrm>
          <a:prstGeom prst="bentArrow">
            <a:avLst>
              <a:gd name="adj1" fmla="val 25000"/>
              <a:gd name="adj2" fmla="val 25000"/>
              <a:gd name="adj3" fmla="val 25000"/>
              <a:gd name="adj4" fmla="val 45486"/>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smtClean="0">
                <a:solidFill>
                  <a:schemeClr val="tx1"/>
                </a:solidFill>
              </a:rPr>
              <a:t>PH </a:t>
            </a:r>
          </a:p>
          <a:p>
            <a:pPr algn="ctr"/>
            <a:r>
              <a:rPr lang="en-US" sz="1200" b="1" dirty="0" smtClean="0">
                <a:solidFill>
                  <a:schemeClr val="tx1"/>
                </a:solidFill>
              </a:rPr>
              <a:t>Reports</a:t>
            </a:r>
            <a:endParaRPr lang="en-US" sz="1200" b="1" dirty="0">
              <a:solidFill>
                <a:schemeClr val="tx1"/>
              </a:solidFill>
            </a:endParaRPr>
          </a:p>
        </p:txBody>
      </p:sp>
      <p:sp>
        <p:nvSpPr>
          <p:cNvPr id="43" name="Left-Right Arrow 42"/>
          <p:cNvSpPr/>
          <p:nvPr/>
        </p:nvSpPr>
        <p:spPr>
          <a:xfrm>
            <a:off x="6705600" y="3678555"/>
            <a:ext cx="381000" cy="131445"/>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6" name="Left-Right Arrow 45"/>
          <p:cNvSpPr/>
          <p:nvPr/>
        </p:nvSpPr>
        <p:spPr>
          <a:xfrm rot="5400000" flipV="1">
            <a:off x="7561224" y="2535835"/>
            <a:ext cx="591519" cy="128016"/>
          </a:xfrm>
          <a:prstGeom prst="lef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Rectangle 39"/>
          <p:cNvSpPr/>
          <p:nvPr/>
        </p:nvSpPr>
        <p:spPr>
          <a:xfrm>
            <a:off x="5181600" y="2968104"/>
            <a:ext cx="1524000" cy="384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Query/View</a:t>
            </a:r>
            <a:endParaRPr lang="en-US" sz="1600" dirty="0"/>
          </a:p>
        </p:txBody>
      </p:sp>
      <p:sp>
        <p:nvSpPr>
          <p:cNvPr id="45" name="Left-Right Arrow 44"/>
          <p:cNvSpPr/>
          <p:nvPr/>
        </p:nvSpPr>
        <p:spPr>
          <a:xfrm rot="3233353">
            <a:off x="4250947" y="2468762"/>
            <a:ext cx="1082312" cy="174699"/>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Left-Right Arrow 46"/>
          <p:cNvSpPr/>
          <p:nvPr/>
        </p:nvSpPr>
        <p:spPr>
          <a:xfrm>
            <a:off x="3124200" y="3048000"/>
            <a:ext cx="2045147" cy="196810"/>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Left-Right Arrow 49"/>
          <p:cNvSpPr/>
          <p:nvPr/>
        </p:nvSpPr>
        <p:spPr>
          <a:xfrm>
            <a:off x="3124200" y="3617244"/>
            <a:ext cx="2045147" cy="192756"/>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Right Arrow 2"/>
          <p:cNvSpPr/>
          <p:nvPr/>
        </p:nvSpPr>
        <p:spPr>
          <a:xfrm>
            <a:off x="4953000" y="1676401"/>
            <a:ext cx="762000" cy="16638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5" name="Straight Connector 4"/>
          <p:cNvCxnSpPr/>
          <p:nvPr/>
        </p:nvCxnSpPr>
        <p:spPr>
          <a:xfrm>
            <a:off x="3124200" y="865820"/>
            <a:ext cx="0" cy="5534980"/>
          </a:xfrm>
          <a:prstGeom prst="line">
            <a:avLst/>
          </a:prstGeom>
          <a:ln w="25400">
            <a:solidFill>
              <a:schemeClr val="tx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54212" y="4038600"/>
            <a:ext cx="1679388" cy="1070232"/>
            <a:chOff x="228600" y="4038600"/>
            <a:chExt cx="1828800" cy="1070232"/>
          </a:xfrm>
          <a:solidFill>
            <a:schemeClr val="bg2">
              <a:lumMod val="40000"/>
              <a:lumOff val="60000"/>
            </a:schemeClr>
          </a:solidFill>
        </p:grpSpPr>
        <p:grpSp>
          <p:nvGrpSpPr>
            <p:cNvPr id="38" name="Group 37"/>
            <p:cNvGrpSpPr/>
            <p:nvPr/>
          </p:nvGrpSpPr>
          <p:grpSpPr>
            <a:xfrm>
              <a:off x="228600" y="4038600"/>
              <a:ext cx="1828800" cy="1070232"/>
              <a:chOff x="341528" y="4572000"/>
              <a:chExt cx="1836399" cy="941203"/>
            </a:xfrm>
            <a:grpFill/>
          </p:grpSpPr>
          <p:sp>
            <p:nvSpPr>
              <p:cNvPr id="33" name="Rounded Rectangle 32"/>
              <p:cNvSpPr/>
              <p:nvPr/>
            </p:nvSpPr>
            <p:spPr>
              <a:xfrm>
                <a:off x="350075" y="4572000"/>
                <a:ext cx="1827852" cy="941203"/>
              </a:xfrm>
              <a:prstGeom prst="roundRect">
                <a:avLst/>
              </a:prstGeom>
              <a:solidFill>
                <a:schemeClr val="bg1">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200" b="1" dirty="0">
                    <a:solidFill>
                      <a:schemeClr val="bg1"/>
                    </a:solidFill>
                  </a:rPr>
                  <a:t>National, Clinical &amp; Public  Health Laboratories</a:t>
                </a:r>
              </a:p>
            </p:txBody>
          </p:sp>
          <p:pic>
            <p:nvPicPr>
              <p:cNvPr id="30" name="Picture 12" descr="C:\Documents and Settings\bvl0\Local Settings\Temporary Internet Files\Content.IE5\7X0ESNRE\MC9000281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528" y="4995878"/>
                <a:ext cx="523907" cy="470602"/>
              </a:xfrm>
              <a:prstGeom prst="rect">
                <a:avLst/>
              </a:prstGeom>
              <a:grpFill/>
              <a:extLst/>
            </p:spPr>
          </p:pic>
        </p:grpSp>
        <p:sp>
          <p:nvSpPr>
            <p:cNvPr id="51" name="Rectangle 50"/>
            <p:cNvSpPr/>
            <p:nvPr/>
          </p:nvSpPr>
          <p:spPr>
            <a:xfrm>
              <a:off x="1066800" y="4724400"/>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LIMS</a:t>
              </a:r>
              <a:endParaRPr lang="en-US" dirty="0"/>
            </a:p>
          </p:txBody>
        </p:sp>
      </p:grpSp>
      <p:grpSp>
        <p:nvGrpSpPr>
          <p:cNvPr id="52" name="Group 51"/>
          <p:cNvGrpSpPr/>
          <p:nvPr/>
        </p:nvGrpSpPr>
        <p:grpSpPr>
          <a:xfrm>
            <a:off x="454212" y="5178168"/>
            <a:ext cx="1679388" cy="1070232"/>
            <a:chOff x="228600" y="4038600"/>
            <a:chExt cx="1828800" cy="1070232"/>
          </a:xfrm>
          <a:solidFill>
            <a:schemeClr val="bg1">
              <a:lumMod val="85000"/>
            </a:schemeClr>
          </a:solidFill>
        </p:grpSpPr>
        <p:sp>
          <p:nvSpPr>
            <p:cNvPr id="56" name="Rounded Rectangle 55"/>
            <p:cNvSpPr/>
            <p:nvPr/>
          </p:nvSpPr>
          <p:spPr>
            <a:xfrm>
              <a:off x="228600" y="4038600"/>
              <a:ext cx="1828800" cy="1070232"/>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200" b="1" dirty="0" smtClean="0">
                  <a:solidFill>
                    <a:schemeClr val="bg1"/>
                  </a:solidFill>
                </a:rPr>
                <a:t>Ambulatory Care</a:t>
              </a:r>
              <a:endParaRPr lang="en-US" sz="1200" b="1" dirty="0">
                <a:solidFill>
                  <a:schemeClr val="bg1"/>
                </a:solidFill>
              </a:endParaRPr>
            </a:p>
          </p:txBody>
        </p:sp>
        <p:sp>
          <p:nvSpPr>
            <p:cNvPr id="55" name="Rectangle 54"/>
            <p:cNvSpPr/>
            <p:nvPr/>
          </p:nvSpPr>
          <p:spPr>
            <a:xfrm>
              <a:off x="1066800" y="4724400"/>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EHR</a:t>
              </a:r>
              <a:endParaRPr lang="en-US" dirty="0"/>
            </a:p>
          </p:txBody>
        </p:sp>
      </p:grpSp>
      <p:pic>
        <p:nvPicPr>
          <p:cNvPr id="1026" name="Picture 2" descr="C:\Documents and Settings\bvl0\Local Settings\Temporary Internet Files\Content.IE5\7X0ESNRE\MC90002451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028" y="5599091"/>
            <a:ext cx="680972" cy="569677"/>
          </a:xfrm>
          <a:prstGeom prst="rect">
            <a:avLst/>
          </a:prstGeom>
          <a:noFill/>
          <a:extLst>
            <a:ext uri="{909E8E84-426E-40DD-AFC4-6F175D3DCCD1}">
              <a14:hiddenFill xmlns:a14="http://schemas.microsoft.com/office/drawing/2010/main">
                <a:solidFill>
                  <a:srgbClr val="FFFFFF"/>
                </a:solidFill>
              </a14:hiddenFill>
            </a:ext>
          </a:extLst>
        </p:spPr>
      </p:pic>
      <p:sp>
        <p:nvSpPr>
          <p:cNvPr id="15" name="Down Arrow 14"/>
          <p:cNvSpPr/>
          <p:nvPr/>
        </p:nvSpPr>
        <p:spPr>
          <a:xfrm>
            <a:off x="7796784" y="4067174"/>
            <a:ext cx="128016" cy="428626"/>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9" name="Down Arrow 58"/>
          <p:cNvSpPr/>
          <p:nvPr/>
        </p:nvSpPr>
        <p:spPr>
          <a:xfrm>
            <a:off x="8032852" y="5029200"/>
            <a:ext cx="204216" cy="54338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0" name="Left-Right Arrow 59"/>
          <p:cNvSpPr/>
          <p:nvPr/>
        </p:nvSpPr>
        <p:spPr>
          <a:xfrm rot="3065468">
            <a:off x="3618539" y="2742201"/>
            <a:ext cx="1806691" cy="175567"/>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Left-Right Arrow 60"/>
          <p:cNvSpPr/>
          <p:nvPr/>
        </p:nvSpPr>
        <p:spPr>
          <a:xfrm>
            <a:off x="6705600" y="3124200"/>
            <a:ext cx="381000" cy="131445"/>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Flowchart: Document 41"/>
          <p:cNvSpPr/>
          <p:nvPr/>
        </p:nvSpPr>
        <p:spPr>
          <a:xfrm>
            <a:off x="7372960" y="5199040"/>
            <a:ext cx="15240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HeD</a:t>
            </a:r>
            <a:r>
              <a:rPr lang="en-US" sz="1600" dirty="0"/>
              <a:t> Compliant format</a:t>
            </a:r>
          </a:p>
          <a:p>
            <a:r>
              <a:rPr lang="en-US" sz="1100" dirty="0" smtClean="0"/>
              <a:t>- Triggering Criteria</a:t>
            </a:r>
          </a:p>
          <a:p>
            <a:r>
              <a:rPr lang="en-US" sz="1100" dirty="0" smtClean="0"/>
              <a:t>- Reporting Actions</a:t>
            </a:r>
          </a:p>
          <a:p>
            <a:r>
              <a:rPr lang="en-US" sz="1100" dirty="0" smtClean="0"/>
              <a:t>- Links</a:t>
            </a:r>
            <a:endParaRPr lang="en-US" sz="1100" dirty="0"/>
          </a:p>
        </p:txBody>
      </p:sp>
      <p:sp>
        <p:nvSpPr>
          <p:cNvPr id="44" name="Rectangle 43"/>
          <p:cNvSpPr/>
          <p:nvPr/>
        </p:nvSpPr>
        <p:spPr>
          <a:xfrm>
            <a:off x="5172402" y="4387683"/>
            <a:ext cx="1524000" cy="384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 Services</a:t>
            </a:r>
            <a:endParaRPr lang="en-US" sz="1600" dirty="0"/>
          </a:p>
        </p:txBody>
      </p:sp>
      <p:sp>
        <p:nvSpPr>
          <p:cNvPr id="53" name="Left-Right Arrow 52"/>
          <p:cNvSpPr/>
          <p:nvPr/>
        </p:nvSpPr>
        <p:spPr>
          <a:xfrm rot="1005076">
            <a:off x="3098252" y="4089314"/>
            <a:ext cx="2029646" cy="187499"/>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56"/>
          <p:cNvSpPr/>
          <p:nvPr/>
        </p:nvSpPr>
        <p:spPr>
          <a:xfrm>
            <a:off x="2590800" y="3810000"/>
            <a:ext cx="381000" cy="2133600"/>
          </a:xfrm>
          <a:prstGeom prst="rect">
            <a:avLst/>
          </a:prstGeom>
          <a:solidFill>
            <a:schemeClr val="accent1">
              <a:lumMod val="60000"/>
              <a:lumOff val="40000"/>
            </a:schemeClr>
          </a:solidFill>
          <a:ln>
            <a:solidFill>
              <a:schemeClr val="tx2">
                <a:lumMod val="50000"/>
              </a:schemeClr>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en-US" sz="1200" dirty="0" smtClean="0"/>
              <a:t>Evaluation of  output file  with Receivers</a:t>
            </a:r>
            <a:endParaRPr lang="en-US" sz="1200" dirty="0"/>
          </a:p>
        </p:txBody>
      </p:sp>
      <p:sp>
        <p:nvSpPr>
          <p:cNvPr id="58" name="Notched Right Arrow 57"/>
          <p:cNvSpPr/>
          <p:nvPr/>
        </p:nvSpPr>
        <p:spPr>
          <a:xfrm rot="8862870" flipV="1">
            <a:off x="6647846" y="4224951"/>
            <a:ext cx="886860" cy="153561"/>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endParaRPr lang="en-US"/>
          </a:p>
        </p:txBody>
      </p:sp>
      <p:sp>
        <p:nvSpPr>
          <p:cNvPr id="62" name="Notched Right Arrow 61"/>
          <p:cNvSpPr/>
          <p:nvPr/>
        </p:nvSpPr>
        <p:spPr>
          <a:xfrm rot="14985907" flipV="1">
            <a:off x="6139904" y="4158025"/>
            <a:ext cx="2003104" cy="175038"/>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endParaRPr lang="en-US"/>
          </a:p>
        </p:txBody>
      </p:sp>
      <p:sp>
        <p:nvSpPr>
          <p:cNvPr id="48" name="Left Arrow 47"/>
          <p:cNvSpPr/>
          <p:nvPr/>
        </p:nvSpPr>
        <p:spPr>
          <a:xfrm>
            <a:off x="3114294" y="5483878"/>
            <a:ext cx="4258665" cy="197505"/>
          </a:xfrm>
          <a:prstGeom prst="leftArrow">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schemeClr val="accent6"/>
              </a:solidFill>
            </a:endParaRPr>
          </a:p>
        </p:txBody>
      </p:sp>
    </p:spTree>
    <p:extLst>
      <p:ext uri="{BB962C8B-B14F-4D97-AF65-F5344CB8AC3E}">
        <p14:creationId xmlns:p14="http://schemas.microsoft.com/office/powerpoint/2010/main" val="38591916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Pilot</a:t>
            </a:r>
            <a:endParaRPr lang="en-US" dirty="0"/>
          </a:p>
        </p:txBody>
      </p:sp>
      <p:sp>
        <p:nvSpPr>
          <p:cNvPr id="3" name="Content Placeholder 2"/>
          <p:cNvSpPr>
            <a:spLocks noGrp="1"/>
          </p:cNvSpPr>
          <p:nvPr>
            <p:ph idx="1"/>
          </p:nvPr>
        </p:nvSpPr>
        <p:spPr>
          <a:xfrm>
            <a:off x="457200" y="1716942"/>
            <a:ext cx="8229600" cy="4143009"/>
          </a:xfrm>
        </p:spPr>
        <p:txBody>
          <a:bodyPr>
            <a:normAutofit/>
          </a:bodyPr>
          <a:lstStyle/>
          <a:p>
            <a:r>
              <a:rPr lang="en-US" sz="1600" dirty="0" smtClean="0"/>
              <a:t>The Reportable Condition Knowledge Management project will act as an artifact provider. RCKMS will provide one to two </a:t>
            </a:r>
            <a:r>
              <a:rPr lang="en-US" sz="1600" dirty="0" err="1" smtClean="0"/>
              <a:t>HeD</a:t>
            </a:r>
            <a:r>
              <a:rPr lang="en-US" sz="1600" dirty="0" smtClean="0"/>
              <a:t> </a:t>
            </a:r>
            <a:r>
              <a:rPr lang="en-US" sz="1600" dirty="0" smtClean="0">
                <a:solidFill>
                  <a:schemeClr val="tx1">
                    <a:lumMod val="50000"/>
                    <a:lumOff val="50000"/>
                  </a:schemeClr>
                </a:solidFill>
              </a:rPr>
              <a:t>files, both for reporting Pertussis in San Diego, California.  The file(s) will have inform</a:t>
            </a:r>
            <a:r>
              <a:rPr lang="en-US" sz="1600" dirty="0" smtClean="0"/>
              <a:t>ation targeted for a type of provider (e.g., laboratory, hospital, healthcare provider).  This pilot anticipates partnering with one to two artifact consumers who can assess if the content of the files provides the information necessary to ascertain if a report should be sent to public health, and if the structure of the files supports consumption into the partner’s EHR, LIMS, or LIS (or CDS component of those systems).  </a:t>
            </a:r>
            <a:endParaRPr lang="en-US" sz="1600" dirty="0"/>
          </a:p>
          <a:p>
            <a:pPr lvl="1"/>
            <a:r>
              <a:rPr lang="en-US" sz="1600" i="1" dirty="0" smtClean="0"/>
              <a:t>Partners: 1-2 artifact consumers</a:t>
            </a:r>
          </a:p>
          <a:p>
            <a:pPr lvl="1"/>
            <a:r>
              <a:rPr lang="en-US" sz="1600" i="1" dirty="0" smtClean="0"/>
              <a:t>Outcomes:</a:t>
            </a:r>
          </a:p>
          <a:p>
            <a:pPr lvl="2"/>
            <a:r>
              <a:rPr lang="en-US" sz="1400" i="1" dirty="0" smtClean="0"/>
              <a:t>Assessment from Vendor/Integrator  - does the structure of the information support consumption and presentation?</a:t>
            </a:r>
          </a:p>
          <a:p>
            <a:pPr lvl="2"/>
            <a:r>
              <a:rPr lang="en-US" sz="1400" i="1" dirty="0" smtClean="0"/>
              <a:t>Assessment </a:t>
            </a:r>
            <a:r>
              <a:rPr lang="en-US" sz="1400" i="1" dirty="0"/>
              <a:t>from </a:t>
            </a:r>
            <a:r>
              <a:rPr lang="en-US" sz="1400" i="1" dirty="0" smtClean="0"/>
              <a:t>Clinician/Healthcare SME  - does the content tell you if a report qualifies  to be sent to public health, and include  the ancillary information needed to provide the report? </a:t>
            </a:r>
            <a:endParaRPr lang="en-US" sz="1400" i="1" dirty="0"/>
          </a:p>
          <a:p>
            <a:pPr marL="0" indent="0">
              <a:buNone/>
            </a:pPr>
            <a:endParaRPr lang="en-US" sz="1600" i="1" dirty="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B0322A75-CA8B-459B-ADB1-E019FB15DA14}" type="slidenum">
              <a:rPr lang="en-US" smtClean="0"/>
              <a:pPr>
                <a:defRPr/>
              </a:pPr>
              <a:t>3</a:t>
            </a:fld>
            <a:endParaRPr lang="en-US" dirty="0"/>
          </a:p>
        </p:txBody>
      </p:sp>
    </p:spTree>
    <p:extLst>
      <p:ext uri="{BB962C8B-B14F-4D97-AF65-F5344CB8AC3E}">
        <p14:creationId xmlns:p14="http://schemas.microsoft.com/office/powerpoint/2010/main" val="3365322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3276600" y="1050486"/>
            <a:ext cx="1676400" cy="892614"/>
          </a:xfrm>
          <a:prstGeom prst="roundRect">
            <a:avLst/>
          </a:prstGeom>
          <a:solidFill>
            <a:srgbClr val="5AEC68"/>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l"/>
            <a:r>
              <a:rPr lang="en-US" sz="1400" b="1" dirty="0" smtClean="0"/>
              <a:t>San Diego County </a:t>
            </a:r>
          </a:p>
          <a:p>
            <a:pPr algn="l"/>
            <a:r>
              <a:rPr lang="en-US" sz="1400" b="1" dirty="0" smtClean="0"/>
              <a:t>Pertussis</a:t>
            </a:r>
            <a:endParaRPr lang="en-US" sz="1400" b="1" dirty="0"/>
          </a:p>
        </p:txBody>
      </p:sp>
      <p:pic>
        <p:nvPicPr>
          <p:cNvPr id="6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149"/>
          <a:stretch/>
        </p:blipFill>
        <p:spPr bwMode="auto">
          <a:xfrm>
            <a:off x="4402605" y="1455137"/>
            <a:ext cx="474195" cy="4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ounded Rectangle 34"/>
          <p:cNvSpPr/>
          <p:nvPr/>
        </p:nvSpPr>
        <p:spPr>
          <a:xfrm>
            <a:off x="381000" y="2298739"/>
            <a:ext cx="2438400" cy="4102061"/>
          </a:xfrm>
          <a:prstGeom prst="roundRect">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PH Reporters</a:t>
            </a:r>
            <a:endParaRPr lang="en-US" dirty="0"/>
          </a:p>
        </p:txBody>
      </p:sp>
      <p:sp>
        <p:nvSpPr>
          <p:cNvPr id="2" name="Title 1"/>
          <p:cNvSpPr>
            <a:spLocks noGrp="1"/>
          </p:cNvSpPr>
          <p:nvPr>
            <p:ph type="title"/>
          </p:nvPr>
        </p:nvSpPr>
        <p:spPr>
          <a:xfrm>
            <a:off x="457200" y="274638"/>
            <a:ext cx="8229600" cy="563562"/>
          </a:xfrm>
        </p:spPr>
        <p:txBody>
          <a:bodyPr/>
          <a:lstStyle/>
          <a:p>
            <a:r>
              <a:rPr lang="en-US" dirty="0" smtClean="0"/>
              <a:t>RCKMS </a:t>
            </a:r>
            <a:r>
              <a:rPr lang="en-US" dirty="0" err="1" smtClean="0"/>
              <a:t>HeD</a:t>
            </a:r>
            <a:r>
              <a:rPr lang="en-US" dirty="0" smtClean="0"/>
              <a:t> Pilot Scope</a:t>
            </a:r>
            <a:endParaRPr lang="en-US" dirty="0"/>
          </a:p>
        </p:txBody>
      </p:sp>
      <p:sp>
        <p:nvSpPr>
          <p:cNvPr id="6" name="Rounded Rectangle 5"/>
          <p:cNvSpPr/>
          <p:nvPr/>
        </p:nvSpPr>
        <p:spPr>
          <a:xfrm>
            <a:off x="5534025" y="1074699"/>
            <a:ext cx="3200400" cy="3581400"/>
          </a:xfrm>
          <a:prstGeom prst="round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b="1" dirty="0" smtClean="0"/>
              <a:t>RCKMS</a:t>
            </a:r>
            <a:endParaRPr lang="en-US" b="1" dirty="0"/>
          </a:p>
        </p:txBody>
      </p:sp>
      <p:sp>
        <p:nvSpPr>
          <p:cNvPr id="7" name="Rectangle 6"/>
          <p:cNvSpPr/>
          <p:nvPr/>
        </p:nvSpPr>
        <p:spPr>
          <a:xfrm>
            <a:off x="5715000" y="1600200"/>
            <a:ext cx="2895600"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Authoring  Framework</a:t>
            </a:r>
            <a:endParaRPr lang="en-US" dirty="0"/>
          </a:p>
        </p:txBody>
      </p:sp>
      <p:sp>
        <p:nvSpPr>
          <p:cNvPr id="10" name="Can 9"/>
          <p:cNvSpPr/>
          <p:nvPr/>
        </p:nvSpPr>
        <p:spPr>
          <a:xfrm>
            <a:off x="6670167" y="2676525"/>
            <a:ext cx="1524000" cy="1171575"/>
          </a:xfrm>
          <a:prstGeom prst="can">
            <a:avLst/>
          </a:prstGeom>
          <a:solidFill>
            <a:srgbClr val="5AEC68"/>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t>Database</a:t>
            </a:r>
          </a:p>
          <a:p>
            <a:pPr algn="ctr"/>
            <a:r>
              <a:rPr lang="en-US" sz="1200" b="1" dirty="0" smtClean="0"/>
              <a:t>Who, What, When, Where, How</a:t>
            </a:r>
            <a:endParaRPr lang="en-US" sz="1200" b="1" dirty="0"/>
          </a:p>
        </p:txBody>
      </p:sp>
      <p:sp>
        <p:nvSpPr>
          <p:cNvPr id="11" name="Rectangle 10"/>
          <p:cNvSpPr/>
          <p:nvPr/>
        </p:nvSpPr>
        <p:spPr>
          <a:xfrm>
            <a:off x="7038975" y="4419600"/>
            <a:ext cx="1066800" cy="609600"/>
          </a:xfrm>
          <a:prstGeom prst="rect">
            <a:avLst/>
          </a:prstGeom>
          <a:solidFill>
            <a:srgbClr val="5AEC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Structured Output</a:t>
            </a:r>
          </a:p>
          <a:p>
            <a:pPr algn="ctr"/>
            <a:r>
              <a:rPr lang="en-US" sz="1600" b="1" dirty="0" smtClean="0"/>
              <a:t>Design</a:t>
            </a:r>
            <a:endParaRPr lang="en-US" sz="1600" b="1" dirty="0"/>
          </a:p>
        </p:txBody>
      </p:sp>
      <p:grpSp>
        <p:nvGrpSpPr>
          <p:cNvPr id="37" name="Group 36"/>
          <p:cNvGrpSpPr/>
          <p:nvPr/>
        </p:nvGrpSpPr>
        <p:grpSpPr>
          <a:xfrm>
            <a:off x="457200" y="2819400"/>
            <a:ext cx="1676400" cy="1143000"/>
            <a:chOff x="307848" y="2743200"/>
            <a:chExt cx="1828800" cy="1143000"/>
          </a:xfrm>
          <a:solidFill>
            <a:schemeClr val="bg2">
              <a:lumMod val="40000"/>
              <a:lumOff val="60000"/>
            </a:schemeClr>
          </a:solidFill>
        </p:grpSpPr>
        <p:sp>
          <p:nvSpPr>
            <p:cNvPr id="36" name="Rounded Rectangle 35"/>
            <p:cNvSpPr/>
            <p:nvPr/>
          </p:nvSpPr>
          <p:spPr>
            <a:xfrm>
              <a:off x="307848" y="2743200"/>
              <a:ext cx="1828800" cy="1143000"/>
            </a:xfrm>
            <a:prstGeom prst="roundRect">
              <a:avLst/>
            </a:prstGeom>
            <a:solidFill>
              <a:schemeClr val="bg1">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400" b="1" dirty="0" smtClean="0"/>
                <a:t>Hospital Labs</a:t>
              </a:r>
              <a:endParaRPr lang="en-US" sz="1400" b="1" dirty="0"/>
            </a:p>
          </p:txBody>
        </p:sp>
        <p:sp>
          <p:nvSpPr>
            <p:cNvPr id="21" name="Rectangle 20"/>
            <p:cNvSpPr/>
            <p:nvPr/>
          </p:nvSpPr>
          <p:spPr>
            <a:xfrm>
              <a:off x="1146048" y="3152775"/>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LIMS</a:t>
              </a:r>
              <a:endParaRPr lang="en-US" sz="1600" dirty="0"/>
            </a:p>
          </p:txBody>
        </p:sp>
        <p:pic>
          <p:nvPicPr>
            <p:cNvPr id="103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3124200"/>
              <a:ext cx="688848" cy="6817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298448" y="3429000"/>
              <a:ext cx="685800" cy="381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EHR</a:t>
              </a:r>
              <a:endParaRPr lang="en-US" dirty="0"/>
            </a:p>
          </p:txBody>
        </p:sp>
      </p:grpSp>
      <p:sp>
        <p:nvSpPr>
          <p:cNvPr id="54" name="TextBox 53"/>
          <p:cNvSpPr txBox="1"/>
          <p:nvPr/>
        </p:nvSpPr>
        <p:spPr>
          <a:xfrm>
            <a:off x="2112941" y="865820"/>
            <a:ext cx="1127125" cy="369332"/>
          </a:xfrm>
          <a:prstGeom prst="rect">
            <a:avLst/>
          </a:prstGeom>
          <a:noFill/>
        </p:spPr>
        <p:txBody>
          <a:bodyPr wrap="square" rtlCol="0">
            <a:spAutoFit/>
          </a:bodyPr>
          <a:lstStyle/>
          <a:p>
            <a:pPr algn="ctr"/>
            <a:endParaRPr lang="en-US" dirty="0"/>
          </a:p>
        </p:txBody>
      </p:sp>
      <p:sp>
        <p:nvSpPr>
          <p:cNvPr id="39" name="Bent Arrow 38"/>
          <p:cNvSpPr/>
          <p:nvPr/>
        </p:nvSpPr>
        <p:spPr>
          <a:xfrm>
            <a:off x="1368552" y="865820"/>
            <a:ext cx="1603247" cy="1438263"/>
          </a:xfrm>
          <a:prstGeom prst="bentArrow">
            <a:avLst>
              <a:gd name="adj1" fmla="val 25000"/>
              <a:gd name="adj2" fmla="val 25000"/>
              <a:gd name="adj3" fmla="val 25000"/>
              <a:gd name="adj4" fmla="val 45486"/>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smtClean="0">
                <a:solidFill>
                  <a:schemeClr val="tx1"/>
                </a:solidFill>
              </a:rPr>
              <a:t>PH </a:t>
            </a:r>
          </a:p>
          <a:p>
            <a:pPr algn="ctr"/>
            <a:r>
              <a:rPr lang="en-US" sz="1200" b="1" dirty="0" smtClean="0">
                <a:solidFill>
                  <a:schemeClr val="tx1"/>
                </a:solidFill>
              </a:rPr>
              <a:t>Reports</a:t>
            </a:r>
            <a:endParaRPr lang="en-US" sz="1200" b="1" dirty="0">
              <a:solidFill>
                <a:schemeClr val="tx1"/>
              </a:solidFill>
            </a:endParaRPr>
          </a:p>
        </p:txBody>
      </p:sp>
      <p:sp>
        <p:nvSpPr>
          <p:cNvPr id="46" name="Left-Right Arrow 45"/>
          <p:cNvSpPr/>
          <p:nvPr/>
        </p:nvSpPr>
        <p:spPr>
          <a:xfrm rot="5400000" flipV="1">
            <a:off x="7700065" y="2397003"/>
            <a:ext cx="381965" cy="196131"/>
          </a:xfrm>
          <a:prstGeom prst="lef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Rectangle 39"/>
          <p:cNvSpPr/>
          <p:nvPr/>
        </p:nvSpPr>
        <p:spPr>
          <a:xfrm>
            <a:off x="4733925" y="2968104"/>
            <a:ext cx="1524000" cy="384696"/>
          </a:xfrm>
          <a:prstGeom prst="rect">
            <a:avLst/>
          </a:prstGeom>
          <a:solidFill>
            <a:srgbClr val="5AEC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Load</a:t>
            </a:r>
            <a:endParaRPr lang="en-US" sz="1600" b="1" dirty="0"/>
          </a:p>
        </p:txBody>
      </p:sp>
      <p:sp>
        <p:nvSpPr>
          <p:cNvPr id="45" name="Right Arrow 44"/>
          <p:cNvSpPr/>
          <p:nvPr/>
        </p:nvSpPr>
        <p:spPr>
          <a:xfrm rot="3233353">
            <a:off x="3552317" y="2450400"/>
            <a:ext cx="1459677" cy="189831"/>
          </a:xfrm>
          <a:prstGeom prst="rightArrow">
            <a:avLst/>
          </a:prstGeom>
          <a:solidFill>
            <a:srgbClr val="95EA5C"/>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Right Arrow 2"/>
          <p:cNvSpPr/>
          <p:nvPr/>
        </p:nvSpPr>
        <p:spPr>
          <a:xfrm>
            <a:off x="4953000" y="1676401"/>
            <a:ext cx="762000" cy="166388"/>
          </a:xfrm>
          <a:prstGeom prst="rightArrow">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5" name="Straight Connector 4"/>
          <p:cNvCxnSpPr/>
          <p:nvPr/>
        </p:nvCxnSpPr>
        <p:spPr>
          <a:xfrm>
            <a:off x="3114295" y="1055649"/>
            <a:ext cx="9905" cy="5345151"/>
          </a:xfrm>
          <a:prstGeom prst="line">
            <a:avLst/>
          </a:prstGeom>
          <a:ln w="25400">
            <a:solidFill>
              <a:schemeClr val="tx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62029" y="4038600"/>
            <a:ext cx="1671571" cy="1070232"/>
            <a:chOff x="237112" y="4038600"/>
            <a:chExt cx="1820288" cy="1070232"/>
          </a:xfrm>
          <a:solidFill>
            <a:schemeClr val="bg2">
              <a:lumMod val="40000"/>
              <a:lumOff val="60000"/>
            </a:schemeClr>
          </a:solidFill>
        </p:grpSpPr>
        <p:grpSp>
          <p:nvGrpSpPr>
            <p:cNvPr id="38" name="Group 37"/>
            <p:cNvGrpSpPr/>
            <p:nvPr/>
          </p:nvGrpSpPr>
          <p:grpSpPr>
            <a:xfrm>
              <a:off x="237112" y="4038600"/>
              <a:ext cx="1820288" cy="1070232"/>
              <a:chOff x="350075" y="4572000"/>
              <a:chExt cx="1827852" cy="941203"/>
            </a:xfrm>
            <a:grpFill/>
          </p:grpSpPr>
          <p:sp>
            <p:nvSpPr>
              <p:cNvPr id="33" name="Rounded Rectangle 32"/>
              <p:cNvSpPr/>
              <p:nvPr/>
            </p:nvSpPr>
            <p:spPr>
              <a:xfrm>
                <a:off x="350075" y="4572000"/>
                <a:ext cx="1827852" cy="941203"/>
              </a:xfrm>
              <a:prstGeom prst="roundRect">
                <a:avLst/>
              </a:prstGeom>
              <a:solidFill>
                <a:schemeClr val="bg1">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200" b="1" dirty="0">
                    <a:solidFill>
                      <a:schemeClr val="bg1"/>
                    </a:solidFill>
                  </a:rPr>
                  <a:t>National, Clinical &amp; Public  Health Laboratories</a:t>
                </a:r>
              </a:p>
            </p:txBody>
          </p:sp>
          <p:pic>
            <p:nvPicPr>
              <p:cNvPr id="30" name="Picture 12" descr="C:\Documents and Settings\bvl0\Local Settings\Temporary Internet Files\Content.IE5\7X0ESNRE\MC9000281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023" y="5115052"/>
                <a:ext cx="409885" cy="368182"/>
              </a:xfrm>
              <a:prstGeom prst="rect">
                <a:avLst/>
              </a:prstGeom>
              <a:grpFill/>
              <a:extLst/>
            </p:spPr>
          </p:pic>
        </p:grpSp>
        <p:sp>
          <p:nvSpPr>
            <p:cNvPr id="51" name="Rectangle 50"/>
            <p:cNvSpPr/>
            <p:nvPr/>
          </p:nvSpPr>
          <p:spPr>
            <a:xfrm>
              <a:off x="1066800" y="4724400"/>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LIMS</a:t>
              </a:r>
              <a:endParaRPr lang="en-US" dirty="0"/>
            </a:p>
          </p:txBody>
        </p:sp>
      </p:grpSp>
      <p:grpSp>
        <p:nvGrpSpPr>
          <p:cNvPr id="52" name="Group 51"/>
          <p:cNvGrpSpPr/>
          <p:nvPr/>
        </p:nvGrpSpPr>
        <p:grpSpPr>
          <a:xfrm>
            <a:off x="454212" y="5178168"/>
            <a:ext cx="1679388" cy="1070232"/>
            <a:chOff x="228600" y="4038600"/>
            <a:chExt cx="1828800" cy="1070232"/>
          </a:xfrm>
          <a:solidFill>
            <a:schemeClr val="bg1">
              <a:lumMod val="85000"/>
            </a:schemeClr>
          </a:solidFill>
        </p:grpSpPr>
        <p:sp>
          <p:nvSpPr>
            <p:cNvPr id="56" name="Rounded Rectangle 55"/>
            <p:cNvSpPr/>
            <p:nvPr/>
          </p:nvSpPr>
          <p:spPr>
            <a:xfrm>
              <a:off x="228600" y="4038600"/>
              <a:ext cx="1828800" cy="1070232"/>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200" b="1" dirty="0" smtClean="0">
                  <a:solidFill>
                    <a:schemeClr val="bg1"/>
                  </a:solidFill>
                </a:rPr>
                <a:t>Ambulatory Care</a:t>
              </a:r>
              <a:endParaRPr lang="en-US" sz="1200" b="1" dirty="0">
                <a:solidFill>
                  <a:schemeClr val="bg1"/>
                </a:solidFill>
              </a:endParaRPr>
            </a:p>
          </p:txBody>
        </p:sp>
        <p:sp>
          <p:nvSpPr>
            <p:cNvPr id="55" name="Rectangle 54"/>
            <p:cNvSpPr/>
            <p:nvPr/>
          </p:nvSpPr>
          <p:spPr>
            <a:xfrm>
              <a:off x="1066800" y="4724400"/>
              <a:ext cx="762000"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EHR</a:t>
              </a:r>
              <a:endParaRPr lang="en-US" dirty="0"/>
            </a:p>
          </p:txBody>
        </p:sp>
      </p:grpSp>
      <p:pic>
        <p:nvPicPr>
          <p:cNvPr id="1026" name="Picture 2" descr="C:\Documents and Settings\bvl0\Local Settings\Temporary Internet Files\Content.IE5\7X0ESNRE\MC90002451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028" y="5599091"/>
            <a:ext cx="680972" cy="569677"/>
          </a:xfrm>
          <a:prstGeom prst="rect">
            <a:avLst/>
          </a:prstGeom>
          <a:noFill/>
          <a:extLst>
            <a:ext uri="{909E8E84-426E-40DD-AFC4-6F175D3DCCD1}">
              <a14:hiddenFill xmlns:a14="http://schemas.microsoft.com/office/drawing/2010/main">
                <a:solidFill>
                  <a:srgbClr val="FFFFFF"/>
                </a:solidFill>
              </a14:hiddenFill>
            </a:ext>
          </a:extLst>
        </p:spPr>
      </p:pic>
      <p:sp>
        <p:nvSpPr>
          <p:cNvPr id="15" name="Down Arrow 14"/>
          <p:cNvSpPr/>
          <p:nvPr/>
        </p:nvSpPr>
        <p:spPr>
          <a:xfrm>
            <a:off x="7321143" y="3886200"/>
            <a:ext cx="251232" cy="533400"/>
          </a:xfrm>
          <a:prstGeom prst="downArrow">
            <a:avLst/>
          </a:prstGeom>
          <a:solidFill>
            <a:srgbClr val="5AEC68"/>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9" name="Down Arrow 58"/>
          <p:cNvSpPr/>
          <p:nvPr/>
        </p:nvSpPr>
        <p:spPr>
          <a:xfrm>
            <a:off x="7244717" y="5029200"/>
            <a:ext cx="201776" cy="287311"/>
          </a:xfrm>
          <a:prstGeom prst="downArrow">
            <a:avLst/>
          </a:prstGeom>
          <a:solidFill>
            <a:srgbClr val="5AEC68"/>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1" name="Left-Right Arrow 60"/>
          <p:cNvSpPr/>
          <p:nvPr/>
        </p:nvSpPr>
        <p:spPr>
          <a:xfrm>
            <a:off x="6276975" y="3057526"/>
            <a:ext cx="381000" cy="226695"/>
          </a:xfrm>
          <a:prstGeom prst="notchedRightArrow">
            <a:avLst/>
          </a:prstGeom>
          <a:solidFill>
            <a:srgbClr val="5AEC68"/>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Flowchart: Document 41"/>
          <p:cNvSpPr/>
          <p:nvPr/>
        </p:nvSpPr>
        <p:spPr>
          <a:xfrm>
            <a:off x="6463667" y="5316511"/>
            <a:ext cx="1359025" cy="931889"/>
          </a:xfrm>
          <a:prstGeom prst="flowChartDocument">
            <a:avLst/>
          </a:prstGeom>
          <a:solidFill>
            <a:srgbClr val="5AEC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t>HeD</a:t>
            </a:r>
            <a:endParaRPr lang="en-US" sz="1600" b="1" dirty="0" smtClean="0"/>
          </a:p>
          <a:p>
            <a:r>
              <a:rPr lang="en-US" sz="1100" b="1" dirty="0" smtClean="0"/>
              <a:t>- Triggering Criteria</a:t>
            </a:r>
          </a:p>
          <a:p>
            <a:r>
              <a:rPr lang="en-US" sz="1100" b="1" dirty="0" smtClean="0"/>
              <a:t>- Reporting Actions</a:t>
            </a:r>
          </a:p>
          <a:p>
            <a:r>
              <a:rPr lang="en-US" sz="1100" b="1" dirty="0" smtClean="0"/>
              <a:t>- Links</a:t>
            </a:r>
            <a:endParaRPr lang="en-US" sz="1100" b="1" dirty="0"/>
          </a:p>
        </p:txBody>
      </p:sp>
      <p:sp>
        <p:nvSpPr>
          <p:cNvPr id="57" name="Rectangle 56"/>
          <p:cNvSpPr/>
          <p:nvPr/>
        </p:nvSpPr>
        <p:spPr>
          <a:xfrm>
            <a:off x="2590800" y="3810000"/>
            <a:ext cx="381000" cy="2133600"/>
          </a:xfrm>
          <a:prstGeom prst="rect">
            <a:avLst/>
          </a:prstGeom>
          <a:solidFill>
            <a:schemeClr val="bg1">
              <a:lumMod val="85000"/>
            </a:schemeClr>
          </a:solidFill>
          <a:ln>
            <a:solidFill>
              <a:schemeClr val="tx2">
                <a:lumMod val="50000"/>
              </a:schemeClr>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en-US" sz="1200" dirty="0" smtClean="0"/>
              <a:t>Evaluation of  output file  with Receivers</a:t>
            </a:r>
            <a:endParaRPr lang="en-US" sz="1200" dirty="0"/>
          </a:p>
        </p:txBody>
      </p:sp>
      <p:sp>
        <p:nvSpPr>
          <p:cNvPr id="62" name="Notched Right Arrow 61"/>
          <p:cNvSpPr/>
          <p:nvPr/>
        </p:nvSpPr>
        <p:spPr>
          <a:xfrm rot="4038352" flipV="1">
            <a:off x="5258127" y="4191849"/>
            <a:ext cx="2101612" cy="265010"/>
          </a:xfrm>
          <a:custGeom>
            <a:avLst/>
            <a:gdLst>
              <a:gd name="connsiteX0" fmla="*/ 0 w 2526920"/>
              <a:gd name="connsiteY0" fmla="*/ 48272 h 193089"/>
              <a:gd name="connsiteX1" fmla="*/ 2430376 w 2526920"/>
              <a:gd name="connsiteY1" fmla="*/ 48272 h 193089"/>
              <a:gd name="connsiteX2" fmla="*/ 2430376 w 2526920"/>
              <a:gd name="connsiteY2" fmla="*/ 0 h 193089"/>
              <a:gd name="connsiteX3" fmla="*/ 2526920 w 2526920"/>
              <a:gd name="connsiteY3" fmla="*/ 96545 h 193089"/>
              <a:gd name="connsiteX4" fmla="*/ 2430376 w 2526920"/>
              <a:gd name="connsiteY4" fmla="*/ 193089 h 193089"/>
              <a:gd name="connsiteX5" fmla="*/ 2430376 w 2526920"/>
              <a:gd name="connsiteY5" fmla="*/ 144817 h 193089"/>
              <a:gd name="connsiteX6" fmla="*/ 0 w 2526920"/>
              <a:gd name="connsiteY6" fmla="*/ 144817 h 193089"/>
              <a:gd name="connsiteX7" fmla="*/ 48272 w 2526920"/>
              <a:gd name="connsiteY7" fmla="*/ 96545 h 193089"/>
              <a:gd name="connsiteX8" fmla="*/ 0 w 2526920"/>
              <a:gd name="connsiteY8" fmla="*/ 48272 h 193089"/>
              <a:gd name="connsiteX0" fmla="*/ 0 w 2526920"/>
              <a:gd name="connsiteY0" fmla="*/ 48272 h 193089"/>
              <a:gd name="connsiteX1" fmla="*/ 2430376 w 2526920"/>
              <a:gd name="connsiteY1" fmla="*/ 48272 h 193089"/>
              <a:gd name="connsiteX2" fmla="*/ 2430376 w 2526920"/>
              <a:gd name="connsiteY2" fmla="*/ 0 h 193089"/>
              <a:gd name="connsiteX3" fmla="*/ 2526920 w 2526920"/>
              <a:gd name="connsiteY3" fmla="*/ 96545 h 193089"/>
              <a:gd name="connsiteX4" fmla="*/ 2430376 w 2526920"/>
              <a:gd name="connsiteY4" fmla="*/ 193089 h 193089"/>
              <a:gd name="connsiteX5" fmla="*/ 2430376 w 2526920"/>
              <a:gd name="connsiteY5" fmla="*/ 144817 h 193089"/>
              <a:gd name="connsiteX6" fmla="*/ 0 w 2526920"/>
              <a:gd name="connsiteY6" fmla="*/ 144817 h 193089"/>
              <a:gd name="connsiteX7" fmla="*/ 48272 w 2526920"/>
              <a:gd name="connsiteY7" fmla="*/ 96545 h 193089"/>
              <a:gd name="connsiteX8" fmla="*/ 0 w 2526920"/>
              <a:gd name="connsiteY8" fmla="*/ 48272 h 19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6920" h="193089">
                <a:moveTo>
                  <a:pt x="0" y="48272"/>
                </a:moveTo>
                <a:lnTo>
                  <a:pt x="2430376" y="48272"/>
                </a:lnTo>
                <a:lnTo>
                  <a:pt x="2430376" y="0"/>
                </a:lnTo>
                <a:lnTo>
                  <a:pt x="2526920" y="96545"/>
                </a:lnTo>
                <a:lnTo>
                  <a:pt x="2430376" y="193089"/>
                </a:lnTo>
                <a:lnTo>
                  <a:pt x="2430376" y="144817"/>
                </a:lnTo>
                <a:lnTo>
                  <a:pt x="0" y="144817"/>
                </a:lnTo>
                <a:lnTo>
                  <a:pt x="48272" y="96545"/>
                </a:lnTo>
                <a:lnTo>
                  <a:pt x="0" y="48272"/>
                </a:lnTo>
                <a:close/>
              </a:path>
            </a:pathLst>
          </a:custGeom>
          <a:solidFill>
            <a:srgbClr val="95EA5C"/>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a:p>
        </p:txBody>
      </p:sp>
      <p:sp>
        <p:nvSpPr>
          <p:cNvPr id="48" name="Left Arrow 47"/>
          <p:cNvSpPr/>
          <p:nvPr/>
        </p:nvSpPr>
        <p:spPr>
          <a:xfrm>
            <a:off x="3124199" y="5434586"/>
            <a:ext cx="3343275" cy="278698"/>
          </a:xfrm>
          <a:prstGeom prst="leftArrow">
            <a:avLst/>
          </a:prstGeom>
          <a:solidFill>
            <a:schemeClr val="bg1">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schemeClr val="accent6"/>
              </a:solidFill>
            </a:endParaRPr>
          </a:p>
        </p:txBody>
      </p:sp>
      <p:sp>
        <p:nvSpPr>
          <p:cNvPr id="8" name="TextBox 7"/>
          <p:cNvSpPr txBox="1"/>
          <p:nvPr/>
        </p:nvSpPr>
        <p:spPr>
          <a:xfrm rot="3129680">
            <a:off x="3800475" y="2371725"/>
            <a:ext cx="1220206" cy="246221"/>
          </a:xfrm>
          <a:prstGeom prst="rect">
            <a:avLst/>
          </a:prstGeom>
          <a:noFill/>
        </p:spPr>
        <p:txBody>
          <a:bodyPr wrap="none" rtlCol="0">
            <a:spAutoFit/>
          </a:bodyPr>
          <a:lstStyle/>
          <a:p>
            <a:r>
              <a:rPr lang="en-US" sz="1000" dirty="0" smtClean="0"/>
              <a:t>Data collection file</a:t>
            </a:r>
            <a:endParaRPr lang="en-US" sz="1000" dirty="0"/>
          </a:p>
        </p:txBody>
      </p:sp>
      <p:sp>
        <p:nvSpPr>
          <p:cNvPr id="43" name="TextBox 42"/>
          <p:cNvSpPr txBox="1"/>
          <p:nvPr/>
        </p:nvSpPr>
        <p:spPr>
          <a:xfrm rot="3971662">
            <a:off x="5819980" y="3907300"/>
            <a:ext cx="1284326" cy="400110"/>
          </a:xfrm>
          <a:prstGeom prst="rect">
            <a:avLst/>
          </a:prstGeom>
          <a:noFill/>
        </p:spPr>
        <p:txBody>
          <a:bodyPr wrap="none" rtlCol="0">
            <a:spAutoFit/>
          </a:bodyPr>
          <a:lstStyle/>
          <a:p>
            <a:r>
              <a:rPr lang="en-US" sz="1000" dirty="0" smtClean="0"/>
              <a:t>Transformation into</a:t>
            </a:r>
          </a:p>
          <a:p>
            <a:r>
              <a:rPr lang="en-US" sz="1000" dirty="0" smtClean="0"/>
              <a:t> </a:t>
            </a:r>
            <a:r>
              <a:rPr lang="en-US" sz="1000" dirty="0" err="1" smtClean="0"/>
              <a:t>HeD</a:t>
            </a:r>
            <a:r>
              <a:rPr lang="en-US" sz="1000" dirty="0" smtClean="0"/>
              <a:t> file format</a:t>
            </a:r>
            <a:endParaRPr lang="en-US" sz="1000" dirty="0"/>
          </a:p>
        </p:txBody>
      </p:sp>
      <p:sp>
        <p:nvSpPr>
          <p:cNvPr id="44" name="TextBox 43"/>
          <p:cNvSpPr txBox="1"/>
          <p:nvPr/>
        </p:nvSpPr>
        <p:spPr>
          <a:xfrm>
            <a:off x="3305175" y="5278966"/>
            <a:ext cx="2555508" cy="246221"/>
          </a:xfrm>
          <a:prstGeom prst="rect">
            <a:avLst/>
          </a:prstGeom>
          <a:noFill/>
        </p:spPr>
        <p:txBody>
          <a:bodyPr wrap="none" rtlCol="0">
            <a:spAutoFit/>
          </a:bodyPr>
          <a:lstStyle/>
          <a:p>
            <a:r>
              <a:rPr lang="en-US" sz="1000" dirty="0" smtClean="0"/>
              <a:t>Transmission of </a:t>
            </a:r>
            <a:r>
              <a:rPr lang="en-US" sz="1000" dirty="0" err="1" smtClean="0"/>
              <a:t>HeD</a:t>
            </a:r>
            <a:r>
              <a:rPr lang="en-US" sz="1000" dirty="0" smtClean="0"/>
              <a:t> files to pilot partners</a:t>
            </a:r>
            <a:endParaRPr lang="en-US" sz="1000" dirty="0"/>
          </a:p>
        </p:txBody>
      </p:sp>
      <p:sp>
        <p:nvSpPr>
          <p:cNvPr id="47" name="TextBox 46"/>
          <p:cNvSpPr txBox="1"/>
          <p:nvPr/>
        </p:nvSpPr>
        <p:spPr>
          <a:xfrm>
            <a:off x="7458074" y="3916825"/>
            <a:ext cx="1114425" cy="400110"/>
          </a:xfrm>
          <a:prstGeom prst="rect">
            <a:avLst/>
          </a:prstGeom>
          <a:noFill/>
        </p:spPr>
        <p:txBody>
          <a:bodyPr wrap="square" rtlCol="0">
            <a:spAutoFit/>
          </a:bodyPr>
          <a:lstStyle/>
          <a:p>
            <a:r>
              <a:rPr lang="en-US" sz="1000" dirty="0" smtClean="0"/>
              <a:t>Database to </a:t>
            </a:r>
            <a:r>
              <a:rPr lang="en-US" sz="1000" dirty="0" err="1" smtClean="0"/>
              <a:t>HeD</a:t>
            </a:r>
            <a:r>
              <a:rPr lang="en-US" sz="1000" dirty="0" smtClean="0"/>
              <a:t> mapping</a:t>
            </a:r>
          </a:p>
        </p:txBody>
      </p:sp>
      <p:sp>
        <p:nvSpPr>
          <p:cNvPr id="14" name="TextBox 13"/>
          <p:cNvSpPr txBox="1"/>
          <p:nvPr/>
        </p:nvSpPr>
        <p:spPr>
          <a:xfrm>
            <a:off x="5334000" y="6601539"/>
            <a:ext cx="3760966" cy="246221"/>
          </a:xfrm>
          <a:prstGeom prst="rect">
            <a:avLst/>
          </a:prstGeom>
          <a:noFill/>
        </p:spPr>
        <p:txBody>
          <a:bodyPr wrap="none" rtlCol="0">
            <a:spAutoFit/>
          </a:bodyPr>
          <a:lstStyle/>
          <a:p>
            <a:r>
              <a:rPr lang="en-US" sz="1000" dirty="0" smtClean="0"/>
              <a:t>* Long term scope of RCKMS is included at end of presentation</a:t>
            </a:r>
            <a:endParaRPr lang="en-US" sz="1000" dirty="0"/>
          </a:p>
        </p:txBody>
      </p:sp>
    </p:spTree>
    <p:extLst>
      <p:ext uri="{BB962C8B-B14F-4D97-AF65-F5344CB8AC3E}">
        <p14:creationId xmlns:p14="http://schemas.microsoft.com/office/powerpoint/2010/main" val="35113905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3063" y="542925"/>
            <a:ext cx="6989762" cy="762000"/>
          </a:xfrm>
        </p:spPr>
        <p:txBody>
          <a:bodyPr/>
          <a:lstStyle/>
          <a:p>
            <a:r>
              <a:rPr lang="en-US" sz="2800" dirty="0" smtClean="0"/>
              <a:t>What portions of the IG are you Piloting</a:t>
            </a:r>
            <a:endParaRPr lang="en-US" sz="2800" dirty="0"/>
          </a:p>
        </p:txBody>
      </p:sp>
      <p:sp>
        <p:nvSpPr>
          <p:cNvPr id="7" name="Content Placeholder 6"/>
          <p:cNvSpPr>
            <a:spLocks noGrp="1"/>
          </p:cNvSpPr>
          <p:nvPr>
            <p:ph idx="1"/>
          </p:nvPr>
        </p:nvSpPr>
        <p:spPr>
          <a:xfrm>
            <a:off x="373063" y="1603375"/>
            <a:ext cx="8229600" cy="4141788"/>
          </a:xfrm>
        </p:spPr>
        <p:txBody>
          <a:bodyPr>
            <a:normAutofit/>
          </a:bodyPr>
          <a:lstStyle/>
          <a:p>
            <a:pPr marL="0" indent="0"/>
            <a:endParaRPr lang="en-US" sz="1600" i="1" dirty="0" smtClean="0"/>
          </a:p>
        </p:txBody>
      </p:sp>
      <p:sp>
        <p:nvSpPr>
          <p:cNvPr id="4" name="Date Placeholder 3"/>
          <p:cNvSpPr>
            <a:spLocks noGrp="1"/>
          </p:cNvSpPr>
          <p:nvPr>
            <p:ph type="dt" sz="half" idx="10"/>
          </p:nvPr>
        </p:nvSpPr>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B0322A75-CA8B-459B-ADB1-E019FB15DA14}"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69948042"/>
              </p:ext>
            </p:extLst>
          </p:nvPr>
        </p:nvGraphicFramePr>
        <p:xfrm>
          <a:off x="533400" y="1978025"/>
          <a:ext cx="7848600" cy="3205480"/>
        </p:xfrm>
        <a:graphic>
          <a:graphicData uri="http://schemas.openxmlformats.org/drawingml/2006/table">
            <a:tbl>
              <a:tblPr firstRow="1" bandRow="1">
                <a:tableStyleId>{5C22544A-7EE6-4342-B048-85BDC9FD1C3A}</a:tableStyleId>
              </a:tblPr>
              <a:tblGrid>
                <a:gridCol w="1504950"/>
                <a:gridCol w="2352675"/>
                <a:gridCol w="3990975"/>
              </a:tblGrid>
              <a:tr h="370840">
                <a:tc>
                  <a:txBody>
                    <a:bodyPr/>
                    <a:lstStyle/>
                    <a:p>
                      <a:r>
                        <a:rPr lang="en-US" dirty="0" smtClean="0"/>
                        <a:t>Section</a:t>
                      </a:r>
                      <a:r>
                        <a:rPr lang="en-US" baseline="0" dirty="0" smtClean="0"/>
                        <a:t> of IG</a:t>
                      </a:r>
                      <a:endParaRPr lang="en-US" dirty="0"/>
                    </a:p>
                  </a:txBody>
                  <a:tcPr/>
                </a:tc>
                <a:tc>
                  <a:txBody>
                    <a:bodyPr/>
                    <a:lstStyle/>
                    <a:p>
                      <a:r>
                        <a:rPr lang="en-US" dirty="0" smtClean="0"/>
                        <a:t>Specifics</a:t>
                      </a:r>
                      <a:r>
                        <a:rPr lang="en-US" baseline="0" dirty="0" smtClean="0"/>
                        <a:t> to Pilot</a:t>
                      </a:r>
                      <a:endParaRPr lang="en-US" dirty="0"/>
                    </a:p>
                  </a:txBody>
                  <a:tcPr/>
                </a:tc>
                <a:tc>
                  <a:txBody>
                    <a:bodyPr/>
                    <a:lstStyle/>
                    <a:p>
                      <a:r>
                        <a:rPr lang="en-US" dirty="0" smtClean="0"/>
                        <a:t>Notes</a:t>
                      </a:r>
                      <a:endParaRPr lang="en-US" dirty="0"/>
                    </a:p>
                  </a:txBody>
                  <a:tcPr/>
                </a:tc>
              </a:tr>
              <a:tr h="370840">
                <a:tc>
                  <a:txBody>
                    <a:bodyPr/>
                    <a:lstStyle/>
                    <a:p>
                      <a:r>
                        <a:rPr lang="en-US" dirty="0" smtClean="0"/>
                        <a:t>3.2 ECA Rules</a:t>
                      </a:r>
                      <a:endParaRPr lang="en-US" dirty="0"/>
                    </a:p>
                  </a:txBody>
                  <a:tcPr/>
                </a:tc>
                <a:tc>
                  <a:txBody>
                    <a:bodyPr/>
                    <a:lstStyle/>
                    <a:p>
                      <a:r>
                        <a:rPr lang="en-US" dirty="0" smtClean="0"/>
                        <a:t>RCKMS will provide knowledge</a:t>
                      </a:r>
                      <a:r>
                        <a:rPr lang="en-US" baseline="0" dirty="0" smtClean="0"/>
                        <a:t> artifacts in </a:t>
                      </a:r>
                      <a:r>
                        <a:rPr lang="en-US" baseline="0" dirty="0" err="1" smtClean="0"/>
                        <a:t>HeD</a:t>
                      </a:r>
                      <a:r>
                        <a:rPr lang="en-US" baseline="0" dirty="0" smtClean="0"/>
                        <a:t> </a:t>
                      </a:r>
                      <a:r>
                        <a:rPr lang="en-US" baseline="0" dirty="0" smtClean="0">
                          <a:solidFill>
                            <a:schemeClr val="tx1"/>
                          </a:solidFill>
                        </a:rPr>
                        <a:t>format that include the specifications for reporting Pertussis cases or lab results to San Diego County Health Department.</a:t>
                      </a:r>
                      <a:endParaRPr lang="en-US"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criteria for triggering a report of Pertussis to send to the San Diego County Health </a:t>
                      </a:r>
                      <a:r>
                        <a:rPr lang="en-US" baseline="0" dirty="0" err="1" smtClean="0">
                          <a:solidFill>
                            <a:schemeClr val="tx1"/>
                          </a:solidFill>
                        </a:rPr>
                        <a:t>Dept</a:t>
                      </a:r>
                      <a:r>
                        <a:rPr lang="en-US" baseline="0" dirty="0" smtClean="0">
                          <a:solidFill>
                            <a:schemeClr val="tx1"/>
                          </a:solidFill>
                        </a:rPr>
                        <a:t> will be included in an </a:t>
                      </a:r>
                      <a:r>
                        <a:rPr lang="en-US" baseline="0" dirty="0" err="1" smtClean="0">
                          <a:solidFill>
                            <a:schemeClr val="tx1"/>
                          </a:solidFill>
                        </a:rPr>
                        <a:t>HeD</a:t>
                      </a:r>
                      <a:r>
                        <a:rPr lang="en-US" baseline="0" dirty="0" smtClean="0">
                          <a:solidFill>
                            <a:schemeClr val="tx1"/>
                          </a:solidFill>
                        </a:rPr>
                        <a:t> file.  Additional information will include:</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Timeframe for reporting</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Reporting Actions – preferred and acceptable methods to send the report</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References and Links</a:t>
                      </a:r>
                      <a:endParaRPr lang="en-US" dirty="0" smtClean="0"/>
                    </a:p>
                  </a:txBody>
                  <a:tcPr/>
                </a:tc>
              </a:tr>
            </a:tbl>
          </a:graphicData>
        </a:graphic>
      </p:graphicFrame>
    </p:spTree>
    <p:extLst>
      <p:ext uri="{BB962C8B-B14F-4D97-AF65-F5344CB8AC3E}">
        <p14:creationId xmlns:p14="http://schemas.microsoft.com/office/powerpoint/2010/main" val="256293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Requirements</a:t>
            </a:r>
            <a:endParaRPr lang="en-US" dirty="0"/>
          </a:p>
        </p:txBody>
      </p:sp>
      <p:sp>
        <p:nvSpPr>
          <p:cNvPr id="3" name="Content Placeholder 2"/>
          <p:cNvSpPr>
            <a:spLocks noGrp="1"/>
          </p:cNvSpPr>
          <p:nvPr>
            <p:ph idx="1"/>
          </p:nvPr>
        </p:nvSpPr>
        <p:spPr>
          <a:xfrm>
            <a:off x="457200" y="1651000"/>
            <a:ext cx="8229600" cy="4016375"/>
          </a:xfrm>
        </p:spPr>
        <p:txBody>
          <a:bodyPr>
            <a:normAutofit lnSpcReduction="10000"/>
          </a:bodyPr>
          <a:lstStyle/>
          <a:p>
            <a:pPr marL="0" indent="0"/>
            <a:r>
              <a:rPr lang="en-US" sz="2400" b="1" dirty="0" smtClean="0"/>
              <a:t>Criteria</a:t>
            </a:r>
          </a:p>
          <a:p>
            <a:pPr lvl="1">
              <a:buFont typeface="Arial" pitchFamily="34" charset="0"/>
              <a:buChar char="•"/>
            </a:pPr>
            <a:r>
              <a:rPr lang="en-US" dirty="0" smtClean="0">
                <a:solidFill>
                  <a:schemeClr val="tx1">
                    <a:lumMod val="50000"/>
                    <a:lumOff val="50000"/>
                  </a:schemeClr>
                </a:solidFill>
              </a:rPr>
              <a:t>Lab Detection</a:t>
            </a:r>
          </a:p>
          <a:p>
            <a:pPr lvl="1">
              <a:buFont typeface="Arial" pitchFamily="34" charset="0"/>
              <a:buChar char="•"/>
            </a:pPr>
            <a:r>
              <a:rPr lang="en-US" dirty="0" smtClean="0">
                <a:solidFill>
                  <a:schemeClr val="tx1">
                    <a:lumMod val="50000"/>
                    <a:lumOff val="50000"/>
                  </a:schemeClr>
                </a:solidFill>
              </a:rPr>
              <a:t>Epidemiologic</a:t>
            </a:r>
          </a:p>
          <a:p>
            <a:pPr lvl="1">
              <a:buFont typeface="Arial" pitchFamily="34" charset="0"/>
              <a:buChar char="•"/>
            </a:pPr>
            <a:r>
              <a:rPr lang="en-US" dirty="0" smtClean="0">
                <a:solidFill>
                  <a:schemeClr val="tx1">
                    <a:lumMod val="50000"/>
                    <a:lumOff val="50000"/>
                  </a:schemeClr>
                </a:solidFill>
              </a:rPr>
              <a:t>Clinical</a:t>
            </a:r>
          </a:p>
          <a:p>
            <a:pPr lvl="2">
              <a:buFont typeface="Courier New" pitchFamily="49" charset="0"/>
              <a:buChar char="o"/>
            </a:pPr>
            <a:r>
              <a:rPr lang="en-US" dirty="0" smtClean="0">
                <a:solidFill>
                  <a:schemeClr val="tx1">
                    <a:lumMod val="50000"/>
                    <a:lumOff val="50000"/>
                  </a:schemeClr>
                </a:solidFill>
              </a:rPr>
              <a:t>Diagnostic</a:t>
            </a:r>
          </a:p>
          <a:p>
            <a:pPr lvl="2">
              <a:buFont typeface="Courier New" pitchFamily="49" charset="0"/>
              <a:buChar char="o"/>
            </a:pPr>
            <a:r>
              <a:rPr lang="en-US" dirty="0" smtClean="0">
                <a:solidFill>
                  <a:schemeClr val="tx1">
                    <a:lumMod val="50000"/>
                    <a:lumOff val="50000"/>
                  </a:schemeClr>
                </a:solidFill>
              </a:rPr>
              <a:t>Signs &amp; Symptoms</a:t>
            </a:r>
          </a:p>
          <a:p>
            <a:pPr lvl="1">
              <a:buFont typeface="Arial" pitchFamily="34" charset="0"/>
              <a:buChar char="•"/>
            </a:pPr>
            <a:r>
              <a:rPr lang="en-US" dirty="0" smtClean="0">
                <a:solidFill>
                  <a:schemeClr val="tx1">
                    <a:lumMod val="50000"/>
                    <a:lumOff val="50000"/>
                  </a:schemeClr>
                </a:solidFill>
              </a:rPr>
              <a:t>Demographic</a:t>
            </a:r>
          </a:p>
          <a:p>
            <a:pPr lvl="1">
              <a:buFont typeface="Arial" pitchFamily="34" charset="0"/>
              <a:buChar char="•"/>
            </a:pPr>
            <a:r>
              <a:rPr lang="en-US" dirty="0">
                <a:solidFill>
                  <a:schemeClr val="tx1">
                    <a:lumMod val="50000"/>
                    <a:lumOff val="50000"/>
                  </a:schemeClr>
                </a:solidFill>
              </a:rPr>
              <a:t>J</a:t>
            </a:r>
            <a:r>
              <a:rPr lang="en-US" dirty="0" smtClean="0">
                <a:solidFill>
                  <a:schemeClr val="tx1">
                    <a:lumMod val="50000"/>
                    <a:lumOff val="50000"/>
                  </a:schemeClr>
                </a:solidFill>
              </a:rPr>
              <a:t>urisdiction </a:t>
            </a:r>
            <a:endParaRPr lang="en-US" dirty="0">
              <a:solidFill>
                <a:schemeClr val="tx1">
                  <a:lumMod val="50000"/>
                  <a:lumOff val="50000"/>
                </a:schemeClr>
              </a:solidFill>
            </a:endParaRPr>
          </a:p>
          <a:p>
            <a:pPr marL="0" indent="0"/>
            <a:r>
              <a:rPr lang="en-US" b="1" dirty="0" smtClean="0"/>
              <a:t>Timeframe</a:t>
            </a:r>
          </a:p>
          <a:p>
            <a:pPr marL="0" indent="0"/>
            <a:r>
              <a:rPr lang="en-US" b="1" dirty="0" smtClean="0"/>
              <a:t>Reporting Actions</a:t>
            </a:r>
          </a:p>
          <a:p>
            <a:pPr marL="0" indent="0"/>
            <a:r>
              <a:rPr lang="en-US" b="1" dirty="0" smtClean="0"/>
              <a:t>References and Links</a:t>
            </a:r>
            <a:endParaRPr lang="en-US" b="1" dirty="0"/>
          </a:p>
          <a:p>
            <a:endParaRPr lang="en-US" dirty="0"/>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6</a:t>
            </a:fld>
            <a:endParaRPr lang="en-US" dirty="0"/>
          </a:p>
        </p:txBody>
      </p:sp>
    </p:spTree>
    <p:extLst>
      <p:ext uri="{BB962C8B-B14F-4D97-AF65-F5344CB8AC3E}">
        <p14:creationId xmlns:p14="http://schemas.microsoft.com/office/powerpoint/2010/main" val="233208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7</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87072663"/>
              </p:ext>
            </p:extLst>
          </p:nvPr>
        </p:nvGraphicFramePr>
        <p:xfrm>
          <a:off x="182880" y="923926"/>
          <a:ext cx="8772524" cy="4867465"/>
        </p:xfrm>
        <a:graphic>
          <a:graphicData uri="http://schemas.openxmlformats.org/drawingml/2006/table">
            <a:tbl>
              <a:tblPr>
                <a:tableStyleId>{5C22544A-7EE6-4342-B048-85BDC9FD1C3A}</a:tableStyleId>
              </a:tblPr>
              <a:tblGrid>
                <a:gridCol w="1673771"/>
                <a:gridCol w="1142102"/>
                <a:gridCol w="1011272"/>
                <a:gridCol w="839721"/>
                <a:gridCol w="935342"/>
                <a:gridCol w="905805"/>
                <a:gridCol w="787656"/>
                <a:gridCol w="679354"/>
                <a:gridCol w="797501"/>
              </a:tblGrid>
              <a:tr h="452505">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b"/>
                      <a:r>
                        <a:rPr lang="en-US" sz="1200" b="1" u="none" strike="noStrike" dirty="0">
                          <a:effectLst/>
                        </a:rPr>
                        <a:t>lab Test finding/method Classification</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b"/>
                      <a:r>
                        <a:rPr lang="en-US" sz="1200" b="1" u="none" strike="noStrike">
                          <a:effectLst/>
                        </a:rPr>
                        <a:t>send all results ?</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fontAlgn="b"/>
                      <a:r>
                        <a:rPr lang="en-US" sz="1200" b="1" u="none" strike="noStrike" dirty="0">
                          <a:effectLst/>
                        </a:rPr>
                        <a:t>If the results matter, what are the result requirements?</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9060">
                <a:tc>
                  <a:txBody>
                    <a:bodyPr/>
                    <a:lstStyle/>
                    <a:p>
                      <a:pPr algn="l" fontAlgn="b"/>
                      <a:r>
                        <a:rPr lang="en-US" sz="1200" b="1" u="none" strike="noStrike">
                          <a:effectLst/>
                        </a:rPr>
                        <a:t>LAB DETECTION CRITERIA </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l" fontAlgn="b"/>
                      <a:r>
                        <a:rPr lang="en-US" sz="1200" b="1" u="none" strike="noStrike">
                          <a:effectLst/>
                        </a:rPr>
                        <a:t> </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rowSpan="2">
                  <a:txBody>
                    <a:bodyPr/>
                    <a:lstStyle/>
                    <a:p>
                      <a:pPr algn="l" fontAlgn="b"/>
                      <a:r>
                        <a:rPr lang="en-US" sz="1200" b="1" u="none" strike="noStrike">
                          <a:effectLst/>
                        </a:rPr>
                        <a:t>interpretationRequirement</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US" sz="1200" b="1" u="none" strike="noStrike">
                          <a:effectLst/>
                        </a:rPr>
                        <a:t>interpretation value set</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US" sz="1200" b="1" u="none" strike="noStrike" dirty="0" err="1">
                          <a:effectLst/>
                        </a:rPr>
                        <a:t>organismRequirement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US" sz="1200" b="1" u="none" strike="noStrike">
                          <a:effectLst/>
                        </a:rPr>
                        <a:t>organismRequirement</a:t>
                      </a:r>
                      <a:endParaRPr lang="en-US" sz="1200" b="1"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err="1">
                          <a:effectLst/>
                        </a:rPr>
                        <a:t>numericValueRequirement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119">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l" fontAlgn="b"/>
                      <a:r>
                        <a:rPr lang="en-US" sz="1200" b="1" u="none" strike="noStrike" dirty="0">
                          <a:effectLst/>
                        </a:rPr>
                        <a:t>Test </a:t>
                      </a:r>
                      <a:r>
                        <a:rPr lang="en-US" sz="1200" b="1" u="none" strike="noStrike" dirty="0" smtClean="0">
                          <a:effectLst/>
                        </a:rPr>
                        <a:t>value </a:t>
                      </a:r>
                      <a:r>
                        <a:rPr lang="en-US" sz="1200" b="1" u="none" strike="noStrike" dirty="0">
                          <a:effectLst/>
                        </a:rPr>
                        <a:t>set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200" b="1" u="none" strike="noStrike" dirty="0">
                          <a:effectLst/>
                        </a:rPr>
                        <a:t>operator</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915">
                <a:tc>
                  <a:txBody>
                    <a:bodyPr/>
                    <a:lstStyle/>
                    <a:p>
                      <a:pPr algn="l" fontAlgn="b"/>
                      <a:r>
                        <a:rPr lang="en-US" sz="1200" u="none" strike="noStrike">
                          <a:effectLst/>
                        </a:rPr>
                        <a:t>Isolation of Bordetella pertussis from a clinical specimen</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Culture</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err="1">
                          <a:effectLst/>
                        </a:rPr>
                        <a:t>Tst_BPert_Cult</a:t>
                      </a:r>
                      <a:endParaRPr lang="en-US" sz="1200" b="0"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no</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"positive"</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Int_pos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Bordetella pertussis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Rst_BPert_Pos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533">
                <a:tc>
                  <a:txBody>
                    <a:bodyPr/>
                    <a:lstStyle/>
                    <a:p>
                      <a:pPr algn="l" fontAlgn="b"/>
                      <a:r>
                        <a:rPr lang="en-US" sz="1200" u="none" strike="noStrike">
                          <a:effectLst/>
                        </a:rPr>
                        <a:t>Results from any test specific for pertussis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Pertussis by any method</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err="1">
                          <a:effectLst/>
                        </a:rPr>
                        <a:t>Tst_BPert</a:t>
                      </a:r>
                      <a:endParaRPr lang="en-US" sz="1200" b="0"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yes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[leave blank]</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21">
                <a:tc>
                  <a:txBody>
                    <a:bodyPr/>
                    <a:lstStyle/>
                    <a:p>
                      <a:pPr algn="l" fontAlgn="b"/>
                      <a:r>
                        <a:rPr lang="en-US" sz="1200" b="1" u="none" strike="noStrike" dirty="0">
                          <a:effectLst/>
                        </a:rPr>
                        <a:t>CLINICAL CRITERIA</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Data Element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Value Set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Observation/Qualifier/Finding</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Finding Value Set</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operator</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physical quantity</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unit of measure</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Should reporters send suspected cases as well as confirmed cases?</a:t>
                      </a:r>
                      <a:endParaRPr lang="en-US" sz="1200" b="1"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8769">
                <a:tc>
                  <a:txBody>
                    <a:bodyPr/>
                    <a:lstStyle/>
                    <a:p>
                      <a:pPr algn="l" fontAlgn="b"/>
                      <a:r>
                        <a:rPr lang="en-US" sz="1200" u="none" strike="noStrike">
                          <a:effectLst/>
                        </a:rPr>
                        <a:t>Suspect or confirmed diagnosis of pertussis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Diagnosis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DX_Pert</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Status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Stat_case</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yes</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533">
                <a:tc>
                  <a:txBody>
                    <a:bodyPr/>
                    <a:lstStyle/>
                    <a:p>
                      <a:pPr algn="l" fontAlgn="b"/>
                      <a:r>
                        <a:rPr lang="en-US" sz="1200" u="none" strike="noStrike">
                          <a:effectLst/>
                        </a:rPr>
                        <a:t>Pertussis as cause of death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Cause of death</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Dth_Pert</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no</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477">
                <a:tc>
                  <a:txBody>
                    <a:bodyPr/>
                    <a:lstStyle/>
                    <a:p>
                      <a:pPr algn="l" fontAlgn="b"/>
                      <a:r>
                        <a:rPr lang="en-US" sz="1200" u="none" strike="noStrike">
                          <a:effectLst/>
                        </a:rPr>
                        <a:t>Pertussis as a significant condition contributing to death</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Contributing to death</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Dth_Fact_Pert</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no</a:t>
                      </a:r>
                      <a:endParaRPr lang="en-US" sz="1200" b="0" i="0" u="none" strike="noStrike" dirty="0">
                        <a:solidFill>
                          <a:srgbClr val="000000"/>
                        </a:solidFill>
                        <a:effectLst/>
                        <a:latin typeface="Calibri"/>
                      </a:endParaRPr>
                    </a:p>
                  </a:txBody>
                  <a:tcPr marR="3230" marT="3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itle 1"/>
          <p:cNvSpPr>
            <a:spLocks noGrp="1"/>
          </p:cNvSpPr>
          <p:nvPr>
            <p:ph type="title"/>
          </p:nvPr>
        </p:nvSpPr>
        <p:spPr>
          <a:xfrm>
            <a:off x="373063" y="252413"/>
            <a:ext cx="5970587" cy="557212"/>
          </a:xfrm>
        </p:spPr>
        <p:txBody>
          <a:bodyPr/>
          <a:lstStyle/>
          <a:p>
            <a:r>
              <a:rPr lang="en-US" sz="3200" dirty="0" smtClean="0"/>
              <a:t>Example Criteria</a:t>
            </a:r>
            <a:endParaRPr lang="en-US" sz="3200" dirty="0"/>
          </a:p>
        </p:txBody>
      </p:sp>
      <p:sp>
        <p:nvSpPr>
          <p:cNvPr id="2" name="Rounded Rectangular Callout 1"/>
          <p:cNvSpPr/>
          <p:nvPr/>
        </p:nvSpPr>
        <p:spPr>
          <a:xfrm>
            <a:off x="6800849" y="2867025"/>
            <a:ext cx="1057275" cy="533400"/>
          </a:xfrm>
          <a:prstGeom prst="wedgeRoundRectCallout">
            <a:avLst>
              <a:gd name="adj1" fmla="val 106301"/>
              <a:gd name="adj2" fmla="val -12065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Preliminary results</a:t>
            </a:r>
            <a:endParaRPr lang="en-US" sz="1200" dirty="0"/>
          </a:p>
        </p:txBody>
      </p:sp>
    </p:spTree>
    <p:extLst>
      <p:ext uri="{BB962C8B-B14F-4D97-AF65-F5344CB8AC3E}">
        <p14:creationId xmlns:p14="http://schemas.microsoft.com/office/powerpoint/2010/main" val="248784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Actions &amp; Links</a:t>
            </a:r>
            <a:endParaRPr lang="en-US" dirty="0"/>
          </a:p>
        </p:txBody>
      </p:sp>
      <p:sp>
        <p:nvSpPr>
          <p:cNvPr id="3" name="Content Placeholder 2"/>
          <p:cNvSpPr>
            <a:spLocks noGrp="1"/>
          </p:cNvSpPr>
          <p:nvPr>
            <p:ph idx="1"/>
          </p:nvPr>
        </p:nvSpPr>
        <p:spPr>
          <a:xfrm>
            <a:off x="457200" y="1651000"/>
            <a:ext cx="8229600" cy="4141788"/>
          </a:xfrm>
        </p:spPr>
        <p:txBody>
          <a:bodyPr>
            <a:normAutofit/>
          </a:bodyPr>
          <a:lstStyle/>
          <a:p>
            <a:r>
              <a:rPr lang="en-US" dirty="0" smtClean="0"/>
              <a:t>Reporting Actions</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References and Links</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16907249"/>
              </p:ext>
            </p:extLst>
          </p:nvPr>
        </p:nvGraphicFramePr>
        <p:xfrm>
          <a:off x="590551" y="2070100"/>
          <a:ext cx="7791450" cy="2371725"/>
        </p:xfrm>
        <a:graphic>
          <a:graphicData uri="http://schemas.openxmlformats.org/drawingml/2006/table">
            <a:tbl>
              <a:tblPr>
                <a:tableStyleId>{5C22544A-7EE6-4342-B048-85BDC9FD1C3A}</a:tableStyleId>
              </a:tblPr>
              <a:tblGrid>
                <a:gridCol w="1216847"/>
                <a:gridCol w="1216847"/>
                <a:gridCol w="1216847"/>
                <a:gridCol w="4140909"/>
              </a:tblGrid>
              <a:tr h="457200">
                <a:tc>
                  <a:txBody>
                    <a:bodyPr/>
                    <a:lstStyle/>
                    <a:p>
                      <a:pPr algn="l" fontAlgn="b"/>
                      <a:r>
                        <a:rPr lang="en-US" sz="1200" b="1" i="0" u="none" strike="noStrike" dirty="0">
                          <a:solidFill>
                            <a:srgbClr val="000000"/>
                          </a:solidFill>
                          <a:effectLst/>
                          <a:latin typeface="Calibri"/>
                        </a:rPr>
                        <a:t>lab reporting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i="0" u="none" strike="noStrike" dirty="0">
                          <a:solidFill>
                            <a:srgbClr val="000000"/>
                          </a:solidFill>
                          <a:effectLst/>
                          <a:latin typeface="Calibri"/>
                        </a:rPr>
                        <a:t>clinician reporting -with lab 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i="0" u="none" strike="noStrike" dirty="0" err="1">
                          <a:solidFill>
                            <a:srgbClr val="000000"/>
                          </a:solidFill>
                          <a:effectLst/>
                          <a:latin typeface="Calibri"/>
                        </a:rPr>
                        <a:t>clinican</a:t>
                      </a:r>
                      <a:r>
                        <a:rPr lang="en-US" sz="1200" b="1" i="0" u="none" strike="noStrike" dirty="0">
                          <a:solidFill>
                            <a:srgbClr val="000000"/>
                          </a:solidFill>
                          <a:effectLst/>
                          <a:latin typeface="Calibri"/>
                        </a:rPr>
                        <a:t> reporting - no lab 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title</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l" fontAlgn="b"/>
                      <a:r>
                        <a:rPr lang="en-US" sz="1200" u="none" strike="noStrike">
                          <a:effectLst/>
                        </a:rPr>
                        <a:t>no</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no</a:t>
                      </a:r>
                      <a:endParaRPr lang="en-US" sz="12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no</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Immediate phone call required </a:t>
                      </a:r>
                      <a:endParaRPr lang="en-US" sz="12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l" fontAlgn="b"/>
                      <a:r>
                        <a:rPr lang="en-US" sz="1200" u="none" strike="noStrike">
                          <a:effectLst/>
                        </a:rPr>
                        <a:t> </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 </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 </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effectLst/>
                        </a:rPr>
                        <a:t>REPORTING ACTION</a:t>
                      </a:r>
                      <a:endParaRPr lang="en-US" sz="12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fax to </a:t>
                      </a:r>
                      <a:r>
                        <a:rPr lang="en-US" sz="1200" u="none" strike="noStrike" dirty="0" err="1">
                          <a:effectLst/>
                        </a:rPr>
                        <a:t>epi</a:t>
                      </a:r>
                      <a:r>
                        <a:rPr lang="en-US" sz="1200" u="none" strike="noStrike" dirty="0">
                          <a:effectLst/>
                        </a:rPr>
                        <a:t> program at SDDHHS</a:t>
                      </a:r>
                      <a:endParaRPr lang="en-US" sz="12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phone to epi program at SDDHHS</a:t>
                      </a:r>
                      <a:endParaRPr lang="en-US" sz="12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mail to epi program at SDDHHS</a:t>
                      </a:r>
                      <a:endParaRPr lang="en-US" sz="12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fontAlgn="b"/>
                      <a:r>
                        <a:rPr lang="en-US" sz="1200" u="none" strike="noStrike">
                          <a:effectLst/>
                        </a:rPr>
                        <a:t>NA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manual entry into webform WebCMR</a:t>
                      </a:r>
                      <a:endParaRPr lang="en-US" sz="12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fontAlgn="b"/>
                      <a:r>
                        <a:rPr lang="en-US" sz="1200" u="none" strike="noStrike">
                          <a:effectLst/>
                        </a:rPr>
                        <a:t>P</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NA</a:t>
                      </a:r>
                      <a:endParaRPr lang="en-US" sz="12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err="1">
                          <a:effectLst/>
                        </a:rPr>
                        <a:t>elr</a:t>
                      </a:r>
                      <a:r>
                        <a:rPr lang="en-US" sz="1200" u="none" strike="noStrike" dirty="0">
                          <a:effectLst/>
                        </a:rPr>
                        <a:t> to SDDHHS</a:t>
                      </a:r>
                      <a:endParaRPr lang="en-US" sz="12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09882951"/>
              </p:ext>
            </p:extLst>
          </p:nvPr>
        </p:nvGraphicFramePr>
        <p:xfrm>
          <a:off x="590551" y="4981575"/>
          <a:ext cx="7820024" cy="1019175"/>
        </p:xfrm>
        <a:graphic>
          <a:graphicData uri="http://schemas.openxmlformats.org/drawingml/2006/table">
            <a:tbl>
              <a:tblPr>
                <a:tableStyleId>{5C22544A-7EE6-4342-B048-85BDC9FD1C3A}</a:tableStyleId>
              </a:tblPr>
              <a:tblGrid>
                <a:gridCol w="2391384"/>
                <a:gridCol w="5428640"/>
              </a:tblGrid>
              <a:tr h="514350">
                <a:tc>
                  <a:txBody>
                    <a:bodyPr/>
                    <a:lstStyle/>
                    <a:p>
                      <a:pPr algn="l" fontAlgn="ctr"/>
                      <a:r>
                        <a:rPr lang="en-US" sz="1200" u="none" strike="noStrike" dirty="0">
                          <a:effectLst/>
                        </a:rPr>
                        <a:t>Disease Reporting Requirements for Health Care Providers</a:t>
                      </a:r>
                      <a:endParaRPr lang="en-US" sz="12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sng" strike="noStrike" dirty="0">
                          <a:effectLst/>
                        </a:rPr>
                        <a:t>http://www.sdcounty.ca.gov/hhsa/programs/phs/community_epidemiology/disease_reporting_requirements_for_health_care_providers.html</a:t>
                      </a:r>
                      <a:endParaRPr lang="en-US" sz="1200" b="0" i="0" u="sng" strike="noStrike" dirty="0">
                        <a:solidFill>
                          <a:srgbClr val="0000FF"/>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825">
                <a:tc>
                  <a:txBody>
                    <a:bodyPr/>
                    <a:lstStyle/>
                    <a:p>
                      <a:pPr algn="l" fontAlgn="ctr"/>
                      <a:r>
                        <a:rPr lang="en-US" sz="1200" u="none" strike="noStrike">
                          <a:effectLst/>
                        </a:rPr>
                        <a:t>Clinical Laboratory Reporting and Specimen Submission Guidelines</a:t>
                      </a:r>
                      <a:endParaRPr lang="en-US" sz="12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sng" strike="noStrike" dirty="0">
                          <a:effectLst/>
                        </a:rPr>
                        <a:t>http://www.sdcounty.ca.gov/hhsa/programs/phs/community_epidemiology/disease_reporting_requirements_for_laboratorians.html</a:t>
                      </a:r>
                      <a:endParaRPr lang="en-US" sz="1200" b="0" i="0" u="sng" strike="noStrike" dirty="0">
                        <a:solidFill>
                          <a:srgbClr val="0000FF"/>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128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Reporting Specifications</a:t>
            </a:r>
            <a:endParaRPr lang="en-US" sz="3200" dirty="0"/>
          </a:p>
        </p:txBody>
      </p:sp>
      <p:sp>
        <p:nvSpPr>
          <p:cNvPr id="3" name="Content Placeholder 2"/>
          <p:cNvSpPr>
            <a:spLocks noGrp="1"/>
          </p:cNvSpPr>
          <p:nvPr>
            <p:ph idx="1"/>
          </p:nvPr>
        </p:nvSpPr>
        <p:spPr>
          <a:xfrm>
            <a:off x="457200" y="1771650"/>
            <a:ext cx="8229600" cy="4373563"/>
          </a:xfrm>
        </p:spPr>
        <p:txBody>
          <a:bodyPr>
            <a:normAutofit/>
          </a:bodyPr>
          <a:lstStyle/>
          <a:p>
            <a:r>
              <a:rPr lang="en-US" dirty="0" smtClean="0"/>
              <a:t>Who, What, When, Where and How of Reporting</a:t>
            </a:r>
          </a:p>
          <a:p>
            <a:endParaRPr lang="en-US" dirty="0"/>
          </a:p>
          <a:p>
            <a:pPr>
              <a:buFont typeface="Arial" pitchFamily="34" charset="0"/>
              <a:buChar char="•"/>
            </a:pPr>
            <a:r>
              <a:rPr lang="en-US" dirty="0" smtClean="0"/>
              <a:t>Who – is required to report (e.g., Hospital, </a:t>
            </a:r>
            <a:r>
              <a:rPr lang="en-US" dirty="0"/>
              <a:t>H</a:t>
            </a:r>
            <a:r>
              <a:rPr lang="en-US" dirty="0" smtClean="0"/>
              <a:t>ealthcare Provider,  Lab)</a:t>
            </a:r>
          </a:p>
          <a:p>
            <a:pPr>
              <a:buFont typeface="Arial" pitchFamily="34" charset="0"/>
              <a:buChar char="•"/>
            </a:pPr>
            <a:r>
              <a:rPr lang="en-US" dirty="0" smtClean="0">
                <a:solidFill>
                  <a:schemeClr val="tx1">
                    <a:lumMod val="50000"/>
                    <a:lumOff val="50000"/>
                  </a:schemeClr>
                </a:solidFill>
              </a:rPr>
              <a:t>What- information should be used to decided if a report needs to be made</a:t>
            </a:r>
          </a:p>
          <a:p>
            <a:pPr>
              <a:buFont typeface="Arial" pitchFamily="34" charset="0"/>
              <a:buChar char="•"/>
            </a:pPr>
            <a:r>
              <a:rPr lang="en-US" dirty="0" smtClean="0"/>
              <a:t>When – should the report be sent (e.g., 2 </a:t>
            </a:r>
            <a:r>
              <a:rPr lang="en-US" dirty="0" err="1" smtClean="0"/>
              <a:t>hr</a:t>
            </a:r>
            <a:r>
              <a:rPr lang="en-US" dirty="0" smtClean="0"/>
              <a:t>, 24 </a:t>
            </a:r>
            <a:r>
              <a:rPr lang="en-US" dirty="0" err="1" smtClean="0"/>
              <a:t>hr</a:t>
            </a:r>
            <a:r>
              <a:rPr lang="en-US" dirty="0" smtClean="0"/>
              <a:t>, 10 days)</a:t>
            </a:r>
          </a:p>
          <a:p>
            <a:pPr>
              <a:buFont typeface="Arial" pitchFamily="34" charset="0"/>
              <a:buChar char="•"/>
            </a:pPr>
            <a:r>
              <a:rPr lang="en-US" dirty="0" smtClean="0"/>
              <a:t>Where – should the report be sent </a:t>
            </a:r>
            <a:r>
              <a:rPr lang="en-US" dirty="0"/>
              <a:t>(e.g., local HD, state </a:t>
            </a:r>
            <a:r>
              <a:rPr lang="en-US" dirty="0" smtClean="0"/>
              <a:t>HD, and where within the HD)</a:t>
            </a:r>
            <a:endParaRPr lang="en-US" dirty="0"/>
          </a:p>
          <a:p>
            <a:pPr>
              <a:buFont typeface="Arial" pitchFamily="34" charset="0"/>
              <a:buChar char="•"/>
            </a:pPr>
            <a:r>
              <a:rPr lang="en-US" dirty="0" smtClean="0"/>
              <a:t>How – should the report be sent (e.g., ELR, phone, fax, mail)</a:t>
            </a:r>
          </a:p>
          <a:p>
            <a:pPr>
              <a:buFont typeface="Arial" pitchFamily="34" charset="0"/>
              <a:buChar char="•"/>
            </a:pPr>
            <a:r>
              <a:rPr lang="en-US" dirty="0" smtClean="0"/>
              <a:t>What </a:t>
            </a:r>
            <a:r>
              <a:rPr lang="en-US" dirty="0"/>
              <a:t>– link to specification for information </a:t>
            </a:r>
            <a:r>
              <a:rPr lang="en-US" dirty="0" smtClean="0"/>
              <a:t>that should </a:t>
            </a:r>
            <a:r>
              <a:rPr lang="en-US" dirty="0"/>
              <a:t>be included in the report</a:t>
            </a:r>
          </a:p>
          <a:p>
            <a:pPr>
              <a:buFont typeface="Arial" pitchFamily="34" charset="0"/>
              <a:buChar char="•"/>
            </a:pPr>
            <a:endParaRPr lang="en-US" dirty="0"/>
          </a:p>
        </p:txBody>
      </p:sp>
      <p:sp>
        <p:nvSpPr>
          <p:cNvPr id="4" name="Date Placeholder 3"/>
          <p:cNvSpPr>
            <a:spLocks noGrp="1"/>
          </p:cNvSpPr>
          <p:nvPr>
            <p:ph type="dt" sz="half" idx="10"/>
          </p:nvPr>
        </p:nvSpPr>
        <p:spPr/>
        <p:txBody>
          <a:bodyPr/>
          <a:lstStyle/>
          <a:p>
            <a:pPr>
              <a:defRPr/>
            </a:pPr>
            <a:r>
              <a:rPr lang="en-US" smtClean="0"/>
              <a:t>10/11/2011</a:t>
            </a:r>
            <a:endParaRPr lang="en-US" dirty="0"/>
          </a:p>
        </p:txBody>
      </p:sp>
      <p:sp>
        <p:nvSpPr>
          <p:cNvPr id="5" name="Slide Number Placeholder 4"/>
          <p:cNvSpPr>
            <a:spLocks noGrp="1"/>
          </p:cNvSpPr>
          <p:nvPr>
            <p:ph type="sldNum" sz="quarter" idx="12"/>
          </p:nvPr>
        </p:nvSpPr>
        <p:spPr/>
        <p:txBody>
          <a:bodyPr/>
          <a:lstStyle/>
          <a:p>
            <a:pPr>
              <a:defRPr/>
            </a:pPr>
            <a:fld id="{801F016F-3706-443D-9633-DCB7CC54348A}" type="slidenum">
              <a:rPr lang="en-US" smtClean="0"/>
              <a:pPr>
                <a:defRPr/>
              </a:pPr>
              <a:t>9</a:t>
            </a:fld>
            <a:endParaRPr lang="en-US" dirty="0"/>
          </a:p>
        </p:txBody>
      </p:sp>
    </p:spTree>
    <p:extLst>
      <p:ext uri="{BB962C8B-B14F-4D97-AF65-F5344CB8AC3E}">
        <p14:creationId xmlns:p14="http://schemas.microsoft.com/office/powerpoint/2010/main" val="1040306392"/>
      </p:ext>
    </p:extLst>
  </p:cSld>
  <p:clrMapOvr>
    <a:masterClrMapping/>
  </p:clrMapOvr>
</p:sld>
</file>

<file path=ppt/theme/theme1.xml><?xml version="1.0" encoding="utf-8"?>
<a:theme xmlns:a="http://schemas.openxmlformats.org/drawingml/2006/main" name="Weekly Stat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Description xmlns="5af08be3-da31-4ed0-bd15-c2f68cc29029" xsi:nil="true"/>
    <Topic xmlns="09cb31a4-b1a9-4d3f-ba7e-4c1e849fa484">03 - Presentations</Topic>
    <_dlc_DocId xmlns="5af08be3-da31-4ed0-bd15-c2f68cc29029">Q77AU6S3KYZS-2543-405</_dlc_DocId>
    <_dlc_DocIdUrl xmlns="5af08be3-da31-4ed0-bd15-c2f68cc29029">
      <Url>https://www.aphlweb.org/aphl_departments/Strategic_Initiatives_and_Research/Informatics_Program/Projects/elrtf/kb/_layouts/DocIdRedir.aspx?ID=Q77AU6S3KYZS-2543-405</Url>
      <Description>Q77AU6S3KYZS-2543-405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1499D1FD219B2419B2F9E814F21FDF3" ma:contentTypeVersion="1" ma:contentTypeDescription="Create a new document." ma:contentTypeScope="" ma:versionID="a4f1529f8f2e009d30d45c95c1663e1d">
  <xsd:schema xmlns:xsd="http://www.w3.org/2001/XMLSchema" xmlns:xs="http://www.w3.org/2001/XMLSchema" xmlns:p="http://schemas.microsoft.com/office/2006/metadata/properties" xmlns:ns2="5af08be3-da31-4ed0-bd15-c2f68cc29029" xmlns:ns3="09cb31a4-b1a9-4d3f-ba7e-4c1e849fa484" targetNamespace="http://schemas.microsoft.com/office/2006/metadata/properties" ma:root="true" ma:fieldsID="b4cd529fad835292e7d6fc3a2460911e" ns2:_="" ns3:_="">
    <xsd:import namespace="5af08be3-da31-4ed0-bd15-c2f68cc29029"/>
    <xsd:import namespace="09cb31a4-b1a9-4d3f-ba7e-4c1e849fa484"/>
    <xsd:element name="properties">
      <xsd:complexType>
        <xsd:sequence>
          <xsd:element name="documentManagement">
            <xsd:complexType>
              <xsd:all>
                <xsd:element ref="ns2:Description" minOccurs="0"/>
                <xsd:element ref="ns2:_dlc_DocId" minOccurs="0"/>
                <xsd:element ref="ns2:_dlc_DocIdUrl" minOccurs="0"/>
                <xsd:element ref="ns2:_dlc_DocIdPersistId" minOccurs="0"/>
                <xsd:element ref="ns3:Topi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08be3-da31-4ed0-bd15-c2f68cc29029" elementFormDefault="qualified">
    <xsd:import namespace="http://schemas.microsoft.com/office/2006/documentManagement/types"/>
    <xsd:import namespace="http://schemas.microsoft.com/office/infopath/2007/PartnerControls"/>
    <xsd:element name="Description" ma:index="8" nillable="true" ma:displayName="Description" ma:internalName="Description">
      <xsd:simpleType>
        <xsd:restriction base="dms:Note">
          <xsd:maxLength value="255"/>
        </xsd:restriction>
      </xsd:simpleType>
    </xsd:element>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9cb31a4-b1a9-4d3f-ba7e-4c1e849fa484" elementFormDefault="qualified">
    <xsd:import namespace="http://schemas.microsoft.com/office/2006/documentManagement/types"/>
    <xsd:import namespace="http://schemas.microsoft.com/office/infopath/2007/PartnerControls"/>
    <xsd:element name="Topic" ma:index="12" nillable="true" ma:displayName="Topic" ma:default="01 - Project Management" ma:format="Dropdown" ma:internalName="Topic">
      <xsd:simpleType>
        <xsd:restriction base="dms:Choice">
          <xsd:enumeration value="00 - Membership"/>
          <xsd:enumeration value="01 - Project Management"/>
          <xsd:enumeration value="02 - Meeting Agendas and Minutes"/>
          <xsd:enumeration value="03 - Presentations"/>
          <xsd:enumeration value="04 - RCKB Functional Requirements"/>
          <xsd:enumeration value="05 - RCKB Architectural Studies"/>
          <xsd:enumeration value="06 - SRCA"/>
          <xsd:enumeration value="07 - PHIN VADS"/>
          <xsd:enumeration value="08 - Ontotology Lab Criteria"/>
          <xsd:enumeration value="09 - EPHRON"/>
          <xsd:enumeration value="10 - Immunization CDS"/>
          <xsd:enumeration value="11 - CoE Univ of Utah Research"/>
          <xsd:enumeration value="12 - CoE Indiana Univ – Regenstrief"/>
          <xsd:enumeration value="13 - CoE University of Pittsburgh"/>
          <xsd:enumeration value="14 - CoE Harvard Pilgrim"/>
          <xsd:enumeration value="15 - Decision Support System (DSS)"/>
          <xsd:enumeration value="17 - Vendors"/>
          <xsd:enumeration value="16 - Labs"/>
          <xsd:enumeration value="15 - LIC"/>
          <xsd:enumeration value="19 - Knowledge Base Historical"/>
          <xsd:enumeration value="18 - PH Domain Model"/>
          <xsd:enumeration value="20 - KB Workshop PHIN 2011"/>
          <xsd:enumeration value="21 - Implementation Guides"/>
          <xsd:enumeration value="22 - NND Case Definition_Classification"/>
          <xsd:enumeration value="23 - Models"/>
          <xsd:enumeration value="24 - Communications"/>
          <xsd:enumeration value="25 - CDA Information"/>
          <xsd:enumeration value="26 - Implementation"/>
          <xsd:enumeration value="27 - Status Report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33A95E-3448-4789-A1A6-60E0C124F6E6}">
  <ds:schemaRefs>
    <ds:schemaRef ds:uri="http://schemas.microsoft.com/sharepoint/v3/contenttype/forms"/>
  </ds:schemaRefs>
</ds:datastoreItem>
</file>

<file path=customXml/itemProps2.xml><?xml version="1.0" encoding="utf-8"?>
<ds:datastoreItem xmlns:ds="http://schemas.openxmlformats.org/officeDocument/2006/customXml" ds:itemID="{9C80E383-2245-4CEE-9BDE-2B16E8454EA4}">
  <ds:schemaRefs>
    <ds:schemaRef ds:uri="http://schemas.microsoft.com/sharepoint/events"/>
  </ds:schemaRefs>
</ds:datastoreItem>
</file>

<file path=customXml/itemProps3.xml><?xml version="1.0" encoding="utf-8"?>
<ds:datastoreItem xmlns:ds="http://schemas.openxmlformats.org/officeDocument/2006/customXml" ds:itemID="{842515F4-7D2C-4F00-B12D-D46F069052CF}">
  <ds:schemaRef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purl.org/dc/terms/"/>
    <ds:schemaRef ds:uri="09cb31a4-b1a9-4d3f-ba7e-4c1e849fa484"/>
    <ds:schemaRef ds:uri="http://schemas.microsoft.com/office/2006/metadata/properties"/>
    <ds:schemaRef ds:uri="5af08be3-da31-4ed0-bd15-c2f68cc29029"/>
    <ds:schemaRef ds:uri="http://www.w3.org/XML/1998/namespace"/>
    <ds:schemaRef ds:uri="http://purl.org/dc/dcmitype/"/>
  </ds:schemaRefs>
</ds:datastoreItem>
</file>

<file path=customXml/itemProps4.xml><?xml version="1.0" encoding="utf-8"?>
<ds:datastoreItem xmlns:ds="http://schemas.openxmlformats.org/officeDocument/2006/customXml" ds:itemID="{741B9F50-489B-45C6-9FF5-E4E8DF7E8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f08be3-da31-4ed0-bd15-c2f68cc29029"/>
    <ds:schemaRef ds:uri="09cb31a4-b1a9-4d3f-ba7e-4c1e849fa4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Weekly Status Template</Template>
  <TotalTime>7212</TotalTime>
  <Words>1996</Words>
  <Application>Microsoft Office PowerPoint</Application>
  <PresentationFormat>On-screen Show (4:3)</PresentationFormat>
  <Paragraphs>479</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Weekly Status Template</vt:lpstr>
      <vt:lpstr> HeD Pilots   </vt:lpstr>
      <vt:lpstr>Pilot Team</vt:lpstr>
      <vt:lpstr>Goal of the Pilot</vt:lpstr>
      <vt:lpstr>RCKMS HeD Pilot Scope</vt:lpstr>
      <vt:lpstr>What portions of the IG are you Piloting</vt:lpstr>
      <vt:lpstr>Information Requirements</vt:lpstr>
      <vt:lpstr>Example Criteria</vt:lpstr>
      <vt:lpstr>Reporting Actions &amp; Links</vt:lpstr>
      <vt:lpstr>Reporting Specifications</vt:lpstr>
      <vt:lpstr>Variation in Reporting Time Frames </vt:lpstr>
      <vt:lpstr>Variation in Elevated Blood Lead Level Criteria</vt:lpstr>
      <vt:lpstr>Sample Observations</vt:lpstr>
      <vt:lpstr>Identify the Use Case Actors Involved:</vt:lpstr>
      <vt:lpstr>Minimum Configuration</vt:lpstr>
      <vt:lpstr>Timeline</vt:lpstr>
      <vt:lpstr>Success Criteria </vt:lpstr>
      <vt:lpstr>In Scope/Out of Scope</vt:lpstr>
      <vt:lpstr>Questions/Needs</vt:lpstr>
      <vt:lpstr>Helpful References</vt:lpstr>
      <vt:lpstr>Appendix A: timeline details</vt:lpstr>
      <vt:lpstr>RCKMS Long term Scope</vt:lpstr>
    </vt:vector>
  </TitlesOfParts>
  <Company>Lockheed Martin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HeD_Pilots_Documentation Template_PowerPoint_Jan_2013_RCKMS</dc:title>
  <dc:subject>Items that the HITSC will address in the summer</dc:subject>
  <dc:creator>Jeffrey W Tunkel</dc:creator>
  <cp:keywords>Summer camp, timeline, performance measures, standard and implementation guide, public input, Standards Committee, health IT, health information technology, health IT</cp:keywords>
  <cp:lastModifiedBy>Jamie</cp:lastModifiedBy>
  <cp:revision>246</cp:revision>
  <dcterms:created xsi:type="dcterms:W3CDTF">2011-05-12T20:24:30Z</dcterms:created>
  <dcterms:modified xsi:type="dcterms:W3CDTF">2013-04-22T16:03:46Z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ACCT04\kmetla</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lpwstr>0</vt:lpwstr>
  </property>
  <property fmtid="{D5CDD505-2E9C-101B-9397-08002B2CF9AE}" pid="8" name="Allow Footer Overwrite">
    <vt:lpwstr>0</vt:lpwstr>
  </property>
  <property fmtid="{D5CDD505-2E9C-101B-9397-08002B2CF9AE}" pid="9" name="Multiple Selected">
    <vt:lpwstr>-1</vt:lpwstr>
  </property>
  <property fmtid="{D5CDD505-2E9C-101B-9397-08002B2CF9AE}" pid="10" name="SIPHeaderWording">
    <vt:lpwstr/>
  </property>
  <property fmtid="{D5CDD505-2E9C-101B-9397-08002B2CF9AE}" pid="11" name="SIPLevel">
    <vt:lpwstr>0</vt:lpwstr>
  </property>
  <property fmtid="{D5CDD505-2E9C-101B-9397-08002B2CF9AE}" pid="12" name="ContentTypeId">
    <vt:lpwstr>0x01010081499D1FD219B2419B2F9E814F21FDF3</vt:lpwstr>
  </property>
  <property fmtid="{D5CDD505-2E9C-101B-9397-08002B2CF9AE}" pid="13" name="_dlc_DocIdItemGuid">
    <vt:lpwstr>2bf08a0f-8e6b-47d0-9355-93b280fb4ad9</vt:lpwstr>
  </property>
  <property fmtid="{D5CDD505-2E9C-101B-9397-08002B2CF9AE}" pid="14" name="vti_description">
    <vt:lpwstr/>
  </property>
</Properties>
</file>