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461C7-3B3C-417B-A89B-6D139410669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C0385-D9B7-420A-BD36-9D82942C3C87}">
      <dgm:prSet phldrT="[Text]" custT="1"/>
      <dgm:spPr/>
      <dgm:t>
        <a:bodyPr/>
        <a:lstStyle/>
        <a:p>
          <a:r>
            <a:rPr lang="en-US" sz="1300" b="1" dirty="0" smtClean="0"/>
            <a:t>Updated vMR Model</a:t>
          </a:r>
          <a:endParaRPr lang="en-US" sz="1300" b="1" dirty="0"/>
        </a:p>
      </dgm:t>
    </dgm:pt>
    <dgm:pt modelId="{F561B157-E645-4AA8-A38C-9D035A81FAB2}" type="parTrans" cxnId="{7375C172-8E33-4430-807B-A3D84947F40A}">
      <dgm:prSet/>
      <dgm:spPr/>
      <dgm:t>
        <a:bodyPr/>
        <a:lstStyle/>
        <a:p>
          <a:endParaRPr lang="en-US"/>
        </a:p>
      </dgm:t>
    </dgm:pt>
    <dgm:pt modelId="{5C89193C-BA32-44EC-8261-47F8BFB6037E}" type="sibTrans" cxnId="{7375C172-8E33-4430-807B-A3D84947F40A}">
      <dgm:prSet/>
      <dgm:spPr/>
      <dgm:t>
        <a:bodyPr/>
        <a:lstStyle/>
        <a:p>
          <a:endParaRPr lang="en-US"/>
        </a:p>
      </dgm:t>
    </dgm:pt>
    <dgm:pt modelId="{CC76A5D2-325A-4D64-8C9C-0BD45425FA71}">
      <dgm:prSet phldrT="[Text]"/>
      <dgm:spPr/>
      <dgm:t>
        <a:bodyPr/>
        <a:lstStyle/>
        <a:p>
          <a:r>
            <a:rPr lang="en-US" dirty="0" smtClean="0"/>
            <a:t>C-CDA Semantics</a:t>
          </a:r>
          <a:endParaRPr lang="en-US" dirty="0"/>
        </a:p>
      </dgm:t>
    </dgm:pt>
    <dgm:pt modelId="{BE6CFA95-7C70-464B-BEE9-A8E0FC67C2FC}" type="parTrans" cxnId="{AD32138C-97C8-4730-95BF-4EC6BB934F06}">
      <dgm:prSet/>
      <dgm:spPr/>
      <dgm:t>
        <a:bodyPr/>
        <a:lstStyle/>
        <a:p>
          <a:endParaRPr lang="en-US"/>
        </a:p>
      </dgm:t>
    </dgm:pt>
    <dgm:pt modelId="{381D238A-F7A0-4B3C-A425-BD8F4C6F7033}" type="sibTrans" cxnId="{AD32138C-97C8-4730-95BF-4EC6BB934F06}">
      <dgm:prSet/>
      <dgm:spPr/>
      <dgm:t>
        <a:bodyPr/>
        <a:lstStyle/>
        <a:p>
          <a:endParaRPr lang="en-US"/>
        </a:p>
      </dgm:t>
    </dgm:pt>
    <dgm:pt modelId="{71AFFACE-65FA-4C4F-803B-43CC12C20FB2}">
      <dgm:prSet phldrT="[Text]"/>
      <dgm:spPr/>
      <dgm:t>
        <a:bodyPr/>
        <a:lstStyle/>
        <a:p>
          <a:r>
            <a:rPr lang="en-US" dirty="0" smtClean="0"/>
            <a:t>QRDA Semantics</a:t>
          </a:r>
          <a:endParaRPr lang="en-US" dirty="0"/>
        </a:p>
      </dgm:t>
    </dgm:pt>
    <dgm:pt modelId="{1E054993-060B-44AA-B653-130B2C1D2CC1}" type="parTrans" cxnId="{78964E77-CBA2-46DD-93B9-65F555163789}">
      <dgm:prSet/>
      <dgm:spPr>
        <a:solidFill>
          <a:srgbClr val="B2C1DB"/>
        </a:solidFill>
      </dgm:spPr>
      <dgm:t>
        <a:bodyPr/>
        <a:lstStyle/>
        <a:p>
          <a:endParaRPr lang="en-US"/>
        </a:p>
      </dgm:t>
    </dgm:pt>
    <dgm:pt modelId="{E518B2B8-3EF5-4609-A61E-EBBBB28426B4}" type="sibTrans" cxnId="{78964E77-CBA2-46DD-93B9-65F555163789}">
      <dgm:prSet/>
      <dgm:spPr/>
      <dgm:t>
        <a:bodyPr/>
        <a:lstStyle/>
        <a:p>
          <a:endParaRPr lang="en-US"/>
        </a:p>
      </dgm:t>
    </dgm:pt>
    <dgm:pt modelId="{C93FCF58-5202-4983-B374-79929CE426BF}">
      <dgm:prSet phldrT="[Text]"/>
      <dgm:spPr/>
      <dgm:t>
        <a:bodyPr/>
        <a:lstStyle/>
        <a:p>
          <a:r>
            <a:rPr lang="en-US" dirty="0" err="1" smtClean="0"/>
            <a:t>HeD</a:t>
          </a:r>
          <a:r>
            <a:rPr lang="en-US" dirty="0" smtClean="0"/>
            <a:t> UC2 Data Requirements</a:t>
          </a:r>
          <a:endParaRPr lang="en-US" dirty="0"/>
        </a:p>
      </dgm:t>
    </dgm:pt>
    <dgm:pt modelId="{C81368A6-E896-420A-BFB7-1FC4A82C8D6F}" type="sibTrans" cxnId="{48ED4815-A2C1-4FE0-841E-1AD7DA8FD812}">
      <dgm:prSet/>
      <dgm:spPr/>
      <dgm:t>
        <a:bodyPr/>
        <a:lstStyle/>
        <a:p>
          <a:endParaRPr lang="en-US"/>
        </a:p>
      </dgm:t>
    </dgm:pt>
    <dgm:pt modelId="{136997ED-E2A7-492B-A64A-119303ECFB7E}" type="parTrans" cxnId="{48ED4815-A2C1-4FE0-841E-1AD7DA8FD812}">
      <dgm:prSet/>
      <dgm:spPr/>
      <dgm:t>
        <a:bodyPr/>
        <a:lstStyle/>
        <a:p>
          <a:endParaRPr lang="en-US"/>
        </a:p>
      </dgm:t>
    </dgm:pt>
    <dgm:pt modelId="{E0FDE6DB-D6ED-4BD4-9ED5-77164CDEEB00}" type="pres">
      <dgm:prSet presAssocID="{C8C461C7-3B3C-417B-A89B-6D139410669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803191-2796-4A14-8637-BDA0B61887B8}" type="pres">
      <dgm:prSet presAssocID="{0FFC0385-D9B7-420A-BD36-9D82942C3C87}" presName="centerShape" presStyleLbl="node0" presStyleIdx="0" presStyleCnt="1" custScaleX="122330" custScaleY="114392" custLinFactNeighborX="15501" custLinFactNeighborY="-36546"/>
      <dgm:spPr/>
      <dgm:t>
        <a:bodyPr/>
        <a:lstStyle/>
        <a:p>
          <a:endParaRPr lang="en-US"/>
        </a:p>
      </dgm:t>
    </dgm:pt>
    <dgm:pt modelId="{89D04319-F988-4800-BE43-CE7A62253360}" type="pres">
      <dgm:prSet presAssocID="{136997ED-E2A7-492B-A64A-119303ECFB7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ED691E16-BD6A-48C4-8C04-7EF8F34461E2}" type="pres">
      <dgm:prSet presAssocID="{C93FCF58-5202-4983-B374-79929CE426BF}" presName="node" presStyleLbl="node1" presStyleIdx="0" presStyleCnt="3" custRadScaleRad="152817" custRadScaleInc="-11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BA147-4B1C-4908-876E-B93E4159059A}" type="pres">
      <dgm:prSet presAssocID="{1E054993-060B-44AA-B653-130B2C1D2CC1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E4FFEF5C-17B2-4015-B0E2-1CB9CDD21EA9}" type="pres">
      <dgm:prSet presAssocID="{71AFFACE-65FA-4C4F-803B-43CC12C20FB2}" presName="node" presStyleLbl="node1" presStyleIdx="1" presStyleCnt="3" custRadScaleRad="31706" custRadScaleInc="2312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DA94-404E-4074-BA9B-68EB2C0086F0}" type="pres">
      <dgm:prSet presAssocID="{BE6CFA95-7C70-464B-BEE9-A8E0FC67C2F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300428D-2893-4139-9707-0BAF946B266C}" type="pres">
      <dgm:prSet presAssocID="{CC76A5D2-325A-4D64-8C9C-0BD45425FA71}" presName="node" presStyleLbl="node1" presStyleIdx="2" presStyleCnt="3" custRadScaleRad="105282" custRadScaleInc="-243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E4AAC1-77F6-48E8-95BB-B186549C7CC8}" type="presOf" srcId="{BE6CFA95-7C70-464B-BEE9-A8E0FC67C2FC}" destId="{A4F8DA94-404E-4074-BA9B-68EB2C0086F0}" srcOrd="0" destOrd="0" presId="urn:microsoft.com/office/officeart/2005/8/layout/radial4"/>
    <dgm:cxn modelId="{48ED4815-A2C1-4FE0-841E-1AD7DA8FD812}" srcId="{0FFC0385-D9B7-420A-BD36-9D82942C3C87}" destId="{C93FCF58-5202-4983-B374-79929CE426BF}" srcOrd="0" destOrd="0" parTransId="{136997ED-E2A7-492B-A64A-119303ECFB7E}" sibTransId="{C81368A6-E896-420A-BFB7-1FC4A82C8D6F}"/>
    <dgm:cxn modelId="{5A7692A6-4374-43FB-B2B0-351F68FD8D7E}" type="presOf" srcId="{71AFFACE-65FA-4C4F-803B-43CC12C20FB2}" destId="{E4FFEF5C-17B2-4015-B0E2-1CB9CDD21EA9}" srcOrd="0" destOrd="0" presId="urn:microsoft.com/office/officeart/2005/8/layout/radial4"/>
    <dgm:cxn modelId="{4F4C57F6-C64D-4435-AF38-C7206908B1E8}" type="presOf" srcId="{C93FCF58-5202-4983-B374-79929CE426BF}" destId="{ED691E16-BD6A-48C4-8C04-7EF8F34461E2}" srcOrd="0" destOrd="0" presId="urn:microsoft.com/office/officeart/2005/8/layout/radial4"/>
    <dgm:cxn modelId="{338EA9B1-772D-4C27-BBEB-1EED5DA8D470}" type="presOf" srcId="{1E054993-060B-44AA-B653-130B2C1D2CC1}" destId="{14FBA147-4B1C-4908-876E-B93E4159059A}" srcOrd="0" destOrd="0" presId="urn:microsoft.com/office/officeart/2005/8/layout/radial4"/>
    <dgm:cxn modelId="{685C33F2-F04A-4E06-88BE-7487F4AE000D}" type="presOf" srcId="{CC76A5D2-325A-4D64-8C9C-0BD45425FA71}" destId="{C300428D-2893-4139-9707-0BAF946B266C}" srcOrd="0" destOrd="0" presId="urn:microsoft.com/office/officeart/2005/8/layout/radial4"/>
    <dgm:cxn modelId="{EF5021A0-A6CA-4FF2-8C71-98029F3FEB09}" type="presOf" srcId="{136997ED-E2A7-492B-A64A-119303ECFB7E}" destId="{89D04319-F988-4800-BE43-CE7A62253360}" srcOrd="0" destOrd="0" presId="urn:microsoft.com/office/officeart/2005/8/layout/radial4"/>
    <dgm:cxn modelId="{78964E77-CBA2-46DD-93B9-65F555163789}" srcId="{0FFC0385-D9B7-420A-BD36-9D82942C3C87}" destId="{71AFFACE-65FA-4C4F-803B-43CC12C20FB2}" srcOrd="1" destOrd="0" parTransId="{1E054993-060B-44AA-B653-130B2C1D2CC1}" sibTransId="{E518B2B8-3EF5-4609-A61E-EBBBB28426B4}"/>
    <dgm:cxn modelId="{64570360-3A67-4144-8CC0-506C89EE35E1}" type="presOf" srcId="{C8C461C7-3B3C-417B-A89B-6D1394106692}" destId="{E0FDE6DB-D6ED-4BD4-9ED5-77164CDEEB00}" srcOrd="0" destOrd="0" presId="urn:microsoft.com/office/officeart/2005/8/layout/radial4"/>
    <dgm:cxn modelId="{7375C172-8E33-4430-807B-A3D84947F40A}" srcId="{C8C461C7-3B3C-417B-A89B-6D1394106692}" destId="{0FFC0385-D9B7-420A-BD36-9D82942C3C87}" srcOrd="0" destOrd="0" parTransId="{F561B157-E645-4AA8-A38C-9D035A81FAB2}" sibTransId="{5C89193C-BA32-44EC-8261-47F8BFB6037E}"/>
    <dgm:cxn modelId="{FF6C197D-6A21-4626-8AC0-0943F801C4CD}" type="presOf" srcId="{0FFC0385-D9B7-420A-BD36-9D82942C3C87}" destId="{2B803191-2796-4A14-8637-BDA0B61887B8}" srcOrd="0" destOrd="0" presId="urn:microsoft.com/office/officeart/2005/8/layout/radial4"/>
    <dgm:cxn modelId="{AD32138C-97C8-4730-95BF-4EC6BB934F06}" srcId="{0FFC0385-D9B7-420A-BD36-9D82942C3C87}" destId="{CC76A5D2-325A-4D64-8C9C-0BD45425FA71}" srcOrd="2" destOrd="0" parTransId="{BE6CFA95-7C70-464B-BEE9-A8E0FC67C2FC}" sibTransId="{381D238A-F7A0-4B3C-A425-BD8F4C6F7033}"/>
    <dgm:cxn modelId="{28439E60-F8B5-4977-86EE-2C1DEFC456C0}" type="presParOf" srcId="{E0FDE6DB-D6ED-4BD4-9ED5-77164CDEEB00}" destId="{2B803191-2796-4A14-8637-BDA0B61887B8}" srcOrd="0" destOrd="0" presId="urn:microsoft.com/office/officeart/2005/8/layout/radial4"/>
    <dgm:cxn modelId="{29BB4295-A340-442A-95A3-194B9CB514CA}" type="presParOf" srcId="{E0FDE6DB-D6ED-4BD4-9ED5-77164CDEEB00}" destId="{89D04319-F988-4800-BE43-CE7A62253360}" srcOrd="1" destOrd="0" presId="urn:microsoft.com/office/officeart/2005/8/layout/radial4"/>
    <dgm:cxn modelId="{ECC008AF-8C85-4FFC-9619-488FA7B1FF31}" type="presParOf" srcId="{E0FDE6DB-D6ED-4BD4-9ED5-77164CDEEB00}" destId="{ED691E16-BD6A-48C4-8C04-7EF8F34461E2}" srcOrd="2" destOrd="0" presId="urn:microsoft.com/office/officeart/2005/8/layout/radial4"/>
    <dgm:cxn modelId="{77BEF993-4150-4BAA-BD88-1514C85013A0}" type="presParOf" srcId="{E0FDE6DB-D6ED-4BD4-9ED5-77164CDEEB00}" destId="{14FBA147-4B1C-4908-876E-B93E4159059A}" srcOrd="3" destOrd="0" presId="urn:microsoft.com/office/officeart/2005/8/layout/radial4"/>
    <dgm:cxn modelId="{CE928B3E-EBE4-4A2D-9810-54BA488EE1CC}" type="presParOf" srcId="{E0FDE6DB-D6ED-4BD4-9ED5-77164CDEEB00}" destId="{E4FFEF5C-17B2-4015-B0E2-1CB9CDD21EA9}" srcOrd="4" destOrd="0" presId="urn:microsoft.com/office/officeart/2005/8/layout/radial4"/>
    <dgm:cxn modelId="{6AC4353E-E19C-46B1-9B5F-EBAC56ABDC0B}" type="presParOf" srcId="{E0FDE6DB-D6ED-4BD4-9ED5-77164CDEEB00}" destId="{A4F8DA94-404E-4074-BA9B-68EB2C0086F0}" srcOrd="5" destOrd="0" presId="urn:microsoft.com/office/officeart/2005/8/layout/radial4"/>
    <dgm:cxn modelId="{F790ED9C-6FB1-4494-A981-E42CF440DA23}" type="presParOf" srcId="{E0FDE6DB-D6ED-4BD4-9ED5-77164CDEEB00}" destId="{C300428D-2893-4139-9707-0BAF946B266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461C7-3B3C-417B-A89B-6D139410669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C0385-D9B7-420A-BD36-9D82942C3C87}">
      <dgm:prSet phldrT="[Text]"/>
      <dgm:spPr/>
      <dgm:t>
        <a:bodyPr/>
        <a:lstStyle/>
        <a:p>
          <a:r>
            <a:rPr lang="en-US" b="1" dirty="0" smtClean="0"/>
            <a:t>Foundational Model </a:t>
          </a:r>
        </a:p>
        <a:p>
          <a:r>
            <a:rPr lang="en-US" b="1" dirty="0" smtClean="0"/>
            <a:t>(e.g. FHIM)</a:t>
          </a:r>
          <a:endParaRPr lang="en-US" b="1" dirty="0"/>
        </a:p>
      </dgm:t>
    </dgm:pt>
    <dgm:pt modelId="{F561B157-E645-4AA8-A38C-9D035A81FAB2}" type="parTrans" cxnId="{7375C172-8E33-4430-807B-A3D84947F40A}">
      <dgm:prSet/>
      <dgm:spPr/>
      <dgm:t>
        <a:bodyPr/>
        <a:lstStyle/>
        <a:p>
          <a:endParaRPr lang="en-US"/>
        </a:p>
      </dgm:t>
    </dgm:pt>
    <dgm:pt modelId="{5C89193C-BA32-44EC-8261-47F8BFB6037E}" type="sibTrans" cxnId="{7375C172-8E33-4430-807B-A3D84947F40A}">
      <dgm:prSet/>
      <dgm:spPr/>
      <dgm:t>
        <a:bodyPr/>
        <a:lstStyle/>
        <a:p>
          <a:endParaRPr lang="en-US"/>
        </a:p>
      </dgm:t>
    </dgm:pt>
    <dgm:pt modelId="{C93FCF58-5202-4983-B374-79929CE426BF}">
      <dgm:prSet phldrT="[Text]" custT="1"/>
      <dgm:spPr/>
      <dgm:t>
        <a:bodyPr/>
        <a:lstStyle/>
        <a:p>
          <a:r>
            <a:rPr lang="en-US" sz="1300" dirty="0" smtClean="0"/>
            <a:t>Future Standards?</a:t>
          </a:r>
          <a:endParaRPr lang="en-US" sz="1300" dirty="0"/>
        </a:p>
      </dgm:t>
    </dgm:pt>
    <dgm:pt modelId="{136997ED-E2A7-492B-A64A-119303ECFB7E}" type="parTrans" cxnId="{48ED4815-A2C1-4FE0-841E-1AD7DA8FD812}">
      <dgm:prSet/>
      <dgm:spPr/>
      <dgm:t>
        <a:bodyPr/>
        <a:lstStyle/>
        <a:p>
          <a:endParaRPr lang="en-US"/>
        </a:p>
      </dgm:t>
    </dgm:pt>
    <dgm:pt modelId="{C81368A6-E896-420A-BFB7-1FC4A82C8D6F}" type="sibTrans" cxnId="{48ED4815-A2C1-4FE0-841E-1AD7DA8FD812}">
      <dgm:prSet/>
      <dgm:spPr/>
      <dgm:t>
        <a:bodyPr/>
        <a:lstStyle/>
        <a:p>
          <a:endParaRPr lang="en-US"/>
        </a:p>
      </dgm:t>
    </dgm:pt>
    <dgm:pt modelId="{CC76A5D2-325A-4D64-8C9C-0BD45425FA71}">
      <dgm:prSet phldrT="[Text]" custT="1"/>
      <dgm:spPr/>
      <dgm:t>
        <a:bodyPr/>
        <a:lstStyle/>
        <a:p>
          <a:r>
            <a:rPr lang="en-US" sz="1300" dirty="0" smtClean="0"/>
            <a:t>C-CDA</a:t>
          </a:r>
          <a:endParaRPr lang="en-US" sz="1300" dirty="0"/>
        </a:p>
      </dgm:t>
    </dgm:pt>
    <dgm:pt modelId="{BE6CFA95-7C70-464B-BEE9-A8E0FC67C2FC}" type="parTrans" cxnId="{AD32138C-97C8-4730-95BF-4EC6BB934F06}">
      <dgm:prSet/>
      <dgm:spPr/>
      <dgm:t>
        <a:bodyPr/>
        <a:lstStyle/>
        <a:p>
          <a:endParaRPr lang="en-US"/>
        </a:p>
      </dgm:t>
    </dgm:pt>
    <dgm:pt modelId="{381D238A-F7A0-4B3C-A425-BD8F4C6F7033}" type="sibTrans" cxnId="{AD32138C-97C8-4730-95BF-4EC6BB934F06}">
      <dgm:prSet/>
      <dgm:spPr/>
      <dgm:t>
        <a:bodyPr/>
        <a:lstStyle/>
        <a:p>
          <a:endParaRPr lang="en-US"/>
        </a:p>
      </dgm:t>
    </dgm:pt>
    <dgm:pt modelId="{71AFFACE-65FA-4C4F-803B-43CC12C20FB2}">
      <dgm:prSet phldrT="[Text]" custT="1"/>
      <dgm:spPr/>
      <dgm:t>
        <a:bodyPr/>
        <a:lstStyle/>
        <a:p>
          <a:r>
            <a:rPr lang="en-US" sz="1300" dirty="0" smtClean="0"/>
            <a:t>QRDA</a:t>
          </a:r>
          <a:endParaRPr lang="en-US" sz="1300" dirty="0"/>
        </a:p>
      </dgm:t>
    </dgm:pt>
    <dgm:pt modelId="{1E054993-060B-44AA-B653-130B2C1D2CC1}" type="parTrans" cxnId="{78964E77-CBA2-46DD-93B9-65F555163789}">
      <dgm:prSet/>
      <dgm:spPr/>
      <dgm:t>
        <a:bodyPr/>
        <a:lstStyle/>
        <a:p>
          <a:endParaRPr lang="en-US"/>
        </a:p>
      </dgm:t>
    </dgm:pt>
    <dgm:pt modelId="{E518B2B8-3EF5-4609-A61E-EBBBB28426B4}" type="sibTrans" cxnId="{78964E77-CBA2-46DD-93B9-65F555163789}">
      <dgm:prSet/>
      <dgm:spPr/>
      <dgm:t>
        <a:bodyPr/>
        <a:lstStyle/>
        <a:p>
          <a:endParaRPr lang="en-US"/>
        </a:p>
      </dgm:t>
    </dgm:pt>
    <dgm:pt modelId="{EC546E48-1C31-4E5B-8C90-606C5986C688}">
      <dgm:prSet phldrT="[Text]" custT="1"/>
      <dgm:spPr/>
      <dgm:t>
        <a:bodyPr/>
        <a:lstStyle/>
        <a:p>
          <a:r>
            <a:rPr lang="en-US" sz="1300" dirty="0" smtClean="0"/>
            <a:t>Harmonized </a:t>
          </a:r>
          <a:r>
            <a:rPr lang="en-US" sz="1300" dirty="0" err="1" smtClean="0"/>
            <a:t>vMR</a:t>
          </a:r>
          <a:r>
            <a:rPr lang="en-US" sz="1300" dirty="0" smtClean="0"/>
            <a:t>/QDM Model</a:t>
          </a:r>
          <a:endParaRPr lang="en-US" sz="1300" dirty="0"/>
        </a:p>
      </dgm:t>
    </dgm:pt>
    <dgm:pt modelId="{0F821C7E-03DC-4B30-8514-E428DC85A430}" type="parTrans" cxnId="{382F96AF-FBA4-4240-A95D-2054CF0C21CA}">
      <dgm:prSet/>
      <dgm:spPr/>
      <dgm:t>
        <a:bodyPr/>
        <a:lstStyle/>
        <a:p>
          <a:endParaRPr lang="en-US"/>
        </a:p>
      </dgm:t>
    </dgm:pt>
    <dgm:pt modelId="{F05904B7-4776-41DF-9A67-9A7746528CF4}" type="sibTrans" cxnId="{382F96AF-FBA4-4240-A95D-2054CF0C21CA}">
      <dgm:prSet/>
      <dgm:spPr/>
      <dgm:t>
        <a:bodyPr/>
        <a:lstStyle/>
        <a:p>
          <a:endParaRPr lang="en-US"/>
        </a:p>
      </dgm:t>
    </dgm:pt>
    <dgm:pt modelId="{E0FDE6DB-D6ED-4BD4-9ED5-77164CDEEB00}" type="pres">
      <dgm:prSet presAssocID="{C8C461C7-3B3C-417B-A89B-6D139410669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803191-2796-4A14-8637-BDA0B61887B8}" type="pres">
      <dgm:prSet presAssocID="{0FFC0385-D9B7-420A-BD36-9D82942C3C87}" presName="centerShape" presStyleLbl="node0" presStyleIdx="0" presStyleCnt="1" custScaleX="122330" custScaleY="114392" custLinFactNeighborX="-1076" custLinFactNeighborY="-35099"/>
      <dgm:spPr/>
      <dgm:t>
        <a:bodyPr/>
        <a:lstStyle/>
        <a:p>
          <a:endParaRPr lang="en-US"/>
        </a:p>
      </dgm:t>
    </dgm:pt>
    <dgm:pt modelId="{89D04319-F988-4800-BE43-CE7A62253360}" type="pres">
      <dgm:prSet presAssocID="{136997ED-E2A7-492B-A64A-119303ECFB7E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ED691E16-BD6A-48C4-8C04-7EF8F34461E2}" type="pres">
      <dgm:prSet presAssocID="{C93FCF58-5202-4983-B374-79929CE426BF}" presName="node" presStyleLbl="node1" presStyleIdx="0" presStyleCnt="4" custScaleX="84021" custScaleY="86329" custRadScaleRad="120943" custRadScaleInc="302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BA147-4B1C-4908-876E-B93E4159059A}" type="pres">
      <dgm:prSet presAssocID="{1E054993-060B-44AA-B653-130B2C1D2CC1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E4FFEF5C-17B2-4015-B0E2-1CB9CDD21EA9}" type="pres">
      <dgm:prSet presAssocID="{71AFFACE-65FA-4C4F-803B-43CC12C20FB2}" presName="node" presStyleLbl="node1" presStyleIdx="1" presStyleCnt="4" custScaleX="84020" custScaleY="81441" custRadScaleRad="53718" custRadScaleInc="30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DA94-404E-4074-BA9B-68EB2C0086F0}" type="pres">
      <dgm:prSet presAssocID="{BE6CFA95-7C70-464B-BEE9-A8E0FC67C2FC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C300428D-2893-4139-9707-0BAF946B266C}" type="pres">
      <dgm:prSet presAssocID="{CC76A5D2-325A-4D64-8C9C-0BD45425FA71}" presName="node" presStyleLbl="node1" presStyleIdx="2" presStyleCnt="4" custScaleX="84022" custScaleY="81442" custRadScaleRad="61637" custRadScaleInc="-297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AE0D-5C12-47F7-986D-4236BFF85E0C}" type="pres">
      <dgm:prSet presAssocID="{0F821C7E-03DC-4B30-8514-E428DC85A430}" presName="parTrans" presStyleLbl="bgSibTrans2D1" presStyleIdx="3" presStyleCnt="4" custScaleX="111661"/>
      <dgm:spPr/>
      <dgm:t>
        <a:bodyPr/>
        <a:lstStyle/>
        <a:p>
          <a:endParaRPr lang="en-US"/>
        </a:p>
      </dgm:t>
    </dgm:pt>
    <dgm:pt modelId="{63BC3ED4-63EC-4229-BAD2-CFD33899BC0F}" type="pres">
      <dgm:prSet presAssocID="{EC546E48-1C31-4E5B-8C90-606C5986C688}" presName="node" presStyleLbl="node1" presStyleIdx="3" presStyleCnt="4" custScaleX="94435" custScaleY="81443" custRadScaleRad="121596" custRadScaleInc="-306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DEF6D-5D11-4E64-9FFB-DF49F48A2639}" type="presOf" srcId="{0FFC0385-D9B7-420A-BD36-9D82942C3C87}" destId="{2B803191-2796-4A14-8637-BDA0B61887B8}" srcOrd="0" destOrd="0" presId="urn:microsoft.com/office/officeart/2005/8/layout/radial4"/>
    <dgm:cxn modelId="{382F96AF-FBA4-4240-A95D-2054CF0C21CA}" srcId="{0FFC0385-D9B7-420A-BD36-9D82942C3C87}" destId="{EC546E48-1C31-4E5B-8C90-606C5986C688}" srcOrd="3" destOrd="0" parTransId="{0F821C7E-03DC-4B30-8514-E428DC85A430}" sibTransId="{F05904B7-4776-41DF-9A67-9A7746528CF4}"/>
    <dgm:cxn modelId="{00E2B30F-C2B0-4D10-82BF-85EFE26CFA07}" type="presOf" srcId="{CC76A5D2-325A-4D64-8C9C-0BD45425FA71}" destId="{C300428D-2893-4139-9707-0BAF946B266C}" srcOrd="0" destOrd="0" presId="urn:microsoft.com/office/officeart/2005/8/layout/radial4"/>
    <dgm:cxn modelId="{3F993023-A69F-4598-A0BD-AAADC060B3B4}" type="presOf" srcId="{71AFFACE-65FA-4C4F-803B-43CC12C20FB2}" destId="{E4FFEF5C-17B2-4015-B0E2-1CB9CDD21EA9}" srcOrd="0" destOrd="0" presId="urn:microsoft.com/office/officeart/2005/8/layout/radial4"/>
    <dgm:cxn modelId="{7375C172-8E33-4430-807B-A3D84947F40A}" srcId="{C8C461C7-3B3C-417B-A89B-6D1394106692}" destId="{0FFC0385-D9B7-420A-BD36-9D82942C3C87}" srcOrd="0" destOrd="0" parTransId="{F561B157-E645-4AA8-A38C-9D035A81FAB2}" sibTransId="{5C89193C-BA32-44EC-8261-47F8BFB6037E}"/>
    <dgm:cxn modelId="{7110D549-7863-438A-87F6-ED01874E7E36}" type="presOf" srcId="{136997ED-E2A7-492B-A64A-119303ECFB7E}" destId="{89D04319-F988-4800-BE43-CE7A62253360}" srcOrd="0" destOrd="0" presId="urn:microsoft.com/office/officeart/2005/8/layout/radial4"/>
    <dgm:cxn modelId="{EA7078DA-7593-4CC4-A7C8-51FA9359FFB9}" type="presOf" srcId="{EC546E48-1C31-4E5B-8C90-606C5986C688}" destId="{63BC3ED4-63EC-4229-BAD2-CFD33899BC0F}" srcOrd="0" destOrd="0" presId="urn:microsoft.com/office/officeart/2005/8/layout/radial4"/>
    <dgm:cxn modelId="{E1816D3C-B634-4989-ADAA-8F564A2DA469}" type="presOf" srcId="{1E054993-060B-44AA-B653-130B2C1D2CC1}" destId="{14FBA147-4B1C-4908-876E-B93E4159059A}" srcOrd="0" destOrd="0" presId="urn:microsoft.com/office/officeart/2005/8/layout/radial4"/>
    <dgm:cxn modelId="{AC229F75-B92C-4440-BBE6-012A1AD4ADFD}" type="presOf" srcId="{C8C461C7-3B3C-417B-A89B-6D1394106692}" destId="{E0FDE6DB-D6ED-4BD4-9ED5-77164CDEEB00}" srcOrd="0" destOrd="0" presId="urn:microsoft.com/office/officeart/2005/8/layout/radial4"/>
    <dgm:cxn modelId="{7522BF58-1055-4E5B-B861-8794D97A9D8C}" type="presOf" srcId="{0F821C7E-03DC-4B30-8514-E428DC85A430}" destId="{C3CBAE0D-5C12-47F7-986D-4236BFF85E0C}" srcOrd="0" destOrd="0" presId="urn:microsoft.com/office/officeart/2005/8/layout/radial4"/>
    <dgm:cxn modelId="{965C7C4C-0B89-41D6-A8EA-F24A33DB435C}" type="presOf" srcId="{C93FCF58-5202-4983-B374-79929CE426BF}" destId="{ED691E16-BD6A-48C4-8C04-7EF8F34461E2}" srcOrd="0" destOrd="0" presId="urn:microsoft.com/office/officeart/2005/8/layout/radial4"/>
    <dgm:cxn modelId="{78964E77-CBA2-46DD-93B9-65F555163789}" srcId="{0FFC0385-D9B7-420A-BD36-9D82942C3C87}" destId="{71AFFACE-65FA-4C4F-803B-43CC12C20FB2}" srcOrd="1" destOrd="0" parTransId="{1E054993-060B-44AA-B653-130B2C1D2CC1}" sibTransId="{E518B2B8-3EF5-4609-A61E-EBBBB28426B4}"/>
    <dgm:cxn modelId="{48ED4815-A2C1-4FE0-841E-1AD7DA8FD812}" srcId="{0FFC0385-D9B7-420A-BD36-9D82942C3C87}" destId="{C93FCF58-5202-4983-B374-79929CE426BF}" srcOrd="0" destOrd="0" parTransId="{136997ED-E2A7-492B-A64A-119303ECFB7E}" sibTransId="{C81368A6-E896-420A-BFB7-1FC4A82C8D6F}"/>
    <dgm:cxn modelId="{AD32138C-97C8-4730-95BF-4EC6BB934F06}" srcId="{0FFC0385-D9B7-420A-BD36-9D82942C3C87}" destId="{CC76A5D2-325A-4D64-8C9C-0BD45425FA71}" srcOrd="2" destOrd="0" parTransId="{BE6CFA95-7C70-464B-BEE9-A8E0FC67C2FC}" sibTransId="{381D238A-F7A0-4B3C-A425-BD8F4C6F7033}"/>
    <dgm:cxn modelId="{7AE307CC-F570-44CC-A65D-F77ADBF7C2F1}" type="presOf" srcId="{BE6CFA95-7C70-464B-BEE9-A8E0FC67C2FC}" destId="{A4F8DA94-404E-4074-BA9B-68EB2C0086F0}" srcOrd="0" destOrd="0" presId="urn:microsoft.com/office/officeart/2005/8/layout/radial4"/>
    <dgm:cxn modelId="{6C4B59C3-BEF5-4A50-9B37-EE54A4C644C9}" type="presParOf" srcId="{E0FDE6DB-D6ED-4BD4-9ED5-77164CDEEB00}" destId="{2B803191-2796-4A14-8637-BDA0B61887B8}" srcOrd="0" destOrd="0" presId="urn:microsoft.com/office/officeart/2005/8/layout/radial4"/>
    <dgm:cxn modelId="{ED5352FA-7CA5-4425-B496-0D54013D5159}" type="presParOf" srcId="{E0FDE6DB-D6ED-4BD4-9ED5-77164CDEEB00}" destId="{89D04319-F988-4800-BE43-CE7A62253360}" srcOrd="1" destOrd="0" presId="urn:microsoft.com/office/officeart/2005/8/layout/radial4"/>
    <dgm:cxn modelId="{6BC5A018-7C79-4830-BF55-267085124245}" type="presParOf" srcId="{E0FDE6DB-D6ED-4BD4-9ED5-77164CDEEB00}" destId="{ED691E16-BD6A-48C4-8C04-7EF8F34461E2}" srcOrd="2" destOrd="0" presId="urn:microsoft.com/office/officeart/2005/8/layout/radial4"/>
    <dgm:cxn modelId="{E6C97C6F-F78D-4BDA-B822-1DD01D0F496C}" type="presParOf" srcId="{E0FDE6DB-D6ED-4BD4-9ED5-77164CDEEB00}" destId="{14FBA147-4B1C-4908-876E-B93E4159059A}" srcOrd="3" destOrd="0" presId="urn:microsoft.com/office/officeart/2005/8/layout/radial4"/>
    <dgm:cxn modelId="{4D0CE1EA-549F-4264-8801-961B46EB34D2}" type="presParOf" srcId="{E0FDE6DB-D6ED-4BD4-9ED5-77164CDEEB00}" destId="{E4FFEF5C-17B2-4015-B0E2-1CB9CDD21EA9}" srcOrd="4" destOrd="0" presId="urn:microsoft.com/office/officeart/2005/8/layout/radial4"/>
    <dgm:cxn modelId="{DB57C1C3-EE0F-4A1E-BB8A-63328486E360}" type="presParOf" srcId="{E0FDE6DB-D6ED-4BD4-9ED5-77164CDEEB00}" destId="{A4F8DA94-404E-4074-BA9B-68EB2C0086F0}" srcOrd="5" destOrd="0" presId="urn:microsoft.com/office/officeart/2005/8/layout/radial4"/>
    <dgm:cxn modelId="{4D652350-2FFB-4874-B2F8-3D884DBD83F4}" type="presParOf" srcId="{E0FDE6DB-D6ED-4BD4-9ED5-77164CDEEB00}" destId="{C300428D-2893-4139-9707-0BAF946B266C}" srcOrd="6" destOrd="0" presId="urn:microsoft.com/office/officeart/2005/8/layout/radial4"/>
    <dgm:cxn modelId="{9FD93E8D-41F1-4D42-95E8-3A9181240762}" type="presParOf" srcId="{E0FDE6DB-D6ED-4BD4-9ED5-77164CDEEB00}" destId="{C3CBAE0D-5C12-47F7-986D-4236BFF85E0C}" srcOrd="7" destOrd="0" presId="urn:microsoft.com/office/officeart/2005/8/layout/radial4"/>
    <dgm:cxn modelId="{67CCE3E7-4C61-43E4-90E6-919F5F8D8C14}" type="presParOf" srcId="{E0FDE6DB-D6ED-4BD4-9ED5-77164CDEEB00}" destId="{63BC3ED4-63EC-4229-BAD2-CFD33899BC0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03191-2796-4A14-8637-BDA0B61887B8}">
      <dsp:nvSpPr>
        <dsp:cNvPr id="0" name=""/>
        <dsp:cNvSpPr/>
      </dsp:nvSpPr>
      <dsp:spPr>
        <a:xfrm>
          <a:off x="1295408" y="281441"/>
          <a:ext cx="1138654" cy="1064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Updated vMR Model</a:t>
          </a:r>
          <a:endParaRPr lang="en-US" sz="1300" b="1" kern="1200" dirty="0"/>
        </a:p>
      </dsp:txBody>
      <dsp:txXfrm>
        <a:off x="1462160" y="437373"/>
        <a:ext cx="805150" cy="752903"/>
      </dsp:txXfrm>
    </dsp:sp>
    <dsp:sp modelId="{89D04319-F988-4800-BE43-CE7A62253360}">
      <dsp:nvSpPr>
        <dsp:cNvPr id="0" name=""/>
        <dsp:cNvSpPr/>
      </dsp:nvSpPr>
      <dsp:spPr>
        <a:xfrm rot="10746194">
          <a:off x="442083" y="697141"/>
          <a:ext cx="806519" cy="26527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91E16-BD6A-48C4-8C04-7EF8F34461E2}">
      <dsp:nvSpPr>
        <dsp:cNvPr id="0" name=""/>
        <dsp:cNvSpPr/>
      </dsp:nvSpPr>
      <dsp:spPr>
        <a:xfrm>
          <a:off x="0" y="482386"/>
          <a:ext cx="884265" cy="707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HeD</a:t>
          </a:r>
          <a:r>
            <a:rPr lang="en-US" sz="1100" kern="1200" dirty="0" smtClean="0"/>
            <a:t> UC2 Data Requirements</a:t>
          </a:r>
          <a:endParaRPr lang="en-US" sz="1100" kern="1200" dirty="0"/>
        </a:p>
      </dsp:txBody>
      <dsp:txXfrm>
        <a:off x="20719" y="503105"/>
        <a:ext cx="842827" cy="665974"/>
      </dsp:txXfrm>
    </dsp:sp>
    <dsp:sp modelId="{14FBA147-4B1C-4908-876E-B93E4159059A}">
      <dsp:nvSpPr>
        <dsp:cNvPr id="0" name=""/>
        <dsp:cNvSpPr/>
      </dsp:nvSpPr>
      <dsp:spPr>
        <a:xfrm rot="5757104">
          <a:off x="1443656" y="1575132"/>
          <a:ext cx="655766" cy="265279"/>
        </a:xfrm>
        <a:prstGeom prst="leftArrow">
          <a:avLst>
            <a:gd name="adj1" fmla="val 60000"/>
            <a:gd name="adj2" fmla="val 50000"/>
          </a:avLst>
        </a:prstGeom>
        <a:solidFill>
          <a:srgbClr val="B2C1D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FEF5C-17B2-4015-B0E2-1CB9CDD21EA9}">
      <dsp:nvSpPr>
        <dsp:cNvPr id="0" name=""/>
        <dsp:cNvSpPr/>
      </dsp:nvSpPr>
      <dsp:spPr>
        <a:xfrm>
          <a:off x="1295408" y="1680182"/>
          <a:ext cx="884265" cy="707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QRDA Semantics</a:t>
          </a:r>
          <a:endParaRPr lang="en-US" sz="1100" kern="1200" dirty="0"/>
        </a:p>
      </dsp:txBody>
      <dsp:txXfrm>
        <a:off x="1316127" y="1700901"/>
        <a:ext cx="842827" cy="665974"/>
      </dsp:txXfrm>
    </dsp:sp>
    <dsp:sp modelId="{A4F8DA94-404E-4074-BA9B-68EB2C0086F0}">
      <dsp:nvSpPr>
        <dsp:cNvPr id="0" name=""/>
        <dsp:cNvSpPr/>
      </dsp:nvSpPr>
      <dsp:spPr>
        <a:xfrm rot="8791862">
          <a:off x="352182" y="1322511"/>
          <a:ext cx="1084948" cy="26527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0428D-2893-4139-9707-0BAF946B266C}">
      <dsp:nvSpPr>
        <dsp:cNvPr id="0" name=""/>
        <dsp:cNvSpPr/>
      </dsp:nvSpPr>
      <dsp:spPr>
        <a:xfrm>
          <a:off x="0" y="1400611"/>
          <a:ext cx="884265" cy="707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C-CDA Semantics</a:t>
          </a:r>
          <a:endParaRPr lang="en-US" sz="1100" kern="1200" dirty="0"/>
        </a:p>
      </dsp:txBody>
      <dsp:txXfrm>
        <a:off x="20719" y="1421330"/>
        <a:ext cx="842827" cy="665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03191-2796-4A14-8637-BDA0B61887B8}">
      <dsp:nvSpPr>
        <dsp:cNvPr id="0" name=""/>
        <dsp:cNvSpPr/>
      </dsp:nvSpPr>
      <dsp:spPr>
        <a:xfrm>
          <a:off x="1426103" y="7030"/>
          <a:ext cx="1469487" cy="13741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Foundational Model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(e.g. FHIM)</a:t>
          </a:r>
          <a:endParaRPr lang="en-US" sz="1400" b="1" kern="1200" dirty="0"/>
        </a:p>
      </dsp:txBody>
      <dsp:txXfrm>
        <a:off x="1641304" y="208267"/>
        <a:ext cx="1039085" cy="971658"/>
      </dsp:txXfrm>
    </dsp:sp>
    <dsp:sp modelId="{89D04319-F988-4800-BE43-CE7A62253360}">
      <dsp:nvSpPr>
        <dsp:cNvPr id="0" name=""/>
        <dsp:cNvSpPr/>
      </dsp:nvSpPr>
      <dsp:spPr>
        <a:xfrm rot="366913">
          <a:off x="2941755" y="656175"/>
          <a:ext cx="925762" cy="3423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91E16-BD6A-48C4-8C04-7EF8F34461E2}">
      <dsp:nvSpPr>
        <dsp:cNvPr id="0" name=""/>
        <dsp:cNvSpPr/>
      </dsp:nvSpPr>
      <dsp:spPr>
        <a:xfrm>
          <a:off x="3385465" y="482593"/>
          <a:ext cx="958836" cy="788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Standards?</a:t>
          </a:r>
          <a:endParaRPr lang="en-US" sz="1300" kern="1200" dirty="0"/>
        </a:p>
      </dsp:txBody>
      <dsp:txXfrm>
        <a:off x="3408549" y="505677"/>
        <a:ext cx="912668" cy="741971"/>
      </dsp:txXfrm>
    </dsp:sp>
    <dsp:sp modelId="{14FBA147-4B1C-4908-876E-B93E4159059A}">
      <dsp:nvSpPr>
        <dsp:cNvPr id="0" name=""/>
        <dsp:cNvSpPr/>
      </dsp:nvSpPr>
      <dsp:spPr>
        <a:xfrm rot="3600669">
          <a:off x="2312376" y="1559427"/>
          <a:ext cx="893261" cy="3423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FEF5C-17B2-4015-B0E2-1CB9CDD21EA9}">
      <dsp:nvSpPr>
        <dsp:cNvPr id="0" name=""/>
        <dsp:cNvSpPr/>
      </dsp:nvSpPr>
      <dsp:spPr>
        <a:xfrm>
          <a:off x="2502835" y="1745685"/>
          <a:ext cx="958824" cy="74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QRDA</a:t>
          </a:r>
          <a:endParaRPr lang="en-US" sz="1300" kern="1200" dirty="0"/>
        </a:p>
      </dsp:txBody>
      <dsp:txXfrm>
        <a:off x="2524612" y="1767462"/>
        <a:ext cx="915270" cy="699960"/>
      </dsp:txXfrm>
    </dsp:sp>
    <dsp:sp modelId="{A4F8DA94-404E-4074-BA9B-68EB2C0086F0}">
      <dsp:nvSpPr>
        <dsp:cNvPr id="0" name=""/>
        <dsp:cNvSpPr/>
      </dsp:nvSpPr>
      <dsp:spPr>
        <a:xfrm rot="7315401">
          <a:off x="1056449" y="1554236"/>
          <a:ext cx="923751" cy="3423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0428D-2893-4139-9707-0BAF946B266C}">
      <dsp:nvSpPr>
        <dsp:cNvPr id="0" name=""/>
        <dsp:cNvSpPr/>
      </dsp:nvSpPr>
      <dsp:spPr>
        <a:xfrm>
          <a:off x="794668" y="1745672"/>
          <a:ext cx="958847" cy="74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C-CDA</a:t>
          </a:r>
          <a:endParaRPr lang="en-US" sz="1300" kern="1200" dirty="0"/>
        </a:p>
      </dsp:txBody>
      <dsp:txXfrm>
        <a:off x="816445" y="1767449"/>
        <a:ext cx="915293" cy="699969"/>
      </dsp:txXfrm>
    </dsp:sp>
    <dsp:sp modelId="{C3CBAE0D-5C12-47F7-986D-4236BFF85E0C}">
      <dsp:nvSpPr>
        <dsp:cNvPr id="0" name=""/>
        <dsp:cNvSpPr/>
      </dsp:nvSpPr>
      <dsp:spPr>
        <a:xfrm rot="10302316">
          <a:off x="484472" y="697667"/>
          <a:ext cx="955487" cy="3423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C3ED4-63EC-4229-BAD2-CFD33899BC0F}">
      <dsp:nvSpPr>
        <dsp:cNvPr id="0" name=""/>
        <dsp:cNvSpPr/>
      </dsp:nvSpPr>
      <dsp:spPr>
        <a:xfrm>
          <a:off x="0" y="558802"/>
          <a:ext cx="1077679" cy="743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Harmonized </a:t>
          </a:r>
          <a:r>
            <a:rPr lang="en-US" sz="1300" kern="1200" dirty="0" err="1" smtClean="0"/>
            <a:t>vMR</a:t>
          </a:r>
          <a:r>
            <a:rPr lang="en-US" sz="1300" kern="1200" dirty="0" smtClean="0"/>
            <a:t>/QDM Model</a:t>
          </a:r>
          <a:endParaRPr lang="en-US" sz="1300" kern="1200" dirty="0"/>
        </a:p>
      </dsp:txBody>
      <dsp:txXfrm>
        <a:off x="21777" y="580579"/>
        <a:ext cx="1034125" cy="699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5C6A1-9102-46A8-9927-C65603774F3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554A-3686-44EA-842E-CE57915D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40B8-B59D-4220-91DC-11D9FD41E48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6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Use the old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TemplateB.jpg"/>
          <p:cNvPicPr>
            <a:picLocks noChangeAspect="1"/>
          </p:cNvPicPr>
          <p:nvPr userDrawn="1"/>
        </p:nvPicPr>
        <p:blipFill>
          <a:blip r:embed="rId2"/>
          <a:srcRect l="21944" t="60099" r="13750" b="11731"/>
          <a:stretch>
            <a:fillRect/>
          </a:stretch>
        </p:blipFill>
        <p:spPr>
          <a:xfrm>
            <a:off x="0" y="4762500"/>
            <a:ext cx="914400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3924-6322-5E45-A9B3-09FC3C13DC92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9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66" y="869425"/>
            <a:ext cx="3716867" cy="9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5FD-1C6C-2043-86B9-5D9F7A53A3CF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F0C9-E30A-B041-BBC5-C88901E01A5E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6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DE602F8-FC8B-42F0-A520-D27D8E05AE09}" type="datetime1">
              <a:rPr lang="en-US">
                <a:solidFill>
                  <a:prstClr val="black"/>
                </a:solidFill>
              </a:rPr>
              <a:pPr>
                <a:defRPr/>
              </a:pPr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0008-6A72-4656-B7F0-24D7755C9CC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AC5E-0FA6-A746-901D-182A8589377F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EEE-DDF4-E048-B679-A277671DCD70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B7B-B50D-F24D-BAA2-ABC1C92052EA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8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494B-5D66-A54C-AA45-106C5BD51A8D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3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066C-2FFB-3B48-BFF9-C7AF7D9CB54E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7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ACC0-E7BF-A049-A5BB-238CF1DF51E5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D52E-E213-8146-83E2-0F37B65065B8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1F18-0D6F-B14E-AC9C-662EDB17FAA1}" type="datetime1">
              <a:rPr lang="en-US" smtClean="0">
                <a:solidFill>
                  <a:prstClr val="black"/>
                </a:solidFill>
              </a:rPr>
              <a:pPr/>
              <a:t>6/13/2013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NC identity with star"/>
          <p:cNvPicPr>
            <a:picLocks noChangeAspect="1"/>
          </p:cNvPicPr>
          <p:nvPr/>
        </p:nvPicPr>
        <p:blipFill>
          <a:blip r:embed="rId14"/>
          <a:srcRect l="80631" b="42208"/>
          <a:stretch>
            <a:fillRect/>
          </a:stretch>
        </p:blipFill>
        <p:spPr>
          <a:xfrm>
            <a:off x="7162800" y="168275"/>
            <a:ext cx="1638300" cy="847725"/>
          </a:xfrm>
          <a:prstGeom prst="rect">
            <a:avLst/>
          </a:prstGeom>
        </p:spPr>
      </p:pic>
      <p:pic>
        <p:nvPicPr>
          <p:cNvPr id="12" name="Picture 11" descr="PPT_TemplateB.jpg"/>
          <p:cNvPicPr>
            <a:picLocks noChangeAspect="1"/>
          </p:cNvPicPr>
          <p:nvPr/>
        </p:nvPicPr>
        <p:blipFill>
          <a:blip r:embed="rId15"/>
          <a:srcRect l="21944" t="60099" r="13750" b="14634"/>
          <a:stretch>
            <a:fillRect/>
          </a:stretch>
        </p:blipFill>
        <p:spPr>
          <a:xfrm>
            <a:off x="0" y="4978400"/>
            <a:ext cx="9144000" cy="187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2692"/>
            <a:ext cx="8229600" cy="414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CE41C45D-701F-394F-A134-5AFE26188A94}" type="datetime1">
              <a:rPr lang="en-US" smtClean="0">
                <a:solidFill>
                  <a:prstClr val="black"/>
                </a:solidFill>
              </a:rPr>
              <a:pPr defTabSz="457200"/>
              <a:t>6/13/2013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C90C37AB-7E8F-5A46-9F1F-9F32977E779F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519236"/>
            <a:ext cx="8229600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25AA3"/>
          </a:solidFill>
          <a:latin typeface="Century"/>
          <a:ea typeface="+mj-ea"/>
          <a:cs typeface="Centur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»"/>
        <a:defRPr sz="18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81000" y="2895601"/>
            <a:ext cx="8534400" cy="38861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8288" rtlCol="0" anchor="t"/>
          <a:lstStyle/>
          <a:p>
            <a:pPr algn="ctr"/>
            <a:r>
              <a:rPr lang="en-US" b="1" u="sng" dirty="0">
                <a:solidFill>
                  <a:prstClr val="black"/>
                </a:solidFill>
              </a:rPr>
              <a:t>Long-term Industry Need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429000"/>
            <a:ext cx="3018503" cy="31242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288" rtlCol="0" anchor="t"/>
          <a:lstStyle/>
          <a:p>
            <a:pPr algn="ctr"/>
            <a:r>
              <a:rPr lang="en-US" b="1" i="1" dirty="0" err="1">
                <a:solidFill>
                  <a:prstClr val="black"/>
                </a:solidFill>
              </a:rPr>
              <a:t>HeD</a:t>
            </a:r>
            <a:r>
              <a:rPr lang="en-US" b="1" i="1" dirty="0">
                <a:solidFill>
                  <a:prstClr val="black"/>
                </a:solidFill>
              </a:rPr>
              <a:t> UC2 Scope</a:t>
            </a:r>
            <a:endParaRPr lang="en-US" b="1" i="1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09103" y="3429000"/>
            <a:ext cx="4753897" cy="31242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288" rtlCol="0" anchor="t"/>
          <a:lstStyle/>
          <a:p>
            <a:pPr algn="ctr"/>
            <a:r>
              <a:rPr lang="en-US" b="1" i="1" dirty="0">
                <a:solidFill>
                  <a:prstClr val="black"/>
                </a:solidFill>
              </a:rPr>
              <a:t>Potential future or parallel work</a:t>
            </a:r>
            <a:endParaRPr lang="en-US" b="1" i="1" dirty="0">
              <a:solidFill>
                <a:prstClr val="black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24200" y="4648200"/>
            <a:ext cx="1023731" cy="353568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80753014"/>
              </p:ext>
            </p:extLst>
          </p:nvPr>
        </p:nvGraphicFramePr>
        <p:xfrm>
          <a:off x="1295400" y="3962400"/>
          <a:ext cx="2949087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HeD</a:t>
            </a:r>
            <a:r>
              <a:rPr lang="en-US" dirty="0" smtClean="0"/>
              <a:t> UC2 Finalized Technical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revised solution approach still aligns with the long-term industry need, but has been limited to a more manageable and Use Case-appropriate scope: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88129590"/>
              </p:ext>
            </p:extLst>
          </p:nvPr>
        </p:nvGraphicFramePr>
        <p:xfrm>
          <a:off x="4191000" y="3937001"/>
          <a:ext cx="4449069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677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Organizer/Container Rationale (continued…)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30744"/>
              </p:ext>
            </p:extLst>
          </p:nvPr>
        </p:nvGraphicFramePr>
        <p:xfrm>
          <a:off x="0" y="1600201"/>
          <a:ext cx="9143999" cy="341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371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91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78.06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81.58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70.08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Attribute Value List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CDS Request; (Receiver) CDS Request; (Sender)  CDS Response; (Receiver) CDS Response; Context; </a:t>
                      </a:r>
                      <a:r>
                        <a:rPr lang="en-US" sz="1100" b="0" baseline="0" dirty="0" smtClean="0"/>
                        <a:t>Supporting Evidence; Supporting Resource; Actions;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Response Metadata;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Lighter weight than the other options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Developed specifically for clinical decision support computability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Intended to be used for this initiative, and has recently been enhanced in this respect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Organizer/Container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61784"/>
              </p:ext>
            </p:extLst>
          </p:nvPr>
        </p:nvGraphicFramePr>
        <p:xfrm>
          <a:off x="0" y="1600201"/>
          <a:ext cx="9143999" cy="525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371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91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CDS Knowledge Artifact Implementation Guide 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UC1 IG)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61.39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86.84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35.71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64.62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(</a:t>
                      </a:r>
                      <a:r>
                        <a:rPr lang="en-US" sz="1100" baseline="0" dirty="0" smtClean="0"/>
                        <a:t>Sender)  CDS Response; (Receiver) CDS Response; Clinical; </a:t>
                      </a:r>
                      <a:r>
                        <a:rPr lang="en-US" sz="1100" b="0" baseline="0" dirty="0" smtClean="0"/>
                        <a:t>Supporting Evidence; Supporting Resource; Actions; Attribute Value List; </a:t>
                      </a:r>
                      <a:r>
                        <a:rPr lang="en-US" sz="1100" baseline="0" dirty="0" smtClean="0"/>
                        <a:t>  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="0" baseline="0" dirty="0" smtClean="0"/>
                        <a:t>Context; Response Metadata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Fits Clinical; </a:t>
                      </a:r>
                      <a:r>
                        <a:rPr lang="en-US" sz="1000" b="0" baseline="0" dirty="0" smtClean="0"/>
                        <a:t>Supporting Evidence; Supporting Resource; Actions data requirements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="0" baseline="0" dirty="0" smtClean="0"/>
                        <a:t>Attribute value list is not supported in UC1 schema, however the schema does allow extensions using XSD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="0" baseline="0" dirty="0" smtClean="0"/>
                        <a:t>Would use subset of </a:t>
                      </a:r>
                      <a:r>
                        <a:rPr lang="en-US" sz="1000" b="0" baseline="0" dirty="0" err="1" smtClean="0"/>
                        <a:t>HeD</a:t>
                      </a:r>
                      <a:r>
                        <a:rPr lang="en-US" sz="1000" b="0" baseline="0" dirty="0" smtClean="0"/>
                        <a:t> UC1 schema that may require further modifications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2124933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Ｐゴシック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53.59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80.70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58.48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Context, Supporting Evidence; Supporting Resource; Actions; Attribute Value List; Response Metadata; Exceptions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Probably </a:t>
                      </a:r>
                      <a:r>
                        <a:rPr lang="en-US" sz="1600" baseline="0" dirty="0" smtClean="0"/>
                        <a:t>No</a:t>
                      </a:r>
                      <a:endParaRPr lang="en-US" sz="1000" baseline="0" dirty="0" smtClean="0"/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There is a profile in IHE that uses DSS and returns IHE as an output.  But hasn’t been finalized within IHE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Lacks the ability to group and organize things the way that UC1 does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Do not anticipate using, unless modification or subset of UC1 approach does not work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Organizer/Container Rationale (continued…)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607"/>
              </p:ext>
            </p:extLst>
          </p:nvPr>
        </p:nvGraphicFramePr>
        <p:xfrm>
          <a:off x="0" y="1600201"/>
          <a:ext cx="9143999" cy="557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19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01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000" b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Ｐゴシック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78.06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81.58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70.08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3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Attribute Value List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CDS Request; (Receiver) CDS Request; (Sender)  CDS Response; (Receiver) CDS Response; Context; </a:t>
                      </a:r>
                      <a:r>
                        <a:rPr lang="en-US" sz="1100" b="0" baseline="0" dirty="0" smtClean="0"/>
                        <a:t>Supporting Evidence; Supporting Resource; Actions;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Response Metadata;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No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900" baseline="0" dirty="0" smtClean="0"/>
                        <a:t>(Probably)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Does fit this situation, however CDS Knowledge artifact may be the better option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UC1 action would need to be modified to represent payload for UC2 regarding </a:t>
                      </a:r>
                      <a:r>
                        <a:rPr lang="en-US" sz="1000" baseline="0" dirty="0" err="1" smtClean="0"/>
                        <a:t>vMR</a:t>
                      </a: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May need a model agnostic response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Do not anticipate using, unless modification or subset of UC1 approach does not work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</a:txBody>
                  <a:tcPr/>
                </a:tc>
              </a:tr>
              <a:tr h="21572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Version 3 Standard: Order Set Publication, Release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46.20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75.44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Supporting Evidence; Supporting Resource; Response Metadata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="0" baseline="0" dirty="0" smtClean="0"/>
                        <a:t>Clinical; Context; Actions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Attribute Value List;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No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900" baseline="0" dirty="0" smtClean="0"/>
                        <a:t>(Probably)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Some vendors may want to support this as an option, however CDS Knowledge Artifact is the better option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Adoption of this standard is low, so there is not a driving reason to extend support to 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Item Payloads  Rationale 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874"/>
              </p:ext>
            </p:extLst>
          </p:nvPr>
        </p:nvGraphicFramePr>
        <p:xfrm>
          <a:off x="0" y="1600202"/>
          <a:ext cx="9143999" cy="5617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5224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0488"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Context Aware Retrieval Application (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Infobutton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baseline="0" dirty="0" smtClean="0">
                        <a:solidFill>
                          <a:schemeClr val="tx1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90.08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92.11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47.62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82.07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Context; Supporting Evidence; Supporting Resource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Clinical; Actions; Attribute Value List; Response Meta Data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 information that is contained in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 is already represented in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, or if not can be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Can use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 as a reference to modify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or CCDA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</a:txBody>
                  <a:tcPr/>
                </a:tc>
              </a:tr>
              <a:tr h="26148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Ｐゴシック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78.06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81.58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70.08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Attribute Value List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CDS Request; (Receiver) CDS Request; (Sender)  CDS Response; (Receiver) CDS Response; Context; </a:t>
                      </a:r>
                      <a:r>
                        <a:rPr lang="en-US" sz="1100" b="0" baseline="0" dirty="0" smtClean="0"/>
                        <a:t>Supporting Evidence; Supporting Resource; Actions;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Response Metadata;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has relevant information in a reasonable format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 contents and scope of the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are aligned with the requirements of the Use Case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Maintained by CDS WG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As a reference model, part of its purpose is to provide exchangeable representation clinical information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Item Payloads  Rationale (Continued…)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57130"/>
              </p:ext>
            </p:extLst>
          </p:nvPr>
        </p:nvGraphicFramePr>
        <p:xfrm>
          <a:off x="0" y="1600201"/>
          <a:ext cx="9143999" cy="528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089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4903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Ｐゴシック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53.59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80.70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58.48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Context, Supporting Evidence; Supporting Resource; Actions; Attribute Value List; Response Metadata; Exceptions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  <a:r>
                        <a:rPr lang="en-US" sz="10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Several stake holders have a business need to have this supported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A methodology is needed to be able to reflect changes, which currently does not exist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</a:txBody>
                  <a:tcPr/>
                </a:tc>
              </a:tr>
              <a:tr h="23039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Version 3 Standard: Order Set Publication, Release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46.20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75.44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53.31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Supporting Evidence; Supporting Resource; Response Metadata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="0" baseline="0" dirty="0" smtClean="0"/>
                        <a:t>Clinical; Context; Actions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Attribute Value List;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Order Set does not hold patient data, not suitable for request transaction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Item Payloads  Rationale 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53899"/>
              </p:ext>
            </p:extLst>
          </p:nvPr>
        </p:nvGraphicFramePr>
        <p:xfrm>
          <a:off x="0" y="1600201"/>
          <a:ext cx="914399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12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2822"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Context Aware Retrieval Application (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Infobutton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/>
                        </a:rPr>
                        <a:t>HITSC Rating:*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90.08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92.11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47.62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82.07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Context; Supporting Evidence; Supporting Resource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Clinical; Actions; Attribute Value List; Response Meta Data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 information that is contained in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 is already represented in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, or if not can be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Can use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 as a reference to modify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or CCDA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2520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000" b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Ｐゴシック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78.06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81.58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70.08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Attribute Value List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CDS Request; (Receiver) CDS Request; (Sender)  CDS Response; (Receiver) CDS Response; Context; </a:t>
                      </a:r>
                      <a:r>
                        <a:rPr lang="en-US" sz="1100" b="0" baseline="0" dirty="0" smtClean="0"/>
                        <a:t>Supporting Evidence; Supporting Resource; Actions;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Response Metadata;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has relevant information in a reasonable format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 contents and scope of the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are aligned with the requirements of the Use Case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Maintained by CDS WG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As a reference model, part of its purpose is to provide exchangeable representation clinical information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Item Payloads  Rationale (Continued…)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96819"/>
              </p:ext>
            </p:extLst>
          </p:nvPr>
        </p:nvGraphicFramePr>
        <p:xfrm>
          <a:off x="0" y="1600202"/>
          <a:ext cx="9143999" cy="525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35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2027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53.59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80.70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58.48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Context, Supporting Evidence; Supporting Resource; Actions; Attribute Value List; Response Metadata; Exceptions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  <a:r>
                        <a:rPr lang="en-US" sz="10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Several stake holders have a business need to have this supported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A methodology is needed to be able to reflect changes, which currently does not exist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2670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Version 3 Standard: Order Set Publication, Release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46.20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75.44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53.31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Supporting Evidence; Supporting Resource; Response Metadata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="0" baseline="0" dirty="0" smtClean="0"/>
                        <a:t>Clinical; Context; Actions</a:t>
                      </a: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Attribute Value List;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Order set model contains recommendations for clinical actions, which is applicable to the types of outputs relevant in the Use Case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Transport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7779"/>
              </p:ext>
            </p:extLst>
          </p:nvPr>
        </p:nvGraphicFramePr>
        <p:xfrm>
          <a:off x="0" y="1600200"/>
          <a:ext cx="9143999" cy="526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536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8014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SOAP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100.00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There is currently implementation guidance on DSS to be used with SOAP, not REST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Has the capabilities and functions needed for this initiative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26560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42.86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88.30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Industry is moving towards using REST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Guidance could be written for DSS to work with REST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Transport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4708"/>
              </p:ext>
            </p:extLst>
          </p:nvPr>
        </p:nvGraphicFramePr>
        <p:xfrm>
          <a:off x="0" y="1600201"/>
          <a:ext cx="9143999" cy="525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263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6123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SOAP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100.00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There is currently implementation guidance on DSS to be used with SOAP, not REST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Has the capabilities and functions needed for this initiative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</a:txBody>
                  <a:tcPr/>
                </a:tc>
              </a:tr>
              <a:tr h="26801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42.86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88.30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Industry is moving towards using REST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Guidance could be written for DSS to work with REST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Authentication/Authorization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06512"/>
              </p:ext>
            </p:extLst>
          </p:nvPr>
        </p:nvGraphicFramePr>
        <p:xfrm>
          <a:off x="0" y="1600201"/>
          <a:ext cx="9143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5257799"/>
              </a:tblGrid>
              <a:tr h="712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252822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100.00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52600" y="3087756"/>
            <a:ext cx="6088166" cy="1712844"/>
            <a:chOff x="304800" y="1106556"/>
            <a:chExt cx="8153400" cy="3124200"/>
          </a:xfrm>
        </p:grpSpPr>
        <p:sp>
          <p:nvSpPr>
            <p:cNvPr id="10" name="Left Arrow 9"/>
            <p:cNvSpPr/>
            <p:nvPr/>
          </p:nvSpPr>
          <p:spPr>
            <a:xfrm rot="10800000">
              <a:off x="304800" y="1106556"/>
              <a:ext cx="8153400" cy="3124200"/>
            </a:xfrm>
            <a:prstGeom prst="lef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/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2006957"/>
              <a:ext cx="6324600" cy="134584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r>
                <a:rPr lang="en-US" sz="1200" kern="0" dirty="0">
                  <a:solidFill>
                    <a:prstClr val="black"/>
                  </a:solidFill>
                </a:rPr>
                <a:t>Request Service: DSS Request Element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2438400"/>
              <a:ext cx="6172201" cy="83820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r>
                <a:rPr lang="en-US" sz="1100" kern="0" dirty="0">
                  <a:solidFill>
                    <a:prstClr val="black"/>
                  </a:solidFill>
                </a:rPr>
                <a:t>Request Items Organizer/Container: </a:t>
              </a:r>
              <a:r>
                <a:rPr lang="en-US" sz="1100" kern="0" dirty="0" err="1">
                  <a:solidFill>
                    <a:prstClr val="black"/>
                  </a:solidFill>
                </a:rPr>
                <a:t>vMR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1999" y="2800643"/>
              <a:ext cx="5867401" cy="45720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r>
                <a:rPr lang="en-US" sz="1050" kern="0" dirty="0">
                  <a:solidFill>
                    <a:prstClr val="black"/>
                  </a:solidFill>
                </a:rPr>
                <a:t>Request Item Payload: </a:t>
              </a:r>
              <a:r>
                <a:rPr lang="en-US" sz="1050" kern="0" dirty="0" err="1">
                  <a:solidFill>
                    <a:prstClr val="black"/>
                  </a:solidFill>
                </a:rPr>
                <a:t>vMR</a:t>
              </a:r>
              <a:r>
                <a:rPr lang="en-US" sz="1050" kern="0" dirty="0">
                  <a:solidFill>
                    <a:prstClr val="black"/>
                  </a:solidFill>
                </a:rPr>
                <a:t> Clinical Statement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81199" y="3237179"/>
            <a:ext cx="3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prstClr val="black"/>
                </a:solidFill>
              </a:rPr>
              <a:t>vMR</a:t>
            </a:r>
            <a:r>
              <a:rPr lang="en-US" sz="1400" dirty="0">
                <a:solidFill>
                  <a:prstClr val="black"/>
                </a:solidFill>
              </a:rPr>
              <a:t> Payload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200" y="1676400"/>
            <a:ext cx="8229600" cy="5135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25AA3"/>
              </a:buClr>
              <a:buFont typeface="Arial"/>
              <a:buChar char="•"/>
              <a:defRPr sz="2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25AA3"/>
              </a:buClr>
              <a:buFont typeface="Arial"/>
              <a:buChar char="–"/>
              <a:defRPr sz="24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25AA3"/>
              </a:buClr>
              <a:buFont typeface="Arial"/>
              <a:buChar char="•"/>
              <a:defRPr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25AA3"/>
              </a:buClr>
              <a:buFont typeface="Arial"/>
              <a:buChar char="–"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25AA3"/>
              </a:buClr>
              <a:buFont typeface="Arial"/>
              <a:buChar char="»"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This approach would support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vMR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as the payload standard with mappings to CCDA and QRDA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25AA3"/>
                </a:solidFill>
                <a:latin typeface="Century"/>
                <a:ea typeface="+mj-ea"/>
                <a:cs typeface="Century"/>
              </a:defRPr>
            </a:lvl1pPr>
          </a:lstStyle>
          <a:p>
            <a:pPr algn="ctr"/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Authentication/Authorization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60152"/>
              </p:ext>
            </p:extLst>
          </p:nvPr>
        </p:nvGraphicFramePr>
        <p:xfrm>
          <a:off x="0" y="1600201"/>
          <a:ext cx="9143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5257799"/>
              </a:tblGrid>
              <a:tr h="712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252822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100.00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Encryption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57344"/>
              </p:ext>
            </p:extLst>
          </p:nvPr>
        </p:nvGraphicFramePr>
        <p:xfrm>
          <a:off x="0" y="1600201"/>
          <a:ext cx="9143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5257799"/>
              </a:tblGrid>
              <a:tr h="712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252822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TLS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42.86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88.30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Encryption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12926"/>
              </p:ext>
            </p:extLst>
          </p:nvPr>
        </p:nvGraphicFramePr>
        <p:xfrm>
          <a:off x="0" y="1600201"/>
          <a:ext cx="9143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5257799"/>
              </a:tblGrid>
              <a:tr h="712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252822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TLS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100.00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42.86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88.30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 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CDS Response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15654" y="284699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HeD</a:t>
            </a:r>
            <a:r>
              <a:rPr lang="en-US" dirty="0">
                <a:solidFill>
                  <a:prstClr val="black"/>
                </a:solidFill>
              </a:rPr>
              <a:t> Schema/</a:t>
            </a:r>
            <a:r>
              <a:rPr lang="en-US" dirty="0" err="1">
                <a:solidFill>
                  <a:prstClr val="black"/>
                </a:solidFill>
              </a:rPr>
              <a:t>vMR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50832" y="2819400"/>
            <a:ext cx="6088168" cy="1740442"/>
            <a:chOff x="228600" y="3810000"/>
            <a:chExt cx="8153400" cy="3048000"/>
          </a:xfrm>
        </p:grpSpPr>
        <p:sp>
          <p:nvSpPr>
            <p:cNvPr id="30" name="Left Arrow 29"/>
            <p:cNvSpPr/>
            <p:nvPr/>
          </p:nvSpPr>
          <p:spPr>
            <a:xfrm>
              <a:off x="228600" y="3810000"/>
              <a:ext cx="8153400" cy="3048000"/>
            </a:xfrm>
            <a:prstGeom prst="lef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/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4723070"/>
              <a:ext cx="6324601" cy="12192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r>
                <a:rPr lang="en-US" sz="1200" kern="0" dirty="0">
                  <a:solidFill>
                    <a:prstClr val="black"/>
                  </a:solidFill>
                </a:rPr>
                <a:t>Response Service: DSS Response Element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5000" y="5080709"/>
              <a:ext cx="6172200" cy="83820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r>
                <a:rPr lang="en-US" sz="1100" kern="0" dirty="0">
                  <a:solidFill>
                    <a:prstClr val="black"/>
                  </a:solidFill>
                </a:rPr>
                <a:t>Response Items Organizer/Container: Harmonized </a:t>
              </a:r>
              <a:r>
                <a:rPr lang="en-US" sz="1100" kern="0" dirty="0" err="1">
                  <a:solidFill>
                    <a:prstClr val="black"/>
                  </a:solidFill>
                </a:rPr>
                <a:t>vMR</a:t>
              </a:r>
              <a:r>
                <a:rPr lang="en-US" sz="1100" kern="0" dirty="0">
                  <a:solidFill>
                    <a:prstClr val="black"/>
                  </a:solidFill>
                </a:rPr>
                <a:t>/</a:t>
              </a:r>
              <a:r>
                <a:rPr lang="en-US" sz="1100" kern="0" dirty="0" err="1">
                  <a:solidFill>
                    <a:prstClr val="black"/>
                  </a:solidFill>
                </a:rPr>
                <a:t>HeD</a:t>
              </a:r>
              <a:r>
                <a:rPr lang="en-US" sz="1100" kern="0" dirty="0">
                  <a:solidFill>
                    <a:prstClr val="black"/>
                  </a:solidFill>
                </a:rPr>
                <a:t> Schema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57399" y="5411659"/>
              <a:ext cx="5867400" cy="45719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r>
                <a:rPr lang="en-US" sz="1050" kern="0" dirty="0">
                  <a:solidFill>
                    <a:prstClr val="black"/>
                  </a:solidFill>
                </a:rPr>
                <a:t>Response Item Payload: </a:t>
              </a:r>
              <a:r>
                <a:rPr lang="en-US" sz="1050" kern="0" dirty="0" err="1">
                  <a:solidFill>
                    <a:prstClr val="black"/>
                  </a:solidFill>
                </a:rPr>
                <a:t>vMR</a:t>
              </a:r>
              <a:r>
                <a:rPr lang="en-US" sz="1050" kern="0" dirty="0">
                  <a:solidFill>
                    <a:prstClr val="black"/>
                  </a:solidFill>
                </a:rPr>
                <a:t> Clinical Statements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Appendix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Use Case 2</a:t>
            </a:r>
            <a:r>
              <a:rPr lang="en-US" sz="2500" dirty="0"/>
              <a:t>: CDS Guidance Service </a:t>
            </a:r>
            <a:r>
              <a:rPr lang="en-US" sz="2500" dirty="0" smtClean="0"/>
              <a:t>Transactions - Standards per Transaction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44862"/>
              </p:ext>
            </p:extLst>
          </p:nvPr>
        </p:nvGraphicFramePr>
        <p:xfrm>
          <a:off x="0" y="1615048"/>
          <a:ext cx="9144001" cy="5242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7"/>
                <a:gridCol w="1360631"/>
                <a:gridCol w="1720955"/>
                <a:gridCol w="1720955"/>
                <a:gridCol w="2554166"/>
                <a:gridCol w="1516537"/>
              </a:tblGrid>
              <a:tr h="82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Service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Organizer/Container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Item Payloads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Reference</a:t>
                      </a:r>
                      <a:r>
                        <a:rPr lang="en-US" sz="1400" b="1" baseline="0" dirty="0" smtClean="0"/>
                        <a:t> Information </a:t>
                      </a:r>
                      <a:r>
                        <a:rPr lang="en-US" sz="1400" b="1" dirty="0" smtClean="0"/>
                        <a:t>Model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207601">
                <a:tc>
                  <a:txBody>
                    <a:bodyPr/>
                    <a:lstStyle/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CDS Request  (</a:t>
                      </a:r>
                      <a:r>
                        <a:rPr lang="en-US" sz="1200" b="1" i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patient data and potentially context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Decision Support Service (DSS)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Context Aware Retrieval Application (</a:t>
                      </a:r>
                      <a:r>
                        <a:rPr lang="en-US" sz="10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Infobutton</a:t>
                      </a:r>
                      <a:r>
                        <a:rPr lang="en-US" sz="1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CDS Knowledge Artifact Implementation Guide (</a:t>
                      </a:r>
                      <a:r>
                        <a:rPr lang="en-US" sz="1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HeD</a:t>
                      </a:r>
                      <a:r>
                        <a:rPr lang="en-US" sz="1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UC1 IG)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</a:t>
                      </a: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Context Aware Retrieval Application (</a:t>
                      </a:r>
                      <a:r>
                        <a:rPr lang="en-US" sz="1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Infobutton</a:t>
                      </a: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 (hL7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Clinical Statements)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Version 3</a:t>
                      </a:r>
                      <a:r>
                        <a:rPr lang="en-US" sz="10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Standard: Order Set Publication, Release 1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Federal Health Information Model (FHIM)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v2.x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v3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7601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CDS Response (</a:t>
                      </a:r>
                      <a:r>
                        <a:rPr lang="en-US" sz="1200" b="1" i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guidance and/or other response elements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Decision Support Service (DSS)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Context Aware Retrieval Application (</a:t>
                      </a:r>
                      <a:r>
                        <a:rPr lang="en-US" sz="10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Infobutton</a:t>
                      </a:r>
                      <a:r>
                        <a:rPr lang="en-US" sz="1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CDS Knowledge Artifact Implementation Guide 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HeD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UC1 IG)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Version 3 Standard: Order Set Publication, Release 1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</a:t>
                      </a: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Context Aware Retrieval Application (</a:t>
                      </a:r>
                      <a:r>
                        <a:rPr lang="en-US" sz="1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Infobutton</a:t>
                      </a:r>
                      <a:r>
                        <a:rPr lang="en-US" sz="1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Virtual Medical Record 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vMR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 (HL7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Clinical Statements</a:t>
                      </a:r>
                      <a:r>
                        <a:rPr lang="en-US" sz="10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0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Version 3 Standard: Order Set Publication, Release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Federal Health Information Model (FHIM)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v2.x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HL7 v3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Use Case 2</a:t>
            </a:r>
            <a:r>
              <a:rPr lang="en-US" sz="2500" dirty="0"/>
              <a:t>: CDS Guidance Service </a:t>
            </a:r>
            <a:r>
              <a:rPr lang="en-US" sz="2500" dirty="0" smtClean="0"/>
              <a:t>Transactions - Standards per Transaction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9095"/>
              </p:ext>
            </p:extLst>
          </p:nvPr>
        </p:nvGraphicFramePr>
        <p:xfrm>
          <a:off x="0" y="1600200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271750"/>
                <a:gridCol w="945931"/>
                <a:gridCol w="1363719"/>
                <a:gridCol w="990600"/>
                <a:gridCol w="2129612"/>
                <a:gridCol w="2137588"/>
              </a:tblGrid>
              <a:tr h="8751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Transport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Authentication/Authorization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Encryption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Vocab</a:t>
                      </a:r>
                      <a:r>
                        <a:rPr lang="en-US" sz="1400" b="1" dirty="0" smtClean="0"/>
                        <a:t> &amp; Code Set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2191326">
                <a:tc>
                  <a:txBody>
                    <a:bodyPr/>
                    <a:lstStyle/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CDS Request  (</a:t>
                      </a:r>
                      <a:r>
                        <a:rPr lang="en-US" sz="1200" b="1" i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patient data and potentially context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SOAP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REST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SAML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LOINC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SNOMED CT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CVX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Manufacturers of Vaccines (MVX)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OID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err="1" smtClean="0"/>
                        <a:t>RxNorm</a:t>
                      </a: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ICD-9-CM and ICD-10-CM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HCPCS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C80 - Clinical Document and Message Terminology Component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NQF Value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ICD-10-PCS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UCUM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CPT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C154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NDC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FDA Route Administration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HL7 Vocabulary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Diagnostic and Statistical Manual of Mental Disorders, Fourth Edition (DSM-IV)</a:t>
                      </a:r>
                    </a:p>
                  </a:txBody>
                  <a:tcPr/>
                </a:tc>
              </a:tr>
              <a:tr h="219132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CDS Response (</a:t>
                      </a:r>
                      <a:r>
                        <a:rPr lang="en-US" sz="1200" b="1" i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guidance and/or other response elements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SOAP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SAML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LOINC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SNOMED CT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CVX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Manufacturers of Vaccines (MVX)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OID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err="1" smtClean="0"/>
                        <a:t>RxNorm</a:t>
                      </a: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ICD-9-CM and ICD-10-CM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HCPCS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C80 - Clinical Document and Message Terminology Component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NQF Value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ICD-10-PCS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UCUM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CPT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C154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NDC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FDA Route Administration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HL7 Vocabulary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Diagnostic and Statistical Manual of Mental Disorders, Fourth Edition (DSM-IV)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Service Standards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90148"/>
              </p:ext>
            </p:extLst>
          </p:nvPr>
        </p:nvGraphicFramePr>
        <p:xfrm>
          <a:off x="0" y="1600201"/>
          <a:ext cx="9144000" cy="525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14600"/>
                <a:gridCol w="2743200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3725"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aseline="0" dirty="0" smtClean="0"/>
                        <a:t>Decision Support Service (DSS)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000" b="1" baseline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78.69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88.6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72.71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Response Metadata;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One significant gap is DSS will tie to SOAP.  There is significant industry movement towards REST.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DSS has 2 levels, one is model of the service which is implementation agnostic.  Could support standard with implementation based on REST, but it would have to be developed.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DSS is designed to be able to support patient data, unlike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Has broader scope than </a:t>
                      </a:r>
                      <a:r>
                        <a:rPr lang="en-US" sz="1000" baseline="0" dirty="0" err="1" smtClean="0"/>
                        <a:t>Infobutton</a:t>
                      </a: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 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800" baseline="0" dirty="0" smtClean="0"/>
                    </a:p>
                  </a:txBody>
                  <a:tcPr/>
                </a:tc>
              </a:tr>
              <a:tr h="2590799"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Context Aware Retrieval Application (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Infobutton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/>
                        </a:rPr>
                        <a:t>HITSC Rating*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90.08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92.11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47.62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82.07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Context; Supporting Evidence; Supporting Resource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Clinical; Actions; Attribute Value List; Response Meta Data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Can send some patient data, but not designed to support rich patient data payload like DSS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Response Transaction: Service Standards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98784"/>
              </p:ext>
            </p:extLst>
          </p:nvPr>
        </p:nvGraphicFramePr>
        <p:xfrm>
          <a:off x="0" y="1600200"/>
          <a:ext cx="9143999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466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29"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aseline="0" dirty="0" smtClean="0"/>
                        <a:t>Decision Support Service (DSS)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000" b="1" baseline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78.69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88.6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72.71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Response; Exceptions 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Response Metadata;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One significant gap is DSS will tie to SOAP.  There is significant industry movement towards REST.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DSS has 2 levels, one is model of the service which is implementation agnostic.  Could support standard with implementation based on REST, but it would have to be developed.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DSS is designed to be able to support patient data, unlike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Has broader scope than </a:t>
                      </a:r>
                      <a:r>
                        <a:rPr lang="en-US" sz="1000" baseline="0" dirty="0" err="1" smtClean="0"/>
                        <a:t>Infobutton</a:t>
                      </a:r>
                      <a:r>
                        <a:rPr lang="en-US" sz="1000" baseline="0" dirty="0" smtClean="0"/>
                        <a:t> 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2535614"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Context Aware Retrieval Application (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Infobutton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/>
                        </a:rPr>
                        <a:t>HITSC Rating:*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90.08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92.11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47.62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82.07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Context; Supporting Evidence; Supporting Resource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aseline="0" dirty="0" smtClean="0"/>
                        <a:t>(Sender) CDS Request; (Receiver) CDS Request; (Sender)  CDS Response; (Receiver) CDS Response</a:t>
                      </a: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Clinical; Actions; Attribute Value List; Response Meta Data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Can send some patient data, but no designed to support rich patient data payload like DSS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CDS Guidance Request Transaction: Organizer/Container Rationale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66484"/>
              </p:ext>
            </p:extLst>
          </p:nvPr>
        </p:nvGraphicFramePr>
        <p:xfrm>
          <a:off x="0" y="1600201"/>
          <a:ext cx="9143999" cy="61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685800"/>
                <a:gridCol w="2545596"/>
                <a:gridCol w="2712203"/>
              </a:tblGrid>
              <a:tr h="7546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Rationale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48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CDS Knowledge Artifact Implementation Guide 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UC1 IG)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61.39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86.84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35.71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64.62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(Y) Fits: (</a:t>
                      </a:r>
                      <a:r>
                        <a:rPr lang="en-US" sz="1100" baseline="0" dirty="0" smtClean="0"/>
                        <a:t>Sender)  CDS Response; (Receiver) CDS Response; Clinical; </a:t>
                      </a:r>
                      <a:r>
                        <a:rPr lang="en-US" sz="1100" b="0" baseline="0" dirty="0" smtClean="0"/>
                        <a:t>Supporting Evidence; Supporting Resource; Actions; Attribute Value List; </a:t>
                      </a:r>
                      <a:r>
                        <a:rPr lang="en-US" sz="1100" baseline="0" dirty="0" smtClean="0"/>
                        <a:t>  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 </a:t>
                      </a:r>
                      <a:r>
                        <a:rPr lang="en-US" sz="1100" b="0" baseline="0" dirty="0" smtClean="0"/>
                        <a:t>Context; Response Metadata</a:t>
                      </a:r>
                      <a:endParaRPr lang="en-US" sz="11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UC1 is not designed to carry patient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If CCDA is chosen, would probably have to use related HL7 Clinical statements for the Item Payload bucket.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If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is chosen, would probably have to use the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Clinical Statements for the Item Payload bucket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External options may exist for transforming CCDA request into a 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component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Develop options for both CCDA and </a:t>
                      </a:r>
                      <a:r>
                        <a:rPr lang="en-US" sz="1000" baseline="0" dirty="0" err="1" smtClean="0"/>
                        <a:t>vMR</a:t>
                      </a: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* M: Maturity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A: Adoptability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SI: S&amp;I Specific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/>
                        <a:t>    T: Total</a:t>
                      </a:r>
                    </a:p>
                  </a:txBody>
                  <a:tcPr/>
                </a:tc>
              </a:tr>
              <a:tr h="1942464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Consolidated CDA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Ｐゴシック"/>
                        <a:cs typeface="Times New Roman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M: 53.59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A: 80.70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SI: 33.33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/>
                        </a:rPr>
                        <a:t>T: 58.48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charset="0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(Y) Fits: </a:t>
                      </a:r>
                      <a:r>
                        <a:rPr lang="en-US" sz="1100" b="0" baseline="0" dirty="0" smtClean="0"/>
                        <a:t>Clinical;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baseline="0" dirty="0" smtClean="0"/>
                        <a:t>(P) Partially Fits: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(N) Does not Fit: </a:t>
                      </a:r>
                      <a:r>
                        <a:rPr lang="en-US" sz="1100" b="0" baseline="0" dirty="0" smtClean="0"/>
                        <a:t>Context, Supporting Evidence; Supporting Resource; Actions; Attribute Value List; Response Metadata; Exceptions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Yes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Can transform CCDA request into a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component from the execution system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/>
                        <a:t>Not everything from CCDA goes easily into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, but </a:t>
                      </a:r>
                      <a:r>
                        <a:rPr lang="en-US" sz="1000" baseline="0" dirty="0" err="1" smtClean="0"/>
                        <a:t>vMR</a:t>
                      </a:r>
                      <a:r>
                        <a:rPr lang="en-US" sz="1000" baseline="0" dirty="0" smtClean="0"/>
                        <a:t> is designed to easily accept CCDA components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457200"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3780</Words>
  <Application>Microsoft Office PowerPoint</Application>
  <PresentationFormat>On-screen Show (4:3)</PresentationFormat>
  <Paragraphs>1038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HeD UC2 Finalized Technical Solution</vt:lpstr>
      <vt:lpstr>CDS Request</vt:lpstr>
      <vt:lpstr>CDS Response</vt:lpstr>
      <vt:lpstr>PowerPoint Presentation</vt:lpstr>
      <vt:lpstr>Use Case 2: CDS Guidance Service Transactions - Standards per Transaction</vt:lpstr>
      <vt:lpstr>Use Case 2: CDS Guidance Service Transactions - Standards per Transaction</vt:lpstr>
      <vt:lpstr>CDS Guidance Request Transaction: Service Standards Rationale</vt:lpstr>
      <vt:lpstr>CDS Guidance Response Transaction: Service Standards Rationale</vt:lpstr>
      <vt:lpstr>CDS Guidance Request Transaction: Organizer/Container Rationale</vt:lpstr>
      <vt:lpstr>CDS Guidance Request Transaction: Organizer/Container Rationale (continued…)</vt:lpstr>
      <vt:lpstr>CDS Guidance Response Transaction: Organizer/Container Rationale</vt:lpstr>
      <vt:lpstr>CDS Guidance Response Transaction: Organizer/Container Rationale (continued…)</vt:lpstr>
      <vt:lpstr>CDS Guidance Request Transaction: Item Payloads  Rationale </vt:lpstr>
      <vt:lpstr>CDS Guidance Request Transaction: Item Payloads  Rationale (Continued…)</vt:lpstr>
      <vt:lpstr>CDS Guidance Response Transaction: Item Payloads  Rationale </vt:lpstr>
      <vt:lpstr>CDS Guidance Response Transaction: Item Payloads  Rationale (Continued…)</vt:lpstr>
      <vt:lpstr>CDS Guidance Request Transaction: Transport Rationale</vt:lpstr>
      <vt:lpstr>CDS Guidance Response Transaction: Transport Rationale</vt:lpstr>
      <vt:lpstr>CDS Guidance Request Transaction: Authentication/Authorization Rationale</vt:lpstr>
      <vt:lpstr>CDS Guidance Response Transaction: Authentication/Authorization Rationale</vt:lpstr>
      <vt:lpstr>CDS Guidance Request Transaction: Encryption</vt:lpstr>
      <vt:lpstr>CDS Guidance Response Transaction: Encryption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 UC2 Finalized Technical Solution</dc:title>
  <dc:creator>Sen, Atanu</dc:creator>
  <cp:lastModifiedBy>Sen, Atanu</cp:lastModifiedBy>
  <cp:revision>2</cp:revision>
  <dcterms:created xsi:type="dcterms:W3CDTF">2013-06-13T21:20:27Z</dcterms:created>
  <dcterms:modified xsi:type="dcterms:W3CDTF">2013-06-13T21:27:54Z</dcterms:modified>
</cp:coreProperties>
</file>