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handoutMasterIdLst>
    <p:handoutMasterId r:id="rId47"/>
  </p:handoutMasterIdLst>
  <p:sldIdLst>
    <p:sldId id="369" r:id="rId5"/>
    <p:sldId id="391" r:id="rId6"/>
    <p:sldId id="361" r:id="rId7"/>
    <p:sldId id="366" r:id="rId8"/>
    <p:sldId id="367" r:id="rId9"/>
    <p:sldId id="384" r:id="rId10"/>
    <p:sldId id="385" r:id="rId11"/>
    <p:sldId id="370" r:id="rId12"/>
    <p:sldId id="372" r:id="rId13"/>
    <p:sldId id="373" r:id="rId14"/>
    <p:sldId id="393" r:id="rId15"/>
    <p:sldId id="377" r:id="rId16"/>
    <p:sldId id="378" r:id="rId17"/>
    <p:sldId id="379" r:id="rId18"/>
    <p:sldId id="380" r:id="rId19"/>
    <p:sldId id="381" r:id="rId20"/>
    <p:sldId id="382" r:id="rId21"/>
    <p:sldId id="394" r:id="rId22"/>
    <p:sldId id="353" r:id="rId23"/>
    <p:sldId id="395" r:id="rId24"/>
    <p:sldId id="396" r:id="rId25"/>
    <p:sldId id="397" r:id="rId26"/>
    <p:sldId id="398" r:id="rId27"/>
    <p:sldId id="355" r:id="rId28"/>
    <p:sldId id="386" r:id="rId29"/>
    <p:sldId id="387" r:id="rId30"/>
    <p:sldId id="388" r:id="rId31"/>
    <p:sldId id="389" r:id="rId32"/>
    <p:sldId id="390" r:id="rId33"/>
    <p:sldId id="347" r:id="rId34"/>
    <p:sldId id="348" r:id="rId35"/>
    <p:sldId id="349" r:id="rId36"/>
    <p:sldId id="350" r:id="rId37"/>
    <p:sldId id="351" r:id="rId38"/>
    <p:sldId id="357" r:id="rId39"/>
    <p:sldId id="358" r:id="rId40"/>
    <p:sldId id="359" r:id="rId41"/>
    <p:sldId id="360" r:id="rId42"/>
    <p:sldId id="376" r:id="rId43"/>
    <p:sldId id="374" r:id="rId44"/>
    <p:sldId id="383" r:id="rId45"/>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ie" initials="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E563E"/>
    <a:srgbClr val="FF3300"/>
    <a:srgbClr val="C8F4AA"/>
    <a:srgbClr val="F69D8E"/>
    <a:srgbClr val="025AA3"/>
    <a:srgbClr val="EF4733"/>
    <a:srgbClr val="F4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3" autoAdjust="0"/>
    <p:restoredTop sz="89410" autoAdjust="0"/>
  </p:normalViewPr>
  <p:slideViewPr>
    <p:cSldViewPr snapToGrid="0" snapToObjects="1">
      <p:cViewPr>
        <p:scale>
          <a:sx n="90" d="100"/>
          <a:sy n="90" d="100"/>
        </p:scale>
        <p:origin x="-642" y="-72"/>
      </p:cViewPr>
      <p:guideLst>
        <p:guide orient="horz" pos="2160"/>
        <p:guide pos="2880"/>
      </p:guideLst>
    </p:cSldViewPr>
  </p:slideViewPr>
  <p:outlineViewPr>
    <p:cViewPr>
      <p:scale>
        <a:sx n="33" d="100"/>
        <a:sy n="33" d="100"/>
      </p:scale>
      <p:origin x="48" y="29406"/>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ea typeface="ＭＳ Ｐゴシック" pitchFamily="34" charset="-128"/>
                <a:cs typeface="+mn-cs"/>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a:ea typeface="ＭＳ Ｐゴシック" pitchFamily="34" charset="-128"/>
                <a:cs typeface="+mn-cs"/>
              </a:defRPr>
            </a:lvl1pPr>
          </a:lstStyle>
          <a:p>
            <a:pPr>
              <a:defRPr/>
            </a:pPr>
            <a:fld id="{FB9E043B-9234-4D47-B4E6-93090BDEA16C}" type="datetimeFigureOut">
              <a:rPr lang="en-US"/>
              <a:pPr>
                <a:defRPr/>
              </a:pPr>
              <a:t>7/5/2013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ea typeface="ＭＳ Ｐゴシック" pitchFamily="3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a:defRPr sz="1200">
                <a:ea typeface="ＭＳ Ｐゴシック" pitchFamily="34" charset="-128"/>
                <a:cs typeface="+mn-cs"/>
              </a:defRPr>
            </a:lvl1pPr>
          </a:lstStyle>
          <a:p>
            <a:pPr>
              <a:defRPr/>
            </a:pPr>
            <a:fld id="{C94847D9-9A8E-4B40-BA0D-C34F6BAE288F}" type="slidenum">
              <a:rPr lang="en-US"/>
              <a:pPr>
                <a:defRPr/>
              </a:pPr>
              <a:t>‹#›</a:t>
            </a:fld>
            <a:endParaRPr lang="en-US" dirty="0"/>
          </a:p>
        </p:txBody>
      </p:sp>
    </p:spTree>
    <p:extLst>
      <p:ext uri="{BB962C8B-B14F-4D97-AF65-F5344CB8AC3E}">
        <p14:creationId xmlns:p14="http://schemas.microsoft.com/office/powerpoint/2010/main" val="8086396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atin typeface="Arial" charset="0"/>
                <a:ea typeface="+mn-ea"/>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itchFamily="34" charset="0"/>
                <a:ea typeface="ＭＳ Ｐゴシック" charset="-128"/>
                <a:cs typeface="+mn-cs"/>
              </a:defRPr>
            </a:lvl1pPr>
          </a:lstStyle>
          <a:p>
            <a:pPr>
              <a:defRPr/>
            </a:pPr>
            <a:fld id="{1F9F4F3B-D48F-4E57-ACEA-A8B9737DFAF2}" type="datetimeFigureOut">
              <a:rPr lang="en-US"/>
              <a:pPr>
                <a:defRPr/>
              </a:pPr>
              <a:t>7/5/2013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atin typeface="Arial"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itchFamily="34" charset="0"/>
                <a:ea typeface="ＭＳ Ｐゴシック" charset="-128"/>
                <a:cs typeface="+mn-cs"/>
              </a:defRPr>
            </a:lvl1pPr>
          </a:lstStyle>
          <a:p>
            <a:pPr>
              <a:defRPr/>
            </a:pPr>
            <a:fld id="{F3C441F7-3408-4445-AC1D-B801AD93676E}" type="slidenum">
              <a:rPr lang="en-US"/>
              <a:pPr>
                <a:defRPr/>
              </a:pPr>
              <a:t>‹#›</a:t>
            </a:fld>
            <a:endParaRPr lang="en-US" dirty="0"/>
          </a:p>
        </p:txBody>
      </p:sp>
    </p:spTree>
    <p:extLst>
      <p:ext uri="{BB962C8B-B14F-4D97-AF65-F5344CB8AC3E}">
        <p14:creationId xmlns:p14="http://schemas.microsoft.com/office/powerpoint/2010/main" val="364146041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ＭＳ Ｐゴシック"/>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ＭＳ Ｐゴシック"/>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ＭＳ Ｐゴシック"/>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a:t>
            </a:fld>
            <a:endParaRPr lang="en-US" dirty="0"/>
          </a:p>
        </p:txBody>
      </p:sp>
    </p:spTree>
    <p:extLst>
      <p:ext uri="{BB962C8B-B14F-4D97-AF65-F5344CB8AC3E}">
        <p14:creationId xmlns:p14="http://schemas.microsoft.com/office/powerpoint/2010/main" val="3165908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10</a:t>
            </a:fld>
            <a:endParaRPr lang="en-US" dirty="0"/>
          </a:p>
        </p:txBody>
      </p:sp>
    </p:spTree>
    <p:extLst>
      <p:ext uri="{BB962C8B-B14F-4D97-AF65-F5344CB8AC3E}">
        <p14:creationId xmlns:p14="http://schemas.microsoft.com/office/powerpoint/2010/main" val="421757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ea typeface="ＭＳ Ｐゴシック"/>
                <a:cs typeface="ＭＳ Ｐゴシック"/>
              </a:rPr>
              <a:t>Jamie</a:t>
            </a:r>
            <a:endParaRPr lang="en-US" dirty="0" smtClean="0">
              <a:ea typeface="ＭＳ Ｐゴシック"/>
              <a:cs typeface="ＭＳ Ｐゴシック"/>
            </a:endParaRP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7B2E7A-DE53-4610-9768-D97E270CB2F2}" type="slidenum">
              <a:rPr lang="en-US">
                <a:latin typeface="Arial" charset="0"/>
                <a:ea typeface="ＭＳ Ｐゴシック"/>
                <a:cs typeface="ＭＳ Ｐゴシック"/>
              </a:rPr>
              <a:pPr/>
              <a:t>11</a:t>
            </a:fld>
            <a:endParaRPr lang="en-US" dirty="0">
              <a:latin typeface="Arial" charset="0"/>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12</a:t>
            </a:fld>
            <a:endParaRPr lang="en-US" dirty="0"/>
          </a:p>
        </p:txBody>
      </p:sp>
    </p:spTree>
    <p:extLst>
      <p:ext uri="{BB962C8B-B14F-4D97-AF65-F5344CB8AC3E}">
        <p14:creationId xmlns:p14="http://schemas.microsoft.com/office/powerpoint/2010/main" val="853586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 Manoj, Robin</a:t>
            </a:r>
            <a:r>
              <a:rPr lang="en-US" baseline="0" dirty="0" smtClean="0"/>
              <a:t> and 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13</a:t>
            </a:fld>
            <a:endParaRPr lang="en-US" dirty="0"/>
          </a:p>
        </p:txBody>
      </p:sp>
    </p:spTree>
    <p:extLst>
      <p:ext uri="{BB962C8B-B14F-4D97-AF65-F5344CB8AC3E}">
        <p14:creationId xmlns:p14="http://schemas.microsoft.com/office/powerpoint/2010/main" val="128068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 Manoj, Bryn and Robin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14</a:t>
            </a:fld>
            <a:endParaRPr lang="en-US" dirty="0"/>
          </a:p>
        </p:txBody>
      </p:sp>
    </p:spTree>
    <p:extLst>
      <p:ext uri="{BB962C8B-B14F-4D97-AF65-F5344CB8AC3E}">
        <p14:creationId xmlns:p14="http://schemas.microsoft.com/office/powerpoint/2010/main" val="1542814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 Manoj, Robin, 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15</a:t>
            </a:fld>
            <a:endParaRPr lang="en-US" dirty="0"/>
          </a:p>
        </p:txBody>
      </p:sp>
    </p:spTree>
    <p:extLst>
      <p:ext uri="{BB962C8B-B14F-4D97-AF65-F5344CB8AC3E}">
        <p14:creationId xmlns:p14="http://schemas.microsoft.com/office/powerpoint/2010/main" val="2574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 Robin, Manoj,</a:t>
            </a:r>
            <a:r>
              <a:rPr lang="en-US" baseline="0" dirty="0" smtClean="0"/>
              <a:t> 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16</a:t>
            </a:fld>
            <a:endParaRPr lang="en-US" dirty="0"/>
          </a:p>
        </p:txBody>
      </p:sp>
    </p:spTree>
    <p:extLst>
      <p:ext uri="{BB962C8B-B14F-4D97-AF65-F5344CB8AC3E}">
        <p14:creationId xmlns:p14="http://schemas.microsoft.com/office/powerpoint/2010/main" val="240843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900" dirty="0" smtClean="0"/>
              <a:t>Julie, Robin, Manoj</a:t>
            </a:r>
            <a:endParaRPr lang="en-US" sz="900"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17</a:t>
            </a:fld>
            <a:endParaRPr lang="en-US" dirty="0"/>
          </a:p>
        </p:txBody>
      </p:sp>
    </p:spTree>
    <p:extLst>
      <p:ext uri="{BB962C8B-B14F-4D97-AF65-F5344CB8AC3E}">
        <p14:creationId xmlns:p14="http://schemas.microsoft.com/office/powerpoint/2010/main" val="54280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Shu</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18</a:t>
            </a:fld>
            <a:endParaRPr lang="en-US" dirty="0"/>
          </a:p>
        </p:txBody>
      </p:sp>
    </p:spTree>
    <p:extLst>
      <p:ext uri="{BB962C8B-B14F-4D97-AF65-F5344CB8AC3E}">
        <p14:creationId xmlns:p14="http://schemas.microsoft.com/office/powerpoint/2010/main" val="43280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Shu</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19</a:t>
            </a:fld>
            <a:endParaRPr lang="en-US" dirty="0"/>
          </a:p>
        </p:txBody>
      </p:sp>
    </p:spTree>
    <p:extLst>
      <p:ext uri="{BB962C8B-B14F-4D97-AF65-F5344CB8AC3E}">
        <p14:creationId xmlns:p14="http://schemas.microsoft.com/office/powerpoint/2010/main" val="400127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Jamie </a:t>
            </a:r>
            <a:r>
              <a:rPr lang="en-US" baseline="0" dirty="0" smtClean="0"/>
              <a:t>Parker</a:t>
            </a:r>
            <a:endParaRPr lang="en-US" dirty="0"/>
          </a:p>
        </p:txBody>
      </p:sp>
      <p:sp>
        <p:nvSpPr>
          <p:cNvPr id="4" name="Slide Number Placeholder 3"/>
          <p:cNvSpPr>
            <a:spLocks noGrp="1"/>
          </p:cNvSpPr>
          <p:nvPr>
            <p:ph type="sldNum" sz="quarter" idx="10"/>
          </p:nvPr>
        </p:nvSpPr>
        <p:spPr/>
        <p:txBody>
          <a:bodyPr/>
          <a:lstStyle/>
          <a:p>
            <a:pPr>
              <a:defRPr/>
            </a:pPr>
            <a:fld id="{4845605B-E5C2-452B-A920-FF28861A904B}" type="slidenum">
              <a:rPr lang="en-GB" smtClean="0"/>
              <a:pPr>
                <a:defRPr/>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effectLst/>
                <a:latin typeface="+mn-lt"/>
                <a:ea typeface="ＭＳ Ｐゴシック" charset="0"/>
                <a:cs typeface="ＭＳ Ｐゴシック"/>
              </a:rPr>
              <a:t>For the translation, we used the </a:t>
            </a:r>
            <a:r>
              <a:rPr lang="en-US" sz="1200" kern="1200" dirty="0" err="1" smtClean="0">
                <a:solidFill>
                  <a:schemeClr val="tx1"/>
                </a:solidFill>
                <a:effectLst/>
                <a:latin typeface="+mn-lt"/>
                <a:ea typeface="ＭＳ Ｐゴシック" charset="0"/>
                <a:cs typeface="ＭＳ Ｐゴシック"/>
              </a:rPr>
              <a:t>HeD</a:t>
            </a:r>
            <a:r>
              <a:rPr lang="en-US" sz="1200" kern="1200" dirty="0" smtClean="0">
                <a:solidFill>
                  <a:schemeClr val="tx1"/>
                </a:solidFill>
                <a:effectLst/>
                <a:latin typeface="+mn-lt"/>
                <a:ea typeface="ＭＳ Ｐゴシック" charset="0"/>
                <a:cs typeface="ＭＳ Ｐゴシック"/>
              </a:rPr>
              <a:t> Schema Framework Artifact Utility to perform the translation to the </a:t>
            </a:r>
            <a:r>
              <a:rPr lang="en-US" sz="1200" kern="1200" dirty="0" err="1" smtClean="0">
                <a:solidFill>
                  <a:schemeClr val="tx1"/>
                </a:solidFill>
                <a:effectLst/>
                <a:latin typeface="+mn-lt"/>
                <a:ea typeface="ＭＳ Ｐゴシック" charset="0"/>
                <a:cs typeface="ＭＳ Ｐゴシック"/>
              </a:rPr>
              <a:t>Allscripts</a:t>
            </a:r>
            <a:r>
              <a:rPr lang="en-US" sz="1200" kern="1200" dirty="0" smtClean="0">
                <a:solidFill>
                  <a:schemeClr val="tx1"/>
                </a:solidFill>
                <a:effectLst/>
                <a:latin typeface="+mn-lt"/>
                <a:ea typeface="ＭＳ Ｐゴシック" charset="0"/>
                <a:cs typeface="ＭＳ Ｐゴシック"/>
              </a:rPr>
              <a:t> CREF specification. We developed the translation extension for CREF as part of the pilot.</a:t>
            </a:r>
          </a:p>
          <a:p>
            <a:r>
              <a:rPr lang="en-US" sz="1200" kern="1200" dirty="0" smtClean="0">
                <a:solidFill>
                  <a:schemeClr val="tx1"/>
                </a:solidFill>
                <a:effectLst/>
                <a:latin typeface="+mn-lt"/>
                <a:ea typeface="ＭＳ Ｐゴシック" charset="0"/>
                <a:cs typeface="ＭＳ Ｐゴシック"/>
              </a:rPr>
              <a:t> </a:t>
            </a:r>
          </a:p>
          <a:p>
            <a:r>
              <a:rPr lang="en-US" sz="1200" kern="1200" dirty="0" smtClean="0">
                <a:solidFill>
                  <a:schemeClr val="tx1"/>
                </a:solidFill>
                <a:effectLst/>
                <a:latin typeface="+mn-lt"/>
                <a:ea typeface="ＭＳ Ｐゴシック" charset="0"/>
                <a:cs typeface="ＭＳ Ｐゴシック"/>
              </a:rPr>
              <a:t>As far as lessons learned, I think one thing that became clear is just how important the Value Sets and Terminologies work is. Where there is an established value set that both sides can reference, semantics can be correctly established and preserved through the translation, so that's an indispensable aspect of the </a:t>
            </a:r>
            <a:r>
              <a:rPr lang="en-US" sz="1200" kern="1200" dirty="0" err="1" smtClean="0">
                <a:solidFill>
                  <a:schemeClr val="tx1"/>
                </a:solidFill>
                <a:effectLst/>
                <a:latin typeface="+mn-lt"/>
                <a:ea typeface="ＭＳ Ｐゴシック" charset="0"/>
                <a:cs typeface="ＭＳ Ｐゴシック"/>
              </a:rPr>
              <a:t>HeD</a:t>
            </a:r>
            <a:r>
              <a:rPr lang="en-US" sz="1200" kern="1200" dirty="0" smtClean="0">
                <a:solidFill>
                  <a:schemeClr val="tx1"/>
                </a:solidFill>
                <a:effectLst/>
                <a:latin typeface="+mn-lt"/>
                <a:ea typeface="ＭＳ Ｐゴシック" charset="0"/>
                <a:cs typeface="ＭＳ Ｐゴシック"/>
              </a:rPr>
              <a:t> effort thus far.</a:t>
            </a:r>
          </a:p>
          <a:p>
            <a:r>
              <a:rPr lang="en-US" sz="1200" kern="1200" dirty="0" smtClean="0">
                <a:solidFill>
                  <a:schemeClr val="tx1"/>
                </a:solidFill>
                <a:effectLst/>
                <a:latin typeface="+mn-lt"/>
                <a:ea typeface="ＭＳ Ｐゴシック" charset="0"/>
                <a:cs typeface="ＭＳ Ｐゴシック"/>
              </a:rPr>
              <a:t> </a:t>
            </a:r>
          </a:p>
          <a:p>
            <a:r>
              <a:rPr lang="en-US" sz="1200" kern="1200" dirty="0" smtClean="0">
                <a:solidFill>
                  <a:schemeClr val="tx1"/>
                </a:solidFill>
                <a:effectLst/>
                <a:latin typeface="+mn-lt"/>
                <a:ea typeface="ＭＳ Ｐゴシック" charset="0"/>
                <a:cs typeface="ＭＳ Ｐゴシック"/>
              </a:rPr>
              <a:t>Also, the discussion about "canonical" versus "covering" representations of concepts is something that I think is worth having. Even with the terminology mapping, that is something that needs to be considered as part of authoring content, as well as consuming content. This may have been more of an issue on the NQF-0068 pilot, but I think it did come up on the SDI pilot as well.</a:t>
            </a:r>
          </a:p>
          <a:p>
            <a:r>
              <a:rPr lang="en-US" sz="1200" kern="1200" dirty="0" smtClean="0">
                <a:solidFill>
                  <a:schemeClr val="tx1"/>
                </a:solidFill>
                <a:effectLst/>
                <a:latin typeface="+mn-lt"/>
                <a:ea typeface="ＭＳ Ｐゴシック" charset="0"/>
                <a:cs typeface="ＭＳ Ｐゴシック"/>
              </a:rPr>
              <a:t> </a:t>
            </a: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20</a:t>
            </a:fld>
            <a:endParaRPr lang="en-US" dirty="0"/>
          </a:p>
        </p:txBody>
      </p:sp>
    </p:spTree>
    <p:extLst>
      <p:ext uri="{BB962C8B-B14F-4D97-AF65-F5344CB8AC3E}">
        <p14:creationId xmlns:p14="http://schemas.microsoft.com/office/powerpoint/2010/main" val="400127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0"/>
                <a:cs typeface="ＭＳ Ｐゴシック"/>
              </a:rPr>
              <a:t>For the NQF-0068 measure, we found during the translation that different source systems represented the same concepts using different classes. For example, a substance administration may be represented with a </a:t>
            </a:r>
            <a:r>
              <a:rPr lang="en-US" sz="1200" kern="1200" dirty="0" err="1" smtClean="0">
                <a:solidFill>
                  <a:schemeClr val="tx1"/>
                </a:solidFill>
                <a:effectLst/>
                <a:latin typeface="+mn-lt"/>
                <a:ea typeface="ＭＳ Ｐゴシック" charset="0"/>
                <a:cs typeface="ＭＳ Ｐゴシック"/>
              </a:rPr>
              <a:t>SubstanceAdministrationEvent</a:t>
            </a:r>
            <a:r>
              <a:rPr lang="en-US" sz="1200" kern="1200" dirty="0" smtClean="0">
                <a:solidFill>
                  <a:schemeClr val="tx1"/>
                </a:solidFill>
                <a:effectLst/>
                <a:latin typeface="+mn-lt"/>
                <a:ea typeface="ＭＳ Ｐゴシック" charset="0"/>
                <a:cs typeface="ＭＳ Ｐゴシック"/>
              </a:rPr>
              <a:t>, or with Procedure, depending on the source system. So the choice we had was to either change the artifact so that it looked for both types, or require the source systems to produce consistent data. Obviously the first option is easier, but it does raise the question of how best to handle this, and whether the artifacts should be written "canonically" or changed to accommodate these variances as a practical solution to the problem.</a:t>
            </a:r>
          </a:p>
          <a:p>
            <a:endParaRPr lang="en-US" sz="1200" kern="1200" dirty="0" smtClean="0">
              <a:solidFill>
                <a:schemeClr val="tx1"/>
              </a:solidFill>
              <a:effectLst/>
              <a:latin typeface="+mn-lt"/>
              <a:ea typeface="ＭＳ Ｐゴシック" charset="0"/>
              <a:cs typeface="ＭＳ Ｐゴシック"/>
            </a:endParaRP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22</a:t>
            </a:fld>
            <a:endParaRPr lang="en-US" dirty="0"/>
          </a:p>
        </p:txBody>
      </p:sp>
    </p:spTree>
    <p:extLst>
      <p:ext uri="{BB962C8B-B14F-4D97-AF65-F5344CB8AC3E}">
        <p14:creationId xmlns:p14="http://schemas.microsoft.com/office/powerpoint/2010/main" val="2505548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a:rPr>
              <a:t> </a:t>
            </a: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23</a:t>
            </a:fld>
            <a:endParaRPr lang="en-US" dirty="0"/>
          </a:p>
        </p:txBody>
      </p:sp>
    </p:spTree>
    <p:extLst>
      <p:ext uri="{BB962C8B-B14F-4D97-AF65-F5344CB8AC3E}">
        <p14:creationId xmlns:p14="http://schemas.microsoft.com/office/powerpoint/2010/main" val="2505548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Shu</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24</a:t>
            </a:fld>
            <a:endParaRPr lang="en-US" dirty="0"/>
          </a:p>
        </p:txBody>
      </p:sp>
    </p:spTree>
    <p:extLst>
      <p:ext uri="{BB962C8B-B14F-4D97-AF65-F5344CB8AC3E}">
        <p14:creationId xmlns:p14="http://schemas.microsoft.com/office/powerpoint/2010/main" val="439682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smtClean="0"/>
              <a:t>Christy</a:t>
            </a:r>
            <a:r>
              <a:rPr lang="en-US" baseline="0" dirty="0" smtClean="0"/>
              <a:t> </a:t>
            </a:r>
            <a:endParaRPr lang="en-US" dirty="0" smtClean="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25</a:t>
            </a:fld>
            <a:endParaRPr lang="en-US" dirty="0"/>
          </a:p>
        </p:txBody>
      </p:sp>
    </p:spTree>
    <p:extLst>
      <p:ext uri="{BB962C8B-B14F-4D97-AF65-F5344CB8AC3E}">
        <p14:creationId xmlns:p14="http://schemas.microsoft.com/office/powerpoint/2010/main" val="3291590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itchFamily="34" charset="0"/>
              <a:buNone/>
            </a:pPr>
            <a:r>
              <a:rPr lang="en-US" dirty="0" smtClean="0"/>
              <a:t>Christy</a:t>
            </a:r>
            <a:endParaRPr lang="en-US" dirty="0" smtClean="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26</a:t>
            </a:fld>
            <a:endParaRPr lang="en-US" dirty="0"/>
          </a:p>
        </p:txBody>
      </p:sp>
    </p:spTree>
    <p:extLst>
      <p:ext uri="{BB962C8B-B14F-4D97-AF65-F5344CB8AC3E}">
        <p14:creationId xmlns:p14="http://schemas.microsoft.com/office/powerpoint/2010/main" val="3730651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Christy</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27</a:t>
            </a:fld>
            <a:endParaRPr lang="en-US" dirty="0"/>
          </a:p>
        </p:txBody>
      </p:sp>
    </p:spTree>
    <p:extLst>
      <p:ext uri="{BB962C8B-B14F-4D97-AF65-F5344CB8AC3E}">
        <p14:creationId xmlns:p14="http://schemas.microsoft.com/office/powerpoint/2010/main" val="1903173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Christy, Ken, Robert, Aziz</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28</a:t>
            </a:fld>
            <a:endParaRPr lang="en-US" dirty="0"/>
          </a:p>
        </p:txBody>
      </p:sp>
    </p:spTree>
    <p:extLst>
      <p:ext uri="{BB962C8B-B14F-4D97-AF65-F5344CB8AC3E}">
        <p14:creationId xmlns:p14="http://schemas.microsoft.com/office/powerpoint/2010/main" val="1082310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smtClean="0"/>
              <a:t>Christy, Ken</a:t>
            </a:r>
            <a:endParaRPr lang="en-US" dirty="0" smtClean="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29</a:t>
            </a:fld>
            <a:endParaRPr lang="en-US" dirty="0"/>
          </a:p>
        </p:txBody>
      </p:sp>
    </p:spTree>
    <p:extLst>
      <p:ext uri="{BB962C8B-B14F-4D97-AF65-F5344CB8AC3E}">
        <p14:creationId xmlns:p14="http://schemas.microsoft.com/office/powerpoint/2010/main" val="3177023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Claude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30</a:t>
            </a:fld>
            <a:endParaRPr lang="en-US" dirty="0"/>
          </a:p>
        </p:txBody>
      </p:sp>
    </p:spTree>
    <p:extLst>
      <p:ext uri="{BB962C8B-B14F-4D97-AF65-F5344CB8AC3E}">
        <p14:creationId xmlns:p14="http://schemas.microsoft.com/office/powerpoint/2010/main" val="85352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ea typeface="ＭＳ Ｐゴシック"/>
                <a:cs typeface="ＭＳ Ｐゴシック"/>
              </a:rPr>
              <a:t>Ken</a:t>
            </a:r>
            <a:endParaRPr lang="en-US" dirty="0" smtClean="0">
              <a:ea typeface="ＭＳ Ｐゴシック"/>
              <a:cs typeface="ＭＳ Ｐゴシック"/>
            </a:endParaRP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FB2BFB-9426-46CF-8421-83E416A69548}" type="slidenum">
              <a:rPr lang="en-US">
                <a:latin typeface="Arial" charset="0"/>
                <a:ea typeface="ＭＳ Ｐゴシック"/>
                <a:cs typeface="ＭＳ Ｐゴシック"/>
              </a:rPr>
              <a:pPr/>
              <a:t>3</a:t>
            </a:fld>
            <a:endParaRPr lang="en-US" dirty="0">
              <a:latin typeface="Arial" charset="0"/>
              <a:ea typeface="ＭＳ Ｐゴシック"/>
              <a:cs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Claude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31</a:t>
            </a:fld>
            <a:endParaRPr lang="en-US" dirty="0"/>
          </a:p>
        </p:txBody>
      </p:sp>
    </p:spTree>
    <p:extLst>
      <p:ext uri="{BB962C8B-B14F-4D97-AF65-F5344CB8AC3E}">
        <p14:creationId xmlns:p14="http://schemas.microsoft.com/office/powerpoint/2010/main" val="3733988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Claude, Dewey</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32</a:t>
            </a:fld>
            <a:endParaRPr lang="en-US" dirty="0"/>
          </a:p>
        </p:txBody>
      </p:sp>
    </p:spTree>
    <p:extLst>
      <p:ext uri="{BB962C8B-B14F-4D97-AF65-F5344CB8AC3E}">
        <p14:creationId xmlns:p14="http://schemas.microsoft.com/office/powerpoint/2010/main" val="527635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Claude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33</a:t>
            </a:fld>
            <a:endParaRPr lang="en-US" dirty="0"/>
          </a:p>
        </p:txBody>
      </p:sp>
    </p:spTree>
    <p:extLst>
      <p:ext uri="{BB962C8B-B14F-4D97-AF65-F5344CB8AC3E}">
        <p14:creationId xmlns:p14="http://schemas.microsoft.com/office/powerpoint/2010/main" val="2069890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Claude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34</a:t>
            </a:fld>
            <a:endParaRPr lang="en-US" dirty="0"/>
          </a:p>
        </p:txBody>
      </p:sp>
    </p:spTree>
    <p:extLst>
      <p:ext uri="{BB962C8B-B14F-4D97-AF65-F5344CB8AC3E}">
        <p14:creationId xmlns:p14="http://schemas.microsoft.com/office/powerpoint/2010/main" val="66062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35</a:t>
            </a:fld>
            <a:endParaRPr lang="en-US" dirty="0"/>
          </a:p>
        </p:txBody>
      </p:sp>
    </p:spTree>
    <p:extLst>
      <p:ext uri="{BB962C8B-B14F-4D97-AF65-F5344CB8AC3E}">
        <p14:creationId xmlns:p14="http://schemas.microsoft.com/office/powerpoint/2010/main" val="2690483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36</a:t>
            </a:fld>
            <a:endParaRPr lang="en-US" dirty="0"/>
          </a:p>
        </p:txBody>
      </p:sp>
    </p:spTree>
    <p:extLst>
      <p:ext uri="{BB962C8B-B14F-4D97-AF65-F5344CB8AC3E}">
        <p14:creationId xmlns:p14="http://schemas.microsoft.com/office/powerpoint/2010/main" val="2865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37</a:t>
            </a:fld>
            <a:endParaRPr lang="en-US" dirty="0"/>
          </a:p>
        </p:txBody>
      </p:sp>
    </p:spTree>
    <p:extLst>
      <p:ext uri="{BB962C8B-B14F-4D97-AF65-F5344CB8AC3E}">
        <p14:creationId xmlns:p14="http://schemas.microsoft.com/office/powerpoint/2010/main" val="3685821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38</a:t>
            </a:fld>
            <a:endParaRPr lang="en-US" dirty="0"/>
          </a:p>
        </p:txBody>
      </p:sp>
    </p:spTree>
    <p:extLst>
      <p:ext uri="{BB962C8B-B14F-4D97-AF65-F5344CB8AC3E}">
        <p14:creationId xmlns:p14="http://schemas.microsoft.com/office/powerpoint/2010/main" val="146634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39</a:t>
            </a:fld>
            <a:endParaRPr lang="en-US" dirty="0"/>
          </a:p>
        </p:txBody>
      </p:sp>
    </p:spTree>
    <p:extLst>
      <p:ext uri="{BB962C8B-B14F-4D97-AF65-F5344CB8AC3E}">
        <p14:creationId xmlns:p14="http://schemas.microsoft.com/office/powerpoint/2010/main" val="411454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4</a:t>
            </a:fld>
            <a:endParaRPr lang="en-US" dirty="0"/>
          </a:p>
        </p:txBody>
      </p:sp>
    </p:spTree>
    <p:extLst>
      <p:ext uri="{BB962C8B-B14F-4D97-AF65-F5344CB8AC3E}">
        <p14:creationId xmlns:p14="http://schemas.microsoft.com/office/powerpoint/2010/main" val="233821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5</a:t>
            </a:fld>
            <a:endParaRPr lang="en-US" dirty="0"/>
          </a:p>
        </p:txBody>
      </p:sp>
    </p:spTree>
    <p:extLst>
      <p:ext uri="{BB962C8B-B14F-4D97-AF65-F5344CB8AC3E}">
        <p14:creationId xmlns:p14="http://schemas.microsoft.com/office/powerpoint/2010/main" val="342357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6</a:t>
            </a:fld>
            <a:endParaRPr lang="en-US" dirty="0"/>
          </a:p>
        </p:txBody>
      </p:sp>
    </p:spTree>
    <p:extLst>
      <p:ext uri="{BB962C8B-B14F-4D97-AF65-F5344CB8AC3E}">
        <p14:creationId xmlns:p14="http://schemas.microsoft.com/office/powerpoint/2010/main" val="103526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7</a:t>
            </a:fld>
            <a:endParaRPr lang="en-US" dirty="0"/>
          </a:p>
        </p:txBody>
      </p:sp>
    </p:spTree>
    <p:extLst>
      <p:ext uri="{BB962C8B-B14F-4D97-AF65-F5344CB8AC3E}">
        <p14:creationId xmlns:p14="http://schemas.microsoft.com/office/powerpoint/2010/main" val="153553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8</a:t>
            </a:fld>
            <a:endParaRPr lang="en-US" dirty="0"/>
          </a:p>
        </p:txBody>
      </p:sp>
    </p:spTree>
    <p:extLst>
      <p:ext uri="{BB962C8B-B14F-4D97-AF65-F5344CB8AC3E}">
        <p14:creationId xmlns:p14="http://schemas.microsoft.com/office/powerpoint/2010/main" val="115998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9</a:t>
            </a:fld>
            <a:endParaRPr lang="en-US" dirty="0"/>
          </a:p>
        </p:txBody>
      </p:sp>
    </p:spTree>
    <p:extLst>
      <p:ext uri="{BB962C8B-B14F-4D97-AF65-F5344CB8AC3E}">
        <p14:creationId xmlns:p14="http://schemas.microsoft.com/office/powerpoint/2010/main" val="2184216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TemplateB.jpg"/>
          <p:cNvPicPr>
            <a:picLocks noChangeAspect="1"/>
          </p:cNvPicPr>
          <p:nvPr userDrawn="1"/>
        </p:nvPicPr>
        <p:blipFill>
          <a:blip r:embed="rId2"/>
          <a:srcRect l="21944" t="60098" r="13750" b="11731"/>
          <a:stretch>
            <a:fillRect/>
          </a:stretch>
        </p:blipFill>
        <p:spPr bwMode="auto">
          <a:xfrm>
            <a:off x="0" y="4762500"/>
            <a:ext cx="9144000" cy="2095500"/>
          </a:xfrm>
          <a:prstGeom prst="rect">
            <a:avLst/>
          </a:prstGeom>
          <a:noFill/>
          <a:ln w="9525">
            <a:noFill/>
            <a:miter lim="800000"/>
            <a:headEnd/>
            <a:tailEnd/>
          </a:ln>
        </p:spPr>
      </p:pic>
      <p:pic>
        <p:nvPicPr>
          <p:cNvPr id="5" name="Picture 13" descr="Conecting America for Better Health - star identity trademarked"/>
          <p:cNvPicPr>
            <a:picLocks noChangeAspect="1"/>
          </p:cNvPicPr>
          <p:nvPr userDrawn="1"/>
        </p:nvPicPr>
        <p:blipFill>
          <a:blip r:embed="rId3"/>
          <a:srcRect/>
          <a:stretch>
            <a:fillRect/>
          </a:stretch>
        </p:blipFill>
        <p:spPr bwMode="auto">
          <a:xfrm>
            <a:off x="731838" y="869950"/>
            <a:ext cx="3717925" cy="911225"/>
          </a:xfrm>
          <a:prstGeom prst="rect">
            <a:avLst/>
          </a:prstGeom>
          <a:noFill/>
          <a:ln w="9525">
            <a:noFill/>
            <a:miter lim="800000"/>
            <a:headEnd/>
            <a:tailEnd/>
          </a:ln>
        </p:spPr>
      </p:pic>
      <p:sp>
        <p:nvSpPr>
          <p:cNvPr id="2" name="Title 1"/>
          <p:cNvSpPr>
            <a:spLocks noGrp="1"/>
          </p:cNvSpPr>
          <p:nvPr>
            <p:ph type="ctrTitle"/>
          </p:nvPr>
        </p:nvSpPr>
        <p:spPr>
          <a:xfrm>
            <a:off x="1028700" y="2949043"/>
            <a:ext cx="7086600" cy="1470025"/>
          </a:xfrm>
        </p:spPr>
        <p:txBody>
          <a:bodyPr>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4302647"/>
            <a:ext cx="6400800" cy="1752600"/>
          </a:xfrm>
        </p:spPr>
        <p:txBody>
          <a:bodyPr>
            <a:normAutofit/>
          </a:bodyPr>
          <a:lstStyle>
            <a:lvl1pPr marL="0" indent="0" algn="ctr">
              <a:buNone/>
              <a:defRPr sz="2400">
                <a:solidFill>
                  <a:srgbClr val="EE56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r>
              <a:rPr lang="en-US" dirty="0"/>
              <a:t>10/11/2011</a:t>
            </a:r>
          </a:p>
        </p:txBody>
      </p:sp>
      <p:sp>
        <p:nvSpPr>
          <p:cNvPr id="7"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8" name="Slide Number Placeholder 5"/>
          <p:cNvSpPr>
            <a:spLocks noGrp="1"/>
          </p:cNvSpPr>
          <p:nvPr>
            <p:ph type="sldNum" sz="quarter" idx="12"/>
          </p:nvPr>
        </p:nvSpPr>
        <p:spPr/>
        <p:txBody>
          <a:bodyPr/>
          <a:lstStyle>
            <a:lvl1pPr>
              <a:defRPr/>
            </a:lvl1pPr>
          </a:lstStyle>
          <a:p>
            <a:pPr>
              <a:defRPr/>
            </a:pPr>
            <a:fld id="{25F7758E-D949-4847-91C4-968608F8D48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10/11/2011</a:t>
            </a:r>
          </a:p>
        </p:txBody>
      </p:sp>
      <p:sp>
        <p:nvSpPr>
          <p:cNvPr id="6"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7" name="Slide Number Placeholder 5"/>
          <p:cNvSpPr>
            <a:spLocks noGrp="1"/>
          </p:cNvSpPr>
          <p:nvPr>
            <p:ph type="sldNum" sz="quarter" idx="12"/>
          </p:nvPr>
        </p:nvSpPr>
        <p:spPr/>
        <p:txBody>
          <a:bodyPr/>
          <a:lstStyle>
            <a:lvl1pPr>
              <a:defRPr/>
            </a:lvl1pPr>
          </a:lstStyle>
          <a:p>
            <a:pPr>
              <a:defRPr/>
            </a:pPr>
            <a:fld id="{63892C30-0C25-4621-9B84-9317ACBA0D5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10/11/2011</a:t>
            </a:r>
          </a:p>
        </p:txBody>
      </p:sp>
      <p:sp>
        <p:nvSpPr>
          <p:cNvPr id="5"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6" name="Slide Number Placeholder 5"/>
          <p:cNvSpPr>
            <a:spLocks noGrp="1"/>
          </p:cNvSpPr>
          <p:nvPr>
            <p:ph type="sldNum" sz="quarter" idx="12"/>
          </p:nvPr>
        </p:nvSpPr>
        <p:spPr/>
        <p:txBody>
          <a:bodyPr/>
          <a:lstStyle>
            <a:lvl1pPr>
              <a:defRPr/>
            </a:lvl1pPr>
          </a:lstStyle>
          <a:p>
            <a:pPr>
              <a:defRPr/>
            </a:pPr>
            <a:fld id="{A32C3039-E420-4EC4-886D-4010DAEFEE0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52755"/>
            <a:ext cx="2057400" cy="457340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52755"/>
            <a:ext cx="6019800" cy="45734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10/11/2011</a:t>
            </a:r>
          </a:p>
        </p:txBody>
      </p:sp>
      <p:sp>
        <p:nvSpPr>
          <p:cNvPr id="5"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6" name="Slide Number Placeholder 5"/>
          <p:cNvSpPr>
            <a:spLocks noGrp="1"/>
          </p:cNvSpPr>
          <p:nvPr>
            <p:ph type="sldNum" sz="quarter" idx="12"/>
          </p:nvPr>
        </p:nvSpPr>
        <p:spPr/>
        <p:txBody>
          <a:bodyPr/>
          <a:lstStyle>
            <a:lvl1pPr>
              <a:defRPr/>
            </a:lvl1pPr>
          </a:lstStyle>
          <a:p>
            <a:pPr>
              <a:defRPr/>
            </a:pPr>
            <a:fld id="{9FA8C0B0-D1A4-4DB7-98E5-4EB968B4B9F4}"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endParaRPr lang="fr-CA" dirty="0"/>
          </a:p>
        </p:txBody>
      </p:sp>
      <p:sp>
        <p:nvSpPr>
          <p:cNvPr id="4" name="Slide Number Placeholder 3"/>
          <p:cNvSpPr>
            <a:spLocks noGrp="1"/>
          </p:cNvSpPr>
          <p:nvPr>
            <p:ph type="sldNum" sz="quarter" idx="11"/>
          </p:nvPr>
        </p:nvSpPr>
        <p:spPr/>
        <p:txBody>
          <a:bodyPr/>
          <a:lstStyle/>
          <a:p>
            <a:pPr>
              <a:defRPr/>
            </a:pPr>
            <a:fld id="{C46FB3DF-0659-494B-A602-30042EE4A6A9}" type="slidenum">
              <a:rPr lang="fr-CA" smtClean="0"/>
              <a:pPr>
                <a:defRPr/>
              </a:pPr>
              <a:t>‹#›</a:t>
            </a:fld>
            <a:endParaRPr lang="fr-CA" dirty="0"/>
          </a:p>
        </p:txBody>
      </p:sp>
      <p:sp>
        <p:nvSpPr>
          <p:cNvPr id="6" name="Text Placeholder 5"/>
          <p:cNvSpPr>
            <a:spLocks noGrp="1"/>
          </p:cNvSpPr>
          <p:nvPr>
            <p:ph type="body" sz="quarter" idx="12" hasCustomPrompt="1"/>
          </p:nvPr>
        </p:nvSpPr>
        <p:spPr>
          <a:xfrm>
            <a:off x="685799" y="1314450"/>
            <a:ext cx="8011391" cy="4502394"/>
          </a:xfrm>
        </p:spPr>
        <p:txBody>
          <a:bodyPr/>
          <a:lstStyle>
            <a:lvl3pPr marL="228600" indent="-228600">
              <a:defRPr/>
            </a:lvl3pPr>
            <a:lvl4pPr marL="454025" indent="-228600">
              <a:defRPr/>
            </a:lvl4pPr>
            <a:lvl5pPr marL="685800" indent="-228600">
              <a:defRPr/>
            </a:lvl5pPr>
          </a:lstStyle>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02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3063" y="390752"/>
            <a:ext cx="8229600" cy="1143000"/>
          </a:xfrm>
        </p:spPr>
        <p:txBody>
          <a:bodyPr/>
          <a:lstStyle>
            <a:lvl1pPr>
              <a:defRPr baseline="0"/>
            </a:lvl1pPr>
          </a:lstStyle>
          <a:p>
            <a:r>
              <a:rPr lang="en-US" smtClean="0"/>
              <a:t>Click to edit Master title style</a:t>
            </a:r>
            <a:endParaRPr lang="en-US" dirty="0"/>
          </a:p>
        </p:txBody>
      </p:sp>
      <p:sp>
        <p:nvSpPr>
          <p:cNvPr id="9" name="Content Placeholder 2"/>
          <p:cNvSpPr>
            <a:spLocks noGrp="1"/>
          </p:cNvSpPr>
          <p:nvPr>
            <p:ph idx="1"/>
          </p:nvPr>
        </p:nvSpPr>
        <p:spPr>
          <a:xfrm>
            <a:off x="457200" y="2002692"/>
            <a:ext cx="8229600" cy="4143009"/>
          </a:xfrm>
        </p:spPr>
        <p:txBody>
          <a:bodyPr>
            <a:normAutofit/>
          </a:bodyPr>
          <a:lstStyle>
            <a:lvl1pPr>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a:t>10/11/2011</a:t>
            </a:r>
          </a:p>
        </p:txBody>
      </p:sp>
      <p:sp>
        <p:nvSpPr>
          <p:cNvPr id="5"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6" name="Slide Number Placeholder 5"/>
          <p:cNvSpPr>
            <a:spLocks noGrp="1"/>
          </p:cNvSpPr>
          <p:nvPr>
            <p:ph type="sldNum" sz="quarter" idx="12"/>
          </p:nvPr>
        </p:nvSpPr>
        <p:spPr/>
        <p:txBody>
          <a:bodyPr/>
          <a:lstStyle>
            <a:lvl1pPr>
              <a:defRPr/>
            </a:lvl1pPr>
          </a:lstStyle>
          <a:p>
            <a:pPr>
              <a:defRPr/>
            </a:pPr>
            <a:fld id="{DA5B74C3-7027-42B7-A081-67AA65BE58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buNone/>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a:t>10/11/2011</a:t>
            </a:r>
          </a:p>
        </p:txBody>
      </p:sp>
      <p:sp>
        <p:nvSpPr>
          <p:cNvPr id="5"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6" name="Slide Number Placeholder 5"/>
          <p:cNvSpPr>
            <a:spLocks noGrp="1"/>
          </p:cNvSpPr>
          <p:nvPr>
            <p:ph type="sldNum" sz="quarter" idx="12"/>
          </p:nvPr>
        </p:nvSpPr>
        <p:spPr/>
        <p:txBody>
          <a:bodyPr/>
          <a:lstStyle>
            <a:lvl1pPr>
              <a:defRPr/>
            </a:lvl1pPr>
          </a:lstStyle>
          <a:p>
            <a:pPr>
              <a:defRPr/>
            </a:pPr>
            <a:fld id="{D1D492AC-61FE-408F-8824-26837C719F7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10/11/2011</a:t>
            </a:r>
          </a:p>
        </p:txBody>
      </p:sp>
      <p:sp>
        <p:nvSpPr>
          <p:cNvPr id="5"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6" name="Slide Number Placeholder 5"/>
          <p:cNvSpPr>
            <a:spLocks noGrp="1"/>
          </p:cNvSpPr>
          <p:nvPr>
            <p:ph type="sldNum" sz="quarter" idx="12"/>
          </p:nvPr>
        </p:nvSpPr>
        <p:spPr/>
        <p:txBody>
          <a:bodyPr/>
          <a:lstStyle>
            <a:lvl1pPr>
              <a:defRPr/>
            </a:lvl1pPr>
          </a:lstStyle>
          <a:p>
            <a:pPr>
              <a:defRPr/>
            </a:pPr>
            <a:fld id="{962B8149-DE14-4184-BF19-FED61A3CF91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dirty="0"/>
              <a:t>10/11/2011</a:t>
            </a:r>
          </a:p>
        </p:txBody>
      </p:sp>
      <p:sp>
        <p:nvSpPr>
          <p:cNvPr id="6"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7" name="Slide Number Placeholder 5"/>
          <p:cNvSpPr>
            <a:spLocks noGrp="1"/>
          </p:cNvSpPr>
          <p:nvPr>
            <p:ph type="sldNum" sz="quarter" idx="12"/>
          </p:nvPr>
        </p:nvSpPr>
        <p:spPr/>
        <p:txBody>
          <a:bodyPr/>
          <a:lstStyle>
            <a:lvl1pPr>
              <a:defRPr i="1"/>
            </a:lvl1pPr>
          </a:lstStyle>
          <a:p>
            <a:pPr>
              <a:defRPr/>
            </a:pPr>
            <a:fld id="{3B3CB851-B307-49CA-9764-D90CE78A2E3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dirty="0"/>
              <a:t>10/11/2011</a:t>
            </a:r>
          </a:p>
        </p:txBody>
      </p:sp>
      <p:sp>
        <p:nvSpPr>
          <p:cNvPr id="4"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5" name="Slide Number Placeholder 5"/>
          <p:cNvSpPr>
            <a:spLocks noGrp="1"/>
          </p:cNvSpPr>
          <p:nvPr>
            <p:ph type="sldNum" sz="quarter" idx="12"/>
          </p:nvPr>
        </p:nvSpPr>
        <p:spPr/>
        <p:txBody>
          <a:bodyPr/>
          <a:lstStyle>
            <a:lvl1pPr>
              <a:defRPr/>
            </a:lvl1pPr>
          </a:lstStyle>
          <a:p>
            <a:pPr>
              <a:defRPr/>
            </a:pPr>
            <a:fld id="{8D67121E-3BDD-46AE-902D-E55633CF8D9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a:t>10/11/2011</a:t>
            </a:r>
          </a:p>
        </p:txBody>
      </p:sp>
      <p:sp>
        <p:nvSpPr>
          <p:cNvPr id="3"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4" name="Slide Number Placeholder 5"/>
          <p:cNvSpPr>
            <a:spLocks noGrp="1"/>
          </p:cNvSpPr>
          <p:nvPr>
            <p:ph type="sldNum" sz="quarter" idx="12"/>
          </p:nvPr>
        </p:nvSpPr>
        <p:spPr/>
        <p:txBody>
          <a:bodyPr/>
          <a:lstStyle>
            <a:lvl1pPr>
              <a:defRPr/>
            </a:lvl1pPr>
          </a:lstStyle>
          <a:p>
            <a:pPr>
              <a:defRPr/>
            </a:pPr>
            <a:fld id="{8A0D65A2-6933-4621-9C40-6107D093F62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2558"/>
            <a:ext cx="3008313" cy="9284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06680"/>
            <a:ext cx="5111750" cy="5619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9548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10/11/2011</a:t>
            </a:r>
          </a:p>
        </p:txBody>
      </p:sp>
      <p:sp>
        <p:nvSpPr>
          <p:cNvPr id="6" name="Footer Placeholder 4"/>
          <p:cNvSpPr>
            <a:spLocks noGrp="1"/>
          </p:cNvSpPr>
          <p:nvPr>
            <p:ph type="ftr" sz="quarter" idx="11"/>
          </p:nvPr>
        </p:nvSpPr>
        <p:spPr/>
        <p:txBody>
          <a:bodyPr/>
          <a:lstStyle>
            <a:lvl1pPr>
              <a:defRPr/>
            </a:lvl1pPr>
          </a:lstStyle>
          <a:p>
            <a:pPr>
              <a:defRPr/>
            </a:pPr>
            <a:r>
              <a:rPr lang="en-US" dirty="0"/>
              <a:t>Last Updated: 09/22/2011</a:t>
            </a:r>
          </a:p>
        </p:txBody>
      </p:sp>
      <p:sp>
        <p:nvSpPr>
          <p:cNvPr id="7" name="Slide Number Placeholder 5"/>
          <p:cNvSpPr>
            <a:spLocks noGrp="1"/>
          </p:cNvSpPr>
          <p:nvPr>
            <p:ph type="sldNum" sz="quarter" idx="12"/>
          </p:nvPr>
        </p:nvSpPr>
        <p:spPr/>
        <p:txBody>
          <a:bodyPr/>
          <a:lstStyle>
            <a:lvl1pPr>
              <a:defRPr/>
            </a:lvl1pPr>
          </a:lstStyle>
          <a:p>
            <a:pPr>
              <a:defRPr/>
            </a:pPr>
            <a:fld id="{9B641B39-E6B6-4015-B237-B1F59BA5274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1" descr="PPT_TemplateB.jpg"/>
          <p:cNvPicPr>
            <a:picLocks noChangeAspect="1"/>
          </p:cNvPicPr>
          <p:nvPr/>
        </p:nvPicPr>
        <p:blipFill>
          <a:blip r:embed="rId15"/>
          <a:srcRect l="21944" t="60098" r="13750" b="14635"/>
          <a:stretch>
            <a:fillRect/>
          </a:stretch>
        </p:blipFill>
        <p:spPr bwMode="auto">
          <a:xfrm>
            <a:off x="0" y="4978400"/>
            <a:ext cx="9144000" cy="1879600"/>
          </a:xfrm>
          <a:prstGeom prst="rect">
            <a:avLst/>
          </a:prstGeom>
          <a:noFill/>
          <a:ln w="9525">
            <a:noFill/>
            <a:miter lim="800000"/>
            <a:headEnd/>
            <a:tailEnd/>
          </a:ln>
        </p:spPr>
      </p:pic>
      <p:sp>
        <p:nvSpPr>
          <p:cNvPr id="1027" name="Title Placeholder 1"/>
          <p:cNvSpPr>
            <a:spLocks noGrp="1"/>
          </p:cNvSpPr>
          <p:nvPr>
            <p:ph type="title"/>
          </p:nvPr>
        </p:nvSpPr>
        <p:spPr bwMode="auto">
          <a:xfrm>
            <a:off x="373063" y="3762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2003425"/>
            <a:ext cx="8229600" cy="4141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019800"/>
            <a:ext cx="8229600" cy="701675"/>
          </a:xfrm>
          <a:prstGeom prst="rect">
            <a:avLst/>
          </a:prstGeom>
        </p:spPr>
        <p:txBody>
          <a:bodyPr vert="horz" wrap="square" lIns="91440" tIns="45720" rIns="91440" bIns="45720" numCol="1" anchor="ctr" anchorCtr="0" compatLnSpc="1">
            <a:prstTxWarp prst="textNoShape">
              <a:avLst/>
            </a:prstTxWarp>
          </a:bodyPr>
          <a:lstStyle>
            <a:lvl1pPr>
              <a:defRPr sz="800">
                <a:latin typeface="Calibri" pitchFamily="34" charset="0"/>
                <a:ea typeface="ＭＳ Ｐゴシック" charset="-128"/>
                <a:cs typeface="+mn-cs"/>
              </a:defRPr>
            </a:lvl1pPr>
          </a:lstStyle>
          <a:p>
            <a:pPr>
              <a:defRPr/>
            </a:pPr>
            <a:r>
              <a:rPr lang="en-US" dirty="0"/>
              <a:t>10/11/2011</a:t>
            </a:r>
          </a:p>
        </p:txBody>
      </p:sp>
      <p:sp>
        <p:nvSpPr>
          <p:cNvPr id="5" name="Footer Placeholder 4"/>
          <p:cNvSpPr>
            <a:spLocks noGrp="1"/>
          </p:cNvSpPr>
          <p:nvPr>
            <p:ph type="ftr" sz="quarter" idx="3"/>
          </p:nvPr>
        </p:nvSpPr>
        <p:spPr>
          <a:xfrm>
            <a:off x="457200" y="6019800"/>
            <a:ext cx="8229600" cy="701675"/>
          </a:xfrm>
          <a:prstGeom prst="rect">
            <a:avLst/>
          </a:prstGeom>
        </p:spPr>
        <p:txBody>
          <a:bodyPr vert="horz" lIns="91440" tIns="45720" rIns="91440" bIns="45720" rtlCol="0" anchor="ctr"/>
          <a:lstStyle>
            <a:lvl1pPr algn="ctr" fontAlgn="auto">
              <a:spcBef>
                <a:spcPts val="0"/>
              </a:spcBef>
              <a:spcAft>
                <a:spcPts val="0"/>
              </a:spcAft>
              <a:defRPr sz="800">
                <a:solidFill>
                  <a:schemeClr val="tx1"/>
                </a:solidFill>
                <a:latin typeface="+mn-lt"/>
                <a:ea typeface="+mn-ea"/>
                <a:cs typeface="+mn-cs"/>
              </a:defRPr>
            </a:lvl1pPr>
          </a:lstStyle>
          <a:p>
            <a:pPr>
              <a:defRPr/>
            </a:pPr>
            <a:r>
              <a:rPr lang="en-US" dirty="0"/>
              <a:t>Last Updated: 09/22/2011</a:t>
            </a:r>
          </a:p>
        </p:txBody>
      </p:sp>
      <p:sp>
        <p:nvSpPr>
          <p:cNvPr id="6" name="Slide Number Placeholder 5"/>
          <p:cNvSpPr>
            <a:spLocks noGrp="1"/>
          </p:cNvSpPr>
          <p:nvPr>
            <p:ph type="sldNum" sz="quarter" idx="4"/>
          </p:nvPr>
        </p:nvSpPr>
        <p:spPr>
          <a:xfrm>
            <a:off x="457200" y="6019800"/>
            <a:ext cx="8229600" cy="701675"/>
          </a:xfrm>
          <a:prstGeom prst="rect">
            <a:avLst/>
          </a:prstGeom>
        </p:spPr>
        <p:txBody>
          <a:bodyPr vert="horz" wrap="square" lIns="91440" tIns="45720" rIns="91440" bIns="45720" numCol="1" anchor="ctr" anchorCtr="0" compatLnSpc="1">
            <a:prstTxWarp prst="textNoShape">
              <a:avLst/>
            </a:prstTxWarp>
          </a:bodyPr>
          <a:lstStyle>
            <a:lvl1pPr algn="r">
              <a:defRPr sz="800">
                <a:latin typeface="Calibri" pitchFamily="34" charset="0"/>
                <a:ea typeface="ＭＳ Ｐゴシック" charset="-128"/>
                <a:cs typeface="+mn-cs"/>
              </a:defRPr>
            </a:lvl1pPr>
          </a:lstStyle>
          <a:p>
            <a:pPr>
              <a:defRPr/>
            </a:pPr>
            <a:fld id="{AC3D8766-9E01-4DF4-B4D7-3B40EC9ED077}" type="slidenum">
              <a:rPr lang="en-US"/>
              <a:pPr>
                <a:defRPr/>
              </a:pPr>
              <a:t>‹#›</a:t>
            </a:fld>
            <a:endParaRPr lang="en-US" dirty="0"/>
          </a:p>
        </p:txBody>
      </p:sp>
      <p:cxnSp>
        <p:nvCxnSpPr>
          <p:cNvPr id="11" name="Straight Connector 10"/>
          <p:cNvCxnSpPr/>
          <p:nvPr/>
        </p:nvCxnSpPr>
        <p:spPr>
          <a:xfrm>
            <a:off x="381000" y="1519238"/>
            <a:ext cx="8229600" cy="1587"/>
          </a:xfrm>
          <a:prstGeom prst="line">
            <a:avLst/>
          </a:prstGeom>
          <a:ln w="1270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33" name="Picture 13" descr="Conecting America for Better Health - star identity trademarked"/>
          <p:cNvPicPr>
            <a:picLocks noChangeAspect="1"/>
          </p:cNvPicPr>
          <p:nvPr/>
        </p:nvPicPr>
        <p:blipFill>
          <a:blip r:embed="rId16"/>
          <a:srcRect/>
          <a:stretch>
            <a:fillRect/>
          </a:stretch>
        </p:blipFill>
        <p:spPr bwMode="auto">
          <a:xfrm>
            <a:off x="6553200" y="14288"/>
            <a:ext cx="2570163" cy="628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50"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1" r:id="rId13"/>
  </p:sldLayoutIdLst>
  <p:hf hdr="0" ftr="0"/>
  <p:txStyles>
    <p:titleStyle>
      <a:lvl1pPr algn="l" defTabSz="457200" rtl="0" eaLnBrk="0" fontAlgn="base" hangingPunct="0">
        <a:spcBef>
          <a:spcPct val="0"/>
        </a:spcBef>
        <a:spcAft>
          <a:spcPct val="0"/>
        </a:spcAft>
        <a:defRPr sz="4000" kern="1200">
          <a:solidFill>
            <a:srgbClr val="025AA3"/>
          </a:solidFill>
          <a:latin typeface="Century"/>
          <a:ea typeface="ＭＳ Ｐゴシック" charset="0"/>
          <a:cs typeface="Century"/>
        </a:defRPr>
      </a:lvl1pPr>
      <a:lvl2pPr algn="l" defTabSz="457200" rtl="0" eaLnBrk="0" fontAlgn="base" hangingPunct="0">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eaLnBrk="0" fontAlgn="base" hangingPunct="0">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eaLnBrk="0" fontAlgn="base" hangingPunct="0">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eaLnBrk="0" fontAlgn="base" hangingPunct="0">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p:titleStyle>
    <p:bodyStyle>
      <a:lvl1pPr marL="342900" indent="-342900" algn="l" defTabSz="457200" rtl="0" eaLnBrk="0" fontAlgn="base" hangingPunct="0">
        <a:spcBef>
          <a:spcPct val="20000"/>
        </a:spcBef>
        <a:spcAft>
          <a:spcPct val="0"/>
        </a:spcAft>
        <a:buClr>
          <a:srgbClr val="025AA3"/>
        </a:buClr>
        <a:buFont typeface="Arial" pitchFamily="34" charset="0"/>
        <a:buChar char="•"/>
        <a:defRPr sz="2800" kern="1200">
          <a:solidFill>
            <a:srgbClr val="7F7F7F"/>
          </a:solidFill>
          <a:latin typeface="Arial"/>
          <a:ea typeface="ＭＳ Ｐゴシック" charset="0"/>
          <a:cs typeface="Arial"/>
        </a:defRPr>
      </a:lvl1pPr>
      <a:lvl2pPr marL="742950" indent="-285750" algn="l" defTabSz="457200" rtl="0" eaLnBrk="0" fontAlgn="base" hangingPunct="0">
        <a:spcBef>
          <a:spcPct val="20000"/>
        </a:spcBef>
        <a:spcAft>
          <a:spcPct val="0"/>
        </a:spcAft>
        <a:buClr>
          <a:srgbClr val="025AA3"/>
        </a:buClr>
        <a:buFont typeface="Arial" pitchFamily="34" charset="0"/>
        <a:buChar char="–"/>
        <a:defRPr sz="2400" kern="1200">
          <a:solidFill>
            <a:srgbClr val="7F7F7F"/>
          </a:solidFill>
          <a:latin typeface="Arial"/>
          <a:ea typeface="Arial" charset="0"/>
          <a:cs typeface="Arial"/>
        </a:defRPr>
      </a:lvl2pPr>
      <a:lvl3pPr marL="1143000" indent="-228600" algn="l" defTabSz="457200" rtl="0" eaLnBrk="0" fontAlgn="base" hangingPunct="0">
        <a:spcBef>
          <a:spcPct val="20000"/>
        </a:spcBef>
        <a:spcAft>
          <a:spcPct val="0"/>
        </a:spcAft>
        <a:buClr>
          <a:srgbClr val="025AA3"/>
        </a:buClr>
        <a:buFont typeface="Arial" pitchFamily="34" charset="0"/>
        <a:buChar char="•"/>
        <a:defRPr sz="2000" kern="1200">
          <a:solidFill>
            <a:srgbClr val="7F7F7F"/>
          </a:solidFill>
          <a:latin typeface="Arial"/>
          <a:ea typeface="Arial" charset="0"/>
          <a:cs typeface="Arial"/>
        </a:defRPr>
      </a:lvl3pPr>
      <a:lvl4pPr marL="1600200" indent="-228600" algn="l" defTabSz="457200" rtl="0" eaLnBrk="0" fontAlgn="base" hangingPunct="0">
        <a:spcBef>
          <a:spcPct val="20000"/>
        </a:spcBef>
        <a:spcAft>
          <a:spcPct val="0"/>
        </a:spcAft>
        <a:buClr>
          <a:srgbClr val="025AA3"/>
        </a:buClr>
        <a:buFont typeface="Arial" pitchFamily="34" charset="0"/>
        <a:buChar char="–"/>
        <a:defRPr kern="1200">
          <a:solidFill>
            <a:srgbClr val="7F7F7F"/>
          </a:solidFill>
          <a:latin typeface="Arial"/>
          <a:ea typeface="Arial" charset="0"/>
          <a:cs typeface="Arial"/>
        </a:defRPr>
      </a:lvl4pPr>
      <a:lvl5pPr marL="2057400" indent="-228600" algn="l" defTabSz="457200" rtl="0" eaLnBrk="0" fontAlgn="base" hangingPunct="0">
        <a:spcBef>
          <a:spcPct val="20000"/>
        </a:spcBef>
        <a:spcAft>
          <a:spcPct val="0"/>
        </a:spcAft>
        <a:buClr>
          <a:srgbClr val="025AA3"/>
        </a:buClr>
        <a:buFont typeface="Arial" pitchFamily="34" charset="0"/>
        <a:buChar char="»"/>
        <a:defRPr kern="1200">
          <a:solidFill>
            <a:srgbClr val="7F7F7F"/>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mailto:aziz@boxwala.com" TargetMode="External"/><Relationship Id="rId13" Type="http://schemas.openxmlformats.org/officeDocument/2006/relationships/hyperlink" Target="mailto:atanu.sen@accenture.com" TargetMode="External"/><Relationship Id="rId3" Type="http://schemas.openxmlformats.org/officeDocument/2006/relationships/hyperlink" Target="mailto:Jacob.Reider@hhs.gov" TargetMode="External"/><Relationship Id="rId7" Type="http://schemas.openxmlformats.org/officeDocument/2006/relationships/hyperlink" Target="mailto:kensaku.kawamoto@utah.edu" TargetMode="External"/><Relationship Id="rId12" Type="http://schemas.openxmlformats.org/officeDocument/2006/relationships/hyperlink" Target="mailto:anna.langhans@accenturefederal.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mailto:amy.helwig@hhs.gov" TargetMode="External"/><Relationship Id="rId11" Type="http://schemas.openxmlformats.org/officeDocument/2006/relationships/hyperlink" Target="mailto:virginia.riehl@verizon.net" TargetMode="External"/><Relationship Id="rId5" Type="http://schemas.openxmlformats.org/officeDocument/2006/relationships/hyperlink" Target="mailto:Joseph.Bormel@hhs.gov" TargetMode="External"/><Relationship Id="rId10" Type="http://schemas.openxmlformats.org/officeDocument/2006/relationships/hyperlink" Target="mailto:jamie.parker@esacinc.com" TargetMode="External"/><Relationship Id="rId4" Type="http://schemas.openxmlformats.org/officeDocument/2006/relationships/hyperlink" Target="mailto:alicia.morton@hhs.gov" TargetMode="External"/><Relationship Id="rId9" Type="http://schemas.openxmlformats.org/officeDocument/2006/relationships/hyperlink" Target="mailto:bryn@veracitysolution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newmentor.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www.allscript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ode.google.com/p/health-e-decisions/source/browse/#svn%2Ftrunk%2Fsrc%2Fpilot"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code.google.com/p/health-e-decisions/source/browse/trunk/src/pilot/SDCPertussisClinical-eReporting-Schematic.pptx" TargetMode="External"/><Relationship Id="rId5" Type="http://schemas.openxmlformats.org/officeDocument/2006/relationships/hyperlink" Target="https://code.google.com/p/health-e-decisions/source/browse/trunk/src/pilot/SDCPertussisClinical-eReportingCriteria.CREF.xml" TargetMode="External"/><Relationship Id="rId4" Type="http://schemas.openxmlformats.org/officeDocument/2006/relationships/hyperlink" Target="https://code.google.com/p/health-e-decisions/source/browse/trunk/src/pilot/SDCPertussisClinical-eReportingCriteria.x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wolterskluwerhealth.com/pages/welcome.aspx"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eclipse.org/downloads/packages/eclipse-modeling-tools/keplerr"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hyperlink" Target="http://designclinicals.com/"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code.google.com/p/health-e-decision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code.google.com/p/health-e-decisions/source/browse/trunk/src/framework/Deploy/HeDArtifactUtility_20130502.zip"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wiki.siframework.org/HeD+Glossary" TargetMode="External"/><Relationship Id="rId3" Type="http://schemas.openxmlformats.org/officeDocument/2006/relationships/hyperlink" Target="http://wiki.siframework.org/Health+eDecisions+Use+Case" TargetMode="External"/><Relationship Id="rId7" Type="http://schemas.openxmlformats.org/officeDocument/2006/relationships/hyperlink" Target="http://wiki.siframework.org/Health+eDecisions+Harmonization+and+Standards+(Implementation)" TargetMode="External"/><Relationship Id="rId2" Type="http://schemas.openxmlformats.org/officeDocument/2006/relationships/hyperlink" Target="http://wiki.siframework.org/Health+eDecisions+Homepage" TargetMode="External"/><Relationship Id="rId1" Type="http://schemas.openxmlformats.org/officeDocument/2006/relationships/slideLayout" Target="../slideLayouts/slideLayout3.xml"/><Relationship Id="rId6" Type="http://schemas.openxmlformats.org/officeDocument/2006/relationships/hyperlink" Target="http://wiki.siframework.org/Health+eDecisions+Reference+Materials" TargetMode="External"/><Relationship Id="rId5" Type="http://schemas.openxmlformats.org/officeDocument/2006/relationships/hyperlink" Target="http://wiki.siframework.org/Health+eDecisions+Pilots" TargetMode="External"/><Relationship Id="rId4" Type="http://schemas.openxmlformats.org/officeDocument/2006/relationships/hyperlink" Target="http://code.google.com/p/health-e-decisions/source/browse/trunk/src/framework/Deploy/HeDArtifactUtility_20130502.zi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eDecisions Pilots</a:t>
            </a:r>
            <a:endParaRPr lang="en-US" dirty="0"/>
          </a:p>
        </p:txBody>
      </p:sp>
      <p:sp>
        <p:nvSpPr>
          <p:cNvPr id="3" name="Subtitle 2"/>
          <p:cNvSpPr>
            <a:spLocks noGrp="1"/>
          </p:cNvSpPr>
          <p:nvPr>
            <p:ph type="subTitle" idx="1"/>
          </p:nvPr>
        </p:nvSpPr>
        <p:spPr/>
        <p:txBody>
          <a:bodyPr/>
          <a:lstStyle/>
          <a:p>
            <a:r>
              <a:rPr lang="en-US" dirty="0" smtClean="0"/>
              <a:t>Virtual Open House demonstrating Applicability of Use Case 1</a:t>
            </a:r>
            <a:endParaRPr lang="en-US" dirty="0"/>
          </a:p>
        </p:txBody>
      </p:sp>
    </p:spTree>
    <p:extLst>
      <p:ext uri="{BB962C8B-B14F-4D97-AF65-F5344CB8AC3E}">
        <p14:creationId xmlns:p14="http://schemas.microsoft.com/office/powerpoint/2010/main" val="2349630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Teams</a:t>
            </a:r>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52232208"/>
              </p:ext>
            </p:extLst>
          </p:nvPr>
        </p:nvGraphicFramePr>
        <p:xfrm>
          <a:off x="191388" y="1341289"/>
          <a:ext cx="8537942" cy="5715000"/>
        </p:xfrm>
        <a:graphic>
          <a:graphicData uri="http://schemas.openxmlformats.org/drawingml/2006/table">
            <a:tbl>
              <a:tblPr firstRow="1" bandRow="1">
                <a:tableStyleId>{5C22544A-7EE6-4342-B048-85BDC9FD1C3A}</a:tableStyleId>
              </a:tblPr>
              <a:tblGrid>
                <a:gridCol w="3434314"/>
                <a:gridCol w="1743740"/>
                <a:gridCol w="3359888"/>
              </a:tblGrid>
              <a:tr h="228742">
                <a:tc>
                  <a:txBody>
                    <a:bodyPr/>
                    <a:lstStyle/>
                    <a:p>
                      <a:r>
                        <a:rPr lang="en-US" sz="1600" dirty="0" smtClean="0"/>
                        <a:t>EHR/Vendor</a:t>
                      </a:r>
                      <a:endParaRPr lang="en-US" sz="1600" dirty="0"/>
                    </a:p>
                  </a:txBody>
                  <a:tcPr/>
                </a:tc>
                <a:tc>
                  <a:txBody>
                    <a:bodyPr/>
                    <a:lstStyle/>
                    <a:p>
                      <a:r>
                        <a:rPr lang="en-US" sz="1600" dirty="0" smtClean="0"/>
                        <a:t>Artifact</a:t>
                      </a:r>
                      <a:r>
                        <a:rPr lang="en-US" sz="1600" baseline="0" dirty="0" smtClean="0"/>
                        <a:t> to Pilot</a:t>
                      </a:r>
                      <a:endParaRPr lang="en-US" sz="1600" dirty="0"/>
                    </a:p>
                  </a:txBody>
                  <a:tcPr/>
                </a:tc>
                <a:tc>
                  <a:txBody>
                    <a:bodyPr/>
                    <a:lstStyle/>
                    <a:p>
                      <a:r>
                        <a:rPr lang="en-US" sz="1600" dirty="0" smtClean="0"/>
                        <a:t>Content Supplier</a:t>
                      </a:r>
                      <a:endParaRPr lang="en-US" sz="1600" dirty="0"/>
                    </a:p>
                  </a:txBody>
                  <a:tcPr/>
                </a:tc>
              </a:tr>
              <a:tr h="1109240">
                <a:tc>
                  <a:txBody>
                    <a:bodyPr/>
                    <a:lstStyle/>
                    <a:p>
                      <a:r>
                        <a:rPr lang="en-US" sz="1600" b="1" dirty="0" err="1" smtClean="0"/>
                        <a:t>Allscripts</a:t>
                      </a:r>
                      <a:endParaRPr lang="en-US" sz="1600" b="1" dirty="0" smtClean="0"/>
                    </a:p>
                    <a:p>
                      <a:r>
                        <a:rPr lang="en-US" sz="1400" b="1" kern="1200" dirty="0" smtClean="0">
                          <a:solidFill>
                            <a:schemeClr val="dk1"/>
                          </a:solidFill>
                          <a:effectLst/>
                          <a:latin typeface="+mn-lt"/>
                          <a:ea typeface="+mn-ea"/>
                          <a:cs typeface="+mn-cs"/>
                        </a:rPr>
                        <a:t>Robin Williams </a:t>
                      </a:r>
                      <a:r>
                        <a:rPr lang="en-US" sz="1400" b="0" kern="1200" dirty="0" smtClean="0">
                          <a:solidFill>
                            <a:schemeClr val="dk1"/>
                          </a:solidFill>
                          <a:effectLst/>
                          <a:latin typeface="+mn-lt"/>
                          <a:ea typeface="+mn-ea"/>
                          <a:cs typeface="+mn-cs"/>
                        </a:rPr>
                        <a:t>RN,</a:t>
                      </a:r>
                      <a:r>
                        <a:rPr lang="en-US" sz="1400" kern="1200" dirty="0" smtClean="0">
                          <a:solidFill>
                            <a:schemeClr val="dk1"/>
                          </a:solidFill>
                          <a:effectLst/>
                          <a:latin typeface="+mn-lt"/>
                          <a:ea typeface="+mn-ea"/>
                          <a:cs typeface="+mn-cs"/>
                        </a:rPr>
                        <a:t> Manager Solution Management </a:t>
                      </a:r>
                      <a:endParaRPr lang="en-US" sz="1400" dirty="0" smtClean="0"/>
                    </a:p>
                    <a:p>
                      <a:r>
                        <a:rPr lang="en-US" sz="1400" b="1" kern="1200" dirty="0" smtClean="0">
                          <a:solidFill>
                            <a:schemeClr val="dk1"/>
                          </a:solidFill>
                          <a:effectLst/>
                          <a:latin typeface="+mn-lt"/>
                          <a:ea typeface="+mn-ea"/>
                          <a:cs typeface="+mn-cs"/>
                        </a:rPr>
                        <a:t>Manoj Sharma </a:t>
                      </a:r>
                      <a:r>
                        <a:rPr lang="en-US" sz="1400" kern="1200" dirty="0" smtClean="0">
                          <a:solidFill>
                            <a:schemeClr val="dk1"/>
                          </a:solidFill>
                          <a:effectLst/>
                          <a:latin typeface="+mn-lt"/>
                          <a:ea typeface="+mn-ea"/>
                          <a:cs typeface="+mn-cs"/>
                        </a:rPr>
                        <a:t>Senior Software Engineer, Analytics &amp; Information Business (AIB)</a:t>
                      </a:r>
                      <a:endParaRPr lang="en-US" sz="1400" dirty="0"/>
                    </a:p>
                  </a:txBody>
                  <a:tcPr/>
                </a:tc>
                <a:tc>
                  <a:txBody>
                    <a:bodyPr/>
                    <a:lstStyle/>
                    <a:p>
                      <a:r>
                        <a:rPr lang="en-US" sz="1600" dirty="0" smtClean="0"/>
                        <a:t>ECA rule: NQMF 068 Million Hearts™ Rule</a:t>
                      </a:r>
                      <a:endParaRPr lang="en-US" sz="1600" dirty="0"/>
                    </a:p>
                  </a:txBody>
                  <a:tcPr/>
                </a:tc>
                <a:tc>
                  <a:txBody>
                    <a:bodyPr/>
                    <a:lstStyle/>
                    <a:p>
                      <a:r>
                        <a:rPr lang="en-US" sz="1600" b="1" dirty="0" smtClean="0"/>
                        <a:t>newMentor</a:t>
                      </a:r>
                    </a:p>
                    <a:p>
                      <a:r>
                        <a:rPr lang="en-US" sz="1400" b="1" kern="1200" dirty="0" smtClean="0">
                          <a:solidFill>
                            <a:schemeClr val="dk1"/>
                          </a:solidFill>
                          <a:effectLst/>
                          <a:latin typeface="+mn-lt"/>
                          <a:ea typeface="+mn-ea"/>
                          <a:cs typeface="+mn-cs"/>
                        </a:rPr>
                        <a:t>Julie A. Scherer, PhD</a:t>
                      </a:r>
                      <a:r>
                        <a:rPr lang="en-US" sz="1400" kern="1200" dirty="0" smtClean="0">
                          <a:solidFill>
                            <a:schemeClr val="dk1"/>
                          </a:solidFill>
                          <a:effectLst/>
                          <a:latin typeface="+mn-lt"/>
                          <a:ea typeface="+mn-ea"/>
                          <a:cs typeface="+mn-cs"/>
                        </a:rPr>
                        <a:t> </a:t>
                      </a:r>
                      <a:endParaRPr lang="en-US" sz="1400" dirty="0" smtClean="0"/>
                    </a:p>
                    <a:p>
                      <a:r>
                        <a:rPr lang="en-US" sz="1400" kern="1200" dirty="0" smtClean="0">
                          <a:solidFill>
                            <a:schemeClr val="dk1"/>
                          </a:solidFill>
                          <a:effectLst/>
                          <a:latin typeface="+mn-lt"/>
                          <a:ea typeface="+mn-ea"/>
                          <a:cs typeface="+mn-cs"/>
                        </a:rPr>
                        <a:t>Chief Operating Officer</a:t>
                      </a:r>
                      <a:endParaRPr lang="en-US" sz="1400" dirty="0"/>
                    </a:p>
                  </a:txBody>
                  <a:tcPr/>
                </a:tc>
              </a:tr>
              <a:tr h="1045843">
                <a:tc>
                  <a:txBody>
                    <a:bodyPr/>
                    <a:lstStyle/>
                    <a:p>
                      <a:r>
                        <a:rPr lang="en-US" sz="1600" b="1" dirty="0" err="1" smtClean="0"/>
                        <a:t>Allscripts</a:t>
                      </a:r>
                      <a:endParaRPr lang="en-US" sz="1600" b="1" dirty="0" smtClean="0"/>
                    </a:p>
                    <a:p>
                      <a:r>
                        <a:rPr lang="en-US" sz="1400" b="1" kern="1200" dirty="0" smtClean="0">
                          <a:solidFill>
                            <a:schemeClr val="dk1"/>
                          </a:solidFill>
                          <a:effectLst/>
                          <a:latin typeface="+mn-lt"/>
                          <a:ea typeface="+mn-ea"/>
                          <a:cs typeface="+mn-cs"/>
                        </a:rPr>
                        <a:t>Robin Williams </a:t>
                      </a:r>
                      <a:r>
                        <a:rPr lang="en-US" sz="1400" b="0" kern="1200" dirty="0" smtClean="0">
                          <a:solidFill>
                            <a:schemeClr val="dk1"/>
                          </a:solidFill>
                          <a:effectLst/>
                          <a:latin typeface="+mn-lt"/>
                          <a:ea typeface="+mn-ea"/>
                          <a:cs typeface="+mn-cs"/>
                        </a:rPr>
                        <a:t>RN,</a:t>
                      </a:r>
                      <a:r>
                        <a:rPr lang="en-US" sz="1400" kern="1200" dirty="0" smtClean="0">
                          <a:solidFill>
                            <a:schemeClr val="dk1"/>
                          </a:solidFill>
                          <a:effectLst/>
                          <a:latin typeface="+mn-lt"/>
                          <a:ea typeface="+mn-ea"/>
                          <a:cs typeface="+mn-cs"/>
                        </a:rPr>
                        <a:t> Manager Solution Management </a:t>
                      </a:r>
                      <a:endParaRPr lang="en-US" sz="1400" dirty="0" smtClean="0"/>
                    </a:p>
                    <a:p>
                      <a:r>
                        <a:rPr lang="en-US" sz="1400" b="1" kern="1200" dirty="0" smtClean="0">
                          <a:solidFill>
                            <a:schemeClr val="dk1"/>
                          </a:solidFill>
                          <a:effectLst/>
                          <a:latin typeface="+mn-lt"/>
                          <a:ea typeface="+mn-ea"/>
                          <a:cs typeface="+mn-cs"/>
                        </a:rPr>
                        <a:t>Manoj Sharma </a:t>
                      </a:r>
                      <a:r>
                        <a:rPr lang="en-US" sz="1400" kern="1200" dirty="0" smtClean="0">
                          <a:solidFill>
                            <a:schemeClr val="dk1"/>
                          </a:solidFill>
                          <a:effectLst/>
                          <a:latin typeface="+mn-lt"/>
                          <a:ea typeface="+mn-ea"/>
                          <a:cs typeface="+mn-cs"/>
                        </a:rPr>
                        <a:t>Senior Software Engineer, Analytics &amp; Information Business (AIB)</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ECA rule: </a:t>
                      </a:r>
                      <a:r>
                        <a:rPr lang="en-US" sz="1600" dirty="0" smtClean="0"/>
                        <a:t>San</a:t>
                      </a:r>
                      <a:r>
                        <a:rPr lang="en-US" sz="1600" baseline="0" dirty="0" smtClean="0"/>
                        <a:t> Diego Pertussis</a:t>
                      </a:r>
                      <a:endParaRPr lang="en-US" sz="1600" dirty="0"/>
                    </a:p>
                  </a:txBody>
                  <a:tcPr/>
                </a:tc>
                <a:tc>
                  <a:txBody>
                    <a:bodyPr/>
                    <a:lstStyle/>
                    <a:p>
                      <a:r>
                        <a:rPr lang="en-US" sz="1600" b="1" dirty="0" smtClean="0"/>
                        <a:t>CDC </a:t>
                      </a:r>
                      <a:endParaRPr lang="en-US" sz="1600" b="1" dirty="0" smtClean="0"/>
                    </a:p>
                    <a:p>
                      <a:r>
                        <a:rPr lang="en-US" sz="1400" b="1" dirty="0" err="1" smtClean="0"/>
                        <a:t>Shu</a:t>
                      </a:r>
                      <a:r>
                        <a:rPr lang="en-US" sz="1400" b="1" dirty="0" smtClean="0"/>
                        <a:t> </a:t>
                      </a:r>
                      <a:r>
                        <a:rPr lang="en-US" sz="1400" b="1" dirty="0" err="1" smtClean="0"/>
                        <a:t>McGarvey</a:t>
                      </a:r>
                      <a:r>
                        <a:rPr lang="en-US" sz="1400" b="1" dirty="0" smtClean="0"/>
                        <a:t>, </a:t>
                      </a:r>
                      <a:r>
                        <a:rPr lang="en-US" sz="1400" b="0" dirty="0" err="1" smtClean="0"/>
                        <a:t>CBAP</a:t>
                      </a:r>
                      <a:r>
                        <a:rPr lang="en-US" sz="1400" b="0" dirty="0" smtClean="0"/>
                        <a:t> (Northrop Grumman</a:t>
                      </a:r>
                      <a:r>
                        <a:rPr lang="en-US" sz="1400" b="0" baseline="0" dirty="0" smtClean="0"/>
                        <a:t>)</a:t>
                      </a:r>
                    </a:p>
                    <a:p>
                      <a:r>
                        <a:rPr lang="en-US" sz="1400" b="1" baseline="0" dirty="0" smtClean="0"/>
                        <a:t>Laura Conn</a:t>
                      </a:r>
                      <a:r>
                        <a:rPr lang="en-US" sz="1400" b="0" baseline="0" dirty="0" smtClean="0"/>
                        <a:t>, MPH (CDC Pilot Sponsor)</a:t>
                      </a:r>
                    </a:p>
                    <a:p>
                      <a:r>
                        <a:rPr lang="en-US" sz="1400" b="1" baseline="0" dirty="0" smtClean="0"/>
                        <a:t>Rita </a:t>
                      </a:r>
                      <a:r>
                        <a:rPr lang="en-US" sz="1400" b="1" baseline="0" dirty="0" err="1" smtClean="0"/>
                        <a:t>Altamore</a:t>
                      </a:r>
                      <a:r>
                        <a:rPr lang="en-US" sz="1400" b="1" baseline="0" dirty="0" smtClean="0"/>
                        <a:t>,</a:t>
                      </a:r>
                      <a:r>
                        <a:rPr lang="en-US" sz="1400" b="0" baseline="0" dirty="0" smtClean="0"/>
                        <a:t> </a:t>
                      </a:r>
                      <a:r>
                        <a:rPr lang="en-US" sz="1400" b="0" kern="1200" baseline="0" dirty="0" smtClean="0">
                          <a:solidFill>
                            <a:schemeClr val="dk1"/>
                          </a:solidFill>
                          <a:latin typeface="+mn-lt"/>
                          <a:ea typeface="+mn-ea"/>
                          <a:cs typeface="+mn-cs"/>
                        </a:rPr>
                        <a:t>MD, MPH (</a:t>
                      </a:r>
                      <a:r>
                        <a:rPr lang="en-US" sz="1400" b="0" kern="1200" baseline="0" dirty="0" err="1" smtClean="0">
                          <a:solidFill>
                            <a:schemeClr val="dk1"/>
                          </a:solidFill>
                          <a:latin typeface="+mn-lt"/>
                          <a:ea typeface="+mn-ea"/>
                          <a:cs typeface="+mn-cs"/>
                        </a:rPr>
                        <a:t>SME</a:t>
                      </a:r>
                      <a:r>
                        <a:rPr lang="en-US" sz="1400" b="0" kern="1200" baseline="0" dirty="0" smtClean="0">
                          <a:solidFill>
                            <a:schemeClr val="dk1"/>
                          </a:solidFill>
                          <a:latin typeface="+mn-lt"/>
                          <a:ea typeface="+mn-ea"/>
                          <a:cs typeface="+mn-cs"/>
                        </a:rPr>
                        <a:t>)</a:t>
                      </a:r>
                    </a:p>
                    <a:p>
                      <a:r>
                        <a:rPr lang="en-US" sz="1400" b="1" dirty="0" smtClean="0"/>
                        <a:t>Catherine </a:t>
                      </a:r>
                      <a:r>
                        <a:rPr lang="en-US" sz="1400" b="1" dirty="0" err="1" smtClean="0"/>
                        <a:t>Staes</a:t>
                      </a:r>
                      <a:r>
                        <a:rPr lang="en-US" sz="1400" b="1" dirty="0" smtClean="0"/>
                        <a:t>, </a:t>
                      </a:r>
                      <a:r>
                        <a:rPr lang="en-US" sz="1800" kern="1200" dirty="0" smtClean="0">
                          <a:solidFill>
                            <a:schemeClr val="dk1"/>
                          </a:solidFill>
                          <a:effectLst/>
                          <a:latin typeface="+mn-lt"/>
                          <a:ea typeface="+mn-ea"/>
                          <a:cs typeface="+mn-cs"/>
                        </a:rPr>
                        <a:t>, </a:t>
                      </a:r>
                      <a:r>
                        <a:rPr lang="en-US" sz="1400" b="0" kern="1200" dirty="0" smtClean="0">
                          <a:solidFill>
                            <a:schemeClr val="dk1"/>
                          </a:solidFill>
                          <a:latin typeface="+mn-lt"/>
                          <a:ea typeface="+mn-ea"/>
                          <a:cs typeface="+mn-cs"/>
                        </a:rPr>
                        <a:t>BSN, MPH, PhD (</a:t>
                      </a:r>
                      <a:r>
                        <a:rPr lang="en-US" sz="1400" b="0" kern="1200" dirty="0" err="1" smtClean="0">
                          <a:solidFill>
                            <a:schemeClr val="dk1"/>
                          </a:solidFill>
                          <a:latin typeface="+mn-lt"/>
                          <a:ea typeface="+mn-ea"/>
                          <a:cs typeface="+mn-cs"/>
                        </a:rPr>
                        <a:t>SME</a:t>
                      </a:r>
                      <a:r>
                        <a:rPr lang="en-US" sz="1400" b="0" kern="1200" dirty="0" smtClean="0">
                          <a:solidFill>
                            <a:schemeClr val="dk1"/>
                          </a:solidFill>
                          <a:latin typeface="+mn-lt"/>
                          <a:ea typeface="+mn-ea"/>
                          <a:cs typeface="+mn-cs"/>
                        </a:rPr>
                        <a:t>) </a:t>
                      </a:r>
                      <a:endParaRPr lang="en-US" sz="1400" b="0" kern="1200" dirty="0" smtClean="0">
                        <a:solidFill>
                          <a:schemeClr val="dk1"/>
                        </a:solidFill>
                        <a:latin typeface="+mn-lt"/>
                        <a:ea typeface="+mn-ea"/>
                        <a:cs typeface="+mn-cs"/>
                      </a:endParaRPr>
                    </a:p>
                  </a:txBody>
                  <a:tcPr/>
                </a:tc>
              </a:tr>
              <a:tr h="12596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t>VA</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effectLst/>
                          <a:latin typeface="+mn-lt"/>
                          <a:ea typeface="+mn-ea"/>
                          <a:cs typeface="+mn-cs"/>
                        </a:rPr>
                        <a:t>Kensaku Kawamoto</a:t>
                      </a:r>
                      <a:r>
                        <a:rPr lang="en-US" sz="1400" kern="1200" dirty="0" smtClean="0">
                          <a:solidFill>
                            <a:schemeClr val="dk1"/>
                          </a:solidFill>
                          <a:effectLst/>
                          <a:latin typeface="+mn-lt"/>
                          <a:ea typeface="+mn-ea"/>
                          <a:cs typeface="+mn-cs"/>
                        </a:rPr>
                        <a:t>, M.D., Ph.D.</a:t>
                      </a:r>
                      <a:endParaRPr lang="en-US" sz="1400" dirty="0" smtClean="0"/>
                    </a:p>
                    <a:p>
                      <a:r>
                        <a:rPr lang="en-US" sz="1300" kern="1200" dirty="0" smtClean="0">
                          <a:solidFill>
                            <a:schemeClr val="dk1"/>
                          </a:solidFill>
                          <a:effectLst/>
                          <a:latin typeface="+mn-lt"/>
                          <a:ea typeface="+mn-ea"/>
                          <a:cs typeface="+mn-cs"/>
                        </a:rPr>
                        <a:t>Director, Knowledge Management and Mobilization</a:t>
                      </a:r>
                      <a:endParaRPr lang="en-US" sz="1300" dirty="0" smtClean="0"/>
                    </a:p>
                    <a:p>
                      <a:r>
                        <a:rPr lang="en-US" sz="1300" kern="1200" dirty="0" smtClean="0">
                          <a:solidFill>
                            <a:schemeClr val="dk1"/>
                          </a:solidFill>
                          <a:effectLst/>
                          <a:latin typeface="+mn-lt"/>
                          <a:ea typeface="+mn-ea"/>
                          <a:cs typeface="+mn-cs"/>
                        </a:rPr>
                        <a:t>Assistant Professor, Department of Biomedical Informatics</a:t>
                      </a:r>
                      <a:endParaRPr lang="en-US" sz="1300" dirty="0" smtClean="0"/>
                    </a:p>
                    <a:p>
                      <a:r>
                        <a:rPr lang="en-US" sz="1300" kern="1200" dirty="0" smtClean="0">
                          <a:solidFill>
                            <a:schemeClr val="dk1"/>
                          </a:solidFill>
                          <a:effectLst/>
                          <a:latin typeface="+mn-lt"/>
                          <a:ea typeface="+mn-ea"/>
                          <a:cs typeface="+mn-cs"/>
                        </a:rPr>
                        <a:t>University of Utah</a:t>
                      </a:r>
                      <a:endParaRPr lang="en-US" sz="130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Robert Lario </a:t>
                      </a:r>
                      <a:r>
                        <a:rPr lang="en-US" sz="1400" dirty="0" smtClean="0">
                          <a:solidFill>
                            <a:schemeClr val="tx1"/>
                          </a:solidFill>
                          <a:latin typeface="+mn-lt"/>
                          <a:cs typeface="Arial" pitchFamily="34" charset="0"/>
                        </a:rPr>
                        <a:t>MSE, MBA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Documentation Template: UTI (Partial History and Physical)</a:t>
                      </a:r>
                    </a:p>
                    <a:p>
                      <a:endParaRPr lang="en-US" sz="1600" strike="sngStrik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t>Wolters </a:t>
                      </a:r>
                      <a:r>
                        <a:rPr lang="en-US" sz="1600" b="1" dirty="0" smtClean="0"/>
                        <a:t>Kluwer</a:t>
                      </a:r>
                    </a:p>
                    <a:p>
                      <a:r>
                        <a:rPr lang="en-US" sz="1400" b="1" kern="1200" dirty="0" smtClean="0">
                          <a:solidFill>
                            <a:schemeClr val="dk1"/>
                          </a:solidFill>
                          <a:effectLst/>
                          <a:latin typeface="+mn-lt"/>
                          <a:ea typeface="+mn-ea"/>
                          <a:cs typeface="+mn-cs"/>
                        </a:rPr>
                        <a:t>Christy May, </a:t>
                      </a:r>
                      <a:r>
                        <a:rPr lang="en-US" sz="1400" b="0" kern="1200" dirty="0" smtClean="0">
                          <a:solidFill>
                            <a:schemeClr val="dk1"/>
                          </a:solidFill>
                          <a:effectLst/>
                          <a:latin typeface="+mn-lt"/>
                          <a:ea typeface="+mn-ea"/>
                          <a:cs typeface="+mn-cs"/>
                        </a:rPr>
                        <a:t>MS, RHIA</a:t>
                      </a:r>
                      <a:endParaRPr lang="en-US" sz="1400" b="0" dirty="0" smtClean="0"/>
                    </a:p>
                    <a:p>
                      <a:endParaRPr lang="en-US" sz="1600" b="0" strike="sngStrike" dirty="0"/>
                    </a:p>
                  </a:txBody>
                  <a:tcPr/>
                </a:tc>
              </a:tr>
              <a:tr h="958835">
                <a:tc>
                  <a:txBody>
                    <a:bodyPr/>
                    <a:lstStyle/>
                    <a:p>
                      <a:r>
                        <a:rPr lang="en-US" sz="1600" b="1" dirty="0" smtClean="0"/>
                        <a:t>Design </a:t>
                      </a:r>
                      <a:r>
                        <a:rPr lang="en-US" sz="1600" b="1" dirty="0" smtClean="0"/>
                        <a:t>Clinicals</a:t>
                      </a:r>
                    </a:p>
                    <a:p>
                      <a:r>
                        <a:rPr lang="en-US" sz="1400" b="1" dirty="0" smtClean="0"/>
                        <a:t>Dewey Howell</a:t>
                      </a:r>
                      <a:r>
                        <a:rPr lang="en-US" sz="1400" dirty="0" smtClean="0"/>
                        <a:t>, MD, PhD</a:t>
                      </a:r>
                      <a:br>
                        <a:rPr lang="en-US" sz="1400" dirty="0" smtClean="0"/>
                      </a:br>
                      <a:r>
                        <a:rPr lang="en-US" sz="1400" dirty="0" smtClean="0"/>
                        <a:t>Founder, CEO</a:t>
                      </a:r>
                      <a:endParaRPr lang="en-US" sz="1400" dirty="0"/>
                    </a:p>
                  </a:txBody>
                  <a:tcPr/>
                </a:tc>
                <a:tc>
                  <a:txBody>
                    <a:bodyPr/>
                    <a:lstStyle/>
                    <a:p>
                      <a:r>
                        <a:rPr lang="en-US" sz="1600" dirty="0" smtClean="0"/>
                        <a:t>Order Set:</a:t>
                      </a:r>
                      <a:r>
                        <a:rPr lang="en-US" sz="1600" baseline="0" dirty="0" smtClean="0"/>
                        <a:t> Heart Failure</a:t>
                      </a:r>
                      <a:endParaRPr lang="en-US" sz="1600" dirty="0"/>
                    </a:p>
                  </a:txBody>
                  <a:tcPr/>
                </a:tc>
                <a:tc>
                  <a:txBody>
                    <a:bodyPr/>
                    <a:lstStyle/>
                    <a:p>
                      <a:r>
                        <a:rPr lang="en-US" sz="1600" b="1" dirty="0" smtClean="0"/>
                        <a:t>Zynx Health</a:t>
                      </a:r>
                    </a:p>
                    <a:p>
                      <a:r>
                        <a:rPr lang="en-US" sz="1400" b="1" dirty="0" smtClean="0"/>
                        <a:t>Victor Lee , </a:t>
                      </a:r>
                      <a:r>
                        <a:rPr lang="en-US" sz="1400" b="0" dirty="0" smtClean="0"/>
                        <a:t>MD</a:t>
                      </a:r>
                    </a:p>
                    <a:p>
                      <a:r>
                        <a:rPr lang="en-US" sz="1400" dirty="0" smtClean="0">
                          <a:effectLst/>
                        </a:rPr>
                        <a:t>Vice President, Clinical Informatics</a:t>
                      </a:r>
                    </a:p>
                    <a:p>
                      <a:r>
                        <a:rPr lang="en-US" sz="1400" b="1" dirty="0" smtClean="0">
                          <a:effectLst/>
                        </a:rPr>
                        <a:t>Claude Nanjo</a:t>
                      </a:r>
                      <a:endParaRPr lang="en-US" sz="1400" b="1" dirty="0" smtClean="0"/>
                    </a:p>
                    <a:p>
                      <a:r>
                        <a:rPr lang="en-US" sz="1400" dirty="0" smtClean="0"/>
                        <a:t>Senior Software Architect</a:t>
                      </a:r>
                      <a:endParaRPr lang="en-US" sz="1400" dirty="0" smtClean="0">
                        <a:effectLst/>
                      </a:endParaRPr>
                    </a:p>
                  </a:txBody>
                  <a:tcPr/>
                </a:tc>
              </a:tr>
            </a:tbl>
          </a:graphicData>
        </a:graphic>
      </p:graphicFrame>
    </p:spTree>
    <p:extLst>
      <p:ext uri="{BB962C8B-B14F-4D97-AF65-F5344CB8AC3E}">
        <p14:creationId xmlns:p14="http://schemas.microsoft.com/office/powerpoint/2010/main" val="303209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381000"/>
            <a:ext cx="8229600" cy="1143000"/>
          </a:xfrm>
        </p:spPr>
        <p:txBody>
          <a:bodyPr/>
          <a:lstStyle/>
          <a:p>
            <a:r>
              <a:rPr lang="en-US" sz="3600" dirty="0" smtClean="0">
                <a:latin typeface="Century" pitchFamily="18" charset="0"/>
                <a:ea typeface="ＭＳ Ｐゴシック"/>
                <a:cs typeface="Century" pitchFamily="18" charset="0"/>
              </a:rPr>
              <a:t>HeD Pilots Support Team Contacts:</a:t>
            </a:r>
            <a:endParaRPr lang="en-US" sz="3600" dirty="0" smtClean="0">
              <a:latin typeface="Century" pitchFamily="18" charset="0"/>
              <a:ea typeface="ＭＳ Ｐゴシック"/>
              <a:cs typeface="Century" pitchFamily="18" charset="0"/>
            </a:endParaRPr>
          </a:p>
        </p:txBody>
      </p:sp>
      <p:sp>
        <p:nvSpPr>
          <p:cNvPr id="3" name="Content Placeholder 2"/>
          <p:cNvSpPr>
            <a:spLocks noGrp="1"/>
          </p:cNvSpPr>
          <p:nvPr>
            <p:ph idx="1"/>
          </p:nvPr>
        </p:nvSpPr>
        <p:spPr>
          <a:xfrm>
            <a:off x="373063" y="1654175"/>
            <a:ext cx="8545512" cy="4978400"/>
          </a:xfrm>
        </p:spPr>
        <p:txBody>
          <a:bodyPr/>
          <a:lstStyle/>
          <a:p>
            <a:pPr marL="342900" lvl="1" indent="-342900">
              <a:buFont typeface="Arial" pitchFamily="34" charset="0"/>
              <a:buChar char="•"/>
              <a:defRPr/>
            </a:pPr>
            <a:r>
              <a:rPr lang="en-US" sz="1800" b="1" dirty="0" smtClean="0">
                <a:solidFill>
                  <a:schemeClr val="tx1"/>
                </a:solidFill>
              </a:rPr>
              <a:t>ONC </a:t>
            </a:r>
            <a:r>
              <a:rPr lang="en-US" sz="1800" b="1" dirty="0">
                <a:solidFill>
                  <a:schemeClr val="tx1"/>
                </a:solidFill>
              </a:rPr>
              <a:t>Sponsors</a:t>
            </a:r>
          </a:p>
          <a:p>
            <a:pPr marL="742950" lvl="2" indent="-342900">
              <a:buFont typeface="Arial" pitchFamily="34" charset="0"/>
              <a:buChar char="•"/>
              <a:defRPr/>
            </a:pPr>
            <a:r>
              <a:rPr lang="en-US" sz="1600" dirty="0">
                <a:solidFill>
                  <a:schemeClr val="tx1"/>
                </a:solidFill>
              </a:rPr>
              <a:t>Jacob </a:t>
            </a:r>
            <a:r>
              <a:rPr lang="en-US" sz="1600" dirty="0" smtClean="0">
                <a:solidFill>
                  <a:schemeClr val="tx1"/>
                </a:solidFill>
              </a:rPr>
              <a:t>Reider</a:t>
            </a:r>
            <a:r>
              <a:rPr lang="en-US" sz="1600" dirty="0" smtClean="0">
                <a:solidFill>
                  <a:schemeClr val="tx1"/>
                </a:solidFill>
              </a:rPr>
              <a:t>  </a:t>
            </a:r>
            <a:r>
              <a:rPr lang="en-US" sz="1600" dirty="0">
                <a:solidFill>
                  <a:schemeClr val="tx1"/>
                </a:solidFill>
              </a:rPr>
              <a:t>:</a:t>
            </a:r>
            <a:r>
              <a:rPr lang="en-US" sz="1600" dirty="0">
                <a:hlinkClick r:id="rId3"/>
              </a:rPr>
              <a:t>Jacob.Reider@hhs.gov</a:t>
            </a:r>
            <a:endParaRPr lang="en-US" sz="1600" dirty="0"/>
          </a:p>
          <a:p>
            <a:pPr marL="742950" lvl="2" indent="-342900">
              <a:buFont typeface="Arial" pitchFamily="34" charset="0"/>
              <a:buChar char="•"/>
              <a:defRPr/>
            </a:pPr>
            <a:r>
              <a:rPr lang="en-US" sz="1600" dirty="0">
                <a:solidFill>
                  <a:schemeClr val="tx1"/>
                </a:solidFill>
              </a:rPr>
              <a:t>Alicia Morton: </a:t>
            </a:r>
            <a:r>
              <a:rPr lang="en-US" sz="1600" dirty="0">
                <a:hlinkClick r:id="rId4"/>
              </a:rPr>
              <a:t>alicia.morton@hhs.gov</a:t>
            </a:r>
            <a:r>
              <a:rPr lang="en-US" sz="1600" dirty="0"/>
              <a:t> </a:t>
            </a:r>
            <a:endParaRPr lang="en-US" sz="1600" dirty="0" smtClean="0"/>
          </a:p>
          <a:p>
            <a:pPr marL="742950" lvl="2" indent="-342900">
              <a:defRPr/>
            </a:pPr>
            <a:r>
              <a:rPr lang="en-US" sz="1600" dirty="0" smtClean="0">
                <a:solidFill>
                  <a:schemeClr val="tx1"/>
                </a:solidFill>
              </a:rPr>
              <a:t>Joe </a:t>
            </a:r>
            <a:r>
              <a:rPr lang="en-US" sz="1600" dirty="0" err="1" smtClean="0">
                <a:solidFill>
                  <a:schemeClr val="tx1"/>
                </a:solidFill>
              </a:rPr>
              <a:t>Bormel</a:t>
            </a:r>
            <a:r>
              <a:rPr lang="en-US" sz="1600" dirty="0">
                <a:solidFill>
                  <a:schemeClr val="tx1"/>
                </a:solidFill>
              </a:rPr>
              <a:t>: </a:t>
            </a:r>
            <a:r>
              <a:rPr lang="en-US" sz="1600" dirty="0" smtClean="0">
                <a:solidFill>
                  <a:schemeClr val="tx1"/>
                </a:solidFill>
                <a:hlinkClick r:id="rId5"/>
              </a:rPr>
              <a:t>Joseph.Bormel@hhs.gov</a:t>
            </a:r>
            <a:r>
              <a:rPr lang="en-US" sz="1600" dirty="0" smtClean="0">
                <a:solidFill>
                  <a:schemeClr val="tx1"/>
                </a:solidFill>
              </a:rPr>
              <a:t> </a:t>
            </a:r>
          </a:p>
          <a:p>
            <a:pPr marL="742950" lvl="2" indent="-342900">
              <a:defRPr/>
            </a:pPr>
            <a:r>
              <a:rPr lang="en-US" sz="1600" dirty="0" smtClean="0">
                <a:solidFill>
                  <a:schemeClr val="tx1"/>
                </a:solidFill>
              </a:rPr>
              <a:t>Amy </a:t>
            </a:r>
            <a:r>
              <a:rPr lang="en-US" sz="1600" dirty="0" err="1" smtClean="0">
                <a:solidFill>
                  <a:schemeClr val="tx1"/>
                </a:solidFill>
              </a:rPr>
              <a:t>Helwig</a:t>
            </a:r>
            <a:r>
              <a:rPr lang="en-US" sz="1600" dirty="0" smtClean="0">
                <a:solidFill>
                  <a:schemeClr val="tx1"/>
                </a:solidFill>
              </a:rPr>
              <a:t>: </a:t>
            </a:r>
            <a:r>
              <a:rPr lang="en-US" sz="1600" dirty="0" smtClean="0">
                <a:hlinkClick r:id="rId6"/>
              </a:rPr>
              <a:t>amy.helwig@hhs.gov</a:t>
            </a:r>
            <a:r>
              <a:rPr lang="en-US" sz="1600" dirty="0" smtClean="0"/>
              <a:t> </a:t>
            </a:r>
            <a:endParaRPr lang="en-US" sz="1600" dirty="0">
              <a:solidFill>
                <a:schemeClr val="tx1"/>
              </a:solidFill>
            </a:endParaRPr>
          </a:p>
          <a:p>
            <a:pPr marL="342900" lvl="1" indent="-342900">
              <a:buFont typeface="Arial" pitchFamily="34" charset="0"/>
              <a:buChar char="•"/>
              <a:defRPr/>
            </a:pPr>
            <a:r>
              <a:rPr lang="en-US" sz="1800" b="1" dirty="0" smtClean="0">
                <a:solidFill>
                  <a:schemeClr val="tx1"/>
                </a:solidFill>
              </a:rPr>
              <a:t>Initiative Coordinator:</a:t>
            </a:r>
          </a:p>
          <a:p>
            <a:pPr marL="742950" lvl="2" indent="-342900">
              <a:buFont typeface="Arial" pitchFamily="34" charset="0"/>
              <a:buChar char="•"/>
              <a:defRPr/>
            </a:pPr>
            <a:r>
              <a:rPr lang="en-US" sz="1600" dirty="0" smtClean="0">
                <a:solidFill>
                  <a:schemeClr val="tx1"/>
                </a:solidFill>
              </a:rPr>
              <a:t>Ken Kawamoto: </a:t>
            </a:r>
            <a:r>
              <a:rPr lang="en-US" sz="1600" dirty="0" smtClean="0">
                <a:solidFill>
                  <a:schemeClr val="tx1"/>
                </a:solidFill>
                <a:hlinkClick r:id="rId7"/>
              </a:rPr>
              <a:t>kensaku.kawamoto@utah.edu</a:t>
            </a:r>
            <a:r>
              <a:rPr lang="en-US" sz="1600" dirty="0" smtClean="0">
                <a:solidFill>
                  <a:schemeClr val="tx1"/>
                </a:solidFill>
              </a:rPr>
              <a:t>  </a:t>
            </a:r>
          </a:p>
          <a:p>
            <a:pPr marL="342900" lvl="1" indent="-342900">
              <a:buFont typeface="Arial" pitchFamily="34" charset="0"/>
              <a:buChar char="•"/>
              <a:defRPr/>
            </a:pPr>
            <a:r>
              <a:rPr lang="en-US" sz="1800" b="1" dirty="0" smtClean="0">
                <a:solidFill>
                  <a:schemeClr val="tx1"/>
                </a:solidFill>
              </a:rPr>
              <a:t>Subject Matter Experts</a:t>
            </a:r>
            <a:r>
              <a:rPr lang="en-US" sz="1800" dirty="0" smtClean="0">
                <a:solidFill>
                  <a:schemeClr val="tx1"/>
                </a:solidFill>
              </a:rPr>
              <a:t>:</a:t>
            </a:r>
          </a:p>
          <a:p>
            <a:pPr marL="742950" lvl="2" indent="-342900">
              <a:buFont typeface="Arial" pitchFamily="34" charset="0"/>
              <a:buChar char="•"/>
              <a:defRPr/>
            </a:pPr>
            <a:r>
              <a:rPr lang="en-US" sz="1600" dirty="0" smtClean="0">
                <a:solidFill>
                  <a:schemeClr val="tx1"/>
                </a:solidFill>
              </a:rPr>
              <a:t>Aziz Boxwala: </a:t>
            </a:r>
            <a:r>
              <a:rPr lang="en-US" sz="1600" dirty="0" smtClean="0">
                <a:hlinkClick r:id="rId8"/>
              </a:rPr>
              <a:t>aziz.boxwala@meliorix.com</a:t>
            </a:r>
            <a:r>
              <a:rPr lang="en-US" sz="1600" dirty="0" smtClean="0"/>
              <a:t> </a:t>
            </a:r>
            <a:endParaRPr lang="en-US" sz="1600" dirty="0" smtClean="0">
              <a:solidFill>
                <a:schemeClr val="tx1"/>
              </a:solidFill>
            </a:endParaRPr>
          </a:p>
          <a:p>
            <a:pPr marL="742950" lvl="2" indent="-342900">
              <a:buFont typeface="Arial" pitchFamily="34" charset="0"/>
              <a:buChar char="•"/>
              <a:defRPr/>
            </a:pPr>
            <a:r>
              <a:rPr lang="en-US" sz="1600" dirty="0" smtClean="0">
                <a:solidFill>
                  <a:schemeClr val="tx1"/>
                </a:solidFill>
              </a:rPr>
              <a:t>Bryn Rhodes:  </a:t>
            </a:r>
            <a:r>
              <a:rPr lang="en-US" sz="1600" dirty="0" smtClean="0">
                <a:hlinkClick r:id="rId9"/>
              </a:rPr>
              <a:t>bryn@veracitysolutions.com</a:t>
            </a:r>
            <a:r>
              <a:rPr lang="en-US" sz="1600" dirty="0" smtClean="0"/>
              <a:t> </a:t>
            </a:r>
            <a:endParaRPr lang="en-US" sz="1600" dirty="0" smtClean="0">
              <a:solidFill>
                <a:schemeClr val="tx1"/>
              </a:solidFill>
            </a:endParaRPr>
          </a:p>
          <a:p>
            <a:pPr marL="342900" lvl="1" indent="-342900">
              <a:buFont typeface="Arial" pitchFamily="34" charset="0"/>
              <a:buChar char="•"/>
              <a:defRPr/>
            </a:pPr>
            <a:r>
              <a:rPr lang="en-US" sz="1800" b="1" dirty="0" smtClean="0">
                <a:solidFill>
                  <a:schemeClr val="tx1"/>
                </a:solidFill>
              </a:rPr>
              <a:t>Support Team:</a:t>
            </a:r>
          </a:p>
          <a:p>
            <a:pPr marL="742950" lvl="2" indent="-342900">
              <a:buFont typeface="Arial" pitchFamily="34" charset="0"/>
              <a:buChar char="•"/>
              <a:defRPr/>
            </a:pPr>
            <a:r>
              <a:rPr lang="en-US" sz="1600" dirty="0" smtClean="0">
                <a:solidFill>
                  <a:schemeClr val="tx1"/>
                </a:solidFill>
              </a:rPr>
              <a:t>Project Management: Jamie Parker </a:t>
            </a:r>
            <a:r>
              <a:rPr lang="en-US" sz="1600" dirty="0" smtClean="0">
                <a:hlinkClick r:id="rId10"/>
              </a:rPr>
              <a:t>jamie.parker@esacinc.com</a:t>
            </a:r>
            <a:r>
              <a:rPr lang="en-US" sz="1600" dirty="0" smtClean="0">
                <a:solidFill>
                  <a:schemeClr val="tx1"/>
                </a:solidFill>
              </a:rPr>
              <a:t> </a:t>
            </a:r>
          </a:p>
          <a:p>
            <a:pPr marL="742950" lvl="2" indent="-342900">
              <a:buFont typeface="Arial" pitchFamily="34" charset="0"/>
              <a:buChar char="•"/>
              <a:defRPr/>
            </a:pPr>
            <a:r>
              <a:rPr lang="en-US" sz="1600" dirty="0" smtClean="0">
                <a:solidFill>
                  <a:schemeClr val="tx1"/>
                </a:solidFill>
              </a:rPr>
              <a:t>Use Case Development: Virginia Riehl</a:t>
            </a:r>
            <a:r>
              <a:rPr lang="en-US" sz="1600" dirty="0">
                <a:solidFill>
                  <a:schemeClr val="tx1"/>
                </a:solidFill>
              </a:rPr>
              <a:t>: </a:t>
            </a:r>
            <a:r>
              <a:rPr lang="en-US" sz="1600" dirty="0" smtClean="0">
                <a:solidFill>
                  <a:schemeClr val="tx1"/>
                </a:solidFill>
                <a:hlinkClick r:id="rId11"/>
              </a:rPr>
              <a:t>virginia.riehl@verizon.net</a:t>
            </a:r>
            <a:endParaRPr lang="en-US" sz="1600" dirty="0">
              <a:solidFill>
                <a:schemeClr val="tx1"/>
              </a:solidFill>
            </a:endParaRPr>
          </a:p>
          <a:p>
            <a:pPr marL="742950" lvl="2" indent="-342900">
              <a:buFont typeface="Arial" pitchFamily="34" charset="0"/>
              <a:buChar char="•"/>
              <a:defRPr/>
            </a:pPr>
            <a:r>
              <a:rPr lang="en-US" sz="1600" dirty="0" smtClean="0">
                <a:solidFill>
                  <a:schemeClr val="tx1"/>
                </a:solidFill>
              </a:rPr>
              <a:t>Standards and Harmonization: Anna Langhans</a:t>
            </a:r>
            <a:r>
              <a:rPr lang="en-US" sz="1600" dirty="0">
                <a:solidFill>
                  <a:schemeClr val="tx1"/>
                </a:solidFill>
              </a:rPr>
              <a:t> </a:t>
            </a:r>
            <a:r>
              <a:rPr lang="en-US" sz="1600" dirty="0" smtClean="0">
                <a:solidFill>
                  <a:schemeClr val="tx1"/>
                </a:solidFill>
                <a:hlinkClick r:id="rId12"/>
              </a:rPr>
              <a:t>anna.langhans@accenturefederal.com</a:t>
            </a:r>
            <a:r>
              <a:rPr lang="en-US" sz="1600" dirty="0" smtClean="0">
                <a:solidFill>
                  <a:schemeClr val="tx1"/>
                </a:solidFill>
              </a:rPr>
              <a:t> and Atanu Sen</a:t>
            </a:r>
            <a:r>
              <a:rPr lang="en-US" sz="1600" dirty="0">
                <a:solidFill>
                  <a:schemeClr val="tx1"/>
                </a:solidFill>
              </a:rPr>
              <a:t>: </a:t>
            </a:r>
            <a:r>
              <a:rPr lang="en-US" sz="1600" dirty="0" smtClean="0">
                <a:solidFill>
                  <a:schemeClr val="tx1"/>
                </a:solidFill>
                <a:hlinkClick r:id="rId13"/>
              </a:rPr>
              <a:t>atanu.sen@accenture.com</a:t>
            </a:r>
            <a:r>
              <a:rPr lang="en-US" sz="1600" dirty="0" smtClean="0">
                <a:solidFill>
                  <a:schemeClr val="tx1"/>
                </a:solidFill>
              </a:rPr>
              <a:t> </a:t>
            </a:r>
          </a:p>
          <a:p>
            <a:pPr marL="0" lvl="1" indent="0">
              <a:buNone/>
              <a:defRPr/>
            </a:pPr>
            <a:endParaRPr lang="en-US" sz="1600" dirty="0" smtClean="0"/>
          </a:p>
        </p:txBody>
      </p:sp>
      <p:sp>
        <p:nvSpPr>
          <p:cNvPr id="46083" name="Slide Number Placeholder 4"/>
          <p:cNvSpPr>
            <a:spLocks noGrp="1"/>
          </p:cNvSpPr>
          <p:nvPr>
            <p:ph type="sldNum" sz="quarter" idx="12"/>
          </p:nvPr>
        </p:nvSpPr>
        <p:spPr bwMode="auto">
          <a:xfrm>
            <a:off x="0" y="6492875"/>
            <a:ext cx="2133600" cy="365125"/>
          </a:xfrm>
          <a:noFill/>
          <a:ln>
            <a:miter lim="800000"/>
            <a:headEnd/>
            <a:tailEnd/>
          </a:ln>
        </p:spPr>
        <p:txBody>
          <a:bodyPr/>
          <a:lstStyle/>
          <a:p>
            <a:pPr algn="l"/>
            <a:fld id="{EFF12A7A-AFA4-4DB6-B2A2-76472AD48F5C}" type="slidenum">
              <a:rPr lang="en-US" smtClean="0">
                <a:ea typeface="ＭＳ Ｐゴシック"/>
                <a:cs typeface="ＭＳ Ｐゴシック"/>
              </a:rPr>
              <a:pPr algn="l"/>
              <a:t>11</a:t>
            </a:fld>
            <a:endParaRPr lang="en-US" dirty="0" smtClean="0">
              <a:ea typeface="ＭＳ Ｐゴシック"/>
              <a:cs typeface="ＭＳ Ｐゴシック"/>
            </a:endParaRPr>
          </a:p>
        </p:txBody>
      </p:sp>
    </p:spTree>
    <p:extLst>
      <p:ext uri="{BB962C8B-B14F-4D97-AF65-F5344CB8AC3E}">
        <p14:creationId xmlns:p14="http://schemas.microsoft.com/office/powerpoint/2010/main" val="3227404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newMentor </a:t>
            </a:r>
            <a:r>
              <a:rPr lang="en-US" sz="1800" dirty="0" smtClean="0"/>
              <a:t>&amp; </a:t>
            </a:r>
            <a:r>
              <a:rPr lang="en-US" sz="1800" dirty="0" err="1" smtClean="0"/>
              <a:t>Allscripts</a:t>
            </a:r>
            <a:r>
              <a:rPr lang="en-US" dirty="0" smtClean="0"/>
              <a:t/>
            </a:r>
            <a:br>
              <a:rPr lang="en-US" dirty="0" smtClean="0"/>
            </a:br>
            <a:r>
              <a:rPr lang="en-US" dirty="0" smtClean="0"/>
              <a:t>Overview of the Pilot</a:t>
            </a:r>
            <a:endParaRPr lang="en-US" dirty="0"/>
          </a:p>
        </p:txBody>
      </p:sp>
      <p:sp>
        <p:nvSpPr>
          <p:cNvPr id="3" name="Content Placeholder 2"/>
          <p:cNvSpPr>
            <a:spLocks noGrp="1"/>
          </p:cNvSpPr>
          <p:nvPr>
            <p:ph idx="1"/>
          </p:nvPr>
        </p:nvSpPr>
        <p:spPr>
          <a:xfrm>
            <a:off x="373063" y="1705714"/>
            <a:ext cx="8229600" cy="4141788"/>
          </a:xfrm>
        </p:spPr>
        <p:txBody>
          <a:bodyPr>
            <a:normAutofit lnSpcReduction="10000"/>
          </a:bodyPr>
          <a:lstStyle/>
          <a:p>
            <a:pPr>
              <a:buFont typeface="Arial" pitchFamily="34" charset="0"/>
              <a:buChar char="•"/>
            </a:pPr>
            <a:r>
              <a:rPr lang="en-US" dirty="0" smtClean="0"/>
              <a:t>Goal</a:t>
            </a:r>
          </a:p>
          <a:p>
            <a:pPr lvl="1">
              <a:buFont typeface="Arial" pitchFamily="34" charset="0"/>
              <a:buChar char="•"/>
            </a:pPr>
            <a:r>
              <a:rPr lang="en-US" dirty="0" smtClean="0"/>
              <a:t>Translation of ECA rule from HeD to </a:t>
            </a:r>
            <a:r>
              <a:rPr lang="en-US" dirty="0" err="1" smtClean="0"/>
              <a:t>Allscripts</a:t>
            </a:r>
            <a:r>
              <a:rPr lang="en-US" dirty="0" smtClean="0"/>
              <a:t> </a:t>
            </a:r>
            <a:r>
              <a:rPr lang="en-US" dirty="0" smtClean="0"/>
              <a:t>CREF and accurate execution of ECA rule in the </a:t>
            </a:r>
            <a:r>
              <a:rPr lang="en-US" dirty="0" err="1" smtClean="0"/>
              <a:t>Allscripts</a:t>
            </a:r>
            <a:r>
              <a:rPr lang="en-US" dirty="0" smtClean="0"/>
              <a:t> </a:t>
            </a:r>
            <a:r>
              <a:rPr lang="en-US" dirty="0" smtClean="0"/>
              <a:t>CDS environment</a:t>
            </a:r>
          </a:p>
          <a:p>
            <a:pPr lvl="1">
              <a:buFont typeface="Arial" pitchFamily="34" charset="0"/>
              <a:buChar char="•"/>
            </a:pPr>
            <a:r>
              <a:rPr lang="en-US" dirty="0" smtClean="0"/>
              <a:t>Meaningful Use rule NQF 0068: Ischemic Vascular Disease (IVD): Use of Aspirin or Another Antithrombotic</a:t>
            </a:r>
          </a:p>
          <a:p>
            <a:pPr>
              <a:buFont typeface="Arial" pitchFamily="34" charset="0"/>
              <a:buChar char="•"/>
            </a:pPr>
            <a:r>
              <a:rPr lang="en-US" dirty="0" smtClean="0"/>
              <a:t>Artifact supplier: newMentor</a:t>
            </a:r>
          </a:p>
          <a:p>
            <a:pPr lvl="1">
              <a:buFont typeface="Arial" pitchFamily="34" charset="0"/>
              <a:buChar char="•"/>
            </a:pPr>
            <a:r>
              <a:rPr lang="en-US" dirty="0" smtClean="0">
                <a:hlinkClick r:id="rId3"/>
              </a:rPr>
              <a:t>http://www.newmentor.com</a:t>
            </a:r>
            <a:endParaRPr lang="en-US" dirty="0" smtClean="0"/>
          </a:p>
          <a:p>
            <a:pPr lvl="1">
              <a:buFont typeface="Arial" pitchFamily="34" charset="0"/>
              <a:buChar char="•"/>
            </a:pPr>
            <a:r>
              <a:rPr lang="en-US" dirty="0" smtClean="0"/>
              <a:t>Project lead: Julie Scherer</a:t>
            </a:r>
          </a:p>
          <a:p>
            <a:pPr>
              <a:buFont typeface="Arial" pitchFamily="34" charset="0"/>
              <a:buChar char="•"/>
            </a:pPr>
            <a:r>
              <a:rPr lang="en-US" dirty="0" smtClean="0"/>
              <a:t>Artifact consumer: </a:t>
            </a:r>
            <a:r>
              <a:rPr lang="en-US" dirty="0" smtClean="0"/>
              <a:t>Allscripts</a:t>
            </a:r>
            <a:endParaRPr lang="en-US" dirty="0" smtClean="0"/>
          </a:p>
          <a:p>
            <a:pPr lvl="1">
              <a:buFont typeface="Arial" pitchFamily="34" charset="0"/>
              <a:buChar char="•"/>
            </a:pPr>
            <a:r>
              <a:rPr lang="en-US" dirty="0" smtClean="0">
                <a:hlinkClick r:id="rId4"/>
              </a:rPr>
              <a:t>http://www.allscripts.com</a:t>
            </a:r>
            <a:endParaRPr lang="en-US" dirty="0" smtClean="0"/>
          </a:p>
          <a:p>
            <a:pPr lvl="1">
              <a:buFont typeface="Arial" pitchFamily="34" charset="0"/>
              <a:buChar char="•"/>
            </a:pPr>
            <a:r>
              <a:rPr lang="en-US" dirty="0" smtClean="0"/>
              <a:t>Project lead: Robin Williams</a:t>
            </a:r>
          </a:p>
          <a:p>
            <a:pPr lvl="1">
              <a:buFont typeface="Arial" pitchFamily="34" charset="0"/>
              <a:buChar char="•"/>
            </a:pPr>
            <a:endParaRPr lang="en-US" dirty="0" smtClean="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12</a:t>
            </a:fld>
            <a:endParaRPr lang="en-US" dirty="0"/>
          </a:p>
        </p:txBody>
      </p:sp>
    </p:spTree>
    <p:extLst>
      <p:ext uri="{BB962C8B-B14F-4D97-AF65-F5344CB8AC3E}">
        <p14:creationId xmlns:p14="http://schemas.microsoft.com/office/powerpoint/2010/main" val="3630188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newMentor </a:t>
            </a:r>
            <a:r>
              <a:rPr lang="en-US" sz="1800" dirty="0"/>
              <a:t>&amp; </a:t>
            </a:r>
            <a:r>
              <a:rPr lang="en-US" sz="1800" dirty="0" err="1" smtClean="0"/>
              <a:t>Allscripts</a:t>
            </a:r>
            <a:r>
              <a:rPr lang="en-US" dirty="0"/>
              <a:t/>
            </a:r>
            <a:br>
              <a:rPr lang="en-US" dirty="0"/>
            </a:br>
            <a:r>
              <a:rPr lang="en-US" dirty="0"/>
              <a:t>Operationalizing </a:t>
            </a:r>
            <a:r>
              <a:rPr lang="en-US" dirty="0" smtClean="0"/>
              <a:t>the Pilot	</a:t>
            </a:r>
            <a:endParaRPr lang="en-US" dirty="0"/>
          </a:p>
        </p:txBody>
      </p:sp>
      <p:sp>
        <p:nvSpPr>
          <p:cNvPr id="3" name="Content Placeholder 2"/>
          <p:cNvSpPr>
            <a:spLocks noGrp="1"/>
          </p:cNvSpPr>
          <p:nvPr>
            <p:ph idx="1"/>
          </p:nvPr>
        </p:nvSpPr>
        <p:spPr>
          <a:xfrm>
            <a:off x="373063" y="1584805"/>
            <a:ext cx="8229600" cy="4305632"/>
          </a:xfrm>
        </p:spPr>
        <p:txBody>
          <a:bodyPr>
            <a:normAutofit fontScale="85000" lnSpcReduction="20000"/>
          </a:bodyPr>
          <a:lstStyle/>
          <a:p>
            <a:pPr>
              <a:buFont typeface="Arial" pitchFamily="34" charset="0"/>
              <a:buChar char="•"/>
            </a:pPr>
            <a:r>
              <a:rPr lang="en-US" dirty="0" smtClean="0"/>
              <a:t>NQF 0068 ECA rule written to conform to HeD Implementation Guide and associated specifications</a:t>
            </a:r>
          </a:p>
          <a:p>
            <a:pPr>
              <a:buFont typeface="Arial" pitchFamily="34" charset="0"/>
              <a:buChar char="•"/>
            </a:pPr>
            <a:r>
              <a:rPr lang="en-US" dirty="0" smtClean="0"/>
              <a:t>Pilot resources:</a:t>
            </a:r>
          </a:p>
          <a:p>
            <a:pPr lvl="1">
              <a:buFont typeface="Arial" pitchFamily="34" charset="0"/>
              <a:buChar char="•"/>
            </a:pPr>
            <a:r>
              <a:rPr lang="en-US" dirty="0" smtClean="0"/>
              <a:t>Clinical informaticist, knowledge engineers, software engineers, QA engineer, project manager</a:t>
            </a:r>
          </a:p>
          <a:p>
            <a:pPr>
              <a:buFont typeface="Arial" pitchFamily="34" charset="0"/>
              <a:buChar char="•"/>
            </a:pPr>
            <a:r>
              <a:rPr lang="en-US" dirty="0" smtClean="0"/>
              <a:t>Standards and terminology:</a:t>
            </a:r>
          </a:p>
          <a:p>
            <a:pPr lvl="1">
              <a:buFont typeface="Arial" pitchFamily="34" charset="0"/>
              <a:buChar char="•"/>
            </a:pPr>
            <a:r>
              <a:rPr lang="en-US" dirty="0" smtClean="0"/>
              <a:t>HL7 Implementation Guide: Clinical Decision Support Knowledge Artifact Implementation Guide, Release 1</a:t>
            </a:r>
          </a:p>
          <a:p>
            <a:pPr lvl="1">
              <a:buFont typeface="Arial" pitchFamily="34" charset="0"/>
              <a:buChar char="•"/>
            </a:pPr>
            <a:r>
              <a:rPr lang="en-US" dirty="0" smtClean="0"/>
              <a:t>HL7 Version 3 Domain Analysis Model: Virtual Medical Record for Clinical Decision Support, Release 1</a:t>
            </a:r>
          </a:p>
          <a:p>
            <a:pPr lvl="1">
              <a:buFont typeface="Arial" pitchFamily="34" charset="0"/>
              <a:buChar char="•"/>
            </a:pPr>
            <a:r>
              <a:rPr lang="en-US" dirty="0" smtClean="0"/>
              <a:t>Vocabulary as recommended by HeD</a:t>
            </a:r>
          </a:p>
          <a:p>
            <a:pPr lvl="1">
              <a:buFont typeface="Arial" pitchFamily="34" charset="0"/>
              <a:buChar char="•"/>
            </a:pPr>
            <a:r>
              <a:rPr lang="en-US" dirty="0" smtClean="0"/>
              <a:t>Predefined eMeasure </a:t>
            </a:r>
            <a:r>
              <a:rPr lang="en-US" dirty="0"/>
              <a:t>values sets from </a:t>
            </a:r>
            <a:r>
              <a:rPr lang="en-US" dirty="0" smtClean="0"/>
              <a:t>VSAC</a:t>
            </a:r>
          </a:p>
          <a:p>
            <a:pPr>
              <a:buFont typeface="Arial" pitchFamily="34" charset="0"/>
              <a:buChar char="•"/>
            </a:pPr>
            <a:r>
              <a:rPr lang="en-US" dirty="0" smtClean="0"/>
              <a:t>Tools:</a:t>
            </a:r>
          </a:p>
          <a:p>
            <a:pPr lvl="1">
              <a:buFont typeface="Arial" pitchFamily="34" charset="0"/>
              <a:buChar char="•"/>
            </a:pPr>
            <a:r>
              <a:rPr lang="en-US" dirty="0" smtClean="0"/>
              <a:t>HeD XML schema validator</a:t>
            </a:r>
          </a:p>
          <a:p>
            <a:pPr lvl="1">
              <a:buFont typeface="Arial" pitchFamily="34" charset="0"/>
              <a:buChar char="•"/>
            </a:pPr>
            <a:r>
              <a:rPr lang="en-US" dirty="0" smtClean="0"/>
              <a:t>CREF translation plug-in for the HeD Artifact Utility</a:t>
            </a:r>
          </a:p>
          <a:p>
            <a:pPr lvl="1">
              <a:buFont typeface="Arial" pitchFamily="34" charset="0"/>
              <a:buChar char="•"/>
            </a:pPr>
            <a:r>
              <a:rPr lang="en-US" dirty="0" smtClean="0"/>
              <a:t>Allscripts</a:t>
            </a:r>
            <a:r>
              <a:rPr lang="en-US" dirty="0" smtClean="0"/>
              <a:t> test cases and testing environment</a:t>
            </a:r>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13</a:t>
            </a:fld>
            <a:endParaRPr lang="en-US" dirty="0"/>
          </a:p>
        </p:txBody>
      </p:sp>
    </p:spTree>
    <p:extLst>
      <p:ext uri="{BB962C8B-B14F-4D97-AF65-F5344CB8AC3E}">
        <p14:creationId xmlns:p14="http://schemas.microsoft.com/office/powerpoint/2010/main" val="2437196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newMentor </a:t>
            </a:r>
            <a:r>
              <a:rPr lang="en-US" sz="1800" dirty="0"/>
              <a:t>&amp; </a:t>
            </a:r>
            <a:r>
              <a:rPr lang="en-US" sz="1800" dirty="0" err="1" smtClean="0"/>
              <a:t>Allscripts</a:t>
            </a:r>
            <a:r>
              <a:rPr lang="en-US" dirty="0"/>
              <a:t/>
            </a:r>
            <a:br>
              <a:rPr lang="en-US" dirty="0"/>
            </a:br>
            <a:r>
              <a:rPr lang="en-US" dirty="0"/>
              <a:t>Operationalizing </a:t>
            </a:r>
            <a:r>
              <a:rPr lang="en-US" dirty="0" smtClean="0"/>
              <a:t>the Pilot	</a:t>
            </a:r>
            <a:r>
              <a:rPr lang="en-US" sz="3200" dirty="0" smtClean="0"/>
              <a:t>(cont.)</a:t>
            </a:r>
            <a:endParaRPr lang="en-US" sz="3200" dirty="0"/>
          </a:p>
        </p:txBody>
      </p:sp>
      <p:sp>
        <p:nvSpPr>
          <p:cNvPr id="3" name="Content Placeholder 2"/>
          <p:cNvSpPr>
            <a:spLocks noGrp="1"/>
          </p:cNvSpPr>
          <p:nvPr>
            <p:ph idx="1"/>
          </p:nvPr>
        </p:nvSpPr>
        <p:spPr>
          <a:xfrm>
            <a:off x="373063" y="1705714"/>
            <a:ext cx="8229600" cy="4141788"/>
          </a:xfrm>
        </p:spPr>
        <p:txBody>
          <a:bodyPr>
            <a:normAutofit fontScale="92500" lnSpcReduction="20000"/>
          </a:bodyPr>
          <a:lstStyle/>
          <a:p>
            <a:pPr>
              <a:buFont typeface="Arial" pitchFamily="34" charset="0"/>
              <a:buChar char="•"/>
            </a:pPr>
            <a:r>
              <a:rPr lang="en-US" dirty="0"/>
              <a:t>	</a:t>
            </a:r>
            <a:r>
              <a:rPr lang="en-US" dirty="0" smtClean="0"/>
              <a:t>Findings:</a:t>
            </a:r>
          </a:p>
          <a:p>
            <a:pPr lvl="1">
              <a:buFont typeface="Arial" pitchFamily="34" charset="0"/>
              <a:buChar char="•"/>
            </a:pPr>
            <a:r>
              <a:rPr lang="en-US" dirty="0" smtClean="0"/>
              <a:t>Syntax translation was straightforward </a:t>
            </a:r>
          </a:p>
          <a:p>
            <a:pPr lvl="2"/>
            <a:r>
              <a:rPr lang="en-US" dirty="0"/>
              <a:t>S</a:t>
            </a:r>
            <a:r>
              <a:rPr lang="en-US" dirty="0" smtClean="0"/>
              <a:t>hared heritage of HeD and CREF provided very close mapping of operators</a:t>
            </a:r>
          </a:p>
          <a:p>
            <a:pPr lvl="1">
              <a:buFont typeface="Arial" pitchFamily="34" charset="0"/>
              <a:buChar char="•"/>
            </a:pPr>
            <a:r>
              <a:rPr lang="en-US" dirty="0" smtClean="0"/>
              <a:t>Data model translation required changes to the rule implementation</a:t>
            </a:r>
          </a:p>
          <a:p>
            <a:pPr lvl="2"/>
            <a:r>
              <a:rPr lang="en-US" dirty="0" smtClean="0"/>
              <a:t>Negation rationale: observation of </a:t>
            </a:r>
            <a:r>
              <a:rPr lang="en-US" i="1" dirty="0" smtClean="0"/>
              <a:t>documented</a:t>
            </a:r>
            <a:r>
              <a:rPr lang="en-US" dirty="0" smtClean="0"/>
              <a:t> </a:t>
            </a:r>
            <a:r>
              <a:rPr lang="en-US" i="1" dirty="0" smtClean="0"/>
              <a:t>reason for not prescribing</a:t>
            </a:r>
            <a:r>
              <a:rPr lang="en-US" dirty="0" smtClean="0"/>
              <a:t> versus </a:t>
            </a:r>
            <a:r>
              <a:rPr lang="en-US" i="1" dirty="0" smtClean="0"/>
              <a:t>allergy to aspirin</a:t>
            </a:r>
          </a:p>
          <a:p>
            <a:pPr lvl="2"/>
            <a:r>
              <a:rPr lang="en-US" dirty="0" smtClean="0"/>
              <a:t>Medication: </a:t>
            </a:r>
            <a:r>
              <a:rPr lang="en-US" i="1" dirty="0" smtClean="0"/>
              <a:t>aspirin as a substance </a:t>
            </a:r>
            <a:r>
              <a:rPr lang="en-US" dirty="0" smtClean="0"/>
              <a:t>versus </a:t>
            </a:r>
            <a:r>
              <a:rPr lang="en-US" i="1" dirty="0" smtClean="0"/>
              <a:t>antithrombotic therapy as a class</a:t>
            </a:r>
          </a:p>
          <a:p>
            <a:pPr lvl="2"/>
            <a:r>
              <a:rPr lang="en-US" dirty="0" smtClean="0"/>
              <a:t>Procedures: </a:t>
            </a:r>
            <a:r>
              <a:rPr lang="en-US" i="1" dirty="0" smtClean="0"/>
              <a:t>performed procedure</a:t>
            </a:r>
            <a:r>
              <a:rPr lang="en-US" dirty="0" smtClean="0"/>
              <a:t> versus </a:t>
            </a:r>
            <a:r>
              <a:rPr lang="en-US" i="1" dirty="0" smtClean="0"/>
              <a:t>encounters with procedure code</a:t>
            </a:r>
          </a:p>
          <a:p>
            <a:pPr lvl="1">
              <a:buFont typeface="Arial" pitchFamily="34" charset="0"/>
              <a:buChar char="•"/>
            </a:pPr>
            <a:r>
              <a:rPr lang="en-US" dirty="0" smtClean="0"/>
              <a:t>Gaps in guidance modeling </a:t>
            </a:r>
          </a:p>
          <a:p>
            <a:pPr lvl="2"/>
            <a:r>
              <a:rPr lang="en-US" dirty="0" smtClean="0"/>
              <a:t>Action models differed in messaging granularity, specificity of severity, and action proposal architecture</a:t>
            </a:r>
          </a:p>
          <a:p>
            <a:pPr lvl="2"/>
            <a:r>
              <a:rPr lang="en-US" dirty="0" smtClean="0"/>
              <a:t>HeD rule implementation was modified to meet CREF requirements</a:t>
            </a:r>
          </a:p>
          <a:p>
            <a:pPr lvl="2"/>
            <a:endParaRPr lang="en-US" dirty="0" smtClean="0"/>
          </a:p>
          <a:p>
            <a:pPr lvl="1">
              <a:buFont typeface="Arial" pitchFamily="34" charset="0"/>
              <a:buChar char="•"/>
            </a:pPr>
            <a:endParaRPr lang="en-US" dirty="0" smtClean="0"/>
          </a:p>
          <a:p>
            <a:pPr lvl="1">
              <a:buFont typeface="Arial" pitchFamily="34" charset="0"/>
              <a:buChar char="•"/>
            </a:pPr>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14</a:t>
            </a:fld>
            <a:endParaRPr lang="en-US" dirty="0"/>
          </a:p>
        </p:txBody>
      </p:sp>
    </p:spTree>
    <p:extLst>
      <p:ext uri="{BB962C8B-B14F-4D97-AF65-F5344CB8AC3E}">
        <p14:creationId xmlns:p14="http://schemas.microsoft.com/office/powerpoint/2010/main" val="281081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9" y="323073"/>
            <a:ext cx="8358114" cy="1143000"/>
          </a:xfrm>
        </p:spPr>
        <p:txBody>
          <a:bodyPr/>
          <a:lstStyle/>
          <a:p>
            <a:r>
              <a:rPr lang="en-US" sz="1800" dirty="0" smtClean="0"/>
              <a:t>newMentor </a:t>
            </a:r>
            <a:r>
              <a:rPr lang="en-US" sz="1800" dirty="0"/>
              <a:t>&amp; </a:t>
            </a:r>
            <a:r>
              <a:rPr lang="en-US" sz="1800" dirty="0" err="1" smtClean="0"/>
              <a:t>Allscripts</a:t>
            </a:r>
            <a:r>
              <a:rPr lang="en-US" dirty="0"/>
              <a:t/>
            </a:r>
            <a:br>
              <a:rPr lang="en-US" dirty="0"/>
            </a:br>
            <a:r>
              <a:rPr lang="en-US" dirty="0"/>
              <a:t>How </a:t>
            </a:r>
            <a:r>
              <a:rPr lang="en-US" dirty="0" smtClean="0"/>
              <a:t>Could Others Consume Our Work</a:t>
            </a:r>
            <a:endParaRPr lang="en-US" dirty="0"/>
          </a:p>
        </p:txBody>
      </p:sp>
      <p:sp>
        <p:nvSpPr>
          <p:cNvPr id="3" name="Content Placeholder 2"/>
          <p:cNvSpPr>
            <a:spLocks noGrp="1"/>
          </p:cNvSpPr>
          <p:nvPr>
            <p:ph idx="1"/>
          </p:nvPr>
        </p:nvSpPr>
        <p:spPr>
          <a:xfrm>
            <a:off x="457200" y="1673802"/>
            <a:ext cx="8229600" cy="4141788"/>
          </a:xfrm>
        </p:spPr>
        <p:txBody>
          <a:bodyPr>
            <a:normAutofit/>
          </a:bodyPr>
          <a:lstStyle/>
          <a:p>
            <a:pPr>
              <a:buFont typeface="Arial" pitchFamily="34" charset="0"/>
              <a:buChar char="•"/>
            </a:pPr>
            <a:r>
              <a:rPr lang="en-US" dirty="0" smtClean="0"/>
              <a:t>Resources required:</a:t>
            </a:r>
            <a:endParaRPr lang="en-US" dirty="0"/>
          </a:p>
          <a:p>
            <a:pPr lvl="1">
              <a:buFont typeface="Arial" pitchFamily="34" charset="0"/>
              <a:buChar char="•"/>
            </a:pPr>
            <a:r>
              <a:rPr lang="en-US" dirty="0"/>
              <a:t>Clinical </a:t>
            </a:r>
            <a:r>
              <a:rPr lang="en-US" dirty="0" smtClean="0"/>
              <a:t>informaticists knowledgeable about </a:t>
            </a:r>
            <a:r>
              <a:rPr lang="en-US" dirty="0"/>
              <a:t>clinical content, clinical data </a:t>
            </a:r>
            <a:r>
              <a:rPr lang="en-US" dirty="0" smtClean="0"/>
              <a:t>models, </a:t>
            </a:r>
            <a:r>
              <a:rPr lang="en-US" dirty="0"/>
              <a:t>and value sets</a:t>
            </a:r>
          </a:p>
          <a:p>
            <a:pPr lvl="1">
              <a:buFont typeface="Arial" pitchFamily="34" charset="0"/>
              <a:buChar char="•"/>
            </a:pPr>
            <a:r>
              <a:rPr lang="en-US" dirty="0"/>
              <a:t>Knowledge engineers with expertise in the following:</a:t>
            </a:r>
          </a:p>
          <a:p>
            <a:pPr lvl="2"/>
            <a:r>
              <a:rPr lang="en-US" dirty="0"/>
              <a:t>HeD specification and implementation guide</a:t>
            </a:r>
          </a:p>
          <a:p>
            <a:pPr lvl="2"/>
            <a:r>
              <a:rPr lang="en-US" dirty="0"/>
              <a:t>HeD Artifact Utility and associated plug-ins</a:t>
            </a:r>
          </a:p>
          <a:p>
            <a:pPr lvl="2"/>
            <a:r>
              <a:rPr lang="en-US" dirty="0"/>
              <a:t>vMR clinical object model and </a:t>
            </a:r>
            <a:r>
              <a:rPr lang="en-US" dirty="0" smtClean="0"/>
              <a:t>terminology bindings</a:t>
            </a:r>
            <a:endParaRPr lang="en-US" dirty="0"/>
          </a:p>
          <a:p>
            <a:pPr lvl="2"/>
            <a:r>
              <a:rPr lang="en-US" dirty="0"/>
              <a:t>Artifact consumer’s data model  and rules engine language</a:t>
            </a:r>
          </a:p>
          <a:p>
            <a:pPr lvl="2"/>
            <a:r>
              <a:rPr lang="en-US" dirty="0" smtClean="0"/>
              <a:t>Terminology services and application of </a:t>
            </a:r>
            <a:r>
              <a:rPr lang="en-US" dirty="0"/>
              <a:t>VSAC value sets </a:t>
            </a:r>
            <a:endParaRPr lang="en-US" dirty="0" smtClean="0"/>
          </a:p>
          <a:p>
            <a:pPr lvl="1">
              <a:buFont typeface="Arial" pitchFamily="34" charset="0"/>
              <a:buChar char="•"/>
            </a:pPr>
            <a:r>
              <a:rPr lang="en-US" dirty="0" smtClean="0"/>
              <a:t>Software engineers</a:t>
            </a:r>
          </a:p>
          <a:p>
            <a:pPr lvl="1">
              <a:buFont typeface="Arial" pitchFamily="34" charset="0"/>
              <a:buChar char="•"/>
            </a:pPr>
            <a:r>
              <a:rPr lang="en-US" dirty="0" smtClean="0"/>
              <a:t>Quality </a:t>
            </a:r>
            <a:r>
              <a:rPr lang="en-US" dirty="0"/>
              <a:t>assurance </a:t>
            </a:r>
            <a:r>
              <a:rPr lang="en-US" dirty="0" smtClean="0"/>
              <a:t>specialists</a:t>
            </a:r>
          </a:p>
          <a:p>
            <a:pPr marL="457200" lvl="1" indent="0">
              <a:buNone/>
            </a:pPr>
            <a:endParaRPr lang="en-US" dirty="0"/>
          </a:p>
          <a:p>
            <a:pPr lvl="1">
              <a:buFont typeface="Arial" pitchFamily="34" charset="0"/>
              <a:buChar char="•"/>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15</a:t>
            </a:fld>
            <a:endParaRPr lang="en-US" dirty="0"/>
          </a:p>
        </p:txBody>
      </p:sp>
    </p:spTree>
    <p:extLst>
      <p:ext uri="{BB962C8B-B14F-4D97-AF65-F5344CB8AC3E}">
        <p14:creationId xmlns:p14="http://schemas.microsoft.com/office/powerpoint/2010/main" val="2854940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323073"/>
            <a:ext cx="8229600" cy="1143000"/>
          </a:xfrm>
        </p:spPr>
        <p:txBody>
          <a:bodyPr/>
          <a:lstStyle/>
          <a:p>
            <a:r>
              <a:rPr lang="en-US" sz="1800" dirty="0" smtClean="0"/>
              <a:t>newMentor </a:t>
            </a:r>
            <a:r>
              <a:rPr lang="en-US" sz="1800" dirty="0"/>
              <a:t>&amp; </a:t>
            </a:r>
            <a:r>
              <a:rPr lang="en-US" sz="1800" dirty="0" err="1" smtClean="0"/>
              <a:t>Allscripts</a:t>
            </a:r>
            <a:r>
              <a:rPr lang="en-US" dirty="0"/>
              <a:t/>
            </a:r>
            <a:br>
              <a:rPr lang="en-US" dirty="0"/>
            </a:br>
            <a:r>
              <a:rPr lang="en-US" dirty="0"/>
              <a:t>How Could Others </a:t>
            </a:r>
            <a:r>
              <a:rPr lang="en-US" dirty="0" smtClean="0"/>
              <a:t>Consume </a:t>
            </a:r>
            <a:r>
              <a:rPr lang="en-US" dirty="0"/>
              <a:t>Our Work </a:t>
            </a:r>
            <a:r>
              <a:rPr lang="en-US" sz="3200" dirty="0" smtClean="0"/>
              <a:t>(cont.)</a:t>
            </a:r>
            <a:endParaRPr lang="en-US" sz="3200" dirty="0"/>
          </a:p>
        </p:txBody>
      </p:sp>
      <p:sp>
        <p:nvSpPr>
          <p:cNvPr id="3" name="Content Placeholder 2"/>
          <p:cNvSpPr>
            <a:spLocks noGrp="1"/>
          </p:cNvSpPr>
          <p:nvPr>
            <p:ph idx="1"/>
          </p:nvPr>
        </p:nvSpPr>
        <p:spPr>
          <a:xfrm>
            <a:off x="457200" y="1716334"/>
            <a:ext cx="8229600" cy="4141788"/>
          </a:xfrm>
        </p:spPr>
        <p:txBody>
          <a:bodyPr>
            <a:normAutofit/>
          </a:bodyPr>
          <a:lstStyle/>
          <a:p>
            <a:pPr>
              <a:buFont typeface="Arial" pitchFamily="34" charset="0"/>
              <a:buChar char="•"/>
            </a:pPr>
            <a:r>
              <a:rPr lang="en-US" dirty="0" smtClean="0"/>
              <a:t>Other considerations:</a:t>
            </a:r>
            <a:endParaRPr lang="en-US" dirty="0"/>
          </a:p>
          <a:p>
            <a:pPr lvl="1">
              <a:buFont typeface="Arial" pitchFamily="34" charset="0"/>
              <a:buChar char="•"/>
            </a:pPr>
            <a:r>
              <a:rPr lang="en-US" dirty="0" smtClean="0"/>
              <a:t>Documentation of workflow impact on clinical data model and rules execution</a:t>
            </a:r>
          </a:p>
          <a:p>
            <a:pPr lvl="1">
              <a:buFont typeface="Arial" pitchFamily="34" charset="0"/>
              <a:buChar char="•"/>
            </a:pPr>
            <a:r>
              <a:rPr lang="en-US" dirty="0" smtClean="0"/>
              <a:t>Analysis of the interdependence of actions and system messaging architecture</a:t>
            </a:r>
          </a:p>
          <a:p>
            <a:pPr lvl="1">
              <a:buFont typeface="Arial" pitchFamily="34" charset="0"/>
              <a:buChar char="•"/>
            </a:pPr>
            <a:r>
              <a:rPr lang="en-US" dirty="0" smtClean="0"/>
              <a:t>Use of terminology services and eMeasure value sets as appropriate</a:t>
            </a:r>
          </a:p>
          <a:p>
            <a:pPr lvl="1">
              <a:buFont typeface="Arial" pitchFamily="34" charset="0"/>
              <a:buChar char="•"/>
            </a:pPr>
            <a:r>
              <a:rPr lang="en-US" dirty="0" smtClean="0"/>
              <a:t>Fluency with vMR domain analysis model, HeD implementation guide, and templates for translation activities</a:t>
            </a:r>
          </a:p>
          <a:p>
            <a:pPr lvl="1">
              <a:buFont typeface="Arial" pitchFamily="34" charset="0"/>
              <a:buChar char="•"/>
            </a:pPr>
            <a:r>
              <a:rPr lang="en-US" dirty="0" smtClean="0"/>
              <a:t>XML translation samples, including different approaches to modeling concepts with strong workflow dependencies</a:t>
            </a:r>
          </a:p>
          <a:p>
            <a:pPr marL="457200" lvl="1" indent="0">
              <a:buNone/>
            </a:pPr>
            <a:endParaRPr lang="en-US" dirty="0"/>
          </a:p>
          <a:p>
            <a:pPr lvl="1">
              <a:buFont typeface="Arial" pitchFamily="34" charset="0"/>
              <a:buChar char="•"/>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16</a:t>
            </a:fld>
            <a:endParaRPr lang="en-US" dirty="0"/>
          </a:p>
        </p:txBody>
      </p:sp>
    </p:spTree>
    <p:extLst>
      <p:ext uri="{BB962C8B-B14F-4D97-AF65-F5344CB8AC3E}">
        <p14:creationId xmlns:p14="http://schemas.microsoft.com/office/powerpoint/2010/main" val="4039854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newMentor </a:t>
            </a:r>
            <a:r>
              <a:rPr lang="en-US" sz="1800" dirty="0"/>
              <a:t>&amp; </a:t>
            </a:r>
            <a:r>
              <a:rPr lang="en-US" sz="1800" dirty="0" err="1" smtClean="0"/>
              <a:t>Allscripts</a:t>
            </a:r>
            <a:r>
              <a:rPr lang="en-US" dirty="0"/>
              <a:t/>
            </a:r>
            <a:br>
              <a:rPr lang="en-US" dirty="0"/>
            </a:br>
            <a:r>
              <a:rPr lang="en-US" dirty="0"/>
              <a:t>Lessons </a:t>
            </a:r>
            <a:r>
              <a:rPr lang="en-US" dirty="0" smtClean="0"/>
              <a:t>Learned</a:t>
            </a:r>
            <a:endParaRPr lang="en-US" dirty="0"/>
          </a:p>
        </p:txBody>
      </p:sp>
      <p:sp>
        <p:nvSpPr>
          <p:cNvPr id="3" name="Content Placeholder 2"/>
          <p:cNvSpPr>
            <a:spLocks noGrp="1"/>
          </p:cNvSpPr>
          <p:nvPr>
            <p:ph idx="1"/>
          </p:nvPr>
        </p:nvSpPr>
        <p:spPr>
          <a:xfrm>
            <a:off x="457200" y="1748233"/>
            <a:ext cx="8229600" cy="4141788"/>
          </a:xfrm>
        </p:spPr>
        <p:txBody>
          <a:bodyPr>
            <a:normAutofit/>
          </a:bodyPr>
          <a:lstStyle/>
          <a:p>
            <a:pPr>
              <a:buFont typeface="Arial" pitchFamily="34" charset="0"/>
              <a:buChar char="•"/>
            </a:pPr>
            <a:r>
              <a:rPr lang="en-US" sz="1800" dirty="0" smtClean="0"/>
              <a:t>Terminology </a:t>
            </a:r>
            <a:r>
              <a:rPr lang="en-US" sz="1800" dirty="0"/>
              <a:t>and value </a:t>
            </a:r>
            <a:r>
              <a:rPr lang="en-US" sz="1800" dirty="0" smtClean="0"/>
              <a:t>sets:</a:t>
            </a:r>
            <a:endParaRPr lang="en-US" sz="1800" dirty="0"/>
          </a:p>
          <a:p>
            <a:pPr lvl="1"/>
            <a:r>
              <a:rPr lang="en-US" sz="1800" dirty="0"/>
              <a:t>Use of </a:t>
            </a:r>
            <a:r>
              <a:rPr lang="en-US" sz="1800" dirty="0" smtClean="0"/>
              <a:t>predefined </a:t>
            </a:r>
            <a:r>
              <a:rPr lang="en-US" sz="1800" dirty="0"/>
              <a:t>VSAC value sets for the </a:t>
            </a:r>
            <a:r>
              <a:rPr lang="en-US" sz="1800" dirty="0" smtClean="0"/>
              <a:t>NQF 0068 </a:t>
            </a:r>
            <a:r>
              <a:rPr lang="en-US" sz="1800" dirty="0"/>
              <a:t>eMeasure by the author and </a:t>
            </a:r>
            <a:r>
              <a:rPr lang="en-US" sz="1800" dirty="0" smtClean="0"/>
              <a:t>consumer-facilitated interoperability</a:t>
            </a:r>
          </a:p>
          <a:p>
            <a:pPr lvl="1"/>
            <a:r>
              <a:rPr lang="en-US" sz="1800" dirty="0" smtClean="0"/>
              <a:t>In situations where direct correspondence is not feasible, additional mapping will be required</a:t>
            </a:r>
          </a:p>
          <a:p>
            <a:pPr>
              <a:buFont typeface="Arial" pitchFamily="34" charset="0"/>
              <a:buChar char="•"/>
            </a:pPr>
            <a:r>
              <a:rPr lang="en-US" sz="1800" dirty="0" smtClean="0"/>
              <a:t>Syntax mapping will be required in all systems, but once complete can be leveraged for future rules</a:t>
            </a:r>
            <a:endParaRPr lang="en-US" sz="1800" dirty="0"/>
          </a:p>
          <a:p>
            <a:pPr>
              <a:buFont typeface="Arial" pitchFamily="34" charset="0"/>
              <a:buChar char="•"/>
            </a:pPr>
            <a:r>
              <a:rPr lang="en-US" sz="1800" dirty="0" smtClean="0"/>
              <a:t>ECA rule customization will be required to achieve accurate semantic translation, as patient and clinical data available in consuming systems are dependent on workflow and tools</a:t>
            </a:r>
          </a:p>
          <a:p>
            <a:pPr>
              <a:buFont typeface="Arial" pitchFamily="34" charset="0"/>
              <a:buChar char="•"/>
            </a:pPr>
            <a:r>
              <a:rPr lang="en-US" sz="1800" dirty="0"/>
              <a:t>A</a:t>
            </a:r>
            <a:r>
              <a:rPr lang="en-US" sz="1800" dirty="0" smtClean="0"/>
              <a:t>ction messaging will vary in consuming systems, and HeD actions must </a:t>
            </a:r>
            <a:r>
              <a:rPr lang="en-US" sz="1800" dirty="0"/>
              <a:t>must fit gracefully into current operating </a:t>
            </a:r>
            <a:r>
              <a:rPr lang="en-US" sz="1800" dirty="0" smtClean="0"/>
              <a:t>models</a:t>
            </a:r>
            <a:endParaRPr lang="en-US" sz="1800"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17</a:t>
            </a:fld>
            <a:endParaRPr lang="en-US" dirty="0"/>
          </a:p>
        </p:txBody>
      </p:sp>
    </p:spTree>
    <p:extLst>
      <p:ext uri="{BB962C8B-B14F-4D97-AF65-F5344CB8AC3E}">
        <p14:creationId xmlns:p14="http://schemas.microsoft.com/office/powerpoint/2010/main" val="515829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CDC &amp; </a:t>
            </a:r>
            <a:r>
              <a:rPr lang="en-US" sz="1800" dirty="0" err="1" smtClean="0"/>
              <a:t>Allscripts</a:t>
            </a:r>
            <a:r>
              <a:rPr lang="en-US" dirty="0" smtClean="0"/>
              <a:t/>
            </a:r>
            <a:br>
              <a:rPr lang="en-US" dirty="0" smtClean="0"/>
            </a:br>
            <a:r>
              <a:rPr lang="en-US" dirty="0" smtClean="0"/>
              <a:t>Overview of an ECA rule Pilot</a:t>
            </a:r>
            <a:endParaRPr lang="en-US" dirty="0"/>
          </a:p>
        </p:txBody>
      </p:sp>
      <p:sp>
        <p:nvSpPr>
          <p:cNvPr id="3" name="Content Placeholder 2"/>
          <p:cNvSpPr>
            <a:spLocks noGrp="1"/>
          </p:cNvSpPr>
          <p:nvPr>
            <p:ph idx="1"/>
          </p:nvPr>
        </p:nvSpPr>
        <p:spPr>
          <a:xfrm>
            <a:off x="373063" y="1705714"/>
            <a:ext cx="8229600" cy="4141788"/>
          </a:xfrm>
        </p:spPr>
        <p:txBody>
          <a:bodyPr>
            <a:normAutofit/>
          </a:bodyPr>
          <a:lstStyle/>
          <a:p>
            <a:pPr>
              <a:buFont typeface="Arial" pitchFamily="34" charset="0"/>
              <a:buChar char="•"/>
            </a:pPr>
            <a:r>
              <a:rPr lang="en-US" dirty="0" smtClean="0"/>
              <a:t>Pilot scope: An ECA artifact for San Diego County Pertussis was created for the reporter type of Healthcare Provider/Hospital.</a:t>
            </a:r>
          </a:p>
          <a:p>
            <a:pPr>
              <a:buFont typeface="Arial" pitchFamily="34" charset="0"/>
              <a:buChar char="•"/>
            </a:pPr>
            <a:r>
              <a:rPr lang="en-US" dirty="0" smtClean="0"/>
              <a:t>Partners:</a:t>
            </a:r>
          </a:p>
          <a:p>
            <a:pPr lvl="1">
              <a:buFont typeface="Courier New" pitchFamily="49" charset="0"/>
              <a:buChar char="o"/>
            </a:pPr>
            <a:r>
              <a:rPr lang="en-US" dirty="0" smtClean="0"/>
              <a:t>Artifact provider – CDC</a:t>
            </a:r>
          </a:p>
          <a:p>
            <a:pPr lvl="2">
              <a:buFont typeface="Courier New" pitchFamily="49" charset="0"/>
              <a:buChar char="o"/>
            </a:pPr>
            <a:r>
              <a:rPr lang="en-US" dirty="0" err="1" smtClean="0"/>
              <a:t>Shu</a:t>
            </a:r>
            <a:r>
              <a:rPr lang="en-US" dirty="0" smtClean="0"/>
              <a:t> </a:t>
            </a:r>
            <a:r>
              <a:rPr lang="en-US" dirty="0" err="1" smtClean="0"/>
              <a:t>McGarvey</a:t>
            </a:r>
            <a:r>
              <a:rPr lang="en-US" dirty="0" smtClean="0"/>
              <a:t>, CBAP</a:t>
            </a:r>
          </a:p>
          <a:p>
            <a:pPr lvl="2">
              <a:buFont typeface="Courier New" pitchFamily="49" charset="0"/>
              <a:buChar char="o"/>
            </a:pPr>
            <a:r>
              <a:rPr lang="en-US" dirty="0" smtClean="0"/>
              <a:t>Laura Conn, MPH</a:t>
            </a:r>
          </a:p>
          <a:p>
            <a:pPr lvl="2">
              <a:buFont typeface="Courier New" pitchFamily="49" charset="0"/>
              <a:buChar char="o"/>
            </a:pPr>
            <a:r>
              <a:rPr lang="en-US" dirty="0" smtClean="0"/>
              <a:t>Catherine </a:t>
            </a:r>
            <a:r>
              <a:rPr lang="en-US" dirty="0" err="1" smtClean="0"/>
              <a:t>Staes</a:t>
            </a:r>
            <a:r>
              <a:rPr lang="en-US" dirty="0" smtClean="0"/>
              <a:t>, </a:t>
            </a:r>
          </a:p>
          <a:p>
            <a:pPr lvl="2">
              <a:buFont typeface="Courier New" pitchFamily="49" charset="0"/>
              <a:buChar char="o"/>
            </a:pPr>
            <a:r>
              <a:rPr lang="en-US" dirty="0" smtClean="0"/>
              <a:t>Rita </a:t>
            </a:r>
            <a:r>
              <a:rPr lang="en-US" dirty="0" err="1" smtClean="0"/>
              <a:t>Altamore</a:t>
            </a:r>
            <a:r>
              <a:rPr lang="en-US" dirty="0" smtClean="0"/>
              <a:t>, </a:t>
            </a:r>
          </a:p>
          <a:p>
            <a:pPr lvl="1">
              <a:buFont typeface="Courier New" pitchFamily="49" charset="0"/>
              <a:buChar char="o"/>
            </a:pPr>
            <a:r>
              <a:rPr lang="en-US" dirty="0" smtClean="0"/>
              <a:t>Artifact consumer - Allscripts</a:t>
            </a:r>
          </a:p>
          <a:p>
            <a:pPr lvl="2">
              <a:buFont typeface="Courier New" pitchFamily="49" charset="0"/>
              <a:buChar char="o"/>
            </a:pPr>
            <a:r>
              <a:rPr lang="en-US" dirty="0" smtClean="0"/>
              <a:t>Aziz </a:t>
            </a:r>
            <a:r>
              <a:rPr lang="en-US" dirty="0" err="1"/>
              <a:t>Boxwala</a:t>
            </a:r>
            <a:r>
              <a:rPr lang="en-US" dirty="0"/>
              <a:t>, MBBS, Ph.D</a:t>
            </a:r>
            <a:r>
              <a:rPr lang="en-US" dirty="0" smtClean="0"/>
              <a:t>.</a:t>
            </a:r>
          </a:p>
          <a:p>
            <a:pPr lvl="2">
              <a:buFont typeface="Courier New" pitchFamily="49" charset="0"/>
              <a:buChar char="o"/>
            </a:pPr>
            <a:r>
              <a:rPr lang="en-US" dirty="0" smtClean="0"/>
              <a:t>Bryn Rhodes, </a:t>
            </a:r>
          </a:p>
        </p:txBody>
      </p:sp>
    </p:spTree>
    <p:extLst>
      <p:ext uri="{BB962C8B-B14F-4D97-AF65-F5344CB8AC3E}">
        <p14:creationId xmlns:p14="http://schemas.microsoft.com/office/powerpoint/2010/main" val="1276221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CDC &amp; </a:t>
            </a:r>
            <a:r>
              <a:rPr lang="en-US" sz="1800" dirty="0" err="1" smtClean="0"/>
              <a:t>Allscripts</a:t>
            </a:r>
            <a:r>
              <a:rPr lang="en-US" sz="1800" dirty="0"/>
              <a:t/>
            </a:r>
            <a:br>
              <a:rPr lang="en-US" sz="1800" dirty="0"/>
            </a:br>
            <a:r>
              <a:rPr lang="en-US" dirty="0"/>
              <a:t>Operationalizing </a:t>
            </a:r>
            <a:r>
              <a:rPr lang="en-US" dirty="0" smtClean="0"/>
              <a:t>the Pilot	</a:t>
            </a:r>
            <a:endParaRPr lang="en-US" dirty="0"/>
          </a:p>
        </p:txBody>
      </p:sp>
      <p:sp>
        <p:nvSpPr>
          <p:cNvPr id="3" name="Content Placeholder 2"/>
          <p:cNvSpPr>
            <a:spLocks noGrp="1"/>
          </p:cNvSpPr>
          <p:nvPr>
            <p:ph idx="1"/>
          </p:nvPr>
        </p:nvSpPr>
        <p:spPr>
          <a:xfrm>
            <a:off x="373063" y="1705714"/>
            <a:ext cx="8229600" cy="4141788"/>
          </a:xfrm>
        </p:spPr>
        <p:txBody>
          <a:bodyPr>
            <a:normAutofit fontScale="85000" lnSpcReduction="20000"/>
          </a:bodyPr>
          <a:lstStyle/>
          <a:p>
            <a:pPr>
              <a:buFont typeface="Arial" pitchFamily="34" charset="0"/>
              <a:buChar char="•"/>
            </a:pPr>
            <a:r>
              <a:rPr lang="en-US" dirty="0"/>
              <a:t>	</a:t>
            </a:r>
            <a:r>
              <a:rPr lang="en-US" dirty="0" smtClean="0"/>
              <a:t>The pilot was conducted following the steps below:</a:t>
            </a:r>
          </a:p>
          <a:p>
            <a:pPr lvl="1">
              <a:buFont typeface="Arial" pitchFamily="34" charset="0"/>
              <a:buChar char="•"/>
            </a:pPr>
            <a:r>
              <a:rPr lang="en-US" b="1" dirty="0" smtClean="0"/>
              <a:t>Data Collection </a:t>
            </a:r>
            <a:r>
              <a:rPr lang="en-US" dirty="0" smtClean="0"/>
              <a:t>– Data was collected and validated through a series of meetings with San Diego County.  The data was captured in an Excel that held the “Who, What, When, Where and How” of reporting.</a:t>
            </a:r>
          </a:p>
          <a:p>
            <a:pPr lvl="1">
              <a:buFont typeface="Arial" pitchFamily="34" charset="0"/>
              <a:buChar char="•"/>
            </a:pPr>
            <a:r>
              <a:rPr lang="en-US" b="1" dirty="0" smtClean="0"/>
              <a:t>Initial Data Representation </a:t>
            </a:r>
            <a:r>
              <a:rPr lang="en-US" dirty="0" smtClean="0"/>
              <a:t>- This information was initially represented using an HQMF file, but while the format was intended to hold instructions (not patient data) it did not have the required flexibility for the content.  </a:t>
            </a:r>
          </a:p>
          <a:p>
            <a:pPr lvl="1">
              <a:buFont typeface="Arial" pitchFamily="34" charset="0"/>
              <a:buChar char="•"/>
            </a:pPr>
            <a:r>
              <a:rPr lang="en-US" b="1" dirty="0" smtClean="0"/>
              <a:t>HeD File Creation </a:t>
            </a:r>
            <a:r>
              <a:rPr lang="en-US" dirty="0" smtClean="0"/>
              <a:t>- The information was then expressed as an HeD file.  </a:t>
            </a:r>
          </a:p>
          <a:p>
            <a:pPr lvl="1">
              <a:buFont typeface="Arial" pitchFamily="34" charset="0"/>
              <a:buChar char="•"/>
            </a:pPr>
            <a:r>
              <a:rPr lang="en-US" b="1" dirty="0" smtClean="0"/>
              <a:t>File Translation </a:t>
            </a:r>
            <a:r>
              <a:rPr lang="en-US" dirty="0" smtClean="0"/>
              <a:t>- The HeD file translated to </a:t>
            </a:r>
            <a:r>
              <a:rPr lang="en-US" dirty="0" smtClean="0"/>
              <a:t>Allscripts</a:t>
            </a:r>
            <a:r>
              <a:rPr lang="en-US" dirty="0" smtClean="0"/>
              <a:t>’ CREF format.</a:t>
            </a:r>
          </a:p>
          <a:p>
            <a:pPr lvl="1">
              <a:buFont typeface="Arial" pitchFamily="34" charset="0"/>
              <a:buChar char="•"/>
            </a:pPr>
            <a:r>
              <a:rPr lang="en-US" b="1" dirty="0" smtClean="0"/>
              <a:t>File Consumption </a:t>
            </a:r>
            <a:r>
              <a:rPr lang="en-US" dirty="0" smtClean="0"/>
              <a:t>– </a:t>
            </a:r>
            <a:r>
              <a:rPr lang="en-US" dirty="0" smtClean="0"/>
              <a:t>Allscripts</a:t>
            </a:r>
            <a:r>
              <a:rPr lang="en-US" dirty="0" smtClean="0"/>
              <a:t> was able to successfully </a:t>
            </a:r>
            <a:r>
              <a:rPr lang="en-US" dirty="0"/>
              <a:t>import the logic into their own clinical decision support system and were supportive of the effort to import knowledge in the future</a:t>
            </a:r>
            <a:endParaRPr lang="en-US" dirty="0" smtClean="0"/>
          </a:p>
          <a:p>
            <a:pPr>
              <a:buFont typeface="Arial" pitchFamily="34" charset="0"/>
              <a:buChar char="•"/>
            </a:pPr>
            <a:r>
              <a:rPr lang="en-US" dirty="0" smtClean="0"/>
              <a:t>Resources</a:t>
            </a:r>
          </a:p>
          <a:p>
            <a:pPr lvl="1">
              <a:buFont typeface="Arial" pitchFamily="34" charset="0"/>
              <a:buChar char="•"/>
            </a:pPr>
            <a:r>
              <a:rPr lang="en-US" dirty="0" smtClean="0"/>
              <a:t>Data Collection – PH </a:t>
            </a:r>
            <a:r>
              <a:rPr lang="en-US" dirty="0" smtClean="0"/>
              <a:t>Informaticist</a:t>
            </a:r>
            <a:r>
              <a:rPr lang="en-US" dirty="0" smtClean="0"/>
              <a:t>, PH Program SME, </a:t>
            </a:r>
            <a:r>
              <a:rPr lang="en-US" dirty="0" smtClean="0"/>
              <a:t>Vocabularist</a:t>
            </a:r>
            <a:endParaRPr lang="en-US" dirty="0" smtClean="0"/>
          </a:p>
          <a:p>
            <a:pPr lvl="1">
              <a:buFont typeface="Arial" pitchFamily="34" charset="0"/>
              <a:buChar char="•"/>
            </a:pPr>
            <a:r>
              <a:rPr lang="en-US" dirty="0" smtClean="0"/>
              <a:t>File Creation – SME with expertise in format and vocabulary requirements of public health reporter.</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19</a:t>
            </a:fld>
            <a:endParaRPr lang="en-US" dirty="0"/>
          </a:p>
        </p:txBody>
      </p:sp>
    </p:spTree>
    <p:extLst>
      <p:ext uri="{BB962C8B-B14F-4D97-AF65-F5344CB8AC3E}">
        <p14:creationId xmlns:p14="http://schemas.microsoft.com/office/powerpoint/2010/main" val="111385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4103"/>
            <a:ext cx="8229600" cy="936625"/>
          </a:xfrm>
        </p:spPr>
        <p:txBody>
          <a:bodyPr/>
          <a:lstStyle/>
          <a:p>
            <a:r>
              <a:rPr lang="en-US" dirty="0" smtClean="0">
                <a:solidFill>
                  <a:srgbClr val="0070C0"/>
                </a:solidFill>
              </a:rPr>
              <a:t>Meeting Etiquette </a:t>
            </a:r>
            <a:endParaRPr lang="en-US" dirty="0">
              <a:solidFill>
                <a:srgbClr val="0070C0"/>
              </a:solidFill>
            </a:endParaRPr>
          </a:p>
        </p:txBody>
      </p:sp>
      <p:sp>
        <p:nvSpPr>
          <p:cNvPr id="13" name="Content Placeholder 12"/>
          <p:cNvSpPr>
            <a:spLocks noGrp="1"/>
          </p:cNvSpPr>
          <p:nvPr>
            <p:ph idx="1"/>
          </p:nvPr>
        </p:nvSpPr>
        <p:spPr>
          <a:xfrm>
            <a:off x="35496" y="1566160"/>
            <a:ext cx="6129089" cy="4935896"/>
          </a:xfrm>
          <a:ln w="19050">
            <a:noFill/>
          </a:ln>
        </p:spPr>
        <p:txBody>
          <a:bodyPr>
            <a:noAutofit/>
          </a:bodyPr>
          <a:lstStyle/>
          <a:p>
            <a:pPr lvl="1">
              <a:buFont typeface="Arial" pitchFamily="34" charset="0"/>
              <a:buChar char="•"/>
            </a:pPr>
            <a:r>
              <a:rPr lang="en-US" sz="1800" dirty="0" smtClean="0">
                <a:solidFill>
                  <a:schemeClr val="bg1">
                    <a:lumMod val="50000"/>
                  </a:schemeClr>
                </a:solidFill>
              </a:rPr>
              <a:t>As </a:t>
            </a:r>
            <a:r>
              <a:rPr lang="en-US" sz="1800" dirty="0" smtClean="0">
                <a:solidFill>
                  <a:schemeClr val="bg1">
                    <a:lumMod val="50000"/>
                  </a:schemeClr>
                </a:solidFill>
              </a:rPr>
              <a:t>a reminder all participants on this call are muted.  If you want to ask questions or make comments please use the “Chat” feature </a:t>
            </a:r>
            <a:r>
              <a:rPr lang="en-US" sz="1800" dirty="0" smtClean="0">
                <a:solidFill>
                  <a:schemeClr val="bg1">
                    <a:lumMod val="50000"/>
                  </a:schemeClr>
                </a:solidFill>
              </a:rPr>
              <a:t>on </a:t>
            </a:r>
            <a:r>
              <a:rPr lang="en-US" sz="1800" dirty="0" smtClean="0">
                <a:solidFill>
                  <a:schemeClr val="bg1">
                    <a:lumMod val="50000"/>
                  </a:schemeClr>
                </a:solidFill>
              </a:rPr>
              <a:t>the web meeting</a:t>
            </a:r>
            <a:endParaRPr lang="en-US" sz="1800" dirty="0">
              <a:solidFill>
                <a:schemeClr val="bg1">
                  <a:lumMod val="50000"/>
                </a:schemeClr>
              </a:solidFill>
            </a:endParaRPr>
          </a:p>
          <a:p>
            <a:pPr lvl="1">
              <a:buFont typeface="Arial" pitchFamily="34" charset="0"/>
              <a:buChar char="•"/>
            </a:pPr>
            <a:endParaRPr lang="en-US" sz="1800" dirty="0" smtClean="0">
              <a:solidFill>
                <a:schemeClr val="bg1">
                  <a:lumMod val="50000"/>
                </a:schemeClr>
              </a:solidFill>
            </a:endParaRPr>
          </a:p>
          <a:p>
            <a:pPr lvl="1">
              <a:buFont typeface="Arial" pitchFamily="34" charset="0"/>
              <a:buChar char="•"/>
            </a:pPr>
            <a:endParaRPr lang="en-US" sz="1800" dirty="0">
              <a:solidFill>
                <a:schemeClr val="bg1">
                  <a:lumMod val="50000"/>
                </a:schemeClr>
              </a:solidFill>
            </a:endParaRPr>
          </a:p>
          <a:p>
            <a:pPr lvl="1">
              <a:buFont typeface="Arial" pitchFamily="34" charset="0"/>
              <a:buChar char="•"/>
            </a:pPr>
            <a:endParaRPr lang="en-US" sz="1800" dirty="0" smtClean="0">
              <a:solidFill>
                <a:schemeClr val="bg1">
                  <a:lumMod val="50000"/>
                </a:schemeClr>
              </a:solidFill>
            </a:endParaRPr>
          </a:p>
          <a:p>
            <a:pPr lvl="1">
              <a:buFont typeface="Arial" pitchFamily="34" charset="0"/>
              <a:buChar char="•"/>
            </a:pPr>
            <a:endParaRPr lang="en-US" sz="1800" dirty="0">
              <a:solidFill>
                <a:schemeClr val="bg1">
                  <a:lumMod val="50000"/>
                </a:schemeClr>
              </a:solidFill>
            </a:endParaRPr>
          </a:p>
          <a:p>
            <a:pPr lvl="1">
              <a:buFont typeface="Arial" pitchFamily="34" charset="0"/>
              <a:buChar char="•"/>
            </a:pPr>
            <a:endParaRPr lang="en-US" sz="1800" dirty="0" smtClean="0">
              <a:solidFill>
                <a:schemeClr val="tx1">
                  <a:lumMod val="95000"/>
                  <a:lumOff val="5000"/>
                </a:schemeClr>
              </a:solidFill>
            </a:endParaRPr>
          </a:p>
          <a:p>
            <a:pPr lvl="1">
              <a:buFont typeface="Arial" pitchFamily="34" charset="0"/>
              <a:buChar char="•"/>
            </a:pPr>
            <a:endParaRPr lang="en-US" sz="1800" dirty="0">
              <a:solidFill>
                <a:schemeClr val="bg1">
                  <a:lumMod val="50000"/>
                </a:schemeClr>
              </a:solidFill>
            </a:endParaRPr>
          </a:p>
          <a:p>
            <a:pPr lvl="1">
              <a:buFont typeface="Arial" pitchFamily="34" charset="0"/>
              <a:buChar char="•"/>
            </a:pPr>
            <a:r>
              <a:rPr lang="en-US" sz="1800" dirty="0" smtClean="0">
                <a:solidFill>
                  <a:schemeClr val="bg1">
                    <a:lumMod val="50000"/>
                  </a:schemeClr>
                </a:solidFill>
              </a:rPr>
              <a:t>Send </a:t>
            </a:r>
            <a:r>
              <a:rPr lang="en-US" sz="1800" dirty="0" smtClean="0">
                <a:solidFill>
                  <a:schemeClr val="bg1">
                    <a:lumMod val="50000"/>
                  </a:schemeClr>
                </a:solidFill>
              </a:rPr>
              <a:t>your “chat” </a:t>
            </a:r>
            <a:r>
              <a:rPr lang="en-US" sz="1800" dirty="0" smtClean="0">
                <a:solidFill>
                  <a:schemeClr val="bg1">
                    <a:lumMod val="50000"/>
                  </a:schemeClr>
                </a:solidFill>
              </a:rPr>
              <a:t>to </a:t>
            </a:r>
            <a:r>
              <a:rPr lang="en-US" sz="1800" b="1" dirty="0" smtClean="0">
                <a:solidFill>
                  <a:schemeClr val="bg1">
                    <a:lumMod val="50000"/>
                  </a:schemeClr>
                </a:solidFill>
              </a:rPr>
              <a:t>All Panelists </a:t>
            </a:r>
            <a:r>
              <a:rPr lang="en-US" sz="1800" dirty="0" smtClean="0">
                <a:solidFill>
                  <a:schemeClr val="bg1">
                    <a:lumMod val="50000"/>
                  </a:schemeClr>
                </a:solidFill>
              </a:rPr>
              <a:t>in order to ensure the comments  are addressed publically</a:t>
            </a:r>
            <a:endParaRPr lang="en-US" sz="1800" dirty="0" smtClean="0">
              <a:solidFill>
                <a:schemeClr val="bg1">
                  <a:lumMod val="50000"/>
                </a:schemeClr>
              </a:solidFill>
            </a:endParaRPr>
          </a:p>
        </p:txBody>
      </p:sp>
      <p:grpSp>
        <p:nvGrpSpPr>
          <p:cNvPr id="3" name="Group 16"/>
          <p:cNvGrpSpPr/>
          <p:nvPr/>
        </p:nvGrpSpPr>
        <p:grpSpPr>
          <a:xfrm>
            <a:off x="6960315" y="1566160"/>
            <a:ext cx="906721" cy="719839"/>
            <a:chOff x="7196447" y="1698171"/>
            <a:chExt cx="1163782" cy="878773"/>
          </a:xfrm>
        </p:grpSpPr>
        <p:sp>
          <p:nvSpPr>
            <p:cNvPr id="5" name="Sound"/>
            <p:cNvSpPr>
              <a:spLocks noEditPoints="1" noChangeArrowheads="1"/>
            </p:cNvSpPr>
            <p:nvPr/>
          </p:nvSpPr>
          <p:spPr bwMode="auto">
            <a:xfrm>
              <a:off x="7465948" y="1803242"/>
              <a:ext cx="556602" cy="609535"/>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dirty="0">
                <a:solidFill>
                  <a:prstClr val="black"/>
                </a:solidFill>
                <a:latin typeface="Arial" charset="0"/>
                <a:ea typeface="ＭＳ Ｐゴシック"/>
              </a:endParaRPr>
            </a:p>
          </p:txBody>
        </p:sp>
        <p:sp>
          <p:nvSpPr>
            <p:cNvPr id="16" name="&quot;No&quot; Symbol 15"/>
            <p:cNvSpPr/>
            <p:nvPr/>
          </p:nvSpPr>
          <p:spPr>
            <a:xfrm>
              <a:off x="7196447" y="1698171"/>
              <a:ext cx="1163782" cy="878773"/>
            </a:xfrm>
            <a:prstGeom prst="noSmoking">
              <a:avLst>
                <a:gd name="adj" fmla="val 591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black"/>
                </a:solidFill>
              </a:endParaRPr>
            </a:p>
          </p:txBody>
        </p:sp>
      </p:grpSp>
      <p:grpSp>
        <p:nvGrpSpPr>
          <p:cNvPr id="6" name="Group 17"/>
          <p:cNvGrpSpPr/>
          <p:nvPr/>
        </p:nvGrpSpPr>
        <p:grpSpPr>
          <a:xfrm>
            <a:off x="6372200" y="4908110"/>
            <a:ext cx="2722649" cy="1617234"/>
            <a:chOff x="6400800" y="5029200"/>
            <a:chExt cx="2722649" cy="1617234"/>
          </a:xfrm>
        </p:grpSpPr>
        <p:grpSp>
          <p:nvGrpSpPr>
            <p:cNvPr id="7" name="Group 13"/>
            <p:cNvGrpSpPr/>
            <p:nvPr/>
          </p:nvGrpSpPr>
          <p:grpSpPr>
            <a:xfrm>
              <a:off x="6400800" y="5029200"/>
              <a:ext cx="2722649" cy="1617234"/>
              <a:chOff x="6654171" y="5006752"/>
              <a:chExt cx="2466080" cy="1464834"/>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171" y="5006752"/>
                <a:ext cx="2350549" cy="1464834"/>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0" name="TextBox 19"/>
              <p:cNvSpPr txBox="1"/>
              <p:nvPr/>
            </p:nvSpPr>
            <p:spPr>
              <a:xfrm>
                <a:off x="6654171" y="5189520"/>
                <a:ext cx="2466080" cy="738664"/>
              </a:xfrm>
              <a:prstGeom prst="rect">
                <a:avLst/>
              </a:prstGeom>
              <a:noFill/>
              <a:ln>
                <a:noFill/>
              </a:ln>
            </p:spPr>
            <p:txBody>
              <a:bodyPr wrap="square" rtlCol="0">
                <a:spAutoFit/>
              </a:bodyPr>
              <a:lstStyle/>
              <a:p>
                <a:pPr defTabSz="457200" fontAlgn="base">
                  <a:spcBef>
                    <a:spcPct val="0"/>
                  </a:spcBef>
                  <a:spcAft>
                    <a:spcPct val="0"/>
                  </a:spcAft>
                </a:pPr>
                <a:r>
                  <a:rPr lang="en-US" sz="1050" b="1" dirty="0">
                    <a:solidFill>
                      <a:srgbClr val="383838"/>
                    </a:solidFill>
                    <a:latin typeface="Arial" charset="0"/>
                    <a:ea typeface="ＭＳ Ｐゴシック"/>
                  </a:rPr>
                  <a:t>From S&amp;I Framework to Participants:</a:t>
                </a:r>
              </a:p>
              <a:p>
                <a:pPr defTabSz="457200" fontAlgn="base">
                  <a:spcBef>
                    <a:spcPct val="0"/>
                  </a:spcBef>
                  <a:spcAft>
                    <a:spcPct val="0"/>
                  </a:spcAft>
                </a:pPr>
                <a:r>
                  <a:rPr lang="en-US" sz="1050" dirty="0">
                    <a:solidFill>
                      <a:prstClr val="white">
                        <a:lumMod val="50000"/>
                      </a:prstClr>
                    </a:solidFill>
                    <a:latin typeface="Arial" charset="0"/>
                    <a:ea typeface="ＭＳ Ｐゴシック"/>
                  </a:rPr>
                  <a:t>Hi everyone: remember to keep your phone on mute </a:t>
                </a:r>
                <a:r>
                  <a:rPr lang="en-US" sz="1050" dirty="0">
                    <a:solidFill>
                      <a:prstClr val="white">
                        <a:lumMod val="50000"/>
                      </a:prstClr>
                    </a:solidFill>
                    <a:latin typeface="Arial" charset="0"/>
                    <a:ea typeface="ＭＳ Ｐゴシック"/>
                    <a:sym typeface="Wingdings" pitchFamily="2" charset="2"/>
                  </a:rPr>
                  <a:t></a:t>
                </a:r>
                <a:endParaRPr lang="en-US" sz="1050" dirty="0">
                  <a:solidFill>
                    <a:prstClr val="white">
                      <a:lumMod val="50000"/>
                    </a:prstClr>
                  </a:solidFill>
                  <a:latin typeface="Arial" charset="0"/>
                  <a:ea typeface="ＭＳ Ｐゴシック"/>
                </a:endParaRPr>
              </a:p>
            </p:txBody>
          </p:sp>
        </p:grpSp>
        <p:sp>
          <p:nvSpPr>
            <p:cNvPr id="15" name="TextBox 14"/>
            <p:cNvSpPr txBox="1"/>
            <p:nvPr/>
          </p:nvSpPr>
          <p:spPr>
            <a:xfrm>
              <a:off x="6910752" y="6122376"/>
              <a:ext cx="729367" cy="123111"/>
            </a:xfrm>
            <a:prstGeom prst="rect">
              <a:avLst/>
            </a:prstGeom>
            <a:solidFill>
              <a:schemeClr val="bg1"/>
            </a:solidFill>
            <a:ln>
              <a:noFill/>
            </a:ln>
          </p:spPr>
          <p:txBody>
            <a:bodyPr wrap="none" lIns="0" tIns="0" rIns="0" bIns="0" rtlCol="0">
              <a:spAutoFit/>
            </a:bodyPr>
            <a:lstStyle/>
            <a:p>
              <a:pPr defTabSz="457200" fontAlgn="base">
                <a:spcBef>
                  <a:spcPct val="0"/>
                </a:spcBef>
                <a:spcAft>
                  <a:spcPct val="0"/>
                </a:spcAft>
              </a:pPr>
              <a:r>
                <a:rPr lang="en-US" sz="800" b="1" dirty="0">
                  <a:solidFill>
                    <a:prstClr val="black"/>
                  </a:solidFill>
                  <a:latin typeface="Arial" charset="0"/>
                  <a:ea typeface="ＭＳ Ｐゴシック"/>
                </a:rPr>
                <a:t>All Panelists    </a:t>
              </a:r>
            </a:p>
          </p:txBody>
        </p:sp>
      </p:grpSp>
      <p:sp>
        <p:nvSpPr>
          <p:cNvPr id="8" name="Oval 7"/>
          <p:cNvSpPr/>
          <p:nvPr/>
        </p:nvSpPr>
        <p:spPr bwMode="auto">
          <a:xfrm>
            <a:off x="6503674" y="4369293"/>
            <a:ext cx="1812742" cy="19899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sp>
        <p:nvSpPr>
          <p:cNvPr id="9" name="Oval 8"/>
          <p:cNvSpPr/>
          <p:nvPr/>
        </p:nvSpPr>
        <p:spPr bwMode="auto">
          <a:xfrm>
            <a:off x="6660232" y="5836365"/>
            <a:ext cx="2088232" cy="400947"/>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sp>
        <p:nvSpPr>
          <p:cNvPr id="11" name="Rounded Rectangular Callout 10"/>
          <p:cNvSpPr/>
          <p:nvPr/>
        </p:nvSpPr>
        <p:spPr bwMode="auto">
          <a:xfrm>
            <a:off x="611560" y="3356992"/>
            <a:ext cx="2448272" cy="1211291"/>
          </a:xfrm>
          <a:prstGeom prst="wedgeRoundRect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sp>
        <p:nvSpPr>
          <p:cNvPr id="12" name="Rounded Rectangular Callout 11"/>
          <p:cNvSpPr/>
          <p:nvPr/>
        </p:nvSpPr>
        <p:spPr bwMode="auto">
          <a:xfrm>
            <a:off x="1619672" y="3356992"/>
            <a:ext cx="881428" cy="494929"/>
          </a:xfrm>
          <a:prstGeom prst="wedgeRoundRectCallout">
            <a:avLst>
              <a:gd name="adj1" fmla="val 174128"/>
              <a:gd name="adj2" fmla="val 65685"/>
              <a:gd name="adj3" fmla="val 16667"/>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sp>
        <p:nvSpPr>
          <p:cNvPr id="21" name="TextBox 20"/>
          <p:cNvSpPr txBox="1"/>
          <p:nvPr/>
        </p:nvSpPr>
        <p:spPr>
          <a:xfrm>
            <a:off x="323528" y="2996952"/>
            <a:ext cx="8687327" cy="646331"/>
          </a:xfrm>
          <a:prstGeom prst="rect">
            <a:avLst/>
          </a:prstGeom>
          <a:solidFill>
            <a:schemeClr val="tx2">
              <a:lumMod val="20000"/>
              <a:lumOff val="80000"/>
            </a:schemeClr>
          </a:solidFill>
          <a:ln w="19050">
            <a:solidFill>
              <a:schemeClr val="tx2"/>
            </a:solidFill>
          </a:ln>
        </p:spPr>
        <p:txBody>
          <a:bodyPr wrap="square" rtlCol="0">
            <a:spAutoFit/>
          </a:bodyPr>
          <a:lstStyle/>
          <a:p>
            <a:r>
              <a:rPr lang="en-US" sz="1800" b="1" dirty="0" smtClean="0"/>
              <a:t>To find the chat feature look for the chat bubble at the top of  the meeting window</a:t>
            </a:r>
            <a:endParaRPr lang="en-US" sz="1800" b="1" dirty="0"/>
          </a:p>
        </p:txBody>
      </p:sp>
      <p:sp>
        <p:nvSpPr>
          <p:cNvPr id="22" name="Rounded Rectangular Callout 21"/>
          <p:cNvSpPr/>
          <p:nvPr/>
        </p:nvSpPr>
        <p:spPr bwMode="auto">
          <a:xfrm>
            <a:off x="632900" y="2991460"/>
            <a:ext cx="2786972" cy="1377833"/>
          </a:xfrm>
          <a:prstGeom prst="wedgeRoundRectCallout">
            <a:avLst>
              <a:gd name="adj1" fmla="val 105881"/>
              <a:gd name="adj2" fmla="val -17596"/>
              <a:gd name="adj3" fmla="val 16667"/>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grpSp>
        <p:nvGrpSpPr>
          <p:cNvPr id="23" name="Group 22"/>
          <p:cNvGrpSpPr/>
          <p:nvPr/>
        </p:nvGrpSpPr>
        <p:grpSpPr>
          <a:xfrm>
            <a:off x="4427984" y="3707956"/>
            <a:ext cx="4582871" cy="1017188"/>
            <a:chOff x="4590716" y="2991460"/>
            <a:chExt cx="4582871" cy="1017188"/>
          </a:xfrm>
        </p:grpSpPr>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4590716" y="2991460"/>
              <a:ext cx="4582871" cy="1017188"/>
            </a:xfrm>
            <a:prstGeom prst="rect">
              <a:avLst/>
            </a:prstGeom>
            <a:ln>
              <a:solidFill>
                <a:schemeClr val="bg2">
                  <a:lumMod val="50000"/>
                </a:schemeClr>
              </a:solidFill>
            </a:ln>
          </p:spPr>
        </p:pic>
        <p:sp>
          <p:nvSpPr>
            <p:cNvPr id="25" name="Oval 24"/>
            <p:cNvSpPr/>
            <p:nvPr/>
          </p:nvSpPr>
          <p:spPr bwMode="auto">
            <a:xfrm>
              <a:off x="5436096" y="2996952"/>
              <a:ext cx="648072" cy="400947"/>
            </a:xfrm>
            <a:prstGeom prst="ellipse">
              <a:avLst/>
            </a:prstGeom>
            <a:noFill/>
            <a:ln w="254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F5494"/>
                </a:solidFill>
                <a:effectLst/>
                <a:latin typeface="Verdana" charset="0"/>
              </a:endParaRPr>
            </a:p>
          </p:txBody>
        </p:sp>
      </p:grpSp>
    </p:spTree>
    <p:extLst>
      <p:ext uri="{BB962C8B-B14F-4D97-AF65-F5344CB8AC3E}">
        <p14:creationId xmlns:p14="http://schemas.microsoft.com/office/powerpoint/2010/main" val="333396110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CDC &amp; </a:t>
            </a:r>
            <a:r>
              <a:rPr lang="en-US" sz="1800" dirty="0" err="1"/>
              <a:t>Allscripts</a:t>
            </a:r>
            <a:r>
              <a:rPr lang="en-US" dirty="0"/>
              <a:t/>
            </a:r>
            <a:br>
              <a:rPr lang="en-US" dirty="0"/>
            </a:br>
            <a:r>
              <a:rPr lang="en-US" dirty="0"/>
              <a:t>Operationalizing </a:t>
            </a:r>
            <a:r>
              <a:rPr lang="en-US" dirty="0" smtClean="0"/>
              <a:t>the Pilot	</a:t>
            </a:r>
            <a:endParaRPr lang="en-US" dirty="0"/>
          </a:p>
        </p:txBody>
      </p:sp>
      <p:sp>
        <p:nvSpPr>
          <p:cNvPr id="3" name="Content Placeholder 2"/>
          <p:cNvSpPr>
            <a:spLocks noGrp="1"/>
          </p:cNvSpPr>
          <p:nvPr>
            <p:ph idx="1"/>
          </p:nvPr>
        </p:nvSpPr>
        <p:spPr>
          <a:xfrm>
            <a:off x="373063" y="1705714"/>
            <a:ext cx="8229600" cy="4141788"/>
          </a:xfrm>
        </p:spPr>
        <p:txBody>
          <a:bodyPr>
            <a:normAutofit/>
          </a:bodyPr>
          <a:lstStyle/>
          <a:p>
            <a:pPr marL="0" indent="0"/>
            <a:r>
              <a:rPr lang="en-US" dirty="0" err="1" smtClean="0"/>
              <a:t>HeD</a:t>
            </a:r>
            <a:r>
              <a:rPr lang="en-US" dirty="0" smtClean="0"/>
              <a:t> </a:t>
            </a:r>
            <a:r>
              <a:rPr lang="en-US" dirty="0"/>
              <a:t>F</a:t>
            </a:r>
            <a:r>
              <a:rPr lang="en-US" dirty="0" smtClean="0"/>
              <a:t>ile </a:t>
            </a:r>
            <a:r>
              <a:rPr lang="en-US" dirty="0"/>
              <a:t>C</a:t>
            </a:r>
            <a:r>
              <a:rPr lang="en-US" dirty="0" smtClean="0"/>
              <a:t>reation</a:t>
            </a:r>
          </a:p>
          <a:p>
            <a:pPr lvl="1">
              <a:buFont typeface="Arial" pitchFamily="34" charset="0"/>
              <a:buChar char="•"/>
            </a:pPr>
            <a:r>
              <a:rPr lang="en-US" dirty="0"/>
              <a:t>Standards </a:t>
            </a:r>
            <a:r>
              <a:rPr lang="en-US" dirty="0" smtClean="0"/>
              <a:t>-Value sets for criteria (e.g., tests, results, specimen source)</a:t>
            </a:r>
          </a:p>
          <a:p>
            <a:pPr lvl="1">
              <a:buFont typeface="Arial" pitchFamily="34" charset="0"/>
              <a:buChar char="•"/>
            </a:pPr>
            <a:r>
              <a:rPr lang="en-US" dirty="0" smtClean="0"/>
              <a:t>Tool – XML Editor to create the </a:t>
            </a:r>
            <a:r>
              <a:rPr lang="en-US" dirty="0" err="1" smtClean="0"/>
              <a:t>HeD</a:t>
            </a:r>
            <a:r>
              <a:rPr lang="en-US" dirty="0" smtClean="0"/>
              <a:t> artifact, Bryn’s artifact utility to validate the artifact</a:t>
            </a:r>
          </a:p>
          <a:p>
            <a:pPr marL="57150" indent="0"/>
            <a:r>
              <a:rPr lang="en-US" dirty="0" smtClean="0"/>
              <a:t>Translation</a:t>
            </a:r>
          </a:p>
          <a:p>
            <a:pPr marL="800100" lvl="1">
              <a:buFont typeface="Arial" pitchFamily="34" charset="0"/>
              <a:buChar char="•"/>
            </a:pPr>
            <a:r>
              <a:rPr lang="en-US" dirty="0" smtClean="0">
                <a:solidFill>
                  <a:schemeClr val="bg1">
                    <a:lumMod val="50000"/>
                  </a:schemeClr>
                </a:solidFill>
                <a:ea typeface="ＭＳ Ｐゴシック" charset="0"/>
                <a:cs typeface="ＭＳ Ｐゴシック"/>
              </a:rPr>
              <a:t>Tool - </a:t>
            </a:r>
            <a:r>
              <a:rPr lang="en-US" dirty="0" err="1" smtClean="0">
                <a:solidFill>
                  <a:schemeClr val="bg1">
                    <a:lumMod val="50000"/>
                  </a:schemeClr>
                </a:solidFill>
                <a:ea typeface="ＭＳ Ｐゴシック" charset="0"/>
                <a:cs typeface="ＭＳ Ｐゴシック"/>
              </a:rPr>
              <a:t>HeD</a:t>
            </a:r>
            <a:r>
              <a:rPr lang="en-US" dirty="0" smtClean="0">
                <a:solidFill>
                  <a:schemeClr val="bg1">
                    <a:lumMod val="50000"/>
                  </a:schemeClr>
                </a:solidFill>
                <a:ea typeface="ＭＳ Ｐゴシック" charset="0"/>
                <a:cs typeface="ＭＳ Ｐゴシック"/>
              </a:rPr>
              <a:t> </a:t>
            </a:r>
            <a:r>
              <a:rPr lang="en-US" dirty="0">
                <a:solidFill>
                  <a:schemeClr val="bg1">
                    <a:lumMod val="50000"/>
                  </a:schemeClr>
                </a:solidFill>
                <a:ea typeface="ＭＳ Ｐゴシック" charset="0"/>
                <a:cs typeface="ＭＳ Ｐゴシック"/>
              </a:rPr>
              <a:t>Schema Framework Artifact Utility to </a:t>
            </a:r>
            <a:r>
              <a:rPr lang="en-US" dirty="0" smtClean="0">
                <a:solidFill>
                  <a:schemeClr val="bg1">
                    <a:lumMod val="50000"/>
                  </a:schemeClr>
                </a:solidFill>
                <a:ea typeface="ＭＳ Ｐゴシック" charset="0"/>
                <a:cs typeface="ＭＳ Ｐゴシック"/>
              </a:rPr>
              <a:t>translate </a:t>
            </a:r>
            <a:r>
              <a:rPr lang="en-US" dirty="0">
                <a:solidFill>
                  <a:schemeClr val="bg1">
                    <a:lumMod val="50000"/>
                  </a:schemeClr>
                </a:solidFill>
                <a:ea typeface="ＭＳ Ｐゴシック" charset="0"/>
                <a:cs typeface="ＭＳ Ｐゴシック"/>
              </a:rPr>
              <a:t>to </a:t>
            </a:r>
            <a:r>
              <a:rPr lang="en-US" dirty="0" err="1" smtClean="0">
                <a:solidFill>
                  <a:schemeClr val="bg1">
                    <a:lumMod val="50000"/>
                  </a:schemeClr>
                </a:solidFill>
                <a:ea typeface="ＭＳ Ｐゴシック" charset="0"/>
                <a:cs typeface="ＭＳ Ｐゴシック"/>
              </a:rPr>
              <a:t>Allscripts</a:t>
            </a:r>
            <a:r>
              <a:rPr lang="en-US" dirty="0" smtClean="0">
                <a:solidFill>
                  <a:schemeClr val="bg1">
                    <a:lumMod val="50000"/>
                  </a:schemeClr>
                </a:solidFill>
                <a:ea typeface="ＭＳ Ｐゴシック" charset="0"/>
                <a:cs typeface="ＭＳ Ｐゴシック"/>
              </a:rPr>
              <a:t> </a:t>
            </a:r>
            <a:r>
              <a:rPr lang="en-US" dirty="0">
                <a:solidFill>
                  <a:schemeClr val="bg1">
                    <a:lumMod val="50000"/>
                  </a:schemeClr>
                </a:solidFill>
                <a:ea typeface="ＭＳ Ｐゴシック" charset="0"/>
                <a:cs typeface="ＭＳ Ｐゴシック"/>
              </a:rPr>
              <a:t>CREF </a:t>
            </a:r>
            <a:r>
              <a:rPr lang="en-US" dirty="0" smtClean="0">
                <a:solidFill>
                  <a:schemeClr val="bg1">
                    <a:lumMod val="50000"/>
                  </a:schemeClr>
                </a:solidFill>
                <a:ea typeface="ＭＳ Ｐゴシック" charset="0"/>
                <a:cs typeface="ＭＳ Ｐゴシック"/>
              </a:rPr>
              <a:t>specification </a:t>
            </a:r>
          </a:p>
          <a:p>
            <a:pPr marL="800100" lvl="1">
              <a:buFont typeface="Arial" pitchFamily="34" charset="0"/>
              <a:buChar char="•"/>
            </a:pPr>
            <a:r>
              <a:rPr lang="en-US" dirty="0" smtClean="0">
                <a:solidFill>
                  <a:schemeClr val="bg1">
                    <a:lumMod val="50000"/>
                  </a:schemeClr>
                </a:solidFill>
                <a:ea typeface="ＭＳ Ｐゴシック" charset="0"/>
                <a:cs typeface="ＭＳ Ｐゴシック"/>
              </a:rPr>
              <a:t>Developed </a:t>
            </a:r>
            <a:r>
              <a:rPr lang="en-US" dirty="0">
                <a:solidFill>
                  <a:schemeClr val="bg1">
                    <a:lumMod val="50000"/>
                  </a:schemeClr>
                </a:solidFill>
                <a:ea typeface="ＭＳ Ｐゴシック" charset="0"/>
                <a:cs typeface="ＭＳ Ｐゴシック"/>
              </a:rPr>
              <a:t>the translation extension for CREF as part of the </a:t>
            </a:r>
            <a:r>
              <a:rPr lang="en-US" dirty="0" smtClean="0">
                <a:solidFill>
                  <a:schemeClr val="bg1">
                    <a:lumMod val="50000"/>
                  </a:schemeClr>
                </a:solidFill>
                <a:ea typeface="ＭＳ Ｐゴシック" charset="0"/>
                <a:cs typeface="ＭＳ Ｐゴシック"/>
              </a:rPr>
              <a:t>pilot</a:t>
            </a:r>
            <a:endParaRPr lang="en-US" dirty="0">
              <a:solidFill>
                <a:schemeClr val="bg1">
                  <a:lumMod val="50000"/>
                </a:schemeClr>
              </a:solidFill>
            </a:endParaRPr>
          </a:p>
          <a:p>
            <a:pPr marL="457200" lvl="1" indent="0">
              <a:buNone/>
            </a:pPr>
            <a:endParaRPr lang="en-US" dirty="0" smtClean="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20</a:t>
            </a:fld>
            <a:endParaRPr lang="en-US" dirty="0"/>
          </a:p>
        </p:txBody>
      </p:sp>
    </p:spTree>
    <p:extLst>
      <p:ext uri="{BB962C8B-B14F-4D97-AF65-F5344CB8AC3E}">
        <p14:creationId xmlns:p14="http://schemas.microsoft.com/office/powerpoint/2010/main" val="1653464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376238"/>
            <a:ext cx="8229600" cy="920934"/>
          </a:xfrm>
        </p:spPr>
        <p:txBody>
          <a:bodyPr/>
          <a:lstStyle/>
          <a:p>
            <a:r>
              <a:rPr lang="en-US" sz="1800" dirty="0"/>
              <a:t>CDC &amp; </a:t>
            </a:r>
            <a:r>
              <a:rPr lang="en-US" sz="1800" dirty="0" err="1"/>
              <a:t>Allscripts</a:t>
            </a:r>
            <a:r>
              <a:rPr lang="en-US" dirty="0"/>
              <a:t/>
            </a:r>
            <a:br>
              <a:rPr lang="en-US" dirty="0"/>
            </a:br>
            <a:r>
              <a:rPr lang="en-US" dirty="0"/>
              <a:t>Findings</a:t>
            </a:r>
            <a:endParaRPr lang="en-US" dirty="0"/>
          </a:p>
        </p:txBody>
      </p:sp>
      <p:sp>
        <p:nvSpPr>
          <p:cNvPr id="3" name="Content Placeholder 2"/>
          <p:cNvSpPr>
            <a:spLocks noGrp="1"/>
          </p:cNvSpPr>
          <p:nvPr>
            <p:ph idx="1"/>
          </p:nvPr>
        </p:nvSpPr>
        <p:spPr>
          <a:xfrm>
            <a:off x="457200" y="1711842"/>
            <a:ext cx="8229600" cy="4433371"/>
          </a:xfrm>
        </p:spPr>
        <p:txBody>
          <a:bodyPr/>
          <a:lstStyle/>
          <a:p>
            <a:pPr>
              <a:buFont typeface="Arial" pitchFamily="34" charset="0"/>
              <a:buChar char="•"/>
            </a:pPr>
            <a:r>
              <a:rPr lang="en-US" dirty="0" smtClean="0">
                <a:solidFill>
                  <a:schemeClr val="bg1">
                    <a:lumMod val="50000"/>
                  </a:schemeClr>
                </a:solidFill>
                <a:cs typeface="ＭＳ Ｐゴシック"/>
              </a:rPr>
              <a:t>We </a:t>
            </a:r>
            <a:r>
              <a:rPr lang="en-US" dirty="0">
                <a:solidFill>
                  <a:schemeClr val="bg1">
                    <a:lumMod val="50000"/>
                  </a:schemeClr>
                </a:solidFill>
                <a:cs typeface="ＭＳ Ｐゴシック"/>
              </a:rPr>
              <a:t>could represent the reporting criteria in a fully computable manner in </a:t>
            </a:r>
            <a:r>
              <a:rPr lang="en-US" dirty="0" err="1">
                <a:solidFill>
                  <a:schemeClr val="bg1">
                    <a:lumMod val="50000"/>
                  </a:schemeClr>
                </a:solidFill>
                <a:cs typeface="ＭＳ Ｐゴシック"/>
              </a:rPr>
              <a:t>HeD</a:t>
            </a:r>
            <a:endParaRPr lang="en-US" dirty="0">
              <a:solidFill>
                <a:schemeClr val="bg1">
                  <a:lumMod val="50000"/>
                </a:schemeClr>
              </a:solidFill>
              <a:cs typeface="ＭＳ Ｐゴシック"/>
            </a:endParaRPr>
          </a:p>
          <a:p>
            <a:pPr>
              <a:buFont typeface="Arial" pitchFamily="34" charset="0"/>
              <a:buChar char="•"/>
            </a:pPr>
            <a:r>
              <a:rPr lang="en-US" dirty="0" err="1">
                <a:solidFill>
                  <a:schemeClr val="bg1">
                    <a:lumMod val="50000"/>
                  </a:schemeClr>
                </a:solidFill>
                <a:cs typeface="ＭＳ Ｐゴシック"/>
              </a:rPr>
              <a:t>HeD's</a:t>
            </a:r>
            <a:r>
              <a:rPr lang="en-US" dirty="0">
                <a:solidFill>
                  <a:schemeClr val="bg1">
                    <a:lumMod val="50000"/>
                  </a:schemeClr>
                </a:solidFill>
                <a:cs typeface="ＭＳ Ｐゴシック"/>
              </a:rPr>
              <a:t> expressivity exceeded that of the target's systems rule capabilities in one area (but there was an approach to achieve almost equivalent functionality in the vendor system)</a:t>
            </a:r>
          </a:p>
          <a:p>
            <a:pPr>
              <a:buFont typeface="Arial" pitchFamily="34" charset="0"/>
              <a:buChar char="•"/>
            </a:pPr>
            <a:r>
              <a:rPr lang="en-US" dirty="0" smtClean="0">
                <a:solidFill>
                  <a:schemeClr val="bg1">
                    <a:lumMod val="50000"/>
                  </a:schemeClr>
                </a:solidFill>
                <a:cs typeface="ＭＳ Ｐゴシック"/>
              </a:rPr>
              <a:t>The process revealed gaps in the vendor’s CDS </a:t>
            </a:r>
            <a:r>
              <a:rPr lang="en-US" dirty="0">
                <a:solidFill>
                  <a:schemeClr val="bg1">
                    <a:lumMod val="50000"/>
                  </a:schemeClr>
                </a:solidFill>
                <a:cs typeface="ＭＳ Ｐゴシック"/>
              </a:rPr>
              <a:t>(e.g., location of encounter</a:t>
            </a:r>
            <a:r>
              <a:rPr lang="en-US" dirty="0" smtClean="0">
                <a:solidFill>
                  <a:schemeClr val="bg1">
                    <a:lumMod val="50000"/>
                  </a:schemeClr>
                </a:solidFill>
                <a:cs typeface="ＭＳ Ｐゴシック"/>
              </a:rPr>
              <a:t>), resulting in plans </a:t>
            </a:r>
            <a:r>
              <a:rPr lang="en-US" dirty="0">
                <a:solidFill>
                  <a:schemeClr val="bg1">
                    <a:lumMod val="50000"/>
                  </a:schemeClr>
                </a:solidFill>
                <a:cs typeface="ＭＳ Ｐゴシック"/>
              </a:rPr>
              <a:t>to add new </a:t>
            </a:r>
            <a:r>
              <a:rPr lang="en-US" dirty="0" smtClean="0">
                <a:solidFill>
                  <a:schemeClr val="bg1">
                    <a:lumMod val="50000"/>
                  </a:schemeClr>
                </a:solidFill>
                <a:cs typeface="ＭＳ Ｐゴシック"/>
              </a:rPr>
              <a:t>capability based </a:t>
            </a:r>
            <a:r>
              <a:rPr lang="en-US" dirty="0">
                <a:solidFill>
                  <a:schemeClr val="bg1">
                    <a:lumMod val="50000"/>
                  </a:schemeClr>
                </a:solidFill>
                <a:cs typeface="ＭＳ Ｐゴシック"/>
              </a:rPr>
              <a:t>on lessons learned from the </a:t>
            </a:r>
            <a:r>
              <a:rPr lang="en-US" dirty="0" smtClean="0">
                <a:solidFill>
                  <a:schemeClr val="bg1">
                    <a:lumMod val="50000"/>
                  </a:schemeClr>
                </a:solidFill>
                <a:cs typeface="ＭＳ Ｐゴシック"/>
              </a:rPr>
              <a:t>pilot</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21</a:t>
            </a:fld>
            <a:endParaRPr lang="en-US" dirty="0"/>
          </a:p>
        </p:txBody>
      </p:sp>
    </p:spTree>
    <p:extLst>
      <p:ext uri="{BB962C8B-B14F-4D97-AF65-F5344CB8AC3E}">
        <p14:creationId xmlns:p14="http://schemas.microsoft.com/office/powerpoint/2010/main" val="387394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CDC &amp; </a:t>
            </a:r>
            <a:r>
              <a:rPr lang="en-US" sz="1800" dirty="0" err="1"/>
              <a:t>Allscripts</a:t>
            </a:r>
            <a:r>
              <a:rPr lang="en-US" dirty="0"/>
              <a:t/>
            </a:r>
            <a:br>
              <a:rPr lang="en-US" dirty="0"/>
            </a:br>
            <a:r>
              <a:rPr lang="en-US" dirty="0"/>
              <a:t>Lessons </a:t>
            </a:r>
            <a:r>
              <a:rPr lang="en-US" dirty="0" smtClean="0"/>
              <a:t>Learned</a:t>
            </a:r>
            <a:endParaRPr lang="en-US" dirty="0"/>
          </a:p>
        </p:txBody>
      </p:sp>
      <p:sp>
        <p:nvSpPr>
          <p:cNvPr id="3" name="Content Placeholder 2"/>
          <p:cNvSpPr>
            <a:spLocks noGrp="1"/>
          </p:cNvSpPr>
          <p:nvPr>
            <p:ph idx="1"/>
          </p:nvPr>
        </p:nvSpPr>
        <p:spPr>
          <a:xfrm>
            <a:off x="373063" y="1555640"/>
            <a:ext cx="8229600" cy="4141788"/>
          </a:xfrm>
        </p:spPr>
        <p:txBody>
          <a:bodyPr>
            <a:normAutofit lnSpcReduction="10000"/>
          </a:bodyPr>
          <a:lstStyle/>
          <a:p>
            <a:pPr>
              <a:buFont typeface="Arial" pitchFamily="34" charset="0"/>
              <a:buChar char="•"/>
            </a:pPr>
            <a:r>
              <a:rPr lang="en-US" dirty="0" smtClean="0"/>
              <a:t>Use real data </a:t>
            </a:r>
          </a:p>
          <a:p>
            <a:pPr>
              <a:buFont typeface="Arial" pitchFamily="34" charset="0"/>
              <a:buChar char="•"/>
            </a:pPr>
            <a:r>
              <a:rPr lang="en-US" dirty="0" smtClean="0"/>
              <a:t>Value Sets and Terminologies are critical – it gives both sides an established set of values to reference, and provides the basis for semantics to be correctly established and preserved through the translation </a:t>
            </a:r>
            <a:endParaRPr lang="en-US" i="1" dirty="0" smtClean="0"/>
          </a:p>
          <a:p>
            <a:pPr>
              <a:buFont typeface="Arial" pitchFamily="34" charset="0"/>
              <a:buChar char="•"/>
            </a:pPr>
            <a:r>
              <a:rPr lang="en-US" dirty="0" smtClean="0"/>
              <a:t>Be open to where in the process changes should be made – it may point to reducing variation or complexity in the reporting specification, other times it may point to the </a:t>
            </a:r>
            <a:r>
              <a:rPr lang="en-US" dirty="0" err="1" smtClean="0"/>
              <a:t>HeD</a:t>
            </a:r>
            <a:r>
              <a:rPr lang="en-US" dirty="0" smtClean="0"/>
              <a:t> specification, or to the source system.</a:t>
            </a:r>
          </a:p>
          <a:p>
            <a:pPr>
              <a:buFont typeface="Arial" pitchFamily="34" charset="0"/>
              <a:buChar char="•"/>
            </a:pPr>
            <a:r>
              <a:rPr lang="en-US" dirty="0" smtClean="0"/>
              <a:t>Consider “canonical” versus “covering” representation of concepts, where “covering” means the translation would need to consider the different ways in which source systems represented a concept and “canonical” would expect source systems to produce consistent data. </a:t>
            </a:r>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22</a:t>
            </a:fld>
            <a:endParaRPr lang="en-US" dirty="0"/>
          </a:p>
        </p:txBody>
      </p:sp>
    </p:spTree>
    <p:extLst>
      <p:ext uri="{BB962C8B-B14F-4D97-AF65-F5344CB8AC3E}">
        <p14:creationId xmlns:p14="http://schemas.microsoft.com/office/powerpoint/2010/main" val="100994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CDC </a:t>
            </a:r>
            <a:r>
              <a:rPr lang="en-US" sz="1800" dirty="0"/>
              <a:t>&amp; </a:t>
            </a:r>
            <a:r>
              <a:rPr lang="en-US" sz="1800" dirty="0" err="1" smtClean="0"/>
              <a:t>Allscripts</a:t>
            </a:r>
            <a:r>
              <a:rPr lang="en-US" dirty="0" smtClean="0"/>
              <a:t/>
            </a:r>
            <a:br>
              <a:rPr lang="en-US" dirty="0" smtClean="0"/>
            </a:br>
            <a:r>
              <a:rPr lang="en-US" dirty="0" smtClean="0"/>
              <a:t>Next </a:t>
            </a:r>
            <a:r>
              <a:rPr lang="en-US" dirty="0" smtClean="0"/>
              <a:t>Steps</a:t>
            </a:r>
            <a:endParaRPr lang="en-US" dirty="0"/>
          </a:p>
        </p:txBody>
      </p:sp>
      <p:sp>
        <p:nvSpPr>
          <p:cNvPr id="3" name="Content Placeholder 2"/>
          <p:cNvSpPr>
            <a:spLocks noGrp="1"/>
          </p:cNvSpPr>
          <p:nvPr>
            <p:ph idx="1"/>
          </p:nvPr>
        </p:nvSpPr>
        <p:spPr>
          <a:xfrm>
            <a:off x="373063" y="1695081"/>
            <a:ext cx="8229600" cy="4141788"/>
          </a:xfrm>
        </p:spPr>
        <p:txBody>
          <a:bodyPr>
            <a:normAutofit/>
          </a:bodyPr>
          <a:lstStyle/>
          <a:p>
            <a:pPr>
              <a:buFont typeface="Arial" pitchFamily="34" charset="0"/>
              <a:buChar char="•"/>
            </a:pPr>
            <a:r>
              <a:rPr lang="en-US" dirty="0" smtClean="0"/>
              <a:t>Extend the approach to addition jurisdictions and conditions</a:t>
            </a:r>
          </a:p>
          <a:p>
            <a:pPr>
              <a:buFont typeface="Arial" pitchFamily="34" charset="0"/>
              <a:buChar char="•"/>
            </a:pPr>
            <a:r>
              <a:rPr lang="en-US" dirty="0" smtClean="0"/>
              <a:t>“</a:t>
            </a:r>
            <a:r>
              <a:rPr lang="en-US" dirty="0" err="1" smtClean="0"/>
              <a:t>Templatize</a:t>
            </a:r>
            <a:r>
              <a:rPr lang="en-US" dirty="0" smtClean="0"/>
              <a:t>” the </a:t>
            </a:r>
            <a:r>
              <a:rPr lang="en-US" dirty="0" err="1" smtClean="0"/>
              <a:t>HeD</a:t>
            </a:r>
            <a:r>
              <a:rPr lang="en-US" dirty="0" smtClean="0"/>
              <a:t> file so the file could be automatically generated </a:t>
            </a:r>
            <a:endParaRPr lang="en-US" i="1" dirty="0" smtClean="0"/>
          </a:p>
          <a:p>
            <a:pPr>
              <a:buFont typeface="Arial" pitchFamily="34" charset="0"/>
              <a:buChar char="•"/>
            </a:pPr>
            <a:r>
              <a:rPr lang="en-US" dirty="0" smtClean="0"/>
              <a:t>Select more partners for translating/receiving and consuming </a:t>
            </a:r>
            <a:r>
              <a:rPr lang="en-US" dirty="0"/>
              <a:t>the </a:t>
            </a:r>
            <a:r>
              <a:rPr lang="en-US" dirty="0" smtClean="0"/>
              <a:t>file</a:t>
            </a:r>
          </a:p>
          <a:p>
            <a:pPr>
              <a:buFont typeface="Arial" pitchFamily="34" charset="0"/>
              <a:buChar char="•"/>
            </a:pPr>
            <a:r>
              <a:rPr lang="en-US" dirty="0" smtClean="0"/>
              <a:t>Complete the circle – partner with reporters involved in PHRI so that the reporting specification provided in the </a:t>
            </a:r>
            <a:r>
              <a:rPr lang="en-US" dirty="0" err="1" smtClean="0"/>
              <a:t>HeD</a:t>
            </a:r>
            <a:r>
              <a:rPr lang="en-US" dirty="0" smtClean="0"/>
              <a:t> file could be consumed and used to trigger generation of a public health report to a jurisdiction participating in the PHRI pilot.  </a:t>
            </a:r>
            <a:endParaRPr lang="en-US" dirty="0"/>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23</a:t>
            </a:fld>
            <a:endParaRPr lang="en-US" dirty="0"/>
          </a:p>
        </p:txBody>
      </p:sp>
    </p:spTree>
    <p:extLst>
      <p:ext uri="{BB962C8B-B14F-4D97-AF65-F5344CB8AC3E}">
        <p14:creationId xmlns:p14="http://schemas.microsoft.com/office/powerpoint/2010/main" val="284472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312440"/>
            <a:ext cx="8229600" cy="1143000"/>
          </a:xfrm>
        </p:spPr>
        <p:txBody>
          <a:bodyPr/>
          <a:lstStyle/>
          <a:p>
            <a:r>
              <a:rPr lang="en-US" sz="1800" dirty="0"/>
              <a:t>CDC &amp; </a:t>
            </a:r>
            <a:r>
              <a:rPr lang="en-US" sz="1800" dirty="0" err="1" smtClean="0"/>
              <a:t>Allscripts</a:t>
            </a:r>
            <a:r>
              <a:rPr lang="en-US" dirty="0"/>
              <a:t/>
            </a:r>
            <a:br>
              <a:rPr lang="en-US" dirty="0"/>
            </a:br>
            <a:r>
              <a:rPr lang="en-US" dirty="0"/>
              <a:t>How </a:t>
            </a:r>
            <a:r>
              <a:rPr lang="en-US" dirty="0" smtClean="0"/>
              <a:t>can others consume our work</a:t>
            </a:r>
            <a:endParaRPr lang="en-US" dirty="0"/>
          </a:p>
        </p:txBody>
      </p:sp>
      <p:sp>
        <p:nvSpPr>
          <p:cNvPr id="3" name="Content Placeholder 2"/>
          <p:cNvSpPr>
            <a:spLocks noGrp="1"/>
          </p:cNvSpPr>
          <p:nvPr>
            <p:ph idx="1"/>
          </p:nvPr>
        </p:nvSpPr>
        <p:spPr>
          <a:xfrm>
            <a:off x="457200" y="1648047"/>
            <a:ext cx="8229600" cy="4582632"/>
          </a:xfrm>
        </p:spPr>
        <p:txBody>
          <a:bodyPr>
            <a:normAutofit fontScale="47500" lnSpcReduction="20000"/>
          </a:bodyPr>
          <a:lstStyle/>
          <a:p>
            <a:pPr>
              <a:buFont typeface="Arial" pitchFamily="34" charset="0"/>
              <a:buChar char="•"/>
            </a:pPr>
            <a:r>
              <a:rPr lang="en-US" sz="3600" dirty="0" smtClean="0"/>
              <a:t>Business/Systems Analyst Expertise - to understand the public health requirements and determine:</a:t>
            </a:r>
          </a:p>
          <a:p>
            <a:pPr lvl="1">
              <a:buFont typeface="Arial" pitchFamily="34" charset="0"/>
              <a:buChar char="•"/>
            </a:pPr>
            <a:r>
              <a:rPr lang="en-US" sz="2900" dirty="0" smtClean="0"/>
              <a:t>Where they fit in the public health reporters’ flow</a:t>
            </a:r>
          </a:p>
          <a:p>
            <a:pPr lvl="1">
              <a:buFont typeface="Arial" pitchFamily="34" charset="0"/>
              <a:buChar char="•"/>
            </a:pPr>
            <a:r>
              <a:rPr lang="en-US" sz="2900" dirty="0" smtClean="0"/>
              <a:t>Gaps – with plan for addressing them </a:t>
            </a:r>
          </a:p>
          <a:p>
            <a:pPr>
              <a:buFont typeface="Arial" pitchFamily="34" charset="0"/>
              <a:buChar char="•"/>
            </a:pPr>
            <a:r>
              <a:rPr lang="en-US" sz="3600" dirty="0" smtClean="0"/>
              <a:t>Informaticist</a:t>
            </a:r>
            <a:r>
              <a:rPr lang="en-US" sz="3600" dirty="0" smtClean="0"/>
              <a:t> and </a:t>
            </a:r>
            <a:r>
              <a:rPr lang="en-US" sz="3600" dirty="0" smtClean="0"/>
              <a:t>vocabularist</a:t>
            </a:r>
            <a:r>
              <a:rPr lang="en-US" sz="3600" dirty="0" smtClean="0"/>
              <a:t> </a:t>
            </a:r>
          </a:p>
          <a:p>
            <a:pPr lvl="1">
              <a:buFont typeface="Arial" pitchFamily="34" charset="0"/>
              <a:buChar char="•"/>
            </a:pPr>
            <a:r>
              <a:rPr lang="en-US" sz="2900" dirty="0" smtClean="0"/>
              <a:t>Translate the HeD file to the format needed by receiver</a:t>
            </a:r>
          </a:p>
          <a:p>
            <a:pPr lvl="1">
              <a:buFont typeface="Arial" pitchFamily="34" charset="0"/>
              <a:buChar char="•"/>
            </a:pPr>
            <a:r>
              <a:rPr lang="en-US" sz="2900" dirty="0" smtClean="0"/>
              <a:t>Map local vocabulary to standard vocabulary</a:t>
            </a:r>
          </a:p>
          <a:p>
            <a:pPr lvl="1">
              <a:buFont typeface="Arial" pitchFamily="34" charset="0"/>
              <a:buChar char="•"/>
            </a:pPr>
            <a:r>
              <a:rPr lang="en-US" sz="2900" dirty="0" smtClean="0"/>
              <a:t>Test file format and vocabulary.  Test process.</a:t>
            </a:r>
          </a:p>
          <a:p>
            <a:pPr lvl="1">
              <a:buFont typeface="Arial" pitchFamily="34" charset="0"/>
              <a:buChar char="•"/>
            </a:pPr>
            <a:r>
              <a:rPr lang="en-US" sz="2900" dirty="0" smtClean="0"/>
              <a:t>Recommend and manage changes to format/vocabulary</a:t>
            </a:r>
          </a:p>
          <a:p>
            <a:pPr>
              <a:buFont typeface="Arial" pitchFamily="34" charset="0"/>
              <a:buChar char="•"/>
            </a:pPr>
            <a:r>
              <a:rPr lang="en-US" sz="3600" dirty="0" smtClean="0"/>
              <a:t>Documentation:</a:t>
            </a:r>
          </a:p>
          <a:p>
            <a:pPr lvl="1"/>
            <a:r>
              <a:rPr lang="en-US" sz="3300" u="sng" dirty="0" smtClean="0">
                <a:hlinkClick r:id="rId3"/>
              </a:rPr>
              <a:t>https</a:t>
            </a:r>
            <a:r>
              <a:rPr lang="en-US" sz="3300" u="sng" dirty="0">
                <a:hlinkClick r:id="rId3"/>
              </a:rPr>
              <a:t>://code.google.com/p/health-e-decisions/source/browse/#svn%2Ftrunk%2Fsrc%2Fpilot</a:t>
            </a:r>
            <a:endParaRPr lang="en-US" sz="3300" dirty="0"/>
          </a:p>
          <a:p>
            <a:r>
              <a:rPr lang="en-US" sz="2900" dirty="0"/>
              <a:t> </a:t>
            </a:r>
            <a:endParaRPr lang="en-US" sz="3300" dirty="0"/>
          </a:p>
          <a:p>
            <a:pPr marL="457200" lvl="1" indent="0">
              <a:buNone/>
            </a:pPr>
            <a:r>
              <a:rPr lang="en-US" sz="2900" dirty="0"/>
              <a:t>There are three files: </a:t>
            </a:r>
            <a:endParaRPr lang="en-US" sz="3300" dirty="0"/>
          </a:p>
          <a:p>
            <a:pPr lvl="1"/>
            <a:r>
              <a:rPr lang="en-US" sz="3300" u="sng" dirty="0">
                <a:hlinkClick r:id="rId4"/>
              </a:rPr>
              <a:t>SDCPertussisClinical-eReportingCriteria.xml</a:t>
            </a:r>
            <a:r>
              <a:rPr lang="en-US" sz="3300" dirty="0"/>
              <a:t> - the rule in HeD</a:t>
            </a:r>
          </a:p>
          <a:p>
            <a:pPr lvl="1"/>
            <a:r>
              <a:rPr lang="en-US" sz="3300" u="sng" dirty="0">
                <a:hlinkClick r:id="rId5"/>
              </a:rPr>
              <a:t>SDCPertussisClinical-eReportingCriteria.CREF.xml</a:t>
            </a:r>
            <a:r>
              <a:rPr lang="en-US" sz="3300" dirty="0"/>
              <a:t> - the rule in </a:t>
            </a:r>
            <a:r>
              <a:rPr lang="en-US" sz="3300" dirty="0"/>
              <a:t>Allscripts</a:t>
            </a:r>
            <a:r>
              <a:rPr lang="en-US" sz="3300" dirty="0"/>
              <a:t> format</a:t>
            </a:r>
          </a:p>
          <a:p>
            <a:pPr lvl="1"/>
            <a:r>
              <a:rPr lang="en-US" sz="3300" u="sng" dirty="0">
                <a:hlinkClick r:id="rId6"/>
              </a:rPr>
              <a:t>SDCPertussisClinical-eReporting-Schematic.pptx</a:t>
            </a:r>
            <a:r>
              <a:rPr lang="en-US" sz="3300" dirty="0"/>
              <a:t> - a graphical description of the </a:t>
            </a:r>
            <a:r>
              <a:rPr lang="en-US" sz="3300" dirty="0" smtClean="0"/>
              <a:t>rule</a:t>
            </a:r>
            <a:endParaRPr lang="en-US" sz="2200" dirty="0"/>
          </a:p>
          <a:p>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24</a:t>
            </a:fld>
            <a:endParaRPr lang="en-US" dirty="0"/>
          </a:p>
        </p:txBody>
      </p:sp>
    </p:spTree>
    <p:extLst>
      <p:ext uri="{BB962C8B-B14F-4D97-AF65-F5344CB8AC3E}">
        <p14:creationId xmlns:p14="http://schemas.microsoft.com/office/powerpoint/2010/main" val="362151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56" y="312440"/>
            <a:ext cx="8453807" cy="1143000"/>
          </a:xfrm>
        </p:spPr>
        <p:txBody>
          <a:bodyPr/>
          <a:lstStyle/>
          <a:p>
            <a:r>
              <a:rPr lang="en-US" sz="1800" dirty="0" smtClean="0"/>
              <a:t>Wolters Kluwer &amp; VA</a:t>
            </a:r>
            <a:r>
              <a:rPr lang="en-US" dirty="0" smtClean="0"/>
              <a:t/>
            </a:r>
            <a:br>
              <a:rPr lang="en-US" dirty="0" smtClean="0"/>
            </a:br>
            <a:r>
              <a:rPr lang="en-US" dirty="0" smtClean="0"/>
              <a:t>Overview Documentation Template Pilot</a:t>
            </a:r>
            <a:endParaRPr lang="en-US" dirty="0"/>
          </a:p>
        </p:txBody>
      </p:sp>
      <p:sp>
        <p:nvSpPr>
          <p:cNvPr id="3" name="Content Placeholder 2"/>
          <p:cNvSpPr>
            <a:spLocks noGrp="1"/>
          </p:cNvSpPr>
          <p:nvPr>
            <p:ph idx="1"/>
          </p:nvPr>
        </p:nvSpPr>
        <p:spPr>
          <a:xfrm>
            <a:off x="373063" y="1705714"/>
            <a:ext cx="8229600" cy="4588760"/>
          </a:xfrm>
        </p:spPr>
        <p:txBody>
          <a:bodyPr>
            <a:normAutofit fontScale="62500" lnSpcReduction="20000"/>
          </a:bodyPr>
          <a:lstStyle/>
          <a:p>
            <a:pPr marL="0" indent="0" algn="ctr"/>
            <a:r>
              <a:rPr lang="en-US" sz="3200" dirty="0" smtClean="0">
                <a:solidFill>
                  <a:schemeClr val="bg1">
                    <a:lumMod val="50000"/>
                  </a:schemeClr>
                </a:solidFill>
              </a:rPr>
              <a:t>Urinary Tract Infection (UTI) Documentation Template</a:t>
            </a:r>
          </a:p>
          <a:p>
            <a:pPr marL="0" indent="0" algn="ctr"/>
            <a:r>
              <a:rPr lang="en-US" sz="3200" dirty="0" smtClean="0">
                <a:solidFill>
                  <a:schemeClr val="bg1">
                    <a:lumMod val="50000"/>
                  </a:schemeClr>
                </a:solidFill>
              </a:rPr>
              <a:t>Proof of Concept</a:t>
            </a:r>
          </a:p>
          <a:p>
            <a:pPr marL="0" indent="0" algn="ctr"/>
            <a:endParaRPr lang="en-US" sz="2500" dirty="0" smtClean="0">
              <a:solidFill>
                <a:schemeClr val="bg1">
                  <a:lumMod val="50000"/>
                </a:schemeClr>
              </a:solidFill>
            </a:endParaRPr>
          </a:p>
          <a:p>
            <a:pPr marL="0" indent="0"/>
            <a:r>
              <a:rPr lang="en-US" sz="2500" dirty="0" smtClean="0">
                <a:solidFill>
                  <a:schemeClr val="bg1">
                    <a:lumMod val="50000"/>
                  </a:schemeClr>
                </a:solidFill>
              </a:rPr>
              <a:t>Description: </a:t>
            </a:r>
            <a:r>
              <a:rPr lang="en-US" sz="2500" dirty="0">
                <a:solidFill>
                  <a:schemeClr val="bg1">
                    <a:lumMod val="50000"/>
                  </a:schemeClr>
                </a:solidFill>
              </a:rPr>
              <a:t>C</a:t>
            </a:r>
            <a:r>
              <a:rPr lang="en-US" sz="2500" dirty="0" smtClean="0">
                <a:solidFill>
                  <a:schemeClr val="bg1">
                    <a:lumMod val="50000"/>
                  </a:schemeClr>
                </a:solidFill>
              </a:rPr>
              <a:t>onverted </a:t>
            </a:r>
            <a:r>
              <a:rPr lang="en-US" sz="2500" dirty="0">
                <a:solidFill>
                  <a:schemeClr val="bg1">
                    <a:lumMod val="50000"/>
                  </a:schemeClr>
                </a:solidFill>
              </a:rPr>
              <a:t>a 12 page UTI </a:t>
            </a:r>
            <a:r>
              <a:rPr lang="en-US" sz="2500" dirty="0" smtClean="0">
                <a:solidFill>
                  <a:schemeClr val="bg1">
                    <a:lumMod val="50000"/>
                  </a:schemeClr>
                </a:solidFill>
              </a:rPr>
              <a:t>documentation </a:t>
            </a:r>
            <a:r>
              <a:rPr lang="en-US" sz="2500" dirty="0">
                <a:solidFill>
                  <a:schemeClr val="bg1">
                    <a:lumMod val="50000"/>
                  </a:schemeClr>
                </a:solidFill>
              </a:rPr>
              <a:t>template </a:t>
            </a:r>
            <a:r>
              <a:rPr lang="en-US" sz="2500" dirty="0" smtClean="0">
                <a:solidFill>
                  <a:schemeClr val="bg1">
                    <a:lumMod val="50000"/>
                  </a:schemeClr>
                </a:solidFill>
              </a:rPr>
              <a:t>for HPI for use in a clinical setting by a care provider.</a:t>
            </a:r>
          </a:p>
          <a:p>
            <a:pPr marL="0" indent="0"/>
            <a:endParaRPr lang="en-US" sz="2500" b="1" dirty="0" smtClean="0">
              <a:solidFill>
                <a:schemeClr val="tx1"/>
              </a:solidFill>
            </a:endParaRPr>
          </a:p>
          <a:p>
            <a:pPr marL="0" indent="0"/>
            <a:r>
              <a:rPr lang="en-US" sz="2500" b="1" dirty="0" smtClean="0">
                <a:solidFill>
                  <a:schemeClr val="bg1">
                    <a:lumMod val="50000"/>
                  </a:schemeClr>
                </a:solidFill>
              </a:rPr>
              <a:t>Wolters Kluwer Health -  </a:t>
            </a:r>
            <a:r>
              <a:rPr lang="en-US" sz="2500" dirty="0" smtClean="0">
                <a:solidFill>
                  <a:schemeClr val="bg1">
                    <a:lumMod val="50000"/>
                  </a:schemeClr>
                </a:solidFill>
              </a:rPr>
              <a:t>CDS Knowledge Artifact Supplier</a:t>
            </a:r>
          </a:p>
          <a:p>
            <a:pPr lvl="1">
              <a:buFont typeface="Arial" pitchFamily="34" charset="0"/>
              <a:buChar char="•"/>
            </a:pPr>
            <a:r>
              <a:rPr lang="en-US" sz="2500" dirty="0">
                <a:solidFill>
                  <a:schemeClr val="bg1">
                    <a:lumMod val="50000"/>
                  </a:schemeClr>
                </a:solidFill>
              </a:rPr>
              <a:t>Stephen Claypool, MD</a:t>
            </a:r>
          </a:p>
          <a:p>
            <a:pPr lvl="1">
              <a:buFont typeface="Arial" pitchFamily="34" charset="0"/>
              <a:buChar char="•"/>
            </a:pPr>
            <a:r>
              <a:rPr lang="en-US" sz="2500" dirty="0">
                <a:solidFill>
                  <a:schemeClr val="bg1">
                    <a:lumMod val="50000"/>
                  </a:schemeClr>
                </a:solidFill>
              </a:rPr>
              <a:t>Scott Dyer, MD</a:t>
            </a:r>
          </a:p>
          <a:p>
            <a:pPr lvl="1">
              <a:buFont typeface="Arial" pitchFamily="34" charset="0"/>
              <a:buChar char="•"/>
            </a:pPr>
            <a:r>
              <a:rPr lang="en-US" sz="2500" dirty="0">
                <a:solidFill>
                  <a:schemeClr val="bg1">
                    <a:lumMod val="50000"/>
                  </a:schemeClr>
                </a:solidFill>
              </a:rPr>
              <a:t>Christy May, MS, </a:t>
            </a:r>
            <a:r>
              <a:rPr lang="en-US" sz="2500" dirty="0">
                <a:solidFill>
                  <a:schemeClr val="bg1">
                    <a:lumMod val="50000"/>
                  </a:schemeClr>
                </a:solidFill>
              </a:rPr>
              <a:t>RHIA</a:t>
            </a:r>
            <a:endParaRPr lang="en-US" sz="2500" dirty="0">
              <a:solidFill>
                <a:schemeClr val="bg1">
                  <a:lumMod val="50000"/>
                </a:schemeClr>
              </a:solidFill>
            </a:endParaRPr>
          </a:p>
          <a:p>
            <a:pPr lvl="1">
              <a:buFont typeface="Arial" pitchFamily="34" charset="0"/>
              <a:buChar char="•"/>
            </a:pPr>
            <a:r>
              <a:rPr lang="en-US" sz="2500" dirty="0">
                <a:solidFill>
                  <a:schemeClr val="bg1">
                    <a:lumMod val="50000"/>
                  </a:schemeClr>
                </a:solidFill>
              </a:rPr>
              <a:t>Joy </a:t>
            </a:r>
            <a:r>
              <a:rPr lang="en-US" sz="2500" dirty="0">
                <a:solidFill>
                  <a:schemeClr val="bg1">
                    <a:lumMod val="50000"/>
                  </a:schemeClr>
                </a:solidFill>
              </a:rPr>
              <a:t>Nisell</a:t>
            </a:r>
            <a:r>
              <a:rPr lang="en-US" sz="2500" dirty="0">
                <a:solidFill>
                  <a:schemeClr val="bg1">
                    <a:lumMod val="50000"/>
                  </a:schemeClr>
                </a:solidFill>
              </a:rPr>
              <a:t>, </a:t>
            </a:r>
            <a:r>
              <a:rPr lang="en-US" sz="2500" dirty="0" smtClean="0">
                <a:solidFill>
                  <a:schemeClr val="bg1">
                    <a:lumMod val="50000"/>
                  </a:schemeClr>
                </a:solidFill>
              </a:rPr>
              <a:t>Informaticist</a:t>
            </a:r>
            <a:endParaRPr lang="en-US" sz="2500" dirty="0">
              <a:solidFill>
                <a:schemeClr val="bg1">
                  <a:lumMod val="50000"/>
                </a:schemeClr>
              </a:solidFill>
            </a:endParaRPr>
          </a:p>
          <a:p>
            <a:pPr lvl="1">
              <a:buFont typeface="Arial" pitchFamily="34" charset="0"/>
              <a:buChar char="•"/>
            </a:pPr>
            <a:r>
              <a:rPr lang="en-US" sz="2500" dirty="0">
                <a:solidFill>
                  <a:schemeClr val="bg1">
                    <a:lumMod val="50000"/>
                  </a:schemeClr>
                </a:solidFill>
              </a:rPr>
              <a:t>Howard Strasberg, MD, MS</a:t>
            </a:r>
          </a:p>
          <a:p>
            <a:pPr marL="457200" indent="0"/>
            <a:r>
              <a:rPr lang="en-US" sz="2500" dirty="0" smtClean="0">
                <a:hlinkClick r:id="rId3"/>
              </a:rPr>
              <a:t>http</a:t>
            </a:r>
            <a:r>
              <a:rPr lang="en-US" sz="2500" dirty="0">
                <a:hlinkClick r:id="rId3"/>
              </a:rPr>
              <a:t>://</a:t>
            </a:r>
            <a:r>
              <a:rPr lang="en-US" sz="2500" dirty="0" smtClean="0">
                <a:hlinkClick r:id="rId3"/>
              </a:rPr>
              <a:t>www.wolterskluwerhealth.com/pages/welcome.aspx</a:t>
            </a:r>
            <a:endParaRPr lang="en-US" sz="2500" dirty="0" smtClean="0"/>
          </a:p>
          <a:p>
            <a:pPr marL="457200" lvl="1" indent="0">
              <a:buNone/>
            </a:pPr>
            <a:endParaRPr lang="en-US" sz="2500" dirty="0" smtClean="0"/>
          </a:p>
          <a:p>
            <a:pPr marL="0" indent="0"/>
            <a:r>
              <a:rPr lang="en-US" sz="2500" b="1" dirty="0" smtClean="0">
                <a:solidFill>
                  <a:schemeClr val="bg1">
                    <a:lumMod val="50000"/>
                  </a:schemeClr>
                </a:solidFill>
              </a:rPr>
              <a:t>Veterans Administration - </a:t>
            </a:r>
            <a:r>
              <a:rPr lang="en-US" sz="2500" dirty="0" smtClean="0">
                <a:solidFill>
                  <a:schemeClr val="bg1">
                    <a:lumMod val="50000"/>
                  </a:schemeClr>
                </a:solidFill>
              </a:rPr>
              <a:t>CDS Knowledge Artifact Integrator </a:t>
            </a:r>
          </a:p>
          <a:p>
            <a:pPr lvl="1">
              <a:buFont typeface="Arial" pitchFamily="34" charset="0"/>
              <a:buChar char="•"/>
            </a:pPr>
            <a:r>
              <a:rPr lang="en-US" sz="2500" dirty="0">
                <a:solidFill>
                  <a:schemeClr val="bg1">
                    <a:lumMod val="50000"/>
                  </a:schemeClr>
                </a:solidFill>
              </a:rPr>
              <a:t>Aziz </a:t>
            </a:r>
            <a:r>
              <a:rPr lang="en-US" sz="2500" dirty="0">
                <a:solidFill>
                  <a:schemeClr val="bg1">
                    <a:lumMod val="50000"/>
                  </a:schemeClr>
                </a:solidFill>
              </a:rPr>
              <a:t>Boxwala</a:t>
            </a:r>
            <a:r>
              <a:rPr lang="en-US" sz="2500" dirty="0">
                <a:solidFill>
                  <a:schemeClr val="bg1">
                    <a:lumMod val="50000"/>
                  </a:schemeClr>
                </a:solidFill>
              </a:rPr>
              <a:t>, </a:t>
            </a:r>
            <a:r>
              <a:rPr lang="en-US" sz="2500" dirty="0">
                <a:solidFill>
                  <a:schemeClr val="bg1">
                    <a:lumMod val="50000"/>
                  </a:schemeClr>
                </a:solidFill>
              </a:rPr>
              <a:t>MBBS</a:t>
            </a:r>
            <a:r>
              <a:rPr lang="en-US" sz="2500" dirty="0">
                <a:solidFill>
                  <a:schemeClr val="bg1">
                    <a:lumMod val="50000"/>
                  </a:schemeClr>
                </a:solidFill>
              </a:rPr>
              <a:t>, Ph.D.</a:t>
            </a:r>
          </a:p>
          <a:p>
            <a:pPr lvl="1">
              <a:buFont typeface="Arial" pitchFamily="34" charset="0"/>
              <a:buChar char="•"/>
            </a:pPr>
            <a:r>
              <a:rPr lang="en-US" sz="2500" dirty="0">
                <a:solidFill>
                  <a:schemeClr val="bg1">
                    <a:lumMod val="50000"/>
                  </a:schemeClr>
                </a:solidFill>
              </a:rPr>
              <a:t>Ken Kawamoto, M.D., Ph.D.</a:t>
            </a:r>
          </a:p>
          <a:p>
            <a:pPr lvl="1">
              <a:buFont typeface="Arial" pitchFamily="34" charset="0"/>
              <a:buChar char="•"/>
            </a:pPr>
            <a:r>
              <a:rPr lang="en-US" sz="2500" dirty="0">
                <a:solidFill>
                  <a:schemeClr val="bg1">
                    <a:lumMod val="50000"/>
                  </a:schemeClr>
                </a:solidFill>
              </a:rPr>
              <a:t>Robert </a:t>
            </a:r>
            <a:r>
              <a:rPr lang="en-US" sz="2500" dirty="0" smtClean="0">
                <a:solidFill>
                  <a:schemeClr val="bg1">
                    <a:lumMod val="50000"/>
                  </a:schemeClr>
                </a:solidFill>
              </a:rPr>
              <a:t>Lario</a:t>
            </a:r>
            <a:r>
              <a:rPr lang="en-US" sz="2500" dirty="0" smtClean="0">
                <a:solidFill>
                  <a:schemeClr val="bg1">
                    <a:lumMod val="50000"/>
                  </a:schemeClr>
                </a:solidFill>
              </a:rPr>
              <a:t> </a:t>
            </a:r>
            <a:r>
              <a:rPr lang="en-US" sz="2500" dirty="0" smtClean="0">
                <a:solidFill>
                  <a:schemeClr val="bg1">
                    <a:lumMod val="50000"/>
                  </a:schemeClr>
                </a:solidFill>
              </a:rPr>
              <a:t>MSE</a:t>
            </a:r>
            <a:r>
              <a:rPr lang="en-US" sz="2500" dirty="0">
                <a:solidFill>
                  <a:schemeClr val="bg1">
                    <a:lumMod val="50000"/>
                  </a:schemeClr>
                </a:solidFill>
              </a:rPr>
              <a:t>, MBA</a:t>
            </a:r>
          </a:p>
          <a:p>
            <a:pPr lvl="1">
              <a:buFont typeface="Arial" pitchFamily="34" charset="0"/>
              <a:buChar char="•"/>
            </a:pPr>
            <a:endParaRPr lang="en-US" sz="2500" dirty="0">
              <a:solidFill>
                <a:schemeClr val="bg1">
                  <a:lumMod val="50000"/>
                </a:schemeClr>
              </a:solidFill>
            </a:endParaRPr>
          </a:p>
          <a:p>
            <a:pPr lvl="2"/>
            <a:endParaRPr lang="en-US" dirty="0" smtClean="0">
              <a:solidFill>
                <a:schemeClr val="tx1"/>
              </a:solidFill>
            </a:endParaRPr>
          </a:p>
        </p:txBody>
      </p:sp>
      <p:sp>
        <p:nvSpPr>
          <p:cNvPr id="5" name="Slide Number Placeholder 4"/>
          <p:cNvSpPr>
            <a:spLocks noGrp="1"/>
          </p:cNvSpPr>
          <p:nvPr>
            <p:ph type="sldNum" sz="quarter" idx="12"/>
          </p:nvPr>
        </p:nvSpPr>
        <p:spPr>
          <a:xfrm>
            <a:off x="373063" y="6159869"/>
            <a:ext cx="8229600" cy="701675"/>
          </a:xfrm>
        </p:spPr>
        <p:txBody>
          <a:bodyPr/>
          <a:lstStyle/>
          <a:p>
            <a:pPr>
              <a:defRPr/>
            </a:pPr>
            <a:fld id="{D1D492AC-61FE-408F-8824-26837C719F76}" type="slidenum">
              <a:rPr lang="en-US" smtClean="0"/>
              <a:pPr>
                <a:defRPr/>
              </a:pPr>
              <a:t>25</a:t>
            </a:fld>
            <a:endParaRPr lang="en-US" dirty="0"/>
          </a:p>
        </p:txBody>
      </p:sp>
    </p:spTree>
    <p:extLst>
      <p:ext uri="{BB962C8B-B14F-4D97-AF65-F5344CB8AC3E}">
        <p14:creationId xmlns:p14="http://schemas.microsoft.com/office/powerpoint/2010/main" val="104122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Wolters Kluwer </a:t>
            </a:r>
            <a:r>
              <a:rPr lang="en-US" sz="1800" dirty="0" smtClean="0"/>
              <a:t>&amp; VA</a:t>
            </a:r>
            <a:r>
              <a:rPr lang="en-US" dirty="0"/>
              <a:t/>
            </a:r>
            <a:br>
              <a:rPr lang="en-US" dirty="0"/>
            </a:br>
            <a:r>
              <a:rPr lang="en-US" dirty="0"/>
              <a:t>Operationalizing </a:t>
            </a:r>
            <a:r>
              <a:rPr lang="en-US" dirty="0" smtClean="0"/>
              <a:t>the Pilot	</a:t>
            </a:r>
            <a:endParaRPr lang="en-US" sz="3000" dirty="0"/>
          </a:p>
        </p:txBody>
      </p:sp>
      <p:sp>
        <p:nvSpPr>
          <p:cNvPr id="3" name="Content Placeholder 2"/>
          <p:cNvSpPr>
            <a:spLocks noGrp="1"/>
          </p:cNvSpPr>
          <p:nvPr>
            <p:ph idx="1"/>
          </p:nvPr>
        </p:nvSpPr>
        <p:spPr>
          <a:xfrm>
            <a:off x="373062" y="1605517"/>
            <a:ext cx="8313737" cy="5115958"/>
          </a:xfrm>
        </p:spPr>
        <p:txBody>
          <a:bodyPr>
            <a:noAutofit/>
          </a:bodyPr>
          <a:lstStyle/>
          <a:p>
            <a:pPr marL="285750" indent="-285750">
              <a:buFont typeface="Arial" pitchFamily="34" charset="0"/>
              <a:buChar char="•"/>
            </a:pPr>
            <a:r>
              <a:rPr lang="en-US" sz="1800" dirty="0" smtClean="0">
                <a:solidFill>
                  <a:schemeClr val="bg1">
                    <a:lumMod val="50000"/>
                  </a:schemeClr>
                </a:solidFill>
              </a:rPr>
              <a:t>Resources Needed:</a:t>
            </a:r>
          </a:p>
          <a:p>
            <a:pPr lvl="1">
              <a:buFont typeface="Arial" pitchFamily="34" charset="0"/>
              <a:buChar char="•"/>
            </a:pPr>
            <a:r>
              <a:rPr lang="en-US" sz="1800" dirty="0" smtClean="0">
                <a:solidFill>
                  <a:schemeClr val="bg1">
                    <a:lumMod val="50000"/>
                  </a:schemeClr>
                </a:solidFill>
              </a:rPr>
              <a:t>Clinical Content in the form of a documentation template (in this example, HPI for a UTI was utilized)</a:t>
            </a:r>
          </a:p>
          <a:p>
            <a:pPr lvl="1">
              <a:buFont typeface="Arial" pitchFamily="34" charset="0"/>
              <a:buChar char="•"/>
            </a:pPr>
            <a:r>
              <a:rPr lang="en-US" sz="1800" dirty="0" smtClean="0">
                <a:solidFill>
                  <a:schemeClr val="bg1">
                    <a:lumMod val="50000"/>
                  </a:schemeClr>
                </a:solidFill>
              </a:rPr>
              <a:t>Informaticist able to write XML script</a:t>
            </a:r>
          </a:p>
          <a:p>
            <a:pPr lvl="1">
              <a:buFont typeface="Arial" pitchFamily="34" charset="0"/>
              <a:buChar char="•"/>
            </a:pPr>
            <a:r>
              <a:rPr lang="en-US" sz="1800" dirty="0" smtClean="0">
                <a:solidFill>
                  <a:schemeClr val="bg1">
                    <a:lumMod val="50000"/>
                  </a:schemeClr>
                </a:solidFill>
              </a:rPr>
              <a:t>Terminology and Vocabulary knowledge</a:t>
            </a:r>
          </a:p>
          <a:p>
            <a:pPr lvl="1">
              <a:buFont typeface="Arial" pitchFamily="34" charset="0"/>
              <a:buChar char="•"/>
            </a:pPr>
            <a:r>
              <a:rPr lang="en-US" sz="1800" dirty="0" smtClean="0">
                <a:solidFill>
                  <a:schemeClr val="bg1">
                    <a:lumMod val="50000"/>
                  </a:schemeClr>
                </a:solidFill>
              </a:rPr>
              <a:t>Software engineer - able to transform artifact into EHR </a:t>
            </a:r>
            <a:r>
              <a:rPr lang="en-US" sz="1800" dirty="0" smtClean="0">
                <a:solidFill>
                  <a:schemeClr val="bg1">
                    <a:lumMod val="50000"/>
                  </a:schemeClr>
                </a:solidFill>
              </a:rPr>
              <a:t>environment</a:t>
            </a:r>
          </a:p>
          <a:p>
            <a:pPr lvl="1">
              <a:buFont typeface="Arial" pitchFamily="34" charset="0"/>
              <a:buChar char="•"/>
            </a:pPr>
            <a:r>
              <a:rPr lang="en-US" sz="1800" dirty="0">
                <a:solidFill>
                  <a:schemeClr val="bg1">
                    <a:lumMod val="50000"/>
                  </a:schemeClr>
                </a:solidFill>
              </a:rPr>
              <a:t>Model Driven Enterprise Architect (</a:t>
            </a:r>
            <a:r>
              <a:rPr lang="en-US" sz="1800" dirty="0">
                <a:solidFill>
                  <a:schemeClr val="bg1">
                    <a:lumMod val="50000"/>
                  </a:schemeClr>
                </a:solidFill>
              </a:rPr>
              <a:t>MDEA</a:t>
            </a:r>
            <a:r>
              <a:rPr lang="en-US" sz="1800" dirty="0">
                <a:solidFill>
                  <a:schemeClr val="bg1">
                    <a:lumMod val="50000"/>
                  </a:schemeClr>
                </a:solidFill>
              </a:rPr>
              <a:t>) </a:t>
            </a:r>
            <a:endParaRPr lang="en-US" sz="1800" dirty="0" smtClean="0">
              <a:solidFill>
                <a:schemeClr val="bg1">
                  <a:lumMod val="50000"/>
                </a:schemeClr>
              </a:solidFill>
            </a:endParaRPr>
          </a:p>
          <a:p>
            <a:pPr marL="285750" indent="-285750">
              <a:buFont typeface="Arial" pitchFamily="34" charset="0"/>
              <a:buChar char="•"/>
            </a:pPr>
            <a:r>
              <a:rPr lang="en-US" sz="1800" dirty="0" smtClean="0">
                <a:solidFill>
                  <a:schemeClr val="bg1">
                    <a:lumMod val="50000"/>
                  </a:schemeClr>
                </a:solidFill>
              </a:rPr>
              <a:t>Standards Utilized:</a:t>
            </a:r>
            <a:endParaRPr lang="en-US" sz="1800" dirty="0">
              <a:solidFill>
                <a:schemeClr val="bg1">
                  <a:lumMod val="50000"/>
                </a:schemeClr>
              </a:solidFill>
            </a:endParaRPr>
          </a:p>
          <a:p>
            <a:pPr lvl="1">
              <a:buFont typeface="Arial" pitchFamily="34" charset="0"/>
              <a:buChar char="•"/>
            </a:pPr>
            <a:r>
              <a:rPr lang="en-US" sz="1800" dirty="0" smtClean="0">
                <a:solidFill>
                  <a:schemeClr val="bg1">
                    <a:lumMod val="50000"/>
                  </a:schemeClr>
                </a:solidFill>
              </a:rPr>
              <a:t>HeD artifact definitions within the Implementation Guide which guided transformation of WK artifact into HeD artifact</a:t>
            </a:r>
          </a:p>
          <a:p>
            <a:pPr lvl="1">
              <a:buFont typeface="Arial" pitchFamily="34" charset="0"/>
              <a:buChar char="•"/>
            </a:pPr>
            <a:r>
              <a:rPr lang="en-US" sz="1800" dirty="0" smtClean="0">
                <a:solidFill>
                  <a:schemeClr val="bg1">
                    <a:lumMod val="50000"/>
                  </a:schemeClr>
                </a:solidFill>
              </a:rPr>
              <a:t>MOF2Text, UML, MOF, QVT used in import and integrating HeD artifact into the VA system</a:t>
            </a:r>
          </a:p>
          <a:p>
            <a:pPr marL="285750" indent="-285750">
              <a:buFont typeface="Arial" pitchFamily="34" charset="0"/>
              <a:buChar char="•"/>
            </a:pPr>
            <a:r>
              <a:rPr lang="en-US" sz="1800" dirty="0" smtClean="0">
                <a:solidFill>
                  <a:schemeClr val="bg1">
                    <a:lumMod val="50000"/>
                  </a:schemeClr>
                </a:solidFill>
              </a:rPr>
              <a:t>Open Source Utilized:</a:t>
            </a:r>
          </a:p>
          <a:p>
            <a:pPr lvl="1">
              <a:buFont typeface="Arial" pitchFamily="34" charset="0"/>
              <a:buChar char="•"/>
            </a:pPr>
            <a:r>
              <a:rPr lang="en-US" sz="1800" dirty="0" smtClean="0">
                <a:solidFill>
                  <a:schemeClr val="bg1">
                    <a:lumMod val="50000"/>
                  </a:schemeClr>
                </a:solidFill>
              </a:rPr>
              <a:t>Eclipse </a:t>
            </a:r>
            <a:r>
              <a:rPr lang="en-US" sz="1800" dirty="0" smtClean="0">
                <a:solidFill>
                  <a:schemeClr val="bg1">
                    <a:lumMod val="50000"/>
                  </a:schemeClr>
                </a:solidFill>
              </a:rPr>
              <a:t>Acceleo</a:t>
            </a:r>
            <a:r>
              <a:rPr lang="en-US" sz="1800" dirty="0" smtClean="0">
                <a:solidFill>
                  <a:schemeClr val="bg1">
                    <a:lumMod val="50000"/>
                  </a:schemeClr>
                </a:solidFill>
              </a:rPr>
              <a:t>, QVT, </a:t>
            </a:r>
            <a:r>
              <a:rPr lang="en-US" sz="1800" dirty="0" smtClean="0">
                <a:solidFill>
                  <a:schemeClr val="bg1">
                    <a:lumMod val="50000"/>
                  </a:schemeClr>
                </a:solidFill>
              </a:rPr>
              <a:t>Ecore</a:t>
            </a:r>
            <a:r>
              <a:rPr lang="en-US" sz="1800" dirty="0" smtClean="0">
                <a:solidFill>
                  <a:schemeClr val="bg1">
                    <a:lumMod val="50000"/>
                  </a:schemeClr>
                </a:solidFill>
              </a:rPr>
              <a:t>, </a:t>
            </a:r>
            <a:r>
              <a:rPr lang="en-US" sz="1800" dirty="0" smtClean="0">
                <a:solidFill>
                  <a:schemeClr val="bg1">
                    <a:lumMod val="50000"/>
                  </a:schemeClr>
                </a:solidFill>
              </a:rPr>
              <a:t>OSGi</a:t>
            </a:r>
            <a:r>
              <a:rPr lang="en-US" sz="1800" dirty="0" smtClean="0">
                <a:solidFill>
                  <a:schemeClr val="bg1">
                    <a:lumMod val="50000"/>
                  </a:schemeClr>
                </a:solidFill>
              </a:rPr>
              <a:t> also used in import and integrating HeD artifact into VA system</a:t>
            </a:r>
          </a:p>
        </p:txBody>
      </p:sp>
    </p:spTree>
    <p:extLst>
      <p:ext uri="{BB962C8B-B14F-4D97-AF65-F5344CB8AC3E}">
        <p14:creationId xmlns:p14="http://schemas.microsoft.com/office/powerpoint/2010/main" val="402260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90577"/>
            <a:ext cx="8463517" cy="4454636"/>
          </a:xfrm>
        </p:spPr>
        <p:txBody>
          <a:bodyPr>
            <a:normAutofit/>
          </a:bodyPr>
          <a:lstStyle/>
          <a:p>
            <a:pPr marL="285750" indent="-285750">
              <a:buFont typeface="Arial" pitchFamily="34" charset="0"/>
              <a:buChar char="•"/>
            </a:pPr>
            <a:r>
              <a:rPr lang="en-US" sz="1600" dirty="0">
                <a:solidFill>
                  <a:schemeClr val="bg1">
                    <a:lumMod val="50000"/>
                  </a:schemeClr>
                </a:solidFill>
              </a:rPr>
              <a:t>Harmonization:</a:t>
            </a:r>
          </a:p>
          <a:p>
            <a:pPr lvl="1">
              <a:buFont typeface="Arial" pitchFamily="34" charset="0"/>
              <a:buChar char="•"/>
            </a:pPr>
            <a:r>
              <a:rPr lang="en-US" sz="1600" dirty="0">
                <a:solidFill>
                  <a:schemeClr val="bg1">
                    <a:lumMod val="50000"/>
                  </a:schemeClr>
                </a:solidFill>
              </a:rPr>
              <a:t>Proof of Concept - sample of WK content and translated into the HeD schema per the IG, sent HeD artifact as a XML file </a:t>
            </a:r>
          </a:p>
          <a:p>
            <a:pPr lvl="1">
              <a:buFont typeface="Arial" pitchFamily="34" charset="0"/>
              <a:buChar char="•"/>
            </a:pPr>
            <a:r>
              <a:rPr lang="en-US" sz="1600" dirty="0" smtClean="0">
                <a:solidFill>
                  <a:schemeClr val="bg1">
                    <a:lumMod val="50000"/>
                  </a:schemeClr>
                </a:solidFill>
              </a:rPr>
              <a:t>VA utilized </a:t>
            </a:r>
            <a:r>
              <a:rPr lang="en-US" sz="1600" dirty="0">
                <a:solidFill>
                  <a:schemeClr val="bg1">
                    <a:lumMod val="50000"/>
                  </a:schemeClr>
                </a:solidFill>
              </a:rPr>
              <a:t>an open source tooling from Eclipse.org to create a desktop tool</a:t>
            </a:r>
          </a:p>
          <a:p>
            <a:pPr marL="914400" lvl="2"/>
            <a:r>
              <a:rPr lang="en-US" sz="1600" dirty="0">
                <a:solidFill>
                  <a:schemeClr val="bg1">
                    <a:lumMod val="50000"/>
                  </a:schemeClr>
                </a:solidFill>
              </a:rPr>
              <a:t>Developed </a:t>
            </a:r>
            <a:r>
              <a:rPr lang="en-US" sz="1600" dirty="0">
                <a:solidFill>
                  <a:schemeClr val="bg1">
                    <a:lumMod val="50000"/>
                  </a:schemeClr>
                </a:solidFill>
              </a:rPr>
              <a:t>Ecore</a:t>
            </a:r>
            <a:r>
              <a:rPr lang="en-US" sz="1600" dirty="0">
                <a:solidFill>
                  <a:schemeClr val="bg1">
                    <a:lumMod val="50000"/>
                  </a:schemeClr>
                </a:solidFill>
              </a:rPr>
              <a:t> Meta model based upon HeD XSDs</a:t>
            </a:r>
          </a:p>
          <a:p>
            <a:pPr marL="914400" lvl="2"/>
            <a:r>
              <a:rPr lang="en-US" sz="1600" dirty="0">
                <a:solidFill>
                  <a:schemeClr val="bg1">
                    <a:lumMod val="50000"/>
                  </a:schemeClr>
                </a:solidFill>
              </a:rPr>
              <a:t>Assessed VA work product to determine variant and invariant </a:t>
            </a:r>
            <a:r>
              <a:rPr lang="en-US" sz="1600" dirty="0" smtClean="0">
                <a:solidFill>
                  <a:schemeClr val="bg1">
                    <a:lumMod val="50000"/>
                  </a:schemeClr>
                </a:solidFill>
              </a:rPr>
              <a:t>aspects </a:t>
            </a:r>
          </a:p>
          <a:p>
            <a:pPr marL="914400" lvl="2"/>
            <a:r>
              <a:rPr lang="en-US" sz="1600" dirty="0" smtClean="0">
                <a:solidFill>
                  <a:schemeClr val="bg1">
                    <a:lumMod val="50000"/>
                  </a:schemeClr>
                </a:solidFill>
              </a:rPr>
              <a:t>Determined </a:t>
            </a:r>
            <a:r>
              <a:rPr lang="en-US" sz="1600" dirty="0">
                <a:solidFill>
                  <a:schemeClr val="bg1">
                    <a:lumMod val="50000"/>
                  </a:schemeClr>
                </a:solidFill>
              </a:rPr>
              <a:t>variant elements mapping to HeD meta model </a:t>
            </a:r>
          </a:p>
          <a:p>
            <a:pPr marL="914400" lvl="2"/>
            <a:r>
              <a:rPr lang="en-US" sz="1600" dirty="0">
                <a:solidFill>
                  <a:schemeClr val="bg1">
                    <a:lumMod val="50000"/>
                  </a:schemeClr>
                </a:solidFill>
              </a:rPr>
              <a:t>Utilizing analysis of variant, invariant and meta model developed </a:t>
            </a:r>
            <a:r>
              <a:rPr lang="en-US" sz="1600" dirty="0">
                <a:solidFill>
                  <a:schemeClr val="bg1">
                    <a:lumMod val="50000"/>
                  </a:schemeClr>
                </a:solidFill>
              </a:rPr>
              <a:t>Acceleo</a:t>
            </a:r>
            <a:r>
              <a:rPr lang="en-US" sz="1600" dirty="0">
                <a:solidFill>
                  <a:schemeClr val="bg1">
                    <a:lumMod val="50000"/>
                  </a:schemeClr>
                </a:solidFill>
              </a:rPr>
              <a:t> (MOF2Text) template</a:t>
            </a:r>
          </a:p>
          <a:p>
            <a:pPr marL="914400" lvl="2"/>
            <a:r>
              <a:rPr lang="en-US" sz="1600" dirty="0">
                <a:solidFill>
                  <a:schemeClr val="bg1">
                    <a:lumMod val="50000"/>
                  </a:schemeClr>
                </a:solidFill>
              </a:rPr>
              <a:t>Extended Eclipse (IDE) automate selection and transformation of source and target documents</a:t>
            </a:r>
          </a:p>
          <a:p>
            <a:pPr marL="285750" indent="-285750">
              <a:buFont typeface="Arial" pitchFamily="34" charset="0"/>
              <a:buChar char="•"/>
            </a:pPr>
            <a:r>
              <a:rPr lang="en-US" sz="1600" dirty="0">
                <a:solidFill>
                  <a:schemeClr val="bg1">
                    <a:lumMod val="50000"/>
                  </a:schemeClr>
                </a:solidFill>
              </a:rPr>
              <a:t>Terminology: </a:t>
            </a:r>
          </a:p>
          <a:p>
            <a:pPr lvl="1">
              <a:buFont typeface="Arial" pitchFamily="34" charset="0"/>
              <a:buChar char="•"/>
            </a:pPr>
            <a:r>
              <a:rPr lang="en-US" sz="1600" dirty="0">
                <a:solidFill>
                  <a:schemeClr val="bg1">
                    <a:lumMod val="50000"/>
                  </a:schemeClr>
                </a:solidFill>
              </a:rPr>
              <a:t>SNOMED-CT</a:t>
            </a:r>
          </a:p>
          <a:p>
            <a:pPr lvl="1">
              <a:buFont typeface="Arial" pitchFamily="34" charset="0"/>
              <a:buChar char="•"/>
            </a:pPr>
            <a:r>
              <a:rPr lang="en-US" sz="1600" dirty="0" smtClean="0">
                <a:solidFill>
                  <a:schemeClr val="bg1">
                    <a:lumMod val="50000"/>
                  </a:schemeClr>
                </a:solidFill>
              </a:rPr>
              <a:t>Evaluation &amp; Management (E/M) Services</a:t>
            </a:r>
          </a:p>
          <a:p>
            <a:pPr lvl="2"/>
            <a:r>
              <a:rPr lang="en-US" sz="1600" dirty="0" smtClean="0">
                <a:solidFill>
                  <a:schemeClr val="bg1">
                    <a:lumMod val="50000"/>
                  </a:schemeClr>
                </a:solidFill>
              </a:rPr>
              <a:t>Consideration given to utilize LOINC codes in future to represent E/M Services</a:t>
            </a:r>
            <a:endParaRPr lang="en-US" sz="1600"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27</a:t>
            </a:fld>
            <a:endParaRPr lang="en-US" dirty="0"/>
          </a:p>
        </p:txBody>
      </p:sp>
      <p:sp>
        <p:nvSpPr>
          <p:cNvPr id="6" name="Title 1"/>
          <p:cNvSpPr>
            <a:spLocks noGrp="1"/>
          </p:cNvSpPr>
          <p:nvPr>
            <p:ph type="title"/>
          </p:nvPr>
        </p:nvSpPr>
        <p:spPr>
          <a:xfrm>
            <a:off x="373063" y="376238"/>
            <a:ext cx="8229600" cy="1143000"/>
          </a:xfrm>
        </p:spPr>
        <p:txBody>
          <a:bodyPr/>
          <a:lstStyle/>
          <a:p>
            <a:r>
              <a:rPr lang="en-US" sz="1800" dirty="0"/>
              <a:t>Wolters Kluwer </a:t>
            </a:r>
            <a:r>
              <a:rPr lang="en-US" sz="1800" dirty="0" smtClean="0"/>
              <a:t>&amp; VA</a:t>
            </a:r>
            <a:r>
              <a:rPr lang="en-US" dirty="0"/>
              <a:t/>
            </a:r>
            <a:br>
              <a:rPr lang="en-US" dirty="0"/>
            </a:br>
            <a:r>
              <a:rPr lang="en-US" dirty="0"/>
              <a:t>Operationalizing </a:t>
            </a:r>
            <a:r>
              <a:rPr lang="en-US" dirty="0" smtClean="0"/>
              <a:t>the Pilot	</a:t>
            </a:r>
            <a:r>
              <a:rPr lang="en-US" sz="2500" dirty="0" smtClean="0"/>
              <a:t>(</a:t>
            </a:r>
            <a:r>
              <a:rPr lang="en-US" sz="2500" dirty="0"/>
              <a:t>con’t</a:t>
            </a:r>
            <a:r>
              <a:rPr lang="en-US" sz="2500" dirty="0"/>
              <a:t>)</a:t>
            </a:r>
          </a:p>
        </p:txBody>
      </p:sp>
    </p:spTree>
    <p:extLst>
      <p:ext uri="{BB962C8B-B14F-4D97-AF65-F5344CB8AC3E}">
        <p14:creationId xmlns:p14="http://schemas.microsoft.com/office/powerpoint/2010/main" val="1411686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606056"/>
            <a:ext cx="8931349" cy="765544"/>
          </a:xfrm>
        </p:spPr>
        <p:txBody>
          <a:bodyPr/>
          <a:lstStyle/>
          <a:p>
            <a:r>
              <a:rPr lang="en-US" sz="1800" dirty="0"/>
              <a:t>Wolters Kluwer </a:t>
            </a:r>
            <a:r>
              <a:rPr lang="en-US" sz="1800" dirty="0" smtClean="0"/>
              <a:t>&amp; VA</a:t>
            </a:r>
            <a:r>
              <a:rPr lang="en-US" dirty="0"/>
              <a:t/>
            </a:r>
            <a:br>
              <a:rPr lang="en-US" dirty="0"/>
            </a:br>
            <a:r>
              <a:rPr lang="en-US" dirty="0"/>
              <a:t>How </a:t>
            </a:r>
            <a:r>
              <a:rPr lang="en-US" dirty="0" smtClean="0"/>
              <a:t>could others consume our work?</a:t>
            </a:r>
            <a:endParaRPr lang="en-US" dirty="0"/>
          </a:p>
        </p:txBody>
      </p:sp>
      <p:sp>
        <p:nvSpPr>
          <p:cNvPr id="3" name="Content Placeholder 2"/>
          <p:cNvSpPr>
            <a:spLocks noGrp="1"/>
          </p:cNvSpPr>
          <p:nvPr>
            <p:ph idx="1"/>
          </p:nvPr>
        </p:nvSpPr>
        <p:spPr>
          <a:xfrm>
            <a:off x="457200" y="1626781"/>
            <a:ext cx="8229600" cy="4518432"/>
          </a:xfrm>
        </p:spPr>
        <p:txBody>
          <a:bodyPr>
            <a:normAutofit lnSpcReduction="10000"/>
          </a:bodyPr>
          <a:lstStyle/>
          <a:p>
            <a:pPr>
              <a:buFont typeface="Arial" pitchFamily="34" charset="0"/>
              <a:buChar char="•"/>
            </a:pPr>
            <a:r>
              <a:rPr lang="en-US" dirty="0" smtClean="0">
                <a:solidFill>
                  <a:schemeClr val="bg1">
                    <a:lumMod val="50000"/>
                  </a:schemeClr>
                </a:solidFill>
              </a:rPr>
              <a:t>Wolters Kluwer would make the artifact template available to customers </a:t>
            </a:r>
          </a:p>
          <a:p>
            <a:pPr>
              <a:buFont typeface="Arial" pitchFamily="34" charset="0"/>
              <a:buChar char="•"/>
            </a:pPr>
            <a:r>
              <a:rPr lang="en-US" dirty="0">
                <a:solidFill>
                  <a:schemeClr val="bg1">
                    <a:lumMod val="50000"/>
                  </a:schemeClr>
                </a:solidFill>
              </a:rPr>
              <a:t>HeD Implementation Guide to develop processes to import HeD </a:t>
            </a:r>
            <a:r>
              <a:rPr lang="en-US" dirty="0" smtClean="0">
                <a:solidFill>
                  <a:schemeClr val="bg1">
                    <a:lumMod val="50000"/>
                  </a:schemeClr>
                </a:solidFill>
              </a:rPr>
              <a:t>artifact</a:t>
            </a:r>
          </a:p>
          <a:p>
            <a:pPr>
              <a:buFont typeface="Arial" pitchFamily="34" charset="0"/>
              <a:buChar char="•"/>
            </a:pPr>
            <a:r>
              <a:rPr lang="en-US" dirty="0" smtClean="0">
                <a:solidFill>
                  <a:schemeClr val="bg1">
                    <a:lumMod val="50000"/>
                  </a:schemeClr>
                </a:solidFill>
              </a:rPr>
              <a:t>Include use of tools:</a:t>
            </a:r>
            <a:endParaRPr lang="en-US" dirty="0">
              <a:solidFill>
                <a:schemeClr val="bg1">
                  <a:lumMod val="50000"/>
                </a:schemeClr>
              </a:solidFill>
            </a:endParaRPr>
          </a:p>
          <a:p>
            <a:pPr lvl="1">
              <a:buFont typeface="Arial" pitchFamily="34" charset="0"/>
              <a:buChar char="•"/>
            </a:pPr>
            <a:r>
              <a:rPr lang="en-US" dirty="0" smtClean="0">
                <a:solidFill>
                  <a:schemeClr val="bg1">
                    <a:lumMod val="50000"/>
                  </a:schemeClr>
                </a:solidFill>
              </a:rPr>
              <a:t>Install the HeD plugin </a:t>
            </a:r>
          </a:p>
          <a:p>
            <a:pPr lvl="1">
              <a:buFont typeface="Arial" pitchFamily="34" charset="0"/>
              <a:buChar char="•"/>
            </a:pPr>
            <a:r>
              <a:rPr lang="en-US" dirty="0" smtClean="0">
                <a:solidFill>
                  <a:schemeClr val="bg1">
                    <a:lumMod val="50000"/>
                  </a:schemeClr>
                </a:solidFill>
              </a:rPr>
              <a:t>Utilize </a:t>
            </a:r>
            <a:r>
              <a:rPr lang="en-US" dirty="0">
                <a:solidFill>
                  <a:schemeClr val="bg1">
                    <a:lumMod val="50000"/>
                  </a:schemeClr>
                </a:solidFill>
              </a:rPr>
              <a:t>existing transformations or add new transformations</a:t>
            </a:r>
          </a:p>
          <a:p>
            <a:pPr>
              <a:buFont typeface="Arial" pitchFamily="34" charset="0"/>
              <a:buChar char="•"/>
            </a:pPr>
            <a:r>
              <a:rPr lang="en-US" dirty="0" smtClean="0">
                <a:solidFill>
                  <a:schemeClr val="bg1">
                    <a:lumMod val="50000"/>
                  </a:schemeClr>
                </a:solidFill>
              </a:rPr>
              <a:t>Development of process to import and integrate content - this project used Eclipse </a:t>
            </a:r>
            <a:r>
              <a:rPr lang="en-US" dirty="0">
                <a:solidFill>
                  <a:schemeClr val="bg1">
                    <a:lumMod val="50000"/>
                  </a:schemeClr>
                </a:solidFill>
              </a:rPr>
              <a:t>Modeling </a:t>
            </a:r>
            <a:r>
              <a:rPr lang="en-US" dirty="0" smtClean="0">
                <a:solidFill>
                  <a:schemeClr val="bg1">
                    <a:lumMod val="50000"/>
                  </a:schemeClr>
                </a:solidFill>
              </a:rPr>
              <a:t>IDE</a:t>
            </a:r>
          </a:p>
          <a:p>
            <a:pPr lvl="1">
              <a:buFont typeface="Arial" pitchFamily="34" charset="0"/>
              <a:buChar char="•"/>
            </a:pPr>
            <a:r>
              <a:rPr lang="en-US" dirty="0">
                <a:solidFill>
                  <a:schemeClr val="bg1">
                    <a:lumMod val="50000"/>
                  </a:schemeClr>
                </a:solidFill>
                <a:hlinkClick r:id="rId3"/>
              </a:rPr>
              <a:t>http://</a:t>
            </a:r>
            <a:r>
              <a:rPr lang="en-US" dirty="0" smtClean="0">
                <a:solidFill>
                  <a:schemeClr val="bg1">
                    <a:lumMod val="50000"/>
                  </a:schemeClr>
                </a:solidFill>
                <a:hlinkClick r:id="rId3"/>
              </a:rPr>
              <a:t>www.eclipse.org/downloads/packages/eclipse-modeling-tools/keplerr</a:t>
            </a:r>
            <a:r>
              <a:rPr lang="en-US" dirty="0" smtClean="0">
                <a:solidFill>
                  <a:schemeClr val="bg1">
                    <a:lumMod val="50000"/>
                  </a:schemeClr>
                </a:solidFill>
              </a:rPr>
              <a:t> </a:t>
            </a:r>
            <a:endParaRPr lang="en-US" dirty="0">
              <a:solidFill>
                <a:schemeClr val="bg1">
                  <a:lumMod val="50000"/>
                </a:schemeClr>
              </a:solidFill>
            </a:endParaRPr>
          </a:p>
          <a:p>
            <a:pPr>
              <a:buFont typeface="Arial" pitchFamily="34" charset="0"/>
              <a:buChar char="•"/>
            </a:pPr>
            <a:r>
              <a:rPr lang="en-US" dirty="0" smtClean="0">
                <a:solidFill>
                  <a:schemeClr val="bg1">
                    <a:lumMod val="50000"/>
                  </a:schemeClr>
                </a:solidFill>
              </a:rPr>
              <a:t>Documentation </a:t>
            </a:r>
            <a:r>
              <a:rPr lang="en-US" dirty="0">
                <a:solidFill>
                  <a:schemeClr val="bg1">
                    <a:lumMod val="50000"/>
                  </a:schemeClr>
                </a:solidFill>
              </a:rPr>
              <a:t>on the tooling and concepts can be found at:</a:t>
            </a:r>
          </a:p>
          <a:p>
            <a:pPr lvl="1"/>
            <a:r>
              <a:rPr lang="en-US" dirty="0">
                <a:solidFill>
                  <a:schemeClr val="bg1">
                    <a:lumMod val="50000"/>
                  </a:schemeClr>
                </a:solidFill>
                <a:ea typeface="ＭＳ Ｐゴシック" charset="0"/>
              </a:rPr>
              <a:t>http://www.eclipse.org/modeling/ </a:t>
            </a:r>
          </a:p>
          <a:p>
            <a:pPr lvl="1"/>
            <a:r>
              <a:rPr lang="en-US" dirty="0">
                <a:solidFill>
                  <a:schemeClr val="bg1">
                    <a:lumMod val="50000"/>
                  </a:schemeClr>
                </a:solidFill>
                <a:ea typeface="ＭＳ Ｐゴシック" charset="0"/>
              </a:rPr>
              <a:t>www.omg.org</a:t>
            </a:r>
          </a:p>
          <a:p>
            <a:pPr lvl="1">
              <a:buFont typeface="Arial" pitchFamily="34" charset="0"/>
              <a:buChar char="•"/>
            </a:pPr>
            <a:endParaRPr lang="en-US" dirty="0"/>
          </a:p>
          <a:p>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28</a:t>
            </a:fld>
            <a:endParaRPr lang="en-US" dirty="0"/>
          </a:p>
        </p:txBody>
      </p:sp>
    </p:spTree>
    <p:extLst>
      <p:ext uri="{BB962C8B-B14F-4D97-AF65-F5344CB8AC3E}">
        <p14:creationId xmlns:p14="http://schemas.microsoft.com/office/powerpoint/2010/main" val="1516720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Wolters Kluwer </a:t>
            </a:r>
            <a:r>
              <a:rPr lang="en-US" sz="1800" dirty="0" smtClean="0"/>
              <a:t>&amp; VA</a:t>
            </a:r>
            <a:r>
              <a:rPr lang="en-US" dirty="0"/>
              <a:t/>
            </a:r>
            <a:br>
              <a:rPr lang="en-US" dirty="0"/>
            </a:br>
            <a:r>
              <a:rPr lang="en-US" dirty="0"/>
              <a:t>Lessons </a:t>
            </a:r>
            <a:r>
              <a:rPr lang="en-US" dirty="0" smtClean="0"/>
              <a:t>Learned</a:t>
            </a:r>
            <a:endParaRPr lang="en-US" dirty="0"/>
          </a:p>
        </p:txBody>
      </p:sp>
      <p:sp>
        <p:nvSpPr>
          <p:cNvPr id="3" name="Content Placeholder 2"/>
          <p:cNvSpPr>
            <a:spLocks noGrp="1"/>
          </p:cNvSpPr>
          <p:nvPr>
            <p:ph idx="1"/>
          </p:nvPr>
        </p:nvSpPr>
        <p:spPr>
          <a:xfrm>
            <a:off x="457200" y="1626782"/>
            <a:ext cx="8229600" cy="3615069"/>
          </a:xfrm>
        </p:spPr>
        <p:txBody>
          <a:bodyPr>
            <a:noAutofit/>
          </a:bodyPr>
          <a:lstStyle/>
          <a:p>
            <a:pPr marL="285750" indent="-285750">
              <a:buFont typeface="Arial" pitchFamily="34" charset="0"/>
              <a:buChar char="•"/>
            </a:pPr>
            <a:r>
              <a:rPr lang="en-US" dirty="0" smtClean="0">
                <a:solidFill>
                  <a:schemeClr val="bg1">
                    <a:lumMod val="50000"/>
                  </a:schemeClr>
                </a:solidFill>
              </a:rPr>
              <a:t>What we discovered </a:t>
            </a:r>
          </a:p>
          <a:p>
            <a:pPr lvl="1">
              <a:buFont typeface="Arial" pitchFamily="34" charset="0"/>
              <a:buChar char="•"/>
            </a:pPr>
            <a:r>
              <a:rPr lang="en-US" dirty="0" smtClean="0">
                <a:solidFill>
                  <a:schemeClr val="bg1">
                    <a:lumMod val="50000"/>
                  </a:schemeClr>
                </a:solidFill>
              </a:rPr>
              <a:t>Appearance / display – more interactive template within the integrator system as it is independent of the artifact</a:t>
            </a:r>
          </a:p>
          <a:p>
            <a:pPr lvl="2"/>
            <a:r>
              <a:rPr lang="en-US" sz="2000" dirty="0" smtClean="0">
                <a:solidFill>
                  <a:schemeClr val="bg1">
                    <a:lumMod val="50000"/>
                  </a:schemeClr>
                </a:solidFill>
              </a:rPr>
              <a:t>Currently working on template that includes checkboxes </a:t>
            </a:r>
          </a:p>
          <a:p>
            <a:pPr lvl="1">
              <a:buFont typeface="Arial" pitchFamily="34" charset="0"/>
              <a:buChar char="•"/>
            </a:pPr>
            <a:r>
              <a:rPr lang="en-US" dirty="0" smtClean="0">
                <a:solidFill>
                  <a:schemeClr val="bg1">
                    <a:lumMod val="50000"/>
                  </a:schemeClr>
                </a:solidFill>
              </a:rPr>
              <a:t>Include all elements of the H&amp;P </a:t>
            </a:r>
            <a:endParaRPr lang="en-US" dirty="0">
              <a:solidFill>
                <a:schemeClr val="bg1">
                  <a:lumMod val="50000"/>
                </a:schemeClr>
              </a:solidFill>
            </a:endParaRPr>
          </a:p>
          <a:p>
            <a:pPr lvl="2"/>
            <a:r>
              <a:rPr lang="en-US" sz="2000" dirty="0" smtClean="0">
                <a:solidFill>
                  <a:schemeClr val="bg1">
                    <a:lumMod val="50000"/>
                  </a:schemeClr>
                </a:solidFill>
              </a:rPr>
              <a:t>Focused on HPI for the pilot but in the future would like to include: ROS, P/F/S History; Examination and Assessment / Plan</a:t>
            </a:r>
          </a:p>
          <a:p>
            <a:pPr lvl="1">
              <a:buFont typeface="Arial" pitchFamily="34" charset="0"/>
              <a:buChar char="•"/>
            </a:pPr>
            <a:r>
              <a:rPr lang="en-US" dirty="0" smtClean="0">
                <a:solidFill>
                  <a:schemeClr val="bg1">
                    <a:lumMod val="50000"/>
                  </a:schemeClr>
                </a:solidFill>
              </a:rPr>
              <a:t>Terminologies included from supplier but were not utilized by integrator because they were not needed by the VA system.</a:t>
            </a:r>
          </a:p>
          <a:p>
            <a:pPr lvl="1"/>
            <a:endParaRPr lang="en-US" sz="800" dirty="0" smtClean="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29</a:t>
            </a:fld>
            <a:endParaRPr lang="en-US" dirty="0"/>
          </a:p>
        </p:txBody>
      </p:sp>
    </p:spTree>
    <p:extLst>
      <p:ext uri="{BB962C8B-B14F-4D97-AF65-F5344CB8AC3E}">
        <p14:creationId xmlns:p14="http://schemas.microsoft.com/office/powerpoint/2010/main" val="423764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z="3600" dirty="0" smtClean="0">
                <a:latin typeface="Century" pitchFamily="18" charset="0"/>
                <a:ea typeface="ＭＳ Ｐゴシック"/>
                <a:cs typeface="Century" pitchFamily="18" charset="0"/>
              </a:rPr>
              <a:t>Clinical Decision Support to Health eDecisions - a brief history…</a:t>
            </a:r>
          </a:p>
        </p:txBody>
      </p:sp>
      <p:sp>
        <p:nvSpPr>
          <p:cNvPr id="27653" name="Rectangle 5"/>
          <p:cNvSpPr>
            <a:spLocks noGrp="1"/>
          </p:cNvSpPr>
          <p:nvPr>
            <p:ph type="body" idx="4294967295"/>
          </p:nvPr>
        </p:nvSpPr>
        <p:spPr>
          <a:xfrm>
            <a:off x="152400" y="1600200"/>
            <a:ext cx="8839200" cy="4800600"/>
          </a:xfrm>
        </p:spPr>
        <p:txBody>
          <a:bodyPr/>
          <a:lstStyle/>
          <a:p>
            <a:r>
              <a:rPr lang="en-US" sz="2000" dirty="0">
                <a:solidFill>
                  <a:schemeClr val="bg1">
                    <a:lumMod val="50000"/>
                  </a:schemeClr>
                </a:solidFill>
                <a:latin typeface="Arial" charset="0"/>
                <a:ea typeface="ＭＳ Ｐゴシック"/>
                <a:cs typeface="Arial" charset="0"/>
              </a:rPr>
              <a:t>Content suppliers and EHR/PHR vendors all have proprietary formats and methods for exchanging, implementing, life-cycle managing, and executing CDS interventions</a:t>
            </a:r>
          </a:p>
          <a:p>
            <a:r>
              <a:rPr lang="en-US" sz="2000" dirty="0">
                <a:solidFill>
                  <a:schemeClr val="bg1">
                    <a:lumMod val="50000"/>
                  </a:schemeClr>
                </a:solidFill>
                <a:latin typeface="Arial" charset="0"/>
                <a:ea typeface="ＭＳ Ｐゴシック"/>
                <a:cs typeface="Arial" charset="0"/>
              </a:rPr>
              <a:t>Each content supplier-EHR/PHR vendor integration for CDS exchange is unique</a:t>
            </a:r>
          </a:p>
          <a:p>
            <a:r>
              <a:rPr lang="en-US" sz="2000" dirty="0">
                <a:solidFill>
                  <a:schemeClr val="bg1">
                    <a:lumMod val="50000"/>
                  </a:schemeClr>
                </a:solidFill>
                <a:latin typeface="Arial" charset="0"/>
                <a:ea typeface="ＭＳ Ｐゴシック"/>
                <a:cs typeface="Arial" charset="0"/>
              </a:rPr>
              <a:t>No widely accepted/adopted standards for exchange or services insertion</a:t>
            </a:r>
          </a:p>
          <a:p>
            <a:r>
              <a:rPr lang="en-US" sz="2000" dirty="0">
                <a:solidFill>
                  <a:schemeClr val="bg1">
                    <a:lumMod val="50000"/>
                  </a:schemeClr>
                </a:solidFill>
                <a:latin typeface="Arial" charset="0"/>
                <a:ea typeface="ＭＳ Ｐゴシック"/>
                <a:cs typeface="Arial" charset="0"/>
              </a:rPr>
              <a:t>Even within a vendor, clients cannot always exchange content with each other</a:t>
            </a:r>
          </a:p>
          <a:p>
            <a:r>
              <a:rPr lang="en-US" sz="2000" dirty="0">
                <a:solidFill>
                  <a:schemeClr val="bg1">
                    <a:lumMod val="50000"/>
                  </a:schemeClr>
                </a:solidFill>
                <a:latin typeface="Arial" charset="0"/>
                <a:ea typeface="ＭＳ Ｐゴシック"/>
                <a:cs typeface="Arial" charset="0"/>
              </a:rPr>
              <a:t>Healthcare systems with successful implementation of CDS are unable to share their proven interventions with others in an importable format, even if they wished to</a:t>
            </a:r>
          </a:p>
          <a:p>
            <a:pPr lvl="1">
              <a:lnSpc>
                <a:spcPct val="80000"/>
              </a:lnSpc>
            </a:pPr>
            <a:endParaRPr lang="en-US" sz="1800" dirty="0" smtClean="0">
              <a:latin typeface="Arial" charset="0"/>
              <a:cs typeface="Arial" charset="0"/>
            </a:endParaRPr>
          </a:p>
        </p:txBody>
      </p:sp>
      <p:sp>
        <p:nvSpPr>
          <p:cNvPr id="27651" name="Slide Number Placeholder 4"/>
          <p:cNvSpPr>
            <a:spLocks noGrp="1"/>
          </p:cNvSpPr>
          <p:nvPr>
            <p:ph type="sldNum" sz="quarter" idx="12"/>
          </p:nvPr>
        </p:nvSpPr>
        <p:spPr bwMode="auto">
          <a:xfrm>
            <a:off x="0" y="6492875"/>
            <a:ext cx="2133600" cy="365125"/>
          </a:xfrm>
          <a:noFill/>
          <a:ln>
            <a:miter lim="800000"/>
            <a:headEnd/>
            <a:tailEnd/>
          </a:ln>
        </p:spPr>
        <p:txBody>
          <a:bodyPr/>
          <a:lstStyle/>
          <a:p>
            <a:pPr algn="l"/>
            <a:fld id="{16CCD0EF-DACD-4A49-A2D8-0284D9C82626}" type="slidenum">
              <a:rPr lang="en-US" smtClean="0">
                <a:ea typeface="ＭＳ Ｐゴシック"/>
                <a:cs typeface="ＭＳ Ｐゴシック"/>
              </a:rPr>
              <a:pPr algn="l"/>
              <a:t>3</a:t>
            </a:fld>
            <a:endParaRPr lang="en-US" dirty="0" smtClean="0">
              <a:ea typeface="ＭＳ Ｐゴシック"/>
              <a:cs typeface="ＭＳ Ｐゴシック"/>
            </a:endParaRPr>
          </a:p>
        </p:txBody>
      </p:sp>
    </p:spTree>
    <p:extLst>
      <p:ext uri="{BB962C8B-B14F-4D97-AF65-F5344CB8AC3E}">
        <p14:creationId xmlns:p14="http://schemas.microsoft.com/office/powerpoint/2010/main" val="483570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Zynx Health </a:t>
            </a:r>
            <a:r>
              <a:rPr lang="en-US" sz="1800" dirty="0" smtClean="0"/>
              <a:t>&amp; </a:t>
            </a:r>
            <a:r>
              <a:rPr lang="en-US" sz="1800" dirty="0" smtClean="0"/>
              <a:t>Design Clinicals</a:t>
            </a:r>
            <a:r>
              <a:rPr lang="en-US" dirty="0" smtClean="0"/>
              <a:t/>
            </a:r>
            <a:br>
              <a:rPr lang="en-US" dirty="0" smtClean="0"/>
            </a:br>
            <a:r>
              <a:rPr lang="en-US" dirty="0" smtClean="0"/>
              <a:t>Overview of Order Set Pilot</a:t>
            </a:r>
            <a:endParaRPr lang="en-US" dirty="0"/>
          </a:p>
        </p:txBody>
      </p:sp>
      <p:sp>
        <p:nvSpPr>
          <p:cNvPr id="3" name="Content Placeholder 2"/>
          <p:cNvSpPr>
            <a:spLocks noGrp="1"/>
          </p:cNvSpPr>
          <p:nvPr>
            <p:ph idx="1"/>
          </p:nvPr>
        </p:nvSpPr>
        <p:spPr>
          <a:xfrm>
            <a:off x="373063" y="1705714"/>
            <a:ext cx="8229600" cy="4141788"/>
          </a:xfrm>
        </p:spPr>
        <p:txBody>
          <a:bodyPr>
            <a:normAutofit/>
          </a:bodyPr>
          <a:lstStyle/>
          <a:p>
            <a:pPr>
              <a:buFont typeface="Arial" pitchFamily="34" charset="0"/>
              <a:buChar char="•"/>
            </a:pPr>
            <a:r>
              <a:rPr lang="en-US" sz="2400" dirty="0" smtClean="0"/>
              <a:t>CDS Supplier:   Zynx Health</a:t>
            </a:r>
          </a:p>
          <a:p>
            <a:pPr lvl="1">
              <a:buFont typeface="Arial" pitchFamily="34" charset="0"/>
              <a:buChar char="•"/>
            </a:pPr>
            <a:r>
              <a:rPr lang="en-US" dirty="0" smtClean="0"/>
              <a:t>Claude Nanjo</a:t>
            </a:r>
          </a:p>
          <a:p>
            <a:pPr lvl="1">
              <a:buFont typeface="Arial" pitchFamily="34" charset="0"/>
              <a:buChar char="•"/>
            </a:pPr>
            <a:r>
              <a:rPr lang="en-US" dirty="0" smtClean="0"/>
              <a:t>Victor Lee</a:t>
            </a:r>
          </a:p>
          <a:p>
            <a:pPr>
              <a:buFont typeface="Arial" pitchFamily="34" charset="0"/>
              <a:buChar char="•"/>
            </a:pPr>
            <a:endParaRPr lang="en-US" dirty="0" smtClean="0"/>
          </a:p>
          <a:p>
            <a:pPr>
              <a:buFont typeface="Arial" pitchFamily="34" charset="0"/>
              <a:buChar char="•"/>
            </a:pPr>
            <a:r>
              <a:rPr lang="en-US" sz="2400" dirty="0" smtClean="0"/>
              <a:t>CDS Consumer/EHR Vendor:   Design Clinicals</a:t>
            </a:r>
          </a:p>
          <a:p>
            <a:pPr lvl="1">
              <a:buFont typeface="Arial" pitchFamily="34" charset="0"/>
              <a:buChar char="•"/>
            </a:pPr>
            <a:r>
              <a:rPr lang="en-US" dirty="0" smtClean="0"/>
              <a:t>Dewey Howell</a:t>
            </a:r>
          </a:p>
          <a:p>
            <a:pPr marL="0" indent="0"/>
            <a:endParaRPr lang="en-US" dirty="0" smtClean="0"/>
          </a:p>
          <a:p>
            <a:pPr>
              <a:buFont typeface="Arial" pitchFamily="34" charset="0"/>
              <a:buChar char="•"/>
            </a:pPr>
            <a:r>
              <a:rPr lang="en-US" sz="2400" dirty="0" smtClean="0"/>
              <a:t>CDS Artifact Type: Order Set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705" y="1724002"/>
            <a:ext cx="2250951" cy="410480"/>
          </a:xfrm>
          <a:prstGeom prst="rect">
            <a:avLst/>
          </a:prstGeom>
        </p:spPr>
      </p:pic>
      <p:pic>
        <p:nvPicPr>
          <p:cNvPr id="1026" name="Picture 2" descr="Design Clinicals">
            <a:hlinkClick r:id="rId4" tooltip="Design Clinica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615" y="3019361"/>
            <a:ext cx="2638425"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217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9"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77" y="1779523"/>
            <a:ext cx="4155350" cy="3815070"/>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1800" dirty="0" smtClean="0"/>
              <a:t>Zynx Health </a:t>
            </a:r>
            <a:r>
              <a:rPr lang="en-US" sz="1800" dirty="0"/>
              <a:t>&amp; </a:t>
            </a:r>
            <a:r>
              <a:rPr lang="en-US" sz="1800" dirty="0" smtClean="0"/>
              <a:t>Design Clinicals</a:t>
            </a:r>
            <a:r>
              <a:rPr lang="en-US" dirty="0"/>
              <a:t/>
            </a:r>
            <a:br>
              <a:rPr lang="en-US" dirty="0"/>
            </a:br>
            <a:r>
              <a:rPr lang="en-US" dirty="0"/>
              <a:t>Use </a:t>
            </a:r>
            <a:r>
              <a:rPr lang="en-US" dirty="0" smtClean="0"/>
              <a:t>Case 1 Order Set Pilot</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593" y="2478151"/>
            <a:ext cx="3592898" cy="3557016"/>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Bent Arrow 8"/>
          <p:cNvSpPr/>
          <p:nvPr/>
        </p:nvSpPr>
        <p:spPr>
          <a:xfrm rot="5400000">
            <a:off x="4753338" y="1655064"/>
            <a:ext cx="566928" cy="896112"/>
          </a:xfrm>
          <a:prstGeom prst="bentArrow">
            <a:avLst>
              <a:gd name="adj1" fmla="val 26818"/>
              <a:gd name="adj2" fmla="val 29545"/>
              <a:gd name="adj3" fmla="val 25000"/>
              <a:gd name="adj4" fmla="val 619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Bent Arrow 14"/>
          <p:cNvSpPr/>
          <p:nvPr/>
        </p:nvSpPr>
        <p:spPr>
          <a:xfrm rot="5400000">
            <a:off x="6685437" y="2490216"/>
            <a:ext cx="566928" cy="896112"/>
          </a:xfrm>
          <a:prstGeom prst="bentArrow">
            <a:avLst>
              <a:gd name="adj1" fmla="val 26818"/>
              <a:gd name="adj2" fmla="val 29545"/>
              <a:gd name="adj3" fmla="val 25000"/>
              <a:gd name="adj4" fmla="val 619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04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8696" y="3263011"/>
            <a:ext cx="3214717" cy="264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9776" y="3449523"/>
            <a:ext cx="2862031" cy="177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411" y="3669038"/>
            <a:ext cx="1727826" cy="147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1" name="Picture 37" descr="http://www.exitcare.com/images/partner-logos/DC%20Logo%20CMYK%20300%20dpi.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7549" y="3852858"/>
            <a:ext cx="1159251" cy="88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3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Zynx Health </a:t>
            </a:r>
            <a:r>
              <a:rPr lang="en-US" sz="1800" dirty="0"/>
              <a:t>&amp; </a:t>
            </a:r>
            <a:r>
              <a:rPr lang="en-US" sz="1800" dirty="0" smtClean="0"/>
              <a:t>Design Clinicals</a:t>
            </a:r>
            <a:r>
              <a:rPr lang="en-US" dirty="0"/>
              <a:t/>
            </a:r>
            <a:br>
              <a:rPr lang="en-US" dirty="0"/>
            </a:br>
            <a:r>
              <a:rPr lang="en-US" dirty="0"/>
              <a:t>Operationalizing </a:t>
            </a:r>
            <a:r>
              <a:rPr lang="en-US" dirty="0" smtClean="0"/>
              <a:t>the Pilot	</a:t>
            </a:r>
            <a:endParaRPr lang="en-US" dirty="0"/>
          </a:p>
        </p:txBody>
      </p:sp>
      <p:sp>
        <p:nvSpPr>
          <p:cNvPr id="3" name="Content Placeholder 2"/>
          <p:cNvSpPr>
            <a:spLocks noGrp="1"/>
          </p:cNvSpPr>
          <p:nvPr>
            <p:ph idx="1"/>
          </p:nvPr>
        </p:nvSpPr>
        <p:spPr>
          <a:xfrm>
            <a:off x="373063" y="1705714"/>
            <a:ext cx="8229600" cy="4141788"/>
          </a:xfrm>
        </p:spPr>
        <p:txBody>
          <a:bodyPr>
            <a:normAutofit fontScale="92500" lnSpcReduction="20000"/>
          </a:bodyPr>
          <a:lstStyle/>
          <a:p>
            <a:pPr>
              <a:buFont typeface="Arial" pitchFamily="34" charset="0"/>
              <a:buChar char="•"/>
            </a:pPr>
            <a:r>
              <a:rPr lang="en-US" dirty="0" smtClean="0"/>
              <a:t>Attempted to pilot the exchange of both “simple” and “complex” orders</a:t>
            </a:r>
          </a:p>
          <a:p>
            <a:pPr>
              <a:buFont typeface="Arial" pitchFamily="34" charset="0"/>
              <a:buChar char="•"/>
            </a:pPr>
            <a:r>
              <a:rPr lang="en-US" dirty="0" smtClean="0"/>
              <a:t>Zynx Health (already familiar with HeD specification)</a:t>
            </a:r>
          </a:p>
          <a:p>
            <a:pPr lvl="1">
              <a:buFont typeface="Arial" pitchFamily="34" charset="0"/>
              <a:buChar char="•"/>
            </a:pPr>
            <a:r>
              <a:rPr lang="en-US" dirty="0" smtClean="0"/>
              <a:t>Coding lightweight </a:t>
            </a:r>
            <a:r>
              <a:rPr lang="en-US" dirty="0"/>
              <a:t>HeD-compatible order set </a:t>
            </a:r>
            <a:r>
              <a:rPr lang="en-US" dirty="0" smtClean="0"/>
              <a:t>editor (300 person-hours)</a:t>
            </a:r>
          </a:p>
          <a:p>
            <a:pPr lvl="1">
              <a:buFont typeface="Arial" pitchFamily="34" charset="0"/>
              <a:buChar char="•"/>
            </a:pPr>
            <a:r>
              <a:rPr lang="en-US" dirty="0" smtClean="0"/>
              <a:t>Coding for conversion of native object model into HeD format, including testing (16 person-hours)</a:t>
            </a:r>
          </a:p>
          <a:p>
            <a:pPr lvl="1">
              <a:buFont typeface="Arial" pitchFamily="34" charset="0"/>
              <a:buChar char="•"/>
            </a:pPr>
            <a:r>
              <a:rPr lang="en-US" dirty="0" smtClean="0"/>
              <a:t>1 clinical resource to create the order sets and perform terminology mappings (6 person-hours)</a:t>
            </a:r>
          </a:p>
          <a:p>
            <a:pPr>
              <a:buFont typeface="Arial" pitchFamily="34" charset="0"/>
              <a:buChar char="•"/>
            </a:pPr>
            <a:r>
              <a:rPr lang="en-US" dirty="0" smtClean="0"/>
              <a:t>Design Clinicals (initially unfamiliar with HeD specification)</a:t>
            </a:r>
          </a:p>
          <a:p>
            <a:pPr lvl="1">
              <a:buFont typeface="Arial" pitchFamily="34" charset="0"/>
              <a:buChar char="•"/>
            </a:pPr>
            <a:r>
              <a:rPr lang="en-US" dirty="0" smtClean="0"/>
              <a:t>Coding an import tool to </a:t>
            </a:r>
            <a:r>
              <a:rPr lang="en-US" dirty="0" smtClean="0"/>
              <a:t>deserialize</a:t>
            </a:r>
            <a:r>
              <a:rPr lang="en-US" dirty="0" smtClean="0"/>
              <a:t> an HeD artifact into native Design Clinicals object model (110-115 person-hours)</a:t>
            </a:r>
          </a:p>
          <a:p>
            <a:pPr lvl="1">
              <a:buFont typeface="Arial" pitchFamily="34" charset="0"/>
              <a:buChar char="•"/>
            </a:pPr>
            <a:r>
              <a:rPr lang="en-US" dirty="0" smtClean="0"/>
              <a:t>Coding efforts to persist contents to database were terminated</a:t>
            </a:r>
          </a:p>
          <a:p>
            <a:pPr>
              <a:buFont typeface="Arial" pitchFamily="34" charset="0"/>
              <a:buChar char="•"/>
            </a:pPr>
            <a:r>
              <a:rPr lang="en-US" dirty="0" smtClean="0"/>
              <a:t>Point to point exchange was achieved while we improve terminology guidance</a:t>
            </a:r>
          </a:p>
        </p:txBody>
      </p:sp>
    </p:spTree>
    <p:extLst>
      <p:ext uri="{BB962C8B-B14F-4D97-AF65-F5344CB8AC3E}">
        <p14:creationId xmlns:p14="http://schemas.microsoft.com/office/powerpoint/2010/main" val="1580650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Zynx Health </a:t>
            </a:r>
            <a:r>
              <a:rPr lang="en-US" sz="1800" dirty="0"/>
              <a:t>&amp; </a:t>
            </a:r>
            <a:r>
              <a:rPr lang="en-US" sz="1800" dirty="0" smtClean="0"/>
              <a:t>Design Clinicals</a:t>
            </a:r>
            <a:r>
              <a:rPr lang="en-US" dirty="0"/>
              <a:t/>
            </a:r>
            <a:br>
              <a:rPr lang="en-US" dirty="0"/>
            </a:br>
            <a:r>
              <a:rPr lang="en-US" dirty="0"/>
              <a:t>Lessons </a:t>
            </a:r>
            <a:r>
              <a:rPr lang="en-US" dirty="0" smtClean="0"/>
              <a:t>Learned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Recent updates to HL7 vMR greatly improved model expressivity</a:t>
            </a:r>
          </a:p>
          <a:p>
            <a:pPr>
              <a:buFont typeface="Arial" pitchFamily="34" charset="0"/>
              <a:buChar char="•"/>
            </a:pPr>
            <a:endParaRPr lang="en-US" dirty="0" smtClean="0"/>
          </a:p>
          <a:p>
            <a:pPr>
              <a:buFont typeface="Arial" pitchFamily="34" charset="0"/>
              <a:buChar char="•"/>
            </a:pPr>
            <a:r>
              <a:rPr lang="en-US" dirty="0" smtClean="0"/>
              <a:t>Standard terminologies may have too many options </a:t>
            </a:r>
            <a:r>
              <a:rPr lang="en-US" dirty="0"/>
              <a:t>(</a:t>
            </a:r>
            <a:r>
              <a:rPr lang="en-US" dirty="0"/>
              <a:t>eg</a:t>
            </a:r>
            <a:r>
              <a:rPr lang="en-US" dirty="0"/>
              <a:t>, </a:t>
            </a:r>
            <a:r>
              <a:rPr lang="en-US" dirty="0" smtClean="0"/>
              <a:t>RxNorm</a:t>
            </a:r>
            <a:r>
              <a:rPr lang="en-US" dirty="0" smtClean="0"/>
              <a:t>: Ingredient, Clinical Drug or Pack, Dose Form Group, other choices) or may not be designed specifically to address order entry use cases</a:t>
            </a:r>
            <a:r>
              <a:rPr lang="en-US" dirty="0"/>
              <a:t> </a:t>
            </a:r>
            <a:r>
              <a:rPr lang="en-US" dirty="0" smtClean="0"/>
              <a:t>and have gaps (</a:t>
            </a:r>
            <a:r>
              <a:rPr lang="en-US" dirty="0" smtClean="0"/>
              <a:t>eg</a:t>
            </a:r>
            <a:r>
              <a:rPr lang="en-US" dirty="0"/>
              <a:t>, SNOMED CT, </a:t>
            </a:r>
            <a:r>
              <a:rPr lang="en-US" dirty="0" smtClean="0"/>
              <a:t>LOINC)</a:t>
            </a:r>
          </a:p>
          <a:p>
            <a:pPr lvl="1">
              <a:buFont typeface="Arial" pitchFamily="34" charset="0"/>
              <a:buChar char="•"/>
            </a:pPr>
            <a:r>
              <a:rPr lang="en-US" dirty="0" smtClean="0"/>
              <a:t>A </a:t>
            </a:r>
            <a:r>
              <a:rPr lang="en-US" dirty="0"/>
              <a:t>standard terminology for orders would be helpful for CDS and would benefit Health eDecisions Use Case 1 and 2</a:t>
            </a:r>
          </a:p>
          <a:p>
            <a:pPr lvl="1">
              <a:buFont typeface="Arial" pitchFamily="34" charset="0"/>
              <a:buChar char="•"/>
            </a:pPr>
            <a:r>
              <a:rPr lang="en-US" dirty="0" smtClean="0"/>
              <a:t>Meanwhile, terminology guidance needs to be more prescriptive</a:t>
            </a:r>
          </a:p>
        </p:txBody>
      </p:sp>
    </p:spTree>
    <p:extLst>
      <p:ext uri="{BB962C8B-B14F-4D97-AF65-F5344CB8AC3E}">
        <p14:creationId xmlns:p14="http://schemas.microsoft.com/office/powerpoint/2010/main" val="2236720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23" y="376238"/>
            <a:ext cx="8729330" cy="1143000"/>
          </a:xfrm>
        </p:spPr>
        <p:txBody>
          <a:bodyPr/>
          <a:lstStyle/>
          <a:p>
            <a:r>
              <a:rPr lang="en-US" sz="1800" dirty="0"/>
              <a:t>Zynx </a:t>
            </a:r>
            <a:r>
              <a:rPr lang="en-US" sz="1800" dirty="0" smtClean="0"/>
              <a:t>Health &amp; Design Clinicals</a:t>
            </a:r>
            <a:r>
              <a:rPr lang="en-US" dirty="0"/>
              <a:t/>
            </a:r>
            <a:br>
              <a:rPr lang="en-US" dirty="0"/>
            </a:br>
            <a:r>
              <a:rPr lang="en-US" dirty="0"/>
              <a:t>How </a:t>
            </a:r>
            <a:r>
              <a:rPr lang="en-US" dirty="0" smtClean="0"/>
              <a:t>could others consume our work</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Become familiar with key HeD documentation:</a:t>
            </a:r>
          </a:p>
          <a:p>
            <a:pPr lvl="1">
              <a:buFont typeface="Arial" pitchFamily="34" charset="0"/>
              <a:buChar char="•"/>
            </a:pPr>
            <a:r>
              <a:rPr lang="en-US" dirty="0" smtClean="0"/>
              <a:t>HeD specification</a:t>
            </a:r>
          </a:p>
          <a:p>
            <a:pPr lvl="1">
              <a:buFont typeface="Arial" pitchFamily="34" charset="0"/>
              <a:buChar char="•"/>
            </a:pPr>
            <a:r>
              <a:rPr lang="en-US" dirty="0" smtClean="0"/>
              <a:t>HL7 vMR</a:t>
            </a:r>
          </a:p>
          <a:p>
            <a:pPr lvl="1">
              <a:buFont typeface="Arial" pitchFamily="34" charset="0"/>
              <a:buChar char="•"/>
            </a:pPr>
            <a:r>
              <a:rPr lang="en-US" dirty="0" smtClean="0"/>
              <a:t>Terminology guidance (HeD/vMR value restrictions)</a:t>
            </a:r>
          </a:p>
          <a:p>
            <a:pPr lvl="1">
              <a:buFont typeface="Arial" pitchFamily="34" charset="0"/>
              <a:buChar char="•"/>
            </a:pPr>
            <a:r>
              <a:rPr lang="en-US" dirty="0" smtClean="0"/>
              <a:t>View HeD artifact examples</a:t>
            </a:r>
          </a:p>
          <a:p>
            <a:pPr>
              <a:buFont typeface="Arial" pitchFamily="34" charset="0"/>
              <a:buChar char="•"/>
            </a:pPr>
            <a:endParaRPr lang="en-US" dirty="0" smtClean="0"/>
          </a:p>
          <a:p>
            <a:pPr>
              <a:buFont typeface="Arial" pitchFamily="34" charset="0"/>
              <a:buChar char="•"/>
            </a:pPr>
            <a:r>
              <a:rPr lang="en-US" dirty="0" smtClean="0"/>
              <a:t>Collaboration between technical and clinical resources</a:t>
            </a:r>
          </a:p>
          <a:p>
            <a:pPr marL="457200" lvl="1" indent="0">
              <a:buNone/>
            </a:pPr>
            <a:endParaRPr lang="en-US" dirty="0"/>
          </a:p>
          <a:p>
            <a:pPr lvl="1">
              <a:buFont typeface="Arial" pitchFamily="34" charset="0"/>
              <a:buChar char="•"/>
            </a:pPr>
            <a:endParaRPr lang="en-US" dirty="0"/>
          </a:p>
          <a:p>
            <a:endParaRPr lang="en-US" dirty="0"/>
          </a:p>
        </p:txBody>
      </p:sp>
    </p:spTree>
    <p:extLst>
      <p:ext uri="{BB962C8B-B14F-4D97-AF65-F5344CB8AC3E}">
        <p14:creationId xmlns:p14="http://schemas.microsoft.com/office/powerpoint/2010/main" val="2461642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Support of Pilots: HeD Schema Framework Tool</a:t>
            </a:r>
            <a:endParaRPr lang="en-US" dirty="0"/>
          </a:p>
        </p:txBody>
      </p:sp>
      <p:sp>
        <p:nvSpPr>
          <p:cNvPr id="3" name="Content Placeholder 2"/>
          <p:cNvSpPr>
            <a:spLocks noGrp="1"/>
          </p:cNvSpPr>
          <p:nvPr>
            <p:ph idx="1"/>
          </p:nvPr>
        </p:nvSpPr>
        <p:spPr>
          <a:xfrm>
            <a:off x="373063" y="1705714"/>
            <a:ext cx="8229600" cy="4141788"/>
          </a:xfrm>
        </p:spPr>
        <p:txBody>
          <a:bodyPr>
            <a:normAutofit fontScale="92500" lnSpcReduction="20000"/>
          </a:bodyPr>
          <a:lstStyle/>
          <a:p>
            <a:pPr>
              <a:buFont typeface="Arial" pitchFamily="34" charset="0"/>
              <a:buChar char="•"/>
            </a:pPr>
            <a:r>
              <a:rPr lang="en-US" dirty="0" smtClean="0"/>
              <a:t>HeD Schema Framework is a set of .NET technologies that serves as a foundation for implementing functionality related to the HeD Schema</a:t>
            </a:r>
          </a:p>
          <a:p>
            <a:pPr>
              <a:buFont typeface="Arial" pitchFamily="34" charset="0"/>
              <a:buChar char="•"/>
            </a:pPr>
            <a:r>
              <a:rPr lang="en-US" dirty="0" smtClean="0"/>
              <a:t>For example, the following types of applications could be built using the foundation provided by this framework:</a:t>
            </a:r>
          </a:p>
          <a:p>
            <a:pPr lvl="1">
              <a:buFont typeface="Arial" pitchFamily="34" charset="0"/>
              <a:buChar char="•"/>
            </a:pPr>
            <a:r>
              <a:rPr lang="en-US" dirty="0" smtClean="0"/>
              <a:t>Semantic Validation</a:t>
            </a:r>
          </a:p>
          <a:p>
            <a:pPr lvl="1">
              <a:buFont typeface="Arial" pitchFamily="34" charset="0"/>
              <a:buChar char="•"/>
            </a:pPr>
            <a:r>
              <a:rPr lang="en-US" dirty="0" smtClean="0"/>
              <a:t>Translation</a:t>
            </a:r>
          </a:p>
          <a:p>
            <a:pPr lvl="1">
              <a:buFont typeface="Arial" pitchFamily="34" charset="0"/>
              <a:buChar char="•"/>
            </a:pPr>
            <a:r>
              <a:rPr lang="en-US" dirty="0" smtClean="0"/>
              <a:t>Evaluation</a:t>
            </a:r>
          </a:p>
          <a:p>
            <a:pPr lvl="1">
              <a:buFont typeface="Arial" pitchFamily="34" charset="0"/>
              <a:buChar char="•"/>
            </a:pPr>
            <a:r>
              <a:rPr lang="en-US" dirty="0" smtClean="0"/>
              <a:t>Visual Designers</a:t>
            </a:r>
          </a:p>
          <a:p>
            <a:pPr>
              <a:buFont typeface="Arial" pitchFamily="34" charset="0"/>
              <a:buChar char="•"/>
            </a:pPr>
            <a:r>
              <a:rPr lang="en-US" dirty="0" smtClean="0"/>
              <a:t>Developed as Open Source with a Berkeley 3-Clause License</a:t>
            </a:r>
          </a:p>
          <a:p>
            <a:pPr>
              <a:buFont typeface="Arial" pitchFamily="34" charset="0"/>
              <a:buChar char="•"/>
            </a:pPr>
            <a:r>
              <a:rPr lang="en-US" dirty="0" smtClean="0"/>
              <a:t>Hosted on Google Code Repository</a:t>
            </a:r>
          </a:p>
          <a:p>
            <a:pPr lvl="1">
              <a:buFont typeface="Arial" pitchFamily="34" charset="0"/>
              <a:buChar char="•"/>
            </a:pPr>
            <a:r>
              <a:rPr lang="en-US" u="sng" dirty="0">
                <a:hlinkClick r:id="rId3"/>
              </a:rPr>
              <a:t>http://</a:t>
            </a:r>
            <a:r>
              <a:rPr lang="en-US" u="sng" dirty="0" smtClean="0">
                <a:hlinkClick r:id="rId3"/>
              </a:rPr>
              <a:t>code.google.com/p/health-e-decisions/</a:t>
            </a:r>
            <a:endParaRPr lang="en-US" u="sng" dirty="0"/>
          </a:p>
          <a:p>
            <a:pPr lvl="1">
              <a:buFont typeface="Arial" pitchFamily="34" charset="0"/>
              <a:buChar char="•"/>
            </a:pPr>
            <a:r>
              <a:rPr lang="en-US" dirty="0" smtClean="0">
                <a:hlinkClick r:id="rId4"/>
              </a:rPr>
              <a:t>http</a:t>
            </a:r>
            <a:r>
              <a:rPr lang="en-US" dirty="0">
                <a:hlinkClick r:id="rId4"/>
              </a:rPr>
              <a:t>://code.google.com/p/health-e-decisions/source/browse/trunk/src/framework/Deploy/HeDArtifactUtility_20130502.zip</a:t>
            </a:r>
            <a:endParaRPr lang="en-US" dirty="0"/>
          </a:p>
          <a:p>
            <a:pPr lvl="1">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35</a:t>
            </a:fld>
            <a:endParaRPr lang="en-US" dirty="0"/>
          </a:p>
        </p:txBody>
      </p:sp>
    </p:spTree>
    <p:extLst>
      <p:ext uri="{BB962C8B-B14F-4D97-AF65-F5344CB8AC3E}">
        <p14:creationId xmlns:p14="http://schemas.microsoft.com/office/powerpoint/2010/main" val="888889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HeD Schema Framework Tool</a:t>
            </a:r>
            <a:r>
              <a:rPr lang="en-US" dirty="0" smtClean="0"/>
              <a:t/>
            </a:r>
            <a:br>
              <a:rPr lang="en-US" dirty="0" smtClean="0"/>
            </a:br>
            <a:r>
              <a:rPr lang="en-US" dirty="0" smtClean="0"/>
              <a:t>Design Goals</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79394416"/>
              </p:ext>
            </p:extLst>
          </p:nvPr>
        </p:nvGraphicFramePr>
        <p:xfrm>
          <a:off x="2228850" y="2035951"/>
          <a:ext cx="4686300" cy="3705225"/>
        </p:xfrm>
        <a:graphic>
          <a:graphicData uri="http://schemas.openxmlformats.org/presentationml/2006/ole">
            <mc:AlternateContent xmlns:mc="http://schemas.openxmlformats.org/markup-compatibility/2006">
              <mc:Choice xmlns:v="urn:schemas-microsoft-com:vml" Requires="v">
                <p:oleObj spid="_x0000_s1047" name="Visio" r:id="rId4" imgW="6266814" imgH="4949640" progId="Visio.Drawing.11">
                  <p:embed/>
                </p:oleObj>
              </mc:Choice>
              <mc:Fallback>
                <p:oleObj name="Visio" r:id="rId4" imgW="6266814" imgH="49496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2035951"/>
                        <a:ext cx="4686300" cy="370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4700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HeD Schema Framework Tool</a:t>
            </a:r>
            <a:r>
              <a:rPr lang="en-US" dirty="0"/>
              <a:t/>
            </a:r>
            <a:br>
              <a:rPr lang="en-US" dirty="0"/>
            </a:br>
            <a:r>
              <a:rPr lang="en-US" dirty="0"/>
              <a:t>Current </a:t>
            </a:r>
            <a:r>
              <a:rPr lang="en-US" dirty="0" smtClean="0"/>
              <a:t>Status</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The Framework currently supports</a:t>
            </a:r>
          </a:p>
          <a:p>
            <a:pPr lvl="1"/>
            <a:r>
              <a:rPr lang="en-US" dirty="0" smtClean="0"/>
              <a:t>Semantic Validation</a:t>
            </a:r>
          </a:p>
          <a:p>
            <a:pPr lvl="2"/>
            <a:r>
              <a:rPr lang="en-US" dirty="0" smtClean="0"/>
              <a:t>Verifies correct types for all logic in the artifact</a:t>
            </a:r>
          </a:p>
          <a:p>
            <a:pPr lvl="2"/>
            <a:r>
              <a:rPr lang="en-US" dirty="0" smtClean="0"/>
              <a:t>Verifies model property and object type references</a:t>
            </a:r>
          </a:p>
          <a:p>
            <a:pPr lvl="1"/>
            <a:r>
              <a:rPr lang="en-US" dirty="0" smtClean="0"/>
              <a:t>Translation Infrastructure</a:t>
            </a:r>
          </a:p>
          <a:p>
            <a:pPr lvl="2"/>
            <a:r>
              <a:rPr lang="en-US" dirty="0" smtClean="0"/>
              <a:t>Supports both syntax and model transformation</a:t>
            </a:r>
          </a:p>
          <a:p>
            <a:pPr lvl="1"/>
            <a:r>
              <a:rPr lang="en-US" dirty="0" smtClean="0"/>
              <a:t>Translation to CREF</a:t>
            </a:r>
          </a:p>
          <a:p>
            <a:pPr lvl="2"/>
            <a:r>
              <a:rPr lang="en-US" dirty="0" smtClean="0"/>
              <a:t>~70% complete syntax</a:t>
            </a:r>
          </a:p>
          <a:p>
            <a:pPr lvl="2"/>
            <a:r>
              <a:rPr lang="en-US" dirty="0" smtClean="0"/>
              <a:t>~30% complete model transformation</a:t>
            </a:r>
          </a:p>
          <a:p>
            <a:pPr>
              <a:buFont typeface="Arial" pitchFamily="34" charset="0"/>
              <a:buChar char="•"/>
            </a:pPr>
            <a:r>
              <a:rPr lang="en-US" dirty="0" smtClean="0"/>
              <a:t>In Progress</a:t>
            </a:r>
          </a:p>
          <a:p>
            <a:pPr lvl="1">
              <a:buFont typeface="Arial" pitchFamily="34" charset="0"/>
              <a:buChar char="•"/>
            </a:pPr>
            <a:r>
              <a:rPr lang="en-US" dirty="0" smtClean="0"/>
              <a:t>Schematron</a:t>
            </a:r>
            <a:r>
              <a:rPr lang="en-US" dirty="0" smtClean="0"/>
              <a:t> Validation</a:t>
            </a:r>
          </a:p>
          <a:p>
            <a:pPr lvl="1">
              <a:buFont typeface="Arial" pitchFamily="34" charset="0"/>
              <a:buChar char="•"/>
            </a:pPr>
            <a:r>
              <a:rPr lang="en-US" dirty="0" smtClean="0"/>
              <a:t>Update for vMR R2 (being balloted as part of UC2 work streams)</a:t>
            </a:r>
          </a:p>
          <a:p>
            <a:pPr marL="457200" lvl="1" indent="0">
              <a:buNone/>
            </a:pPr>
            <a:endParaRPr lang="en-US" dirty="0"/>
          </a:p>
          <a:p>
            <a:pPr lvl="1">
              <a:buFont typeface="Arial" pitchFamily="34" charset="0"/>
              <a:buChar char="•"/>
            </a:pPr>
            <a:endParaRPr lang="en-US" dirty="0"/>
          </a:p>
          <a:p>
            <a:endParaRPr lang="en-US" dirty="0"/>
          </a:p>
        </p:txBody>
      </p:sp>
    </p:spTree>
    <p:extLst>
      <p:ext uri="{BB962C8B-B14F-4D97-AF65-F5344CB8AC3E}">
        <p14:creationId xmlns:p14="http://schemas.microsoft.com/office/powerpoint/2010/main" val="1901864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HeD Schema Framework Tool</a:t>
            </a:r>
            <a:r>
              <a:rPr lang="en-US" dirty="0"/>
              <a:t/>
            </a:r>
            <a:br>
              <a:rPr lang="en-US" dirty="0"/>
            </a:br>
            <a:r>
              <a:rPr lang="en-US" dirty="0"/>
              <a:t>Translation </a:t>
            </a:r>
            <a:r>
              <a:rPr lang="en-US" dirty="0" smtClean="0"/>
              <a:t>Example</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38</a:t>
            </a:fld>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063" y="1878894"/>
            <a:ext cx="9276196" cy="146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3" y="3767987"/>
            <a:ext cx="8510835" cy="200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610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terminology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As part of our pilot we recognized early on we needed a more complete set of terminology</a:t>
            </a:r>
          </a:p>
          <a:p>
            <a:pPr lvl="1">
              <a:buFont typeface="Arial" pitchFamily="34" charset="0"/>
              <a:buChar char="•"/>
            </a:pPr>
            <a:r>
              <a:rPr lang="en-US" dirty="0" smtClean="0"/>
              <a:t>Had a set of Data Elements form the Use Case</a:t>
            </a:r>
          </a:p>
          <a:p>
            <a:pPr lvl="1">
              <a:buFont typeface="Arial" pitchFamily="34" charset="0"/>
              <a:buChar char="•"/>
            </a:pPr>
            <a:r>
              <a:rPr lang="en-US" dirty="0" smtClean="0"/>
              <a:t>Expanded the list based on examples created for HL7 ballot</a:t>
            </a:r>
          </a:p>
          <a:p>
            <a:pPr lvl="1">
              <a:buFont typeface="Arial" pitchFamily="34" charset="0"/>
              <a:buChar char="•"/>
            </a:pPr>
            <a:r>
              <a:rPr lang="en-US" dirty="0" smtClean="0"/>
              <a:t>Needed value sets and other terminologies</a:t>
            </a:r>
          </a:p>
          <a:p>
            <a:pPr>
              <a:buFont typeface="Arial" pitchFamily="34" charset="0"/>
              <a:buChar char="•"/>
            </a:pPr>
            <a:r>
              <a:rPr lang="en-US" dirty="0" smtClean="0"/>
              <a:t>Created a Terminology spreadsheet which contained value sets, definitions, codes sources etc.</a:t>
            </a:r>
          </a:p>
          <a:p>
            <a:pPr>
              <a:buFont typeface="Arial" pitchFamily="34" charset="0"/>
              <a:buChar char="•"/>
            </a:pPr>
            <a:r>
              <a:rPr lang="en-US" dirty="0" smtClean="0"/>
              <a:t>Refining this spreadsheet to include mappings to </a:t>
            </a:r>
            <a:r>
              <a:rPr lang="en-US" dirty="0" smtClean="0"/>
              <a:t>QRDA</a:t>
            </a:r>
            <a:r>
              <a:rPr lang="en-US" dirty="0" smtClean="0"/>
              <a:t>, C-</a:t>
            </a:r>
            <a:r>
              <a:rPr lang="en-US" dirty="0" smtClean="0"/>
              <a:t>CDA</a:t>
            </a:r>
            <a:endParaRPr lang="en-US" dirty="0" smtClean="0"/>
          </a:p>
          <a:p>
            <a:pPr lvl="1">
              <a:buFont typeface="Arial" pitchFamily="34" charset="0"/>
              <a:buChar char="•"/>
            </a:pPr>
            <a:endParaRPr lang="en-US" dirty="0" smtClean="0"/>
          </a:p>
          <a:p>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39</a:t>
            </a:fld>
            <a:endParaRPr lang="en-US" dirty="0"/>
          </a:p>
        </p:txBody>
      </p:sp>
    </p:spTree>
    <p:extLst>
      <p:ext uri="{BB962C8B-B14F-4D97-AF65-F5344CB8AC3E}">
        <p14:creationId xmlns:p14="http://schemas.microsoft.com/office/powerpoint/2010/main" val="314559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C46FB3DF-0659-494B-A602-30042EE4A6A9}" type="slidenum">
              <a:rPr lang="fr-CA" smtClean="0"/>
              <a:pPr>
                <a:defRPr/>
              </a:pPr>
              <a:t>4</a:t>
            </a:fld>
            <a:endParaRPr lang="fr-CA" dirty="0"/>
          </a:p>
        </p:txBody>
      </p:sp>
      <p:sp>
        <p:nvSpPr>
          <p:cNvPr id="3" name="Text Placeholder 2"/>
          <p:cNvSpPr>
            <a:spLocks noGrp="1"/>
          </p:cNvSpPr>
          <p:nvPr>
            <p:ph type="body" sz="quarter" idx="12"/>
          </p:nvPr>
        </p:nvSpPr>
        <p:spPr>
          <a:xfrm>
            <a:off x="223285" y="1547148"/>
            <a:ext cx="8739962" cy="4502394"/>
          </a:xfrm>
        </p:spPr>
        <p:txBody>
          <a:bodyPr/>
          <a:lstStyle/>
          <a:p>
            <a:pPr>
              <a:buFont typeface="Arial" pitchFamily="34" charset="0"/>
              <a:buChar char="•"/>
            </a:pPr>
            <a:r>
              <a:rPr lang="en-US" sz="1800" dirty="0" smtClean="0"/>
              <a:t>Initiative under Office of National Coordinators (ONC) Standards and Interoperability (S&amp;I) Framework</a:t>
            </a:r>
          </a:p>
          <a:p>
            <a:pPr lvl="1">
              <a:buFont typeface="Arial" pitchFamily="34" charset="0"/>
              <a:buChar char="•"/>
            </a:pPr>
            <a:r>
              <a:rPr lang="en-US" sz="1800" dirty="0" smtClean="0"/>
              <a:t>Launched June 2012</a:t>
            </a:r>
          </a:p>
          <a:p>
            <a:pPr>
              <a:buFont typeface="Arial" pitchFamily="34" charset="0"/>
              <a:buChar char="•"/>
            </a:pPr>
            <a:r>
              <a:rPr lang="en-US" sz="1800" dirty="0" smtClean="0"/>
              <a:t>Initiative Scope Statement:  To identify, define and harmonize standards that facilitate the emergence of systems and services whereby shareable CDS interventions can be implemented via:</a:t>
            </a:r>
          </a:p>
          <a:p>
            <a:pPr lvl="4">
              <a:buFont typeface="Arial" pitchFamily="34" charset="0"/>
              <a:buChar char="•"/>
            </a:pPr>
            <a:r>
              <a:rPr lang="en-US" dirty="0" smtClean="0">
                <a:solidFill>
                  <a:schemeClr val="bg1">
                    <a:lumMod val="50000"/>
                  </a:schemeClr>
                </a:solidFill>
              </a:rPr>
              <a:t>Standards to structure medical knowledge in a shareable and executable format for use in CDS, and</a:t>
            </a:r>
          </a:p>
          <a:p>
            <a:pPr lvl="4">
              <a:buFont typeface="Arial" pitchFamily="34" charset="0"/>
              <a:buChar char="•"/>
            </a:pPr>
            <a:r>
              <a:rPr lang="en-US" dirty="0" smtClean="0">
                <a:solidFill>
                  <a:schemeClr val="bg1">
                    <a:lumMod val="50000"/>
                  </a:schemeClr>
                </a:solidFill>
              </a:rPr>
              <a:t>Standards that define how a system can interact with and utilize an electronic interface that provides helpful, actionable clinical guidance</a:t>
            </a:r>
          </a:p>
          <a:p>
            <a:pPr lvl="2">
              <a:buFont typeface="Arial" pitchFamily="34" charset="0"/>
              <a:buChar char="•"/>
            </a:pPr>
            <a:r>
              <a:rPr lang="en-US" sz="1800" dirty="0" smtClean="0">
                <a:solidFill>
                  <a:schemeClr val="bg1">
                    <a:lumMod val="50000"/>
                  </a:schemeClr>
                </a:solidFill>
              </a:rPr>
              <a:t>May be included in Meaningful Use Stage 3</a:t>
            </a:r>
          </a:p>
          <a:p>
            <a:endParaRPr lang="en-US" dirty="0"/>
          </a:p>
        </p:txBody>
      </p:sp>
      <p:sp>
        <p:nvSpPr>
          <p:cNvPr id="4" name="Title 3"/>
          <p:cNvSpPr>
            <a:spLocks noGrp="1"/>
          </p:cNvSpPr>
          <p:nvPr>
            <p:ph type="title"/>
          </p:nvPr>
        </p:nvSpPr>
        <p:spPr/>
        <p:txBody>
          <a:bodyPr/>
          <a:lstStyle/>
          <a:p>
            <a:r>
              <a:rPr lang="en-US" dirty="0" smtClean="0"/>
              <a:t>Health eDecisions</a:t>
            </a:r>
            <a:endParaRPr lang="en-US" dirty="0"/>
          </a:p>
        </p:txBody>
      </p:sp>
      <p:sp>
        <p:nvSpPr>
          <p:cNvPr id="5" name="Oval 4"/>
          <p:cNvSpPr/>
          <p:nvPr/>
        </p:nvSpPr>
        <p:spPr>
          <a:xfrm>
            <a:off x="223285" y="3253564"/>
            <a:ext cx="8218968" cy="797442"/>
          </a:xfrm>
          <a:prstGeom prst="ellipse">
            <a:avLst/>
          </a:prstGeom>
          <a:noFill/>
          <a:ln w="222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ed Rectangle 6"/>
          <p:cNvSpPr/>
          <p:nvPr/>
        </p:nvSpPr>
        <p:spPr>
          <a:xfrm>
            <a:off x="6496475" y="3104707"/>
            <a:ext cx="2349794" cy="3189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Focus of Use Case 1</a:t>
            </a:r>
            <a:endParaRPr lang="en-US" dirty="0"/>
          </a:p>
        </p:txBody>
      </p:sp>
    </p:spTree>
    <p:extLst>
      <p:ext uri="{BB962C8B-B14F-4D97-AF65-F5344CB8AC3E}">
        <p14:creationId xmlns:p14="http://schemas.microsoft.com/office/powerpoint/2010/main" val="285922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40</a:t>
            </a:fld>
            <a:endParaRPr lang="en-US" dirty="0"/>
          </a:p>
        </p:txBody>
      </p:sp>
      <p:pic>
        <p:nvPicPr>
          <p:cNvPr id="2054" name="Picture 6" descr="C:\Users\Jamie\AppData\Local\Microsoft\Windows\Temporary Internet Files\Content.IE5\6E25PNPV\MC900442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424" y="1702015"/>
            <a:ext cx="4369982" cy="436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26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11" name="Content Placeholder 10"/>
          <p:cNvSpPr>
            <a:spLocks noGrp="1"/>
          </p:cNvSpPr>
          <p:nvPr>
            <p:ph idx="1"/>
          </p:nvPr>
        </p:nvSpPr>
        <p:spPr>
          <a:xfrm>
            <a:off x="457200" y="1737960"/>
            <a:ext cx="8229600" cy="4891439"/>
          </a:xfrm>
        </p:spPr>
        <p:txBody>
          <a:bodyPr>
            <a:normAutofit fontScale="85000" lnSpcReduction="20000"/>
          </a:bodyPr>
          <a:lstStyle/>
          <a:p>
            <a:r>
              <a:rPr lang="en-US" dirty="0" smtClean="0"/>
              <a:t>Wiki</a:t>
            </a:r>
          </a:p>
          <a:p>
            <a:pPr lvl="1"/>
            <a:r>
              <a:rPr lang="en-US" dirty="0" smtClean="0">
                <a:hlinkClick r:id="rId2"/>
              </a:rPr>
              <a:t>http://wiki.siframework.org/Health+eDecisions+Homepage</a:t>
            </a:r>
            <a:r>
              <a:rPr lang="en-US" dirty="0" smtClean="0"/>
              <a:t> </a:t>
            </a:r>
          </a:p>
          <a:p>
            <a:r>
              <a:rPr lang="en-US" dirty="0" smtClean="0"/>
              <a:t>Use Case 1</a:t>
            </a:r>
          </a:p>
          <a:p>
            <a:pPr lvl="1"/>
            <a:r>
              <a:rPr lang="en-US" dirty="0" smtClean="0">
                <a:hlinkClick r:id="rId3"/>
              </a:rPr>
              <a:t>http</a:t>
            </a:r>
            <a:r>
              <a:rPr lang="en-US" dirty="0">
                <a:hlinkClick r:id="rId3"/>
              </a:rPr>
              <a:t>://wiki.siframework.org/Health+eDecisions+Use+Case</a:t>
            </a:r>
            <a:r>
              <a:rPr lang="en-US" dirty="0"/>
              <a:t> </a:t>
            </a:r>
            <a:endParaRPr lang="en-US" dirty="0" smtClean="0"/>
          </a:p>
          <a:p>
            <a:endParaRPr lang="en-US" dirty="0" smtClean="0"/>
          </a:p>
          <a:p>
            <a:r>
              <a:rPr lang="en-US" dirty="0" smtClean="0"/>
              <a:t>HeD Schema Tool:</a:t>
            </a:r>
          </a:p>
          <a:p>
            <a:pPr lvl="1">
              <a:buFont typeface="Arial" pitchFamily="34" charset="0"/>
              <a:buChar char="•"/>
            </a:pPr>
            <a:r>
              <a:rPr lang="en-US" dirty="0" smtClean="0">
                <a:hlinkClick r:id="rId4"/>
              </a:rPr>
              <a:t>http</a:t>
            </a:r>
            <a:r>
              <a:rPr lang="en-US" dirty="0">
                <a:hlinkClick r:id="rId4"/>
              </a:rPr>
              <a:t>://code.google.com/p/health-e-decisions/source/browse/trunk/src/framework/Deploy/HeDArtifactUtility_20130502.zip</a:t>
            </a:r>
            <a:endParaRPr lang="en-US" dirty="0"/>
          </a:p>
          <a:p>
            <a:r>
              <a:rPr lang="en-US" dirty="0" smtClean="0"/>
              <a:t>Pilots</a:t>
            </a:r>
          </a:p>
          <a:p>
            <a:pPr lvl="1"/>
            <a:r>
              <a:rPr lang="en-US" dirty="0">
                <a:hlinkClick r:id="rId5"/>
              </a:rPr>
              <a:t>http://</a:t>
            </a:r>
            <a:r>
              <a:rPr lang="en-US" dirty="0" smtClean="0">
                <a:hlinkClick r:id="rId5"/>
              </a:rPr>
              <a:t>wiki.siframework.org/Health+eDecisions+Pilots</a:t>
            </a:r>
            <a:r>
              <a:rPr lang="en-US" dirty="0" smtClean="0"/>
              <a:t> </a:t>
            </a:r>
            <a:endParaRPr lang="en-US" dirty="0"/>
          </a:p>
          <a:p>
            <a:r>
              <a:rPr lang="en-US" dirty="0" smtClean="0"/>
              <a:t>HL7 Ballot Submission:</a:t>
            </a:r>
          </a:p>
          <a:p>
            <a:pPr lvl="1"/>
            <a:r>
              <a:rPr lang="en-US" dirty="0">
                <a:hlinkClick r:id="rId6"/>
              </a:rPr>
              <a:t>http://</a:t>
            </a:r>
            <a:r>
              <a:rPr lang="en-US" dirty="0" smtClean="0">
                <a:hlinkClick r:id="rId6"/>
              </a:rPr>
              <a:t>wiki.siframework.org/Health+eDecisions+Reference+Materials#Ballot</a:t>
            </a:r>
            <a:r>
              <a:rPr lang="en-US" dirty="0" smtClean="0"/>
              <a:t> </a:t>
            </a:r>
          </a:p>
          <a:p>
            <a:r>
              <a:rPr lang="en-US" dirty="0" smtClean="0"/>
              <a:t>UC 1 Harmonization and IG:</a:t>
            </a:r>
          </a:p>
          <a:p>
            <a:pPr lvl="1"/>
            <a:r>
              <a:rPr lang="en-US" dirty="0" smtClean="0">
                <a:hlinkClick r:id="rId7"/>
              </a:rPr>
              <a:t>http</a:t>
            </a:r>
            <a:r>
              <a:rPr lang="en-US" dirty="0">
                <a:hlinkClick r:id="rId7"/>
              </a:rPr>
              <a:t>://wiki.siframework.org/Health+eDecisions+Harmonization+and+Standards+%</a:t>
            </a:r>
            <a:r>
              <a:rPr lang="en-US" dirty="0" smtClean="0">
                <a:hlinkClick r:id="rId7"/>
              </a:rPr>
              <a:t>28Implementation%29</a:t>
            </a:r>
            <a:endParaRPr lang="en-US" dirty="0" smtClean="0"/>
          </a:p>
          <a:p>
            <a:r>
              <a:rPr lang="en-US" dirty="0"/>
              <a:t>HeD Glossary </a:t>
            </a:r>
          </a:p>
          <a:p>
            <a:pPr lvl="1"/>
            <a:r>
              <a:rPr lang="en-US" dirty="0">
                <a:hlinkClick r:id="rId8"/>
              </a:rPr>
              <a:t>http://wiki.siframework.org/HeD+Glossary</a:t>
            </a:r>
            <a:r>
              <a:rPr lang="en-US" dirty="0"/>
              <a:t> </a:t>
            </a:r>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236598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C46FB3DF-0659-494B-A602-30042EE4A6A9}" type="slidenum">
              <a:rPr lang="fr-CA" smtClean="0"/>
              <a:pPr>
                <a:defRPr/>
              </a:pPr>
              <a:t>5</a:t>
            </a:fld>
            <a:endParaRPr lang="fr-CA"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609436" y="1637645"/>
            <a:ext cx="5943600" cy="3317240"/>
          </a:xfrm>
          <a:prstGeom prst="rect">
            <a:avLst/>
          </a:prstGeom>
        </p:spPr>
      </p:pic>
      <p:sp>
        <p:nvSpPr>
          <p:cNvPr id="7" name="TextBox 6"/>
          <p:cNvSpPr txBox="1"/>
          <p:nvPr/>
        </p:nvSpPr>
        <p:spPr>
          <a:xfrm>
            <a:off x="1222734" y="4948978"/>
            <a:ext cx="6996223" cy="1836400"/>
          </a:xfrm>
          <a:prstGeom prst="rect">
            <a:avLst/>
          </a:prstGeom>
          <a:solidFill>
            <a:schemeClr val="tx2">
              <a:lumMod val="20000"/>
              <a:lumOff val="80000"/>
            </a:schemeClr>
          </a:solidFill>
          <a:ln>
            <a:solidFill>
              <a:schemeClr val="tx2"/>
            </a:solidFill>
          </a:ln>
        </p:spPr>
        <p:txBody>
          <a:bodyPr wrap="square" rtlCol="0">
            <a:spAutoFit/>
          </a:bodyPr>
          <a:lstStyle/>
          <a:p>
            <a:pPr marL="6350">
              <a:spcAft>
                <a:spcPts val="400"/>
              </a:spcAft>
            </a:pPr>
            <a:r>
              <a:rPr lang="en-US" sz="2000" dirty="0" smtClean="0">
                <a:solidFill>
                  <a:schemeClr val="tx2"/>
                </a:solidFill>
                <a:cs typeface="Arial" pitchFamily="34" charset="0"/>
              </a:rPr>
              <a:t>Use Case 1 Focuses on three In scope artifact types:</a:t>
            </a:r>
          </a:p>
          <a:p>
            <a:pPr marL="857250" indent="-457200">
              <a:spcAft>
                <a:spcPts val="400"/>
              </a:spcAft>
              <a:buFont typeface="+mj-lt"/>
              <a:buAutoNum type="arabicPeriod"/>
            </a:pPr>
            <a:r>
              <a:rPr lang="en-US" sz="2000" dirty="0" smtClean="0">
                <a:solidFill>
                  <a:schemeClr val="tx2"/>
                </a:solidFill>
                <a:cs typeface="Arial" pitchFamily="34" charset="0"/>
              </a:rPr>
              <a:t> Event Condition Action Rules</a:t>
            </a:r>
          </a:p>
          <a:p>
            <a:pPr marL="857250" indent="-457200">
              <a:spcAft>
                <a:spcPts val="400"/>
              </a:spcAft>
              <a:buFont typeface="+mj-lt"/>
              <a:buAutoNum type="arabicPeriod"/>
            </a:pPr>
            <a:r>
              <a:rPr lang="en-US" sz="2000" dirty="0" smtClean="0">
                <a:solidFill>
                  <a:schemeClr val="tx2"/>
                </a:solidFill>
                <a:cs typeface="Arial" pitchFamily="34" charset="0"/>
              </a:rPr>
              <a:t> Order Sets</a:t>
            </a:r>
          </a:p>
          <a:p>
            <a:pPr marL="857250" indent="-457200">
              <a:spcAft>
                <a:spcPts val="400"/>
              </a:spcAft>
              <a:buFont typeface="+mj-lt"/>
              <a:buAutoNum type="arabicPeriod"/>
            </a:pPr>
            <a:r>
              <a:rPr lang="en-US" sz="2000" dirty="0" smtClean="0">
                <a:solidFill>
                  <a:schemeClr val="tx2"/>
                </a:solidFill>
                <a:cs typeface="Arial" pitchFamily="34" charset="0"/>
              </a:rPr>
              <a:t> Documentation Templates</a:t>
            </a:r>
          </a:p>
          <a:p>
            <a:pPr marL="6350">
              <a:spcAft>
                <a:spcPts val="400"/>
              </a:spcAft>
              <a:buFont typeface="Arial" pitchFamily="34" charset="0"/>
              <a:buChar char="•"/>
            </a:pPr>
            <a:endParaRPr lang="en-US" sz="2000" dirty="0" smtClean="0">
              <a:latin typeface="Trebuchet MS" pitchFamily="34" charset="0"/>
            </a:endParaRPr>
          </a:p>
        </p:txBody>
      </p:sp>
      <p:sp>
        <p:nvSpPr>
          <p:cNvPr id="8" name="Oval 7"/>
          <p:cNvSpPr/>
          <p:nvPr/>
        </p:nvSpPr>
        <p:spPr>
          <a:xfrm>
            <a:off x="3454400" y="3500805"/>
            <a:ext cx="2346036" cy="15147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a:spLocks noGrp="1"/>
          </p:cNvSpPr>
          <p:nvPr>
            <p:ph type="title"/>
          </p:nvPr>
        </p:nvSpPr>
        <p:spPr>
          <a:xfrm>
            <a:off x="154149" y="483130"/>
            <a:ext cx="8034439" cy="1005441"/>
          </a:xfrm>
        </p:spPr>
        <p:txBody>
          <a:bodyPr/>
          <a:lstStyle/>
          <a:p>
            <a:r>
              <a:rPr lang="en-US" dirty="0" smtClean="0"/>
              <a:t>Health eDecisions – Use Case 1 (CDS Artifact Sharing)</a:t>
            </a:r>
            <a:endParaRPr lang="en-US" dirty="0"/>
          </a:p>
        </p:txBody>
      </p:sp>
    </p:spTree>
    <p:extLst>
      <p:ext uri="{BB962C8B-B14F-4D97-AF65-F5344CB8AC3E}">
        <p14:creationId xmlns:p14="http://schemas.microsoft.com/office/powerpoint/2010/main" val="369219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C46FB3DF-0659-494B-A602-30042EE4A6A9}" type="slidenum">
              <a:rPr lang="fr-CA" smtClean="0"/>
              <a:pPr>
                <a:defRPr/>
              </a:pPr>
              <a:t>6</a:t>
            </a:fld>
            <a:endParaRPr lang="fr-CA" dirty="0"/>
          </a:p>
        </p:txBody>
      </p:sp>
      <p:sp>
        <p:nvSpPr>
          <p:cNvPr id="3" name="Text Placeholder 2"/>
          <p:cNvSpPr>
            <a:spLocks noGrp="1"/>
          </p:cNvSpPr>
          <p:nvPr>
            <p:ph type="body" sz="quarter" idx="12"/>
          </p:nvPr>
        </p:nvSpPr>
        <p:spPr>
          <a:xfrm>
            <a:off x="675409" y="1633427"/>
            <a:ext cx="8011391" cy="4502394"/>
          </a:xfrm>
        </p:spPr>
        <p:txBody>
          <a:bodyPr/>
          <a:lstStyle/>
          <a:p>
            <a:r>
              <a:rPr lang="en-US" dirty="0" smtClean="0"/>
              <a:t>We evaluated several knowledge representation standards for CDS</a:t>
            </a:r>
          </a:p>
          <a:p>
            <a:pPr lvl="1"/>
            <a:r>
              <a:rPr lang="en-US" dirty="0" smtClean="0"/>
              <a:t>CREF, CDSC L3, Arden Syntax, GEM, </a:t>
            </a:r>
            <a:r>
              <a:rPr lang="en-US" dirty="0" smtClean="0"/>
              <a:t>RuleML</a:t>
            </a:r>
            <a:r>
              <a:rPr lang="en-US" dirty="0" smtClean="0"/>
              <a:t>, GELLO, HQMF,…</a:t>
            </a:r>
          </a:p>
          <a:p>
            <a:r>
              <a:rPr lang="en-US" dirty="0" smtClean="0"/>
              <a:t>We developed HeD Schema that harmonizes several of the above specifications</a:t>
            </a:r>
            <a:endParaRPr lang="en-US" dirty="0"/>
          </a:p>
        </p:txBody>
      </p:sp>
      <p:sp>
        <p:nvSpPr>
          <p:cNvPr id="4" name="Title 3"/>
          <p:cNvSpPr>
            <a:spLocks noGrp="1"/>
          </p:cNvSpPr>
          <p:nvPr>
            <p:ph type="title"/>
          </p:nvPr>
        </p:nvSpPr>
        <p:spPr/>
        <p:txBody>
          <a:bodyPr/>
          <a:lstStyle/>
          <a:p>
            <a:r>
              <a:rPr lang="en-US" dirty="0"/>
              <a:t>HeD: Standards for UC 1</a:t>
            </a:r>
          </a:p>
        </p:txBody>
      </p:sp>
    </p:spTree>
    <p:extLst>
      <p:ext uri="{BB962C8B-B14F-4D97-AF65-F5344CB8AC3E}">
        <p14:creationId xmlns:p14="http://schemas.microsoft.com/office/powerpoint/2010/main" val="1246617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 Artifact Schema Scope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Three types of artifacts currently in scope</a:t>
            </a:r>
          </a:p>
          <a:p>
            <a:pPr lvl="1"/>
            <a:r>
              <a:rPr lang="en-US" dirty="0" smtClean="0"/>
              <a:t>Event-condition-action rules</a:t>
            </a:r>
          </a:p>
          <a:p>
            <a:pPr lvl="1"/>
            <a:r>
              <a:rPr lang="en-US" dirty="0" smtClean="0"/>
              <a:t>Order sets</a:t>
            </a:r>
          </a:p>
          <a:p>
            <a:pPr lvl="1"/>
            <a:r>
              <a:rPr lang="en-US" dirty="0" smtClean="0"/>
              <a:t>Documentation templates</a:t>
            </a:r>
          </a:p>
          <a:p>
            <a:pPr>
              <a:buFont typeface="Arial" pitchFamily="34" charset="0"/>
              <a:buChar char="•"/>
            </a:pPr>
            <a:r>
              <a:rPr lang="en-US" dirty="0" smtClean="0"/>
              <a:t>The objective of the artifact schema is to allow specification of the knowledge content, but not how a CDS system should incorporate and execute this</a:t>
            </a:r>
          </a:p>
          <a:p>
            <a:pPr lvl="1"/>
            <a:r>
              <a:rPr lang="en-US" dirty="0" smtClean="0"/>
              <a:t>We expect that most CDS systems will translate the artifacts into their native formats, rather than building execution engines for HeD</a:t>
            </a:r>
            <a:endParaRPr lang="en-US" dirty="0"/>
          </a:p>
        </p:txBody>
      </p:sp>
    </p:spTree>
    <p:extLst>
      <p:ext uri="{BB962C8B-B14F-4D97-AF65-F5344CB8AC3E}">
        <p14:creationId xmlns:p14="http://schemas.microsoft.com/office/powerpoint/2010/main" val="468326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C46FB3DF-0659-494B-A602-30042EE4A6A9}" type="slidenum">
              <a:rPr lang="fr-CA" smtClean="0"/>
              <a:pPr>
                <a:defRPr/>
              </a:pPr>
              <a:t>8</a:t>
            </a:fld>
            <a:endParaRPr lang="fr-CA" dirty="0"/>
          </a:p>
        </p:txBody>
      </p:sp>
      <p:sp>
        <p:nvSpPr>
          <p:cNvPr id="3" name="Text Placeholder 2"/>
          <p:cNvSpPr>
            <a:spLocks noGrp="1"/>
          </p:cNvSpPr>
          <p:nvPr>
            <p:ph type="body" sz="quarter" idx="12"/>
          </p:nvPr>
        </p:nvSpPr>
        <p:spPr>
          <a:xfrm>
            <a:off x="334925" y="1622794"/>
            <a:ext cx="8575159" cy="4502394"/>
          </a:xfrm>
        </p:spPr>
        <p:txBody>
          <a:bodyPr/>
          <a:lstStyle/>
          <a:p>
            <a:r>
              <a:rPr lang="en-US" dirty="0" smtClean="0"/>
              <a:t>We evaluated the following in support of </a:t>
            </a:r>
            <a:r>
              <a:rPr lang="en-US" dirty="0" smtClean="0"/>
              <a:t>UC</a:t>
            </a:r>
            <a:r>
              <a:rPr lang="en-US" dirty="0" smtClean="0"/>
              <a:t> 1:</a:t>
            </a:r>
          </a:p>
          <a:p>
            <a:pPr lvl="1"/>
            <a:r>
              <a:rPr lang="en-US" dirty="0"/>
              <a:t>vMR, </a:t>
            </a:r>
            <a:r>
              <a:rPr lang="en-US" dirty="0" smtClean="0"/>
              <a:t>FHIM</a:t>
            </a:r>
            <a:r>
              <a:rPr lang="en-US" dirty="0"/>
              <a:t>, </a:t>
            </a:r>
            <a:r>
              <a:rPr lang="en-US" dirty="0"/>
              <a:t>OpenEHR</a:t>
            </a:r>
            <a:r>
              <a:rPr lang="en-US" dirty="0"/>
              <a:t>, QDM, CEM, </a:t>
            </a:r>
            <a:r>
              <a:rPr lang="en-US" dirty="0" smtClean="0"/>
              <a:t>CCDA/QRDA</a:t>
            </a:r>
          </a:p>
          <a:p>
            <a:r>
              <a:rPr lang="en-US" dirty="0" smtClean="0"/>
              <a:t>vMR was chosen because:</a:t>
            </a:r>
          </a:p>
          <a:p>
            <a:pPr lvl="1"/>
            <a:r>
              <a:rPr lang="en-US" dirty="0" smtClean="0"/>
              <a:t>It's </a:t>
            </a:r>
            <a:r>
              <a:rPr lang="en-US" dirty="0"/>
              <a:t>designed for CDS and </a:t>
            </a:r>
            <a:r>
              <a:rPr lang="en-US" dirty="0" smtClean="0"/>
              <a:t>provides </a:t>
            </a:r>
            <a:r>
              <a:rPr lang="en-US" dirty="0"/>
              <a:t>a more expressive model for </a:t>
            </a:r>
            <a:r>
              <a:rPr lang="en-US" dirty="0" smtClean="0"/>
              <a:t>reasoning.</a:t>
            </a:r>
          </a:p>
          <a:p>
            <a:pPr lvl="1"/>
            <a:r>
              <a:rPr lang="en-US" dirty="0" smtClean="0"/>
              <a:t>It </a:t>
            </a:r>
            <a:r>
              <a:rPr lang="en-US" dirty="0"/>
              <a:t>results in a more compact wire format, which is important for real-time calls, a big part of our use case </a:t>
            </a:r>
            <a:r>
              <a:rPr lang="en-US" dirty="0" smtClean="0"/>
              <a:t>requirements.</a:t>
            </a:r>
          </a:p>
          <a:p>
            <a:pPr lvl="1"/>
            <a:r>
              <a:rPr lang="en-US" dirty="0" smtClean="0"/>
              <a:t>It </a:t>
            </a:r>
            <a:r>
              <a:rPr lang="en-US" dirty="0"/>
              <a:t>already had container aspects designed for CDS, which are lacking in all the other standards</a:t>
            </a:r>
          </a:p>
          <a:p>
            <a:pPr marL="0" indent="0">
              <a:buNone/>
            </a:pPr>
            <a:endParaRPr lang="en-US" dirty="0"/>
          </a:p>
          <a:p>
            <a:endParaRPr lang="en-US" dirty="0"/>
          </a:p>
        </p:txBody>
      </p:sp>
      <p:sp>
        <p:nvSpPr>
          <p:cNvPr id="4" name="Title 3"/>
          <p:cNvSpPr>
            <a:spLocks noGrp="1"/>
          </p:cNvSpPr>
          <p:nvPr>
            <p:ph type="title"/>
          </p:nvPr>
        </p:nvSpPr>
        <p:spPr>
          <a:xfrm>
            <a:off x="393402" y="436058"/>
            <a:ext cx="8229600" cy="1143000"/>
          </a:xfrm>
        </p:spPr>
        <p:txBody>
          <a:bodyPr/>
          <a:lstStyle/>
          <a:p>
            <a:r>
              <a:rPr lang="en-US" dirty="0" smtClean="0"/>
              <a:t>HeD: Data Model for UC 1</a:t>
            </a:r>
            <a:endParaRPr lang="en-US" dirty="0"/>
          </a:p>
        </p:txBody>
      </p:sp>
    </p:spTree>
    <p:extLst>
      <p:ext uri="{BB962C8B-B14F-4D97-AF65-F5344CB8AC3E}">
        <p14:creationId xmlns:p14="http://schemas.microsoft.com/office/powerpoint/2010/main" val="794910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73063" y="376238"/>
            <a:ext cx="8229600" cy="1143000"/>
          </a:xfrm>
        </p:spPr>
        <p:txBody>
          <a:bodyPr/>
          <a:lstStyle/>
          <a:p>
            <a:r>
              <a:rPr lang="en-US" sz="3600" dirty="0" smtClean="0">
                <a:latin typeface="Century" pitchFamily="18" charset="0"/>
                <a:ea typeface="ＭＳ Ｐゴシック"/>
                <a:cs typeface="Century" pitchFamily="18" charset="0"/>
              </a:rPr>
              <a:t/>
            </a:r>
            <a:br>
              <a:rPr lang="en-US" sz="3600" dirty="0" smtClean="0">
                <a:latin typeface="Century" pitchFamily="18" charset="0"/>
                <a:ea typeface="ＭＳ Ｐゴシック"/>
                <a:cs typeface="Century" pitchFamily="18" charset="0"/>
              </a:rPr>
            </a:br>
            <a:r>
              <a:rPr lang="en-US" sz="3200" dirty="0" smtClean="0">
                <a:latin typeface="Century" pitchFamily="18" charset="0"/>
                <a:ea typeface="ＭＳ Ｐゴシック"/>
                <a:cs typeface="Century" pitchFamily="18" charset="0"/>
              </a:rPr>
              <a:t> </a:t>
            </a:r>
            <a:r>
              <a:rPr lang="en-US" dirty="0" smtClean="0">
                <a:latin typeface="Century" pitchFamily="18" charset="0"/>
                <a:ea typeface="ＭＳ Ｐゴシック"/>
                <a:cs typeface="Century" pitchFamily="18" charset="0"/>
              </a:rPr>
              <a:t>HeD Pilots Goal </a:t>
            </a:r>
            <a:br>
              <a:rPr lang="en-US" dirty="0" smtClean="0">
                <a:latin typeface="Century" pitchFamily="18" charset="0"/>
                <a:ea typeface="ＭＳ Ｐゴシック"/>
                <a:cs typeface="Century" pitchFamily="18" charset="0"/>
              </a:rPr>
            </a:br>
            <a:endParaRPr lang="en-US" dirty="0" smtClean="0">
              <a:latin typeface="Century" pitchFamily="18" charset="0"/>
              <a:ea typeface="ＭＳ Ｐゴシック"/>
              <a:cs typeface="Century" pitchFamily="18" charset="0"/>
            </a:endParaRPr>
          </a:p>
        </p:txBody>
      </p:sp>
      <p:sp>
        <p:nvSpPr>
          <p:cNvPr id="7171" name="Rectangle 4"/>
          <p:cNvSpPr>
            <a:spLocks noChangeArrowheads="1"/>
          </p:cNvSpPr>
          <p:nvPr/>
        </p:nvSpPr>
        <p:spPr bwMode="auto">
          <a:xfrm>
            <a:off x="276447" y="1175616"/>
            <a:ext cx="8761227" cy="5509200"/>
          </a:xfrm>
          <a:prstGeom prst="rect">
            <a:avLst/>
          </a:prstGeom>
          <a:noFill/>
          <a:ln w="9525">
            <a:noFill/>
            <a:miter lim="800000"/>
            <a:headEnd/>
            <a:tailEnd/>
          </a:ln>
        </p:spPr>
        <p:txBody>
          <a:bodyPr wrap="square">
            <a:spAutoFit/>
          </a:bodyPr>
          <a:lstStyle/>
          <a:p>
            <a:endParaRPr lang="en-US" dirty="0"/>
          </a:p>
          <a:p>
            <a:r>
              <a:rPr lang="en-US" sz="2000" b="1" dirty="0" smtClean="0">
                <a:solidFill>
                  <a:schemeClr val="bg1">
                    <a:lumMod val="50000"/>
                  </a:schemeClr>
                </a:solidFill>
              </a:rPr>
              <a:t>Goal</a:t>
            </a:r>
          </a:p>
          <a:p>
            <a:pPr lvl="1"/>
            <a:r>
              <a:rPr lang="en-US" dirty="0" smtClean="0">
                <a:solidFill>
                  <a:schemeClr val="bg1">
                    <a:lumMod val="50000"/>
                  </a:schemeClr>
                </a:solidFill>
              </a:rPr>
              <a:t>The goal of this initiative is to produce, consume and where feasible, execute implementable CDS interventions.</a:t>
            </a:r>
          </a:p>
          <a:p>
            <a:pPr marL="800100" lvl="1" indent="-342900">
              <a:buFont typeface="+mj-lt"/>
              <a:buAutoNum type="arabicPeriod"/>
            </a:pPr>
            <a:r>
              <a:rPr lang="en-US" sz="1700" dirty="0" smtClean="0">
                <a:solidFill>
                  <a:schemeClr val="bg1">
                    <a:lumMod val="50000"/>
                  </a:schemeClr>
                </a:solidFill>
              </a:rPr>
              <a:t>Event Condition Action Rules (ECA Rules)</a:t>
            </a:r>
          </a:p>
          <a:p>
            <a:pPr marL="800100" lvl="1" indent="-342900">
              <a:buFont typeface="+mj-lt"/>
              <a:buAutoNum type="arabicPeriod"/>
            </a:pPr>
            <a:r>
              <a:rPr lang="en-US" sz="1700" dirty="0" smtClean="0">
                <a:solidFill>
                  <a:schemeClr val="bg1">
                    <a:lumMod val="50000"/>
                  </a:schemeClr>
                </a:solidFill>
              </a:rPr>
              <a:t>Order Sets</a:t>
            </a:r>
          </a:p>
          <a:p>
            <a:pPr marL="800100" lvl="1" indent="-342900">
              <a:buFont typeface="+mj-lt"/>
              <a:buAutoNum type="arabicPeriod"/>
            </a:pPr>
            <a:r>
              <a:rPr lang="en-US" sz="1700" dirty="0" smtClean="0">
                <a:solidFill>
                  <a:schemeClr val="bg1">
                    <a:lumMod val="50000"/>
                  </a:schemeClr>
                </a:solidFill>
              </a:rPr>
              <a:t>Documentation Templates </a:t>
            </a:r>
          </a:p>
          <a:p>
            <a:r>
              <a:rPr lang="en-US" sz="2000" b="1" dirty="0" smtClean="0">
                <a:solidFill>
                  <a:schemeClr val="bg1">
                    <a:lumMod val="50000"/>
                  </a:schemeClr>
                </a:solidFill>
              </a:rPr>
              <a:t>Pilot Scope</a:t>
            </a:r>
            <a:endParaRPr lang="en-US" sz="2000" b="1" dirty="0">
              <a:solidFill>
                <a:schemeClr val="bg1">
                  <a:lumMod val="50000"/>
                </a:schemeClr>
              </a:solidFill>
            </a:endParaRPr>
          </a:p>
          <a:p>
            <a:pPr marL="800100" lvl="1" indent="-342900">
              <a:buFont typeface="+mj-lt"/>
              <a:buAutoNum type="arabicPeriod"/>
            </a:pPr>
            <a:r>
              <a:rPr lang="en-US" sz="1700" dirty="0" smtClean="0">
                <a:solidFill>
                  <a:schemeClr val="bg1">
                    <a:lumMod val="50000"/>
                  </a:schemeClr>
                </a:solidFill>
              </a:rPr>
              <a:t>Health eDecisions will apply </a:t>
            </a:r>
            <a:r>
              <a:rPr lang="en-US" sz="1700" dirty="0">
                <a:solidFill>
                  <a:schemeClr val="bg1">
                    <a:lumMod val="50000"/>
                  </a:schemeClr>
                </a:solidFill>
              </a:rPr>
              <a:t>defined aspects of the Implementation Guide in a real-world </a:t>
            </a:r>
            <a:r>
              <a:rPr lang="en-US" sz="1700" dirty="0" smtClean="0">
                <a:solidFill>
                  <a:schemeClr val="bg1">
                    <a:lumMod val="50000"/>
                  </a:schemeClr>
                </a:solidFill>
              </a:rPr>
              <a:t>setting.</a:t>
            </a:r>
            <a:endParaRPr lang="en-US" sz="1700" b="1" i="1" dirty="0" smtClean="0">
              <a:solidFill>
                <a:schemeClr val="bg1">
                  <a:lumMod val="50000"/>
                </a:schemeClr>
              </a:solidFill>
            </a:endParaRPr>
          </a:p>
          <a:p>
            <a:pPr marL="800100" lvl="1" indent="-342900">
              <a:buFont typeface="+mj-lt"/>
              <a:buAutoNum type="arabicPeriod"/>
            </a:pPr>
            <a:r>
              <a:rPr lang="en-US" sz="1700" dirty="0" smtClean="0">
                <a:solidFill>
                  <a:schemeClr val="bg1">
                    <a:lumMod val="50000"/>
                  </a:schemeClr>
                </a:solidFill>
              </a:rPr>
              <a:t>Modify  the Implementation Guide  to ensure it is usable</a:t>
            </a:r>
            <a:endParaRPr lang="en-US" sz="1700" b="1" dirty="0" smtClean="0">
              <a:solidFill>
                <a:schemeClr val="bg1">
                  <a:lumMod val="50000"/>
                </a:schemeClr>
              </a:solidFill>
            </a:endParaRPr>
          </a:p>
          <a:p>
            <a:pPr marL="800100" lvl="1" indent="-342900">
              <a:buFont typeface="+mj-lt"/>
              <a:buAutoNum type="arabicPeriod"/>
            </a:pPr>
            <a:r>
              <a:rPr lang="en-US" sz="1700" dirty="0" smtClean="0">
                <a:solidFill>
                  <a:schemeClr val="bg1">
                    <a:lumMod val="50000"/>
                  </a:schemeClr>
                </a:solidFill>
              </a:rPr>
              <a:t>Submission of explicit feedback to  sub workgroups such as vMR and vocabulary and terminology to close gaps</a:t>
            </a:r>
          </a:p>
          <a:p>
            <a:pPr marL="800100" lvl="1" indent="-342900">
              <a:buFont typeface="+mj-lt"/>
              <a:buAutoNum type="arabicPeriod"/>
            </a:pPr>
            <a:r>
              <a:rPr lang="en-US" sz="1700" dirty="0" smtClean="0">
                <a:solidFill>
                  <a:schemeClr val="bg1">
                    <a:lumMod val="50000"/>
                  </a:schemeClr>
                </a:solidFill>
              </a:rPr>
              <a:t>The </a:t>
            </a:r>
            <a:r>
              <a:rPr lang="en-US" sz="1700" dirty="0">
                <a:solidFill>
                  <a:schemeClr val="bg1">
                    <a:lumMod val="50000"/>
                  </a:schemeClr>
                </a:solidFill>
              </a:rPr>
              <a:t>real-world pilots evaluate not only the </a:t>
            </a:r>
            <a:r>
              <a:rPr lang="en-US" sz="1700" dirty="0" smtClean="0">
                <a:solidFill>
                  <a:schemeClr val="bg1">
                    <a:lumMod val="50000"/>
                  </a:schemeClr>
                </a:solidFill>
              </a:rPr>
              <a:t>technology, standards and model (VMR), </a:t>
            </a:r>
            <a:r>
              <a:rPr lang="en-US" sz="1700" dirty="0">
                <a:solidFill>
                  <a:schemeClr val="bg1">
                    <a:lumMod val="50000"/>
                  </a:schemeClr>
                </a:solidFill>
              </a:rPr>
              <a:t>but also provide a test bed to evaluate the interaction of technology, implementation support, and operational infrastructure required to meet </a:t>
            </a:r>
            <a:r>
              <a:rPr lang="en-US" sz="1700" dirty="0" smtClean="0">
                <a:solidFill>
                  <a:schemeClr val="bg1">
                    <a:lumMod val="50000"/>
                  </a:schemeClr>
                </a:solidFill>
              </a:rPr>
              <a:t>Health eDecisions use case 1 </a:t>
            </a:r>
            <a:r>
              <a:rPr lang="en-US" sz="1700" dirty="0">
                <a:solidFill>
                  <a:schemeClr val="bg1">
                    <a:lumMod val="50000"/>
                  </a:schemeClr>
                </a:solidFill>
              </a:rPr>
              <a:t>objectives at the stakeholder or organization levels</a:t>
            </a:r>
            <a:r>
              <a:rPr lang="en-US" sz="1700" dirty="0" smtClean="0">
                <a:solidFill>
                  <a:schemeClr val="bg1">
                    <a:lumMod val="50000"/>
                  </a:schemeClr>
                </a:solidFill>
              </a:rPr>
              <a:t>.</a:t>
            </a:r>
          </a:p>
          <a:p>
            <a:pPr marL="800100" lvl="1" indent="-342900">
              <a:buFont typeface="+mj-lt"/>
              <a:buAutoNum type="arabicPeriod"/>
            </a:pPr>
            <a:r>
              <a:rPr lang="en-US" sz="1700" dirty="0" smtClean="0">
                <a:solidFill>
                  <a:schemeClr val="bg1">
                    <a:lumMod val="50000"/>
                  </a:schemeClr>
                </a:solidFill>
              </a:rPr>
              <a:t>Demonstrate intent of  artifact   (specifically structures and semantics) are communicated either by direct execution or by translation to native format</a:t>
            </a:r>
          </a:p>
          <a:p>
            <a:pPr marL="800100" lvl="1" indent="-342900">
              <a:buFont typeface="+mj-lt"/>
              <a:buAutoNum type="arabicPeriod"/>
            </a:pPr>
            <a:r>
              <a:rPr lang="en-US" sz="1700" dirty="0" smtClean="0">
                <a:solidFill>
                  <a:schemeClr val="bg1">
                    <a:lumMod val="50000"/>
                  </a:schemeClr>
                </a:solidFill>
              </a:rPr>
              <a:t>Ensure Completeness and consumability of artifact</a:t>
            </a:r>
            <a:endParaRPr lang="en-US" sz="1700" dirty="0">
              <a:solidFill>
                <a:schemeClr val="bg1">
                  <a:lumMod val="50000"/>
                </a:schemeClr>
              </a:solidFill>
            </a:endParaRPr>
          </a:p>
        </p:txBody>
      </p:sp>
    </p:spTree>
    <p:extLst>
      <p:ext uri="{BB962C8B-B14F-4D97-AF65-F5344CB8AC3E}">
        <p14:creationId xmlns:p14="http://schemas.microsoft.com/office/powerpoint/2010/main" val="1736230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eekly Stat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ustom Document" ma:contentTypeID="0x010100E6322E8F405D4D9EA89D8C83B7E1048B000AEA4E7E8061964F8E3FF5CAEF11F2AE" ma:contentTypeVersion="0" ma:contentTypeDescription="Custom Document" ma:contentTypeScope="" ma:versionID="c10c16e14c7bc55094ee161fb469f753">
  <xsd:schema xmlns:xsd="http://www.w3.org/2001/XMLSchema" xmlns:p="http://schemas.microsoft.com/office/2006/metadata/properties" xmlns:ns2="368D3729-1E36-4CA4-9E87-650B00F5B141" xmlns:ns3="d8c2b318-e0ef-4e64-8a72-06d84ca6822a" targetNamespace="http://schemas.microsoft.com/office/2006/metadata/properties" ma:root="true" ma:fieldsID="33ec34e700a38846a30792c1362e567e" ns2:_="" ns3:_="">
    <xsd:import namespace="368D3729-1E36-4CA4-9E87-650B00F5B141"/>
    <xsd:import namespace="d8c2b318-e0ef-4e64-8a72-06d84ca6822a"/>
    <xsd:element name="properties">
      <xsd:complexType>
        <xsd:sequence>
          <xsd:element name="documentManagement">
            <xsd:complexType>
              <xsd:all>
                <xsd:element ref="ns2:Unity_Description" minOccurs="0"/>
                <xsd:element ref="ns2:Unity_Tag" minOccurs="0"/>
                <xsd:element ref="ns3:SipLabel" minOccurs="0"/>
              </xsd:all>
            </xsd:complexType>
          </xsd:element>
        </xsd:sequence>
      </xsd:complexType>
    </xsd:element>
  </xsd:schema>
  <xsd:schema xmlns:xsd="http://www.w3.org/2001/XMLSchema" xmlns:dms="http://schemas.microsoft.com/office/2006/documentManagement/types" targetNamespace="368D3729-1E36-4CA4-9E87-650B00F5B141" elementFormDefault="qualified">
    <xsd:import namespace="http://schemas.microsoft.com/office/2006/documentManagement/types"/>
    <xsd:element name="Unity_Description" ma:index="8" nillable="true" ma:displayName="Description" ma:internalName="Unity_Description">
      <xsd:simpleType>
        <xsd:restriction base="dms:Text"/>
      </xsd:simpleType>
    </xsd:element>
    <xsd:element name="Unity_Tag" ma:index="9" nillable="true" ma:displayName="Tag" ma:internalName="Tag">
      <xsd:simpleType>
        <xsd:restriction base="dms:Text"/>
      </xsd:simpleType>
    </xsd:element>
  </xsd:schema>
  <xsd:schema xmlns:xsd="http://www.w3.org/2001/XMLSchema" xmlns:dms="http://schemas.microsoft.com/office/2006/documentManagement/types" targetNamespace="d8c2b318-e0ef-4e64-8a72-06d84ca6822a" elementFormDefault="qualified">
    <xsd:import namespace="http://schemas.microsoft.com/office/2006/documentManagement/types"/>
    <xsd:element name="SipLabel" ma:index="10" nillable="true" ma:displayName="SipLabel" ma:default="2" ma:list="{AF565815-79CA-4F34-803A-E2430F7AA9DF}" ma:internalName="SipLabel" ma:showField="SIPText" ma:web="d8c2b318-e0ef-4e64-8a72-06d84ca6822a" ma:requiredMultiChoice="tru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SipLabel xmlns="d8c2b318-e0ef-4e64-8a72-06d84ca6822a">
      <Value xmlns="d8c2b318-e0ef-4e64-8a72-06d84ca6822a">2</Value>
    </SipLabel>
    <Unity_Tag xmlns="368D3729-1E36-4CA4-9E87-650B00F5B141" xsi:nil="true"/>
    <Unity_Description xmlns="368D3729-1E36-4CA4-9E87-650B00F5B141" xsi:nil="true"/>
  </documentManagement>
</p:properties>
</file>

<file path=customXml/itemProps1.xml><?xml version="1.0" encoding="utf-8"?>
<ds:datastoreItem xmlns:ds="http://schemas.openxmlformats.org/officeDocument/2006/customXml" ds:itemID="{8233A95E-3448-4789-A1A6-60E0C124F6E6}">
  <ds:schemaRefs>
    <ds:schemaRef ds:uri="http://schemas.microsoft.com/sharepoint/v3/contenttype/forms"/>
  </ds:schemaRefs>
</ds:datastoreItem>
</file>

<file path=customXml/itemProps2.xml><?xml version="1.0" encoding="utf-8"?>
<ds:datastoreItem xmlns:ds="http://schemas.openxmlformats.org/officeDocument/2006/customXml" ds:itemID="{19A9A7A2-EC0E-46C2-8BD5-FAFB48E771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8D3729-1E36-4CA4-9E87-650B00F5B141"/>
    <ds:schemaRef ds:uri="d8c2b318-e0ef-4e64-8a72-06d84ca682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0E8E857-A36F-4D64-A20B-3ECD0B495AB7}">
  <ds:schemaRefs>
    <ds:schemaRef ds:uri="d8c2b318-e0ef-4e64-8a72-06d84ca6822a"/>
    <ds:schemaRef ds:uri="368D3729-1E36-4CA4-9E87-650B00F5B141"/>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Weekly Status Template</Template>
  <TotalTime>102641</TotalTime>
  <Words>2957</Words>
  <Application>Microsoft Office PowerPoint</Application>
  <PresentationFormat>On-screen Show (4:3)</PresentationFormat>
  <Paragraphs>507</Paragraphs>
  <Slides>41</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Weekly Status Template</vt:lpstr>
      <vt:lpstr>Visio</vt:lpstr>
      <vt:lpstr>Health eDecisions Pilots</vt:lpstr>
      <vt:lpstr>Meeting Etiquette </vt:lpstr>
      <vt:lpstr>Clinical Decision Support to Health eDecisions - a brief history…</vt:lpstr>
      <vt:lpstr>Health eDecisions</vt:lpstr>
      <vt:lpstr>Health eDecisions – Use Case 1 (CDS Artifact Sharing)</vt:lpstr>
      <vt:lpstr>HeD: Standards for UC 1</vt:lpstr>
      <vt:lpstr>HeD Artifact Schema Scope</vt:lpstr>
      <vt:lpstr>HeD: Data Model for UC 1</vt:lpstr>
      <vt:lpstr>  HeD Pilots Goal  </vt:lpstr>
      <vt:lpstr>Pilot Teams</vt:lpstr>
      <vt:lpstr>HeD Pilots Support Team Contacts:</vt:lpstr>
      <vt:lpstr>newMentor &amp; Allscripts Overview of the Pilot</vt:lpstr>
      <vt:lpstr>newMentor &amp; Allscripts Operationalizing the Pilot </vt:lpstr>
      <vt:lpstr>newMentor &amp; Allscripts Operationalizing the Pilot (cont.)</vt:lpstr>
      <vt:lpstr>newMentor &amp; Allscripts How Could Others Consume Our Work</vt:lpstr>
      <vt:lpstr>newMentor &amp; Allscripts How Could Others Consume Our Work (cont.)</vt:lpstr>
      <vt:lpstr>newMentor &amp; Allscripts Lessons Learned</vt:lpstr>
      <vt:lpstr>CDC &amp; Allscripts Overview of an ECA rule Pilot</vt:lpstr>
      <vt:lpstr>CDC &amp; Allscripts Operationalizing the Pilot </vt:lpstr>
      <vt:lpstr>CDC &amp; Allscripts Operationalizing the Pilot </vt:lpstr>
      <vt:lpstr>CDC &amp; Allscripts Findings</vt:lpstr>
      <vt:lpstr>CDC &amp; Allscripts Lessons Learned</vt:lpstr>
      <vt:lpstr>CDC &amp; Allscripts Next Steps</vt:lpstr>
      <vt:lpstr>CDC &amp; Allscripts How can others consume our work</vt:lpstr>
      <vt:lpstr>Wolters Kluwer &amp; VA Overview Documentation Template Pilot</vt:lpstr>
      <vt:lpstr>Wolters Kluwer &amp; VA Operationalizing the Pilot </vt:lpstr>
      <vt:lpstr>Wolters Kluwer &amp; VA Operationalizing the Pilot (con’t)</vt:lpstr>
      <vt:lpstr>Wolters Kluwer &amp; VA How could others consume our work?</vt:lpstr>
      <vt:lpstr>Wolters Kluwer &amp; VA Lessons Learned</vt:lpstr>
      <vt:lpstr>Zynx Health &amp; Design Clinicals Overview of Order Set Pilot</vt:lpstr>
      <vt:lpstr>Zynx Health &amp; Design Clinicals Use Case 1 Order Set Pilot</vt:lpstr>
      <vt:lpstr>Zynx Health &amp; Design Clinicals Operationalizing the Pilot </vt:lpstr>
      <vt:lpstr>Zynx Health &amp; Design Clinicals Lessons Learned</vt:lpstr>
      <vt:lpstr>Zynx Health &amp; Design Clinicals How could others consume our work</vt:lpstr>
      <vt:lpstr>In Support of Pilots: HeD Schema Framework Tool</vt:lpstr>
      <vt:lpstr>HeD Schema Framework Tool Design Goals</vt:lpstr>
      <vt:lpstr>HeD Schema Framework Tool Current Status</vt:lpstr>
      <vt:lpstr>HeD Schema Framework Tool Translation Example</vt:lpstr>
      <vt:lpstr>A word about terminology</vt:lpstr>
      <vt:lpstr>Questions</vt:lpstr>
      <vt:lpstr>Resources</vt:lpstr>
    </vt:vector>
  </TitlesOfParts>
  <Company>Lockheed Martin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S&amp;I Framework</dc:title>
  <dc:subject>Items that the HITSC will address in the summer</dc:subject>
  <dc:creator>Jeffrey W Tunkel</dc:creator>
  <cp:keywords>Summer camp, timeline, performance measures, standard and implementation guide, public input, Standards Committee, health IT, health information technology, health IT</cp:keywords>
  <cp:lastModifiedBy>Jamie</cp:lastModifiedBy>
  <cp:revision>461</cp:revision>
  <dcterms:created xsi:type="dcterms:W3CDTF">2011-05-12T20:24:30Z</dcterms:created>
  <dcterms:modified xsi:type="dcterms:W3CDTF">2013-07-08T13:47:37Z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IPHeaderWording">
    <vt:lpwstr/>
  </property>
  <property fmtid="{D5CDD505-2E9C-101B-9397-08002B2CF9AE}" pid="3" name="SIPLevel">
    <vt:lpwstr>0</vt:lpwstr>
  </property>
  <property fmtid="{D5CDD505-2E9C-101B-9397-08002B2CF9AE}" pid="4" name="ContentTypeId">
    <vt:lpwstr>0x010100E6322E8F405D4D9EA89D8C83B7E1048B000AEA4E7E8061964F8E3FF5CAEF11F2AE</vt:lpwstr>
  </property>
  <property fmtid="{D5CDD505-2E9C-101B-9397-08002B2CF9AE}" pid="5" name="Document Author">
    <vt:lpwstr>ACCT04\jeduhaim</vt:lpwstr>
  </property>
  <property fmtid="{D5CDD505-2E9C-101B-9397-08002B2CF9AE}" pid="6" name="Document Sensitivity">
    <vt:lpwstr>1</vt:lpwstr>
  </property>
  <property fmtid="{D5CDD505-2E9C-101B-9397-08002B2CF9AE}" pid="7" name="ThirdParty">
    <vt:lpwstr/>
  </property>
  <property fmtid="{D5CDD505-2E9C-101B-9397-08002B2CF9AE}" pid="8" name="OCI Restriction">
    <vt:bool>false</vt:bool>
  </property>
  <property fmtid="{D5CDD505-2E9C-101B-9397-08002B2CF9AE}" pid="9" name="OCI Additional Info">
    <vt:lpwstr/>
  </property>
  <property fmtid="{D5CDD505-2E9C-101B-9397-08002B2CF9AE}" pid="10" name="Allow Header Overwrite">
    <vt:bool>false</vt:bool>
  </property>
  <property fmtid="{D5CDD505-2E9C-101B-9397-08002B2CF9AE}" pid="11" name="Allow Footer Overwrite">
    <vt:bool>false</vt:bool>
  </property>
  <property fmtid="{D5CDD505-2E9C-101B-9397-08002B2CF9AE}" pid="12" name="Multiple Selected">
    <vt:lpwstr>-1</vt:lpwstr>
  </property>
  <property fmtid="{D5CDD505-2E9C-101B-9397-08002B2CF9AE}" pid="13" name="SIPLongWording">
    <vt:lpwstr/>
  </property>
</Properties>
</file>