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8" r:id="rId2"/>
    <p:sldId id="257" r:id="rId3"/>
    <p:sldId id="345" r:id="rId4"/>
    <p:sldId id="348" r:id="rId5"/>
    <p:sldId id="347" r:id="rId6"/>
    <p:sldId id="349" r:id="rId7"/>
    <p:sldId id="350" r:id="rId8"/>
    <p:sldId id="351" r:id="rId9"/>
    <p:sldId id="346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4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5222-CF6A-794C-895C-23B8C6E45AAE}" type="datetimeFigureOut">
              <a:rPr lang="en-US" smtClean="0"/>
              <a:t>1/2/23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A268-69C7-5B4B-A54C-C90916BBC1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6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D2F5-B347-CC7D-D8C0-66C6D4CF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B645-E822-EE9F-2D7A-A3873BD7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A4AD-ED67-0D5E-2DE0-5BC08FD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587F-C61B-38E5-1C83-D5E349CB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ECA-32A0-E03C-8A00-18438D3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34E9-57A5-5C90-F4B3-5BF13F67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EEACC-DB34-14C9-5137-83D99043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266C-1B26-37B7-EBA2-106E7C46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A1EC-4617-6F15-1828-B22E084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2087-88DE-3B6D-E0F3-A88784FA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0B81-53C8-3549-0103-79009DA91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C6E9-A5E4-109C-26A8-D2009BF58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0D8E-1377-AA18-EE49-0070972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5321-1956-CF84-2D49-B3DEAD74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52D7-C10A-56B3-1D0A-2A4C1E84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3088-CE17-2A2B-FC5C-D43CC9E8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3862-1B61-0C68-291C-BF7B5D2E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7077-1EC5-F036-08C1-EB066DE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624" y="6356350"/>
            <a:ext cx="2743200" cy="365125"/>
          </a:xfrm>
        </p:spPr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7373-6C82-1EFA-5616-E9972EE35967}"/>
              </a:ext>
            </a:extLst>
          </p:cNvPr>
          <p:cNvSpPr txBox="1"/>
          <p:nvPr userDrawn="1"/>
        </p:nvSpPr>
        <p:spPr>
          <a:xfrm>
            <a:off x="3928685" y="6249045"/>
            <a:ext cx="433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Appendix D: Handling Errors with 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532E4-B86C-882D-37F5-ED8610650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04" y="6165501"/>
            <a:ext cx="584378" cy="536421"/>
          </a:xfrm>
          <a:prstGeom prst="rect">
            <a:avLst/>
          </a:prstGeom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16E4BFFF-DA6F-3791-7866-623BCE0E661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2233" y="805764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030685F2-CE80-D873-E1AD-07F9A3AE4E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8963" y="860855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7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2AD-ED9E-5A52-DA3C-66CF3A2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B9AF-86A3-8C98-A9B8-EDFAE111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FA4D-9968-9E58-D759-F23F1AD4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2CC-4BC0-6B10-0BFA-7F3E494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78D4-3262-E5B9-54C4-9D7ABD8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5AF8-C86D-EA23-C9A6-3DB3BC92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B87D-60DB-E614-F3C5-ED9756E9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6745D-8A55-1AEE-F43F-278974909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82D3-5C2E-11C5-065A-E207111F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2923-511B-94EB-906D-1825795E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5431-2550-3A13-A6D6-1A531907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52F-864B-2449-0082-76FFCA46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C3F4-A9D1-BDE8-243D-87C9B09F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8EF8-2425-B93E-2CD5-0BA13CA2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9F704-F263-97CC-5BFF-DB68E4AFF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BDB9-4465-06DA-F9FC-AF0E5399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22B88-2EA0-245C-5D76-8BFDE5E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CEA2F-AFE2-4B9C-8ADB-1A3B186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9EA5-EA7F-F9A0-D617-4AC449F0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F16C-33F8-8032-59C4-D8728EC1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D4B20-D225-B9CF-AFBD-32F3D595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444A-A5E7-7BDC-811E-5F0E929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3B7EC-368E-1F99-BFE9-12C0399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362B-D958-465B-8039-2AE10BAD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36563-8B2C-7F2A-8DAA-30DED06D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6F595-10A0-7513-4BAC-7D13DDFB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646-6A10-1C08-5289-0DD91853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CE4D-95C9-E319-B2A0-669DF21F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084A4-F00D-6CFF-ABC7-34FEA765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8977-4834-6D4F-FAAE-225FB82E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F8C4-0E1E-9EDE-B705-0D0B67A8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F9CA-7695-C65F-8B38-9F144971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8FD-4E48-E77E-655E-C074977A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A8595-2F82-582D-6817-D9683052F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3A7B-D87D-F524-068F-0BE50791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4E93-7537-8168-0096-B550AE43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47E8-00B2-DD9E-E854-1C99B07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DAFE-06E1-0A6B-C258-3C317A0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A7D26-5D2F-FD15-A56E-512F9D1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131FE-891A-F9CF-B474-0A948B54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D181-FC47-CF3C-1171-9E177C79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E3FE-2E37-6089-1D85-5997F28A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0A62-E045-E370-6D2A-1F0E89EB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64515B9-20E1-1E45-4577-23A0D2C029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141"/>
          <a:stretch/>
        </p:blipFill>
        <p:spPr>
          <a:xfrm>
            <a:off x="0" y="0"/>
            <a:ext cx="12752173" cy="7386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C5A77-BE60-D7DA-AEAA-58E184608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Handling Errors with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1840F-1C77-EDF4-0345-2D4D97AFB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Appendix D</a:t>
            </a:r>
          </a:p>
          <a:p>
            <a:r>
              <a:rPr lang="en-US" dirty="0"/>
              <a:t>Python for Data &amp; Analytics</a:t>
            </a:r>
          </a:p>
          <a:p>
            <a:r>
              <a:rPr lang="en-US" sz="1800" dirty="0"/>
              <a:t>A Business-Oriented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7FA05-8140-3D88-03BA-1C8517B7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253B-EB9B-DE4B-97F2-D81B2FE20CE6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AA96-B48D-3EA3-50D5-7215DD83760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4461" y="3707027"/>
            <a:ext cx="1266422" cy="1193219"/>
          </a:xfrm>
          <a:prstGeom prst="rect">
            <a:avLst/>
          </a:prstGeom>
        </p:spPr>
      </p:pic>
      <p:pic>
        <p:nvPicPr>
          <p:cNvPr id="1026" name="Picture 2" descr="prospectpress-logo">
            <a:extLst>
              <a:ext uri="{FF2B5EF4-FFF2-40B4-BE49-F238E27FC236}">
                <a16:creationId xmlns:a16="http://schemas.microsoft.com/office/drawing/2014/main" id="{B35FA37F-F1E2-FF90-EACD-DFEB27E6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0602" y="6163056"/>
            <a:ext cx="1014140" cy="46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2F2209F-FB85-0FC5-FB19-D506A309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11" y="6455652"/>
            <a:ext cx="197419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rgbClr val="328B5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</p:txBody>
      </p:sp>
    </p:spTree>
    <p:extLst>
      <p:ext uri="{BB962C8B-B14F-4D97-AF65-F5344CB8AC3E}">
        <p14:creationId xmlns:p14="http://schemas.microsoft.com/office/powerpoint/2010/main" val="393957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23B46101-9D60-DC33-370B-FA09630C6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7" y="6050103"/>
            <a:ext cx="12105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rgbClr val="1C62C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  <a:p>
            <a:r>
              <a:rPr lang="en-US" dirty="0">
                <a:solidFill>
                  <a:srgbClr val="328B58"/>
                </a:solidFill>
              </a:rPr>
              <a:t>All rights reserved. This material may not be copied or distributed without permission from Prospect 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E464C-13D0-E30C-E9E9-DFD34768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03" y="655983"/>
            <a:ext cx="3700006" cy="462500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13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Exceptions</a:t>
            </a:r>
          </a:p>
          <a:p>
            <a:r>
              <a:rPr lang="en-US" dirty="0"/>
              <a:t>try / except</a:t>
            </a:r>
          </a:p>
          <a:p>
            <a:r>
              <a:rPr lang="en-US" dirty="0"/>
              <a:t>Exception Types and Multiple Error Handling</a:t>
            </a:r>
          </a:p>
          <a:p>
            <a:r>
              <a:rPr lang="en-US" dirty="0"/>
              <a:t>finally</a:t>
            </a:r>
          </a:p>
          <a:p>
            <a:r>
              <a:rPr lang="en-US" dirty="0"/>
              <a:t>Exceptions and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2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147A-4FD0-6FDD-AA6E-2B4517C2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AC35-26C6-487D-F758-67FBD839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0390" cy="4351338"/>
          </a:xfrm>
        </p:spPr>
        <p:txBody>
          <a:bodyPr/>
          <a:lstStyle/>
          <a:p>
            <a:r>
              <a:rPr lang="en-US" dirty="0"/>
              <a:t>A Python program may have valid syntax, but hit an error when running</a:t>
            </a:r>
          </a:p>
          <a:p>
            <a:r>
              <a:rPr lang="en-US" dirty="0"/>
              <a:t>Python Exception framework provides a standard way to generate and handle errors of different kinds</a:t>
            </a:r>
          </a:p>
          <a:p>
            <a:r>
              <a:rPr lang="en-US" dirty="0"/>
              <a:t>A simple example – what happens if the user enters a word instead of a number in response to the prompt in the below program?</a:t>
            </a:r>
          </a:p>
          <a:p>
            <a:pPr lvl="1"/>
            <a:r>
              <a:rPr lang="en-US" dirty="0"/>
              <a:t>The float() function cannot convert a word to a number, so generates an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F900-8FA6-2CD4-B5BC-7B4EF0D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92592-932F-CF75-A960-8419A340939B}"/>
              </a:ext>
            </a:extLst>
          </p:cNvPr>
          <p:cNvSpPr txBox="1"/>
          <p:nvPr/>
        </p:nvSpPr>
        <p:spPr>
          <a:xfrm>
            <a:off x="1066800" y="5161339"/>
            <a:ext cx="10287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Lucida Console" panose="020B0609040504020204" pitchFamily="49" charset="0"/>
              </a:rPr>
              <a:t>userInput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 = input('Please enter a number: ')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value = float(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userInput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print('Your value was', value)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ED175-9A2E-31A0-38F4-9725C0F0D9D8}"/>
              </a:ext>
            </a:extLst>
          </p:cNvPr>
          <p:cNvSpPr txBox="1"/>
          <p:nvPr/>
        </p:nvSpPr>
        <p:spPr>
          <a:xfrm>
            <a:off x="838200" y="481339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D-1</a:t>
            </a:r>
          </a:p>
        </p:txBody>
      </p:sp>
    </p:spTree>
    <p:extLst>
      <p:ext uri="{BB962C8B-B14F-4D97-AF65-F5344CB8AC3E}">
        <p14:creationId xmlns:p14="http://schemas.microsoft.com/office/powerpoint/2010/main" val="243522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147A-4FD0-6FDD-AA6E-2B4517C2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AC35-26C6-487D-F758-67FBD839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25"/>
            <a:ext cx="10740390" cy="1603375"/>
          </a:xfrm>
        </p:spPr>
        <p:txBody>
          <a:bodyPr/>
          <a:lstStyle/>
          <a:p>
            <a:r>
              <a:rPr lang="en-US" dirty="0"/>
              <a:t>The error message indicates the issue occurred on line 2, since the float() function is not able to convert 'Hi' to a number</a:t>
            </a:r>
          </a:p>
          <a:p>
            <a:r>
              <a:rPr lang="en-US" dirty="0"/>
              <a:t>Since the program does not handle the error, it stops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F900-8FA6-2CD4-B5BC-7B4EF0D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92592-932F-CF75-A960-8419A340939B}"/>
              </a:ext>
            </a:extLst>
          </p:cNvPr>
          <p:cNvSpPr txBox="1"/>
          <p:nvPr/>
        </p:nvSpPr>
        <p:spPr>
          <a:xfrm>
            <a:off x="1066800" y="2048818"/>
            <a:ext cx="10287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Lucida Console" panose="020B0609040504020204" pitchFamily="49" charset="0"/>
              </a:rPr>
              <a:t>userInput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 = input('Please enter a number: ')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value = float(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userInput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print('Your value was', value)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ED175-9A2E-31A0-38F4-9725C0F0D9D8}"/>
              </a:ext>
            </a:extLst>
          </p:cNvPr>
          <p:cNvSpPr txBox="1"/>
          <p:nvPr/>
        </p:nvSpPr>
        <p:spPr>
          <a:xfrm>
            <a:off x="838200" y="1700873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D-1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EB254-8EE7-801D-23BF-DEA929513A33}"/>
              </a:ext>
            </a:extLst>
          </p:cNvPr>
          <p:cNvSpPr txBox="1"/>
          <p:nvPr/>
        </p:nvSpPr>
        <p:spPr>
          <a:xfrm>
            <a:off x="1066800" y="3100802"/>
            <a:ext cx="102870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Please enter a number: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Hi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Traceback (most recent call last):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  File "/Users/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jsmith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/Documents/John/program/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EnterNumber.py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", line 2, in &lt;module&gt;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    value = float(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userInput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 err="1">
                <a:effectLst/>
                <a:latin typeface="Lucida Console" panose="020B0609040504020204" pitchFamily="49" charset="0"/>
              </a:rPr>
              <a:t>ValueError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: could not convert string to float: 'hello'</a:t>
            </a:r>
          </a:p>
        </p:txBody>
      </p:sp>
    </p:spTree>
    <p:extLst>
      <p:ext uri="{BB962C8B-B14F-4D97-AF65-F5344CB8AC3E}">
        <p14:creationId xmlns:p14="http://schemas.microsoft.com/office/powerpoint/2010/main" val="103856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147A-4FD0-6FDD-AA6E-2B4517C2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/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AC35-26C6-487D-F758-67FBD839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105" y="1852024"/>
            <a:ext cx="1074039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keywords try and except let you anticipate a runtime error and handle it if it occurs</a:t>
            </a:r>
          </a:p>
          <a:p>
            <a:r>
              <a:rPr lang="en-US" dirty="0"/>
              <a:t>In the program below, if the user enters non-numeric input, the program will jump from the call to float to the code under except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F900-8FA6-2CD4-B5BC-7B4EF0D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92592-932F-CF75-A960-8419A340939B}"/>
              </a:ext>
            </a:extLst>
          </p:cNvPr>
          <p:cNvSpPr txBox="1"/>
          <p:nvPr/>
        </p:nvSpPr>
        <p:spPr>
          <a:xfrm>
            <a:off x="1066800" y="4043876"/>
            <a:ext cx="102870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Lucida Console" panose="020B0609040504020204" pitchFamily="49" charset="0"/>
              </a:rPr>
              <a:t>userInput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 = input('Please enter a number: 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ry: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   value = float(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userInput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   print('Your value was', value)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e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xcept: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print('Error: non-numeric value entered')</a:t>
            </a:r>
            <a:endParaRPr lang="en-US" sz="1600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ED175-9A2E-31A0-38F4-9725C0F0D9D8}"/>
              </a:ext>
            </a:extLst>
          </p:cNvPr>
          <p:cNvSpPr txBox="1"/>
          <p:nvPr/>
        </p:nvSpPr>
        <p:spPr>
          <a:xfrm>
            <a:off x="838200" y="369593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D-2</a:t>
            </a:r>
          </a:p>
        </p:txBody>
      </p:sp>
    </p:spTree>
    <p:extLst>
      <p:ext uri="{BB962C8B-B14F-4D97-AF65-F5344CB8AC3E}">
        <p14:creationId xmlns:p14="http://schemas.microsoft.com/office/powerpoint/2010/main" val="229676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147A-4FD0-6FDD-AA6E-2B4517C2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Types and Multiple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AC35-26C6-487D-F758-67FBD839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105" y="1852024"/>
            <a:ext cx="10740390" cy="1603375"/>
          </a:xfrm>
        </p:spPr>
        <p:txBody>
          <a:bodyPr>
            <a:normAutofit/>
          </a:bodyPr>
          <a:lstStyle/>
          <a:p>
            <a:r>
              <a:rPr lang="en-US" dirty="0"/>
              <a:t>An exception has a specific type</a:t>
            </a:r>
          </a:p>
          <a:p>
            <a:pPr lvl="1"/>
            <a:r>
              <a:rPr lang="en-US" dirty="0"/>
              <a:t>There are over 50 different built-in exception types</a:t>
            </a:r>
          </a:p>
          <a:p>
            <a:r>
              <a:rPr lang="en-US" dirty="0"/>
              <a:t>You can indicate a specific exception type in the except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F900-8FA6-2CD4-B5BC-7B4EF0D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92592-932F-CF75-A960-8419A340939B}"/>
              </a:ext>
            </a:extLst>
          </p:cNvPr>
          <p:cNvSpPr txBox="1"/>
          <p:nvPr/>
        </p:nvSpPr>
        <p:spPr>
          <a:xfrm>
            <a:off x="1066800" y="4043876"/>
            <a:ext cx="1028700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Lucida Console" panose="020B0609040504020204" pitchFamily="49" charset="0"/>
              </a:rPr>
              <a:t>userInput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 = input('Please enter a number: 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ry: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   value = float(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userInput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   print('Your value was', value)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except 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ValueError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print('Error: non-numeric value entered')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e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xcept Exception as err: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print('Error:', err)</a:t>
            </a:r>
            <a:endParaRPr lang="en-US" sz="1600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ED175-9A2E-31A0-38F4-9725C0F0D9D8}"/>
              </a:ext>
            </a:extLst>
          </p:cNvPr>
          <p:cNvSpPr txBox="1"/>
          <p:nvPr/>
        </p:nvSpPr>
        <p:spPr>
          <a:xfrm>
            <a:off x="838200" y="369593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D-3</a:t>
            </a:r>
          </a:p>
        </p:txBody>
      </p:sp>
    </p:spTree>
    <p:extLst>
      <p:ext uri="{BB962C8B-B14F-4D97-AF65-F5344CB8AC3E}">
        <p14:creationId xmlns:p14="http://schemas.microsoft.com/office/powerpoint/2010/main" val="130469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147A-4FD0-6FDD-AA6E-2B4517C2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AC35-26C6-487D-F758-67FBD839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105" y="1852024"/>
            <a:ext cx="1074039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provide statements that execute whether or not there was an error in the try block, use finally</a:t>
            </a:r>
          </a:p>
          <a:p>
            <a:r>
              <a:rPr lang="en-US" dirty="0"/>
              <a:t>Can use for "clean-up" logic, for example when working with files or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F900-8FA6-2CD4-B5BC-7B4EF0D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92592-932F-CF75-A960-8419A340939B}"/>
              </a:ext>
            </a:extLst>
          </p:cNvPr>
          <p:cNvSpPr txBox="1"/>
          <p:nvPr/>
        </p:nvSpPr>
        <p:spPr>
          <a:xfrm>
            <a:off x="1066800" y="4043876"/>
            <a:ext cx="1028700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Lucida Console" panose="020B0609040504020204" pitchFamily="49" charset="0"/>
              </a:rPr>
              <a:t>userInput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 = input('Please enter a number: 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ry: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   value = float(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userInput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   print('Your value was', value)</a:t>
            </a:r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except: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print('Error: non-numeric value entered')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finally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print('Program ends')</a:t>
            </a:r>
            <a:endParaRPr lang="en-US" sz="1600" dirty="0"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ED175-9A2E-31A0-38F4-9725C0F0D9D8}"/>
              </a:ext>
            </a:extLst>
          </p:cNvPr>
          <p:cNvSpPr txBox="1"/>
          <p:nvPr/>
        </p:nvSpPr>
        <p:spPr>
          <a:xfrm>
            <a:off x="838200" y="369593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D-4</a:t>
            </a:r>
          </a:p>
        </p:txBody>
      </p:sp>
    </p:spTree>
    <p:extLst>
      <p:ext uri="{BB962C8B-B14F-4D97-AF65-F5344CB8AC3E}">
        <p14:creationId xmlns:p14="http://schemas.microsoft.com/office/powerpoint/2010/main" val="54212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147A-4FD0-6FDD-AA6E-2B4517C2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AC35-26C6-487D-F758-67FBD839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105" y="1852024"/>
            <a:ext cx="10740390" cy="2577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raise keyword is used to indicate an error has occurred, by generating an Exception</a:t>
            </a:r>
          </a:p>
          <a:p>
            <a:pPr lvl="1"/>
            <a:r>
              <a:rPr lang="en-US" dirty="0"/>
              <a:t>This is done in built-in functions (e.g., float())</a:t>
            </a:r>
          </a:p>
          <a:p>
            <a:r>
              <a:rPr lang="en-US" dirty="0"/>
              <a:t>You can use raise in functions you write</a:t>
            </a:r>
          </a:p>
          <a:p>
            <a:r>
              <a:rPr lang="en-US" dirty="0"/>
              <a:t>Functions provide:</a:t>
            </a:r>
          </a:p>
          <a:p>
            <a:pPr lvl="1"/>
            <a:r>
              <a:rPr lang="en-US" dirty="0"/>
              <a:t>normal results via return</a:t>
            </a:r>
          </a:p>
          <a:p>
            <a:pPr lvl="1"/>
            <a:r>
              <a:rPr lang="en-US" dirty="0"/>
              <a:t>error results via raise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F900-8FA6-2CD4-B5BC-7B4EF0D7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92592-932F-CF75-A960-8419A340939B}"/>
              </a:ext>
            </a:extLst>
          </p:cNvPr>
          <p:cNvSpPr txBox="1"/>
          <p:nvPr/>
        </p:nvSpPr>
        <p:spPr>
          <a:xfrm>
            <a:off x="1066800" y="4566390"/>
            <a:ext cx="10287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Lucida Console" panose="020B0609040504020204" pitchFamily="49" charset="0"/>
              </a:rPr>
              <a:t>def 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mathFunc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numParam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):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   if not 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isinstance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numParam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, (int, float)):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      raise 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ValueError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("</a:t>
            </a:r>
            <a:r>
              <a:rPr lang="en-US" sz="1600" dirty="0" err="1">
                <a:effectLst/>
                <a:latin typeface="Lucida Console" panose="020B0609040504020204" pitchFamily="49" charset="0"/>
              </a:rPr>
              <a:t>mathFunc</a:t>
            </a:r>
            <a:r>
              <a:rPr lang="en-US" sz="1600" dirty="0">
                <a:effectLst/>
                <a:latin typeface="Lucida Console" panose="020B0609040504020204" pitchFamily="49" charset="0"/>
              </a:rPr>
              <a:t> parameter must be a number")</a:t>
            </a:r>
          </a:p>
          <a:p>
            <a:r>
              <a:rPr lang="en-US" sz="1600" dirty="0">
                <a:effectLst/>
                <a:latin typeface="Lucida Console" panose="020B0609040504020204" pitchFamily="49" charset="0"/>
              </a:rPr>
              <a:t>   # additional processing below (not shown)</a:t>
            </a:r>
          </a:p>
        </p:txBody>
      </p:sp>
    </p:spTree>
    <p:extLst>
      <p:ext uri="{BB962C8B-B14F-4D97-AF65-F5344CB8AC3E}">
        <p14:creationId xmlns:p14="http://schemas.microsoft.com/office/powerpoint/2010/main" val="51458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Exceptions</a:t>
            </a:r>
          </a:p>
          <a:p>
            <a:r>
              <a:rPr lang="en-US" dirty="0"/>
              <a:t>try / except</a:t>
            </a:r>
          </a:p>
          <a:p>
            <a:r>
              <a:rPr lang="en-US" dirty="0"/>
              <a:t>Exception Types and Multiple Error Handling</a:t>
            </a:r>
          </a:p>
          <a:p>
            <a:r>
              <a:rPr lang="en-US" dirty="0"/>
              <a:t>finally</a:t>
            </a:r>
          </a:p>
          <a:p>
            <a:r>
              <a:rPr lang="en-US" dirty="0"/>
              <a:t>Exceptions and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653</Words>
  <Application>Microsoft Macintosh PowerPoint</Application>
  <PresentationFormat>Widescreen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Handling Errors with Exceptions</vt:lpstr>
      <vt:lpstr>Topics</vt:lpstr>
      <vt:lpstr>About Exceptions</vt:lpstr>
      <vt:lpstr>About Exceptions</vt:lpstr>
      <vt:lpstr>try / except</vt:lpstr>
      <vt:lpstr>Exception Types and Multiple Error Handling</vt:lpstr>
      <vt:lpstr>finally</vt:lpstr>
      <vt:lpstr>Exceptions and functions</vt:lpstr>
      <vt:lpstr>Topic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Statements</dc:title>
  <dc:creator>Daniel H. Groner</dc:creator>
  <cp:lastModifiedBy>Daniel Groner</cp:lastModifiedBy>
  <cp:revision>31</cp:revision>
  <dcterms:created xsi:type="dcterms:W3CDTF">2022-05-17T20:30:04Z</dcterms:created>
  <dcterms:modified xsi:type="dcterms:W3CDTF">2023-01-02T16:27:21Z</dcterms:modified>
</cp:coreProperties>
</file>