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38" r:id="rId2"/>
    <p:sldId id="435" r:id="rId3"/>
    <p:sldId id="460" r:id="rId4"/>
    <p:sldId id="474" r:id="rId5"/>
    <p:sldId id="468" r:id="rId6"/>
    <p:sldId id="476" r:id="rId7"/>
    <p:sldId id="477" r:id="rId8"/>
    <p:sldId id="475" r:id="rId9"/>
    <p:sldId id="462" r:id="rId10"/>
    <p:sldId id="461" r:id="rId11"/>
    <p:sldId id="478" r:id="rId12"/>
    <p:sldId id="473" r:id="rId13"/>
    <p:sldId id="469" r:id="rId14"/>
    <p:sldId id="479" r:id="rId15"/>
    <p:sldId id="463" r:id="rId16"/>
    <p:sldId id="470" r:id="rId17"/>
    <p:sldId id="480" r:id="rId18"/>
    <p:sldId id="481" r:id="rId19"/>
    <p:sldId id="464" r:id="rId20"/>
    <p:sldId id="471" r:id="rId21"/>
    <p:sldId id="466" r:id="rId22"/>
    <p:sldId id="31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6"/>
    <p:restoredTop sz="94993"/>
  </p:normalViewPr>
  <p:slideViewPr>
    <p:cSldViewPr snapToGrid="0" snapToObjects="1">
      <p:cViewPr varScale="1">
        <p:scale>
          <a:sx n="112" d="100"/>
          <a:sy n="112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E5222-CF6A-794C-895C-23B8C6E45AAE}" type="datetimeFigureOut">
              <a:rPr lang="en-US" smtClean="0"/>
              <a:t>1/2/23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A268-69C7-5B4B-A54C-C90916BBC1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A268-69C7-5B4B-A54C-C90916BBC1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6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D2F5-B347-CC7D-D8C0-66C6D4CFB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4B645-E822-EE9F-2D7A-A3873BD70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A4AD-ED67-0D5E-2DE0-5BC08FD8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587F-C61B-38E5-1C83-D5E349CB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ECA-32A0-E03C-8A00-18438D3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34E9-57A5-5C90-F4B3-5BF13F67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EEACC-DB34-14C9-5137-83D99043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266C-1B26-37B7-EBA2-106E7C46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A1EC-4617-6F15-1828-B22E0845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2087-88DE-3B6D-E0F3-A88784FA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30B81-53C8-3549-0103-79009DA91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3C6E9-A5E4-109C-26A8-D2009BF58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0D8E-1377-AA18-EE49-0070972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5321-1956-CF84-2D49-B3DEAD74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A52D7-C10A-56B3-1D0A-2A4C1E84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2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3088-CE17-2A2B-FC5C-D43CC9E8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3862-1B61-0C68-291C-BF7B5D2E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7077-1EC5-F036-08C1-EB066DE4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624" y="6356350"/>
            <a:ext cx="2743200" cy="365125"/>
          </a:xfrm>
        </p:spPr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A7373-6C82-1EFA-5616-E9972EE35967}"/>
              </a:ext>
            </a:extLst>
          </p:cNvPr>
          <p:cNvSpPr txBox="1"/>
          <p:nvPr userDrawn="1"/>
        </p:nvSpPr>
        <p:spPr>
          <a:xfrm>
            <a:off x="4313816" y="6291183"/>
            <a:ext cx="362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Chapter 8: Strings in Detail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532E4-B86C-882D-37F5-ED8610650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04" y="6165501"/>
            <a:ext cx="584378" cy="536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FBD8DE-56AA-666C-3E78-AF7D508465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1803" y="201796"/>
            <a:ext cx="342601" cy="262110"/>
          </a:xfrm>
          <a:prstGeom prst="rect">
            <a:avLst/>
          </a:prstGeom>
        </p:spPr>
      </p:pic>
      <p:sp>
        <p:nvSpPr>
          <p:cNvPr id="7" name="Line 8">
            <a:extLst>
              <a:ext uri="{FF2B5EF4-FFF2-40B4-BE49-F238E27FC236}">
                <a16:creationId xmlns:a16="http://schemas.microsoft.com/office/drawing/2014/main" id="{D15B6CA7-2F39-A55C-7C94-8B8883EE1D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2233" y="805764"/>
            <a:ext cx="0" cy="52387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F0DF067-70A0-9782-0E29-559DFD1588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878963" y="860855"/>
            <a:ext cx="0" cy="52387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07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32AD-ED9E-5A52-DA3C-66CF3A2E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B9AF-86A3-8C98-A9B8-EDFAE1113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FA4D-9968-9E58-D759-F23F1AD4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B2CC-4BC0-6B10-0BFA-7F3E494D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78D4-3262-E5B9-54C4-9D7ABD8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5AF8-C86D-EA23-C9A6-3DB3BC92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B87D-60DB-E614-F3C5-ED9756E9F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6745D-8A55-1AEE-F43F-278974909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B82D3-5C2E-11C5-065A-E207111F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32923-511B-94EB-906D-1825795E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C5431-2550-3A13-A6D6-1A531907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9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D52F-864B-2449-0082-76FFCA46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C3F4-A9D1-BDE8-243D-87C9B09F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8EF8-2425-B93E-2CD5-0BA13CA2B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9F704-F263-97CC-5BFF-DB68E4AFF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BDB9-4465-06DA-F9FC-AF0E53990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22B88-2EA0-245C-5D76-8BFDE5EF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CEA2F-AFE2-4B9C-8ADB-1A3B186D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59EA5-EA7F-F9A0-D617-4AC449F0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7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F16C-33F8-8032-59C4-D8728EC1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D4B20-D225-B9CF-AFBD-32F3D595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2444A-A5E7-7BDC-811E-5F0E929D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3B7EC-368E-1F99-BFE9-12C0399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8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F362B-D958-465B-8039-2AE10BAD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36563-8B2C-7F2A-8DAA-30DED06D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6F595-10A0-7513-4BAC-7D13DDFB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E646-6A10-1C08-5289-0DD91853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CE4D-95C9-E319-B2A0-669DF21F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084A4-F00D-6CFF-ABC7-34FEA7657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B8977-4834-6D4F-FAAE-225FB82E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CF8C4-0E1E-9EDE-B705-0D0B67A8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F9CA-7695-C65F-8B38-9F144971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8FD-4E48-E77E-655E-C074977A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A8595-2F82-582D-6817-D9683052F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83A7B-D87D-F524-068F-0BE50791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14E93-7537-8168-0096-B550AE43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747E8-00B2-DD9E-E854-1C99B07C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2DAFE-06E1-0A6B-C258-3C317A0B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1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A7D26-5D2F-FD15-A56E-512F9D1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131FE-891A-F9CF-B474-0A948B54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D181-FC47-CF3C-1171-9E177C79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E3FE-2E37-6089-1D85-5997F28A6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30A62-E045-E370-6D2A-1F0E89EB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9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4056987.fs1.hubspotusercontent-na1.net/hubfs/4056987/Videos/Groner-Python%20Videos/p4da-video-ch8-1.mp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64515B9-20E1-1E45-4577-23A0D2C029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141"/>
          <a:stretch/>
        </p:blipFill>
        <p:spPr>
          <a:xfrm>
            <a:off x="0" y="0"/>
            <a:ext cx="12752173" cy="7386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C5A77-BE60-D7DA-AEAA-58E184608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Strings in Detail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1840F-1C77-EDF4-0345-2D4D97AFB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  <a:p>
            <a:r>
              <a:rPr lang="en-US" dirty="0"/>
              <a:t>Python for Data &amp; Analytics</a:t>
            </a:r>
          </a:p>
          <a:p>
            <a:r>
              <a:rPr lang="en-US" sz="1800" dirty="0"/>
              <a:t>A Business-Oriented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7FA05-8140-3D88-03BA-1C8517B7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253B-EB9B-DE4B-97F2-D81B2FE20CE6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AAA96-B48D-3EA3-50D5-7215DD83760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4461" y="3707027"/>
            <a:ext cx="1266422" cy="1193219"/>
          </a:xfrm>
          <a:prstGeom prst="rect">
            <a:avLst/>
          </a:prstGeom>
        </p:spPr>
      </p:pic>
      <p:pic>
        <p:nvPicPr>
          <p:cNvPr id="1026" name="Picture 2" descr="prospectpress-logo">
            <a:extLst>
              <a:ext uri="{FF2B5EF4-FFF2-40B4-BE49-F238E27FC236}">
                <a16:creationId xmlns:a16="http://schemas.microsoft.com/office/drawing/2014/main" id="{B35FA37F-F1E2-FF90-EACD-DFEB27E66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0602" y="6163056"/>
            <a:ext cx="1014140" cy="46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82F2209F-FB85-0FC5-FB19-D506A309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11" y="6455652"/>
            <a:ext cx="1974194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rgbClr val="328B5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28B58"/>
                </a:solidFill>
              </a:rPr>
              <a:t>© 2023 Rose River Software, LLC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CC2A9-64E4-6FAC-1BD3-61E460A3FCA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5890" y="3938394"/>
            <a:ext cx="875904" cy="67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7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 (slicing)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slicing generates substrings</a:t>
            </a:r>
          </a:p>
          <a:p>
            <a:r>
              <a:rPr lang="en-US" dirty="0"/>
              <a:t>Slicing syntax same as lists: </a:t>
            </a:r>
            <a:r>
              <a:rPr lang="en-US" dirty="0">
                <a:latin typeface="Lucida Console" panose="020B0609040504020204" pitchFamily="49" charset="0"/>
              </a:rPr>
              <a:t>s[i:j]</a:t>
            </a:r>
            <a:r>
              <a:rPr lang="en-US" dirty="0"/>
              <a:t> will create a string starting at the i'th character and ending with the character just before the j'th character</a:t>
            </a:r>
          </a:p>
          <a:p>
            <a:r>
              <a:rPr lang="en-US" dirty="0"/>
              <a:t>Slicing doesn't alter the original string</a:t>
            </a:r>
          </a:p>
          <a:p>
            <a:r>
              <a:rPr lang="en-US" dirty="0"/>
              <a:t>If the slice position before the colon is omitted, then 0 is used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s[:j]</a:t>
            </a:r>
            <a:r>
              <a:rPr lang="en-US" dirty="0"/>
              <a:t> creates a string from the substring of </a:t>
            </a:r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/>
              <a:t> starting at its beginning and up to position </a:t>
            </a:r>
            <a:r>
              <a:rPr lang="en-US" dirty="0">
                <a:latin typeface="Lucida Console" panose="020B0609040504020204" pitchFamily="49" charset="0"/>
              </a:rPr>
              <a:t>j-1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s[i:]</a:t>
            </a:r>
            <a:r>
              <a:rPr lang="en-US" dirty="0"/>
              <a:t> creates a string from the substring of </a:t>
            </a:r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/>
              <a:t>, starting at </a:t>
            </a:r>
            <a:r>
              <a:rPr lang="en-US" dirty="0">
                <a:latin typeface="Lucida Console" panose="020B0609040504020204" pitchFamily="49" charset="0"/>
              </a:rPr>
              <a:t>i</a:t>
            </a:r>
            <a:r>
              <a:rPr lang="en-US" dirty="0"/>
              <a:t> and up to end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4CB88-95AD-E8AF-26B0-FF1BBF5D9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1182688"/>
            <a:ext cx="4457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9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 (slicing)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5615C-0EB0-0195-BAFF-B6637EE3BD88}"/>
              </a:ext>
            </a:extLst>
          </p:cNvPr>
          <p:cNvSpPr txBox="1"/>
          <p:nvPr/>
        </p:nvSpPr>
        <p:spPr>
          <a:xfrm>
            <a:off x="838200" y="2008697"/>
            <a:ext cx="1028700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Simple text processor with slicing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text = ''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entry = input('&gt; 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while entry != '':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command = entry[0]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  command == '+': text += entry[1:] # slice and concatenate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elif command == '-': text = ''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else:                text = entry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print(text)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entry = input('&gt; ')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D1C49-7049-45F3-F659-2072DFE01ADB}"/>
              </a:ext>
            </a:extLst>
          </p:cNvPr>
          <p:cNvSpPr txBox="1"/>
          <p:nvPr/>
        </p:nvSpPr>
        <p:spPr>
          <a:xfrm>
            <a:off x="5673649" y="4009065"/>
            <a:ext cx="406821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b="1" dirty="0">
                <a:solidFill>
                  <a:srgbClr val="0070C0"/>
                </a:solidFill>
              </a:rPr>
              <a:t>=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&gt;&gt; </a:t>
            </a:r>
            <a:r>
              <a:rPr lang="en-US" b="1" dirty="0">
                <a:solidFill>
                  <a:srgbClr val="0070C0"/>
                </a:solidFill>
              </a:rPr>
              <a:t>Python is great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Python is great</a:t>
            </a:r>
          </a:p>
          <a:p>
            <a:r>
              <a:rPr lang="en-US" dirty="0"/>
              <a:t>&gt; </a:t>
            </a:r>
            <a:r>
              <a:rPr lang="en-US" b="1" dirty="0">
                <a:solidFill>
                  <a:srgbClr val="0070C0"/>
                </a:solidFill>
              </a:rPr>
              <a:t>+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&gt;&gt; 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for working with strings.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Python is great for working with strings.</a:t>
            </a:r>
          </a:p>
          <a:p>
            <a:r>
              <a:rPr lang="en-US" dirty="0"/>
              <a:t>&gt;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3397D-7254-E448-A3A7-E0DEDE4F7068}"/>
              </a:ext>
            </a:extLst>
          </p:cNvPr>
          <p:cNvSpPr txBox="1"/>
          <p:nvPr/>
        </p:nvSpPr>
        <p:spPr>
          <a:xfrm>
            <a:off x="838200" y="1712885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8-2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004BE-90F5-DB3A-57A3-2F03B5910282}"/>
              </a:ext>
            </a:extLst>
          </p:cNvPr>
          <p:cNvSpPr txBox="1"/>
          <p:nvPr/>
        </p:nvSpPr>
        <p:spPr>
          <a:xfrm>
            <a:off x="6603180" y="2479603"/>
            <a:ext cx="18114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Slice of a string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CAA494-DC6F-6E84-7C36-ED755B5DD2F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88821" y="2664269"/>
            <a:ext cx="1014359" cy="75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5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String basics recap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Substrings (slicing)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Searching parts of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Methods that return string variations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Checking strings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1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parts of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BD8D88A-9B02-5B5B-D200-7271E6822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737088"/>
              </p:ext>
            </p:extLst>
          </p:nvPr>
        </p:nvGraphicFramePr>
        <p:xfrm>
          <a:off x="1053383" y="2211536"/>
          <a:ext cx="9622238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5215">
                  <a:extLst>
                    <a:ext uri="{9D8B030D-6E8A-4147-A177-3AD203B41FA5}">
                      <a16:colId xmlns:a16="http://schemas.microsoft.com/office/drawing/2014/main" val="3781622873"/>
                    </a:ext>
                  </a:extLst>
                </a:gridCol>
                <a:gridCol w="7857023">
                  <a:extLst>
                    <a:ext uri="{9D8B030D-6E8A-4147-A177-3AD203B41FA5}">
                      <a16:colId xmlns:a16="http://schemas.microsoft.com/office/drawing/2014/main" val="3462623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expression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805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s.startswith(t)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returns True if s starts with the string 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4005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s.endswith(t)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returns True if s ends with the string 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035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s.find(t)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returns the position of the first occurrence of t in s, or -1 if there is none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6098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s.rfind(t)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 the position of the last occurrence of t in s, or -1 if there is none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88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s.count(t)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 the number of occurrences of t in 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1668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 in 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returns True if t occurs in 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36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 not in 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returns True is t does not occur in 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549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20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parts of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5615C-0EB0-0195-BAFF-B6637EE3BD88}"/>
              </a:ext>
            </a:extLst>
          </p:cNvPr>
          <p:cNvSpPr txBox="1"/>
          <p:nvPr/>
        </p:nvSpPr>
        <p:spPr>
          <a:xfrm>
            <a:off x="838200" y="2008697"/>
            <a:ext cx="10287000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# Simple text processor to demonstrate some string features</a:t>
            </a:r>
          </a:p>
          <a:p>
            <a:r>
              <a:rPr lang="en-US" sz="1200" dirty="0"/>
              <a:t>text = ''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entry = input('&gt; ')</a:t>
            </a:r>
          </a:p>
          <a:p>
            <a:r>
              <a:rPr lang="en-US" sz="1200" dirty="0"/>
              <a:t>while entry != '':</a:t>
            </a:r>
          </a:p>
          <a:p>
            <a:r>
              <a:rPr lang="en-US" sz="1200" dirty="0"/>
              <a:t>    display = False</a:t>
            </a:r>
          </a:p>
          <a:p>
            <a:r>
              <a:rPr lang="en-US" sz="1200" dirty="0"/>
              <a:t>    command = entry[0]</a:t>
            </a:r>
          </a:p>
          <a:p>
            <a:r>
              <a:rPr lang="en-US" sz="1200" dirty="0"/>
              <a:t>    if   command == '+':</a:t>
            </a:r>
          </a:p>
          <a:p>
            <a:r>
              <a:rPr lang="en-US" sz="1200" dirty="0"/>
              <a:t>        text += entry[1:] # slice and concatenate</a:t>
            </a:r>
          </a:p>
          <a:p>
            <a:r>
              <a:rPr lang="en-US" sz="1200" dirty="0"/>
              <a:t>        display = True</a:t>
            </a:r>
          </a:p>
          <a:p>
            <a:r>
              <a:rPr lang="en-US" sz="1200" dirty="0"/>
              <a:t>    elif command == '-':</a:t>
            </a:r>
          </a:p>
          <a:p>
            <a:r>
              <a:rPr lang="en-US" sz="1200" dirty="0"/>
              <a:t>        text = '' # reset to empty string</a:t>
            </a:r>
          </a:p>
          <a:p>
            <a:r>
              <a:rPr lang="en-US" sz="1200" dirty="0"/>
              <a:t>    elif command == '?':</a:t>
            </a:r>
          </a:p>
          <a:p>
            <a:r>
              <a:rPr lang="en-US" sz="1200" dirty="0"/>
              <a:t>        print(entry[1:] in text) # search</a:t>
            </a:r>
          </a:p>
          <a:p>
            <a:r>
              <a:rPr lang="en-US" sz="1200" dirty="0"/>
              <a:t>    elif command == '#':</a:t>
            </a:r>
          </a:p>
          <a:p>
            <a:r>
              <a:rPr lang="en-US" sz="1200" dirty="0"/>
              <a:t>        print(text.count(entry[1:])) # count</a:t>
            </a:r>
          </a:p>
          <a:p>
            <a:r>
              <a:rPr lang="en-US" sz="1200" dirty="0"/>
              <a:t>    else:</a:t>
            </a:r>
          </a:p>
          <a:p>
            <a:r>
              <a:rPr lang="en-US" sz="1200" dirty="0"/>
              <a:t>        text = entry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  if display:</a:t>
            </a:r>
          </a:p>
          <a:p>
            <a:r>
              <a:rPr lang="en-US" sz="1200" dirty="0"/>
              <a:t>       print(text)</a:t>
            </a:r>
          </a:p>
          <a:p>
            <a:r>
              <a:rPr lang="en-US" sz="1200" dirty="0"/>
              <a:t>    entry = input('&gt; ') </a:t>
            </a:r>
            <a:r>
              <a:rPr lang="en-US" sz="1200" dirty="0">
                <a:latin typeface="Lucida Console" panose="020B0609040504020204" pitchFamily="49" charset="0"/>
              </a:rPr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D1C49-7049-45F3-F659-2072DFE01ADB}"/>
              </a:ext>
            </a:extLst>
          </p:cNvPr>
          <p:cNvSpPr txBox="1"/>
          <p:nvPr/>
        </p:nvSpPr>
        <p:spPr>
          <a:xfrm>
            <a:off x="6898153" y="3951692"/>
            <a:ext cx="39737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&gt;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=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&gt;&gt;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Python is great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Python is great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&gt;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+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&gt;&gt; </a:t>
            </a:r>
            <a:r>
              <a:rPr lang="en-US" sz="1200" b="1" dirty="0">
                <a:latin typeface="Lucida Console" panose="020B060904050402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for working with strings.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Python is great for working with strings.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&gt; 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&gt;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?Python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True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&gt;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#in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&gt;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3397D-7254-E448-A3A7-E0DEDE4F7068}"/>
              </a:ext>
            </a:extLst>
          </p:cNvPr>
          <p:cNvSpPr txBox="1"/>
          <p:nvPr/>
        </p:nvSpPr>
        <p:spPr>
          <a:xfrm>
            <a:off x="838200" y="1712885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8-3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4B05B-E487-1E6B-C87F-8D6099253273}"/>
              </a:ext>
            </a:extLst>
          </p:cNvPr>
          <p:cNvSpPr txBox="1"/>
          <p:nvPr/>
        </p:nvSpPr>
        <p:spPr>
          <a:xfrm>
            <a:off x="4122236" y="3181389"/>
            <a:ext cx="30591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These are example statements that search for parts of strings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59D60B-8684-4396-03EC-29ECED3D10C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341756" y="3504555"/>
            <a:ext cx="1780480" cy="9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0C0D68-5A48-215B-AEAD-727CF3581EC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341756" y="3504555"/>
            <a:ext cx="1780480" cy="13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String basics recap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Substrings (slicing)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Searching parts of strings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Methods that return string variations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Checking strings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0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that return string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8960" cy="4351338"/>
          </a:xfrm>
        </p:spPr>
        <p:txBody>
          <a:bodyPr>
            <a:normAutofit/>
          </a:bodyPr>
          <a:lstStyle/>
          <a:p>
            <a:r>
              <a:rPr lang="en-US" dirty="0"/>
              <a:t>These methods return a new string (doesn't change the original string)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E1018D-AB07-86C2-0830-FE8143BAD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908657"/>
              </p:ext>
            </p:extLst>
          </p:nvPr>
        </p:nvGraphicFramePr>
        <p:xfrm>
          <a:off x="1972135" y="2438559"/>
          <a:ext cx="8882842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2756">
                  <a:extLst>
                    <a:ext uri="{9D8B030D-6E8A-4147-A177-3AD203B41FA5}">
                      <a16:colId xmlns:a16="http://schemas.microsoft.com/office/drawing/2014/main" val="4196913687"/>
                    </a:ext>
                  </a:extLst>
                </a:gridCol>
                <a:gridCol w="2581148">
                  <a:extLst>
                    <a:ext uri="{9D8B030D-6E8A-4147-A177-3AD203B41FA5}">
                      <a16:colId xmlns:a16="http://schemas.microsoft.com/office/drawing/2014/main" val="842488401"/>
                    </a:ext>
                  </a:extLst>
                </a:gridCol>
                <a:gridCol w="4828938">
                  <a:extLst>
                    <a:ext uri="{9D8B030D-6E8A-4147-A177-3AD203B41FA5}">
                      <a16:colId xmlns:a16="http://schemas.microsoft.com/office/drawing/2014/main" val="3884693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category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method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24409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strip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s.strip()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Remove leading and trailing whitespace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81748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s.lstrip()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Remove leading whitespace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5142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s.rstrip()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Remove trailing whitespace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56521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s.upper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Convert letters to uppercase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0827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s.lower()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Convert letters to lowercase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292402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first letter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s.title()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Capitalize the first letter of each word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1778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s.capitalize()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Capitalize the first letter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2111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justification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s.center()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Center the string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8755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s.ljust()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Left justify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67966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s.rjust()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Right justify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003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replace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s.replace(old, new)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s.replace(old, new, count)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Replace occurrences of old with new; if count is provided, limit to that many replacements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320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74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that return string variations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0D72F-D60D-5B78-150E-8343B23111FD}"/>
              </a:ext>
            </a:extLst>
          </p:cNvPr>
          <p:cNvSpPr txBox="1"/>
          <p:nvPr/>
        </p:nvSpPr>
        <p:spPr>
          <a:xfrm>
            <a:off x="838200" y="1587459"/>
            <a:ext cx="10287000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 Simple text processor to demonstrate some string features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text = ''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entry = input('&gt; ')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while entry != '':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display = False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command = entry[0]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   command == '+':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text += entry[1:] # slice and concatenate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display = True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elif command == '-':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text = ''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elif command == '?':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print(entry[1:] in text) # search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elif command == '#':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print(text.count(entry[1:])) # count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elif command == '^':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text = text.upper() # uppercase and reset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display = True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elif command == '/':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fields = entry.split('/') # parse entry from string to list of strings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if len(fields) == 3: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text = text.replace(fields[1], fields[2]) # replace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display = True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else: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text = entry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 display: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print(text)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entry = input('&gt; ')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FEDF3-8DE2-51E1-A855-C296895BBD71}"/>
              </a:ext>
            </a:extLst>
          </p:cNvPr>
          <p:cNvSpPr txBox="1"/>
          <p:nvPr/>
        </p:nvSpPr>
        <p:spPr>
          <a:xfrm>
            <a:off x="6877804" y="4941400"/>
            <a:ext cx="436169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&gt;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Python is great for working with strings.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&gt;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/great/excellent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Python is excellent for working with strings.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&gt;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^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PYTHON IS EXCELLENT FOR WORKING WITH STRINGS.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&gt; 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F404A-33B8-93E4-C6C1-D4BE311BD6C0}"/>
              </a:ext>
            </a:extLst>
          </p:cNvPr>
          <p:cNvSpPr txBox="1"/>
          <p:nvPr/>
        </p:nvSpPr>
        <p:spPr>
          <a:xfrm>
            <a:off x="838200" y="1291647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8-4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A469E-147C-8D4F-88D0-FF5165C6206D}"/>
              </a:ext>
            </a:extLst>
          </p:cNvPr>
          <p:cNvSpPr txBox="1"/>
          <p:nvPr/>
        </p:nvSpPr>
        <p:spPr>
          <a:xfrm>
            <a:off x="5471066" y="4168604"/>
            <a:ext cx="354331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These are example methods that return variations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7675B-AC42-2CD1-6621-BD62F8D4B54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178098" y="4491770"/>
            <a:ext cx="2292968" cy="44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B12087-0F50-B0B7-D70C-BD8C4F66735C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021980" y="4371278"/>
            <a:ext cx="2449086" cy="12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6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that return string variations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10990A-8C39-394D-F4D8-08AF8C78A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653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Methods don't directly change strings</a:t>
            </a:r>
          </a:p>
          <a:p>
            <a:r>
              <a:rPr lang="en-US" dirty="0"/>
              <a:t>The Python string methods covered in this section return a variation of the string</a:t>
            </a:r>
          </a:p>
          <a:p>
            <a:r>
              <a:rPr lang="en-US" dirty="0"/>
              <a:t>However, these methods don't directly change the string</a:t>
            </a:r>
          </a:p>
          <a:p>
            <a:r>
              <a:rPr lang="en-US" dirty="0"/>
              <a:t>If you use a statement like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s.lower()</a:t>
            </a:r>
          </a:p>
          <a:p>
            <a:pPr marL="274320" indent="0">
              <a:buNone/>
            </a:pPr>
            <a:r>
              <a:rPr lang="en-US" dirty="0"/>
              <a:t>the value of </a:t>
            </a:r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/>
              <a:t> is unchanged, even though you intended for the string to be changed to lowercase</a:t>
            </a:r>
          </a:p>
          <a:p>
            <a:r>
              <a:rPr lang="en-US" dirty="0"/>
              <a:t>Instead, make sure you use a statement like: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s = s.lower()</a:t>
            </a:r>
          </a:p>
          <a:p>
            <a:pPr marL="274320" indent="0">
              <a:buNone/>
            </a:pPr>
            <a:r>
              <a:rPr lang="en-US" dirty="0"/>
              <a:t>in order to update the variable </a:t>
            </a:r>
          </a:p>
        </p:txBody>
      </p:sp>
    </p:spTree>
    <p:extLst>
      <p:ext uri="{BB962C8B-B14F-4D97-AF65-F5344CB8AC3E}">
        <p14:creationId xmlns:p14="http://schemas.microsoft.com/office/powerpoint/2010/main" val="182605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String basics recap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Substrings (slicing)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Searching parts of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Methods that return string variations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Checking strings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3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basics recap</a:t>
            </a:r>
          </a:p>
          <a:p>
            <a:r>
              <a:rPr lang="en-US" dirty="0"/>
              <a:t>Substrings (slicing)</a:t>
            </a:r>
          </a:p>
          <a:p>
            <a:r>
              <a:rPr lang="en-US" dirty="0"/>
              <a:t>Searching parts of strings</a:t>
            </a:r>
          </a:p>
          <a:p>
            <a:r>
              <a:rPr lang="en-US" dirty="0"/>
              <a:t>Methods that return string variations</a:t>
            </a:r>
          </a:p>
          <a:p>
            <a:r>
              <a:rPr lang="en-US" dirty="0"/>
              <a:t>Checking strings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79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several methods to check if a string fits a certain pattern</a:t>
            </a:r>
          </a:p>
          <a:p>
            <a:pPr lvl="1"/>
            <a:r>
              <a:rPr lang="en-US" dirty="0"/>
              <a:t>Each of these return True or False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CA4CF9-8847-C9DB-3D44-92766E234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08692"/>
              </p:ext>
            </p:extLst>
          </p:nvPr>
        </p:nvGraphicFramePr>
        <p:xfrm>
          <a:off x="1360836" y="3133729"/>
          <a:ext cx="9992964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35703">
                  <a:extLst>
                    <a:ext uri="{9D8B030D-6E8A-4147-A177-3AD203B41FA5}">
                      <a16:colId xmlns:a16="http://schemas.microsoft.com/office/drawing/2014/main" val="1845935685"/>
                    </a:ext>
                  </a:extLst>
                </a:gridCol>
                <a:gridCol w="8357261">
                  <a:extLst>
                    <a:ext uri="{9D8B030D-6E8A-4147-A177-3AD203B41FA5}">
                      <a16:colId xmlns:a16="http://schemas.microsoft.com/office/drawing/2014/main" val="41295839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method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892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isalnum()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are all characters letters or digits?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738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isalpha()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are all characters letters?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3702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isdigit()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are all characters digits (0, 1, …, 9)?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469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isidentifier()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is the string a valid Python identifier, e.g., could it be used as a variable name?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1404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islower()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are the characters lowercase letters (a, b, …, z)?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835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isspace()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are the characters all whitespace characters?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3872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isupper()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are the characters uppercase letters (A, B, …, Z)?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853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563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basics recap</a:t>
            </a:r>
          </a:p>
          <a:p>
            <a:r>
              <a:rPr lang="en-US" dirty="0"/>
              <a:t>Substrings (slicing)</a:t>
            </a:r>
          </a:p>
          <a:p>
            <a:r>
              <a:rPr lang="en-US" dirty="0"/>
              <a:t>Searching parts of strings</a:t>
            </a:r>
          </a:p>
          <a:p>
            <a:r>
              <a:rPr lang="en-US" dirty="0"/>
              <a:t>Methods that return string variations</a:t>
            </a:r>
          </a:p>
          <a:p>
            <a:r>
              <a:rPr lang="en-US" dirty="0"/>
              <a:t>Checking strings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08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23B46101-9D60-DC33-370B-FA09630C6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7" y="6050103"/>
            <a:ext cx="12105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rgbClr val="1C62C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28B58"/>
                </a:solidFill>
              </a:rPr>
              <a:t>© 2023 Rose River Software, LLC</a:t>
            </a:r>
          </a:p>
          <a:p>
            <a:r>
              <a:rPr lang="en-US" dirty="0">
                <a:solidFill>
                  <a:srgbClr val="328B58"/>
                </a:solidFill>
              </a:rPr>
              <a:t>All rights reserved. This material may not be copied or distributed without permission from Prospect Press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CE464C-13D0-E30C-E9E9-DFD34768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03" y="655983"/>
            <a:ext cx="3700006" cy="462500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13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String basics recap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Substrings (slicing)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Searching parts of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Methods that return string variations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Checking strings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8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basics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6413"/>
            <a:ext cx="10515600" cy="36105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string constant (string literal), in above: </a:t>
            </a:r>
            <a:r>
              <a:rPr lang="en-US" dirty="0">
                <a:latin typeface="Lucida Console" panose="020B0609040504020204" pitchFamily="49" charset="0"/>
              </a:rPr>
              <a:t>'Hi'</a:t>
            </a:r>
          </a:p>
          <a:p>
            <a:r>
              <a:rPr lang="en-US" dirty="0"/>
              <a:t>A string variable in above is </a:t>
            </a:r>
            <a:r>
              <a:rPr lang="en-US" dirty="0">
                <a:latin typeface="Lucida Console" panose="020B0609040504020204" pitchFamily="49" charset="0"/>
              </a:rPr>
              <a:t>name</a:t>
            </a:r>
          </a:p>
          <a:p>
            <a:r>
              <a:rPr lang="en-US" dirty="0"/>
              <a:t>A string contains a sequence of characters</a:t>
            </a:r>
          </a:p>
          <a:p>
            <a:r>
              <a:rPr lang="en-US" dirty="0"/>
              <a:t>Square brackets can be used to access a character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Lucida Console" panose="020B0609040504020204" pitchFamily="49" charset="0"/>
              </a:rPr>
              <a:t>s = 'Hello'</a:t>
            </a:r>
            <a:r>
              <a:rPr lang="en-US" dirty="0"/>
              <a:t> then </a:t>
            </a:r>
            <a:r>
              <a:rPr lang="en-US" dirty="0">
                <a:latin typeface="Lucida Console" panose="020B0609040504020204" pitchFamily="49" charset="0"/>
              </a:rPr>
              <a:t>s[0]</a:t>
            </a:r>
            <a:r>
              <a:rPr lang="en-US" dirty="0"/>
              <a:t> is </a:t>
            </a:r>
            <a:r>
              <a:rPr lang="en-US" dirty="0">
                <a:latin typeface="Lucida Console" panose="020B0609040504020204" pitchFamily="49" charset="0"/>
              </a:rPr>
              <a:t>'H'</a:t>
            </a:r>
          </a:p>
          <a:p>
            <a:r>
              <a:rPr lang="en-US" dirty="0"/>
              <a:t>Strings are </a:t>
            </a:r>
            <a:r>
              <a:rPr lang="en-US" i="1" dirty="0"/>
              <a:t>immutable</a:t>
            </a:r>
            <a:r>
              <a:rPr lang="en-US" dirty="0"/>
              <a:t>, you can't use </a:t>
            </a:r>
            <a:r>
              <a:rPr lang="en-US" dirty="0">
                <a:latin typeface="Lucida Console" panose="020B0609040504020204" pitchFamily="49" charset="0"/>
              </a:rPr>
              <a:t>s[0] = 'h'</a:t>
            </a:r>
          </a:p>
          <a:p>
            <a:pPr lvl="1"/>
            <a:r>
              <a:rPr lang="en-US" dirty="0"/>
              <a:t>But you can reset a string variable, e.g., </a:t>
            </a:r>
            <a:r>
              <a:rPr lang="en-US" dirty="0">
                <a:latin typeface="Lucida Console" panose="020B0609040504020204" pitchFamily="49" charset="0"/>
              </a:rPr>
              <a:t>s = 'hello'</a:t>
            </a:r>
          </a:p>
          <a:p>
            <a:r>
              <a:rPr lang="en-US" dirty="0"/>
              <a:t>The empty string is a string with no characters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s = '' # two adjacent apostrophes</a:t>
            </a:r>
          </a:p>
          <a:p>
            <a:r>
              <a:rPr lang="en-US" dirty="0"/>
              <a:t>The </a:t>
            </a:r>
            <a:r>
              <a:rPr lang="en-US" dirty="0">
                <a:latin typeface="Lucida Console" panose="020B0609040504020204" pitchFamily="49" charset="0"/>
              </a:rPr>
              <a:t>input()</a:t>
            </a:r>
            <a:r>
              <a:rPr lang="en-US" dirty="0"/>
              <a:t> function always returns a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ABE46-7820-5ED4-CA45-7D3D21472612}"/>
              </a:ext>
            </a:extLst>
          </p:cNvPr>
          <p:cNvSpPr txBox="1"/>
          <p:nvPr/>
        </p:nvSpPr>
        <p:spPr>
          <a:xfrm>
            <a:off x="838200" y="1690688"/>
            <a:ext cx="10287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name = input('Please enter your name: 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print('Hi', name)</a:t>
            </a:r>
          </a:p>
        </p:txBody>
      </p:sp>
    </p:spTree>
    <p:extLst>
      <p:ext uri="{BB962C8B-B14F-4D97-AF65-F5344CB8AC3E}">
        <p14:creationId xmlns:p14="http://schemas.microsoft.com/office/powerpoint/2010/main" val="171327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basics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415"/>
            <a:ext cx="10515600" cy="3610550"/>
          </a:xfrm>
        </p:spPr>
        <p:txBody>
          <a:bodyPr>
            <a:normAutofit/>
          </a:bodyPr>
          <a:lstStyle/>
          <a:p>
            <a:r>
              <a:rPr lang="en-US" dirty="0"/>
              <a:t>+ can be used to join (concatenate) strings</a:t>
            </a:r>
          </a:p>
          <a:p>
            <a:pPr lvl="1"/>
            <a:r>
              <a:rPr lang="en-US" dirty="0"/>
              <a:t>+= can be used to append one string to another</a:t>
            </a:r>
          </a:p>
          <a:p>
            <a:r>
              <a:rPr lang="en-US" dirty="0">
                <a:latin typeface="Lucida Console" panose="020B0609040504020204" pitchFamily="49" charset="0"/>
              </a:rPr>
              <a:t>int()</a:t>
            </a:r>
            <a:r>
              <a:rPr lang="en-US" dirty="0"/>
              <a:t> and </a:t>
            </a:r>
            <a:r>
              <a:rPr lang="en-US" dirty="0">
                <a:latin typeface="Lucida Console" panose="020B0609040504020204" pitchFamily="49" charset="0"/>
              </a:rPr>
              <a:t>float()</a:t>
            </a:r>
            <a:r>
              <a:rPr lang="en-US" dirty="0"/>
              <a:t> can convert strings containing numbers to numbers</a:t>
            </a:r>
          </a:p>
          <a:p>
            <a:r>
              <a:rPr lang="en-US" dirty="0">
                <a:latin typeface="Lucida Console" panose="020B0609040504020204" pitchFamily="49" charset="0"/>
              </a:rPr>
              <a:t>str()</a:t>
            </a:r>
            <a:r>
              <a:rPr lang="en-US" dirty="0"/>
              <a:t> can be used to convert numbers (and other types) to strings</a:t>
            </a:r>
          </a:p>
          <a:p>
            <a:pPr lvl="1"/>
            <a:r>
              <a:rPr lang="en-US" dirty="0"/>
              <a:t>Useful for concatenating numbers with strings</a:t>
            </a:r>
          </a:p>
          <a:p>
            <a:r>
              <a:rPr lang="en-US" dirty="0">
                <a:latin typeface="Lucida Console" panose="020B0609040504020204" pitchFamily="49" charset="0"/>
              </a:rPr>
              <a:t>format()</a:t>
            </a:r>
            <a:r>
              <a:rPr lang="en-US" dirty="0"/>
              <a:t> can be used to convert a number to a formatted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3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basics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415"/>
            <a:ext cx="5665342" cy="3610550"/>
          </a:xfrm>
        </p:spPr>
        <p:txBody>
          <a:bodyPr>
            <a:normAutofit/>
          </a:bodyPr>
          <a:lstStyle/>
          <a:p>
            <a:r>
              <a:rPr lang="en-US" dirty="0"/>
              <a:t>Strings can be compared for equality (same sequence of characters) with ==</a:t>
            </a:r>
          </a:p>
          <a:p>
            <a:pPr lvl="1"/>
            <a:r>
              <a:rPr lang="en-US" dirty="0"/>
              <a:t>Compare for inequality with !=</a:t>
            </a:r>
          </a:p>
          <a:p>
            <a:r>
              <a:rPr lang="en-US" dirty="0"/>
              <a:t>Other string comparisons: &lt; &gt; &lt;= &gt;=</a:t>
            </a:r>
          </a:p>
          <a:p>
            <a:r>
              <a:rPr lang="en-US" dirty="0"/>
              <a:t>Strings have an order based on the ASCII table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5103A9-7944-9D0F-1488-FC1B2C80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139880"/>
              </p:ext>
            </p:extLst>
          </p:nvPr>
        </p:nvGraphicFramePr>
        <p:xfrm>
          <a:off x="6503542" y="1929414"/>
          <a:ext cx="5257928" cy="29854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30062">
                  <a:extLst>
                    <a:ext uri="{9D8B030D-6E8A-4147-A177-3AD203B41FA5}">
                      <a16:colId xmlns:a16="http://schemas.microsoft.com/office/drawing/2014/main" val="1995595940"/>
                    </a:ext>
                  </a:extLst>
                </a:gridCol>
                <a:gridCol w="4227866">
                  <a:extLst>
                    <a:ext uri="{9D8B030D-6E8A-4147-A177-3AD203B41FA5}">
                      <a16:colId xmlns:a16="http://schemas.microsoft.com/office/drawing/2014/main" val="2130074563"/>
                    </a:ext>
                  </a:extLst>
                </a:gridCol>
              </a:tblGrid>
              <a:tr h="271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range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characters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299336"/>
                  </a:ext>
                </a:extLst>
              </a:tr>
              <a:tr h="271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0-31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special characters: e.g., tab, backspace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2931741"/>
                  </a:ext>
                </a:extLst>
              </a:tr>
              <a:tr h="271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3584965"/>
                  </a:ext>
                </a:extLst>
              </a:tr>
              <a:tr h="271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33-47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symbols1:  ! “ # $ % &amp; ' ( ) * + , - . /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0598260"/>
                  </a:ext>
                </a:extLst>
              </a:tr>
              <a:tr h="271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48-57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digits: 0, 1, …, 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5369792"/>
                  </a:ext>
                </a:extLst>
              </a:tr>
              <a:tr h="271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58-64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symbols2:  : ; &lt; = &gt; ? @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1834633"/>
                  </a:ext>
                </a:extLst>
              </a:tr>
              <a:tr h="271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65-90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uppercase letters: A, B, …, Z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343477"/>
                  </a:ext>
                </a:extLst>
              </a:tr>
              <a:tr h="271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91-96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symbols3:  [ \ ] ^ _ `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5828825"/>
                  </a:ext>
                </a:extLst>
              </a:tr>
              <a:tr h="271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97-122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lowercase letters: a, b, …, z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295942"/>
                  </a:ext>
                </a:extLst>
              </a:tr>
              <a:tr h="271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123-126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symbols4:  { | } ~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098753"/>
                  </a:ext>
                </a:extLst>
              </a:tr>
              <a:tr h="271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130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86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basics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A3CA0-AE3B-BE56-9EB5-423D6FABD255}"/>
              </a:ext>
            </a:extLst>
          </p:cNvPr>
          <p:cNvSpPr txBox="1"/>
          <p:nvPr/>
        </p:nvSpPr>
        <p:spPr>
          <a:xfrm>
            <a:off x="838200" y="1878065"/>
            <a:ext cx="1028700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Simple text processor with assignment and concatenation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text = '' # initialize as empty string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entry = input('&gt; ') # input() returns a string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while entry != '': # string compare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command = entry[0] # character access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  command == '=': text = input('&gt;&gt; ')   # assignment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elif command == '+': text += input('&gt;&gt; ')  # concatenation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elif command == '-': text = ''             # reset to empty string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print(text)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entry = input('&gt; ')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68F58-AE3C-D757-5D8C-BECC4F4EAF12}"/>
              </a:ext>
            </a:extLst>
          </p:cNvPr>
          <p:cNvSpPr txBox="1"/>
          <p:nvPr/>
        </p:nvSpPr>
        <p:spPr>
          <a:xfrm>
            <a:off x="4582621" y="4216165"/>
            <a:ext cx="610442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&gt;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=</a:t>
            </a:r>
            <a:endParaRPr lang="en-US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&gt;&gt;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Python is great</a:t>
            </a:r>
            <a:endParaRPr lang="en-US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Python is great</a:t>
            </a:r>
          </a:p>
          <a:p>
            <a:r>
              <a:rPr lang="en-US" dirty="0">
                <a:latin typeface="Lucida Console" panose="020B0609040504020204" pitchFamily="49" charset="0"/>
              </a:rPr>
              <a:t>&gt;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+</a:t>
            </a:r>
            <a:endParaRPr lang="en-US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&gt;&gt; 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for working with strings.</a:t>
            </a:r>
            <a:endParaRPr lang="en-US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Python is great for working with strings.</a:t>
            </a:r>
          </a:p>
          <a:p>
            <a:r>
              <a:rPr lang="en-US" dirty="0">
                <a:latin typeface="Lucida Console" panose="020B0609040504020204" pitchFamily="49" charset="0"/>
              </a:rPr>
              <a:t>&gt;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2039F-4628-9C20-318D-10F3AB052F7E}"/>
              </a:ext>
            </a:extLst>
          </p:cNvPr>
          <p:cNvSpPr txBox="1"/>
          <p:nvPr/>
        </p:nvSpPr>
        <p:spPr>
          <a:xfrm>
            <a:off x="838200" y="1582253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8-1</a:t>
            </a:r>
          </a:p>
        </p:txBody>
      </p:sp>
      <p:pic>
        <p:nvPicPr>
          <p:cNvPr id="3" name="Picture 2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D7FAE42-EC78-D089-C599-6B21B2901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0" y="1326333"/>
            <a:ext cx="876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8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basics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984F57-5F70-D0D9-E909-F626EEA6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924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Spreadsheet Compare/Contrast: Spreadsheet Text</a:t>
            </a:r>
          </a:p>
          <a:p>
            <a:r>
              <a:rPr lang="en-US" dirty="0"/>
              <a:t>In spreadsheets, text can be entered in cells, and these are similar to string literals in programs</a:t>
            </a:r>
          </a:p>
          <a:p>
            <a:r>
              <a:rPr lang="en-US" dirty="0"/>
              <a:t>As well, spreadsheets have built-in functions for working with text, and these are similar to some of the string methods that will be covered in this chapter</a:t>
            </a:r>
          </a:p>
          <a:p>
            <a:r>
              <a:rPr lang="en-US" dirty="0"/>
              <a:t>As we'll see, Python can be more concise when working with strings </a:t>
            </a:r>
          </a:p>
        </p:txBody>
      </p:sp>
    </p:spTree>
    <p:extLst>
      <p:ext uri="{BB962C8B-B14F-4D97-AF65-F5344CB8AC3E}">
        <p14:creationId xmlns:p14="http://schemas.microsoft.com/office/powerpoint/2010/main" val="425068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String basics recap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Substrings (slicing)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Searching parts of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Methods that return string variations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Checking strings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5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1795</Words>
  <Application>Microsoft Macintosh PowerPoint</Application>
  <PresentationFormat>Widescreen</PresentationFormat>
  <Paragraphs>334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Lucida Console</vt:lpstr>
      <vt:lpstr>Office Theme</vt:lpstr>
      <vt:lpstr>Strings in Detail</vt:lpstr>
      <vt:lpstr>Topics</vt:lpstr>
      <vt:lpstr>Topics</vt:lpstr>
      <vt:lpstr>String basics recap</vt:lpstr>
      <vt:lpstr>String basics recap</vt:lpstr>
      <vt:lpstr>String basics recap</vt:lpstr>
      <vt:lpstr>String basics recap</vt:lpstr>
      <vt:lpstr>String basics recap</vt:lpstr>
      <vt:lpstr>Topics</vt:lpstr>
      <vt:lpstr>Substrings (slicing)</vt:lpstr>
      <vt:lpstr>Substrings (slicing)</vt:lpstr>
      <vt:lpstr>Topics</vt:lpstr>
      <vt:lpstr>Searching parts of strings</vt:lpstr>
      <vt:lpstr>Searching parts of strings</vt:lpstr>
      <vt:lpstr>Topics</vt:lpstr>
      <vt:lpstr>Methods that return string variations</vt:lpstr>
      <vt:lpstr>Methods that return string variations</vt:lpstr>
      <vt:lpstr>Methods that return string variations</vt:lpstr>
      <vt:lpstr>Topics</vt:lpstr>
      <vt:lpstr>Checking strings</vt:lpstr>
      <vt:lpstr>Topic 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Statements</dc:title>
  <dc:creator>Daniel H. Groner</dc:creator>
  <cp:lastModifiedBy>Daniel Groner</cp:lastModifiedBy>
  <cp:revision>56</cp:revision>
  <dcterms:created xsi:type="dcterms:W3CDTF">2022-05-17T20:30:04Z</dcterms:created>
  <dcterms:modified xsi:type="dcterms:W3CDTF">2023-01-02T16:25:24Z</dcterms:modified>
</cp:coreProperties>
</file>