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17930-42A8-4695-A1F7-A78BB5EC041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9936F-EAAF-423E-8397-FB874E5FD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2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9936F-EAAF-423E-8397-FB874E5FD5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8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6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7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7/12/2024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601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20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BA95E-9BBD-D78A-B0E5-4FCC826ED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106"/>
          <a:stretch/>
        </p:blipFill>
        <p:spPr>
          <a:xfrm>
            <a:off x="-688" y="10"/>
            <a:ext cx="12192687" cy="685799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7E5A0E9-CDDE-4DCA-AF08-51C5F527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7081" y="2383098"/>
            <a:ext cx="8504912" cy="4474902"/>
            <a:chOff x="3687081" y="2383098"/>
            <a:chExt cx="8504912" cy="447490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17E316D-4428-4D57-B317-89C0188D1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7537" y="3267075"/>
              <a:ext cx="4424455" cy="3590912"/>
            </a:xfrm>
            <a:prstGeom prst="rect">
              <a:avLst/>
            </a:prstGeom>
            <a:gradFill flip="none" rotWithShape="1">
              <a:gsLst>
                <a:gs pos="21540">
                  <a:srgbClr val="000000">
                    <a:alpha val="60000"/>
                  </a:srgbClr>
                </a:gs>
                <a:gs pos="0">
                  <a:schemeClr val="bg1">
                    <a:alpha val="8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41D91D-DB18-49B2-8491-D9B58D9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57996" y="2528899"/>
              <a:ext cx="5333997" cy="4329101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3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6D39DF-79DC-4886-9AE2-F36527F3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16388" y="3267076"/>
              <a:ext cx="7181848" cy="3590924"/>
              <a:chOff x="4116388" y="3267076"/>
              <a:chExt cx="7181848" cy="359092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5420157-AB03-4BA5-9929-E6B8F5547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C717704-1441-4185-ABBE-16BF31D64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4116388" y="3267076"/>
                <a:ext cx="3590924" cy="3590924"/>
              </a:xfrm>
              <a:prstGeom prst="rect">
                <a:avLst/>
              </a:prstGeom>
              <a:gradFill flip="none" rotWithShape="1">
                <a:gsLst>
                  <a:gs pos="30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D83457A-292A-44C1-885A-14F02D9CA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87081" y="2383098"/>
              <a:ext cx="8040462" cy="4474902"/>
              <a:chOff x="3687081" y="2383098"/>
              <a:chExt cx="8040462" cy="447490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8445E20-1543-4F19-A6B8-589BCA87FE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7707312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AC4E9-39D2-47AB-83FA-800F4867B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3687081" y="2383098"/>
                <a:ext cx="4020231" cy="4474902"/>
              </a:xfrm>
              <a:prstGeom prst="rect">
                <a:avLst/>
              </a:prstGeom>
              <a:gradFill flip="none" rotWithShape="1">
                <a:gsLst>
                  <a:gs pos="33000">
                    <a:schemeClr val="accent1">
                      <a:alpha val="60000"/>
                    </a:schemeClr>
                  </a:gs>
                  <a:gs pos="0">
                    <a:schemeClr val="accent1"/>
                  </a:gs>
                  <a:gs pos="64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97775A9-D29E-4DD8-A104-CCD5D95D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26224" cy="6550022"/>
            <a:chOff x="0" y="0"/>
            <a:chExt cx="9126224" cy="655002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69ACDB2-8064-4F44-BF0A-B10A7F9FD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18453" y="-1118448"/>
              <a:ext cx="4709883" cy="6946785"/>
            </a:xfrm>
            <a:prstGeom prst="rect">
              <a:avLst/>
            </a:prstGeom>
            <a:gradFill flip="none" rotWithShape="1">
              <a:gsLst>
                <a:gs pos="19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5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1F45B3D-9DBF-4E3B-B455-AFCA211A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14999" y="0"/>
              <a:ext cx="7896226" cy="5337178"/>
              <a:chOff x="901291" y="0"/>
              <a:chExt cx="7896226" cy="533717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EEAE4C1-92FF-4AC6-B9EB-4B47A4403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901291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DF69D-1051-4785-8ECF-1D97B6694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49404" y="0"/>
                <a:ext cx="3948113" cy="5337178"/>
              </a:xfrm>
              <a:prstGeom prst="rect">
                <a:avLst/>
              </a:prstGeom>
              <a:gradFill flip="none" rotWithShape="1">
                <a:gsLst>
                  <a:gs pos="20000">
                    <a:srgbClr val="000000">
                      <a:alpha val="60000"/>
                    </a:srgbClr>
                  </a:gs>
                  <a:gs pos="0">
                    <a:schemeClr val="bg1">
                      <a:alpha val="80000"/>
                    </a:schemeClr>
                  </a:gs>
                  <a:gs pos="6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F8F9F7E-0D44-4279-9D75-BA90983D9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419817" y="-1419815"/>
              <a:ext cx="5978955" cy="8818587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1B9F6AF-DCF0-4782-82E7-D08646AE7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126224" cy="6550022"/>
              <a:chOff x="0" y="0"/>
              <a:chExt cx="9126224" cy="655002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F8DE31B-4A50-4D6B-A805-A5D232DC4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7B5306D-2C87-4F24-AF90-9716A0410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63112" y="0"/>
                <a:ext cx="4563112" cy="6550022"/>
              </a:xfrm>
              <a:prstGeom prst="rect">
                <a:avLst/>
              </a:prstGeom>
              <a:gradFill flip="none" rotWithShape="1">
                <a:gsLst>
                  <a:gs pos="39000">
                    <a:schemeClr val="accent1">
                      <a:alpha val="40000"/>
                    </a:schemeClr>
                  </a:gs>
                  <a:gs pos="0">
                    <a:schemeClr val="accent1"/>
                  </a:gs>
                  <a:gs pos="57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8281F-284E-67FF-CAF7-86DAE779C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227" y="144699"/>
            <a:ext cx="6373812" cy="378911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Facts Behind The Noise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42008-37A4-6E41-B731-DBD88E9BB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524" y="5776692"/>
            <a:ext cx="3269647" cy="59732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Christian Campbell</a:t>
            </a:r>
          </a:p>
        </p:txBody>
      </p:sp>
    </p:spTree>
    <p:extLst>
      <p:ext uri="{BB962C8B-B14F-4D97-AF65-F5344CB8AC3E}">
        <p14:creationId xmlns:p14="http://schemas.microsoft.com/office/powerpoint/2010/main" val="268573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D46CE-E4EF-1FB4-B17E-9EDDCEA1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dirty="0"/>
              <a:t>Lowest aircraft death rate in over a century</a:t>
            </a:r>
            <a:endParaRPr lang="en-US" sz="620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509DEB34-AF36-41D0-AD46-A89D09BD5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54AB0-4040-B5B4-E106-2B4F16CE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76" y="-3601"/>
            <a:ext cx="4872472" cy="3008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B50609-594F-8233-DC2C-1286653C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422" y="2979276"/>
            <a:ext cx="6305316" cy="389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9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2723215-36CB-4E08-A75E-75D77CA52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87FDA-6C5D-9625-EE08-6EA6C678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1" y="4816365"/>
            <a:ext cx="10951319" cy="1027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Hull loss rates are almost at zero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F102C-94D0-DAC3-A1E4-8525535E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859"/>
            <a:ext cx="5762917" cy="3789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4F25C-5423-35B3-ACA8-F2C08A602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831" y="311860"/>
            <a:ext cx="6161167" cy="378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0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B44CB5-6A8B-060C-6FA0-C8A51A64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4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5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E733-0357-6844-3E75-7B244F0E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65" y="388095"/>
            <a:ext cx="7689528" cy="180950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Air travel remains the safest mode of transportation today!!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B7BC4-F95B-C6E0-931F-CE93A79D5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367" y="2342809"/>
            <a:ext cx="6652633" cy="4515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32355-CB7B-D372-D32C-B85A76953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4225158" cy="340623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7A12DFF-F9B8-8480-1F63-DAE1FF8881D5}"/>
              </a:ext>
            </a:extLst>
          </p:cNvPr>
          <p:cNvGrpSpPr/>
          <p:nvPr/>
        </p:nvGrpSpPr>
        <p:grpSpPr>
          <a:xfrm>
            <a:off x="1930892" y="3406236"/>
            <a:ext cx="3608474" cy="2268778"/>
            <a:chOff x="1930892" y="3406236"/>
            <a:chExt cx="3608474" cy="226877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7F0BC5-048B-5570-36CD-53ED49647768}"/>
                </a:ext>
              </a:extLst>
            </p:cNvPr>
            <p:cNvSpPr/>
            <p:nvPr/>
          </p:nvSpPr>
          <p:spPr>
            <a:xfrm rot="5400000">
              <a:off x="975214" y="4361914"/>
              <a:ext cx="2157437" cy="2460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158CF4FB-E4DB-ABFD-830B-4C029FAF5D9B}"/>
                </a:ext>
              </a:extLst>
            </p:cNvPr>
            <p:cNvSpPr/>
            <p:nvPr/>
          </p:nvSpPr>
          <p:spPr>
            <a:xfrm rot="16200000">
              <a:off x="3629570" y="3765217"/>
              <a:ext cx="457200" cy="336239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7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880A0E-8C43-6711-AA7E-1F51FA496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189"/>
            <a:ext cx="12195263" cy="634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0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64DFA0C8-101C-E5BD-73A8-9D91AADCB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" b="6256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E5D3E1D-E29B-4EB1-B0BC-8E518A9D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68203" cy="4900616"/>
            <a:chOff x="0" y="0"/>
            <a:chExt cx="12268203" cy="490061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D86DADC-00D0-46CD-8875-8318CDEDC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85333" y="0"/>
              <a:ext cx="4900616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18E9BB-F3FC-4063-8F10-9765CCC6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5952" y="0"/>
              <a:ext cx="4900615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80E9C3C-A83A-468A-B017-C9B761AD6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" y="1"/>
              <a:ext cx="12268200" cy="4867276"/>
              <a:chOff x="3" y="1"/>
              <a:chExt cx="12268200" cy="486727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E96DB7-0857-4CC9-B38F-0B8261FEE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33687" y="-633138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77C2B3D-6B7B-4C1B-B83E-A57076E929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6767787" y="-633683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573EC5E-308D-4279-A5EB-49D2FA3D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676525" y="0"/>
              <a:ext cx="9515473" cy="3766109"/>
              <a:chOff x="2676525" y="0"/>
              <a:chExt cx="9515473" cy="376610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33E206B-0D28-4259-82F4-0F4636588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4262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DDB511-2E8B-4DC9-8AC7-2C207E308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676525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B968D79-E8A3-4370-8003-80BDA05B4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515473" cy="3766109"/>
              <a:chOff x="0" y="0"/>
              <a:chExt cx="9515473" cy="376610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6EB6CF5-5B7E-4543-B6B4-CC293DA746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84D4D6-D711-4555-AEFE-76A2280B6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C8FB26-23B3-7B9E-18A1-5AD5CEC0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86" y="549275"/>
            <a:ext cx="8945762" cy="121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48327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lowVTI">
  <a:themeElements>
    <a:clrScheme name="AnalogousFromDarkSeedRightStep">
      <a:dk1>
        <a:srgbClr val="000000"/>
      </a:dk1>
      <a:lt1>
        <a:srgbClr val="FFFFFF"/>
      </a:lt1>
      <a:dk2>
        <a:srgbClr val="1B3023"/>
      </a:dk2>
      <a:lt2>
        <a:srgbClr val="F3F0F2"/>
      </a:lt2>
      <a:accent1>
        <a:srgbClr val="47B56E"/>
      </a:accent1>
      <a:accent2>
        <a:srgbClr val="3BB196"/>
      </a:accent2>
      <a:accent3>
        <a:srgbClr val="4DADC3"/>
      </a:accent3>
      <a:accent4>
        <a:srgbClr val="3B6AB1"/>
      </a:accent4>
      <a:accent5>
        <a:srgbClr val="4F4DC3"/>
      </a:accent5>
      <a:accent6>
        <a:srgbClr val="713EB3"/>
      </a:accent6>
      <a:hlink>
        <a:srgbClr val="998A33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35</Words>
  <Application>Microsoft Office PowerPoint</Application>
  <PresentationFormat>Widescreen</PresentationFormat>
  <Paragraphs>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Avenir Next LT Pro</vt:lpstr>
      <vt:lpstr>Bell MT</vt:lpstr>
      <vt:lpstr>GlowVTI</vt:lpstr>
      <vt:lpstr>The Facts Behind The Noise</vt:lpstr>
      <vt:lpstr>Lowest aircraft death rate in over a century</vt:lpstr>
      <vt:lpstr>Hull loss rates are almost at zero</vt:lpstr>
      <vt:lpstr>PowerPoint Presentation</vt:lpstr>
      <vt:lpstr>Air travel remains the safest mode of transportation today!!</vt:lpstr>
      <vt:lpstr>PowerPoint Presentation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Campbell</dc:creator>
  <cp:lastModifiedBy>Christian Campbell</cp:lastModifiedBy>
  <cp:revision>5</cp:revision>
  <dcterms:created xsi:type="dcterms:W3CDTF">2024-07-12T21:07:16Z</dcterms:created>
  <dcterms:modified xsi:type="dcterms:W3CDTF">2024-07-13T00:12:51Z</dcterms:modified>
</cp:coreProperties>
</file>