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70e921306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70e921306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970e921306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f44b4614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f44b4614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73f44b4614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00a237f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00a237f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000a237f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000a237f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000a237f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a000a237ff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719570d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719570d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>
                <a:latin typeface="Arial"/>
                <a:ea typeface="Arial"/>
                <a:cs typeface="Arial"/>
                <a:sym typeface="Arial"/>
              </a:rPr>
              <a:t>The following diagram shows the overall end-to-end process for defining, designing and delivering the Capstone project.</a:t>
            </a:r>
            <a:endParaRPr/>
          </a:p>
        </p:txBody>
      </p:sp>
      <p:sp>
        <p:nvSpPr>
          <p:cNvPr id="217" name="Google Shape;217;g9719570d7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000a237f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000a237f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a000a237f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c51246fc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c51246fc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9bc51246fc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44b4614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44b4614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3f44b4614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bc51246fc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bc51246fc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9bc51246fc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c51246fc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c51246fc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9bc51246fc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bc51246fc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bc51246fc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9bc51246fc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bc51246fc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bc51246fc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9bc51246fc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bc51246fc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bc51246fc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9bc51246fc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bc51246f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9bc51246f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bc51246fc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9bc51246fc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bc51246fc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9bc51246f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bc51246fc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9bc51246fc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bc51246fc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9bc51246fc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bc51246fc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9bc51246fc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3735454" y="6356350"/>
            <a:ext cx="4721092" cy="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© 2019 Institute of Data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095219" y="6404313"/>
            <a:ext cx="258582" cy="26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b="0"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ck Title black">
  <p:cSld name="Slide Deck Title black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924361" y="275499"/>
            <a:ext cx="10709835" cy="16839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924361" y="2743200"/>
            <a:ext cx="10709835" cy="383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sz="2400">
                <a:solidFill>
                  <a:srgbClr val="A5A5A5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 sz="2400">
                <a:solidFill>
                  <a:srgbClr val="A5A5A5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1-column">
  <p:cSld name="Section Title white 1-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" name="Google Shape;95;p14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1-column">
  <p:cSld name="Section Title black 1-column"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747" y="275499"/>
            <a:ext cx="2152157" cy="201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white 2-column">
  <p:cSld name="Section Title white 2-colum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6" name="Google Shape;106;p16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black 2-column">
  <p:cSld name="Section Title black 2-column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42051" y="275499"/>
            <a:ext cx="8440349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42051" y="1745524"/>
            <a:ext cx="8440349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>
            <a:off x="2842477" y="276934"/>
            <a:ext cx="0" cy="6296299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1-column">
  <p:cSld name="Title and Content white 1-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2-column">
  <p:cSld name="Title and Content white 2-colum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3-column">
  <p:cSld name="Title and Content white 3-colum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924361" y="275499"/>
            <a:ext cx="10709835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924361" y="1745524"/>
            <a:ext cx="10709835" cy="482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1-column" showMasterSp="0">
  <p:cSld name="1_Title and Content black 1-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267261" y="377099"/>
            <a:ext cx="10709835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  <a:defRPr>
                <a:solidFill>
                  <a:srgbClr val="1D1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267261" y="1523224"/>
            <a:ext cx="10709835" cy="4721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2400">
                <a:solidFill>
                  <a:srgbClr val="595959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67080" y="6334462"/>
            <a:ext cx="425942" cy="48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  <a:defRPr b="0" i="0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200">
              <a:solidFill>
                <a:srgbClr val="888888"/>
              </a:solidFill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1D1F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80" cy="85768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3735454" y="6356350"/>
            <a:ext cx="4721092" cy="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© 2019 Institute of Data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ine white 1-column" showMasterSp="0">
  <p:cSld name="Outline white 1-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42051" y="275499"/>
            <a:ext cx="8440350" cy="1302496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  <a:defRPr>
                <a:solidFill>
                  <a:srgbClr val="1D1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42051" y="1745524"/>
            <a:ext cx="8440350" cy="482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 flipH="1">
            <a:off x="2842477" y="276934"/>
            <a:ext cx="1" cy="6296300"/>
          </a:xfrm>
          <a:prstGeom prst="straightConnector1">
            <a:avLst/>
          </a:prstGeom>
          <a:noFill/>
          <a:ln cap="flat" cmpd="sng" w="38100">
            <a:solidFill>
              <a:srgbClr val="FF46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095216" y="6404312"/>
            <a:ext cx="258585" cy="26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59709" y="6244421"/>
            <a:ext cx="514307" cy="477054"/>
          </a:xfrm>
          <a:prstGeom prst="rect">
            <a:avLst/>
          </a:prstGeom>
          <a:solidFill>
            <a:srgbClr val="1D1FFF"/>
          </a:solidFill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9483" y="275093"/>
            <a:ext cx="3158750" cy="14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/>
        </p:nvSpPr>
        <p:spPr>
          <a:xfrm>
            <a:off x="3735454" y="6356350"/>
            <a:ext cx="4721092" cy="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© 2019 Institute of Data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rgbClr val="1D1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80" cy="8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AU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39841" y="6462998"/>
            <a:ext cx="22576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AU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56528"/>
            <a:ext cx="857680" cy="8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3752267" y="4705060"/>
            <a:ext cx="4721093" cy="101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AU" sz="6000">
                <a:solidFill>
                  <a:schemeClr val="dk1"/>
                </a:solidFill>
              </a:rPr>
              <a:t>21</a:t>
            </a:r>
            <a:endParaRPr sz="6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4044088" y="4565536"/>
            <a:ext cx="4149912" cy="13676"/>
          </a:xfrm>
          <a:prstGeom prst="straightConnector1">
            <a:avLst/>
          </a:prstGeom>
          <a:noFill/>
          <a:ln cap="flat" cmpd="sng" w="28575">
            <a:solidFill>
              <a:srgbClr val="FF46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1" name="Google Shape;131;p21"/>
          <p:cNvSpPr txBox="1"/>
          <p:nvPr/>
        </p:nvSpPr>
        <p:spPr>
          <a:xfrm>
            <a:off x="159707" y="6244421"/>
            <a:ext cx="524439" cy="485137"/>
          </a:xfrm>
          <a:prstGeom prst="rect">
            <a:avLst/>
          </a:prstGeom>
          <a:solidFill>
            <a:srgbClr val="1D1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514960"/>
            <a:ext cx="5918414" cy="27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280626" y="899949"/>
            <a:ext cx="8440500" cy="48276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Biography</a:t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>
                <a:solidFill>
                  <a:srgbClr val="0C0C0C"/>
                </a:solidFill>
              </a:rPr>
              <a:t>Education</a:t>
            </a:r>
            <a:endParaRPr>
              <a:solidFill>
                <a:srgbClr val="0C0C0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>
                <a:solidFill>
                  <a:srgbClr val="0C0C0C"/>
                </a:solidFill>
              </a:rPr>
              <a:t>Professional experience</a:t>
            </a:r>
            <a:endParaRPr>
              <a:solidFill>
                <a:srgbClr val="0C0C0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>
                <a:solidFill>
                  <a:srgbClr val="0C0C0C"/>
                </a:solidFill>
              </a:rPr>
              <a:t>Data science learnings and experience</a:t>
            </a:r>
            <a:endParaRPr>
              <a:solidFill>
                <a:srgbClr val="0C0C0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Char char="●"/>
            </a:pPr>
            <a:r>
              <a:rPr lang="en-AU">
                <a:solidFill>
                  <a:srgbClr val="0C0C0C"/>
                </a:solidFill>
              </a:rPr>
              <a:t>Relevance to the project</a:t>
            </a:r>
            <a:endParaRPr>
              <a:solidFill>
                <a:srgbClr val="0C0C0C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11095216" y="6404312"/>
            <a:ext cx="258600" cy="269100"/>
          </a:xfrm>
          <a:prstGeom prst="rect">
            <a:avLst/>
          </a:prstGeom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3280625" y="4930750"/>
            <a:ext cx="63738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65150" y="1283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Project Context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690175" y="1525200"/>
            <a:ext cx="10515600" cy="43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Char char="●"/>
            </a:pPr>
            <a:r>
              <a:rPr lang="en-AU" sz="2000">
                <a:solidFill>
                  <a:srgbClr val="0C0C0C"/>
                </a:solidFill>
              </a:rPr>
              <a:t>Industry or domain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current state of this industry? (e.g. challenges from startups)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overall industry value-chain?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are the key concepts in the industry?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Is the project relevant to other industries?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Char char="●"/>
            </a:pPr>
            <a:r>
              <a:rPr lang="en-AU" sz="2000">
                <a:solidFill>
                  <a:srgbClr val="0C0C0C"/>
                </a:solidFill>
              </a:rPr>
              <a:t>Problem area</a:t>
            </a:r>
            <a:endParaRPr sz="2000">
              <a:solidFill>
                <a:srgbClr val="0C0C0C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problem or the opportunity that the project is investigating?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Why is this problem valuable to address?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current state (e.g. unsatisfied customers, lost revenue)?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desired state?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Has this problem been addressed by other research projects? What were the outcomes?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Char char="●"/>
            </a:pPr>
            <a:r>
              <a:rPr lang="en-AU" sz="2000">
                <a:solidFill>
                  <a:srgbClr val="0C0C0C"/>
                </a:solidFill>
              </a:rPr>
              <a:t>Why is this area interesting?</a:t>
            </a:r>
            <a:endParaRPr sz="2000">
              <a:solidFill>
                <a:srgbClr val="0C0C0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Char char="●"/>
            </a:pPr>
            <a:r>
              <a:rPr lang="en-AU" sz="2000">
                <a:solidFill>
                  <a:srgbClr val="0C0C0C"/>
                </a:solidFill>
              </a:rPr>
              <a:t>Previous work in this area</a:t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114475" y="39500"/>
            <a:ext cx="10515600" cy="102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Define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1025650" y="1061300"/>
            <a:ext cx="10515600" cy="56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200">
                <a:solidFill>
                  <a:srgbClr val="0000FF"/>
                </a:solidFill>
              </a:rPr>
              <a:t>Business aspects</a:t>
            </a:r>
            <a:endParaRPr b="1" sz="22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b="1" lang="en-AU" sz="1800">
                <a:solidFill>
                  <a:srgbClr val="0C0C0C"/>
                </a:solidFill>
              </a:rPr>
              <a:t>Stakeholders</a:t>
            </a:r>
            <a:endParaRPr b="1" sz="1800">
              <a:solidFill>
                <a:srgbClr val="0C0C0C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Who are the stakeholders? (be as specific as possible)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Why do they care about this problem?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are the stakeholders’ expectations?</a:t>
            </a:r>
            <a:endParaRPr sz="160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b="1" lang="en-AU" sz="1800">
                <a:solidFill>
                  <a:srgbClr val="0C0C0C"/>
                </a:solidFill>
              </a:rPr>
              <a:t>Business question</a:t>
            </a:r>
            <a:endParaRPr b="1" sz="1800">
              <a:solidFill>
                <a:srgbClr val="0C0C0C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main business question that needs to be answered?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business value of answering this question? (quantify value and make necessary assumptions)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required accuracy? What are the implications of false positives or false negatives?</a:t>
            </a:r>
            <a:endParaRPr b="1" sz="160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b="1" lang="en-AU" sz="1800">
                <a:solidFill>
                  <a:srgbClr val="0C0C0C"/>
                </a:solidFill>
              </a:rPr>
              <a:t>Business value</a:t>
            </a:r>
            <a:endParaRPr b="1" sz="18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200">
                <a:solidFill>
                  <a:srgbClr val="0000FF"/>
                </a:solidFill>
              </a:rPr>
              <a:t>Data science aspects</a:t>
            </a:r>
            <a:endParaRPr b="1" sz="22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AU" sz="1800">
                <a:solidFill>
                  <a:srgbClr val="000000"/>
                </a:solidFill>
              </a:rPr>
              <a:t>Data question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data question that needs to be answered?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AU" sz="1600">
                <a:latin typeface="Arial"/>
                <a:ea typeface="Arial"/>
                <a:cs typeface="Arial"/>
                <a:sym typeface="Arial"/>
              </a:rPr>
              <a:t>What is the data required to answer the question?</a:t>
            </a:r>
            <a:endParaRPr b="1"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b="1" lang="en-AU" sz="1800">
                <a:solidFill>
                  <a:srgbClr val="0C0C0C"/>
                </a:solidFill>
              </a:rPr>
              <a:t>Data required</a:t>
            </a:r>
            <a:endParaRPr b="1" sz="180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b="1" lang="en-AU" sz="1800">
                <a:solidFill>
                  <a:srgbClr val="0C0C0C"/>
                </a:solidFill>
              </a:rPr>
              <a:t>Data sourced</a:t>
            </a:r>
            <a:endParaRPr b="1" sz="180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b="1" lang="en-AU" sz="1800">
                <a:solidFill>
                  <a:srgbClr val="0C0C0C"/>
                </a:solidFill>
              </a:rPr>
              <a:t>Data source, description, volume and quality</a:t>
            </a:r>
            <a:endParaRPr b="1" sz="180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b="1" lang="en-AU" sz="1800">
                <a:solidFill>
                  <a:srgbClr val="0C0C0C"/>
                </a:solidFill>
              </a:rPr>
              <a:t>How is the data generated?</a:t>
            </a:r>
            <a:endParaRPr b="1" sz="180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AutoNum type="arabicPeriod"/>
            </a:pPr>
            <a:r>
              <a:rPr b="1" lang="en-AU" sz="1800">
                <a:solidFill>
                  <a:srgbClr val="0C0C0C"/>
                </a:solidFill>
              </a:rPr>
              <a:t>How it can be sourced in the future?</a:t>
            </a:r>
            <a:endParaRPr b="1" sz="1800">
              <a:solidFill>
                <a:srgbClr val="0C0C0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917150" y="305925"/>
            <a:ext cx="10515600" cy="116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Design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690175" y="1525200"/>
            <a:ext cx="10515600" cy="394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0000FF"/>
                </a:solidFill>
              </a:rPr>
              <a:t>Data exploration, analysis and visualisation</a:t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 sz="1800">
                <a:solidFill>
                  <a:srgbClr val="0C0C0C"/>
                </a:solidFill>
              </a:rPr>
              <a:t>Include one slide for the </a:t>
            </a:r>
            <a:r>
              <a:rPr b="1" lang="en-AU" sz="1800">
                <a:solidFill>
                  <a:srgbClr val="0000FF"/>
                </a:solidFill>
              </a:rPr>
              <a:t>highlights</a:t>
            </a:r>
            <a:r>
              <a:rPr lang="en-AU" sz="1800">
                <a:solidFill>
                  <a:srgbClr val="0000FF"/>
                </a:solidFill>
              </a:rPr>
              <a:t> </a:t>
            </a:r>
            <a:r>
              <a:rPr lang="en-AU" sz="1800">
                <a:solidFill>
                  <a:srgbClr val="0C0C0C"/>
                </a:solidFill>
              </a:rPr>
              <a:t>of your Exploratory Data Analysis (EDA)</a:t>
            </a:r>
            <a:endParaRPr sz="1800">
              <a:solidFill>
                <a:srgbClr val="0C0C0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What data pipeline was to wrangle the raw data?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Is the pipeline reusable? (for example, to process future data?)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What are the intermediary data structures used (if any)?</a:t>
            </a:r>
            <a:endParaRPr sz="1800">
              <a:solidFill>
                <a:srgbClr val="0C0C0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0000FF"/>
                </a:solidFill>
              </a:rPr>
              <a:t>Overall process flow used</a:t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</a:pPr>
            <a:r>
              <a:rPr lang="en-AU" sz="1800">
                <a:solidFill>
                  <a:srgbClr val="0C0C0C"/>
                </a:solidFill>
              </a:rPr>
              <a:t>See next slide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227775" y="199500"/>
            <a:ext cx="10709700" cy="7479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Design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325" y="947400"/>
            <a:ext cx="10131350" cy="56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1144100" y="39500"/>
            <a:ext cx="10515600" cy="103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Deliver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614250" y="1020850"/>
            <a:ext cx="11325600" cy="57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0000FF"/>
                </a:solidFill>
              </a:rPr>
              <a:t>Feature engineering</a:t>
            </a:r>
            <a:endParaRPr b="1" sz="20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</a:pPr>
            <a:r>
              <a:rPr lang="en-AU" sz="1800">
                <a:solidFill>
                  <a:srgbClr val="0C0C0C"/>
                </a:solidFill>
              </a:rPr>
              <a:t>What are the most important features and what is the business significance</a:t>
            </a:r>
            <a:endParaRPr sz="18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0000FF"/>
                </a:solidFill>
              </a:rPr>
              <a:t>Machine models</a:t>
            </a:r>
            <a:r>
              <a:rPr lang="en-AU" sz="2000">
                <a:solidFill>
                  <a:srgbClr val="0000FF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used and their </a:t>
            </a:r>
            <a:r>
              <a:rPr b="1" lang="en-AU" sz="2000">
                <a:solidFill>
                  <a:srgbClr val="0000FF"/>
                </a:solidFill>
              </a:rPr>
              <a:t>evaluation metrics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0C0C0C"/>
                </a:solidFill>
              </a:rPr>
              <a:t>How does the model fit in the </a:t>
            </a:r>
            <a:r>
              <a:rPr b="1" lang="en-AU" sz="2000">
                <a:solidFill>
                  <a:srgbClr val="0000FF"/>
                </a:solidFill>
              </a:rPr>
              <a:t>overall solution</a:t>
            </a:r>
            <a:endParaRPr b="1" sz="20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</a:pPr>
            <a:r>
              <a:rPr lang="en-AU" sz="1800">
                <a:solidFill>
                  <a:srgbClr val="0C0C0C"/>
                </a:solidFill>
              </a:rPr>
              <a:t>Who will use it?</a:t>
            </a:r>
            <a:endParaRPr sz="180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</a:pPr>
            <a:r>
              <a:rPr lang="en-AU" sz="1800">
                <a:solidFill>
                  <a:srgbClr val="0C0C0C"/>
                </a:solidFill>
              </a:rPr>
              <a:t>When is it used?</a:t>
            </a:r>
            <a:endParaRPr sz="1800">
              <a:solidFill>
                <a:srgbClr val="0C0C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</a:pPr>
            <a:r>
              <a:rPr lang="en-AU" sz="1800">
                <a:solidFill>
                  <a:srgbClr val="0C0C0C"/>
                </a:solidFill>
              </a:rPr>
              <a:t>How does it benefit the business?</a:t>
            </a:r>
            <a:endParaRPr sz="1800">
              <a:solidFill>
                <a:srgbClr val="0C0C0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What are the main features used?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Did you find any interesting interactions between features?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Is there a subset of features that would get a significant portion of your final performance? Which features?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>
                <a:highlight>
                  <a:schemeClr val="lt1"/>
                </a:highlight>
              </a:rPr>
              <a:t>How did you select features?</a:t>
            </a:r>
            <a:endParaRPr sz="18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What feature engineering techniques are used?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What are the models used?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How long does it take to train your model?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>
                <a:highlight>
                  <a:schemeClr val="lt1"/>
                </a:highlight>
              </a:rPr>
              <a:t>What are the tools used? (cloud platform, for example)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What are the model performance metrics?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AU" sz="1800"/>
              <a:t>Which model was selected?</a:t>
            </a:r>
            <a:endParaRPr sz="1800">
              <a:solidFill>
                <a:srgbClr val="0C0C0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838200" y="365125"/>
            <a:ext cx="10515600" cy="103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Summary, Conclusions and Next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690175" y="1525200"/>
            <a:ext cx="10963500" cy="287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0000FF"/>
                </a:solidFill>
              </a:rPr>
              <a:t>Summary</a:t>
            </a:r>
            <a:endParaRPr b="1" sz="20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</a:pPr>
            <a:r>
              <a:rPr lang="en-AU" sz="1800">
                <a:solidFill>
                  <a:srgbClr val="0C0C0C"/>
                </a:solidFill>
              </a:rPr>
              <a:t>A brief recap of the presentation</a:t>
            </a:r>
            <a:endParaRPr sz="1800">
              <a:solidFill>
                <a:srgbClr val="0C0C0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0000FF"/>
                </a:solidFill>
              </a:rPr>
              <a:t>Conclusions</a:t>
            </a:r>
            <a:endParaRPr sz="1600">
              <a:solidFill>
                <a:srgbClr val="0C0C0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Char char="●"/>
            </a:pPr>
            <a:r>
              <a:rPr lang="en-AU" sz="1800"/>
              <a:t>What are the main findings and conclusions of the data science process?</a:t>
            </a:r>
            <a:endParaRPr sz="18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rgbClr val="0000FF"/>
                </a:solidFill>
              </a:rPr>
              <a:t>Next steps</a:t>
            </a:r>
            <a:endParaRPr b="1" sz="20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Char char="●"/>
            </a:pPr>
            <a:r>
              <a:rPr lang="en-AU" sz="1600">
                <a:solidFill>
                  <a:srgbClr val="0C0C0C"/>
                </a:solidFill>
              </a:rPr>
              <a:t>How can this project be developed further and implemented in real life?</a:t>
            </a:r>
            <a:endParaRPr sz="1600">
              <a:solidFill>
                <a:srgbClr val="0C0C0C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Calibri"/>
              <a:buChar char="●"/>
            </a:pPr>
            <a:r>
              <a:rPr lang="en-AU" sz="1600"/>
              <a:t>What are the considerations for implementing the model in production?</a:t>
            </a:r>
            <a:endParaRPr sz="16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863" y="4592488"/>
            <a:ext cx="5134274" cy="15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42051" y="1683024"/>
            <a:ext cx="8440500" cy="48276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Appendices</a:t>
            </a:r>
            <a:endParaRPr sz="36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3196575" y="3142850"/>
            <a:ext cx="8703900" cy="27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AU" sz="2500">
                <a:solidFill>
                  <a:schemeClr val="dk1"/>
                </a:solidFill>
              </a:rPr>
              <a:t>Where are the data and code used in the project? (show a simplified list of main items: notebooks, datasets, exported models)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AU" sz="2500">
                <a:solidFill>
                  <a:schemeClr val="dk1"/>
                </a:solidFill>
              </a:rPr>
              <a:t>What are the resources used in the project? (libraries, algorithms, etc)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914125" y="167650"/>
            <a:ext cx="10515600" cy="103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Mini Project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690175" y="1312400"/>
            <a:ext cx="10963500" cy="524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0C0C0C"/>
                </a:solidFill>
              </a:rPr>
              <a:t>The </a:t>
            </a:r>
            <a:r>
              <a:rPr b="1" lang="en-AU" sz="2000">
                <a:solidFill>
                  <a:srgbClr val="0000FF"/>
                </a:solidFill>
              </a:rPr>
              <a:t>objectives</a:t>
            </a:r>
            <a:r>
              <a:rPr lang="en-AU" sz="2000">
                <a:solidFill>
                  <a:srgbClr val="0000FF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of this mini-project is to:</a:t>
            </a:r>
            <a:endParaRPr sz="2000">
              <a:solidFill>
                <a:srgbClr val="0C0C0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Char char="●"/>
            </a:pPr>
            <a:r>
              <a:rPr lang="en-AU" sz="2000">
                <a:solidFill>
                  <a:srgbClr val="0C0C0C"/>
                </a:solidFill>
              </a:rPr>
              <a:t>Apply all what you have learned so far</a:t>
            </a:r>
            <a:endParaRPr sz="2000">
              <a:solidFill>
                <a:srgbClr val="0C0C0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AU" sz="2000">
                <a:solidFill>
                  <a:srgbClr val="0C0C0C"/>
                </a:solidFill>
              </a:rPr>
              <a:t>Prepare you for the </a:t>
            </a:r>
            <a:r>
              <a:rPr b="1" lang="en-AU" sz="2000">
                <a:solidFill>
                  <a:srgbClr val="0000FF"/>
                </a:solidFill>
              </a:rPr>
              <a:t>Capstone project</a:t>
            </a:r>
            <a:endParaRPr b="1" sz="2000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AU" sz="2000">
                <a:solidFill>
                  <a:srgbClr val="0C0C0C"/>
                </a:solidFill>
              </a:rPr>
              <a:t>Understand your </a:t>
            </a:r>
            <a:r>
              <a:rPr b="1" lang="en-AU" sz="2000">
                <a:solidFill>
                  <a:srgbClr val="0000FF"/>
                </a:solidFill>
              </a:rPr>
              <a:t>learning gaps</a:t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0C0C0C"/>
                </a:solidFill>
              </a:rPr>
              <a:t>Please present as if it is </a:t>
            </a:r>
            <a:r>
              <a:rPr b="1" lang="en-AU" sz="2000">
                <a:solidFill>
                  <a:srgbClr val="0000FF"/>
                </a:solidFill>
              </a:rPr>
              <a:t>your job interview take-away test </a:t>
            </a:r>
            <a:r>
              <a:rPr lang="en-AU" sz="2000">
                <a:solidFill>
                  <a:srgbClr val="0C0C0C"/>
                </a:solidFill>
              </a:rPr>
              <a:t>on:</a:t>
            </a:r>
            <a:endParaRPr sz="2000">
              <a:solidFill>
                <a:srgbClr val="0C0C0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AU" sz="2000">
                <a:solidFill>
                  <a:srgbClr val="0000FF"/>
                </a:solidFill>
              </a:rPr>
              <a:t>Business aspects </a:t>
            </a:r>
            <a:r>
              <a:rPr lang="en-AU" sz="2000">
                <a:solidFill>
                  <a:srgbClr val="0C0C0C"/>
                </a:solidFill>
              </a:rPr>
              <a:t>of the project</a:t>
            </a:r>
            <a:endParaRPr sz="2000">
              <a:solidFill>
                <a:srgbClr val="0C0C0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AU" sz="2000">
                <a:solidFill>
                  <a:srgbClr val="0000FF"/>
                </a:solidFill>
              </a:rPr>
              <a:t>Outcomes</a:t>
            </a:r>
            <a:endParaRPr b="1" sz="2000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AU" sz="2000">
                <a:solidFill>
                  <a:srgbClr val="0C0C0C"/>
                </a:solidFill>
              </a:rPr>
              <a:t>Potential </a:t>
            </a:r>
            <a:r>
              <a:rPr b="1" lang="en-AU" sz="2000">
                <a:solidFill>
                  <a:srgbClr val="0000FF"/>
                </a:solidFill>
              </a:rPr>
              <a:t>additional insights</a:t>
            </a:r>
            <a:r>
              <a:rPr b="1" lang="en-AU" sz="2000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that can be obtained from available data</a:t>
            </a:r>
            <a:endParaRPr sz="2000">
              <a:solidFill>
                <a:srgbClr val="0C0C0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AU" sz="2000">
                <a:solidFill>
                  <a:srgbClr val="0000FF"/>
                </a:solidFill>
              </a:rPr>
              <a:t>Data analysis</a:t>
            </a:r>
            <a:r>
              <a:rPr lang="en-AU" sz="2000">
                <a:solidFill>
                  <a:srgbClr val="0C0C0C"/>
                </a:solidFill>
              </a:rPr>
              <a:t> and </a:t>
            </a:r>
            <a:r>
              <a:rPr b="1" lang="en-AU" sz="2000">
                <a:solidFill>
                  <a:srgbClr val="0000FF"/>
                </a:solidFill>
              </a:rPr>
              <a:t>Machine Learning</a:t>
            </a:r>
            <a:r>
              <a:rPr b="1" lang="en-AU" sz="2000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techniques used</a:t>
            </a:r>
            <a:endParaRPr sz="2000">
              <a:solidFill>
                <a:srgbClr val="0C0C0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AU" sz="2000">
                <a:solidFill>
                  <a:srgbClr val="0000FF"/>
                </a:solidFill>
              </a:rPr>
              <a:t>Gaps</a:t>
            </a:r>
            <a:r>
              <a:rPr lang="en-AU" sz="2000">
                <a:solidFill>
                  <a:srgbClr val="0000FF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in your skills</a:t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0C0C0C"/>
                </a:solidFill>
              </a:rPr>
              <a:t>Please </a:t>
            </a:r>
            <a:r>
              <a:rPr b="1" lang="en-AU" sz="2000">
                <a:solidFill>
                  <a:srgbClr val="0000FF"/>
                </a:solidFill>
              </a:rPr>
              <a:t>listen actively</a:t>
            </a:r>
            <a:r>
              <a:rPr b="1" lang="en-AU" sz="2000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to your fellow classmate’s presentation and </a:t>
            </a:r>
            <a:r>
              <a:rPr b="1" lang="en-AU" sz="2000">
                <a:solidFill>
                  <a:srgbClr val="0000FF"/>
                </a:solidFill>
              </a:rPr>
              <a:t>ask questions</a:t>
            </a:r>
            <a:r>
              <a:rPr b="1" lang="en-AU" sz="2000">
                <a:solidFill>
                  <a:srgbClr val="1DBBDD"/>
                </a:solidFill>
              </a:rPr>
              <a:t> </a:t>
            </a:r>
            <a:r>
              <a:rPr lang="en-AU" sz="2000">
                <a:solidFill>
                  <a:srgbClr val="0C0C0C"/>
                </a:solidFill>
              </a:rPr>
              <a:t>as if you are the </a:t>
            </a:r>
            <a:r>
              <a:rPr b="1" lang="en-AU" sz="2000">
                <a:solidFill>
                  <a:srgbClr val="0000FF"/>
                </a:solidFill>
              </a:rPr>
              <a:t>hiring manager</a:t>
            </a:r>
            <a:endParaRPr b="1" sz="20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914125" y="118250"/>
            <a:ext cx="10515600" cy="9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Case study: Home Loans Marketing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25" y="1075550"/>
            <a:ext cx="10928949" cy="5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040108" y="2324268"/>
            <a:ext cx="10709835" cy="3820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t/>
            </a:r>
            <a:endParaRPr sz="44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4755"/>
              </a:buClr>
              <a:buSzPts val="3600"/>
              <a:buFont typeface="Cambria"/>
              <a:buNone/>
            </a:pPr>
            <a:r>
              <a:rPr lang="en-AU" sz="4400">
                <a:solidFill>
                  <a:srgbClr val="FF4600"/>
                </a:solidFill>
                <a:latin typeface="Cambria"/>
                <a:ea typeface="Cambria"/>
                <a:cs typeface="Cambria"/>
                <a:sym typeface="Cambria"/>
              </a:rPr>
              <a:t>Capstone Project</a:t>
            </a:r>
            <a:endParaRPr sz="2400">
              <a:solidFill>
                <a:srgbClr val="FF46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1089130" y="5269266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FF46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1089130" y="4117302"/>
            <a:ext cx="6156352" cy="20286"/>
          </a:xfrm>
          <a:prstGeom prst="straightConnector1">
            <a:avLst/>
          </a:prstGeom>
          <a:noFill/>
          <a:ln cap="flat" cmpd="sng" w="28575">
            <a:solidFill>
              <a:srgbClr val="FF46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5460950" y="2459750"/>
            <a:ext cx="5225700" cy="24516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Appendices</a:t>
            </a:r>
            <a:endParaRPr sz="36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914125" y="118250"/>
            <a:ext cx="10515600" cy="9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Recommended modelling steps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128300" y="1361725"/>
            <a:ext cx="63645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00FF"/>
                </a:solidFill>
              </a:rPr>
              <a:t>1.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00FF"/>
                </a:solidFill>
              </a:rPr>
              <a:t>2.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minimal EDA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00FF"/>
                </a:solidFill>
              </a:rPr>
              <a:t>3.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Dummy Classifier or Regressor (aka zero-information learning)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00FF"/>
                </a:solidFill>
              </a:rPr>
              <a:t>1.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sckit-learn or do it by hand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rgbClr val="0000FF"/>
                </a:solidFill>
              </a:rPr>
              <a:t>4.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naive classifier or regressor (minimal learning). For example using 1 feature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solidFill>
                  <a:srgbClr val="0000FF"/>
                </a:solidFill>
              </a:rPr>
              <a:t>5.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on the above and iterate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6838250" y="1115850"/>
            <a:ext cx="5239800" cy="5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2400">
                <a:solidFill>
                  <a:srgbClr val="0000FF"/>
                </a:solidFill>
              </a:rPr>
              <a:t>Improving models:</a:t>
            </a:r>
            <a:endParaRPr b="1"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100">
                <a:solidFill>
                  <a:srgbClr val="0000FF"/>
                </a:solidFill>
              </a:rPr>
              <a:t>1.</a:t>
            </a:r>
            <a:r>
              <a:rPr lang="en-AU" sz="2100">
                <a:solidFill>
                  <a:schemeClr val="dk1"/>
                </a:solidFill>
              </a:rPr>
              <a:t>Improve data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100">
                <a:solidFill>
                  <a:srgbClr val="0000FF"/>
                </a:solidFill>
              </a:rPr>
              <a:t>1.</a:t>
            </a:r>
            <a:r>
              <a:rPr lang="en-AU" sz="2100">
                <a:solidFill>
                  <a:schemeClr val="dk1"/>
                </a:solidFill>
              </a:rPr>
              <a:t>More data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100">
                <a:solidFill>
                  <a:srgbClr val="0000FF"/>
                </a:solidFill>
              </a:rPr>
              <a:t>2.</a:t>
            </a:r>
            <a:r>
              <a:rPr lang="en-AU" sz="2100">
                <a:solidFill>
                  <a:schemeClr val="dk1"/>
                </a:solidFill>
              </a:rPr>
              <a:t>Less NaN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100">
                <a:solidFill>
                  <a:srgbClr val="0000FF"/>
                </a:solidFill>
              </a:rPr>
              <a:t>3.</a:t>
            </a:r>
            <a:r>
              <a:rPr lang="en-AU" sz="2100">
                <a:solidFill>
                  <a:schemeClr val="dk1"/>
                </a:solidFill>
              </a:rPr>
              <a:t>Remove outliers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100">
                <a:solidFill>
                  <a:srgbClr val="0000FF"/>
                </a:solidFill>
              </a:rPr>
              <a:t>4.</a:t>
            </a:r>
            <a:r>
              <a:rPr lang="en-AU" sz="2100">
                <a:solidFill>
                  <a:schemeClr val="dk1"/>
                </a:solidFill>
              </a:rPr>
              <a:t>etc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100">
                <a:solidFill>
                  <a:srgbClr val="0000FF"/>
                </a:solidFill>
              </a:rPr>
              <a:t>2.</a:t>
            </a:r>
            <a:r>
              <a:rPr lang="en-AU" sz="2100">
                <a:solidFill>
                  <a:schemeClr val="dk1"/>
                </a:solidFill>
              </a:rPr>
              <a:t>Select your features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100">
                <a:solidFill>
                  <a:srgbClr val="0000FF"/>
                </a:solidFill>
              </a:rPr>
              <a:t>1.</a:t>
            </a:r>
            <a:r>
              <a:rPr lang="en-AU" sz="2100">
                <a:solidFill>
                  <a:schemeClr val="dk1"/>
                </a:solidFill>
              </a:rPr>
              <a:t>More features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100">
                <a:solidFill>
                  <a:srgbClr val="0000FF"/>
                </a:solidFill>
              </a:rPr>
              <a:t>3.</a:t>
            </a:r>
            <a:r>
              <a:rPr lang="en-AU" sz="2100">
                <a:solidFill>
                  <a:schemeClr val="dk1"/>
                </a:solidFill>
              </a:rPr>
              <a:t>Select algorithm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100">
                <a:solidFill>
                  <a:srgbClr val="0000FF"/>
                </a:solidFill>
              </a:rPr>
              <a:t>1.</a:t>
            </a:r>
            <a:r>
              <a:rPr lang="en-AU" sz="2100">
                <a:solidFill>
                  <a:schemeClr val="dk1"/>
                </a:solidFill>
              </a:rPr>
              <a:t>Make sure you compare at least 3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100">
                <a:solidFill>
                  <a:srgbClr val="0000FF"/>
                </a:solidFill>
              </a:rPr>
              <a:t>4.</a:t>
            </a:r>
            <a:r>
              <a:rPr lang="en-AU" sz="2100">
                <a:solidFill>
                  <a:schemeClr val="dk1"/>
                </a:solidFill>
              </a:rPr>
              <a:t>Hyperparameters tuning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4928100" y="2469625"/>
            <a:ext cx="5225700" cy="2451600"/>
          </a:xfrm>
          <a:prstGeom prst="rect">
            <a:avLst/>
          </a:prstGeom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36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End of Presentation!</a:t>
            </a:r>
            <a:endParaRPr sz="36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283575" y="295250"/>
            <a:ext cx="8440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What is Capstone Project?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858475" y="1263050"/>
            <a:ext cx="10736100" cy="4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•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required to </a:t>
            </a:r>
            <a:r>
              <a:rPr b="1" lang="en-A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Define, Design and Deliver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AU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 Science project</a:t>
            </a:r>
            <a:r>
              <a:rPr b="1" lang="en-AU" sz="2000">
                <a:solidFill>
                  <a:srgbClr val="1DBBD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towards the end of the course.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What are some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milestones?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•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-8 weeks: present </a:t>
            </a:r>
            <a:r>
              <a:rPr b="1" lang="en-AU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 ideas for the project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•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-6 weeks: decide on one option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•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-5 weeks: collect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•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-4 weeks: present initial findings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•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-2 weeks: present an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dk1"/>
                </a:solidFill>
              </a:rPr>
              <a:t>•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 week: Dry run of final presentation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800">
                <a:solidFill>
                  <a:schemeClr val="dk1"/>
                </a:solidFill>
              </a:rPr>
              <a:t>•</a:t>
            </a: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day of course: </a:t>
            </a:r>
            <a:r>
              <a:rPr b="1" lang="en-AU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Present final report 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283575" y="295250"/>
            <a:ext cx="8440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What to present</a:t>
            </a:r>
            <a:r>
              <a:rPr lang="en-AU"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858475" y="1263050"/>
            <a:ext cx="10686600" cy="4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Business perspective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Business insights uncovered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Business scenarios for how the project can be deployed and used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Approach for estimating business value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Technical perspective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Techniques used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Model validation results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451325" y="275525"/>
            <a:ext cx="8440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Project Evaluation Criteria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18425" y="2072325"/>
            <a:ext cx="6552000" cy="4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Definition (20%)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Business context, stakeholders and value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description, sources, quality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Design (30%)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Data exploration, analysis and visualisation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Documentation: text document, presentation and Notebook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The project planning, effort allocation and next steps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82175" y="1223575"/>
            <a:ext cx="11554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600">
                <a:solidFill>
                  <a:srgbClr val="0C0C0C"/>
                </a:solidFill>
              </a:rPr>
              <a:t>T</a:t>
            </a:r>
            <a:r>
              <a:rPr lang="en-AU" sz="1800">
                <a:solidFill>
                  <a:srgbClr val="0C0C0C"/>
                </a:solidFill>
              </a:rPr>
              <a:t>he project is evaluated on the quality, clarity and completeness of the definition, design and delivery of the project.</a:t>
            </a:r>
            <a:endParaRPr sz="18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6492900" y="2062325"/>
            <a:ext cx="5699100" cy="4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Delivery (50%)</a:t>
            </a:r>
            <a:endParaRPr b="1"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Creation of  an effective reproducible pipeline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Machine Learning model algorithms and accuracy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Overall end-to-end solution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●"/>
            </a:pPr>
            <a:r>
              <a:rPr lang="en-AU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Delivery of the presentation, poise and audience engagement</a:t>
            </a:r>
            <a:endParaRPr sz="24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88350" y="3043800"/>
            <a:ext cx="30153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Questions?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2997450" y="3043800"/>
            <a:ext cx="6197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Presentation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38350" y="2466100"/>
            <a:ext cx="27687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Agenda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018075" y="98525"/>
            <a:ext cx="4761900" cy="6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Biography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Professional Experience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Science learnings and experiences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Relevance to the project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Context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Industry / Domain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area / statement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Why is this area interesting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Previous work in this area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Define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Business Aspects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Business Question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Business Value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Science Aspects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Question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Required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Sourced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430100" y="767850"/>
            <a:ext cx="4761900" cy="5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exploration, analysis and visualisation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 flow used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Deliver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models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 Solutions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lang="en-A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Summary, conclusions and next steps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9450" y="1835400"/>
            <a:ext cx="107331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6000">
                <a:solidFill>
                  <a:srgbClr val="0000FF"/>
                </a:solidFill>
              </a:rPr>
              <a:t>Project Title</a:t>
            </a:r>
            <a:endParaRPr sz="60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3200">
                <a:solidFill>
                  <a:srgbClr val="0000FF"/>
                </a:solidFill>
              </a:rPr>
              <a:t>Capstone Project</a:t>
            </a:r>
            <a:endParaRPr sz="3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BADD"/>
              </a:buClr>
              <a:buSzPts val="4400"/>
              <a:buFont typeface="Calibri"/>
              <a:buNone/>
            </a:pPr>
            <a:r>
              <a:rPr lang="en-AU" sz="3200">
                <a:solidFill>
                  <a:srgbClr val="0000FF"/>
                </a:solidFill>
              </a:rPr>
              <a:t>Presenter’s name and role (ideally Data Scientist)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