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6" r:id="rId2"/>
    <p:sldId id="264" r:id="rId3"/>
    <p:sldId id="263" r:id="rId4"/>
    <p:sldId id="262" r:id="rId5"/>
    <p:sldId id="257" r:id="rId6"/>
    <p:sldId id="258" r:id="rId7"/>
    <p:sldId id="259" r:id="rId8"/>
    <p:sldId id="260" r:id="rId9"/>
    <p:sldId id="261" r:id="rId10"/>
    <p:sldId id="265" r:id="rId11"/>
    <p:sldId id="268" r:id="rId12"/>
    <p:sldId id="267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31AA-AC1D-4FBF-B53D-51BB9C3B29E6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224B-66BF-4FAF-A584-F3C73732ECF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0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31AA-AC1D-4FBF-B53D-51BB9C3B29E6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224B-66BF-4FAF-A584-F3C73732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8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31AA-AC1D-4FBF-B53D-51BB9C3B29E6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224B-66BF-4FAF-A584-F3C73732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45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31AA-AC1D-4FBF-B53D-51BB9C3B29E6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224B-66BF-4FAF-A584-F3C73732ECF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9722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31AA-AC1D-4FBF-B53D-51BB9C3B29E6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224B-66BF-4FAF-A584-F3C73732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31AA-AC1D-4FBF-B53D-51BB9C3B29E6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224B-66BF-4FAF-A584-F3C73732ECF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1705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31AA-AC1D-4FBF-B53D-51BB9C3B29E6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224B-66BF-4FAF-A584-F3C73732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46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31AA-AC1D-4FBF-B53D-51BB9C3B29E6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224B-66BF-4FAF-A584-F3C73732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15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31AA-AC1D-4FBF-B53D-51BB9C3B29E6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224B-66BF-4FAF-A584-F3C73732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3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31AA-AC1D-4FBF-B53D-51BB9C3B29E6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224B-66BF-4FAF-A584-F3C73732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9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31AA-AC1D-4FBF-B53D-51BB9C3B29E6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224B-66BF-4FAF-A584-F3C73732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1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31AA-AC1D-4FBF-B53D-51BB9C3B29E6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224B-66BF-4FAF-A584-F3C73732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1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31AA-AC1D-4FBF-B53D-51BB9C3B29E6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224B-66BF-4FAF-A584-F3C73732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9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31AA-AC1D-4FBF-B53D-51BB9C3B29E6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224B-66BF-4FAF-A584-F3C73732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5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31AA-AC1D-4FBF-B53D-51BB9C3B29E6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224B-66BF-4FAF-A584-F3C73732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6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31AA-AC1D-4FBF-B53D-51BB9C3B29E6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224B-66BF-4FAF-A584-F3C73732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1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31AA-AC1D-4FBF-B53D-51BB9C3B29E6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224B-66BF-4FAF-A584-F3C73732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5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1F131AA-AC1D-4FBF-B53D-51BB9C3B29E6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B99224B-66BF-4FAF-A584-F3C73732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37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4249" y="811368"/>
            <a:ext cx="107308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PREDICTIVE MARKETING ANALYTICS 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935" y="1741533"/>
            <a:ext cx="6221033" cy="497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5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7730" y="283335"/>
            <a:ext cx="524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Rounded MT Bold" panose="020F0704030504030204" pitchFamily="34" charset="0"/>
              </a:rPr>
              <a:t>Evaluate</a:t>
            </a:r>
            <a:r>
              <a:rPr lang="en-US" sz="2800" dirty="0" smtClean="0">
                <a:latin typeface="Arial Rounded MT Bold" panose="020F0704030504030204" pitchFamily="34" charset="0"/>
              </a:rPr>
              <a:t> </a:t>
            </a:r>
            <a:r>
              <a:rPr lang="en-US" sz="3600" b="1" dirty="0">
                <a:latin typeface="Arial Rounded MT Bold" panose="020F0704030504030204" pitchFamily="34" charset="0"/>
              </a:rPr>
              <a:t>the Model</a:t>
            </a:r>
            <a:endParaRPr lang="en-US" sz="3600" b="1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693" y="1306405"/>
            <a:ext cx="4509283" cy="4722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98" y="1228685"/>
            <a:ext cx="66579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397" y="283335"/>
            <a:ext cx="5653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Rounded MT Bold" panose="020F0704030504030204" pitchFamily="34" charset="0"/>
              </a:rPr>
              <a:t>Attract Ideal Customers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707" y="1477917"/>
            <a:ext cx="8532685" cy="386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3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67425"/>
            <a:ext cx="59114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>
                <a:latin typeface="Arial Rounded MT Bold" panose="020F0704030504030204" pitchFamily="34" charset="0"/>
              </a:rPr>
              <a:t>Potential Sale Increase</a:t>
            </a:r>
            <a:endParaRPr lang="en-US" sz="3600" b="1" dirty="0">
              <a:latin typeface="Arial Rounded MT Bold" panose="020F07040305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949" y="916787"/>
            <a:ext cx="9648825" cy="2857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36" y="4137002"/>
            <a:ext cx="103822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6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7016" y="694317"/>
            <a:ext cx="24487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References: 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8117" y="1608718"/>
            <a:ext cx="6022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http://archive.ics.uci.edu/ml/datasets/Online+Retail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0416" y="2369231"/>
            <a:ext cx="103028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https://towardsdatascience.com/data-driven-growth-with-python-part-3-customer-lifetime-value-prediction-6017802f2e0f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https://support.treasuredata.com/hc/en-us/articles/360001458407-Predicting-Customer-Behavior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77016" y="4514738"/>
            <a:ext cx="9892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https://www.wsj.com/articles/predictive-analytics-give-a-boost-to-diageos-cost-savings-efforts-11556208946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9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1235" y="2472744"/>
            <a:ext cx="74697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atin typeface="Arial Rounded MT Bold" panose="020F0704030504030204" pitchFamily="34" charset="0"/>
              </a:rPr>
              <a:t>Thank you</a:t>
            </a:r>
            <a:endParaRPr lang="en-US" sz="80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57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1825" y="1996226"/>
            <a:ext cx="94659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 Rounded MT Bold" panose="020F0704030504030204" pitchFamily="34" charset="0"/>
              </a:rPr>
              <a:t>Industry certification on Data Science and Artificial </a:t>
            </a:r>
            <a:r>
              <a:rPr lang="en-US" sz="2000" b="1" dirty="0">
                <a:latin typeface="Arial Rounded MT Bold" panose="020F0704030504030204" pitchFamily="34" charset="0"/>
              </a:rPr>
              <a:t>Intelligence</a:t>
            </a:r>
          </a:p>
          <a:p>
            <a:pPr marL="0" lvl="2"/>
            <a:r>
              <a:rPr lang="en-US" sz="2000" b="1" dirty="0" smtClean="0">
                <a:latin typeface="Arial Rounded MT Bold" panose="020F0704030504030204" pitchFamily="34" charset="0"/>
              </a:rPr>
              <a:t>              -</a:t>
            </a:r>
            <a:r>
              <a:rPr lang="en-US" sz="2000" b="1" dirty="0">
                <a:latin typeface="Arial Rounded MT Bold" panose="020F0704030504030204" pitchFamily="34" charset="0"/>
              </a:rPr>
              <a:t>Institute </a:t>
            </a:r>
            <a:r>
              <a:rPr lang="en-US" sz="2000" b="1" dirty="0">
                <a:latin typeface="Arial Rounded MT Bold" panose="020F0704030504030204" pitchFamily="34" charset="0"/>
              </a:rPr>
              <a:t>of Data</a:t>
            </a:r>
            <a:endParaRPr lang="en-US" sz="2000" b="1" dirty="0">
              <a:latin typeface="Arial Rounded MT Bold" panose="020F0704030504030204" pitchFamily="34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 Rounded MT Bold" panose="020F0704030504030204" pitchFamily="34" charset="0"/>
              </a:rPr>
              <a:t>Bachelor of Engineering- Information </a:t>
            </a:r>
            <a:r>
              <a:rPr lang="en-US" sz="2000" b="1" dirty="0">
                <a:latin typeface="Arial Rounded MT Bold" panose="020F0704030504030204" pitchFamily="34" charset="0"/>
              </a:rPr>
              <a:t>Science</a:t>
            </a:r>
          </a:p>
          <a:p>
            <a:r>
              <a:rPr lang="en-US" sz="2000" b="1" dirty="0">
                <a:latin typeface="Arial Rounded MT Bold" panose="020F0704030504030204" pitchFamily="34" charset="0"/>
              </a:rPr>
              <a:t>	-St </a:t>
            </a:r>
            <a:r>
              <a:rPr lang="en-US" sz="2000" b="1" dirty="0">
                <a:latin typeface="Arial Rounded MT Bold" panose="020F0704030504030204" pitchFamily="34" charset="0"/>
              </a:rPr>
              <a:t>Joseph Engineering </a:t>
            </a:r>
            <a:r>
              <a:rPr lang="en-US" sz="2000" b="1" dirty="0">
                <a:latin typeface="Arial Rounded MT Bold" panose="020F0704030504030204" pitchFamily="34" charset="0"/>
              </a:rPr>
              <a:t>College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 Rounded MT Bold" panose="020F0704030504030204" pitchFamily="34" charset="0"/>
              </a:rPr>
              <a:t>8 years of experience in software development and data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1825" y="631065"/>
            <a:ext cx="689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 Rounded MT Bold" panose="020F0704030504030204" pitchFamily="34" charset="0"/>
              </a:rPr>
              <a:t>Jovita Jasmine D Souza</a:t>
            </a:r>
            <a:endParaRPr lang="en-US" sz="28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84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47731"/>
            <a:ext cx="120031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What promotional offer to give to a particular </a:t>
            </a:r>
            <a:r>
              <a:rPr lang="en-US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customer in a given time </a:t>
            </a:r>
            <a:r>
              <a:rPr lang="en-US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?</a:t>
            </a:r>
          </a:p>
          <a:p>
            <a:endParaRPr lang="en-US" sz="2800" dirty="0">
              <a:latin typeface="Arial Black" panose="020B0A04020102020204" pitchFamily="34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When to give a promotional offer to a particular customer </a:t>
            </a:r>
            <a:r>
              <a:rPr lang="en-US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and for what value?</a:t>
            </a:r>
            <a:endParaRPr lang="en-US" sz="28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406" y="2670265"/>
            <a:ext cx="4315496" cy="418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664" y="77273"/>
            <a:ext cx="6294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 Rounded MT Bold" panose="020F0704030504030204" pitchFamily="34" charset="0"/>
              </a:rPr>
              <a:t>Steps :</a:t>
            </a:r>
            <a:endParaRPr lang="en-US" sz="3600" b="1" dirty="0">
              <a:latin typeface="Arial Rounded MT Bold" panose="020F07040305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4" y="1687132"/>
            <a:ext cx="12014375" cy="261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7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53" y="647700"/>
            <a:ext cx="5534025" cy="3067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466" y="3714750"/>
            <a:ext cx="5553075" cy="3143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741" y="647700"/>
            <a:ext cx="5695950" cy="30670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6785" y="-51515"/>
            <a:ext cx="6294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Rounded MT Bold" panose="020F0704030504030204" pitchFamily="34" charset="0"/>
              </a:rPr>
              <a:t>Exploratory</a:t>
            </a:r>
            <a:r>
              <a:rPr lang="en-US" sz="2400" b="1" dirty="0" smtClean="0">
                <a:latin typeface="Arial Rounded MT Bold" panose="020F0704030504030204" pitchFamily="34" charset="0"/>
              </a:rPr>
              <a:t> </a:t>
            </a:r>
            <a:r>
              <a:rPr lang="en-US" sz="3600" b="1" dirty="0">
                <a:latin typeface="Arial Rounded MT Bold" panose="020F0704030504030204" pitchFamily="34" charset="0"/>
              </a:rPr>
              <a:t>Data</a:t>
            </a:r>
            <a:r>
              <a:rPr lang="en-US" sz="2400" b="1" dirty="0" smtClean="0">
                <a:latin typeface="Arial Rounded MT Bold" panose="020F0704030504030204" pitchFamily="34" charset="0"/>
              </a:rPr>
              <a:t> </a:t>
            </a:r>
            <a:r>
              <a:rPr lang="en-US" sz="3600" b="1" dirty="0">
                <a:latin typeface="Arial Rounded MT Bold" panose="020F0704030504030204" pitchFamily="34" charset="0"/>
              </a:rPr>
              <a:t>Analysis</a:t>
            </a:r>
            <a:endParaRPr lang="en-US" sz="36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68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713" y="487423"/>
            <a:ext cx="8972550" cy="2790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492" y="3216623"/>
            <a:ext cx="6540992" cy="36413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453" y="25758"/>
            <a:ext cx="454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 Rounded MT Bold" panose="020F0704030504030204" pitchFamily="34" charset="0"/>
              </a:rPr>
              <a:t>Exploratory Data Analysis</a:t>
            </a:r>
            <a:endParaRPr lang="en-US" sz="24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7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82" y="1428279"/>
            <a:ext cx="5138670" cy="42174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302" y="1428279"/>
            <a:ext cx="5475775" cy="42174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022" y="762241"/>
            <a:ext cx="9754733" cy="4930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3183" y="115910"/>
            <a:ext cx="6181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Rounded MT Bold" panose="020F0704030504030204" pitchFamily="34" charset="0"/>
              </a:rPr>
              <a:t>Clustering the customers</a:t>
            </a:r>
            <a:endParaRPr lang="en-US" sz="36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89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4851" y="270456"/>
            <a:ext cx="7147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Rounded MT Bold" panose="020F0704030504030204" pitchFamily="34" charset="0"/>
              </a:rPr>
              <a:t>Building Predictive Modelling</a:t>
            </a:r>
            <a:endParaRPr lang="en-US" sz="3600" b="1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9" y="1797004"/>
            <a:ext cx="11957310" cy="292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1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75903"/>
              </p:ext>
            </p:extLst>
          </p:nvPr>
        </p:nvGraphicFramePr>
        <p:xfrm>
          <a:off x="334851" y="1571819"/>
          <a:ext cx="4707591" cy="33593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1385"/>
                <a:gridCol w="2462226"/>
                <a:gridCol w="93980"/>
              </a:tblGrid>
              <a:tr h="7217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Next Purchase Day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Next Purchase Day Range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93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0-30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6593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31-70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6593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71-150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6593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151-999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423" y="1557537"/>
            <a:ext cx="6577376" cy="33735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4851" y="270456"/>
            <a:ext cx="6993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Rounded MT Bold" panose="020F0704030504030204" pitchFamily="34" charset="0"/>
              </a:rPr>
              <a:t>Building</a:t>
            </a:r>
            <a:r>
              <a:rPr lang="en-US" sz="2400" dirty="0" smtClean="0">
                <a:latin typeface="Arial Rounded MT Bold" panose="020F0704030504030204" pitchFamily="34" charset="0"/>
              </a:rPr>
              <a:t> </a:t>
            </a:r>
            <a:r>
              <a:rPr lang="en-US" sz="3600" b="1" dirty="0">
                <a:latin typeface="Arial Rounded MT Bold" panose="020F0704030504030204" pitchFamily="34" charset="0"/>
              </a:rPr>
              <a:t>Predictive</a:t>
            </a:r>
            <a:r>
              <a:rPr lang="en-US" sz="2400" dirty="0" smtClean="0">
                <a:latin typeface="Arial Rounded MT Bold" panose="020F0704030504030204" pitchFamily="34" charset="0"/>
              </a:rPr>
              <a:t> </a:t>
            </a:r>
            <a:r>
              <a:rPr lang="en-US" sz="3600" b="1" dirty="0">
                <a:latin typeface="Arial Rounded MT Bold" panose="020F0704030504030204" pitchFamily="34" charset="0"/>
              </a:rPr>
              <a:t>Modelling</a:t>
            </a:r>
            <a:endParaRPr lang="en-US" sz="36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4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1727</TotalTime>
  <Words>111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Aharoni</vt:lpstr>
      <vt:lpstr>Arial</vt:lpstr>
      <vt:lpstr>Arial Black</vt:lpstr>
      <vt:lpstr>Arial Rounded MT Bold</vt:lpstr>
      <vt:lpstr>Calibri</vt:lpstr>
      <vt:lpstr>Century Gothic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Jewin Dsilva</dc:creator>
  <cp:lastModifiedBy>Jewin Dsilva</cp:lastModifiedBy>
  <cp:revision>44</cp:revision>
  <dcterms:created xsi:type="dcterms:W3CDTF">2020-03-10T23:00:45Z</dcterms:created>
  <dcterms:modified xsi:type="dcterms:W3CDTF">2020-03-12T11:15:01Z</dcterms:modified>
</cp:coreProperties>
</file>