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autoCompressPictures="0">
  <p:sldMasterIdLst>
    <p:sldMasterId id="2147483660" r:id="rId1"/>
  </p:sldMasterIdLst>
  <p:notesMasterIdLst>
    <p:notesMasterId r:id="rId15"/>
  </p:notesMasterIdLst>
  <p:sldIdLst>
    <p:sldId id="256" r:id="rId2"/>
    <p:sldId id="271" r:id="rId3"/>
    <p:sldId id="259" r:id="rId4"/>
    <p:sldId id="293" r:id="rId5"/>
    <p:sldId id="260" r:id="rId6"/>
    <p:sldId id="280" r:id="rId7"/>
    <p:sldId id="291" r:id="rId8"/>
    <p:sldId id="292" r:id="rId9"/>
    <p:sldId id="287" r:id="rId10"/>
    <p:sldId id="290" r:id="rId11"/>
    <p:sldId id="273" r:id="rId12"/>
    <p:sldId id="264" r:id="rId13"/>
    <p:sldId id="278" r:id="rId14"/>
  </p:sldIdLst>
  <p:sldSz cx="9144000" cy="5143500" type="screen16x9"/>
  <p:notesSz cx="6858000" cy="9144000"/>
  <p:embeddedFontLst>
    <p:embeddedFont>
      <p:font typeface="Poppins" pitchFamily="2" charset="77"/>
      <p:regular r:id="rId16"/>
      <p:bold r:id="rId17"/>
      <p:italic r:id="rId18"/>
      <p:boldItalic r:id="rId19"/>
    </p:embeddedFont>
    <p:embeddedFont>
      <p:font typeface="Poppins Light" pitchFamily="2" charset="77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74DBAA7-2948-420E-824C-59432EF208EC}">
  <a:tblStyle styleId="{D74DBAA7-2948-420E-824C-59432EF208E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68"/>
    <p:restoredTop sz="95897"/>
  </p:normalViewPr>
  <p:slideViewPr>
    <p:cSldViewPr snapToGrid="0" snapToObjects="1">
      <p:cViewPr varScale="1">
        <p:scale>
          <a:sx n="165" d="100"/>
          <a:sy n="165" d="100"/>
        </p:scale>
        <p:origin x="22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00689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384572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692407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92400" y="-407850"/>
            <a:ext cx="5959200" cy="5959200"/>
          </a:xfrm>
          <a:prstGeom prst="ellipse">
            <a:avLst/>
          </a:prstGeom>
          <a:solidFill>
            <a:srgbClr val="000000">
              <a:alpha val="26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501210" y="175873"/>
            <a:ext cx="2451351" cy="2451351"/>
            <a:chOff x="6680825" y="2549350"/>
            <a:chExt cx="1539600" cy="1539600"/>
          </a:xfrm>
        </p:grpSpPr>
        <p:sp>
          <p:nvSpPr>
            <p:cNvPr id="12" name="Google Shape;12;p2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000000">
                <a:alpha val="18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name="adj" fmla="val 495"/>
              </a:avLst>
            </a:prstGeom>
            <a:solidFill>
              <a:srgbClr val="000000">
                <a:alpha val="65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" name="Google Shape;15;p2"/>
          <p:cNvGrpSpPr/>
          <p:nvPr/>
        </p:nvGrpSpPr>
        <p:grpSpPr>
          <a:xfrm>
            <a:off x="6427669" y="2502633"/>
            <a:ext cx="2324700" cy="2324700"/>
            <a:chOff x="-474900" y="321200"/>
            <a:chExt cx="2324700" cy="2324700"/>
          </a:xfrm>
        </p:grpSpPr>
        <p:sp>
          <p:nvSpPr>
            <p:cNvPr id="16" name="Google Shape;16;p2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20;p2"/>
          <p:cNvSpPr txBox="1">
            <a:spLocks noGrp="1"/>
          </p:cNvSpPr>
          <p:nvPr>
            <p:ph type="ctrTitle"/>
          </p:nvPr>
        </p:nvSpPr>
        <p:spPr>
          <a:xfrm>
            <a:off x="2211600" y="1991850"/>
            <a:ext cx="4720800" cy="1159800"/>
          </a:xfrm>
          <a:prstGeom prst="rect">
            <a:avLst/>
          </a:prstGeom>
          <a:effectLst>
            <a:outerShdw blurRad="85725" dist="19050" dir="540000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rgbClr val="000000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1592400" y="-407850"/>
            <a:ext cx="5959200" cy="5959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" name="Google Shape;23;p3"/>
          <p:cNvGrpSpPr/>
          <p:nvPr/>
        </p:nvGrpSpPr>
        <p:grpSpPr>
          <a:xfrm>
            <a:off x="6427669" y="2502633"/>
            <a:ext cx="2324700" cy="2324700"/>
            <a:chOff x="-474900" y="321200"/>
            <a:chExt cx="2324700" cy="2324700"/>
          </a:xfrm>
        </p:grpSpPr>
        <p:sp>
          <p:nvSpPr>
            <p:cNvPr id="24" name="Google Shape;24;p3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3"/>
          <p:cNvSpPr txBox="1">
            <a:spLocks noGrp="1"/>
          </p:cNvSpPr>
          <p:nvPr>
            <p:ph type="ctrTitle"/>
          </p:nvPr>
        </p:nvSpPr>
        <p:spPr>
          <a:xfrm>
            <a:off x="2569800" y="2236800"/>
            <a:ext cx="4004400" cy="95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subTitle" idx="1"/>
          </p:nvPr>
        </p:nvSpPr>
        <p:spPr>
          <a:xfrm>
            <a:off x="2569800" y="3188701"/>
            <a:ext cx="400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grpSp>
        <p:nvGrpSpPr>
          <p:cNvPr id="30" name="Google Shape;30;p3"/>
          <p:cNvGrpSpPr/>
          <p:nvPr/>
        </p:nvGrpSpPr>
        <p:grpSpPr>
          <a:xfrm>
            <a:off x="764825" y="439375"/>
            <a:ext cx="1924500" cy="1924500"/>
            <a:chOff x="6680825" y="2549350"/>
            <a:chExt cx="1539600" cy="1539600"/>
          </a:xfrm>
        </p:grpSpPr>
        <p:sp>
          <p:nvSpPr>
            <p:cNvPr id="31" name="Google Shape;31;p3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666666">
                <a:alpha val="526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666666">
                <a:alpha val="526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name="adj" fmla="val 495"/>
              </a:avLst>
            </a:prstGeom>
            <a:solidFill>
              <a:srgbClr val="666666">
                <a:alpha val="526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oogle Shape;35;p4"/>
          <p:cNvGrpSpPr/>
          <p:nvPr/>
        </p:nvGrpSpPr>
        <p:grpSpPr>
          <a:xfrm>
            <a:off x="818844" y="502333"/>
            <a:ext cx="2324700" cy="2324700"/>
            <a:chOff x="-474900" y="321200"/>
            <a:chExt cx="2324700" cy="2324700"/>
          </a:xfrm>
        </p:grpSpPr>
        <p:sp>
          <p:nvSpPr>
            <p:cNvPr id="36" name="Google Shape;36;p4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4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4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4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" name="Google Shape;40;p4"/>
          <p:cNvSpPr/>
          <p:nvPr/>
        </p:nvSpPr>
        <p:spPr>
          <a:xfrm>
            <a:off x="1794525" y="-407900"/>
            <a:ext cx="5959200" cy="5959200"/>
          </a:xfrm>
          <a:prstGeom prst="ellipse">
            <a:avLst/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4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4"/>
          <p:cNvSpPr txBox="1">
            <a:spLocks noGrp="1"/>
          </p:cNvSpPr>
          <p:nvPr>
            <p:ph type="body" idx="1"/>
          </p:nvPr>
        </p:nvSpPr>
        <p:spPr>
          <a:xfrm>
            <a:off x="2385525" y="1310550"/>
            <a:ext cx="4777200" cy="326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93700" rtl="0">
              <a:spcBef>
                <a:spcPts val="600"/>
              </a:spcBef>
              <a:spcAft>
                <a:spcPts val="0"/>
              </a:spcAft>
              <a:buSzPts val="2600"/>
              <a:buFont typeface="Poppins"/>
              <a:buChar char="￮"/>
              <a:defRPr sz="2600" b="1"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93700" rtl="0"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￮"/>
              <a:defRPr sz="2600" b="1"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93700" rtl="0"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￮"/>
              <a:defRPr sz="2600" b="1"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93700" rtl="0"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●"/>
              <a:defRPr sz="2600" b="1"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93700" rtl="0"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○"/>
              <a:defRPr sz="2600" b="1"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93700" rtl="0"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■"/>
              <a:defRPr sz="2600" b="1"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93700" rtl="0"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●"/>
              <a:defRPr sz="2600" b="1"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93700" rtl="0"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○"/>
              <a:defRPr sz="2600" b="1"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93700"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■"/>
              <a:defRPr sz="2600" b="1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43" name="Google Shape;43;p4"/>
          <p:cNvSpPr txBox="1"/>
          <p:nvPr/>
        </p:nvSpPr>
        <p:spPr>
          <a:xfrm>
            <a:off x="1599200" y="1326625"/>
            <a:ext cx="7641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>
                <a:latin typeface="Poppins"/>
                <a:ea typeface="Poppins"/>
                <a:cs typeface="Poppins"/>
                <a:sym typeface="Poppins"/>
              </a:rPr>
              <a:t>“</a:t>
            </a:r>
            <a:endParaRPr sz="7200" b="1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4" name="Google Shape;44;p4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"/>
          <p:cNvSpPr/>
          <p:nvPr/>
        </p:nvSpPr>
        <p:spPr>
          <a:xfrm>
            <a:off x="6081700" y="764000"/>
            <a:ext cx="3615600" cy="3615600"/>
          </a:xfrm>
          <a:prstGeom prst="ellipse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" name="Google Shape;47;p5"/>
          <p:cNvGrpSpPr/>
          <p:nvPr/>
        </p:nvGrpSpPr>
        <p:grpSpPr>
          <a:xfrm>
            <a:off x="-442731" y="337284"/>
            <a:ext cx="2324700" cy="2324700"/>
            <a:chOff x="-474900" y="321200"/>
            <a:chExt cx="2324700" cy="2324700"/>
          </a:xfrm>
        </p:grpSpPr>
        <p:sp>
          <p:nvSpPr>
            <p:cNvPr id="48" name="Google Shape;48;p5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5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5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1"/>
          </p:nvPr>
        </p:nvSpPr>
        <p:spPr>
          <a:xfrm>
            <a:off x="1069625" y="1958050"/>
            <a:ext cx="46080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￮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￮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￮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" name="Google Shape;56;p5"/>
          <p:cNvSpPr/>
          <p:nvPr/>
        </p:nvSpPr>
        <p:spPr>
          <a:xfrm>
            <a:off x="6272900" y="955200"/>
            <a:ext cx="3233100" cy="3233100"/>
          </a:xfrm>
          <a:prstGeom prst="ellipse">
            <a:avLst/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oogle Shape;83;p8"/>
          <p:cNvGrpSpPr/>
          <p:nvPr/>
        </p:nvGrpSpPr>
        <p:grpSpPr>
          <a:xfrm>
            <a:off x="-442731" y="337284"/>
            <a:ext cx="2324700" cy="2324700"/>
            <a:chOff x="-474900" y="321200"/>
            <a:chExt cx="2324700" cy="2324700"/>
          </a:xfrm>
        </p:grpSpPr>
        <p:sp>
          <p:nvSpPr>
            <p:cNvPr id="84" name="Google Shape;84;p8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8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body" idx="1"/>
          </p:nvPr>
        </p:nvSpPr>
        <p:spPr>
          <a:xfrm>
            <a:off x="1069625" y="1958050"/>
            <a:ext cx="14853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spcBef>
                <a:spcPts val="600"/>
              </a:spcBef>
              <a:spcAft>
                <a:spcPts val="0"/>
              </a:spcAft>
              <a:buSzPts val="1100"/>
              <a:buChar char="￮"/>
              <a:defRPr sz="1100"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￮"/>
              <a:defRPr sz="1100"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￮"/>
              <a:defRPr sz="1100"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  <p:sp>
        <p:nvSpPr>
          <p:cNvPr id="91" name="Google Shape;91;p8"/>
          <p:cNvSpPr txBox="1">
            <a:spLocks noGrp="1"/>
          </p:cNvSpPr>
          <p:nvPr>
            <p:ph type="body" idx="2"/>
          </p:nvPr>
        </p:nvSpPr>
        <p:spPr>
          <a:xfrm>
            <a:off x="2630936" y="1958050"/>
            <a:ext cx="14853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spcBef>
                <a:spcPts val="600"/>
              </a:spcBef>
              <a:spcAft>
                <a:spcPts val="0"/>
              </a:spcAft>
              <a:buSzPts val="1100"/>
              <a:buChar char="￮"/>
              <a:defRPr sz="1100"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￮"/>
              <a:defRPr sz="1100"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￮"/>
              <a:defRPr sz="1100"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  <p:sp>
        <p:nvSpPr>
          <p:cNvPr id="92" name="Google Shape;92;p8"/>
          <p:cNvSpPr txBox="1">
            <a:spLocks noGrp="1"/>
          </p:cNvSpPr>
          <p:nvPr>
            <p:ph type="body" idx="3"/>
          </p:nvPr>
        </p:nvSpPr>
        <p:spPr>
          <a:xfrm>
            <a:off x="4192246" y="1958050"/>
            <a:ext cx="14853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spcBef>
                <a:spcPts val="600"/>
              </a:spcBef>
              <a:spcAft>
                <a:spcPts val="0"/>
              </a:spcAft>
              <a:buSzPts val="1100"/>
              <a:buChar char="￮"/>
              <a:defRPr sz="1100"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￮"/>
              <a:defRPr sz="1100"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￮"/>
              <a:defRPr sz="1100"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  <p:sp>
        <p:nvSpPr>
          <p:cNvPr id="93" name="Google Shape;93;p8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4" name="Google Shape;94;p8"/>
          <p:cNvSpPr/>
          <p:nvPr/>
        </p:nvSpPr>
        <p:spPr>
          <a:xfrm>
            <a:off x="6081700" y="764000"/>
            <a:ext cx="3615600" cy="3615600"/>
          </a:xfrm>
          <a:prstGeom prst="ellipse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8"/>
          <p:cNvSpPr/>
          <p:nvPr/>
        </p:nvSpPr>
        <p:spPr>
          <a:xfrm>
            <a:off x="6272900" y="955200"/>
            <a:ext cx="3233100" cy="3233100"/>
          </a:xfrm>
          <a:prstGeom prst="ellipse">
            <a:avLst/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type B">
  <p:cSld name="BLANK_2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2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24" name="Google Shape;124;p12"/>
          <p:cNvGrpSpPr/>
          <p:nvPr/>
        </p:nvGrpSpPr>
        <p:grpSpPr>
          <a:xfrm>
            <a:off x="818844" y="502333"/>
            <a:ext cx="2324700" cy="2324700"/>
            <a:chOff x="-474900" y="321200"/>
            <a:chExt cx="2324700" cy="2324700"/>
          </a:xfrm>
        </p:grpSpPr>
        <p:sp>
          <p:nvSpPr>
            <p:cNvPr id="125" name="Google Shape;125;p12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2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2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2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" name="Google Shape;129;p12"/>
          <p:cNvSpPr/>
          <p:nvPr/>
        </p:nvSpPr>
        <p:spPr>
          <a:xfrm>
            <a:off x="1794525" y="-407900"/>
            <a:ext cx="5959200" cy="5959200"/>
          </a:xfrm>
          <a:prstGeom prst="ellipse">
            <a:avLst/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1069625" y="1958050"/>
            <a:ext cx="4608300" cy="26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Poppins Light"/>
              <a:buChar char="￮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Poppins Light"/>
              <a:buChar char="￮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Poppins Light"/>
              <a:buChar char="￮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●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○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■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●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○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■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4" r:id="rId5"/>
    <p:sldLayoutId id="2147483658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avlenkoYana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>
            <a:spLocks noGrp="1"/>
          </p:cNvSpPr>
          <p:nvPr>
            <p:ph type="ctrTitle"/>
          </p:nvPr>
        </p:nvSpPr>
        <p:spPr>
          <a:xfrm>
            <a:off x="1846389" y="871518"/>
            <a:ext cx="5426329" cy="119958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dirty="0"/>
              <a:t>Predicting customer segment for</a:t>
            </a:r>
            <a:endParaRPr dirty="0"/>
          </a:p>
        </p:txBody>
      </p:sp>
      <p:grpSp>
        <p:nvGrpSpPr>
          <p:cNvPr id="142" name="Google Shape;142;p14"/>
          <p:cNvGrpSpPr/>
          <p:nvPr/>
        </p:nvGrpSpPr>
        <p:grpSpPr>
          <a:xfrm>
            <a:off x="1311079" y="985525"/>
            <a:ext cx="832106" cy="832102"/>
            <a:chOff x="1923675" y="1633650"/>
            <a:chExt cx="436000" cy="435975"/>
          </a:xfrm>
        </p:grpSpPr>
        <p:sp>
          <p:nvSpPr>
            <p:cNvPr id="143" name="Google Shape;143;p14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4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4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4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4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4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72FACD7-5758-EB41-8940-25CB9311DF8F}"/>
              </a:ext>
            </a:extLst>
          </p:cNvPr>
          <p:cNvSpPr txBox="1"/>
          <p:nvPr/>
        </p:nvSpPr>
        <p:spPr>
          <a:xfrm>
            <a:off x="2859741" y="4670612"/>
            <a:ext cx="30091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By Yana Pavlenko, Data Scientist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8B8DF97-1BF9-1949-B1AA-FEC88C7874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3298" y="2249228"/>
            <a:ext cx="3416347" cy="181920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38"/>
          <p:cNvSpPr txBox="1">
            <a:spLocks noGrp="1"/>
          </p:cNvSpPr>
          <p:nvPr>
            <p:ph type="title"/>
          </p:nvPr>
        </p:nvSpPr>
        <p:spPr>
          <a:xfrm>
            <a:off x="296782" y="203840"/>
            <a:ext cx="6872895" cy="46428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AU" sz="2400" dirty="0"/>
              <a:t>Top 10 features by importance</a:t>
            </a:r>
            <a:endParaRPr sz="2400" b="0" dirty="0"/>
          </a:p>
        </p:txBody>
      </p:sp>
      <p:sp>
        <p:nvSpPr>
          <p:cNvPr id="441" name="Google Shape;441;p38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grpSp>
        <p:nvGrpSpPr>
          <p:cNvPr id="442" name="Google Shape;442;p38"/>
          <p:cNvGrpSpPr/>
          <p:nvPr/>
        </p:nvGrpSpPr>
        <p:grpSpPr>
          <a:xfrm>
            <a:off x="7075309" y="1848466"/>
            <a:ext cx="1628291" cy="1446665"/>
            <a:chOff x="5292575" y="3681900"/>
            <a:chExt cx="420150" cy="373275"/>
          </a:xfrm>
        </p:grpSpPr>
        <p:sp>
          <p:nvSpPr>
            <p:cNvPr id="443" name="Google Shape;443;p38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l" t="t" r="r" b="b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9525" cap="rnd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8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l" t="t" r="r" b="b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9525" cap="rnd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8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l" t="t" r="r" b="b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9525" cap="rnd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8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l" t="t" r="r" b="b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9525" cap="rnd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8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l" t="t" r="r" b="b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rnd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8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l" t="t" r="r" b="b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9525" cap="rnd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8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9525" cap="rnd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8433CEF7-B890-034B-8A3E-10556E0D43E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233" t="12709" b="6281"/>
          <a:stretch/>
        </p:blipFill>
        <p:spPr>
          <a:xfrm>
            <a:off x="1570382" y="885803"/>
            <a:ext cx="4514283" cy="416681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887B21B-F1C4-BD4C-9421-4AACE1C297A1}"/>
              </a:ext>
            </a:extLst>
          </p:cNvPr>
          <p:cNvSpPr txBox="1"/>
          <p:nvPr/>
        </p:nvSpPr>
        <p:spPr>
          <a:xfrm>
            <a:off x="9549" y="914741"/>
            <a:ext cx="1679538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b="1" dirty="0"/>
              <a:t>R</a:t>
            </a:r>
            <a:r>
              <a:rPr lang="en-US" sz="1000" b="1" dirty="0"/>
              <a:t>$ of order</a:t>
            </a:r>
          </a:p>
          <a:p>
            <a:endParaRPr lang="en-US" sz="1000" b="1" dirty="0"/>
          </a:p>
          <a:p>
            <a:r>
              <a:rPr lang="en-US" sz="1000" b="1" dirty="0"/>
              <a:t>R$ of delivery</a:t>
            </a:r>
          </a:p>
          <a:p>
            <a:endParaRPr lang="en-US" sz="1000" b="1" dirty="0"/>
          </a:p>
          <a:p>
            <a:endParaRPr lang="en-US" sz="1000" b="1" dirty="0"/>
          </a:p>
          <a:p>
            <a:r>
              <a:rPr lang="en-US" sz="1000" b="1" dirty="0"/>
              <a:t>Estimated delivery days</a:t>
            </a:r>
          </a:p>
          <a:p>
            <a:endParaRPr lang="en-US" sz="1000" b="1" dirty="0"/>
          </a:p>
          <a:p>
            <a:r>
              <a:rPr lang="en-US" sz="1000" b="1" dirty="0"/>
              <a:t>Actual delivery days</a:t>
            </a:r>
          </a:p>
          <a:p>
            <a:endParaRPr lang="en-US" sz="1000" b="1" dirty="0"/>
          </a:p>
          <a:p>
            <a:endParaRPr lang="en-US" sz="1000" b="1" dirty="0"/>
          </a:p>
          <a:p>
            <a:r>
              <a:rPr lang="en-US" sz="1000" b="1" dirty="0"/>
              <a:t>Number of items in order</a:t>
            </a:r>
          </a:p>
          <a:p>
            <a:endParaRPr lang="en-US" sz="1000" b="1" dirty="0"/>
          </a:p>
          <a:p>
            <a:r>
              <a:rPr lang="en-US" sz="1000" b="1" dirty="0"/>
              <a:t>Item description</a:t>
            </a:r>
          </a:p>
          <a:p>
            <a:endParaRPr lang="en-US" sz="1000" b="1" dirty="0"/>
          </a:p>
          <a:p>
            <a:endParaRPr lang="en-US" sz="1000" b="1" dirty="0"/>
          </a:p>
          <a:p>
            <a:r>
              <a:rPr lang="en-US" sz="1000" b="1" dirty="0"/>
              <a:t>Review score</a:t>
            </a:r>
          </a:p>
          <a:p>
            <a:endParaRPr lang="en-US" sz="1000" b="1" dirty="0"/>
          </a:p>
          <a:p>
            <a:r>
              <a:rPr lang="en-US" sz="1000" b="1" dirty="0"/>
              <a:t>Paid w credit card</a:t>
            </a:r>
          </a:p>
          <a:p>
            <a:endParaRPr lang="en-US" sz="1000" b="1" dirty="0"/>
          </a:p>
          <a:p>
            <a:endParaRPr lang="en-US" sz="1000" b="1" dirty="0"/>
          </a:p>
          <a:p>
            <a:r>
              <a:rPr lang="en-US" sz="1000" b="1" dirty="0"/>
              <a:t>Customer state</a:t>
            </a:r>
          </a:p>
          <a:p>
            <a:endParaRPr lang="en-US" sz="1000" b="1" dirty="0"/>
          </a:p>
          <a:p>
            <a:endParaRPr lang="en-US" sz="1000" b="1" dirty="0"/>
          </a:p>
          <a:p>
            <a:r>
              <a:rPr lang="en-US" sz="1000" b="1" dirty="0"/>
              <a:t>Paid w voucher</a:t>
            </a:r>
          </a:p>
        </p:txBody>
      </p:sp>
    </p:spTree>
    <p:extLst>
      <p:ext uri="{BB962C8B-B14F-4D97-AF65-F5344CB8AC3E}">
        <p14:creationId xmlns:p14="http://schemas.microsoft.com/office/powerpoint/2010/main" val="34196333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1"/>
          <p:cNvSpPr txBox="1">
            <a:spLocks noGrp="1"/>
          </p:cNvSpPr>
          <p:nvPr>
            <p:ph type="title"/>
          </p:nvPr>
        </p:nvSpPr>
        <p:spPr>
          <a:xfrm>
            <a:off x="259976" y="305513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Solution &amp; Next Steps</a:t>
            </a:r>
            <a:endParaRPr dirty="0"/>
          </a:p>
        </p:txBody>
      </p:sp>
      <p:sp>
        <p:nvSpPr>
          <p:cNvPr id="360" name="Google Shape;360;p31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361" name="Google Shape;361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72150" y="1054450"/>
            <a:ext cx="3034500" cy="3034500"/>
          </a:xfrm>
          <a:prstGeom prst="ellipse">
            <a:avLst/>
          </a:prstGeom>
          <a:noFill/>
          <a:ln>
            <a:noFill/>
          </a:ln>
        </p:spPr>
      </p:pic>
      <p:grpSp>
        <p:nvGrpSpPr>
          <p:cNvPr id="362" name="Google Shape;362;p31"/>
          <p:cNvGrpSpPr/>
          <p:nvPr/>
        </p:nvGrpSpPr>
        <p:grpSpPr>
          <a:xfrm>
            <a:off x="5853100" y="3068600"/>
            <a:ext cx="1539600" cy="1539600"/>
            <a:chOff x="6680825" y="2549350"/>
            <a:chExt cx="1539600" cy="1539600"/>
          </a:xfrm>
        </p:grpSpPr>
        <p:sp>
          <p:nvSpPr>
            <p:cNvPr id="363" name="Google Shape;363;p31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000000">
                <a:alpha val="18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1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1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name="adj" fmla="val 675"/>
              </a:avLst>
            </a:prstGeom>
            <a:solidFill>
              <a:srgbClr val="000000">
                <a:alpha val="65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6" name="Google Shape;366;p31"/>
          <p:cNvSpPr txBox="1">
            <a:spLocks noGrp="1"/>
          </p:cNvSpPr>
          <p:nvPr>
            <p:ph type="body" idx="1"/>
          </p:nvPr>
        </p:nvSpPr>
        <p:spPr>
          <a:xfrm>
            <a:off x="451034" y="1008562"/>
            <a:ext cx="2322988" cy="15907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sz="1800" b="1" dirty="0"/>
              <a:t>Implement the model and assign segment.	 </a:t>
            </a:r>
          </a:p>
          <a:p>
            <a:pPr marL="0" indent="0">
              <a:buNone/>
            </a:pPr>
            <a:r>
              <a:rPr lang="en-US" sz="1800" b="1" dirty="0"/>
              <a:t>	▶︎ ▶︎ ▶︎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 dirty="0"/>
          </a:p>
        </p:txBody>
      </p:sp>
      <p:grpSp>
        <p:nvGrpSpPr>
          <p:cNvPr id="369" name="Google Shape;369;p31"/>
          <p:cNvGrpSpPr/>
          <p:nvPr/>
        </p:nvGrpSpPr>
        <p:grpSpPr>
          <a:xfrm>
            <a:off x="6451459" y="3663368"/>
            <a:ext cx="342882" cy="350068"/>
            <a:chOff x="3951850" y="2985350"/>
            <a:chExt cx="407950" cy="416500"/>
          </a:xfrm>
        </p:grpSpPr>
        <p:sp>
          <p:nvSpPr>
            <p:cNvPr id="370" name="Google Shape;370;p31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1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1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1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65610B-DD2A-9C4E-AFA0-B042D6D36584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2987489" y="1054450"/>
            <a:ext cx="2083424" cy="1699557"/>
          </a:xfrm>
        </p:spPr>
        <p:txBody>
          <a:bodyPr/>
          <a:lstStyle/>
          <a:p>
            <a:pPr marL="158750" indent="0">
              <a:buNone/>
            </a:pPr>
            <a:r>
              <a:rPr lang="en-US" sz="1800" b="1" dirty="0"/>
              <a:t>Gather more data </a:t>
            </a:r>
            <a:r>
              <a:rPr lang="en-US" b="1" dirty="0"/>
              <a:t>and </a:t>
            </a:r>
            <a:r>
              <a:rPr lang="en-US" sz="1800" b="1" dirty="0"/>
              <a:t>provide</a:t>
            </a:r>
            <a:r>
              <a:rPr lang="en-US" b="1" dirty="0"/>
              <a:t> </a:t>
            </a:r>
            <a:r>
              <a:rPr lang="en-AU" sz="1800" b="1" dirty="0"/>
              <a:t>personalised experience.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BD5973-00DE-6245-92EB-540F10EE3BE3}"/>
              </a:ext>
            </a:extLst>
          </p:cNvPr>
          <p:cNvSpPr txBox="1"/>
          <p:nvPr/>
        </p:nvSpPr>
        <p:spPr>
          <a:xfrm>
            <a:off x="3125415" y="2827188"/>
            <a:ext cx="213805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to collect:</a:t>
            </a:r>
          </a:p>
          <a:p>
            <a:pPr marL="285750" indent="-285750">
              <a:buFontTx/>
              <a:buChar char="-"/>
            </a:pPr>
            <a:r>
              <a:rPr lang="en-US" dirty="0"/>
              <a:t>Birthday date</a:t>
            </a:r>
          </a:p>
          <a:p>
            <a:pPr marL="285750" indent="-285750">
              <a:buFontTx/>
              <a:buChar char="-"/>
            </a:pPr>
            <a:r>
              <a:rPr lang="en-US" dirty="0"/>
              <a:t>Gender</a:t>
            </a:r>
          </a:p>
          <a:p>
            <a:pPr marL="285750" indent="-285750">
              <a:buFontTx/>
              <a:buChar char="-"/>
            </a:pPr>
            <a:r>
              <a:rPr lang="en-AU" dirty="0"/>
              <a:t>Area of interests</a:t>
            </a:r>
            <a:endParaRPr lang="en-US" dirty="0"/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7A8E3B-B3FF-484F-9A3F-452955762F32}"/>
              </a:ext>
            </a:extLst>
          </p:cNvPr>
          <p:cNvSpPr txBox="1"/>
          <p:nvPr/>
        </p:nvSpPr>
        <p:spPr>
          <a:xfrm>
            <a:off x="459032" y="2724946"/>
            <a:ext cx="22336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Personalised experience:</a:t>
            </a:r>
          </a:p>
          <a:p>
            <a:pPr marL="285750" indent="-285750">
              <a:buFontTx/>
              <a:buChar char="-"/>
            </a:pPr>
            <a:r>
              <a:rPr lang="en-AU" dirty="0"/>
              <a:t>Loyalty program</a:t>
            </a:r>
          </a:p>
          <a:p>
            <a:pPr marL="285750" indent="-285750">
              <a:buFontTx/>
              <a:buChar char="-"/>
            </a:pPr>
            <a:r>
              <a:rPr lang="en-AU" dirty="0"/>
              <a:t>Exclusive offers</a:t>
            </a:r>
          </a:p>
          <a:p>
            <a:pPr marL="285750" indent="-285750">
              <a:buFontTx/>
              <a:buChar char="-"/>
            </a:pPr>
            <a:r>
              <a:rPr lang="en-AU" dirty="0"/>
              <a:t>Free delivery</a:t>
            </a:r>
          </a:p>
          <a:p>
            <a:pPr marL="285750" indent="-285750">
              <a:buFontTx/>
              <a:buChar char="-"/>
            </a:pPr>
            <a:r>
              <a:rPr lang="en-AU" dirty="0"/>
              <a:t>Vouchers</a:t>
            </a:r>
          </a:p>
          <a:p>
            <a:pPr marL="285750" indent="-285750">
              <a:buFontTx/>
              <a:buChar char="-"/>
            </a:pP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1FE081-67FF-154B-B3F1-51BE8E81151A}"/>
              </a:ext>
            </a:extLst>
          </p:cNvPr>
          <p:cNvSpPr txBox="1"/>
          <p:nvPr/>
        </p:nvSpPr>
        <p:spPr>
          <a:xfrm>
            <a:off x="1736333" y="4335694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2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CA15298-6C3F-1442-8CB6-F4E874DC23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6837" y="1320583"/>
            <a:ext cx="2772084" cy="1476135"/>
          </a:xfrm>
          <a:prstGeom prst="rect">
            <a:avLst/>
          </a:prstGeom>
        </p:spPr>
      </p:pic>
      <p:pic>
        <p:nvPicPr>
          <p:cNvPr id="1026" name="Picture 2" descr="https://documents.lucidchart.com/documents/feecb7ab-c8ee-4203-b373-c22ca1c85645/pages/0_0?a=537&amp;x=1492&amp;y=172&amp;w=177&amp;h=171&amp;store=1&amp;accept=image%2F*&amp;auth=LCA%208afd77db0518d7fe4bfc3000a35c131101080f27-ts%3D1580957668">
            <a:extLst>
              <a:ext uri="{FF2B5EF4-FFF2-40B4-BE49-F238E27FC236}">
                <a16:creationId xmlns:a16="http://schemas.microsoft.com/office/drawing/2014/main" id="{7A97D2E5-2A84-7F47-B228-B2D04B3F63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7450" y="1758950"/>
            <a:ext cx="1689100" cy="162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1555971-2468-5744-8BF6-E9DA0DC6C24A}"/>
              </a:ext>
            </a:extLst>
          </p:cNvPr>
          <p:cNvSpPr txBox="1"/>
          <p:nvPr/>
        </p:nvSpPr>
        <p:spPr>
          <a:xfrm>
            <a:off x="424091" y="272289"/>
            <a:ext cx="6060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1800" b="1" dirty="0">
                <a:latin typeface="Poppins"/>
                <a:cs typeface="Poppins"/>
                <a:sym typeface="Poppins"/>
              </a:rPr>
              <a:t>Summary</a:t>
            </a:r>
            <a:endParaRPr lang="en-AU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D89FB23-1F59-154F-BFAB-1CAF770193B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23414"/>
          <a:stretch/>
        </p:blipFill>
        <p:spPr>
          <a:xfrm>
            <a:off x="0" y="456955"/>
            <a:ext cx="6656294" cy="393919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4E260ED-D756-9D40-BAA4-AE6AEE4FF3AC}"/>
              </a:ext>
            </a:extLst>
          </p:cNvPr>
          <p:cNvSpPr txBox="1"/>
          <p:nvPr/>
        </p:nvSpPr>
        <p:spPr>
          <a:xfrm>
            <a:off x="515815" y="4396155"/>
            <a:ext cx="62601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9700" indent="0">
              <a:buClr>
                <a:schemeClr val="tx1"/>
              </a:buClr>
              <a:buNone/>
            </a:pPr>
            <a:r>
              <a:rPr lang="en-AU" dirty="0"/>
              <a:t>Customers with vouchers have </a:t>
            </a:r>
            <a:r>
              <a:rPr lang="en-AU" b="1" dirty="0"/>
              <a:t>more than twice</a:t>
            </a:r>
            <a:r>
              <a:rPr lang="en-AU" dirty="0"/>
              <a:t> higher returning rate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50BE2CE-DC1D-C54F-A859-191CF9E4E24E}"/>
              </a:ext>
            </a:extLst>
          </p:cNvPr>
          <p:cNvSpPr txBox="1"/>
          <p:nvPr/>
        </p:nvSpPr>
        <p:spPr>
          <a:xfrm>
            <a:off x="6975231" y="2796718"/>
            <a:ext cx="221368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Improving experience for 10% customers and convert them to the next segment will improve revenue by </a:t>
            </a:r>
            <a:r>
              <a:rPr lang="en-AU" b="1" dirty="0"/>
              <a:t>R$ 2.1 million –from total revenue</a:t>
            </a:r>
          </a:p>
          <a:p>
            <a:endParaRPr lang="en-AU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36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421" name="Google Shape;421;p36"/>
          <p:cNvSpPr txBox="1">
            <a:spLocks noGrp="1"/>
          </p:cNvSpPr>
          <p:nvPr>
            <p:ph type="ctrTitle" idx="4294967295"/>
          </p:nvPr>
        </p:nvSpPr>
        <p:spPr>
          <a:xfrm>
            <a:off x="2351788" y="1180487"/>
            <a:ext cx="4608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/>
              <a:t>Thanks!</a:t>
            </a:r>
            <a:endParaRPr sz="8000"/>
          </a:p>
        </p:txBody>
      </p:sp>
      <p:sp>
        <p:nvSpPr>
          <p:cNvPr id="422" name="Google Shape;422;p36"/>
          <p:cNvSpPr txBox="1">
            <a:spLocks noGrp="1"/>
          </p:cNvSpPr>
          <p:nvPr>
            <p:ph type="subTitle" idx="4294967295"/>
          </p:nvPr>
        </p:nvSpPr>
        <p:spPr>
          <a:xfrm>
            <a:off x="2351799" y="2265876"/>
            <a:ext cx="5091219" cy="27461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>
                <a:latin typeface="Poppins"/>
                <a:ea typeface="Poppins"/>
                <a:cs typeface="Poppins"/>
                <a:sym typeface="Poppins"/>
              </a:rPr>
              <a:t>Any questions?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You can find my project and notebooks at</a:t>
            </a:r>
            <a:endParaRPr dirty="0"/>
          </a:p>
          <a:p>
            <a:pPr lvl="0"/>
            <a:r>
              <a:rPr lang="en" dirty="0"/>
              <a:t>@</a:t>
            </a:r>
            <a:r>
              <a:rPr lang="en-AU" dirty="0">
                <a:hlinkClick r:id="rId3"/>
              </a:rPr>
              <a:t>https://github.com/PavlenkoYana</a:t>
            </a:r>
            <a:endParaRPr lang="en-AU" dirty="0"/>
          </a:p>
          <a:p>
            <a:pPr lvl="0">
              <a:buClr>
                <a:schemeClr val="tx1">
                  <a:lumMod val="95000"/>
                  <a:lumOff val="5000"/>
                </a:schemeClr>
              </a:buClr>
              <a:buFont typeface="Arial" panose="020B0604020202020204" pitchFamily="34" charset="0"/>
              <a:buChar char="•"/>
            </a:pPr>
            <a:r>
              <a:rPr lang="en-AU" dirty="0"/>
              <a:t>EDA: Data exploration</a:t>
            </a:r>
          </a:p>
          <a:p>
            <a:pPr lvl="0">
              <a:buClr>
                <a:schemeClr val="tx1">
                  <a:lumMod val="95000"/>
                  <a:lumOff val="5000"/>
                </a:schemeClr>
              </a:buClr>
              <a:buFont typeface="Arial" panose="020B0604020202020204" pitchFamily="34" charset="0"/>
              <a:buChar char="•"/>
            </a:pPr>
            <a:r>
              <a:rPr lang="en-AU" dirty="0"/>
              <a:t>RFM Segmentation: Customers Segmentation</a:t>
            </a:r>
          </a:p>
          <a:p>
            <a:pPr lvl="0">
              <a:buClr>
                <a:schemeClr val="tx1">
                  <a:lumMod val="95000"/>
                  <a:lumOff val="5000"/>
                </a:schemeClr>
              </a:buClr>
              <a:buFont typeface="Arial" panose="020B0604020202020204" pitchFamily="34" charset="0"/>
              <a:buChar char="•"/>
            </a:pPr>
            <a:r>
              <a:rPr lang="en-AU" dirty="0"/>
              <a:t>ML Prediction: Feature engineering and Machine Learning</a:t>
            </a:r>
            <a:endParaRPr dirty="0"/>
          </a:p>
        </p:txBody>
      </p:sp>
      <p:grpSp>
        <p:nvGrpSpPr>
          <p:cNvPr id="423" name="Google Shape;423;p36"/>
          <p:cNvGrpSpPr/>
          <p:nvPr/>
        </p:nvGrpSpPr>
        <p:grpSpPr>
          <a:xfrm>
            <a:off x="1812552" y="1460659"/>
            <a:ext cx="345971" cy="325505"/>
            <a:chOff x="5972700" y="2330200"/>
            <a:chExt cx="411625" cy="387275"/>
          </a:xfrm>
        </p:grpSpPr>
        <p:sp>
          <p:nvSpPr>
            <p:cNvPr id="424" name="Google Shape;424;p36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6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9"/>
          <p:cNvSpPr txBox="1">
            <a:spLocks noGrp="1"/>
          </p:cNvSpPr>
          <p:nvPr>
            <p:ph type="subTitle" idx="4294967295"/>
          </p:nvPr>
        </p:nvSpPr>
        <p:spPr>
          <a:xfrm>
            <a:off x="2770794" y="925663"/>
            <a:ext cx="43650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AU" sz="1800" dirty="0"/>
              <a:t>It is a software Start UP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AU" sz="1800" dirty="0"/>
              <a:t>Largest Brazilian online </a:t>
            </a:r>
            <a:r>
              <a:rPr lang="en-US" sz="1800" dirty="0"/>
              <a:t>marketplace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dirty="0"/>
              <a:t>More than 2.5 millions of customers</a:t>
            </a:r>
            <a:endParaRPr lang="en-US" sz="1400" dirty="0"/>
          </a:p>
          <a:p>
            <a:pPr marL="127000" indent="0">
              <a:buClr>
                <a:schemeClr val="tx1"/>
              </a:buClr>
              <a:buNone/>
            </a:pPr>
            <a:endParaRPr lang="en-US" sz="1400" dirty="0"/>
          </a:p>
          <a:p>
            <a:pPr marL="127000" indent="0">
              <a:buClr>
                <a:schemeClr val="tx1"/>
              </a:buClr>
              <a:buNone/>
            </a:pPr>
            <a:endParaRPr lang="en-US" sz="1400" dirty="0"/>
          </a:p>
        </p:txBody>
      </p:sp>
      <p:sp>
        <p:nvSpPr>
          <p:cNvPr id="323" name="Google Shape;323;p29"/>
          <p:cNvSpPr txBox="1">
            <a:spLocks noGrp="1"/>
          </p:cNvSpPr>
          <p:nvPr>
            <p:ph type="subTitle" idx="4294967295"/>
          </p:nvPr>
        </p:nvSpPr>
        <p:spPr>
          <a:xfrm>
            <a:off x="2959053" y="2494945"/>
            <a:ext cx="43650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0" indent="0">
              <a:buClr>
                <a:schemeClr val="tx1"/>
              </a:buClr>
              <a:buNone/>
            </a:pPr>
            <a:r>
              <a:rPr lang="en-US" sz="1400" dirty="0"/>
              <a:t> </a:t>
            </a:r>
          </a:p>
        </p:txBody>
      </p:sp>
      <p:sp>
        <p:nvSpPr>
          <p:cNvPr id="324" name="Google Shape;324;p29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pSp>
        <p:nvGrpSpPr>
          <p:cNvPr id="325" name="Google Shape;325;p29"/>
          <p:cNvGrpSpPr/>
          <p:nvPr/>
        </p:nvGrpSpPr>
        <p:grpSpPr>
          <a:xfrm>
            <a:off x="1799419" y="1526163"/>
            <a:ext cx="369526" cy="268183"/>
            <a:chOff x="3932350" y="3714775"/>
            <a:chExt cx="439650" cy="319075"/>
          </a:xfrm>
        </p:grpSpPr>
        <p:sp>
          <p:nvSpPr>
            <p:cNvPr id="326" name="Google Shape;326;p29"/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l" t="t" r="r" b="b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9"/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9"/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9"/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l" t="t" r="r" b="b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9"/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l" t="t" r="r" b="b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209A2820-637A-ED4C-B51C-EA5BF7A07E32}"/>
              </a:ext>
            </a:extLst>
          </p:cNvPr>
          <p:cNvSpPr txBox="1"/>
          <p:nvPr/>
        </p:nvSpPr>
        <p:spPr>
          <a:xfrm>
            <a:off x="390154" y="385982"/>
            <a:ext cx="38290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b="1" dirty="0">
                <a:solidFill>
                  <a:schemeClr val="dk1"/>
                </a:solidFill>
                <a:latin typeface="Poppins"/>
                <a:cs typeface="Poppins"/>
                <a:sym typeface="Poppins"/>
              </a:rPr>
              <a:t>What is </a:t>
            </a:r>
            <a:endParaRPr lang="en-US" sz="3600" b="1" dirty="0">
              <a:solidFill>
                <a:schemeClr val="dk1"/>
              </a:solidFill>
              <a:latin typeface="Poppins"/>
              <a:cs typeface="Poppins"/>
              <a:sym typeface="Poppin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B4B64E-B088-6545-B158-BB8DA5AA43E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5180" r="9140"/>
          <a:stretch/>
        </p:blipFill>
        <p:spPr>
          <a:xfrm>
            <a:off x="165695" y="2781277"/>
            <a:ext cx="8825780" cy="222021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7DD1B38-4A33-4341-B1A7-94137F61A5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4683" y="210322"/>
            <a:ext cx="1543646" cy="82199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7"/>
          <p:cNvSpPr txBox="1">
            <a:spLocks noGrp="1"/>
          </p:cNvSpPr>
          <p:nvPr>
            <p:ph type="ctrTitle"/>
          </p:nvPr>
        </p:nvSpPr>
        <p:spPr>
          <a:xfrm>
            <a:off x="2423525" y="250371"/>
            <a:ext cx="4150675" cy="250198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1800" dirty="0"/>
              <a:t>Business question:</a:t>
            </a:r>
            <a:br>
              <a:rPr lang="en" sz="1800" dirty="0"/>
            </a:br>
            <a:br>
              <a:rPr lang="en-AU" sz="1800" i="1" dirty="0"/>
            </a:br>
            <a:r>
              <a:rPr lang="en-AU" sz="1800" b="0" i="1" dirty="0"/>
              <a:t>Can we provide better customer experience on earlier stages?</a:t>
            </a:r>
            <a:br>
              <a:rPr lang="en-AU" sz="1800" b="0" i="1" dirty="0"/>
            </a:br>
            <a:br>
              <a:rPr lang="en" sz="2400" b="0" dirty="0"/>
            </a:br>
            <a:r>
              <a:rPr lang="en-AU" sz="1800" b="0" i="1" u="sng" dirty="0"/>
              <a:t>Stakeholders</a:t>
            </a:r>
            <a:r>
              <a:rPr lang="en-AU" sz="1800" i="1" dirty="0"/>
              <a:t>: </a:t>
            </a:r>
            <a:r>
              <a:rPr lang="en-AU" sz="1800" b="0" i="1" dirty="0"/>
              <a:t>Tiago Dalvi, Founder of </a:t>
            </a:r>
            <a:r>
              <a:rPr lang="en-AU" sz="1800" b="0" i="1" dirty="0" err="1"/>
              <a:t>Olist</a:t>
            </a:r>
            <a:br>
              <a:rPr lang="en-AU" sz="1800" b="0" i="1" dirty="0"/>
            </a:br>
            <a:endParaRPr sz="1800" b="0" i="1" dirty="0"/>
          </a:p>
        </p:txBody>
      </p:sp>
      <p:sp>
        <p:nvSpPr>
          <p:cNvPr id="176" name="Google Shape;176;p17"/>
          <p:cNvSpPr txBox="1">
            <a:spLocks noGrp="1"/>
          </p:cNvSpPr>
          <p:nvPr>
            <p:ph type="subTitle" idx="1"/>
          </p:nvPr>
        </p:nvSpPr>
        <p:spPr>
          <a:xfrm>
            <a:off x="2569800" y="2518850"/>
            <a:ext cx="400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latin typeface="Poppins"/>
                <a:cs typeface="Poppins"/>
                <a:sym typeface="Poppins"/>
              </a:rPr>
              <a:t>Data Question:</a:t>
            </a:r>
            <a:endParaRPr lang="en" sz="1800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i="1" dirty="0"/>
              <a:t>Can we predict customer segment using single order</a:t>
            </a:r>
            <a:r>
              <a:rPr lang="en" sz="1800" b="1" dirty="0"/>
              <a:t>?</a:t>
            </a:r>
            <a:endParaRPr sz="1800" b="1" dirty="0"/>
          </a:p>
        </p:txBody>
      </p:sp>
      <p:sp>
        <p:nvSpPr>
          <p:cNvPr id="177" name="Google Shape;177;p17"/>
          <p:cNvSpPr txBox="1"/>
          <p:nvPr/>
        </p:nvSpPr>
        <p:spPr>
          <a:xfrm>
            <a:off x="1030925" y="710500"/>
            <a:ext cx="1392600" cy="13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0" b="1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1</a:t>
            </a:r>
            <a:endParaRPr sz="6000" dirty="0">
              <a:solidFill>
                <a:srgbClr val="FFFFFF"/>
              </a:solidFill>
            </a:endParaRPr>
          </a:p>
        </p:txBody>
      </p:sp>
      <p:sp>
        <p:nvSpPr>
          <p:cNvPr id="10" name="Google Shape;177;p17">
            <a:extLst>
              <a:ext uri="{FF2B5EF4-FFF2-40B4-BE49-F238E27FC236}">
                <a16:creationId xmlns:a16="http://schemas.microsoft.com/office/drawing/2014/main" id="{B4F9B8D2-147A-EC4A-8EE1-B024131348F3}"/>
              </a:ext>
            </a:extLst>
          </p:cNvPr>
          <p:cNvSpPr txBox="1"/>
          <p:nvPr/>
        </p:nvSpPr>
        <p:spPr>
          <a:xfrm>
            <a:off x="7143873" y="2855874"/>
            <a:ext cx="1392600" cy="13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0" b="1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2</a:t>
            </a:r>
            <a:endParaRPr sz="60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2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CA15298-6C3F-1442-8CB6-F4E874DC23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1916" y="1833682"/>
            <a:ext cx="2772084" cy="1476135"/>
          </a:xfrm>
          <a:prstGeom prst="rect">
            <a:avLst/>
          </a:prstGeom>
        </p:spPr>
      </p:pic>
      <p:pic>
        <p:nvPicPr>
          <p:cNvPr id="1026" name="Picture 2" descr="https://documents.lucidchart.com/documents/feecb7ab-c8ee-4203-b373-c22ca1c85645/pages/0_0?a=537&amp;x=1492&amp;y=172&amp;w=177&amp;h=171&amp;store=1&amp;accept=image%2F*&amp;auth=LCA%208afd77db0518d7fe4bfc3000a35c131101080f27-ts%3D1580957668">
            <a:extLst>
              <a:ext uri="{FF2B5EF4-FFF2-40B4-BE49-F238E27FC236}">
                <a16:creationId xmlns:a16="http://schemas.microsoft.com/office/drawing/2014/main" id="{7A97D2E5-2A84-7F47-B228-B2D04B3F63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7450" y="1758950"/>
            <a:ext cx="1689100" cy="162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1555971-2468-5744-8BF6-E9DA0DC6C24A}"/>
              </a:ext>
            </a:extLst>
          </p:cNvPr>
          <p:cNvSpPr txBox="1"/>
          <p:nvPr/>
        </p:nvSpPr>
        <p:spPr>
          <a:xfrm>
            <a:off x="424091" y="272289"/>
            <a:ext cx="6060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1800" b="1" dirty="0">
                <a:latin typeface="Poppins"/>
                <a:cs typeface="Poppins"/>
                <a:sym typeface="Poppins"/>
              </a:rPr>
              <a:t>Process flow</a:t>
            </a:r>
            <a:endParaRPr lang="en-AU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E9DF8A9-F94D-E64D-9BE7-25BD2890242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20911"/>
          <a:stretch/>
        </p:blipFill>
        <p:spPr>
          <a:xfrm>
            <a:off x="0" y="618175"/>
            <a:ext cx="6656294" cy="4067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414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8"/>
          <p:cNvSpPr txBox="1">
            <a:spLocks noGrp="1"/>
          </p:cNvSpPr>
          <p:nvPr>
            <p:ph type="body" idx="1"/>
          </p:nvPr>
        </p:nvSpPr>
        <p:spPr>
          <a:xfrm>
            <a:off x="380143" y="369869"/>
            <a:ext cx="8611331" cy="42945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AU" dirty="0"/>
              <a:t>Data process design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b="0" dirty="0"/>
              <a:t>Data  from Kaggle competitions provided by </a:t>
            </a:r>
            <a:r>
              <a:rPr lang="en-US" sz="1800" b="0" dirty="0" err="1"/>
              <a:t>Olist</a:t>
            </a:r>
            <a:r>
              <a:rPr lang="en-US" sz="1800" b="0" dirty="0"/>
              <a:t> for 100k+ orders</a:t>
            </a:r>
            <a:endParaRPr lang="en-AU" b="0" dirty="0"/>
          </a:p>
        </p:txBody>
      </p:sp>
      <p:sp>
        <p:nvSpPr>
          <p:cNvPr id="183" name="Google Shape;183;p18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3AEE086-C8ED-EF49-8A74-F9B36358A0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6911" y="1258567"/>
            <a:ext cx="6379256" cy="383884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38"/>
          <p:cNvSpPr txBox="1">
            <a:spLocks noGrp="1"/>
          </p:cNvSpPr>
          <p:nvPr>
            <p:ph type="title"/>
          </p:nvPr>
        </p:nvSpPr>
        <p:spPr>
          <a:xfrm>
            <a:off x="210619" y="323644"/>
            <a:ext cx="6959057" cy="69463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dirty="0"/>
              <a:t>Customers segmentation</a:t>
            </a:r>
            <a:endParaRPr dirty="0"/>
          </a:p>
        </p:txBody>
      </p:sp>
      <p:sp>
        <p:nvSpPr>
          <p:cNvPr id="441" name="Google Shape;441;p38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pSp>
        <p:nvGrpSpPr>
          <p:cNvPr id="442" name="Google Shape;442;p38"/>
          <p:cNvGrpSpPr/>
          <p:nvPr/>
        </p:nvGrpSpPr>
        <p:grpSpPr>
          <a:xfrm>
            <a:off x="7075309" y="1848466"/>
            <a:ext cx="1628291" cy="1446665"/>
            <a:chOff x="5292575" y="3681900"/>
            <a:chExt cx="420150" cy="373275"/>
          </a:xfrm>
        </p:grpSpPr>
        <p:sp>
          <p:nvSpPr>
            <p:cNvPr id="443" name="Google Shape;443;p38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l" t="t" r="r" b="b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9525" cap="rnd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8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l" t="t" r="r" b="b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9525" cap="rnd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8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l" t="t" r="r" b="b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9525" cap="rnd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8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l" t="t" r="r" b="b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9525" cap="rnd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8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l" t="t" r="r" b="b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rnd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8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l" t="t" r="r" b="b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9525" cap="rnd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8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9525" cap="rnd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A14F264E-33D4-E648-8A9E-C92ABC4A0EFD}"/>
              </a:ext>
            </a:extLst>
          </p:cNvPr>
          <p:cNvSpPr txBox="1"/>
          <p:nvPr/>
        </p:nvSpPr>
        <p:spPr>
          <a:xfrm>
            <a:off x="5599416" y="1410893"/>
            <a:ext cx="339205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Percentage of customers</a:t>
            </a:r>
            <a:r>
              <a:rPr lang="en-US" sz="1800" dirty="0"/>
              <a:t>:</a:t>
            </a:r>
          </a:p>
          <a:p>
            <a:endParaRPr lang="en-US" sz="1800" dirty="0"/>
          </a:p>
          <a:p>
            <a:pPr algn="ctr"/>
            <a:r>
              <a:rPr lang="en-US" sz="2400" dirty="0"/>
              <a:t>Gold 17%</a:t>
            </a:r>
          </a:p>
          <a:p>
            <a:pPr algn="ctr"/>
            <a:r>
              <a:rPr lang="en-US" sz="2400" dirty="0"/>
              <a:t>Silver 50%</a:t>
            </a:r>
          </a:p>
          <a:p>
            <a:pPr algn="ctr"/>
            <a:r>
              <a:rPr lang="en-US" sz="2400" dirty="0"/>
              <a:t>Bronze 33%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C3CCE00-DA91-4640-90FA-EE4651E10D6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862"/>
          <a:stretch/>
        </p:blipFill>
        <p:spPr>
          <a:xfrm>
            <a:off x="777032" y="1105588"/>
            <a:ext cx="4775200" cy="340659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E117510-5C6B-9B43-A9E0-C940FB14993E}"/>
              </a:ext>
            </a:extLst>
          </p:cNvPr>
          <p:cNvSpPr txBox="1"/>
          <p:nvPr/>
        </p:nvSpPr>
        <p:spPr>
          <a:xfrm rot="16200000">
            <a:off x="-574236" y="2402962"/>
            <a:ext cx="2457120" cy="312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Average value of order, R$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5CA3009-9264-7445-8325-A2DDB2CCD372}"/>
              </a:ext>
            </a:extLst>
          </p:cNvPr>
          <p:cNvSpPr txBox="1"/>
          <p:nvPr/>
        </p:nvSpPr>
        <p:spPr>
          <a:xfrm>
            <a:off x="2615013" y="4445597"/>
            <a:ext cx="9012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Segment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FBF61B1-4410-CB42-BF1D-3B7F8A97748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80A1154-6430-624A-A0F1-BC5FBA63DF8C}"/>
              </a:ext>
            </a:extLst>
          </p:cNvPr>
          <p:cNvSpPr/>
          <p:nvPr/>
        </p:nvSpPr>
        <p:spPr>
          <a:xfrm>
            <a:off x="1182756" y="340172"/>
            <a:ext cx="638494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200" dirty="0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B5F7DA97-DEE2-5840-8086-723EB2FB9F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631" y="0"/>
            <a:ext cx="6245679" cy="514350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2B2F9324-DD93-6A48-B3D2-93668462D2B0}"/>
              </a:ext>
            </a:extLst>
          </p:cNvPr>
          <p:cNvSpPr txBox="1"/>
          <p:nvPr/>
        </p:nvSpPr>
        <p:spPr>
          <a:xfrm>
            <a:off x="2615381" y="78658"/>
            <a:ext cx="42377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latin typeface="Poppins"/>
                <a:cs typeface="Poppins"/>
                <a:sym typeface="Poppins"/>
              </a:rPr>
              <a:t>Top 10 Product Categories by orders value</a:t>
            </a:r>
            <a:endParaRPr lang="en-AU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31B683B-AC78-854F-8A5B-3244A97E7490}"/>
              </a:ext>
            </a:extLst>
          </p:cNvPr>
          <p:cNvSpPr txBox="1"/>
          <p:nvPr/>
        </p:nvSpPr>
        <p:spPr>
          <a:xfrm>
            <a:off x="7123472" y="3742208"/>
            <a:ext cx="20205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Total value of all orders: 13.6 M.</a:t>
            </a:r>
          </a:p>
        </p:txBody>
      </p:sp>
    </p:spTree>
    <p:extLst>
      <p:ext uri="{BB962C8B-B14F-4D97-AF65-F5344CB8AC3E}">
        <p14:creationId xmlns:p14="http://schemas.microsoft.com/office/powerpoint/2010/main" val="3999318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FBF61B1-4410-CB42-BF1D-3B7F8A97748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ABC042-88AE-4742-832A-238A0CC67A7C}"/>
              </a:ext>
            </a:extLst>
          </p:cNvPr>
          <p:cNvSpPr/>
          <p:nvPr/>
        </p:nvSpPr>
        <p:spPr>
          <a:xfrm>
            <a:off x="6109018" y="2279362"/>
            <a:ext cx="606996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3200" b="1" dirty="0">
                <a:latin typeface="Poppins"/>
                <a:cs typeface="Poppins"/>
                <a:sym typeface="Poppins"/>
              </a:rPr>
              <a:t>Top</a:t>
            </a:r>
            <a:endParaRPr lang="en-US" sz="3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8CAB074-9D35-094C-9B5B-1497B8E638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228" y="0"/>
            <a:ext cx="6429375" cy="51435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2556A0F-5707-FF4F-8617-2D28697FA412}"/>
              </a:ext>
            </a:extLst>
          </p:cNvPr>
          <p:cNvSpPr txBox="1"/>
          <p:nvPr/>
        </p:nvSpPr>
        <p:spPr>
          <a:xfrm>
            <a:off x="2025446" y="226142"/>
            <a:ext cx="3401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latin typeface="Poppins"/>
                <a:cs typeface="Poppins"/>
                <a:sym typeface="Poppins"/>
              </a:rPr>
              <a:t>Top 10 States by orders value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48B319E-F754-954D-A3AE-4DCB98ABAD10}"/>
              </a:ext>
            </a:extLst>
          </p:cNvPr>
          <p:cNvSpPr txBox="1"/>
          <p:nvPr/>
        </p:nvSpPr>
        <p:spPr>
          <a:xfrm>
            <a:off x="7123472" y="3742208"/>
            <a:ext cx="20205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Total value of all orders: 13.6 M.</a:t>
            </a:r>
          </a:p>
        </p:txBody>
      </p:sp>
    </p:spTree>
    <p:extLst>
      <p:ext uri="{BB962C8B-B14F-4D97-AF65-F5344CB8AC3E}">
        <p14:creationId xmlns:p14="http://schemas.microsoft.com/office/powerpoint/2010/main" val="2532881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38"/>
          <p:cNvSpPr txBox="1">
            <a:spLocks noGrp="1"/>
          </p:cNvSpPr>
          <p:nvPr>
            <p:ph type="title"/>
          </p:nvPr>
        </p:nvSpPr>
        <p:spPr>
          <a:xfrm>
            <a:off x="223752" y="653659"/>
            <a:ext cx="6872895" cy="46428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AU" dirty="0"/>
              <a:t>Modeling and evaluating</a:t>
            </a:r>
            <a:br>
              <a:rPr lang="en-AU" dirty="0"/>
            </a:br>
            <a:endParaRPr sz="1400" b="0" dirty="0"/>
          </a:p>
        </p:txBody>
      </p:sp>
      <p:sp>
        <p:nvSpPr>
          <p:cNvPr id="441" name="Google Shape;441;p38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F6AE03B-ADD7-DE40-9A52-1C63DA9179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5302810"/>
              </p:ext>
            </p:extLst>
          </p:nvPr>
        </p:nvGraphicFramePr>
        <p:xfrm>
          <a:off x="467355" y="1117946"/>
          <a:ext cx="5451664" cy="3070596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362916">
                  <a:extLst>
                    <a:ext uri="{9D8B030D-6E8A-4147-A177-3AD203B41FA5}">
                      <a16:colId xmlns:a16="http://schemas.microsoft.com/office/drawing/2014/main" val="2889505796"/>
                    </a:ext>
                  </a:extLst>
                </a:gridCol>
                <a:gridCol w="1362916">
                  <a:extLst>
                    <a:ext uri="{9D8B030D-6E8A-4147-A177-3AD203B41FA5}">
                      <a16:colId xmlns:a16="http://schemas.microsoft.com/office/drawing/2014/main" val="2454949491"/>
                    </a:ext>
                  </a:extLst>
                </a:gridCol>
                <a:gridCol w="1362916">
                  <a:extLst>
                    <a:ext uri="{9D8B030D-6E8A-4147-A177-3AD203B41FA5}">
                      <a16:colId xmlns:a16="http://schemas.microsoft.com/office/drawing/2014/main" val="4112806049"/>
                    </a:ext>
                  </a:extLst>
                </a:gridCol>
                <a:gridCol w="1362916">
                  <a:extLst>
                    <a:ext uri="{9D8B030D-6E8A-4147-A177-3AD203B41FA5}">
                      <a16:colId xmlns:a16="http://schemas.microsoft.com/office/drawing/2014/main" val="610925256"/>
                    </a:ext>
                  </a:extLst>
                </a:gridCol>
              </a:tblGrid>
              <a:tr h="76764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Recall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392151"/>
                  </a:ext>
                </a:extLst>
              </a:tr>
              <a:tr h="767649">
                <a:tc>
                  <a:txBody>
                    <a:bodyPr/>
                    <a:lstStyle/>
                    <a:p>
                      <a:r>
                        <a:rPr lang="en-US" dirty="0"/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3461445"/>
                  </a:ext>
                </a:extLst>
              </a:tr>
              <a:tr h="767649">
                <a:tc>
                  <a:txBody>
                    <a:bodyPr/>
                    <a:lstStyle/>
                    <a:p>
                      <a:r>
                        <a:rPr lang="en-US" dirty="0" err="1"/>
                        <a:t>XGBoost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4653029"/>
                  </a:ext>
                </a:extLst>
              </a:tr>
              <a:tr h="767649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051469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D6F93D7-21BA-3F48-8BAD-D65D58AA424B}"/>
              </a:ext>
            </a:extLst>
          </p:cNvPr>
          <p:cNvSpPr txBox="1"/>
          <p:nvPr/>
        </p:nvSpPr>
        <p:spPr>
          <a:xfrm>
            <a:off x="6567949" y="2111652"/>
            <a:ext cx="257605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Multiclassification models</a:t>
            </a:r>
            <a:r>
              <a:rPr lang="ru-RU" dirty="0"/>
              <a:t> </a:t>
            </a:r>
            <a:r>
              <a:rPr lang="en-AU" dirty="0"/>
              <a:t>that define 3 classes of segments using 15 features</a:t>
            </a:r>
          </a:p>
        </p:txBody>
      </p:sp>
    </p:spTree>
    <p:extLst>
      <p:ext uri="{BB962C8B-B14F-4D97-AF65-F5344CB8AC3E}">
        <p14:creationId xmlns:p14="http://schemas.microsoft.com/office/powerpoint/2010/main" val="1983007007"/>
      </p:ext>
    </p:extLst>
  </p:cSld>
  <p:clrMapOvr>
    <a:masterClrMapping/>
  </p:clrMapOvr>
</p:sld>
</file>

<file path=ppt/theme/theme1.xml><?xml version="1.0" encoding="utf-8"?>
<a:theme xmlns:a="http://schemas.openxmlformats.org/drawingml/2006/main" name="Cymbeline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EFEFEF"/>
      </a:lt2>
      <a:accent1>
        <a:srgbClr val="485364"/>
      </a:accent1>
      <a:accent2>
        <a:srgbClr val="63728A"/>
      </a:accent2>
      <a:accent3>
        <a:srgbClr val="8B9AB3"/>
      </a:accent3>
      <a:accent4>
        <a:srgbClr val="9E8473"/>
      </a:accent4>
      <a:accent5>
        <a:srgbClr val="CAAE9C"/>
      </a:accent5>
      <a:accent6>
        <a:srgbClr val="DFCEC3"/>
      </a:accent6>
      <a:hlink>
        <a:srgbClr val="00000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7553</TotalTime>
  <Words>340</Words>
  <Application>Microsoft Macintosh PowerPoint</Application>
  <PresentationFormat>On-screen Show (16:9)</PresentationFormat>
  <Paragraphs>105</Paragraphs>
  <Slides>13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Poppins Light</vt:lpstr>
      <vt:lpstr>Poppins</vt:lpstr>
      <vt:lpstr>Arial</vt:lpstr>
      <vt:lpstr>Cymbeline template</vt:lpstr>
      <vt:lpstr>Predicting customer segment for</vt:lpstr>
      <vt:lpstr>PowerPoint Presentation</vt:lpstr>
      <vt:lpstr>Business question:  Can we provide better customer experience on earlier stages?  Stakeholders: Tiago Dalvi, Founder of Olist </vt:lpstr>
      <vt:lpstr>PowerPoint Presentation</vt:lpstr>
      <vt:lpstr>PowerPoint Presentation</vt:lpstr>
      <vt:lpstr>Customers segmentation</vt:lpstr>
      <vt:lpstr>PowerPoint Presentation</vt:lpstr>
      <vt:lpstr>PowerPoint Presentation</vt:lpstr>
      <vt:lpstr>Modeling and evaluating </vt:lpstr>
      <vt:lpstr>Top 10 features by importance</vt:lpstr>
      <vt:lpstr>Solution &amp; Next Steps</vt:lpstr>
      <vt:lpstr>PowerPoint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segmentation with Data Science</dc:title>
  <cp:lastModifiedBy>Ahmed Fattah</cp:lastModifiedBy>
  <cp:revision>98</cp:revision>
  <dcterms:modified xsi:type="dcterms:W3CDTF">2020-02-25T04:27:34Z</dcterms:modified>
</cp:coreProperties>
</file>