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0" r:id="rId3"/>
    <p:sldId id="265" r:id="rId4"/>
    <p:sldId id="263" r:id="rId5"/>
    <p:sldId id="264" r:id="rId6"/>
    <p:sldId id="267" r:id="rId7"/>
    <p:sldId id="266" r:id="rId8"/>
    <p:sldId id="261" r:id="rId9"/>
    <p:sldId id="268" r:id="rId10"/>
    <p:sldId id="272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ir harb" initials="bh" lastIdx="3" clrIdx="0">
    <p:extLst>
      <p:ext uri="{19B8F6BF-5375-455C-9EA6-DF929625EA0E}">
        <p15:presenceInfo xmlns:p15="http://schemas.microsoft.com/office/powerpoint/2012/main" userId="3207461db6782b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3F3F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16:51:42.513" idx="3">
    <p:pos x="10" y="10"/>
    <p:text>Lending Club toook advantage from the economic crise in US where the bank stop giving loans and become the wold's largest peer to peer market place connecting borrowers and investors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7T21:46:08.805" idx="2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C6839-4CE9-445A-BB46-77A7545F2140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E3BF-1268-4FEC-8E35-BE529D25D98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16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74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9E3BF-1268-4FEC-8E35-BE529D25D98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3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9E3BF-1268-4FEC-8E35-BE529D25D98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7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72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3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898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9100" y="191100"/>
            <a:ext cx="12192000" cy="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9567" y="984157"/>
            <a:ext cx="12144000" cy="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24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645" y="1250975"/>
            <a:ext cx="2112235" cy="468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1052646" y="1250975"/>
            <a:ext cx="1056117" cy="4687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1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411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39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541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98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0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122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96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F2C5-791F-4F18-8AE1-C22A65BF6095}" type="datetimeFigureOut">
              <a:rPr lang="en-AU" smtClean="0"/>
              <a:t>31/07/2019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3E2F4-BAF5-412D-AAEF-980A48EEF34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05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hyperlink" Target="file:///C:\Users\sbhar\Desktop\DS\Lab\Data-Science-Sydney-Curriculum\Data-Science-Sydney-Curriculum\Capstone%20Project\Call_LC.b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company/about-u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endingclub.com/loans/resource-center/understanding-credit-scores" TargetMode="External"/><Relationship Id="rId4" Type="http://schemas.openxmlformats.org/officeDocument/2006/relationships/hyperlink" Target="https://ptmoney.com/borrowing-from-lending-club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images for business analytics">
            <a:extLst>
              <a:ext uri="{FF2B5EF4-FFF2-40B4-BE49-F238E27FC236}">
                <a16:creationId xmlns:a16="http://schemas.microsoft.com/office/drawing/2014/main" xmlns="" id="{B017A1E2-2E5E-4C7C-86B6-8155D4BC7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/>
          <a:stretch/>
        </p:blipFill>
        <p:spPr bwMode="auto">
          <a:xfrm>
            <a:off x="1957590" y="2446986"/>
            <a:ext cx="7922652" cy="33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271"/>
          <p:cNvSpPr txBox="1">
            <a:spLocks noGrp="1"/>
          </p:cNvSpPr>
          <p:nvPr>
            <p:ph type="title"/>
          </p:nvPr>
        </p:nvSpPr>
        <p:spPr>
          <a:xfrm>
            <a:off x="19100" y="191100"/>
            <a:ext cx="12192000" cy="1071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 dirty="0" smtClean="0">
                <a:solidFill>
                  <a:schemeClr val="dk1"/>
                </a:solidFill>
              </a:rPr>
              <a:t>Lending Club</a:t>
            </a:r>
            <a:br>
              <a:rPr lang="en-US" sz="4000" b="1" dirty="0" smtClean="0">
                <a:solidFill>
                  <a:schemeClr val="dk1"/>
                </a:solidFill>
              </a:rPr>
            </a:br>
            <a:r>
              <a:rPr lang="en-US" sz="4000" b="1" dirty="0" smtClean="0">
                <a:solidFill>
                  <a:schemeClr val="dk1"/>
                </a:solidFill>
              </a:rPr>
              <a:t>Predictive Modeling Project</a:t>
            </a:r>
            <a:endParaRPr sz="4000" b="1" dirty="0"/>
          </a:p>
        </p:txBody>
      </p:sp>
      <p:sp>
        <p:nvSpPr>
          <p:cNvPr id="6" name="Shape 272"/>
          <p:cNvSpPr txBox="1">
            <a:spLocks noGrp="1"/>
          </p:cNvSpPr>
          <p:nvPr>
            <p:ph type="subTitle" idx="1"/>
          </p:nvPr>
        </p:nvSpPr>
        <p:spPr>
          <a:xfrm>
            <a:off x="0" y="5576554"/>
            <a:ext cx="2626514" cy="1043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b="1" dirty="0" smtClean="0"/>
              <a:t>Bachir Harb</a:t>
            </a:r>
          </a:p>
          <a:p>
            <a:pPr algn="l"/>
            <a:r>
              <a:rPr lang="en-US" sz="3200" b="1" dirty="0" smtClean="0"/>
              <a:t>Data Scientist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341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1986" y="708335"/>
            <a:ext cx="776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Demonstration</a:t>
            </a:r>
            <a:endParaRPr lang="en-AU" sz="4800" b="1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hlinkClick r:id="rId4" action="ppaction://program">
              <a:snd r:embed="rId3" name="suction.wav"/>
            </a:hlinkClick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99" y="2343396"/>
            <a:ext cx="3548868" cy="305913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4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BF35DC-6301-40F9-9334-EBED6616C363}"/>
              </a:ext>
            </a:extLst>
          </p:cNvPr>
          <p:cNvSpPr txBox="1"/>
          <p:nvPr/>
        </p:nvSpPr>
        <p:spPr>
          <a:xfrm rot="10800000" flipV="1">
            <a:off x="0" y="663329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	  		   </a:t>
            </a:r>
            <a:r>
              <a:rPr lang="en-US" sz="1000" b="1" dirty="0" smtClean="0"/>
              <a:t>	PREDICTIVE </a:t>
            </a:r>
            <a:r>
              <a:rPr lang="en-US" sz="1000" b="1" dirty="0"/>
              <a:t>MODELING</a:t>
            </a:r>
            <a:r>
              <a:rPr lang="en-US" sz="800" dirty="0"/>
              <a:t>	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611779"/>
            <a:ext cx="1719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LENDING CLUB</a:t>
            </a:r>
            <a:endParaRPr lang="en-A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975021" y="2826685"/>
            <a:ext cx="652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 smtClean="0"/>
              <a:t>GitHub</a:t>
            </a:r>
            <a:r>
              <a:rPr lang="en-AU" dirty="0"/>
              <a:t>: (https://</a:t>
            </a:r>
            <a:r>
              <a:rPr lang="en-AU" dirty="0" smtClean="0"/>
              <a:t>github.com/DSIA-Education/DSIA-SYD-March-2019/tree/master/Bachir/Capstone-project-2019</a:t>
            </a:r>
            <a:r>
              <a:rPr lang="en-AU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264795" y="3646142"/>
            <a:ext cx="4836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CP_demo.py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Call_LC.bat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 smtClean="0"/>
              <a:t>LC_Capstone.ipynb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Capstone_Project_All_Phases.ipynb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Lending_Club.pptx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Capstone </a:t>
            </a:r>
            <a:r>
              <a:rPr lang="en-AU" dirty="0"/>
              <a:t>Project Documentation.docx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lending-club-data.csv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LCDataDictionary.csv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6" y="2885634"/>
            <a:ext cx="1161116" cy="10613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990" y="1679558"/>
            <a:ext cx="186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Supporting Documents</a:t>
            </a:r>
            <a:endParaRPr lang="en-AU" b="1" dirty="0"/>
          </a:p>
        </p:txBody>
      </p:sp>
      <p:sp>
        <p:nvSpPr>
          <p:cNvPr id="18" name="Rectangle 17"/>
          <p:cNvSpPr/>
          <p:nvPr/>
        </p:nvSpPr>
        <p:spPr>
          <a:xfrm>
            <a:off x="2975021" y="877602"/>
            <a:ext cx="1732526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REFERENCES: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4795" y="1493627"/>
            <a:ext cx="8169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www.lendingclub.com/company/about-us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4"/>
              </a:rPr>
              <a:t>https://ptmoney.com/borrowing-from-lending-club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5"/>
              </a:rPr>
              <a:t>https://www.lendingclub.com/loans/resource-center/understanding-credit-scores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5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1"/>
          <p:cNvSpPr txBox="1">
            <a:spLocks/>
          </p:cNvSpPr>
          <p:nvPr/>
        </p:nvSpPr>
        <p:spPr>
          <a:xfrm>
            <a:off x="1199181" y="800147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buClr>
                <a:schemeClr val="dk1"/>
              </a:buClr>
              <a:buFont typeface="Arial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xmlns="" id="{FC1DE746-6EC4-4937-B569-689AF248BC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42" y="1619296"/>
            <a:ext cx="3283279" cy="40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3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271">
            <a:extLst>
              <a:ext uri="{FF2B5EF4-FFF2-40B4-BE49-F238E27FC236}">
                <a16:creationId xmlns:a16="http://schemas.microsoft.com/office/drawing/2014/main" xmlns="" id="{81865704-81F8-4879-A943-5F18CA1D81ED}"/>
              </a:ext>
            </a:extLst>
          </p:cNvPr>
          <p:cNvSpPr txBox="1">
            <a:spLocks/>
          </p:cNvSpPr>
          <p:nvPr/>
        </p:nvSpPr>
        <p:spPr>
          <a:xfrm>
            <a:off x="19100" y="191100"/>
            <a:ext cx="12192000" cy="80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</a:pPr>
            <a:r>
              <a:rPr lang="en-US" sz="4800" dirty="0"/>
              <a:t>Agenda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5F2C770-4DCD-4DC2-9574-D9B4541CD75D}"/>
              </a:ext>
            </a:extLst>
          </p:cNvPr>
          <p:cNvGrpSpPr/>
          <p:nvPr/>
        </p:nvGrpSpPr>
        <p:grpSpPr>
          <a:xfrm>
            <a:off x="4328206" y="1326642"/>
            <a:ext cx="5112567" cy="486958"/>
            <a:chOff x="3131840" y="1275606"/>
            <a:chExt cx="5112567" cy="486958"/>
          </a:xfrm>
        </p:grpSpPr>
        <p:grpSp>
          <p:nvGrpSpPr>
            <p:cNvPr id="35" name="Shape 130"/>
            <p:cNvGrpSpPr/>
            <p:nvPr/>
          </p:nvGrpSpPr>
          <p:grpSpPr>
            <a:xfrm>
              <a:off x="3131840" y="1275606"/>
              <a:ext cx="4925232" cy="486958"/>
              <a:chOff x="3131840" y="1491630"/>
              <a:chExt cx="5256584" cy="576064"/>
            </a:xfrm>
          </p:grpSpPr>
          <p:sp>
            <p:nvSpPr>
              <p:cNvPr id="47" name="Shape 131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132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" name="Shape 147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3F3F3F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Problem </a:t>
              </a:r>
              <a:r>
                <a:rPr lang="en-US" b="1" dirty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</a:t>
              </a:r>
              <a:endParaRPr b="1" dirty="0">
                <a:solidFill>
                  <a:srgbClr val="3F3F3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5EF7807B-2B56-46A2-966D-A6A107B70AFA}"/>
              </a:ext>
            </a:extLst>
          </p:cNvPr>
          <p:cNvGrpSpPr/>
          <p:nvPr/>
        </p:nvGrpSpPr>
        <p:grpSpPr>
          <a:xfrm>
            <a:off x="4322451" y="2022218"/>
            <a:ext cx="5118322" cy="486904"/>
            <a:chOff x="3126085" y="2163705"/>
            <a:chExt cx="5118322" cy="486904"/>
          </a:xfrm>
        </p:grpSpPr>
        <p:grpSp>
          <p:nvGrpSpPr>
            <p:cNvPr id="52" name="Shape 133"/>
            <p:cNvGrpSpPr/>
            <p:nvPr/>
          </p:nvGrpSpPr>
          <p:grpSpPr>
            <a:xfrm>
              <a:off x="3126085" y="2163705"/>
              <a:ext cx="4925232" cy="486904"/>
              <a:chOff x="3131840" y="1491630"/>
              <a:chExt cx="5256584" cy="576064"/>
            </a:xfrm>
          </p:grpSpPr>
          <p:sp>
            <p:nvSpPr>
              <p:cNvPr id="54" name="Shape 134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135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" name="Shape 150"/>
            <p:cNvSpPr txBox="1"/>
            <p:nvPr/>
          </p:nvSpPr>
          <p:spPr>
            <a:xfrm>
              <a:off x="3851840" y="225055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b="1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Lending Club works</a:t>
              </a:r>
              <a:endParaRPr lang="en-AU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BEC6E756-5D31-4F78-A51D-DDC5709C5633}"/>
              </a:ext>
            </a:extLst>
          </p:cNvPr>
          <p:cNvGrpSpPr/>
          <p:nvPr/>
        </p:nvGrpSpPr>
        <p:grpSpPr>
          <a:xfrm>
            <a:off x="4322451" y="2745374"/>
            <a:ext cx="5124075" cy="486850"/>
            <a:chOff x="3120332" y="3051804"/>
            <a:chExt cx="5124075" cy="486850"/>
          </a:xfrm>
        </p:grpSpPr>
        <p:grpSp>
          <p:nvGrpSpPr>
            <p:cNvPr id="57" name="Shape 136"/>
            <p:cNvGrpSpPr/>
            <p:nvPr/>
          </p:nvGrpSpPr>
          <p:grpSpPr>
            <a:xfrm>
              <a:off x="3120332" y="3051804"/>
              <a:ext cx="4930990" cy="486850"/>
              <a:chOff x="3131840" y="1491630"/>
              <a:chExt cx="5256584" cy="576064"/>
            </a:xfrm>
          </p:grpSpPr>
          <p:sp>
            <p:nvSpPr>
              <p:cNvPr id="59" name="Shape 13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138"/>
              <p:cNvSpPr/>
              <p:nvPr/>
            </p:nvSpPr>
            <p:spPr>
              <a:xfrm rot="5400000">
                <a:off x="3203842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" name="Shape 153"/>
            <p:cNvSpPr txBox="1"/>
            <p:nvPr/>
          </p:nvSpPr>
          <p:spPr>
            <a:xfrm>
              <a:off x="3851840" y="314485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Business Perspective</a:t>
              </a:r>
              <a:endParaRPr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5FC0E7BE-2E6A-45FE-857F-FC5F7861D226}"/>
              </a:ext>
            </a:extLst>
          </p:cNvPr>
          <p:cNvGrpSpPr/>
          <p:nvPr/>
        </p:nvGrpSpPr>
        <p:grpSpPr>
          <a:xfrm>
            <a:off x="4310941" y="4726043"/>
            <a:ext cx="5129832" cy="486797"/>
            <a:chOff x="3114575" y="3939902"/>
            <a:chExt cx="5129832" cy="486797"/>
          </a:xfrm>
        </p:grpSpPr>
        <p:grpSp>
          <p:nvGrpSpPr>
            <p:cNvPr id="62" name="Shape 139"/>
            <p:cNvGrpSpPr/>
            <p:nvPr/>
          </p:nvGrpSpPr>
          <p:grpSpPr>
            <a:xfrm>
              <a:off x="3114575" y="3939902"/>
              <a:ext cx="4925232" cy="486797"/>
              <a:chOff x="3131840" y="1491630"/>
              <a:chExt cx="5256584" cy="576064"/>
            </a:xfrm>
          </p:grpSpPr>
          <p:sp>
            <p:nvSpPr>
              <p:cNvPr id="64" name="Shape 14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Shape 14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Shape 156"/>
            <p:cNvSpPr txBox="1"/>
            <p:nvPr/>
          </p:nvSpPr>
          <p:spPr>
            <a:xfrm>
              <a:off x="3851840" y="403916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</a:t>
              </a:r>
              <a:r>
                <a:rPr lang="en" b="1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Valuation</a:t>
              </a:r>
              <a:endParaRPr b="1" dirty="0">
                <a:solidFill>
                  <a:srgbClr val="3F3F3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C03F1BC4-7053-4C8B-98AD-4C9CBE2EA552}"/>
              </a:ext>
            </a:extLst>
          </p:cNvPr>
          <p:cNvGrpSpPr/>
          <p:nvPr/>
        </p:nvGrpSpPr>
        <p:grpSpPr>
          <a:xfrm>
            <a:off x="4299431" y="5344431"/>
            <a:ext cx="5129832" cy="486797"/>
            <a:chOff x="3114575" y="3939902"/>
            <a:chExt cx="5129832" cy="486797"/>
          </a:xfrm>
        </p:grpSpPr>
        <p:grpSp>
          <p:nvGrpSpPr>
            <p:cNvPr id="67" name="Shape 139">
              <a:extLst>
                <a:ext uri="{FF2B5EF4-FFF2-40B4-BE49-F238E27FC236}">
                  <a16:creationId xmlns:a16="http://schemas.microsoft.com/office/drawing/2014/main" xmlns="" id="{E8428556-8F8F-433B-AD38-971A9B6DCB8E}"/>
                </a:ext>
              </a:extLst>
            </p:cNvPr>
            <p:cNvGrpSpPr/>
            <p:nvPr/>
          </p:nvGrpSpPr>
          <p:grpSpPr>
            <a:xfrm>
              <a:off x="3114575" y="3939902"/>
              <a:ext cx="4925232" cy="486797"/>
              <a:chOff x="3131840" y="1491630"/>
              <a:chExt cx="5256584" cy="576064"/>
            </a:xfrm>
          </p:grpSpPr>
          <p:sp>
            <p:nvSpPr>
              <p:cNvPr id="69" name="Shape 140">
                <a:extLst>
                  <a:ext uri="{FF2B5EF4-FFF2-40B4-BE49-F238E27FC236}">
                    <a16:creationId xmlns:a16="http://schemas.microsoft.com/office/drawing/2014/main" xmlns="" id="{588ABD09-66DF-4910-9451-3A39FDC581A6}"/>
                  </a:ext>
                </a:extLst>
              </p:cNvPr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141">
                <a:extLst>
                  <a:ext uri="{FF2B5EF4-FFF2-40B4-BE49-F238E27FC236}">
                    <a16:creationId xmlns:a16="http://schemas.microsoft.com/office/drawing/2014/main" xmlns="" id="{56564724-6F04-4A3E-8A68-8AD573CF182B}"/>
                  </a:ext>
                </a:extLst>
              </p:cNvPr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" name="Shape 156">
              <a:extLst>
                <a:ext uri="{FF2B5EF4-FFF2-40B4-BE49-F238E27FC236}">
                  <a16:creationId xmlns:a16="http://schemas.microsoft.com/office/drawing/2014/main" xmlns="" id="{CCF5E021-8058-4111-9754-A8A06EFEF290}"/>
                </a:ext>
              </a:extLst>
            </p:cNvPr>
            <p:cNvSpPr txBox="1"/>
            <p:nvPr/>
          </p:nvSpPr>
          <p:spPr>
            <a:xfrm>
              <a:off x="3851840" y="403916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Demonstration</a:t>
              </a:r>
              <a:endParaRPr b="1" dirty="0">
                <a:solidFill>
                  <a:srgbClr val="3F3F3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BEC6E756-5D31-4F78-A51D-DDC5709C5633}"/>
              </a:ext>
            </a:extLst>
          </p:cNvPr>
          <p:cNvGrpSpPr/>
          <p:nvPr/>
        </p:nvGrpSpPr>
        <p:grpSpPr>
          <a:xfrm>
            <a:off x="4316696" y="4118467"/>
            <a:ext cx="5124077" cy="486850"/>
            <a:chOff x="3120330" y="3051804"/>
            <a:chExt cx="5124077" cy="486850"/>
          </a:xfrm>
        </p:grpSpPr>
        <p:grpSp>
          <p:nvGrpSpPr>
            <p:cNvPr id="72" name="Shape 136"/>
            <p:cNvGrpSpPr/>
            <p:nvPr/>
          </p:nvGrpSpPr>
          <p:grpSpPr>
            <a:xfrm>
              <a:off x="3120330" y="3051804"/>
              <a:ext cx="4930987" cy="486850"/>
              <a:chOff x="3131840" y="1491630"/>
              <a:chExt cx="5256584" cy="576064"/>
            </a:xfrm>
          </p:grpSpPr>
          <p:sp>
            <p:nvSpPr>
              <p:cNvPr id="74" name="Shape 13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13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Shape 153"/>
            <p:cNvSpPr txBox="1"/>
            <p:nvPr/>
          </p:nvSpPr>
          <p:spPr>
            <a:xfrm>
              <a:off x="3851840" y="314485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Project Pipeline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BEC6E756-5D31-4F78-A51D-DDC5709C5633}"/>
              </a:ext>
            </a:extLst>
          </p:cNvPr>
          <p:cNvGrpSpPr/>
          <p:nvPr/>
        </p:nvGrpSpPr>
        <p:grpSpPr>
          <a:xfrm>
            <a:off x="4310941" y="3431866"/>
            <a:ext cx="5124077" cy="486850"/>
            <a:chOff x="3120330" y="3051804"/>
            <a:chExt cx="5124077" cy="486850"/>
          </a:xfrm>
        </p:grpSpPr>
        <p:grpSp>
          <p:nvGrpSpPr>
            <p:cNvPr id="77" name="Shape 136"/>
            <p:cNvGrpSpPr/>
            <p:nvPr/>
          </p:nvGrpSpPr>
          <p:grpSpPr>
            <a:xfrm>
              <a:off x="3120330" y="3051804"/>
              <a:ext cx="4930987" cy="486850"/>
              <a:chOff x="3131840" y="1491630"/>
              <a:chExt cx="5256584" cy="576064"/>
            </a:xfrm>
          </p:grpSpPr>
          <p:sp>
            <p:nvSpPr>
              <p:cNvPr id="79" name="Shape 13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13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" name="Shape 153"/>
            <p:cNvSpPr txBox="1"/>
            <p:nvPr/>
          </p:nvSpPr>
          <p:spPr>
            <a:xfrm>
              <a:off x="3851840" y="314485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Exploration Data Analysis</a:t>
              </a:r>
              <a:endParaRPr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5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48000" y="1720840"/>
            <a:ext cx="7126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Lending Club is the world’s largest peer-to-peer marketplace connecting borrowers and investors.</a:t>
            </a:r>
          </a:p>
          <a:p>
            <a:pPr algn="just">
              <a:buClr>
                <a:schemeClr val="dk1"/>
              </a:buClr>
            </a:pPr>
            <a:endParaRPr lang="en-US" dirty="0" smtClean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dk1"/>
              </a:buClr>
            </a:pPr>
            <a:endParaRPr lang="en-US" dirty="0" smtClean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its inception in 2007, the number of loans in the marketplace has increased exponentially and the borrowers default on their loans.</a:t>
            </a:r>
          </a:p>
          <a:p>
            <a:pPr algn="just">
              <a:buClr>
                <a:schemeClr val="dk1"/>
              </a:buClr>
            </a:pPr>
            <a:endParaRPr lang="en-US" dirty="0" smtClean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dk1"/>
              </a:buClr>
            </a:pPr>
            <a:endParaRPr lang="en-US" dirty="0" smtClean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loan status is either good/bad so that the company can approve/decline the new loan applications based on historical loan information.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19" y="2209453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</a:p>
          <a:p>
            <a:pPr algn="ctr"/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 descr="Image result for bank lending icon">
            <a:extLst>
              <a:ext uri="{FF2B5EF4-FFF2-40B4-BE49-F238E27FC236}">
                <a16:creationId xmlns:a16="http://schemas.microsoft.com/office/drawing/2014/main" xmlns="" id="{1A95E7E6-3B55-4A35-89EA-3197F75B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510" y="1204267"/>
            <a:ext cx="129918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creasing graph icon">
            <a:extLst>
              <a:ext uri="{FF2B5EF4-FFF2-40B4-BE49-F238E27FC236}">
                <a16:creationId xmlns:a16="http://schemas.microsoft.com/office/drawing/2014/main" xmlns="" id="{0663AF39-A205-4057-B4FC-8F330A7B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510" y="2715531"/>
            <a:ext cx="1044390" cy="8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good or bad loan icon">
            <a:extLst>
              <a:ext uri="{FF2B5EF4-FFF2-40B4-BE49-F238E27FC236}">
                <a16:creationId xmlns:a16="http://schemas.microsoft.com/office/drawing/2014/main" xmlns="" id="{A7ECD61C-87DD-483D-8780-607A4825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510" y="3911601"/>
            <a:ext cx="1044390" cy="10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question icon IN BLUE">
            <a:extLst>
              <a:ext uri="{FF2B5EF4-FFF2-40B4-BE49-F238E27FC236}">
                <a16:creationId xmlns:a16="http://schemas.microsoft.com/office/drawing/2014/main" xmlns="" id="{34762AC6-3619-4F2D-ABF6-5519948E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1" y="2992190"/>
            <a:ext cx="632010" cy="6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9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93045"/>
            <a:ext cx="7766689" cy="1655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4800" y="1931454"/>
            <a:ext cx="2657642" cy="60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Borrowers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apply for Loans</a:t>
            </a:r>
          </a:p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Open an account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9279" y="1952966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Borrowers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get funded</a:t>
            </a:r>
          </a:p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build portfolio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8881" y="1956704"/>
            <a:ext cx="3034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Borrowers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repay automatically</a:t>
            </a:r>
          </a:p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Investor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earn &amp; reinvest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486" y="2245354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Lending </a:t>
            </a:r>
          </a:p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Club work 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6316" y="2578376"/>
            <a:ext cx="92182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Typically, investors pay Lending Club a service fee equal to approximately 1% of the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amount of each borrower payment received within 15 days of the payment due date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borrowers miss a payment, investors do not pay a service fee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Origination fee from the borrower ; range from 1% to 6% , average is  5.2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Lending Club’s interest rates take into account credit risk and market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is the result of a formula that takes into account not only credit score,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a combination of several indicators of credit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risk. </a:t>
            </a: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from A1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 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loan has an interest rate as low as 6.16 %, a G loan has an interest rate as high as 35.89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A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" y="2999059"/>
            <a:ext cx="1819706" cy="69606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97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95" y="369841"/>
            <a:ext cx="9173332" cy="4151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54" y="4793338"/>
            <a:ext cx="9285013" cy="15424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22" y="2253084"/>
            <a:ext cx="1815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" y="2916997"/>
            <a:ext cx="1815920" cy="95038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  <p:sp>
        <p:nvSpPr>
          <p:cNvPr id="2" name="Oval Callout 1"/>
          <p:cNvSpPr/>
          <p:nvPr/>
        </p:nvSpPr>
        <p:spPr>
          <a:xfrm>
            <a:off x="10652507" y="3940148"/>
            <a:ext cx="1660415" cy="729776"/>
          </a:xfrm>
          <a:prstGeom prst="wedgeEllipseCallout">
            <a:avLst>
              <a:gd name="adj1" fmla="val -16686"/>
              <a:gd name="adj2" fmla="val 173540"/>
            </a:avLst>
          </a:prstGeom>
          <a:solidFill>
            <a:srgbClr val="32AE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1,895,299</a:t>
            </a:r>
          </a:p>
          <a:p>
            <a:pPr algn="ctr"/>
            <a:r>
              <a:rPr lang="en-AU" dirty="0" smtClean="0"/>
              <a:t>USD</a:t>
            </a:r>
            <a:endParaRPr lang="en-AU" dirty="0"/>
          </a:p>
        </p:txBody>
      </p:sp>
      <p:sp>
        <p:nvSpPr>
          <p:cNvPr id="14" name="Oval Callout 13"/>
          <p:cNvSpPr/>
          <p:nvPr/>
        </p:nvSpPr>
        <p:spPr>
          <a:xfrm>
            <a:off x="8992092" y="3868168"/>
            <a:ext cx="1660415" cy="729776"/>
          </a:xfrm>
          <a:prstGeom prst="wedgeEllipseCallout">
            <a:avLst>
              <a:gd name="adj1" fmla="val 5342"/>
              <a:gd name="adj2" fmla="val 192817"/>
            </a:avLst>
          </a:prstGeom>
          <a:solidFill>
            <a:srgbClr val="32AE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7,387,564 USD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94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733081"/>
            <a:ext cx="3382135" cy="1238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104" y="732389"/>
            <a:ext cx="4123459" cy="1238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823" y="2920307"/>
            <a:ext cx="4371163" cy="1239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761" y="4861313"/>
            <a:ext cx="9907109" cy="11914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386" y="1970595"/>
            <a:ext cx="1813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Data Analysis 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816" y="2891135"/>
            <a:ext cx="180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is Loan is distributed</a:t>
            </a:r>
          </a:p>
          <a:p>
            <a:endParaRPr lang="en-AU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5" y="3752909"/>
            <a:ext cx="1668348" cy="130848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43088" y="2923073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CCB8595-A72E-4C12-9CE0-B1FC5FD95040}"/>
              </a:ext>
            </a:extLst>
          </p:cNvPr>
          <p:cNvGrpSpPr/>
          <p:nvPr/>
        </p:nvGrpSpPr>
        <p:grpSpPr>
          <a:xfrm>
            <a:off x="2680365" y="1675469"/>
            <a:ext cx="8481185" cy="2987683"/>
            <a:chOff x="114647" y="1479570"/>
            <a:chExt cx="8823743" cy="2694046"/>
          </a:xfrm>
        </p:grpSpPr>
        <p:sp>
          <p:nvSpPr>
            <p:cNvPr id="7" name="Shape 247">
              <a:extLst>
                <a:ext uri="{FF2B5EF4-FFF2-40B4-BE49-F238E27FC236}">
                  <a16:creationId xmlns:a16="http://schemas.microsoft.com/office/drawing/2014/main" xmlns="" id="{30A71533-57E7-48B4-BA97-C8CD282328E2}"/>
                </a:ext>
              </a:extLst>
            </p:cNvPr>
            <p:cNvSpPr txBox="1"/>
            <p:nvPr/>
          </p:nvSpPr>
          <p:spPr>
            <a:xfrm>
              <a:off x="271341" y="2231830"/>
              <a:ext cx="1189200" cy="113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r>
                <a:rPr lang="en-US" sz="1400" b="1" kern="0" dirty="0" smtClean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Cleaning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 smtClean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 smtClean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Features selection </a:t>
              </a:r>
              <a:endParaRPr sz="1400" b="1" kern="0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248">
              <a:extLst>
                <a:ext uri="{FF2B5EF4-FFF2-40B4-BE49-F238E27FC236}">
                  <a16:creationId xmlns:a16="http://schemas.microsoft.com/office/drawing/2014/main" xmlns="" id="{6283A9BC-A80D-4C8E-88DF-7F99568C313A}"/>
                </a:ext>
              </a:extLst>
            </p:cNvPr>
            <p:cNvSpPr txBox="1"/>
            <p:nvPr/>
          </p:nvSpPr>
          <p:spPr>
            <a:xfrm>
              <a:off x="2176341" y="2696881"/>
              <a:ext cx="13288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Model </a:t>
              </a:r>
              <a:r>
                <a:rPr lang="en-US" sz="1400" b="1" kern="0" dirty="0" smtClean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sz="1400" b="1" kern="0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252">
              <a:extLst>
                <a:ext uri="{FF2B5EF4-FFF2-40B4-BE49-F238E27FC236}">
                  <a16:creationId xmlns:a16="http://schemas.microsoft.com/office/drawing/2014/main" xmlns="" id="{F93BB776-FC87-4087-A6E4-E927B53ADB59}"/>
                </a:ext>
              </a:extLst>
            </p:cNvPr>
            <p:cNvSpPr/>
            <p:nvPr/>
          </p:nvSpPr>
          <p:spPr>
            <a:xfrm>
              <a:off x="1447800" y="2891713"/>
              <a:ext cx="792000" cy="72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53">
              <a:extLst>
                <a:ext uri="{FF2B5EF4-FFF2-40B4-BE49-F238E27FC236}">
                  <a16:creationId xmlns:a16="http://schemas.microsoft.com/office/drawing/2014/main" xmlns="" id="{C3E3A40D-801F-42DF-8996-0CFA27DD2B21}"/>
                </a:ext>
              </a:extLst>
            </p:cNvPr>
            <p:cNvSpPr/>
            <p:nvPr/>
          </p:nvSpPr>
          <p:spPr>
            <a:xfrm>
              <a:off x="3352800" y="2891713"/>
              <a:ext cx="792000" cy="72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255">
              <a:extLst>
                <a:ext uri="{FF2B5EF4-FFF2-40B4-BE49-F238E27FC236}">
                  <a16:creationId xmlns:a16="http://schemas.microsoft.com/office/drawing/2014/main" xmlns="" id="{B7341F78-8FCD-4B10-9E0C-78404C679A9B}"/>
                </a:ext>
              </a:extLst>
            </p:cNvPr>
            <p:cNvSpPr/>
            <p:nvPr/>
          </p:nvSpPr>
          <p:spPr>
            <a:xfrm>
              <a:off x="6248400" y="2895473"/>
              <a:ext cx="792000" cy="72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58">
              <a:extLst>
                <a:ext uri="{FF2B5EF4-FFF2-40B4-BE49-F238E27FC236}">
                  <a16:creationId xmlns:a16="http://schemas.microsoft.com/office/drawing/2014/main" xmlns="" id="{C3C18A63-9773-467E-8446-63C60D2E6103}"/>
                </a:ext>
              </a:extLst>
            </p:cNvPr>
            <p:cNvSpPr/>
            <p:nvPr/>
          </p:nvSpPr>
          <p:spPr>
            <a:xfrm>
              <a:off x="114647" y="4015874"/>
              <a:ext cx="1333153" cy="136167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259">
              <a:extLst>
                <a:ext uri="{FF2B5EF4-FFF2-40B4-BE49-F238E27FC236}">
                  <a16:creationId xmlns:a16="http://schemas.microsoft.com/office/drawing/2014/main" xmlns="" id="{9EFC36D1-D87C-4F71-9D44-AF8E68FD4B9C}"/>
                </a:ext>
              </a:extLst>
            </p:cNvPr>
            <p:cNvGrpSpPr/>
            <p:nvPr/>
          </p:nvGrpSpPr>
          <p:grpSpPr>
            <a:xfrm>
              <a:off x="1999028" y="1479570"/>
              <a:ext cx="1768604" cy="1217308"/>
              <a:chOff x="2063141" y="1237484"/>
              <a:chExt cx="1768604" cy="1082803"/>
            </a:xfrm>
          </p:grpSpPr>
          <p:sp>
            <p:nvSpPr>
              <p:cNvPr id="24" name="Shape 260">
                <a:extLst>
                  <a:ext uri="{FF2B5EF4-FFF2-40B4-BE49-F238E27FC236}">
                    <a16:creationId xmlns:a16="http://schemas.microsoft.com/office/drawing/2014/main" xmlns="" id="{FBA16F53-18D7-45E8-8E85-7FE79566C043}"/>
                  </a:ext>
                </a:extLst>
              </p:cNvPr>
              <p:cNvSpPr txBox="1"/>
              <p:nvPr/>
            </p:nvSpPr>
            <p:spPr>
              <a:xfrm>
                <a:off x="2063141" y="1304624"/>
                <a:ext cx="173477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en-US" sz="1200" kern="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200" kern="0" dirty="0" smtClean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Linear </a:t>
                </a:r>
                <a:r>
                  <a:rPr lang="en-US" sz="1200" kern="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Regression</a:t>
                </a:r>
              </a:p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200" kern="0" dirty="0" smtClean="0">
                    <a:solidFill>
                      <a:srgbClr val="3F3F3F"/>
                    </a:solidFill>
                    <a:latin typeface="Arial"/>
                    <a:cs typeface="Arial"/>
                    <a:sym typeface="Arial"/>
                  </a:rPr>
                  <a:t>decision </a:t>
                </a:r>
                <a:r>
                  <a:rPr lang="en-US" sz="1200" kern="0" dirty="0">
                    <a:solidFill>
                      <a:srgbClr val="3F3F3F"/>
                    </a:solidFill>
                    <a:latin typeface="Arial"/>
                    <a:cs typeface="Arial"/>
                    <a:sym typeface="Arial"/>
                  </a:rPr>
                  <a:t>Trees</a:t>
                </a:r>
              </a:p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200" kern="0" dirty="0" smtClean="0">
                    <a:solidFill>
                      <a:srgbClr val="3F3F3F"/>
                    </a:solidFill>
                    <a:latin typeface="Arial"/>
                    <a:cs typeface="Arial"/>
                    <a:sym typeface="Arial"/>
                  </a:rPr>
                  <a:t>Random Forest</a:t>
                </a:r>
                <a:endParaRPr lang="en-US" sz="1200" kern="0" dirty="0">
                  <a:solidFill>
                    <a:srgbClr val="3F3F3F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61">
                <a:extLst>
                  <a:ext uri="{FF2B5EF4-FFF2-40B4-BE49-F238E27FC236}">
                    <a16:creationId xmlns:a16="http://schemas.microsoft.com/office/drawing/2014/main" xmlns="" id="{A5FA808F-D727-496E-923F-52B574B27788}"/>
                  </a:ext>
                </a:extLst>
              </p:cNvPr>
              <p:cNvSpPr/>
              <p:nvPr/>
            </p:nvSpPr>
            <p:spPr>
              <a:xfrm>
                <a:off x="2096973" y="1237484"/>
                <a:ext cx="1734772" cy="180000"/>
              </a:xfrm>
              <a:prstGeom prst="rect">
                <a:avLst/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6EFB22A3-520E-4774-BBC1-14FCDEF8AEF0}"/>
                </a:ext>
              </a:extLst>
            </p:cNvPr>
            <p:cNvGrpSpPr/>
            <p:nvPr/>
          </p:nvGrpSpPr>
          <p:grpSpPr>
            <a:xfrm>
              <a:off x="4110526" y="2696881"/>
              <a:ext cx="2214074" cy="1476735"/>
              <a:chOff x="3810000" y="2696881"/>
              <a:chExt cx="2214074" cy="1476735"/>
            </a:xfrm>
          </p:grpSpPr>
          <p:sp>
            <p:nvSpPr>
              <p:cNvPr id="20" name="Shape 249">
                <a:extLst>
                  <a:ext uri="{FF2B5EF4-FFF2-40B4-BE49-F238E27FC236}">
                    <a16:creationId xmlns:a16="http://schemas.microsoft.com/office/drawing/2014/main" xmlns="" id="{0060C5AE-CB05-4CE6-9C43-9F80052C2BF3}"/>
                  </a:ext>
                </a:extLst>
              </p:cNvPr>
              <p:cNvSpPr txBox="1"/>
              <p:nvPr/>
            </p:nvSpPr>
            <p:spPr>
              <a:xfrm>
                <a:off x="3810000" y="2696881"/>
                <a:ext cx="22140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b="1" kern="0" dirty="0">
                    <a:solidFill>
                      <a:srgbClr val="32AEB8"/>
                    </a:solidFill>
                    <a:latin typeface="Arial"/>
                    <a:ea typeface="Arial"/>
                    <a:cs typeface="Arial"/>
                    <a:sym typeface="Arial"/>
                  </a:rPr>
                  <a:t>Model Valuation &amp; Parameter Tuning</a:t>
                </a:r>
                <a:endParaRPr sz="1400" b="1" kern="0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" name="Shape 262">
                <a:extLst>
                  <a:ext uri="{FF2B5EF4-FFF2-40B4-BE49-F238E27FC236}">
                    <a16:creationId xmlns:a16="http://schemas.microsoft.com/office/drawing/2014/main" xmlns="" id="{DEFEBE10-313F-4D9F-81B1-BADFD66C12D7}"/>
                  </a:ext>
                </a:extLst>
              </p:cNvPr>
              <p:cNvGrpSpPr/>
              <p:nvPr/>
            </p:nvGrpSpPr>
            <p:grpSpPr>
              <a:xfrm>
                <a:off x="4041404" y="3157953"/>
                <a:ext cx="1734772" cy="1015663"/>
                <a:chOff x="413423" y="2718514"/>
                <a:chExt cx="1734772" cy="1015663"/>
              </a:xfrm>
            </p:grpSpPr>
            <p:sp>
              <p:nvSpPr>
                <p:cNvPr id="22" name="Shape 263">
                  <a:extLst>
                    <a:ext uri="{FF2B5EF4-FFF2-40B4-BE49-F238E27FC236}">
                      <a16:creationId xmlns:a16="http://schemas.microsoft.com/office/drawing/2014/main" xmlns="" id="{354DF00C-6447-477A-A5DA-9C9E5CBE5A38}"/>
                    </a:ext>
                  </a:extLst>
                </p:cNvPr>
                <p:cNvSpPr txBox="1"/>
                <p:nvPr/>
              </p:nvSpPr>
              <p:spPr>
                <a:xfrm>
                  <a:off x="413423" y="2718514"/>
                  <a:ext cx="1734772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200" kern="0" dirty="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Choosing best model using model parameters and parameter tuning</a:t>
                  </a:r>
                  <a:endParaRPr sz="1200" kern="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Shape 264">
                  <a:extLst>
                    <a:ext uri="{FF2B5EF4-FFF2-40B4-BE49-F238E27FC236}">
                      <a16:creationId xmlns:a16="http://schemas.microsoft.com/office/drawing/2014/main" xmlns="" id="{047C1F8F-721B-45EC-B9FF-66F9F30E74F4}"/>
                    </a:ext>
                  </a:extLst>
                </p:cNvPr>
                <p:cNvSpPr/>
                <p:nvPr/>
              </p:nvSpPr>
              <p:spPr>
                <a:xfrm>
                  <a:off x="413423" y="3532602"/>
                  <a:ext cx="1734772" cy="180000"/>
                </a:xfrm>
                <a:prstGeom prst="rect">
                  <a:avLst/>
                </a:prstGeom>
                <a:solidFill>
                  <a:srgbClr val="32AEB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endParaRPr kern="0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38569B08-3521-46CB-9EC5-910119509D95}"/>
                </a:ext>
              </a:extLst>
            </p:cNvPr>
            <p:cNvGrpSpPr/>
            <p:nvPr/>
          </p:nvGrpSpPr>
          <p:grpSpPr>
            <a:xfrm>
              <a:off x="7203618" y="1706674"/>
              <a:ext cx="1734772" cy="1657399"/>
              <a:chOff x="6957190" y="1706674"/>
              <a:chExt cx="1734772" cy="1657399"/>
            </a:xfrm>
          </p:grpSpPr>
          <p:sp>
            <p:nvSpPr>
              <p:cNvPr id="16" name="Shape 251">
                <a:extLst>
                  <a:ext uri="{FF2B5EF4-FFF2-40B4-BE49-F238E27FC236}">
                    <a16:creationId xmlns:a16="http://schemas.microsoft.com/office/drawing/2014/main" xmlns="" id="{CBB679BC-769A-4534-972A-80AA8A7A3D65}"/>
                  </a:ext>
                </a:extLst>
              </p:cNvPr>
              <p:cNvSpPr txBox="1"/>
              <p:nvPr/>
            </p:nvSpPr>
            <p:spPr>
              <a:xfrm>
                <a:off x="6957190" y="2765036"/>
                <a:ext cx="1734772" cy="599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b="1" kern="0" dirty="0" smtClean="0">
                    <a:solidFill>
                      <a:srgbClr val="F2A40D"/>
                    </a:solidFill>
                    <a:latin typeface="Arial"/>
                    <a:ea typeface="Arial"/>
                    <a:cs typeface="Arial"/>
                    <a:sym typeface="Arial"/>
                  </a:rPr>
                  <a:t>Model Implementation</a:t>
                </a:r>
                <a:endParaRPr sz="1400" b="1" kern="0" dirty="0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" name="Shape 265">
                <a:extLst>
                  <a:ext uri="{FF2B5EF4-FFF2-40B4-BE49-F238E27FC236}">
                    <a16:creationId xmlns:a16="http://schemas.microsoft.com/office/drawing/2014/main" xmlns="" id="{0A0924B2-620C-48A2-BB73-7FB40FCEAC1D}"/>
                  </a:ext>
                </a:extLst>
              </p:cNvPr>
              <p:cNvGrpSpPr/>
              <p:nvPr/>
            </p:nvGrpSpPr>
            <p:grpSpPr>
              <a:xfrm>
                <a:off x="6957190" y="1706674"/>
                <a:ext cx="1734772" cy="1058362"/>
                <a:chOff x="597060" y="1329660"/>
                <a:chExt cx="1734772" cy="1058362"/>
              </a:xfrm>
            </p:grpSpPr>
            <p:sp>
              <p:nvSpPr>
                <p:cNvPr id="18" name="Shape 266">
                  <a:extLst>
                    <a:ext uri="{FF2B5EF4-FFF2-40B4-BE49-F238E27FC236}">
                      <a16:creationId xmlns:a16="http://schemas.microsoft.com/office/drawing/2014/main" xmlns="" id="{0D9560EA-AEAF-41D8-9CFD-D7032D988929}"/>
                    </a:ext>
                  </a:extLst>
                </p:cNvPr>
                <p:cNvSpPr txBox="1"/>
                <p:nvPr/>
              </p:nvSpPr>
              <p:spPr>
                <a:xfrm>
                  <a:off x="597060" y="1555713"/>
                  <a:ext cx="1734772" cy="832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200" kern="0" dirty="0" smtClean="0">
                      <a:solidFill>
                        <a:srgbClr val="3F3F3F"/>
                      </a:solidFill>
                      <a:latin typeface="Arial"/>
                      <a:cs typeface="Arial"/>
                      <a:sym typeface="Arial"/>
                    </a:rPr>
                    <a:t>GUI</a:t>
                  </a:r>
                </a:p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200" kern="0" dirty="0" smtClean="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For Features Entry and invoking model for Prediction</a:t>
                  </a:r>
                  <a:endParaRPr sz="1200" kern="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Shape 267">
                  <a:extLst>
                    <a:ext uri="{FF2B5EF4-FFF2-40B4-BE49-F238E27FC236}">
                      <a16:creationId xmlns:a16="http://schemas.microsoft.com/office/drawing/2014/main" xmlns="" id="{14F2897D-ABAF-4FCA-A083-C37C514AB428}"/>
                    </a:ext>
                  </a:extLst>
                </p:cNvPr>
                <p:cNvSpPr/>
                <p:nvPr/>
              </p:nvSpPr>
              <p:spPr>
                <a:xfrm>
                  <a:off x="597060" y="1329660"/>
                  <a:ext cx="1734772" cy="180000"/>
                </a:xfrm>
                <a:prstGeom prst="rect">
                  <a:avLst/>
                </a:prstGeom>
                <a:solidFill>
                  <a:srgbClr val="F2A40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endParaRPr kern="0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" name="Shape 912">
            <a:extLst>
              <a:ext uri="{FF2B5EF4-FFF2-40B4-BE49-F238E27FC236}">
                <a16:creationId xmlns:a16="http://schemas.microsoft.com/office/drawing/2014/main" xmlns="" id="{5C9EDDBF-744B-4DF5-BF8E-27AD6DC44FD2}"/>
              </a:ext>
            </a:extLst>
          </p:cNvPr>
          <p:cNvSpPr/>
          <p:nvPr/>
        </p:nvSpPr>
        <p:spPr>
          <a:xfrm flipH="1">
            <a:off x="690013" y="3195099"/>
            <a:ext cx="590895" cy="5391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063" y="2263791"/>
            <a:ext cx="187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</a:p>
          <a:p>
            <a:pPr algn="ctr"/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9720" y="1874356"/>
            <a:ext cx="159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F3F3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122607 row </a:t>
            </a:r>
          </a:p>
          <a:p>
            <a:pPr algn="ctr"/>
            <a:r>
              <a:rPr lang="en-US" sz="1200" dirty="0" smtClean="0">
                <a:solidFill>
                  <a:srgbClr val="3F3F3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68 Columns</a:t>
            </a:r>
            <a:endParaRPr lang="en-AU" sz="1200" dirty="0" smtClean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44452" y="3646464"/>
            <a:ext cx="2192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Feature Selection</a:t>
            </a:r>
          </a:p>
          <a:p>
            <a:pPr algn="ctr"/>
            <a:r>
              <a:rPr lang="en-AU" sz="1200" dirty="0" err="1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  <a:endParaRPr lang="en-AU" sz="1200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endParaRPr lang="en-AU" sz="1200" dirty="0" smtClean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1200" b="1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Features</a:t>
            </a:r>
            <a:endParaRPr lang="en-AU" sz="1200" b="1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Shape 271"/>
          <p:cNvSpPr txBox="1">
            <a:spLocks/>
          </p:cNvSpPr>
          <p:nvPr/>
        </p:nvSpPr>
        <p:spPr>
          <a:xfrm>
            <a:off x="166010" y="1356958"/>
            <a:ext cx="1433475" cy="147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Validation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Picture 2" descr="Image result for comparison icon png">
            <a:extLst>
              <a:ext uri="{FF2B5EF4-FFF2-40B4-BE49-F238E27FC236}">
                <a16:creationId xmlns:a16="http://schemas.microsoft.com/office/drawing/2014/main" xmlns="" id="{C520662E-DFE6-41E8-9E2A-F68DFF39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5" y="3061735"/>
            <a:ext cx="636366" cy="6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A24680B-2E57-4298-89C1-454204A413F4}"/>
              </a:ext>
            </a:extLst>
          </p:cNvPr>
          <p:cNvGrpSpPr/>
          <p:nvPr/>
        </p:nvGrpSpPr>
        <p:grpSpPr>
          <a:xfrm>
            <a:off x="2575142" y="619559"/>
            <a:ext cx="8486080" cy="3696329"/>
            <a:chOff x="775312" y="987782"/>
            <a:chExt cx="7225512" cy="3696329"/>
          </a:xfrm>
        </p:grpSpPr>
        <p:sp>
          <p:nvSpPr>
            <p:cNvPr id="15" name="Shape 277">
              <a:extLst>
                <a:ext uri="{FF2B5EF4-FFF2-40B4-BE49-F238E27FC236}">
                  <a16:creationId xmlns:a16="http://schemas.microsoft.com/office/drawing/2014/main" xmlns="" id="{3995AE9D-BFBB-4C3D-8699-AB686FD34C3C}"/>
                </a:ext>
              </a:extLst>
            </p:cNvPr>
            <p:cNvSpPr/>
            <p:nvPr/>
          </p:nvSpPr>
          <p:spPr>
            <a:xfrm>
              <a:off x="4872858" y="2000387"/>
              <a:ext cx="3127966" cy="360000"/>
            </a:xfrm>
            <a:prstGeom prst="rect">
              <a:avLst/>
            </a:prstGeom>
            <a:solidFill>
              <a:srgbClr val="F2A4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278">
              <a:extLst>
                <a:ext uri="{FF2B5EF4-FFF2-40B4-BE49-F238E27FC236}">
                  <a16:creationId xmlns:a16="http://schemas.microsoft.com/office/drawing/2014/main" xmlns="" id="{4FEE28A6-FE6A-494C-A65A-182A6E330D37}"/>
                </a:ext>
              </a:extLst>
            </p:cNvPr>
            <p:cNvSpPr/>
            <p:nvPr/>
          </p:nvSpPr>
          <p:spPr>
            <a:xfrm>
              <a:off x="4872859" y="2738677"/>
              <a:ext cx="3127965" cy="360000"/>
            </a:xfrm>
            <a:prstGeom prst="rect">
              <a:avLst/>
            </a:prstGeom>
            <a:solidFill>
              <a:srgbClr val="F2A4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Shape 280">
              <a:extLst>
                <a:ext uri="{FF2B5EF4-FFF2-40B4-BE49-F238E27FC236}">
                  <a16:creationId xmlns:a16="http://schemas.microsoft.com/office/drawing/2014/main" xmlns="" id="{73C41A63-6290-4F55-9D1E-B28C7CC7ECD9}"/>
                </a:ext>
              </a:extLst>
            </p:cNvPr>
            <p:cNvGrpSpPr/>
            <p:nvPr/>
          </p:nvGrpSpPr>
          <p:grpSpPr>
            <a:xfrm>
              <a:off x="4058859" y="987782"/>
              <a:ext cx="1052368" cy="3696329"/>
              <a:chOff x="4058859" y="987782"/>
              <a:chExt cx="1052368" cy="3696329"/>
            </a:xfrm>
          </p:grpSpPr>
          <p:sp>
            <p:nvSpPr>
              <p:cNvPr id="28" name="Shape 281">
                <a:extLst>
                  <a:ext uri="{FF2B5EF4-FFF2-40B4-BE49-F238E27FC236}">
                    <a16:creationId xmlns:a16="http://schemas.microsoft.com/office/drawing/2014/main" xmlns="" id="{FDE7C7C2-7967-46AF-A1ED-FC3CF547684A}"/>
                  </a:ext>
                </a:extLst>
              </p:cNvPr>
              <p:cNvSpPr/>
              <p:nvPr/>
            </p:nvSpPr>
            <p:spPr>
              <a:xfrm rot="36931">
                <a:off x="4276045" y="3801165"/>
                <a:ext cx="592195" cy="86302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282">
                <a:extLst>
                  <a:ext uri="{FF2B5EF4-FFF2-40B4-BE49-F238E27FC236}">
                    <a16:creationId xmlns:a16="http://schemas.microsoft.com/office/drawing/2014/main" xmlns="" id="{D7102B98-33CC-4E4E-B456-6BE45C8B09C2}"/>
                  </a:ext>
                </a:extLst>
              </p:cNvPr>
              <p:cNvSpPr/>
              <p:nvPr/>
            </p:nvSpPr>
            <p:spPr>
              <a:xfrm>
                <a:off x="4468857" y="3793500"/>
                <a:ext cx="200342" cy="87282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283">
                <a:extLst>
                  <a:ext uri="{FF2B5EF4-FFF2-40B4-BE49-F238E27FC236}">
                    <a16:creationId xmlns:a16="http://schemas.microsoft.com/office/drawing/2014/main" xmlns="" id="{44E2C7B9-95A4-444D-9F37-E17832F79137}"/>
                  </a:ext>
                </a:extLst>
              </p:cNvPr>
              <p:cNvSpPr/>
              <p:nvPr/>
            </p:nvSpPr>
            <p:spPr>
              <a:xfrm>
                <a:off x="4291066" y="1891296"/>
                <a:ext cx="196906" cy="20113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0708" y="0"/>
                    </a:lnTo>
                    <a:lnTo>
                      <a:pt x="120000" y="3787"/>
                    </a:lnTo>
                    <a:lnTo>
                      <a:pt x="120000" y="120000"/>
                    </a:lnTo>
                    <a:lnTo>
                      <a:pt x="117742" y="120000"/>
                    </a:lnTo>
                    <a:cubicBezTo>
                      <a:pt x="111637" y="116604"/>
                      <a:pt x="88069" y="114098"/>
                      <a:pt x="60000" y="114098"/>
                    </a:cubicBezTo>
                    <a:cubicBezTo>
                      <a:pt x="31930" y="114098"/>
                      <a:pt x="8363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284">
                <a:extLst>
                  <a:ext uri="{FF2B5EF4-FFF2-40B4-BE49-F238E27FC236}">
                    <a16:creationId xmlns:a16="http://schemas.microsoft.com/office/drawing/2014/main" xmlns="" id="{8966FE25-BDFA-48A7-9A53-F55FA1516753}"/>
                  </a:ext>
                </a:extLst>
              </p:cNvPr>
              <p:cNvSpPr/>
              <p:nvPr/>
            </p:nvSpPr>
            <p:spPr>
              <a:xfrm>
                <a:off x="4486591" y="1953886"/>
                <a:ext cx="196906" cy="1950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125" y="4092"/>
                    </a:lnTo>
                    <a:lnTo>
                      <a:pt x="120000" y="279"/>
                    </a:lnTo>
                    <a:lnTo>
                      <a:pt x="120000" y="120000"/>
                    </a:lnTo>
                    <a:lnTo>
                      <a:pt x="117742" y="120000"/>
                    </a:lnTo>
                    <a:cubicBezTo>
                      <a:pt x="111637" y="116499"/>
                      <a:pt x="88069" y="113915"/>
                      <a:pt x="60000" y="113915"/>
                    </a:cubicBezTo>
                    <a:cubicBezTo>
                      <a:pt x="31930" y="113915"/>
                      <a:pt x="8363" y="116499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285">
                <a:extLst>
                  <a:ext uri="{FF2B5EF4-FFF2-40B4-BE49-F238E27FC236}">
                    <a16:creationId xmlns:a16="http://schemas.microsoft.com/office/drawing/2014/main" xmlns="" id="{6D6CAA63-10A1-470E-A2FF-7A191A80980D}"/>
                  </a:ext>
                </a:extLst>
              </p:cNvPr>
              <p:cNvSpPr/>
              <p:nvPr/>
            </p:nvSpPr>
            <p:spPr>
              <a:xfrm>
                <a:off x="4683483" y="1895514"/>
                <a:ext cx="196906" cy="20113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77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2" y="120000"/>
                    </a:lnTo>
                    <a:cubicBezTo>
                      <a:pt x="111637" y="116604"/>
                      <a:pt x="88069" y="114098"/>
                      <a:pt x="60000" y="114098"/>
                    </a:cubicBezTo>
                    <a:cubicBezTo>
                      <a:pt x="31930" y="114098"/>
                      <a:pt x="8363" y="116604"/>
                      <a:pt x="2258" y="120000"/>
                    </a:cubicBezTo>
                    <a:lnTo>
                      <a:pt x="0" y="120000"/>
                    </a:lnTo>
                    <a:lnTo>
                      <a:pt x="0" y="3754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286">
                <a:extLst>
                  <a:ext uri="{FF2B5EF4-FFF2-40B4-BE49-F238E27FC236}">
                    <a16:creationId xmlns:a16="http://schemas.microsoft.com/office/drawing/2014/main" xmlns="" id="{6A31DCA6-F7BC-4098-A227-C1B7301EB313}"/>
                  </a:ext>
                </a:extLst>
              </p:cNvPr>
              <p:cNvSpPr/>
              <p:nvPr/>
            </p:nvSpPr>
            <p:spPr>
              <a:xfrm rot="10800000">
                <a:off x="4468813" y="4423239"/>
                <a:ext cx="196906" cy="260871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287">
                <a:extLst>
                  <a:ext uri="{FF2B5EF4-FFF2-40B4-BE49-F238E27FC236}">
                    <a16:creationId xmlns:a16="http://schemas.microsoft.com/office/drawing/2014/main" xmlns="" id="{6E5E1FA9-D4AD-4AC2-8F51-8AA5B04C430D}"/>
                  </a:ext>
                </a:extLst>
              </p:cNvPr>
              <p:cNvSpPr/>
              <p:nvPr/>
            </p:nvSpPr>
            <p:spPr>
              <a:xfrm rot="-5400000">
                <a:off x="4098945" y="947696"/>
                <a:ext cx="972197" cy="10523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2114" y="23995"/>
                    </a:moveTo>
                    <a:lnTo>
                      <a:pt x="26681" y="59999"/>
                    </a:lnTo>
                    <a:lnTo>
                      <a:pt x="52114" y="96003"/>
                    </a:lnTo>
                    <a:lnTo>
                      <a:pt x="25433" y="96003"/>
                    </a:lnTo>
                    <a:lnTo>
                      <a:pt x="0" y="59999"/>
                    </a:lnTo>
                    <a:lnTo>
                      <a:pt x="25433" y="23995"/>
                    </a:lnTo>
                    <a:close/>
                    <a:moveTo>
                      <a:pt x="119999" y="60000"/>
                    </a:moveTo>
                    <a:lnTo>
                      <a:pt x="76696" y="120000"/>
                    </a:lnTo>
                    <a:lnTo>
                      <a:pt x="71450" y="112731"/>
                    </a:lnTo>
                    <a:lnTo>
                      <a:pt x="44503" y="112731"/>
                    </a:lnTo>
                    <a:cubicBezTo>
                      <a:pt x="43660" y="114688"/>
                      <a:pt x="41587" y="116065"/>
                      <a:pt x="39167" y="116065"/>
                    </a:cubicBezTo>
                    <a:cubicBezTo>
                      <a:pt x="37038" y="116065"/>
                      <a:pt x="35178" y="115000"/>
                      <a:pt x="34259" y="113372"/>
                    </a:cubicBezTo>
                    <a:lnTo>
                      <a:pt x="12122" y="117398"/>
                    </a:lnTo>
                    <a:lnTo>
                      <a:pt x="12122" y="104063"/>
                    </a:lnTo>
                    <a:lnTo>
                      <a:pt x="34259" y="108089"/>
                    </a:lnTo>
                    <a:cubicBezTo>
                      <a:pt x="35178" y="106461"/>
                      <a:pt x="37038" y="105397"/>
                      <a:pt x="39167" y="105397"/>
                    </a:cubicBezTo>
                    <a:cubicBezTo>
                      <a:pt x="41587" y="105397"/>
                      <a:pt x="43660" y="106773"/>
                      <a:pt x="44503" y="108730"/>
                    </a:cubicBezTo>
                    <a:lnTo>
                      <a:pt x="68563" y="108730"/>
                    </a:lnTo>
                    <a:lnTo>
                      <a:pt x="33393" y="60000"/>
                    </a:lnTo>
                    <a:lnTo>
                      <a:pt x="76696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Shape 288">
              <a:extLst>
                <a:ext uri="{FF2B5EF4-FFF2-40B4-BE49-F238E27FC236}">
                  <a16:creationId xmlns:a16="http://schemas.microsoft.com/office/drawing/2014/main" xmlns="" id="{11A44985-2FE9-4B45-A612-C1A62E32823D}"/>
                </a:ext>
              </a:extLst>
            </p:cNvPr>
            <p:cNvSpPr/>
            <p:nvPr/>
          </p:nvSpPr>
          <p:spPr>
            <a:xfrm>
              <a:off x="854071" y="2013823"/>
              <a:ext cx="3535448" cy="36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289">
              <a:extLst>
                <a:ext uri="{FF2B5EF4-FFF2-40B4-BE49-F238E27FC236}">
                  <a16:creationId xmlns:a16="http://schemas.microsoft.com/office/drawing/2014/main" xmlns="" id="{40A25BAC-BD94-4981-B106-54D8A555C811}"/>
                </a:ext>
              </a:extLst>
            </p:cNvPr>
            <p:cNvSpPr/>
            <p:nvPr/>
          </p:nvSpPr>
          <p:spPr>
            <a:xfrm>
              <a:off x="854071" y="2752113"/>
              <a:ext cx="3535448" cy="36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91">
              <a:extLst>
                <a:ext uri="{FF2B5EF4-FFF2-40B4-BE49-F238E27FC236}">
                  <a16:creationId xmlns:a16="http://schemas.microsoft.com/office/drawing/2014/main" xmlns="" id="{744D1807-A4BB-435C-950B-758E67333746}"/>
                </a:ext>
              </a:extLst>
            </p:cNvPr>
            <p:cNvSpPr txBox="1"/>
            <p:nvPr/>
          </p:nvSpPr>
          <p:spPr>
            <a:xfrm>
              <a:off x="5278832" y="2013823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sz="14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92">
              <a:extLst>
                <a:ext uri="{FF2B5EF4-FFF2-40B4-BE49-F238E27FC236}">
                  <a16:creationId xmlns:a16="http://schemas.microsoft.com/office/drawing/2014/main" xmlns="" id="{6D80D999-F71C-4C6C-B6BD-4E792B17F1B8}"/>
                </a:ext>
              </a:extLst>
            </p:cNvPr>
            <p:cNvSpPr txBox="1"/>
            <p:nvPr/>
          </p:nvSpPr>
          <p:spPr>
            <a:xfrm>
              <a:off x="5262535" y="2767896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Random </a:t>
              </a:r>
              <a:r>
                <a:rPr lang="en-US" sz="1400" b="1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Forest</a:t>
              </a:r>
              <a:endParaRPr sz="14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94">
              <a:extLst>
                <a:ext uri="{FF2B5EF4-FFF2-40B4-BE49-F238E27FC236}">
                  <a16:creationId xmlns:a16="http://schemas.microsoft.com/office/drawing/2014/main" xmlns="" id="{5FAE8526-E618-4D71-8B28-B50ECDB1A402}"/>
                </a:ext>
              </a:extLst>
            </p:cNvPr>
            <p:cNvSpPr txBox="1"/>
            <p:nvPr/>
          </p:nvSpPr>
          <p:spPr>
            <a:xfrm>
              <a:off x="1302723" y="2035357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 Tree Gini </a:t>
              </a:r>
              <a:endParaRPr sz="14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95">
              <a:extLst>
                <a:ext uri="{FF2B5EF4-FFF2-40B4-BE49-F238E27FC236}">
                  <a16:creationId xmlns:a16="http://schemas.microsoft.com/office/drawing/2014/main" xmlns="" id="{5C306F0D-01DB-4E93-9E0E-3254A60226DB}"/>
                </a:ext>
              </a:extLst>
            </p:cNvPr>
            <p:cNvSpPr txBox="1"/>
            <p:nvPr/>
          </p:nvSpPr>
          <p:spPr>
            <a:xfrm>
              <a:off x="1480168" y="2767896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Decision  Tree Entropy</a:t>
              </a:r>
              <a:endParaRPr sz="14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97">
              <a:extLst>
                <a:ext uri="{FF2B5EF4-FFF2-40B4-BE49-F238E27FC236}">
                  <a16:creationId xmlns:a16="http://schemas.microsoft.com/office/drawing/2014/main" xmlns="" id="{0D467605-23AE-487B-960B-79F45D0AEAD1}"/>
                </a:ext>
              </a:extLst>
            </p:cNvPr>
            <p:cNvSpPr txBox="1"/>
            <p:nvPr/>
          </p:nvSpPr>
          <p:spPr>
            <a:xfrm>
              <a:off x="4680023" y="2445464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buClr>
                  <a:srgbClr val="000000"/>
                </a:buClr>
                <a:buFont typeface="Arial"/>
                <a:buNone/>
              </a:pPr>
              <a:endParaRPr lang="en-US" sz="1200" kern="0" dirty="0">
                <a:solidFill>
                  <a:srgbClr val="3F3F3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Shape 298">
              <a:extLst>
                <a:ext uri="{FF2B5EF4-FFF2-40B4-BE49-F238E27FC236}">
                  <a16:creationId xmlns:a16="http://schemas.microsoft.com/office/drawing/2014/main" xmlns="" id="{4C9B67B7-F642-47E7-9F2B-D4AC7362B1A1}"/>
                </a:ext>
              </a:extLst>
            </p:cNvPr>
            <p:cNvSpPr txBox="1"/>
            <p:nvPr/>
          </p:nvSpPr>
          <p:spPr>
            <a:xfrm>
              <a:off x="4723628" y="3164167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200" kern="0" dirty="0" smtClean="0">
                  <a:solidFill>
                    <a:srgbClr val="3F3F3F"/>
                  </a:solidFill>
                  <a:latin typeface="Arial"/>
                  <a:cs typeface="Arial"/>
                  <a:sym typeface="Arial"/>
                </a:rPr>
                <a:t>   </a:t>
              </a:r>
              <a:r>
                <a:rPr lang="en-US" sz="1200" b="1" kern="0" dirty="0" smtClean="0">
                  <a:solidFill>
                    <a:srgbClr val="3F3F3F"/>
                  </a:solidFill>
                  <a:latin typeface="Arial"/>
                  <a:cs typeface="Arial"/>
                  <a:sym typeface="Arial"/>
                </a:rPr>
                <a:t>Accuracy: </a:t>
              </a:r>
              <a:r>
                <a:rPr lang="en-US" sz="1200" b="1" kern="0" dirty="0" smtClean="0">
                  <a:solidFill>
                    <a:srgbClr val="FF0000"/>
                  </a:solidFill>
                  <a:latin typeface="Arial"/>
                  <a:cs typeface="Arial"/>
                  <a:sym typeface="Arial"/>
                </a:rPr>
                <a:t>0.98</a:t>
              </a:r>
              <a:r>
                <a:rPr lang="en-US" sz="1200" b="1" kern="0" dirty="0" smtClean="0">
                  <a:solidFill>
                    <a:srgbClr val="3F3F3F"/>
                  </a:solidFill>
                  <a:latin typeface="Arial"/>
                  <a:cs typeface="Arial"/>
                  <a:sym typeface="Arial"/>
                </a:rPr>
                <a:t>   Precision </a:t>
              </a:r>
              <a:r>
                <a:rPr lang="en-US" sz="1200" b="1" kern="0" dirty="0" smtClean="0">
                  <a:solidFill>
                    <a:srgbClr val="FF0000"/>
                  </a:solidFill>
                  <a:latin typeface="Arial"/>
                  <a:cs typeface="Arial"/>
                  <a:sym typeface="Arial"/>
                </a:rPr>
                <a:t>: 0.98     </a:t>
              </a:r>
              <a:r>
                <a:rPr lang="en-US" sz="1200" b="1" kern="0" dirty="0" smtClean="0">
                  <a:solidFill>
                    <a:srgbClr val="3F3F3F"/>
                  </a:solidFill>
                  <a:latin typeface="Arial"/>
                  <a:cs typeface="Arial"/>
                  <a:sym typeface="Arial"/>
                </a:rPr>
                <a:t>AUC</a:t>
              </a:r>
              <a:r>
                <a:rPr lang="en-US" sz="1200" b="1" kern="0" dirty="0" smtClean="0">
                  <a:solidFill>
                    <a:srgbClr val="FF0000"/>
                  </a:solidFill>
                  <a:latin typeface="Arial"/>
                  <a:cs typeface="Arial"/>
                  <a:sym typeface="Arial"/>
                </a:rPr>
                <a:t>: 0.96 </a:t>
              </a:r>
              <a:endParaRPr lang="en-US" sz="1200" b="1" kern="0" dirty="0">
                <a:solidFill>
                  <a:srgbClr val="FF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Shape 300">
              <a:extLst>
                <a:ext uri="{FF2B5EF4-FFF2-40B4-BE49-F238E27FC236}">
                  <a16:creationId xmlns:a16="http://schemas.microsoft.com/office/drawing/2014/main" xmlns="" id="{7B10DB66-34FD-4920-AE46-CBA189A73334}"/>
                </a:ext>
              </a:extLst>
            </p:cNvPr>
            <p:cNvSpPr txBox="1"/>
            <p:nvPr/>
          </p:nvSpPr>
          <p:spPr>
            <a:xfrm>
              <a:off x="775312" y="2430262"/>
              <a:ext cx="3288162" cy="254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Accuracy: 0.95         Precision : 0.96     AUC: 0.92 </a:t>
              </a:r>
              <a:endParaRPr lang="en-US" sz="1200" b="1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301">
              <a:extLst>
                <a:ext uri="{FF2B5EF4-FFF2-40B4-BE49-F238E27FC236}">
                  <a16:creationId xmlns:a16="http://schemas.microsoft.com/office/drawing/2014/main" xmlns="" id="{932A9185-31FA-462C-B2E3-F06785743183}"/>
                </a:ext>
              </a:extLst>
            </p:cNvPr>
            <p:cNvSpPr txBox="1"/>
            <p:nvPr/>
          </p:nvSpPr>
          <p:spPr>
            <a:xfrm>
              <a:off x="786278" y="3164168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 smtClean="0">
                  <a:solidFill>
                    <a:srgbClr val="3F3F3F"/>
                  </a:solidFill>
                  <a:latin typeface="Arial"/>
                  <a:cs typeface="Arial"/>
                  <a:sym typeface="Arial"/>
                </a:rPr>
                <a:t>Accuracy: 0.94        Precision : 0.97     AUC: 0.92</a:t>
              </a:r>
              <a:endParaRPr sz="1200" b="1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2" descr="https://cdn4.iconfinder.com/data/icons/iconflat-5/512/medal-512.png">
            <a:extLst>
              <a:ext uri="{FF2B5EF4-FFF2-40B4-BE49-F238E27FC236}">
                <a16:creationId xmlns:a16="http://schemas.microsoft.com/office/drawing/2014/main" xmlns="" id="{88F7A7B6-7F66-412C-BF62-C08CFDA2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057" y="2368772"/>
            <a:ext cx="463106" cy="46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7336032" y="2020628"/>
            <a:ext cx="3619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b="1" kern="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Accuracy: 0.96   Precision : 0.96     AUC: 0.93 </a:t>
            </a:r>
            <a:endParaRPr lang="en-US" sz="1200" b="1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60E04F7-FB27-4147-81D0-FA9E23CE6A8D}"/>
              </a:ext>
            </a:extLst>
          </p:cNvPr>
          <p:cNvSpPr txBox="1"/>
          <p:nvPr/>
        </p:nvSpPr>
        <p:spPr>
          <a:xfrm>
            <a:off x="3135260" y="5374665"/>
            <a:ext cx="778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Random forest 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best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suitable based 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 the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Accuracy 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and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Precision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7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B3166E-2E96-4C00-BCD5-565E24DF05EE}"/>
              </a:ext>
            </a:extLst>
          </p:cNvPr>
          <p:cNvSpPr/>
          <p:nvPr/>
        </p:nvSpPr>
        <p:spPr>
          <a:xfrm>
            <a:off x="1930400" y="76200"/>
            <a:ext cx="203200" cy="668020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C1485FD1-F012-4506-9DBD-D288559EA50F}"/>
              </a:ext>
            </a:extLst>
          </p:cNvPr>
          <p:cNvSpPr/>
          <p:nvPr/>
        </p:nvSpPr>
        <p:spPr>
          <a:xfrm rot="5400000">
            <a:off x="1828800" y="2895600"/>
            <a:ext cx="1117600" cy="9144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86092" y="2236494"/>
            <a:ext cx="1518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</a:p>
          <a:p>
            <a:pPr algn="ctr"/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053">
            <a:extLst>
              <a:ext uri="{FF2B5EF4-FFF2-40B4-BE49-F238E27FC236}">
                <a16:creationId xmlns:a16="http://schemas.microsoft.com/office/drawing/2014/main" xmlns="" id="{2B9D2C57-39D5-4D3C-8EE5-A521F4B8BACC}"/>
              </a:ext>
            </a:extLst>
          </p:cNvPr>
          <p:cNvSpPr/>
          <p:nvPr/>
        </p:nvSpPr>
        <p:spPr>
          <a:xfrm rot="-5400000" flipH="1">
            <a:off x="699250" y="3087355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Shape 280">
            <a:extLst>
              <a:ext uri="{FF2B5EF4-FFF2-40B4-BE49-F238E27FC236}">
                <a16:creationId xmlns:a16="http://schemas.microsoft.com/office/drawing/2014/main" xmlns="" id="{73C41A63-6290-4F55-9D1E-B28C7CC7ECD9}"/>
              </a:ext>
            </a:extLst>
          </p:cNvPr>
          <p:cNvGrpSpPr/>
          <p:nvPr/>
        </p:nvGrpSpPr>
        <p:grpSpPr>
          <a:xfrm>
            <a:off x="6479421" y="1340743"/>
            <a:ext cx="1052368" cy="3696329"/>
            <a:chOff x="4058859" y="987782"/>
            <a:chExt cx="1052368" cy="3696329"/>
          </a:xfrm>
        </p:grpSpPr>
        <p:sp>
          <p:nvSpPr>
            <p:cNvPr id="16" name="Shape 281">
              <a:extLst>
                <a:ext uri="{FF2B5EF4-FFF2-40B4-BE49-F238E27FC236}">
                  <a16:creationId xmlns:a16="http://schemas.microsoft.com/office/drawing/2014/main" xmlns="" id="{FDE7C7C2-7967-46AF-A1ED-FC3CF547684A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9312"/>
                  </a:lnTo>
                  <a:lnTo>
                    <a:pt x="119932" y="19312"/>
                  </a:lnTo>
                  <a:lnTo>
                    <a:pt x="59999" y="120000"/>
                  </a:lnTo>
                  <a:lnTo>
                    <a:pt x="67" y="19312"/>
                  </a:lnTo>
                  <a:lnTo>
                    <a:pt x="0" y="19312"/>
                  </a:lnTo>
                  <a:lnTo>
                    <a:pt x="0" y="19199"/>
                  </a:lnTo>
                  <a:close/>
                </a:path>
              </a:pathLst>
            </a:custGeom>
            <a:gradFill>
              <a:gsLst>
                <a:gs pos="0">
                  <a:srgbClr val="F9B57C"/>
                </a:gs>
                <a:gs pos="100000">
                  <a:srgbClr val="F9B57C"/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282">
              <a:extLst>
                <a:ext uri="{FF2B5EF4-FFF2-40B4-BE49-F238E27FC236}">
                  <a16:creationId xmlns:a16="http://schemas.microsoft.com/office/drawing/2014/main" xmlns="" id="{D7102B98-33CC-4E4E-B456-6BE45C8B09C2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4012"/>
                  </a:lnTo>
                  <a:lnTo>
                    <a:pt x="63584" y="119999"/>
                  </a:lnTo>
                  <a:lnTo>
                    <a:pt x="89" y="19095"/>
                  </a:lnTo>
                  <a:lnTo>
                    <a:pt x="0" y="19095"/>
                  </a:lnTo>
                  <a:lnTo>
                    <a:pt x="0" y="189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C9A0"/>
                </a:gs>
                <a:gs pos="100000">
                  <a:srgbClr val="FBC9A0"/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283">
              <a:extLst>
                <a:ext uri="{FF2B5EF4-FFF2-40B4-BE49-F238E27FC236}">
                  <a16:creationId xmlns:a16="http://schemas.microsoft.com/office/drawing/2014/main" xmlns="" id="{44E2C7B9-95A4-444D-9F37-E17832F79137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708" y="0"/>
                  </a:lnTo>
                  <a:lnTo>
                    <a:pt x="120000" y="3787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BCEAED"/>
                </a:gs>
                <a:gs pos="100000">
                  <a:srgbClr val="BCEAED"/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284">
              <a:extLst>
                <a:ext uri="{FF2B5EF4-FFF2-40B4-BE49-F238E27FC236}">
                  <a16:creationId xmlns:a16="http://schemas.microsoft.com/office/drawing/2014/main" xmlns="" id="{8966FE25-BDFA-48A7-9A53-F55FA1516753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2125" y="4092"/>
                  </a:lnTo>
                  <a:lnTo>
                    <a:pt x="120000" y="279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499"/>
                    <a:pt x="88069" y="113915"/>
                    <a:pt x="60000" y="113915"/>
                  </a:cubicBezTo>
                  <a:cubicBezTo>
                    <a:pt x="31930" y="113915"/>
                    <a:pt x="8363" y="116499"/>
                    <a:pt x="2258" y="12000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0DCE2"/>
                </a:gs>
                <a:gs pos="100000">
                  <a:srgbClr val="90DCE2"/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85">
              <a:extLst>
                <a:ext uri="{FF2B5EF4-FFF2-40B4-BE49-F238E27FC236}">
                  <a16:creationId xmlns:a16="http://schemas.microsoft.com/office/drawing/2014/main" xmlns="" id="{6D6CAA63-10A1-470E-A2FF-7A191A80980D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7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7742" y="120000"/>
                  </a:lnTo>
                  <a:cubicBezTo>
                    <a:pt x="111637" y="116604"/>
                    <a:pt x="88069" y="114098"/>
                    <a:pt x="60000" y="114098"/>
                  </a:cubicBezTo>
                  <a:cubicBezTo>
                    <a:pt x="31930" y="114098"/>
                    <a:pt x="8363" y="116604"/>
                    <a:pt x="2258" y="120000"/>
                  </a:cubicBezTo>
                  <a:lnTo>
                    <a:pt x="0" y="120000"/>
                  </a:lnTo>
                  <a:lnTo>
                    <a:pt x="0" y="3754"/>
                  </a:lnTo>
                  <a:close/>
                </a:path>
              </a:pathLst>
            </a:cu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86">
              <a:extLst>
                <a:ext uri="{FF2B5EF4-FFF2-40B4-BE49-F238E27FC236}">
                  <a16:creationId xmlns:a16="http://schemas.microsoft.com/office/drawing/2014/main" xmlns="" id="{6A31DCA6-F7BC-4098-A227-C1B7301EB313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>
                <a:gd name="adj" fmla="val 50000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87">
              <a:extLst>
                <a:ext uri="{FF2B5EF4-FFF2-40B4-BE49-F238E27FC236}">
                  <a16:creationId xmlns:a16="http://schemas.microsoft.com/office/drawing/2014/main" xmlns="" id="{6E5E1FA9-D4AD-4AC2-8F51-8AA5B04C430D}"/>
                </a:ext>
              </a:extLst>
            </p:cNvPr>
            <p:cNvSpPr/>
            <p:nvPr/>
          </p:nvSpPr>
          <p:spPr>
            <a:xfrm rot="-5400000">
              <a:off x="4098945" y="947696"/>
              <a:ext cx="972197" cy="1052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114" y="23995"/>
                  </a:moveTo>
                  <a:lnTo>
                    <a:pt x="26681" y="59999"/>
                  </a:lnTo>
                  <a:lnTo>
                    <a:pt x="52114" y="96003"/>
                  </a:lnTo>
                  <a:lnTo>
                    <a:pt x="25433" y="96003"/>
                  </a:lnTo>
                  <a:lnTo>
                    <a:pt x="0" y="59999"/>
                  </a:lnTo>
                  <a:lnTo>
                    <a:pt x="25433" y="23995"/>
                  </a:lnTo>
                  <a:close/>
                  <a:moveTo>
                    <a:pt x="119999" y="60000"/>
                  </a:moveTo>
                  <a:lnTo>
                    <a:pt x="76696" y="120000"/>
                  </a:lnTo>
                  <a:lnTo>
                    <a:pt x="71450" y="112731"/>
                  </a:lnTo>
                  <a:lnTo>
                    <a:pt x="44503" y="112731"/>
                  </a:lnTo>
                  <a:cubicBezTo>
                    <a:pt x="43660" y="114688"/>
                    <a:pt x="41587" y="116065"/>
                    <a:pt x="39167" y="116065"/>
                  </a:cubicBezTo>
                  <a:cubicBezTo>
                    <a:pt x="37038" y="116065"/>
                    <a:pt x="35178" y="115000"/>
                    <a:pt x="34259" y="113372"/>
                  </a:cubicBezTo>
                  <a:lnTo>
                    <a:pt x="12122" y="117398"/>
                  </a:lnTo>
                  <a:lnTo>
                    <a:pt x="12122" y="104063"/>
                  </a:lnTo>
                  <a:lnTo>
                    <a:pt x="34259" y="108089"/>
                  </a:lnTo>
                  <a:cubicBezTo>
                    <a:pt x="35178" y="106461"/>
                    <a:pt x="37038" y="105397"/>
                    <a:pt x="39167" y="105397"/>
                  </a:cubicBezTo>
                  <a:cubicBezTo>
                    <a:pt x="41587" y="105397"/>
                    <a:pt x="43660" y="106773"/>
                    <a:pt x="44503" y="108730"/>
                  </a:cubicBezTo>
                  <a:lnTo>
                    <a:pt x="68563" y="108730"/>
                  </a:lnTo>
                  <a:lnTo>
                    <a:pt x="33393" y="60000"/>
                  </a:lnTo>
                  <a:lnTo>
                    <a:pt x="7669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46397" y="34206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</a:p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Grade vs more Features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87600" y="1340742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Grade_num,sub_grade_num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14138" y="1248409"/>
            <a:ext cx="3262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Grade_num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sub_grade_num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19 more Features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09882" y="1932144"/>
            <a:ext cx="2706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: 0.78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Precision: 0.78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Recall   : 0.99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Area Under Curve: 0.51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91828" y="1933673"/>
            <a:ext cx="2815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: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Precision: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Recall   :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 Under Curve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0.96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9095" y="5221755"/>
            <a:ext cx="86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Grade and Sub Grade are great for Rate definition, Prediction need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Features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https://cdn4.iconfinder.com/data/icons/iconflat-5/512/medal-512.png">
            <a:extLst>
              <a:ext uri="{FF2B5EF4-FFF2-40B4-BE49-F238E27FC236}">
                <a16:creationId xmlns:a16="http://schemas.microsoft.com/office/drawing/2014/main" xmlns="" id="{88F7A7B6-7F66-412C-BF62-C08CFDA2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69" y="1566951"/>
            <a:ext cx="463106" cy="46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0" y="6611779"/>
            <a:ext cx="12192000" cy="267732"/>
            <a:chOff x="0" y="6611779"/>
            <a:chExt cx="12192000" cy="267732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7FBF35DC-6301-40F9-9334-EBED6616C363}"/>
                </a:ext>
              </a:extLst>
            </p:cNvPr>
            <p:cNvSpPr txBox="1"/>
            <p:nvPr/>
          </p:nvSpPr>
          <p:spPr>
            <a:xfrm rot="10800000" flipV="1">
              <a:off x="0" y="6633290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	  		   </a:t>
              </a:r>
              <a:r>
                <a:rPr lang="en-US" sz="1000" b="1" dirty="0" smtClean="0"/>
                <a:t>	PREDICTIVE </a:t>
              </a:r>
              <a:r>
                <a:rPr lang="en-US" sz="1000" b="1" dirty="0"/>
                <a:t>MODELING</a:t>
              </a:r>
              <a:r>
                <a:rPr lang="en-US" sz="800" dirty="0"/>
                <a:t>				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0" y="6611779"/>
              <a:ext cx="1719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LENDING CLUB</a:t>
              </a:r>
              <a:endParaRPr lang="en-A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3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16897</TotalTime>
  <Words>468</Words>
  <Application>Microsoft Office PowerPoint</Application>
  <PresentationFormat>Widescreen</PresentationFormat>
  <Paragraphs>136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Shruti</vt:lpstr>
      <vt:lpstr>Wingdings</vt:lpstr>
      <vt:lpstr>Office Theme</vt:lpstr>
      <vt:lpstr>Lending Club Predictive Modeling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bachir harb</dc:creator>
  <cp:lastModifiedBy>bachir harb</cp:lastModifiedBy>
  <cp:revision>97</cp:revision>
  <dcterms:created xsi:type="dcterms:W3CDTF">2019-07-04T09:19:08Z</dcterms:created>
  <dcterms:modified xsi:type="dcterms:W3CDTF">2019-07-31T07:27:53Z</dcterms:modified>
</cp:coreProperties>
</file>