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jf18IKd+EckgxG+AmtinXiR6ID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01A108A-8051-4328-A6A2-6648EFAD8458}">
  <a:tblStyle styleId="{C01A108A-8051-4328-A6A2-6648EFAD8458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EF1E7"/>
          </a:solidFill>
        </a:fill>
      </a:tcStyle>
    </a:wholeTbl>
    <a:band1H>
      <a:tcTxStyle/>
      <a:tcStyle>
        <a:fill>
          <a:solidFill>
            <a:srgbClr val="FDE1CD"/>
          </a:solidFill>
        </a:fill>
      </a:tcStyle>
    </a:band1H>
    <a:band2H>
      <a:tcTxStyle/>
    </a:band2H>
    <a:band1V>
      <a:tcTxStyle/>
      <a:tcStyle>
        <a:fill>
          <a:solidFill>
            <a:srgbClr val="FDE1CD"/>
          </a:solidFill>
        </a:fill>
      </a:tcStyle>
    </a:band1V>
    <a:band2V>
      <a:tcTxStyle/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2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  <a:tblStyle styleId="{D17C0E3C-2E2D-4BB4-AAB4-78595D38AA81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23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23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23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3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3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3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3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3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23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23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3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23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3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3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3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3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3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23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3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3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23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3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3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23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3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23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3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3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3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3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3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3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3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3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23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3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23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3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3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23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3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3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3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3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23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3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23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3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3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23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3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3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3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3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3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23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23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23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2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8" name="Google Shape;168;p32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9" name="Google Shape;169;p3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3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4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34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2" name="Google Shape;182;p3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5" name="Google Shape;185;p34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en-GB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86" name="Google Shape;186;p34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en-GB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5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3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6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36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7" name="Google Shape;197;p36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36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9" name="Google Shape;199;p36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36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3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7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7" name="Google Shape;207;p37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08" name="Google Shape;208;p37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9" name="Google Shape;209;p37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0" name="Google Shape;210;p37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1" name="Google Shape;211;p37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2" name="Google Shape;212;p37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37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4" name="Google Shape;214;p37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3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3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8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1" name="Google Shape;221;p3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3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3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9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3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3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2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6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9" name="Google Shape;129;p26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6" name="Google Shape;136;p27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7" name="Google Shape;137;p27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8" name="Google Shape;138;p27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9" name="Google Shape;139;p2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0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4" name="Google Shape;154;p30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5" name="Google Shape;155;p3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1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1" name="Google Shape;161;p31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2" name="Google Shape;162;p3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2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22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22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22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22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22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22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22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2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22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22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2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2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22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22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22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22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22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22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2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2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22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2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22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2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22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22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22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2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22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22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22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22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2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2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22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2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22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2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22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22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2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22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2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2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2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jpg"/><Relationship Id="rId4" Type="http://schemas.openxmlformats.org/officeDocument/2006/relationships/image" Target="../media/image20.jpg"/><Relationship Id="rId5" Type="http://schemas.openxmlformats.org/officeDocument/2006/relationships/image" Target="../media/image1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Relationship Id="rId5" Type="http://schemas.openxmlformats.org/officeDocument/2006/relationships/image" Target="../media/image8.png"/><Relationship Id="rId6" Type="http://schemas.openxmlformats.org/officeDocument/2006/relationships/image" Target="../media/image13.png"/><Relationship Id="rId7" Type="http://schemas.openxmlformats.org/officeDocument/2006/relationships/image" Target="../media/image26.png"/><Relationship Id="rId8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DSIA-Education/DSIA-SYD-March-2019/tree/master/Ashish/Final%20Capstone%20Project" TargetMode="External"/><Relationship Id="rId4" Type="http://schemas.openxmlformats.org/officeDocument/2006/relationships/hyperlink" Target="https://github.com/DSIA-Education/DSIA-SYD-March-2019/tree/master/Ashish/Final%20Capstone%20Project/Notebooks" TargetMode="External"/><Relationship Id="rId5" Type="http://schemas.openxmlformats.org/officeDocument/2006/relationships/hyperlink" Target="https://github.com/DSIA-Education/DSIA-SYD-March-2019/tree/master/Ashish/Final%20Capstone%20Project/Presentation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Relationship Id="rId4" Type="http://schemas.openxmlformats.org/officeDocument/2006/relationships/image" Target="../media/image15.pn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7" Type="http://schemas.openxmlformats.org/officeDocument/2006/relationships/image" Target="../media/image1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6.jpg"/><Relationship Id="rId5" Type="http://schemas.openxmlformats.org/officeDocument/2006/relationships/image" Target="../media/image9.jpg"/><Relationship Id="rId6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"/>
          <p:cNvSpPr txBox="1"/>
          <p:nvPr>
            <p:ph type="ctrTitle"/>
          </p:nvPr>
        </p:nvSpPr>
        <p:spPr>
          <a:xfrm>
            <a:off x="2239494" y="2254622"/>
            <a:ext cx="8791575" cy="13270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b="1" lang="en-GB"/>
              <a:t>TELECOM CUSTOMER CHURN</a:t>
            </a:r>
            <a:endParaRPr/>
          </a:p>
        </p:txBody>
      </p:sp>
      <p:sp>
        <p:nvSpPr>
          <p:cNvPr id="235" name="Google Shape;235;p1"/>
          <p:cNvSpPr txBox="1"/>
          <p:nvPr/>
        </p:nvSpPr>
        <p:spPr>
          <a:xfrm>
            <a:off x="2239494" y="1885290"/>
            <a:ext cx="34491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DSIA Capstone Project</a:t>
            </a:r>
            <a:endParaRPr/>
          </a:p>
        </p:txBody>
      </p:sp>
      <p:sp>
        <p:nvSpPr>
          <p:cNvPr id="236" name="Google Shape;236;p1"/>
          <p:cNvSpPr txBox="1"/>
          <p:nvPr/>
        </p:nvSpPr>
        <p:spPr>
          <a:xfrm>
            <a:off x="6445147" y="4112674"/>
            <a:ext cx="34491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Ashish Nambudiri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0"/>
          <p:cNvSpPr/>
          <p:nvPr/>
        </p:nvSpPr>
        <p:spPr>
          <a:xfrm>
            <a:off x="1334525" y="4944205"/>
            <a:ext cx="1126882" cy="1072661"/>
          </a:xfrm>
          <a:prstGeom prst="roundRect">
            <a:avLst>
              <a:gd fmla="val 16667" name="adj"/>
            </a:avLst>
          </a:prstGeom>
          <a:solidFill>
            <a:srgbClr val="E18405"/>
          </a:solidFill>
          <a:ln cap="flat" cmpd="sng" w="15875">
            <a:solidFill>
              <a:srgbClr val="7095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Wrangle</a:t>
            </a:r>
            <a:endParaRPr/>
          </a:p>
        </p:txBody>
      </p:sp>
      <p:sp>
        <p:nvSpPr>
          <p:cNvPr id="342" name="Google Shape;342;p10"/>
          <p:cNvSpPr/>
          <p:nvPr/>
        </p:nvSpPr>
        <p:spPr>
          <a:xfrm>
            <a:off x="2873720" y="4407874"/>
            <a:ext cx="1126882" cy="1072661"/>
          </a:xfrm>
          <a:prstGeom prst="roundRect">
            <a:avLst>
              <a:gd fmla="val 16667" name="adj"/>
            </a:avLst>
          </a:prstGeom>
          <a:solidFill>
            <a:srgbClr val="E18405"/>
          </a:solidFill>
          <a:ln cap="flat" cmpd="sng" w="15875">
            <a:solidFill>
              <a:srgbClr val="7095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Clean</a:t>
            </a:r>
            <a:endParaRPr/>
          </a:p>
        </p:txBody>
      </p:sp>
      <p:sp>
        <p:nvSpPr>
          <p:cNvPr id="343" name="Google Shape;343;p10"/>
          <p:cNvSpPr/>
          <p:nvPr/>
        </p:nvSpPr>
        <p:spPr>
          <a:xfrm>
            <a:off x="4365600" y="3701559"/>
            <a:ext cx="1126882" cy="1072661"/>
          </a:xfrm>
          <a:prstGeom prst="roundRect">
            <a:avLst>
              <a:gd fmla="val 16667" name="adj"/>
            </a:avLst>
          </a:prstGeom>
          <a:solidFill>
            <a:srgbClr val="E18405"/>
          </a:solidFill>
          <a:ln cap="flat" cmpd="sng" w="15875">
            <a:solidFill>
              <a:srgbClr val="7095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Explore</a:t>
            </a:r>
            <a:endParaRPr/>
          </a:p>
        </p:txBody>
      </p:sp>
      <p:sp>
        <p:nvSpPr>
          <p:cNvPr id="344" name="Google Shape;344;p10"/>
          <p:cNvSpPr/>
          <p:nvPr/>
        </p:nvSpPr>
        <p:spPr>
          <a:xfrm>
            <a:off x="5819042" y="2986455"/>
            <a:ext cx="1126882" cy="1072661"/>
          </a:xfrm>
          <a:prstGeom prst="roundRect">
            <a:avLst>
              <a:gd fmla="val 16667" name="adj"/>
            </a:avLst>
          </a:prstGeom>
          <a:solidFill>
            <a:srgbClr val="E18405"/>
          </a:solidFill>
          <a:ln cap="flat" cmpd="sng" w="15875">
            <a:solidFill>
              <a:srgbClr val="7095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Model</a:t>
            </a:r>
            <a:endParaRPr/>
          </a:p>
        </p:txBody>
      </p:sp>
      <p:sp>
        <p:nvSpPr>
          <p:cNvPr id="345" name="Google Shape;345;p10"/>
          <p:cNvSpPr/>
          <p:nvPr/>
        </p:nvSpPr>
        <p:spPr>
          <a:xfrm>
            <a:off x="5892310" y="4352190"/>
            <a:ext cx="1126882" cy="1072661"/>
          </a:xfrm>
          <a:prstGeom prst="roundRect">
            <a:avLst>
              <a:gd fmla="val 16667" name="adj"/>
            </a:avLst>
          </a:prstGeom>
          <a:solidFill>
            <a:srgbClr val="E18405"/>
          </a:solidFill>
          <a:ln cap="flat" cmpd="sng" w="15875">
            <a:solidFill>
              <a:srgbClr val="7095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Pre Process</a:t>
            </a:r>
            <a:endParaRPr/>
          </a:p>
        </p:txBody>
      </p:sp>
      <p:sp>
        <p:nvSpPr>
          <p:cNvPr id="346" name="Google Shape;346;p10"/>
          <p:cNvSpPr/>
          <p:nvPr/>
        </p:nvSpPr>
        <p:spPr>
          <a:xfrm>
            <a:off x="8975479" y="1395047"/>
            <a:ext cx="1126882" cy="1072661"/>
          </a:xfrm>
          <a:prstGeom prst="roundRect">
            <a:avLst>
              <a:gd fmla="val 16667" name="adj"/>
            </a:avLst>
          </a:prstGeom>
          <a:solidFill>
            <a:srgbClr val="E18405"/>
          </a:solidFill>
          <a:ln cap="flat" cmpd="sng" w="15875">
            <a:solidFill>
              <a:srgbClr val="7095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Tell the Story</a:t>
            </a:r>
            <a:endParaRPr/>
          </a:p>
        </p:txBody>
      </p:sp>
      <p:sp>
        <p:nvSpPr>
          <p:cNvPr id="347" name="Google Shape;347;p10"/>
          <p:cNvSpPr/>
          <p:nvPr/>
        </p:nvSpPr>
        <p:spPr>
          <a:xfrm>
            <a:off x="7410449" y="2268416"/>
            <a:ext cx="1126882" cy="1072661"/>
          </a:xfrm>
          <a:prstGeom prst="roundRect">
            <a:avLst>
              <a:gd fmla="val 16667" name="adj"/>
            </a:avLst>
          </a:prstGeom>
          <a:solidFill>
            <a:srgbClr val="E18405"/>
          </a:solidFill>
          <a:ln cap="flat" cmpd="sng" w="15875">
            <a:solidFill>
              <a:srgbClr val="7095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Validate</a:t>
            </a:r>
            <a:endParaRPr/>
          </a:p>
        </p:txBody>
      </p:sp>
      <p:sp>
        <p:nvSpPr>
          <p:cNvPr id="348" name="Google Shape;348;p10"/>
          <p:cNvSpPr/>
          <p:nvPr/>
        </p:nvSpPr>
        <p:spPr>
          <a:xfrm rot="-2177377">
            <a:off x="2100343" y="4324030"/>
            <a:ext cx="836415" cy="412673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18405"/>
          </a:solidFill>
          <a:ln cap="flat" cmpd="sng" w="15875">
            <a:solidFill>
              <a:srgbClr val="7095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9" name="Google Shape;349;p10"/>
          <p:cNvSpPr/>
          <p:nvPr/>
        </p:nvSpPr>
        <p:spPr>
          <a:xfrm rot="-1905797">
            <a:off x="6564907" y="2434301"/>
            <a:ext cx="814788" cy="335485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18405"/>
          </a:solidFill>
          <a:ln cap="flat" cmpd="sng" w="15875">
            <a:solidFill>
              <a:srgbClr val="7095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0" name="Google Shape;350;p10"/>
          <p:cNvSpPr/>
          <p:nvPr/>
        </p:nvSpPr>
        <p:spPr>
          <a:xfrm rot="-1905797">
            <a:off x="8129937" y="1587315"/>
            <a:ext cx="814788" cy="335485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18405"/>
          </a:solidFill>
          <a:ln cap="flat" cmpd="sng" w="15875">
            <a:solidFill>
              <a:srgbClr val="7095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1" name="Google Shape;351;p10"/>
          <p:cNvSpPr/>
          <p:nvPr/>
        </p:nvSpPr>
        <p:spPr>
          <a:xfrm rot="-2177377">
            <a:off x="3536553" y="3732017"/>
            <a:ext cx="836415" cy="412673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18405"/>
          </a:solidFill>
          <a:ln cap="flat" cmpd="sng" w="15875">
            <a:solidFill>
              <a:srgbClr val="7095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2" name="Google Shape;352;p10"/>
          <p:cNvSpPr/>
          <p:nvPr/>
        </p:nvSpPr>
        <p:spPr>
          <a:xfrm flipH="1" rot="-8764859">
            <a:off x="5031621" y="4997383"/>
            <a:ext cx="886554" cy="478944"/>
          </a:xfrm>
          <a:prstGeom prst="curvedDownArrow">
            <a:avLst>
              <a:gd fmla="val 22561" name="adj1"/>
              <a:gd fmla="val 50000" name="adj2"/>
              <a:gd fmla="val 35138" name="adj3"/>
            </a:avLst>
          </a:prstGeom>
          <a:solidFill>
            <a:srgbClr val="4E6D1E"/>
          </a:solidFill>
          <a:ln cap="flat" cmpd="sng" w="15875">
            <a:solidFill>
              <a:srgbClr val="7095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3" name="Google Shape;353;p10"/>
          <p:cNvSpPr/>
          <p:nvPr/>
        </p:nvSpPr>
        <p:spPr>
          <a:xfrm flipH="1" rot="5029333">
            <a:off x="6748330" y="3902238"/>
            <a:ext cx="969089" cy="428582"/>
          </a:xfrm>
          <a:prstGeom prst="curvedDownArrow">
            <a:avLst>
              <a:gd fmla="val 22561" name="adj1"/>
              <a:gd fmla="val 50000" name="adj2"/>
              <a:gd fmla="val 35138" name="adj3"/>
            </a:avLst>
          </a:prstGeom>
          <a:solidFill>
            <a:srgbClr val="4E6D1E"/>
          </a:solidFill>
          <a:ln cap="flat" cmpd="sng" w="15875">
            <a:solidFill>
              <a:srgbClr val="7095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4" name="Google Shape;354;p10"/>
          <p:cNvSpPr/>
          <p:nvPr/>
        </p:nvSpPr>
        <p:spPr>
          <a:xfrm flipH="1" rot="-2871112">
            <a:off x="4897385" y="3044581"/>
            <a:ext cx="852400" cy="463021"/>
          </a:xfrm>
          <a:prstGeom prst="curvedDownArrow">
            <a:avLst>
              <a:gd fmla="val 22561" name="adj1"/>
              <a:gd fmla="val 50000" name="adj2"/>
              <a:gd fmla="val 35138" name="adj3"/>
            </a:avLst>
          </a:prstGeom>
          <a:solidFill>
            <a:srgbClr val="4E6D1E"/>
          </a:solidFill>
          <a:ln cap="flat" cmpd="sng" w="15875">
            <a:solidFill>
              <a:srgbClr val="7095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5" name="Google Shape;355;p10"/>
          <p:cNvSpPr/>
          <p:nvPr/>
        </p:nvSpPr>
        <p:spPr>
          <a:xfrm>
            <a:off x="914400" y="817685"/>
            <a:ext cx="1793631" cy="71415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Business Question</a:t>
            </a:r>
            <a:endParaRPr/>
          </a:p>
        </p:txBody>
      </p:sp>
      <p:pic>
        <p:nvPicPr>
          <p:cNvPr id="356" name="Google Shape;35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646" y="2164888"/>
            <a:ext cx="2559375" cy="1780091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10"/>
          <p:cNvSpPr/>
          <p:nvPr/>
        </p:nvSpPr>
        <p:spPr>
          <a:xfrm>
            <a:off x="1670538" y="1617785"/>
            <a:ext cx="228600" cy="49434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6FFFE"/>
          </a:solidFill>
          <a:ln cap="flat" cmpd="sng" w="15875">
            <a:solidFill>
              <a:srgbClr val="7095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8" name="Google Shape;358;p10"/>
          <p:cNvSpPr/>
          <p:nvPr/>
        </p:nvSpPr>
        <p:spPr>
          <a:xfrm>
            <a:off x="1701160" y="4126972"/>
            <a:ext cx="228600" cy="663804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6FFFE"/>
          </a:solidFill>
          <a:ln cap="flat" cmpd="sng" w="15875">
            <a:solidFill>
              <a:srgbClr val="7095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9" name="Google Shape;359;p10"/>
          <p:cNvSpPr/>
          <p:nvPr/>
        </p:nvSpPr>
        <p:spPr>
          <a:xfrm>
            <a:off x="9318280" y="2602043"/>
            <a:ext cx="530380" cy="1805831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6FFFE"/>
          </a:solidFill>
          <a:ln cap="flat" cmpd="sng" w="15875">
            <a:solidFill>
              <a:srgbClr val="7095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60" name="Google Shape;36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4566" y="4621321"/>
            <a:ext cx="2968353" cy="1968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47523" y="2800151"/>
            <a:ext cx="1438672" cy="1438672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10"/>
          <p:cNvSpPr txBox="1"/>
          <p:nvPr>
            <p:ph type="title"/>
          </p:nvPr>
        </p:nvSpPr>
        <p:spPr>
          <a:xfrm>
            <a:off x="2873720" y="129909"/>
            <a:ext cx="9905998" cy="6387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GB"/>
              <a:t>THE PIPELINE AND APPROACH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1"/>
          <p:cNvSpPr txBox="1"/>
          <p:nvPr>
            <p:ph type="title"/>
          </p:nvPr>
        </p:nvSpPr>
        <p:spPr>
          <a:xfrm>
            <a:off x="1455177" y="250962"/>
            <a:ext cx="9905998" cy="1062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wentieth Century"/>
              <a:buNone/>
            </a:pPr>
            <a:r>
              <a:rPr b="1" lang="en-GB" sz="4400">
                <a:solidFill>
                  <a:srgbClr val="C00000"/>
                </a:solidFill>
              </a:rPr>
              <a:t>AGENDA</a:t>
            </a:r>
            <a:endParaRPr/>
          </a:p>
        </p:txBody>
      </p:sp>
      <p:sp>
        <p:nvSpPr>
          <p:cNvPr id="368" name="Google Shape;368;p11"/>
          <p:cNvSpPr txBox="1"/>
          <p:nvPr>
            <p:ph idx="1" type="body"/>
          </p:nvPr>
        </p:nvSpPr>
        <p:spPr>
          <a:xfrm>
            <a:off x="1455176" y="1546405"/>
            <a:ext cx="9905999" cy="502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AF4DA"/>
              </a:buClr>
              <a:buSzPts val="3500"/>
              <a:buFont typeface="Twentieth Century"/>
              <a:buAutoNum type="arabicPeriod"/>
            </a:pPr>
            <a:r>
              <a:rPr lang="en-GB" sz="2800">
                <a:solidFill>
                  <a:srgbClr val="EAF4DA"/>
                </a:solidFill>
              </a:rPr>
              <a:t>Define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EAF4DA"/>
              </a:buClr>
              <a:buSzPts val="3500"/>
              <a:buFont typeface="Twentieth Century"/>
              <a:buAutoNum type="arabicPeriod"/>
            </a:pPr>
            <a:r>
              <a:rPr lang="en-GB" sz="2800">
                <a:solidFill>
                  <a:srgbClr val="EAF4DA"/>
                </a:solidFill>
              </a:rPr>
              <a:t>Design 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EAF4DA"/>
              </a:buClr>
              <a:buSzPts val="4500"/>
              <a:buFont typeface="Twentieth Century"/>
              <a:buAutoNum type="arabicPeriod"/>
            </a:pPr>
            <a:r>
              <a:rPr b="1" lang="en-GB" sz="3600">
                <a:solidFill>
                  <a:srgbClr val="EAF4DA"/>
                </a:solidFill>
              </a:rPr>
              <a:t>Deliver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EAF4DA"/>
              </a:buClr>
              <a:buSzPts val="3500"/>
              <a:buFont typeface="Twentieth Century"/>
              <a:buAutoNum type="arabicPeriod"/>
            </a:pPr>
            <a:r>
              <a:rPr lang="en-GB" sz="2800">
                <a:solidFill>
                  <a:srgbClr val="EAF4DA"/>
                </a:solidFill>
              </a:rPr>
              <a:t>Summary and Next Steps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5135" y="2073503"/>
            <a:ext cx="2682785" cy="2357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12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92410" y="2439662"/>
            <a:ext cx="2280082" cy="1207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87070" y="581247"/>
            <a:ext cx="2509889" cy="1176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44651" y="885969"/>
            <a:ext cx="2258228" cy="1176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249803" y="4600076"/>
            <a:ext cx="2447924" cy="1207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87071" y="5053336"/>
            <a:ext cx="2509889" cy="1321251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12"/>
          <p:cNvSpPr txBox="1"/>
          <p:nvPr/>
        </p:nvSpPr>
        <p:spPr>
          <a:xfrm>
            <a:off x="4534576" y="4453044"/>
            <a:ext cx="35393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% of churn instances in the data set</a:t>
            </a:r>
            <a:endParaRPr/>
          </a:p>
        </p:txBody>
      </p:sp>
      <p:sp>
        <p:nvSpPr>
          <p:cNvPr id="380" name="Google Shape;380;p12"/>
          <p:cNvSpPr txBox="1"/>
          <p:nvPr/>
        </p:nvSpPr>
        <p:spPr>
          <a:xfrm>
            <a:off x="4239252" y="17281"/>
            <a:ext cx="346416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Customers with no Tech Support tend to churn more</a:t>
            </a:r>
            <a:endParaRPr/>
          </a:p>
        </p:txBody>
      </p:sp>
      <p:sp>
        <p:nvSpPr>
          <p:cNvPr id="381" name="Google Shape;381;p12"/>
          <p:cNvSpPr txBox="1"/>
          <p:nvPr/>
        </p:nvSpPr>
        <p:spPr>
          <a:xfrm>
            <a:off x="7699646" y="403265"/>
            <a:ext cx="346416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Customers with Fiber Optic Internet churn more than ones with DSL</a:t>
            </a:r>
            <a:endParaRPr/>
          </a:p>
        </p:txBody>
      </p:sp>
      <p:sp>
        <p:nvSpPr>
          <p:cNvPr id="382" name="Google Shape;382;p12"/>
          <p:cNvSpPr txBox="1"/>
          <p:nvPr/>
        </p:nvSpPr>
        <p:spPr>
          <a:xfrm>
            <a:off x="7773189" y="5899165"/>
            <a:ext cx="346416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Customers on Month-to-Month Contract churn more than those with longer contracts</a:t>
            </a:r>
            <a:endParaRPr/>
          </a:p>
        </p:txBody>
      </p:sp>
      <p:sp>
        <p:nvSpPr>
          <p:cNvPr id="383" name="Google Shape;383;p12"/>
          <p:cNvSpPr txBox="1"/>
          <p:nvPr/>
        </p:nvSpPr>
        <p:spPr>
          <a:xfrm>
            <a:off x="3993771" y="6355379"/>
            <a:ext cx="388446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Electronic Check payment system creates more churn customers than other payment methods</a:t>
            </a:r>
            <a:endParaRPr/>
          </a:p>
        </p:txBody>
      </p:sp>
      <p:sp>
        <p:nvSpPr>
          <p:cNvPr id="384" name="Google Shape;384;p12"/>
          <p:cNvSpPr txBox="1"/>
          <p:nvPr/>
        </p:nvSpPr>
        <p:spPr>
          <a:xfrm>
            <a:off x="8427246" y="3800722"/>
            <a:ext cx="346416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Customers with Device Protection plans tend to stay longer</a:t>
            </a:r>
            <a:endParaRPr/>
          </a:p>
        </p:txBody>
      </p:sp>
      <p:sp>
        <p:nvSpPr>
          <p:cNvPr id="385" name="Google Shape;385;p12"/>
          <p:cNvSpPr txBox="1"/>
          <p:nvPr/>
        </p:nvSpPr>
        <p:spPr>
          <a:xfrm>
            <a:off x="854002" y="278891"/>
            <a:ext cx="338525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What story does the Data tell?</a:t>
            </a:r>
            <a:endParaRPr/>
          </a:p>
        </p:txBody>
      </p:sp>
      <p:sp>
        <p:nvSpPr>
          <p:cNvPr id="386" name="Google Shape;386;p12"/>
          <p:cNvSpPr txBox="1"/>
          <p:nvPr/>
        </p:nvSpPr>
        <p:spPr>
          <a:xfrm>
            <a:off x="819507" y="3094921"/>
            <a:ext cx="348872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Some interesting observations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2806" y="735275"/>
            <a:ext cx="9463971" cy="2825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2806" y="3736726"/>
            <a:ext cx="4834563" cy="2980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07370" y="3736726"/>
            <a:ext cx="4629408" cy="2980594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13"/>
          <p:cNvSpPr txBox="1"/>
          <p:nvPr/>
        </p:nvSpPr>
        <p:spPr>
          <a:xfrm>
            <a:off x="874061" y="82752"/>
            <a:ext cx="1077109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Churn Customers pay Lower Total Charges but Higher Monthly Charges on an average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4"/>
          <p:cNvSpPr txBox="1"/>
          <p:nvPr>
            <p:ph type="title"/>
          </p:nvPr>
        </p:nvSpPr>
        <p:spPr>
          <a:xfrm>
            <a:off x="1141412" y="143734"/>
            <a:ext cx="9171965" cy="849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GB"/>
              <a:t>MODEL EVALUATION AND SELECTION </a:t>
            </a:r>
            <a:endParaRPr/>
          </a:p>
        </p:txBody>
      </p:sp>
      <p:graphicFrame>
        <p:nvGraphicFramePr>
          <p:cNvPr id="400" name="Google Shape;400;p14"/>
          <p:cNvGraphicFramePr/>
          <p:nvPr/>
        </p:nvGraphicFramePr>
        <p:xfrm>
          <a:off x="1696914" y="13753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{D17C0E3C-2E2D-4BB4-AAB4-78595D38AA81}</a:tableStyleId>
              </a:tblPr>
              <a:tblGrid>
                <a:gridCol w="1461725"/>
                <a:gridCol w="1184775"/>
              </a:tblGrid>
              <a:tr h="2255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1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/>
                    </a:p>
                  </a:txBody>
                  <a:tcPr marT="3800" marB="0" marR="3800" marL="38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1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endParaRPr/>
                    </a:p>
                  </a:txBody>
                  <a:tcPr marT="3800" marB="0" marR="3800" marL="38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D08E"/>
                    </a:solidFill>
                  </a:tcPr>
                </a:tc>
              </a:tr>
              <a:tr h="2255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400" u="none" cap="none" strike="noStrike">
                          <a:solidFill>
                            <a:srgbClr val="FEEDD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Naive Bayes</a:t>
                      </a:r>
                      <a:endParaRPr/>
                    </a:p>
                  </a:txBody>
                  <a:tcPr marT="3800" marB="0" marR="3800" marL="38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400" u="none" cap="none" strike="noStrike">
                          <a:solidFill>
                            <a:srgbClr val="FEEDD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0.75</a:t>
                      </a:r>
                      <a:endParaRPr/>
                    </a:p>
                  </a:txBody>
                  <a:tcPr marT="3800" marB="0" marR="3800" marL="38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5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400" u="none" cap="none" strike="noStrike">
                          <a:solidFill>
                            <a:srgbClr val="FEEDD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Logistic Regression</a:t>
                      </a:r>
                      <a:endParaRPr/>
                    </a:p>
                  </a:txBody>
                  <a:tcPr marT="3800" marB="0" marR="3800" marL="38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400" u="none" cap="none" strike="noStrike">
                          <a:solidFill>
                            <a:srgbClr val="FEEDD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0.77</a:t>
                      </a:r>
                      <a:endParaRPr/>
                    </a:p>
                  </a:txBody>
                  <a:tcPr marT="3800" marB="0" marR="3800" marL="38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5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400" u="none" cap="none" strike="noStrike">
                          <a:solidFill>
                            <a:srgbClr val="FEEDD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KNN </a:t>
                      </a:r>
                      <a:endParaRPr/>
                    </a:p>
                  </a:txBody>
                  <a:tcPr marT="3800" marB="0" marR="3800" marL="38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400" u="none" cap="none" strike="noStrike">
                          <a:solidFill>
                            <a:srgbClr val="FEEDD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0.74</a:t>
                      </a:r>
                      <a:endParaRPr/>
                    </a:p>
                  </a:txBody>
                  <a:tcPr marT="3800" marB="0" marR="3800" marL="38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5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400" u="none" cap="none" strike="noStrike">
                          <a:solidFill>
                            <a:srgbClr val="FEEDD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Decision Tree</a:t>
                      </a:r>
                      <a:endParaRPr/>
                    </a:p>
                  </a:txBody>
                  <a:tcPr marT="3800" marB="0" marR="3800" marL="38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400" u="none" cap="none" strike="noStrike">
                          <a:solidFill>
                            <a:srgbClr val="FEEDD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0.85</a:t>
                      </a:r>
                      <a:endParaRPr/>
                    </a:p>
                  </a:txBody>
                  <a:tcPr marT="3800" marB="0" marR="3800" marL="38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5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1800" u="none" cap="none" strike="noStrike">
                          <a:solidFill>
                            <a:srgbClr val="A73C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</a:t>
                      </a:r>
                      <a:endParaRPr/>
                    </a:p>
                  </a:txBody>
                  <a:tcPr marT="3800" marB="0" marR="3800" marL="38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1800" u="none" cap="none" strike="noStrike">
                          <a:solidFill>
                            <a:srgbClr val="A73C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0.87</a:t>
                      </a:r>
                      <a:endParaRPr/>
                    </a:p>
                  </a:txBody>
                  <a:tcPr marT="3800" marB="0" marR="3800" marL="38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5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400" u="none" cap="none" strike="noStrike">
                          <a:solidFill>
                            <a:srgbClr val="FEEDD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SVC</a:t>
                      </a:r>
                      <a:endParaRPr/>
                    </a:p>
                  </a:txBody>
                  <a:tcPr marT="3800" marB="0" marR="3800" marL="38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400" u="none" cap="none" strike="noStrike">
                          <a:solidFill>
                            <a:srgbClr val="FEEDD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0.76</a:t>
                      </a:r>
                      <a:endParaRPr/>
                    </a:p>
                  </a:txBody>
                  <a:tcPr marT="3800" marB="0" marR="3800" marL="38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1" name="Google Shape;401;p14"/>
          <p:cNvSpPr txBox="1"/>
          <p:nvPr/>
        </p:nvSpPr>
        <p:spPr>
          <a:xfrm>
            <a:off x="5846883" y="5218138"/>
            <a:ext cx="53281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Random Forest Classifier gives the most accurate results  </a:t>
            </a:r>
            <a:r>
              <a:rPr lang="en-GB" sz="18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- 87% accuracy</a:t>
            </a:r>
            <a:endParaRPr/>
          </a:p>
        </p:txBody>
      </p:sp>
      <p:pic>
        <p:nvPicPr>
          <p:cNvPr id="402" name="Google Shape;40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8316" y="3429000"/>
            <a:ext cx="4265925" cy="3241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28975" y="993531"/>
            <a:ext cx="4094709" cy="3911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5"/>
          <p:cNvSpPr txBox="1"/>
          <p:nvPr>
            <p:ph type="title"/>
          </p:nvPr>
        </p:nvSpPr>
        <p:spPr>
          <a:xfrm>
            <a:off x="1378804" y="406185"/>
            <a:ext cx="8978533" cy="6475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GB"/>
              <a:t>TOP 10 FACTORS INFLUENCING CHURN</a:t>
            </a:r>
            <a:endParaRPr/>
          </a:p>
        </p:txBody>
      </p:sp>
      <p:pic>
        <p:nvPicPr>
          <p:cNvPr id="409" name="Google Shape;40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4682" y="1375633"/>
            <a:ext cx="9322636" cy="4961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6"/>
          <p:cNvSpPr txBox="1"/>
          <p:nvPr>
            <p:ph type="title"/>
          </p:nvPr>
        </p:nvSpPr>
        <p:spPr>
          <a:xfrm>
            <a:off x="1455177" y="250962"/>
            <a:ext cx="9905998" cy="1062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wentieth Century"/>
              <a:buNone/>
            </a:pPr>
            <a:r>
              <a:rPr b="1" lang="en-GB" sz="4400">
                <a:solidFill>
                  <a:srgbClr val="C00000"/>
                </a:solidFill>
              </a:rPr>
              <a:t>AGENDA</a:t>
            </a:r>
            <a:endParaRPr/>
          </a:p>
        </p:txBody>
      </p:sp>
      <p:sp>
        <p:nvSpPr>
          <p:cNvPr id="415" name="Google Shape;415;p16"/>
          <p:cNvSpPr txBox="1"/>
          <p:nvPr>
            <p:ph idx="1" type="body"/>
          </p:nvPr>
        </p:nvSpPr>
        <p:spPr>
          <a:xfrm>
            <a:off x="1455176" y="1546405"/>
            <a:ext cx="9905999" cy="502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AF4DA"/>
              </a:buClr>
              <a:buSzPts val="3500"/>
              <a:buFont typeface="Twentieth Century"/>
              <a:buAutoNum type="arabicPeriod"/>
            </a:pPr>
            <a:r>
              <a:rPr lang="en-GB" sz="2800">
                <a:solidFill>
                  <a:srgbClr val="EAF4DA"/>
                </a:solidFill>
              </a:rPr>
              <a:t>Define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EAF4DA"/>
              </a:buClr>
              <a:buSzPts val="3500"/>
              <a:buFont typeface="Twentieth Century"/>
              <a:buAutoNum type="arabicPeriod"/>
            </a:pPr>
            <a:r>
              <a:rPr lang="en-GB" sz="2800">
                <a:solidFill>
                  <a:srgbClr val="EAF4DA"/>
                </a:solidFill>
              </a:rPr>
              <a:t>Design 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EAF4DA"/>
              </a:buClr>
              <a:buSzPts val="3500"/>
              <a:buFont typeface="Twentieth Century"/>
              <a:buAutoNum type="arabicPeriod"/>
            </a:pPr>
            <a:r>
              <a:rPr lang="en-GB" sz="2800">
                <a:solidFill>
                  <a:srgbClr val="EAF4DA"/>
                </a:solidFill>
              </a:rPr>
              <a:t>Deliver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EAF4DA"/>
              </a:buClr>
              <a:buSzPts val="4500"/>
              <a:buFont typeface="Twentieth Century"/>
              <a:buAutoNum type="arabicPeriod"/>
            </a:pPr>
            <a:r>
              <a:rPr b="1" lang="en-GB" sz="3600">
                <a:solidFill>
                  <a:srgbClr val="EAF4DA"/>
                </a:solidFill>
              </a:rPr>
              <a:t>Summary and Next Steps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7"/>
          <p:cNvSpPr txBox="1"/>
          <p:nvPr>
            <p:ph type="title"/>
          </p:nvPr>
        </p:nvSpPr>
        <p:spPr>
          <a:xfrm>
            <a:off x="1141412" y="345957"/>
            <a:ext cx="9022495" cy="6299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GB"/>
              <a:t>SUMMARY AND INSIGHTS</a:t>
            </a:r>
            <a:endParaRPr/>
          </a:p>
        </p:txBody>
      </p:sp>
      <p:sp>
        <p:nvSpPr>
          <p:cNvPr id="421" name="Google Shape;421;p17"/>
          <p:cNvSpPr txBox="1"/>
          <p:nvPr>
            <p:ph idx="1" type="body"/>
          </p:nvPr>
        </p:nvSpPr>
        <p:spPr>
          <a:xfrm>
            <a:off x="1141412" y="1389183"/>
            <a:ext cx="9905999" cy="4563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n-GB" sz="2220"/>
              <a:t>Customer Churn can be predicted with </a:t>
            </a:r>
            <a:r>
              <a:rPr b="1" lang="en-GB" sz="2220"/>
              <a:t>87% accuracy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n-GB" sz="2220"/>
              <a:t>Churn Customers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GB" sz="1850"/>
              <a:t>Tend to lean towards month-to-month contracts and opt for one or two service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GB" sz="1850"/>
              <a:t>Pay a higher monthly average with electronic checks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GB" sz="1850"/>
              <a:t>Choose the fiber optic internet service, with no online security, no online backup, no device protection, and no tech support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GB" sz="1850"/>
              <a:t>Seem to mostly not have a partner or dependents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n-GB" sz="2220"/>
              <a:t>Potential Problems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GB" sz="1850"/>
              <a:t>Likely issue with fibre optic internet service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GB" sz="1850"/>
              <a:t>Month-to-month contracts have higher monthly charges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GB" sz="1850"/>
              <a:t>Possible problem with the electronic check payment option</a:t>
            </a:r>
            <a:endParaRPr sz="1850"/>
          </a:p>
          <a:p>
            <a:pPr indent="-81756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None/>
            </a:pPr>
            <a:r>
              <a:t/>
            </a:r>
            <a:endParaRPr sz="185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8"/>
          <p:cNvSpPr txBox="1"/>
          <p:nvPr>
            <p:ph type="title"/>
          </p:nvPr>
        </p:nvSpPr>
        <p:spPr>
          <a:xfrm>
            <a:off x="1004392" y="469049"/>
            <a:ext cx="9593995" cy="6915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GB"/>
              <a:t>ESTIMATED COST SAVINGS</a:t>
            </a:r>
            <a:endParaRPr/>
          </a:p>
        </p:txBody>
      </p:sp>
      <p:sp>
        <p:nvSpPr>
          <p:cNvPr id="427" name="Google Shape;427;p18"/>
          <p:cNvSpPr/>
          <p:nvPr/>
        </p:nvSpPr>
        <p:spPr>
          <a:xfrm>
            <a:off x="1004392" y="1495042"/>
            <a:ext cx="9811871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Translating the cost assumptions into the Confusion Matrix: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Predict 'no churn', customer churns 			&gt; costs $300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Predict 'churn', customer churns 				&gt; costs   $50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Predict 'churn', customer doesn’t churn 		&gt; costs   $50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Predict 'no churn', customer doesn’t churn 		&gt; costs     $0</a:t>
            </a:r>
            <a:endParaRPr b="0" i="0"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28" name="Google Shape;428;p18"/>
          <p:cNvSpPr/>
          <p:nvPr/>
        </p:nvSpPr>
        <p:spPr>
          <a:xfrm>
            <a:off x="1004400" y="3950871"/>
            <a:ext cx="9811871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Savings per Customer as per the RFC model: $35.15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Savings across the entire 350k customer base: 350,000 * </a:t>
            </a:r>
            <a:r>
              <a:rPr lang="en-GB"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35.15</a:t>
            </a:r>
            <a:r>
              <a:rPr b="0" i="0" lang="en-GB"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GB"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= </a:t>
            </a:r>
            <a:r>
              <a:rPr b="1" lang="en-GB"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$12,303,220.04</a:t>
            </a:r>
            <a:endParaRPr b="1" i="0" sz="2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9"/>
          <p:cNvSpPr txBox="1"/>
          <p:nvPr>
            <p:ph type="title"/>
          </p:nvPr>
        </p:nvSpPr>
        <p:spPr>
          <a:xfrm>
            <a:off x="1141413" y="618518"/>
            <a:ext cx="9822595" cy="612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GB"/>
              <a:t>NEXT STEPS</a:t>
            </a:r>
            <a:endParaRPr/>
          </a:p>
        </p:txBody>
      </p:sp>
      <p:sp>
        <p:nvSpPr>
          <p:cNvPr id="434" name="Google Shape;434;p19"/>
          <p:cNvSpPr txBox="1"/>
          <p:nvPr>
            <p:ph idx="1" type="body"/>
          </p:nvPr>
        </p:nvSpPr>
        <p:spPr>
          <a:xfrm>
            <a:off x="1058009" y="1590064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GB"/>
              <a:t>Deploy the Model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GB"/>
              <a:t>Identify customers likely to churn and reach out to them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GB"/>
              <a:t>Investigate potential problem areas discovered in data exploration: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GB"/>
              <a:t>Fibre optic internet service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GB"/>
              <a:t>Revise month to month plans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GB"/>
              <a:t>Review the electronic check payment option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GB"/>
              <a:t>Publish insights on a dashboard</a:t>
            </a:r>
            <a:endParaRPr/>
          </a:p>
          <a:p>
            <a:pPr indent="-6985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"/>
          <p:cNvSpPr txBox="1"/>
          <p:nvPr>
            <p:ph type="title"/>
          </p:nvPr>
        </p:nvSpPr>
        <p:spPr>
          <a:xfrm>
            <a:off x="1455177" y="250962"/>
            <a:ext cx="9905998" cy="1062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wentieth Century"/>
              <a:buNone/>
            </a:pPr>
            <a:r>
              <a:rPr b="1" lang="en-GB" sz="4400">
                <a:solidFill>
                  <a:srgbClr val="C00000"/>
                </a:solidFill>
              </a:rPr>
              <a:t>AGENDA</a:t>
            </a:r>
            <a:endParaRPr/>
          </a:p>
        </p:txBody>
      </p:sp>
      <p:sp>
        <p:nvSpPr>
          <p:cNvPr id="242" name="Google Shape;242;p2"/>
          <p:cNvSpPr txBox="1"/>
          <p:nvPr>
            <p:ph idx="1" type="body"/>
          </p:nvPr>
        </p:nvSpPr>
        <p:spPr>
          <a:xfrm>
            <a:off x="1455176" y="1546405"/>
            <a:ext cx="9905999" cy="502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AF4DA"/>
              </a:buClr>
              <a:buSzPts val="4500"/>
              <a:buFont typeface="Twentieth Century"/>
              <a:buAutoNum type="arabicPeriod"/>
            </a:pPr>
            <a:r>
              <a:rPr b="1" lang="en-GB" sz="3600">
                <a:solidFill>
                  <a:srgbClr val="EAF4DA"/>
                </a:solidFill>
              </a:rPr>
              <a:t>Define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EAF4DA"/>
              </a:buClr>
              <a:buSzPts val="3500"/>
              <a:buFont typeface="Twentieth Century"/>
              <a:buAutoNum type="arabicPeriod"/>
            </a:pPr>
            <a:r>
              <a:rPr lang="en-GB" sz="2800">
                <a:solidFill>
                  <a:srgbClr val="EAF4DA"/>
                </a:solidFill>
              </a:rPr>
              <a:t>Design 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EAF4DA"/>
              </a:buClr>
              <a:buSzPts val="3500"/>
              <a:buFont typeface="Twentieth Century"/>
              <a:buAutoNum type="arabicPeriod"/>
            </a:pPr>
            <a:r>
              <a:rPr lang="en-GB" sz="2800">
                <a:solidFill>
                  <a:srgbClr val="EAF4DA"/>
                </a:solidFill>
              </a:rPr>
              <a:t>Deliver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EAF4DA"/>
              </a:buClr>
              <a:buSzPts val="3500"/>
              <a:buFont typeface="Twentieth Century"/>
              <a:buAutoNum type="arabicPeriod"/>
            </a:pPr>
            <a:r>
              <a:rPr lang="en-GB" sz="2800">
                <a:solidFill>
                  <a:srgbClr val="EAF4DA"/>
                </a:solidFill>
              </a:rPr>
              <a:t>Summary and Next Steps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0"/>
          <p:cNvSpPr txBox="1"/>
          <p:nvPr>
            <p:ph type="title"/>
          </p:nvPr>
        </p:nvSpPr>
        <p:spPr>
          <a:xfrm>
            <a:off x="1141413" y="618518"/>
            <a:ext cx="9905998" cy="849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440" name="Google Shape;440;p20"/>
          <p:cNvSpPr txBox="1"/>
          <p:nvPr>
            <p:ph idx="1" type="body"/>
          </p:nvPr>
        </p:nvSpPr>
        <p:spPr>
          <a:xfrm>
            <a:off x="1141411" y="1686779"/>
            <a:ext cx="10209458" cy="4230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99"/>
              <a:buChar char="•"/>
            </a:pPr>
            <a:r>
              <a:rPr lang="en-GB" sz="1679"/>
              <a:t>Code Repository on GitHub: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99"/>
              <a:buNone/>
            </a:pPr>
            <a:r>
              <a:rPr lang="en-GB" sz="1679"/>
              <a:t>	</a:t>
            </a:r>
            <a:r>
              <a:rPr lang="en-GB" sz="1679" u="sng">
                <a:solidFill>
                  <a:schemeClr val="hlink"/>
                </a:solidFill>
                <a:hlinkClick r:id="rId3"/>
              </a:rPr>
              <a:t>https://github.com/DSIA-Education/DSIA-SYD-March-2019/tree/master/Ashish/Final%20Capstone%20Project</a:t>
            </a:r>
            <a:endParaRPr sz="1679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99"/>
              <a:buChar char="•"/>
            </a:pPr>
            <a:r>
              <a:rPr lang="en-GB" sz="1679"/>
              <a:t>Project Notebooks: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Twentieth Century"/>
              <a:buAutoNum type="arabicPeriod"/>
            </a:pPr>
            <a:r>
              <a:rPr lang="en-GB" sz="1400"/>
              <a:t>Telecom Customer Churn 1 - Introduction and Data Import.ipynb</a:t>
            </a:r>
            <a:endParaRPr sz="1400"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Twentieth Century"/>
              <a:buAutoNum type="arabicPeriod"/>
            </a:pPr>
            <a:r>
              <a:rPr lang="en-GB" sz="1400"/>
              <a:t>Telecom Customer Churn 2 - EDA.ipynb</a:t>
            </a:r>
            <a:endParaRPr sz="1400"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Twentieth Century"/>
              <a:buAutoNum type="arabicPeriod"/>
            </a:pPr>
            <a:r>
              <a:rPr lang="en-GB" sz="1400"/>
              <a:t>Telecom Customer Churn 3 - Data Encoding and Preparation.ipynb</a:t>
            </a:r>
            <a:endParaRPr sz="1400"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Twentieth Century"/>
              <a:buAutoNum type="arabicPeriod"/>
            </a:pPr>
            <a:r>
              <a:rPr lang="en-GB" sz="1400"/>
              <a:t>Telecom Customer Churn 4 - Modelling and Business Impact.ipynb</a:t>
            </a:r>
            <a:br>
              <a:rPr lang="en-GB" sz="1400"/>
            </a:br>
            <a:br>
              <a:rPr lang="en-GB" sz="1400"/>
            </a:br>
            <a:r>
              <a:rPr lang="en-GB" sz="1400" u="sng">
                <a:solidFill>
                  <a:schemeClr val="hlink"/>
                </a:solidFill>
                <a:hlinkClick r:id="rId4"/>
              </a:rPr>
              <a:t>https://github.com/DSIA-Education/DSIA-SYD-March-2019/tree/master/Ashish/Final%20Capstone%20Project/Notebooks</a:t>
            </a:r>
            <a:endParaRPr sz="14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99"/>
              <a:buChar char="•"/>
            </a:pPr>
            <a:r>
              <a:rPr lang="en-GB" sz="1679"/>
              <a:t>Project Documentation: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</a:pPr>
            <a:r>
              <a:rPr lang="en-GB" sz="1400"/>
              <a:t>Telco Customer Churn.docx </a:t>
            </a:r>
            <a:br>
              <a:rPr lang="en-GB" sz="1400"/>
            </a:br>
            <a:r>
              <a:rPr lang="en-GB" sz="1400" u="sng">
                <a:solidFill>
                  <a:schemeClr val="hlink"/>
                </a:solidFill>
                <a:hlinkClick r:id="rId5"/>
              </a:rPr>
              <a:t>https://github.com/DSIA-Education/DSIA-SYD-March-2019/tree/master/Ashish/Final%20Capstone%20Project/Presentation</a:t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9395" y="369700"/>
            <a:ext cx="9213209" cy="611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3"/>
          <p:cNvGrpSpPr/>
          <p:nvPr/>
        </p:nvGrpSpPr>
        <p:grpSpPr>
          <a:xfrm>
            <a:off x="3455575" y="1257420"/>
            <a:ext cx="5299777" cy="4075196"/>
            <a:chOff x="2314162" y="121"/>
            <a:chExt cx="5299777" cy="4075196"/>
          </a:xfrm>
        </p:grpSpPr>
        <p:sp>
          <p:nvSpPr>
            <p:cNvPr id="248" name="Google Shape;248;p3"/>
            <p:cNvSpPr/>
            <p:nvPr/>
          </p:nvSpPr>
          <p:spPr>
            <a:xfrm>
              <a:off x="5411815" y="29631"/>
              <a:ext cx="1008322" cy="1008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"/>
            <p:cNvSpPr txBox="1"/>
            <p:nvPr/>
          </p:nvSpPr>
          <p:spPr>
            <a:xfrm>
              <a:off x="5411815" y="29631"/>
              <a:ext cx="1008322" cy="1008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Twentieth Century"/>
                <a:buNone/>
              </a:pPr>
              <a:r>
                <a:rPr lang="en-GB" sz="14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Direct Revenue Loss</a:t>
              </a: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3037055" y="121"/>
              <a:ext cx="3784043" cy="3784043"/>
            </a:xfrm>
            <a:custGeom>
              <a:rect b="b" l="l" r="r" t="t"/>
              <a:pathLst>
                <a:path extrusionOk="0" h="120000" w="120000">
                  <a:moveTo>
                    <a:pt x="108076" y="31590"/>
                  </a:moveTo>
                  <a:lnTo>
                    <a:pt x="108076" y="31590"/>
                  </a:lnTo>
                  <a:cubicBezTo>
                    <a:pt x="112359" y="38837"/>
                    <a:pt x="114948" y="46959"/>
                    <a:pt x="115649" y="55347"/>
                  </a:cubicBezTo>
                  <a:lnTo>
                    <a:pt x="119792" y="55383"/>
                  </a:lnTo>
                  <a:lnTo>
                    <a:pt x="112724" y="60461"/>
                  </a:lnTo>
                  <a:lnTo>
                    <a:pt x="105243" y="55256"/>
                  </a:lnTo>
                  <a:lnTo>
                    <a:pt x="109384" y="55292"/>
                  </a:lnTo>
                  <a:lnTo>
                    <a:pt x="109384" y="55292"/>
                  </a:lnTo>
                  <a:cubicBezTo>
                    <a:pt x="108693" y="48042"/>
                    <a:pt x="106414" y="41033"/>
                    <a:pt x="102708" y="34762"/>
                  </a:cubicBezTo>
                  <a:close/>
                </a:path>
              </a:pathLst>
            </a:custGeom>
            <a:solidFill>
              <a:srgbClr val="99CD49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437888" y="1906825"/>
              <a:ext cx="2176051" cy="1008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"/>
            <p:cNvSpPr txBox="1"/>
            <p:nvPr/>
          </p:nvSpPr>
          <p:spPr>
            <a:xfrm>
              <a:off x="5437888" y="1906825"/>
              <a:ext cx="2176051" cy="1008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Twentieth Century"/>
                <a:buNone/>
              </a:pPr>
              <a:r>
                <a:rPr lang="en-GB" sz="14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Added Pressure to add more customers</a:t>
              </a: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3037055" y="121"/>
              <a:ext cx="3784043" cy="3784043"/>
            </a:xfrm>
            <a:custGeom>
              <a:rect b="b" l="l" r="r" t="t"/>
              <a:pathLst>
                <a:path extrusionOk="0" h="120000" w="120000">
                  <a:moveTo>
                    <a:pt x="104281" y="94025"/>
                  </a:moveTo>
                  <a:cubicBezTo>
                    <a:pt x="98367" y="101721"/>
                    <a:pt x="90550" y="107743"/>
                    <a:pt x="81599" y="111497"/>
                  </a:cubicBezTo>
                  <a:lnTo>
                    <a:pt x="82843" y="115449"/>
                  </a:lnTo>
                  <a:lnTo>
                    <a:pt x="75832" y="110292"/>
                  </a:lnTo>
                  <a:lnTo>
                    <a:pt x="78474" y="101571"/>
                  </a:lnTo>
                  <a:lnTo>
                    <a:pt x="79718" y="105521"/>
                  </a:lnTo>
                  <a:cubicBezTo>
                    <a:pt x="87450" y="102172"/>
                    <a:pt x="94202" y="96908"/>
                    <a:pt x="99337" y="90226"/>
                  </a:cubicBezTo>
                  <a:close/>
                </a:path>
              </a:pathLst>
            </a:custGeom>
            <a:solidFill>
              <a:srgbClr val="99CD49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4424915" y="3066995"/>
              <a:ext cx="1008322" cy="1008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"/>
            <p:cNvSpPr txBox="1"/>
            <p:nvPr/>
          </p:nvSpPr>
          <p:spPr>
            <a:xfrm>
              <a:off x="4424915" y="3066995"/>
              <a:ext cx="1008322" cy="1008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Twentieth Century"/>
                <a:buNone/>
              </a:pPr>
              <a:r>
                <a:rPr lang="en-GB" sz="14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More expensive to add new customers than to retain existing ones</a:t>
              </a: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3037055" y="121"/>
              <a:ext cx="3784043" cy="3784043"/>
            </a:xfrm>
            <a:custGeom>
              <a:rect b="b" l="l" r="r" t="t"/>
              <a:pathLst>
                <a:path extrusionOk="0" h="120000" w="120000">
                  <a:moveTo>
                    <a:pt x="43232" y="113266"/>
                  </a:moveTo>
                  <a:lnTo>
                    <a:pt x="43232" y="113266"/>
                  </a:lnTo>
                  <a:cubicBezTo>
                    <a:pt x="33974" y="110352"/>
                    <a:pt x="25635" y="105075"/>
                    <a:pt x="19038" y="97955"/>
                  </a:cubicBezTo>
                  <a:lnTo>
                    <a:pt x="15754" y="100480"/>
                  </a:lnTo>
                  <a:lnTo>
                    <a:pt x="18191" y="92125"/>
                  </a:lnTo>
                  <a:lnTo>
                    <a:pt x="27290" y="91615"/>
                  </a:lnTo>
                  <a:lnTo>
                    <a:pt x="24006" y="94138"/>
                  </a:lnTo>
                  <a:lnTo>
                    <a:pt x="24006" y="94138"/>
                  </a:lnTo>
                  <a:cubicBezTo>
                    <a:pt x="29805" y="100252"/>
                    <a:pt x="37066" y="104788"/>
                    <a:pt x="45104" y="107319"/>
                  </a:cubicBezTo>
                  <a:close/>
                </a:path>
              </a:pathLst>
            </a:custGeom>
            <a:solidFill>
              <a:srgbClr val="99CD49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2314162" y="1906825"/>
              <a:ext cx="2036156" cy="1008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"/>
            <p:cNvSpPr txBox="1"/>
            <p:nvPr/>
          </p:nvSpPr>
          <p:spPr>
            <a:xfrm>
              <a:off x="2314162" y="1906825"/>
              <a:ext cx="2036156" cy="1008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Twentieth Century"/>
                <a:buNone/>
              </a:pPr>
              <a:r>
                <a:rPr lang="en-GB" sz="14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Churned customers may take away other loyal customers with them</a:t>
              </a: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3037055" y="121"/>
              <a:ext cx="3784043" cy="3784043"/>
            </a:xfrm>
            <a:custGeom>
              <a:rect b="b" l="l" r="r" t="t"/>
              <a:pathLst>
                <a:path extrusionOk="0" h="120000" w="120000">
                  <a:moveTo>
                    <a:pt x="4159" y="60488"/>
                  </a:moveTo>
                  <a:lnTo>
                    <a:pt x="4159" y="60488"/>
                  </a:lnTo>
                  <a:cubicBezTo>
                    <a:pt x="4085" y="52071"/>
                    <a:pt x="5916" y="43746"/>
                    <a:pt x="9513" y="36135"/>
                  </a:cubicBezTo>
                  <a:lnTo>
                    <a:pt x="5947" y="34028"/>
                  </a:lnTo>
                  <a:lnTo>
                    <a:pt x="14608" y="33176"/>
                  </a:lnTo>
                  <a:lnTo>
                    <a:pt x="18472" y="41429"/>
                  </a:lnTo>
                  <a:lnTo>
                    <a:pt x="14907" y="39322"/>
                  </a:lnTo>
                  <a:lnTo>
                    <a:pt x="14907" y="39322"/>
                  </a:lnTo>
                  <a:cubicBezTo>
                    <a:pt x="11871" y="45943"/>
                    <a:pt x="10330" y="53151"/>
                    <a:pt x="10394" y="60434"/>
                  </a:cubicBezTo>
                  <a:close/>
                </a:path>
              </a:pathLst>
            </a:custGeom>
            <a:solidFill>
              <a:srgbClr val="99CD49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3438016" y="29631"/>
              <a:ext cx="1008322" cy="1008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"/>
            <p:cNvSpPr txBox="1"/>
            <p:nvPr/>
          </p:nvSpPr>
          <p:spPr>
            <a:xfrm>
              <a:off x="3438016" y="29631"/>
              <a:ext cx="1008322" cy="1008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Twentieth Century"/>
                <a:buNone/>
              </a:pPr>
              <a:r>
                <a:rPr lang="en-GB" sz="14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Customer stops using the company’s services</a:t>
              </a: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3037055" y="121"/>
              <a:ext cx="3784043" cy="3784043"/>
            </a:xfrm>
            <a:custGeom>
              <a:rect b="b" l="l" r="r" t="t"/>
              <a:pathLst>
                <a:path extrusionOk="0" h="120000" w="120000">
                  <a:moveTo>
                    <a:pt x="43944" y="6515"/>
                  </a:moveTo>
                  <a:lnTo>
                    <a:pt x="43944" y="6515"/>
                  </a:lnTo>
                  <a:cubicBezTo>
                    <a:pt x="52744" y="3873"/>
                    <a:pt x="62060" y="3444"/>
                    <a:pt x="71065" y="5264"/>
                  </a:cubicBezTo>
                  <a:lnTo>
                    <a:pt x="72256" y="1296"/>
                  </a:lnTo>
                  <a:lnTo>
                    <a:pt x="75159" y="9501"/>
                  </a:lnTo>
                  <a:lnTo>
                    <a:pt x="68073" y="15231"/>
                  </a:lnTo>
                  <a:lnTo>
                    <a:pt x="69264" y="11265"/>
                  </a:lnTo>
                  <a:lnTo>
                    <a:pt x="69264" y="11265"/>
                  </a:lnTo>
                  <a:cubicBezTo>
                    <a:pt x="61437" y="9777"/>
                    <a:pt x="53367" y="10196"/>
                    <a:pt x="45737" y="12487"/>
                  </a:cubicBezTo>
                  <a:close/>
                </a:path>
              </a:pathLst>
            </a:custGeom>
            <a:solidFill>
              <a:srgbClr val="99CD49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3" name="Google Shape;263;p3"/>
          <p:cNvSpPr txBox="1"/>
          <p:nvPr>
            <p:ph type="title"/>
          </p:nvPr>
        </p:nvSpPr>
        <p:spPr>
          <a:xfrm>
            <a:off x="1141413" y="161317"/>
            <a:ext cx="9022495" cy="7179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GB"/>
              <a:t>CUSTOMER CHURN </a:t>
            </a:r>
            <a:r>
              <a:rPr i="1" lang="en-GB" sz="1400"/>
              <a:t>- THE VICIOUS CYCLE!!</a:t>
            </a:r>
            <a:endParaRPr i="1"/>
          </a:p>
        </p:txBody>
      </p:sp>
      <p:pic>
        <p:nvPicPr>
          <p:cNvPr id="264" name="Google Shape;26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87899" y="895979"/>
            <a:ext cx="2336665" cy="1315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40639" y="3733234"/>
            <a:ext cx="2244337" cy="1381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35655" y="3769090"/>
            <a:ext cx="2146925" cy="1282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86008" y="5455225"/>
            <a:ext cx="1854380" cy="1263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67436" y="994707"/>
            <a:ext cx="2113594" cy="1366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"/>
          <p:cNvSpPr txBox="1"/>
          <p:nvPr>
            <p:ph type="title"/>
          </p:nvPr>
        </p:nvSpPr>
        <p:spPr>
          <a:xfrm>
            <a:off x="1141412" y="275618"/>
            <a:ext cx="9905998" cy="6299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GB"/>
              <a:t>THE BUSINESS QUESTION</a:t>
            </a:r>
            <a:endParaRPr/>
          </a:p>
        </p:txBody>
      </p:sp>
      <p:sp>
        <p:nvSpPr>
          <p:cNvPr id="274" name="Google Shape;274;p4"/>
          <p:cNvSpPr txBox="1"/>
          <p:nvPr>
            <p:ph idx="1" type="body"/>
          </p:nvPr>
        </p:nvSpPr>
        <p:spPr>
          <a:xfrm>
            <a:off x="1141411" y="102735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n-GB"/>
              <a:t>How can we reduce churn and improve customer retention?</a:t>
            </a:r>
            <a:endParaRPr/>
          </a:p>
        </p:txBody>
      </p:sp>
      <p:grpSp>
        <p:nvGrpSpPr>
          <p:cNvPr id="275" name="Google Shape;275;p4"/>
          <p:cNvGrpSpPr/>
          <p:nvPr/>
        </p:nvGrpSpPr>
        <p:grpSpPr>
          <a:xfrm>
            <a:off x="1143984" y="1454518"/>
            <a:ext cx="8128000" cy="3948961"/>
            <a:chOff x="0" y="734852"/>
            <a:chExt cx="8128000" cy="3948961"/>
          </a:xfrm>
        </p:grpSpPr>
        <p:sp>
          <p:nvSpPr>
            <p:cNvPr id="276" name="Google Shape;276;p4"/>
            <p:cNvSpPr/>
            <p:nvPr/>
          </p:nvSpPr>
          <p:spPr>
            <a:xfrm>
              <a:off x="0" y="734852"/>
              <a:ext cx="8128000" cy="1183746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9CD49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"/>
            <p:cNvSpPr txBox="1"/>
            <p:nvPr/>
          </p:nvSpPr>
          <p:spPr>
            <a:xfrm>
              <a:off x="0" y="1030789"/>
              <a:ext cx="7832064" cy="5918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7900" lIns="53325" spcFirstLastPara="1" rIns="254000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Twentieth Century"/>
                <a:buNone/>
              </a:pPr>
              <a:r>
                <a:rPr lang="en-GB" sz="14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Predict in advance customers with high risk of churning</a:t>
              </a: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0" y="1647691"/>
              <a:ext cx="2503424" cy="2280331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rgbClr val="99CD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4"/>
            <p:cNvSpPr txBox="1"/>
            <p:nvPr/>
          </p:nvSpPr>
          <p:spPr>
            <a:xfrm>
              <a:off x="0" y="1647691"/>
              <a:ext cx="2503424" cy="2280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Twentieth Century"/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2503423" y="1129434"/>
              <a:ext cx="5624576" cy="1183746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9CD49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4"/>
            <p:cNvSpPr txBox="1"/>
            <p:nvPr/>
          </p:nvSpPr>
          <p:spPr>
            <a:xfrm>
              <a:off x="2503423" y="1425371"/>
              <a:ext cx="5328640" cy="5918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7900" lIns="53325" spcFirstLastPara="1" rIns="254000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GB" sz="14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Identify factors that most likely influence customer churn</a:t>
              </a: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2503423" y="2042273"/>
              <a:ext cx="2503424" cy="2280331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rgbClr val="99CD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4"/>
            <p:cNvSpPr txBox="1"/>
            <p:nvPr/>
          </p:nvSpPr>
          <p:spPr>
            <a:xfrm>
              <a:off x="2503423" y="2042273"/>
              <a:ext cx="2503424" cy="2280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Twentieth Century"/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5006848" y="1524016"/>
              <a:ext cx="3121152" cy="1183746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9CD49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4"/>
            <p:cNvSpPr txBox="1"/>
            <p:nvPr/>
          </p:nvSpPr>
          <p:spPr>
            <a:xfrm>
              <a:off x="5006848" y="1819953"/>
              <a:ext cx="2825216" cy="5918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7900" lIns="53325" spcFirstLastPara="1" rIns="254000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GB" sz="14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Proactive action on insights to improve customer retention</a:t>
              </a: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5006848" y="2436855"/>
              <a:ext cx="2503424" cy="2246958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rgbClr val="99CD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4"/>
            <p:cNvSpPr txBox="1"/>
            <p:nvPr/>
          </p:nvSpPr>
          <p:spPr>
            <a:xfrm>
              <a:off x="5006848" y="2436855"/>
              <a:ext cx="2503424" cy="22469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Twentieth Century"/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pic>
        <p:nvPicPr>
          <p:cNvPr id="288" name="Google Shape;28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7122" y="2386945"/>
            <a:ext cx="2424108" cy="1635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2437" y="3169208"/>
            <a:ext cx="2468067" cy="17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36467" y="1823036"/>
            <a:ext cx="2011120" cy="1278792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"/>
          <p:cNvSpPr txBox="1"/>
          <p:nvPr/>
        </p:nvSpPr>
        <p:spPr>
          <a:xfrm>
            <a:off x="9022432" y="3290901"/>
            <a:ext cx="283918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Massive Savings and Increased Revenue</a:t>
            </a:r>
            <a:endParaRPr/>
          </a:p>
        </p:txBody>
      </p:sp>
      <p:pic>
        <p:nvPicPr>
          <p:cNvPr id="292" name="Google Shape;292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66398" y="2769457"/>
            <a:ext cx="2468067" cy="2252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"/>
          <p:cNvSpPr txBox="1"/>
          <p:nvPr>
            <p:ph type="title"/>
          </p:nvPr>
        </p:nvSpPr>
        <p:spPr>
          <a:xfrm>
            <a:off x="1141413" y="161322"/>
            <a:ext cx="9905998" cy="5156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Twentieth Century"/>
              <a:buNone/>
            </a:pPr>
            <a:r>
              <a:rPr lang="en-GB" sz="3240"/>
              <a:t>THE VALUE PROPOSAL </a:t>
            </a:r>
            <a:r>
              <a:rPr b="1" lang="en-GB" sz="3240"/>
              <a:t>$$$</a:t>
            </a:r>
            <a:endParaRPr/>
          </a:p>
        </p:txBody>
      </p:sp>
      <p:sp>
        <p:nvSpPr>
          <p:cNvPr id="298" name="Google Shape;298;p5"/>
          <p:cNvSpPr/>
          <p:nvPr/>
        </p:nvSpPr>
        <p:spPr>
          <a:xfrm>
            <a:off x="1572236" y="862625"/>
            <a:ext cx="2006233" cy="1854199"/>
          </a:xfrm>
          <a:prstGeom prst="roundRect">
            <a:avLst>
              <a:gd fmla="val 16667" name="adj"/>
            </a:avLst>
          </a:prstGeom>
          <a:solidFill>
            <a:srgbClr val="965803"/>
          </a:solidFill>
          <a:ln cap="flat" cmpd="sng" w="15875">
            <a:solidFill>
              <a:srgbClr val="7095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Assumptions</a:t>
            </a:r>
            <a:endParaRPr b="1"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9" name="Google Shape;299;p5"/>
          <p:cNvSpPr/>
          <p:nvPr/>
        </p:nvSpPr>
        <p:spPr>
          <a:xfrm>
            <a:off x="3845169" y="948108"/>
            <a:ext cx="6418385" cy="545123"/>
          </a:xfrm>
          <a:prstGeom prst="roundRect">
            <a:avLst>
              <a:gd fmla="val 16667" name="adj"/>
            </a:avLst>
          </a:prstGeom>
          <a:solidFill>
            <a:srgbClr val="A73C26"/>
          </a:solidFill>
          <a:ln cap="flat" cmpd="sng" w="15875">
            <a:solidFill>
              <a:srgbClr val="7095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Acquiring a new customer in the telco industry costs </a:t>
            </a:r>
            <a:r>
              <a:rPr b="1" lang="en-GB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$300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0" name="Google Shape;300;p5"/>
          <p:cNvSpPr/>
          <p:nvPr/>
        </p:nvSpPr>
        <p:spPr>
          <a:xfrm>
            <a:off x="3845169" y="1522536"/>
            <a:ext cx="6418385" cy="545123"/>
          </a:xfrm>
          <a:prstGeom prst="roundRect">
            <a:avLst>
              <a:gd fmla="val 16667" name="adj"/>
            </a:avLst>
          </a:prstGeom>
          <a:solidFill>
            <a:srgbClr val="75A42E"/>
          </a:solidFill>
          <a:ln cap="flat" cmpd="sng" w="15875">
            <a:solidFill>
              <a:srgbClr val="7095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Retaining an existing customer is one sixth the cost, i.e. </a:t>
            </a:r>
            <a:r>
              <a:rPr b="1" lang="en-GB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$50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1" name="Google Shape;301;p5"/>
          <p:cNvSpPr/>
          <p:nvPr/>
        </p:nvSpPr>
        <p:spPr>
          <a:xfrm>
            <a:off x="5152292" y="2778371"/>
            <a:ext cx="1960685" cy="624253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5875">
            <a:solidFill>
              <a:srgbClr val="7095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302" name="Google Shape;302;p5"/>
          <p:cNvGraphicFramePr/>
          <p:nvPr/>
        </p:nvGraphicFramePr>
        <p:xfrm>
          <a:off x="1944076" y="35931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{C01A108A-8051-4328-A6A2-6648EFAD8458}</a:tableStyleId>
              </a:tblPr>
              <a:tblGrid>
                <a:gridCol w="2709325"/>
                <a:gridCol w="2709325"/>
                <a:gridCol w="2709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Predicted Outcome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Actual Outcome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Cost per Customer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>
                          <a:solidFill>
                            <a:srgbClr val="FF0000"/>
                          </a:solidFill>
                        </a:rPr>
                        <a:t>No Churn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>
                          <a:solidFill>
                            <a:srgbClr val="FF0000"/>
                          </a:solidFill>
                        </a:rPr>
                        <a:t>Churn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>
                          <a:solidFill>
                            <a:srgbClr val="FF0000"/>
                          </a:solidFill>
                        </a:rPr>
                        <a:t>$300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>
                          <a:solidFill>
                            <a:srgbClr val="8E2EB1"/>
                          </a:solidFill>
                        </a:rPr>
                        <a:t>Churn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>
                          <a:solidFill>
                            <a:srgbClr val="8E2EB1"/>
                          </a:solidFill>
                        </a:rPr>
                        <a:t>No Churn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>
                          <a:solidFill>
                            <a:srgbClr val="8E2EB1"/>
                          </a:solidFill>
                        </a:rPr>
                        <a:t>$50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>
                          <a:solidFill>
                            <a:srgbClr val="8E2EB1"/>
                          </a:solidFill>
                        </a:rPr>
                        <a:t>Churn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>
                          <a:solidFill>
                            <a:srgbClr val="8E2EB1"/>
                          </a:solidFill>
                        </a:rPr>
                        <a:t>Churn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>
                          <a:solidFill>
                            <a:srgbClr val="8E2EB1"/>
                          </a:solidFill>
                        </a:rPr>
                        <a:t>$50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>
                          <a:solidFill>
                            <a:srgbClr val="00B050"/>
                          </a:solidFill>
                        </a:rPr>
                        <a:t>No Churn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>
                          <a:solidFill>
                            <a:srgbClr val="00B050"/>
                          </a:solidFill>
                        </a:rPr>
                        <a:t>No Churn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>
                          <a:solidFill>
                            <a:srgbClr val="00B050"/>
                          </a:solidFill>
                        </a:rPr>
                        <a:t>$0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03" name="Google Shape;303;p5"/>
          <p:cNvSpPr/>
          <p:nvPr/>
        </p:nvSpPr>
        <p:spPr>
          <a:xfrm>
            <a:off x="3839313" y="2096962"/>
            <a:ext cx="6418385" cy="545123"/>
          </a:xfrm>
          <a:prstGeom prst="roundRect">
            <a:avLst>
              <a:gd fmla="val 16667" name="adj"/>
            </a:avLst>
          </a:prstGeom>
          <a:solidFill>
            <a:srgbClr val="595959"/>
          </a:solidFill>
          <a:ln cap="flat" cmpd="sng" w="15875">
            <a:solidFill>
              <a:srgbClr val="7095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current customer base is 350,000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4" name="Google Shape;304;p5"/>
          <p:cNvSpPr/>
          <p:nvPr/>
        </p:nvSpPr>
        <p:spPr>
          <a:xfrm>
            <a:off x="931985" y="3593123"/>
            <a:ext cx="844061" cy="1854198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7095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5" name="Google Shape;305;p5"/>
          <p:cNvSpPr txBox="1"/>
          <p:nvPr/>
        </p:nvSpPr>
        <p:spPr>
          <a:xfrm rot="-5400000">
            <a:off x="536967" y="4484080"/>
            <a:ext cx="15474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6580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Minimize Cost</a:t>
            </a:r>
            <a:endParaRPr/>
          </a:p>
        </p:txBody>
      </p:sp>
      <p:sp>
        <p:nvSpPr>
          <p:cNvPr id="306" name="Google Shape;306;p5"/>
          <p:cNvSpPr/>
          <p:nvPr/>
        </p:nvSpPr>
        <p:spPr>
          <a:xfrm rot="10800000">
            <a:off x="10257695" y="3593123"/>
            <a:ext cx="844061" cy="1854197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7095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7" name="Google Shape;307;p5"/>
          <p:cNvSpPr txBox="1"/>
          <p:nvPr/>
        </p:nvSpPr>
        <p:spPr>
          <a:xfrm rot="5400000">
            <a:off x="9646142" y="4237627"/>
            <a:ext cx="206716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6580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Improve Accuracy</a:t>
            </a:r>
            <a:endParaRPr/>
          </a:p>
        </p:txBody>
      </p:sp>
      <p:sp>
        <p:nvSpPr>
          <p:cNvPr id="308" name="Google Shape;308;p5"/>
          <p:cNvSpPr/>
          <p:nvPr/>
        </p:nvSpPr>
        <p:spPr>
          <a:xfrm>
            <a:off x="2022231" y="5909892"/>
            <a:ext cx="8049844" cy="68433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5875">
            <a:solidFill>
              <a:srgbClr val="7095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If we’re able to save just </a:t>
            </a:r>
            <a:r>
              <a:rPr b="1" lang="en-GB" sz="1800">
                <a:solidFill>
                  <a:srgbClr val="C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$10 </a:t>
            </a:r>
            <a:r>
              <a:rPr lang="en-GB" sz="1800">
                <a:solidFill>
                  <a:srgbClr val="C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per customer by virtue of accurate predictions it will translate to a savings of </a:t>
            </a:r>
            <a:r>
              <a:rPr b="1" lang="en-GB" sz="1800">
                <a:solidFill>
                  <a:srgbClr val="C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$3.5 million!!!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"/>
          <p:cNvSpPr txBox="1"/>
          <p:nvPr>
            <p:ph type="title"/>
          </p:nvPr>
        </p:nvSpPr>
        <p:spPr>
          <a:xfrm>
            <a:off x="1141413" y="178904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GB"/>
              <a:t>THE DATASET</a:t>
            </a:r>
            <a:endParaRPr/>
          </a:p>
        </p:txBody>
      </p:sp>
      <p:sp>
        <p:nvSpPr>
          <p:cNvPr id="314" name="Google Shape;314;p6"/>
          <p:cNvSpPr txBox="1"/>
          <p:nvPr>
            <p:ph idx="1" type="body"/>
          </p:nvPr>
        </p:nvSpPr>
        <p:spPr>
          <a:xfrm>
            <a:off x="1141412" y="1889005"/>
            <a:ext cx="10147911" cy="3984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65"/>
              <a:buChar char="•"/>
            </a:pPr>
            <a:r>
              <a:rPr lang="en-GB" sz="1572"/>
              <a:t>7043 unique customer records</a:t>
            </a:r>
            <a:br>
              <a:rPr lang="en-GB" sz="1480"/>
            </a:br>
            <a:endParaRPr sz="1480"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5"/>
              <a:buChar char="•"/>
            </a:pPr>
            <a:r>
              <a:rPr lang="en-GB" sz="1572"/>
              <a:t>Customers who left within the last month </a:t>
            </a:r>
            <a:br>
              <a:rPr lang="en-GB" sz="1480"/>
            </a:br>
            <a:r>
              <a:rPr lang="en-GB" sz="1480"/>
              <a:t>	– Churn or No Churn</a:t>
            </a:r>
            <a:br>
              <a:rPr lang="en-GB" sz="1480"/>
            </a:br>
            <a:endParaRPr sz="1480"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5"/>
              <a:buChar char="•"/>
            </a:pPr>
            <a:r>
              <a:rPr lang="en-GB" sz="1572"/>
              <a:t>Services each customer has signed up for </a:t>
            </a:r>
            <a:br>
              <a:rPr lang="en-GB" sz="1480"/>
            </a:br>
            <a:r>
              <a:rPr lang="en-GB" sz="1480"/>
              <a:t>	– phone, multiple lines, internet, online security, online backup, device protection, tech support, and streaming TV and movies</a:t>
            </a:r>
            <a:br>
              <a:rPr lang="en-GB" sz="1480"/>
            </a:br>
            <a:endParaRPr sz="1480"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5"/>
              <a:buChar char="•"/>
            </a:pPr>
            <a:r>
              <a:rPr lang="en-GB" sz="1572"/>
              <a:t>Customer account information </a:t>
            </a:r>
            <a:br>
              <a:rPr lang="en-GB" sz="1480"/>
            </a:br>
            <a:r>
              <a:rPr lang="en-GB" sz="1480"/>
              <a:t>	– how long they’ve been a customer, contract, payment method, paperless billing, monthly charges, and total charges</a:t>
            </a:r>
            <a:br>
              <a:rPr lang="en-GB" sz="1480"/>
            </a:br>
            <a:endParaRPr sz="1480"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5"/>
              <a:buChar char="•"/>
            </a:pPr>
            <a:r>
              <a:rPr lang="en-GB" sz="1572"/>
              <a:t>Demographic info </a:t>
            </a:r>
            <a:br>
              <a:rPr lang="en-GB" sz="1480"/>
            </a:br>
            <a:r>
              <a:rPr lang="en-GB" sz="1480"/>
              <a:t>	– gender, age range, and if they have partners and dependents</a:t>
            </a:r>
            <a:endParaRPr/>
          </a:p>
          <a:p>
            <a:pPr indent="-111125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50"/>
              <a:buNone/>
            </a:pPr>
            <a:r>
              <a:t/>
            </a:r>
            <a:endParaRPr sz="148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7"/>
          <p:cNvSpPr txBox="1"/>
          <p:nvPr>
            <p:ph type="title"/>
          </p:nvPr>
        </p:nvSpPr>
        <p:spPr>
          <a:xfrm>
            <a:off x="1318845" y="178904"/>
            <a:ext cx="9728565" cy="726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GB"/>
              <a:t>THE DATASET</a:t>
            </a:r>
            <a:endParaRPr/>
          </a:p>
        </p:txBody>
      </p:sp>
      <p:sp>
        <p:nvSpPr>
          <p:cNvPr id="320" name="Google Shape;320;p7"/>
          <p:cNvSpPr/>
          <p:nvPr/>
        </p:nvSpPr>
        <p:spPr>
          <a:xfrm>
            <a:off x="1943100" y="1107832"/>
            <a:ext cx="7798777" cy="52753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A7B25"/>
              </a:gs>
              <a:gs pos="50000">
                <a:srgbClr val="81B336"/>
              </a:gs>
              <a:gs pos="100000">
                <a:srgbClr val="9CD642"/>
              </a:gs>
            </a:gsLst>
            <a:lin ang="5400000" scaled="0"/>
          </a:gradFill>
          <a:ln cap="flat" cmpd="sng" w="15875">
            <a:solidFill>
              <a:srgbClr val="7095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7043 Unique Telecom Customers</a:t>
            </a:r>
            <a:endParaRPr/>
          </a:p>
        </p:txBody>
      </p:sp>
      <p:sp>
        <p:nvSpPr>
          <p:cNvPr id="321" name="Google Shape;321;p7"/>
          <p:cNvSpPr/>
          <p:nvPr/>
        </p:nvSpPr>
        <p:spPr>
          <a:xfrm>
            <a:off x="1389185" y="2734408"/>
            <a:ext cx="2567353" cy="3420207"/>
          </a:xfrm>
          <a:prstGeom prst="roundRect">
            <a:avLst>
              <a:gd fmla="val 16667" name="adj"/>
            </a:avLst>
          </a:prstGeom>
          <a:solidFill>
            <a:srgbClr val="0E3554"/>
          </a:solidFill>
          <a:ln cap="flat" cmpd="sng" w="15875">
            <a:solidFill>
              <a:srgbClr val="7095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Services signed up for: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wentieth Century"/>
              <a:buChar char="-"/>
            </a:pPr>
            <a:r>
              <a:rPr b="0" i="0" lang="en-GB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Phone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wentieth Century"/>
              <a:buChar char="-"/>
            </a:pPr>
            <a:r>
              <a:rPr b="0" i="0" lang="en-GB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Multiple lines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wentieth Century"/>
              <a:buChar char="-"/>
            </a:pPr>
            <a:r>
              <a:rPr b="0" i="0" lang="en-GB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Internet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wentieth Century"/>
              <a:buChar char="-"/>
            </a:pPr>
            <a:r>
              <a:rPr b="0" i="0" lang="en-GB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Online security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wentieth Century"/>
              <a:buChar char="-"/>
            </a:pPr>
            <a:r>
              <a:rPr b="0" i="0" lang="en-GB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Online backup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wentieth Century"/>
              <a:buChar char="-"/>
            </a:pPr>
            <a:r>
              <a:rPr b="0" i="0" lang="en-GB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Device protection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wentieth Century"/>
              <a:buChar char="-"/>
            </a:pPr>
            <a:r>
              <a:rPr b="0" i="0" lang="en-GB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Tech support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wentieth Century"/>
              <a:buChar char="-"/>
            </a:pPr>
            <a:r>
              <a:rPr b="0" i="0" lang="en-GB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Streaming TV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wentieth Century"/>
              <a:buChar char="-"/>
            </a:pPr>
            <a:r>
              <a:rPr b="0" i="0" lang="en-GB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Streaming Movies</a:t>
            </a:r>
            <a:endParaRPr/>
          </a:p>
          <a:p>
            <a:pPr indent="-1714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714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2" name="Google Shape;322;p7"/>
          <p:cNvSpPr/>
          <p:nvPr/>
        </p:nvSpPr>
        <p:spPr>
          <a:xfrm>
            <a:off x="7634651" y="2737341"/>
            <a:ext cx="2567353" cy="3420207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5875">
            <a:solidFill>
              <a:srgbClr val="7095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Demographics: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wentieth Century"/>
              <a:buChar char="-"/>
            </a:pPr>
            <a:r>
              <a:rPr b="0" i="0" lang="en-GB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Gender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wentieth Century"/>
              <a:buChar char="-"/>
            </a:pPr>
            <a:r>
              <a:rPr b="0" i="0" lang="en-GB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Age Range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wentieth Century"/>
              <a:buChar char="-"/>
            </a:pPr>
            <a:r>
              <a:rPr b="0" i="0" lang="en-GB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Partners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wentieth Century"/>
              <a:buChar char="-"/>
            </a:pPr>
            <a:r>
              <a:rPr b="0" i="0" lang="en-GB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Dependents</a:t>
            </a:r>
            <a:endParaRPr/>
          </a:p>
          <a:p>
            <a:pPr indent="-1968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wentieth Century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968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wentieth Century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968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wentieth Century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968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wentieth Century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968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wentieth Century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968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wentieth Century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968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wentieth Century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3" name="Google Shape;323;p7"/>
          <p:cNvSpPr/>
          <p:nvPr/>
        </p:nvSpPr>
        <p:spPr>
          <a:xfrm>
            <a:off x="4466491" y="2734407"/>
            <a:ext cx="2567353" cy="3420207"/>
          </a:xfrm>
          <a:prstGeom prst="roundRect">
            <a:avLst>
              <a:gd fmla="val 16667" name="adj"/>
            </a:avLst>
          </a:prstGeom>
          <a:solidFill>
            <a:srgbClr val="E18405"/>
          </a:solidFill>
          <a:ln cap="flat" cmpd="sng" w="15875">
            <a:solidFill>
              <a:srgbClr val="7095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Account Information: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wentieth Century"/>
              <a:buChar char="-"/>
            </a:pPr>
            <a:r>
              <a:rPr b="0" i="0" lang="en-GB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Tenure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wentieth Century"/>
              <a:buChar char="-"/>
            </a:pPr>
            <a:r>
              <a:rPr b="0" i="0" lang="en-GB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Contract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wentieth Century"/>
              <a:buChar char="-"/>
            </a:pPr>
            <a:r>
              <a:rPr b="0" i="0" lang="en-GB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Payment method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wentieth Century"/>
              <a:buChar char="-"/>
            </a:pPr>
            <a:r>
              <a:rPr b="0" i="0" lang="en-GB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Paperless billing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wentieth Century"/>
              <a:buChar char="-"/>
            </a:pPr>
            <a:r>
              <a:rPr b="0" i="0" lang="en-GB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Monthly charges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wentieth Century"/>
              <a:buChar char="-"/>
            </a:pPr>
            <a:r>
              <a:rPr b="0" i="0" lang="en-GB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Total charges</a:t>
            </a:r>
            <a:endParaRPr/>
          </a:p>
          <a:p>
            <a:pPr indent="-1968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wentieth Century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968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wentieth Century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968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wentieth Century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968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wentieth Century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968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wentieth Century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968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wentieth Century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4" name="Google Shape;324;p7"/>
          <p:cNvSpPr/>
          <p:nvPr/>
        </p:nvSpPr>
        <p:spPr>
          <a:xfrm>
            <a:off x="3217985" y="1837595"/>
            <a:ext cx="5372100" cy="527539"/>
          </a:xfrm>
          <a:prstGeom prst="roundRect">
            <a:avLst>
              <a:gd fmla="val 16667" name="adj"/>
            </a:avLst>
          </a:prstGeom>
          <a:solidFill>
            <a:srgbClr val="8E2EB1"/>
          </a:solidFill>
          <a:ln cap="flat" cmpd="sng" w="15875">
            <a:solidFill>
              <a:srgbClr val="7095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Predictor Variable – Churn (Yes/No)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8"/>
          <p:cNvSpPr txBox="1"/>
          <p:nvPr>
            <p:ph type="title"/>
          </p:nvPr>
        </p:nvSpPr>
        <p:spPr>
          <a:xfrm>
            <a:off x="1141413" y="618518"/>
            <a:ext cx="9905998" cy="832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GB"/>
              <a:t>THE DATA QUESTIONS</a:t>
            </a:r>
            <a:endParaRPr/>
          </a:p>
        </p:txBody>
      </p:sp>
      <p:sp>
        <p:nvSpPr>
          <p:cNvPr id="330" name="Google Shape;330;p8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wentieth Century"/>
              <a:buAutoNum type="romanLcPeriod"/>
            </a:pPr>
            <a:r>
              <a:rPr lang="en-GB"/>
              <a:t>Based on the usage and demographic information about existing and past customers, can we predict customers that are likely to churn in the future?</a:t>
            </a:r>
            <a:br>
              <a:rPr lang="en-GB"/>
            </a:br>
            <a:endParaRPr/>
          </a:p>
          <a:p>
            <a:pPr indent="-51435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wentieth Century"/>
              <a:buAutoNum type="romanLcPeriod"/>
            </a:pPr>
            <a:r>
              <a:rPr lang="en-GB"/>
              <a:t>Can we find out from the data the factors that most likely influence customer churn?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"/>
          <p:cNvSpPr txBox="1"/>
          <p:nvPr>
            <p:ph type="title"/>
          </p:nvPr>
        </p:nvSpPr>
        <p:spPr>
          <a:xfrm>
            <a:off x="1455177" y="250962"/>
            <a:ext cx="9905998" cy="1062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wentieth Century"/>
              <a:buNone/>
            </a:pPr>
            <a:r>
              <a:rPr b="1" lang="en-GB" sz="4400">
                <a:solidFill>
                  <a:srgbClr val="C00000"/>
                </a:solidFill>
              </a:rPr>
              <a:t>AGENDA</a:t>
            </a:r>
            <a:endParaRPr/>
          </a:p>
        </p:txBody>
      </p:sp>
      <p:sp>
        <p:nvSpPr>
          <p:cNvPr id="336" name="Google Shape;336;p9"/>
          <p:cNvSpPr txBox="1"/>
          <p:nvPr>
            <p:ph idx="1" type="body"/>
          </p:nvPr>
        </p:nvSpPr>
        <p:spPr>
          <a:xfrm>
            <a:off x="1455176" y="1546405"/>
            <a:ext cx="9905999" cy="502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AF4DA"/>
              </a:buClr>
              <a:buSzPts val="3500"/>
              <a:buFont typeface="Twentieth Century"/>
              <a:buAutoNum type="arabicPeriod"/>
            </a:pPr>
            <a:r>
              <a:rPr lang="en-GB" sz="2800">
                <a:solidFill>
                  <a:srgbClr val="EAF4DA"/>
                </a:solidFill>
              </a:rPr>
              <a:t>Define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EAF4DA"/>
              </a:buClr>
              <a:buSzPts val="4500"/>
              <a:buFont typeface="Twentieth Century"/>
              <a:buAutoNum type="arabicPeriod"/>
            </a:pPr>
            <a:r>
              <a:rPr b="1" lang="en-GB" sz="3600">
                <a:solidFill>
                  <a:srgbClr val="EAF4DA"/>
                </a:solidFill>
              </a:rPr>
              <a:t>Design</a:t>
            </a:r>
            <a:r>
              <a:rPr lang="en-GB" sz="2800">
                <a:solidFill>
                  <a:srgbClr val="EAF4DA"/>
                </a:solidFill>
              </a:rPr>
              <a:t> 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EAF4DA"/>
              </a:buClr>
              <a:buSzPts val="3500"/>
              <a:buFont typeface="Twentieth Century"/>
              <a:buAutoNum type="arabicPeriod"/>
            </a:pPr>
            <a:r>
              <a:rPr lang="en-GB" sz="2800">
                <a:solidFill>
                  <a:srgbClr val="EAF4DA"/>
                </a:solidFill>
              </a:rPr>
              <a:t>Deliver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EAF4DA"/>
              </a:buClr>
              <a:buSzPts val="3500"/>
              <a:buFont typeface="Twentieth Century"/>
              <a:buAutoNum type="arabicPeriod"/>
            </a:pPr>
            <a:r>
              <a:rPr lang="en-GB" sz="2800">
                <a:solidFill>
                  <a:srgbClr val="EAF4DA"/>
                </a:solidFill>
              </a:rPr>
              <a:t>Summary and Next Steps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2019-07-22T09:29:44Z</dcterms:created>
  <dc:creator>Ashish Nambudiri</dc:creator>
</cp:coreProperties>
</file>