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73" r:id="rId9"/>
    <p:sldId id="261" r:id="rId10"/>
    <p:sldId id="262" r:id="rId11"/>
    <p:sldId id="263" r:id="rId12"/>
    <p:sldId id="266" r:id="rId13"/>
    <p:sldId id="274" r:id="rId14"/>
    <p:sldId id="272" r:id="rId15"/>
    <p:sldId id="270" r:id="rId1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2F16A6-DE29-C74A-B534-421C0AC7C8A1}" type="datetimeFigureOut">
              <a:rPr lang="en-US" smtClean="0"/>
              <a:pPr/>
              <a:t>31/07/19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A85EBD0-7CFA-D046-BC9C-632D4B26D9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Name date bio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</a:p>
          <a:p>
            <a:r>
              <a:rPr lang="en-US" dirty="0" smtClean="0"/>
              <a:t>Define </a:t>
            </a:r>
          </a:p>
          <a:p>
            <a:r>
              <a:rPr lang="en-US" dirty="0" smtClean="0"/>
              <a:t>Design </a:t>
            </a:r>
          </a:p>
          <a:p>
            <a:r>
              <a:rPr lang="en-US" dirty="0" smtClean="0"/>
              <a:t>deliver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4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about the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0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sources 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7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EDA continued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en-US" dirty="0" err="1" smtClean="0"/>
              <a:t>sydney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EBD0-7CFA-D046-BC9C-632D4B26D9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F947-520B-4048-A3D7-88A0161B16BF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02B8-7BE7-41BD-8F88-CA5750BE5FA0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15BF-A6F1-4377-A31E-4E63C41D0F0D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8BE3-6719-4682-BD23-6C7358581E8C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8F4-C217-4CB0-B1E2-D4B65D37565E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F8C7-1EAC-4F57-B408-F9AD42103B4C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684B-DC3E-4FA1-9E2F-E1A776F97B22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5CE5-8D3F-4671-9134-F68E7DC85672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9E6-4060-4372-9A61-3DC4A54542ED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130-8730-45E1-8154-64834CCA94A0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7F9-E349-49B9-830F-F231DA55CE29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7D6F-51D7-468E-8AC6-7B6AAEF68D41}" type="datetime1">
              <a:rPr lang="en-US" smtClean="0"/>
              <a:pPr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CUBSTONE PROJECT DSIA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DA9F-FE63-AB4B-8519-C8B4A0A272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Listall/Sheet1?:embed=y&amp;:display_count=yes&amp;publish=yes&amp;:origin=viz_share_link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417543_m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82" y="871299"/>
            <a:ext cx="6480000" cy="4321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982" y="310556"/>
            <a:ext cx="6480000" cy="81952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APARTMENT PRICE PREDICTION 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036" y="5201713"/>
            <a:ext cx="5451893" cy="1656287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CUPSTONE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PROJECT </a:t>
            </a:r>
          </a:p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by </a:t>
            </a:r>
          </a:p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Ilan Avshalom</a:t>
            </a:r>
          </a:p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Data Scientist &amp; Director at StrataBook</a:t>
            </a:r>
          </a:p>
          <a:p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31/07/2019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2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8626"/>
            <a:ext cx="224286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1274703" y="895116"/>
            <a:ext cx="7757153" cy="5171435"/>
            <a:chOff x="1274703" y="895116"/>
            <a:chExt cx="7757153" cy="5171435"/>
          </a:xfrm>
        </p:grpSpPr>
        <p:sp>
          <p:nvSpPr>
            <p:cNvPr id="8" name="Rectangle 7"/>
            <p:cNvSpPr/>
            <p:nvPr/>
          </p:nvSpPr>
          <p:spPr>
            <a:xfrm>
              <a:off x="1274703" y="895116"/>
              <a:ext cx="7757153" cy="517143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district_mean_Land_msq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703" y="895116"/>
              <a:ext cx="7757153" cy="51714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50619" y="895116"/>
              <a:ext cx="420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Mean Land Value per </a:t>
              </a:r>
              <a:r>
                <a:rPr lang="en-US" dirty="0" err="1" smtClean="0">
                  <a:solidFill>
                    <a:schemeClr val="tx2">
                      <a:lumMod val="75000"/>
                    </a:schemeClr>
                  </a:solidFill>
                </a:rPr>
                <a:t>sqm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 in Districts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84249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242868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483" y="165509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7380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57268" y="350175"/>
            <a:ext cx="502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Sydney Apartment price prediction accuracy 73.6%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-8626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68483" y="165509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5715" y="1193947"/>
            <a:ext cx="3976065" cy="3140017"/>
            <a:chOff x="4513808" y="1837426"/>
            <a:chExt cx="3976065" cy="3140017"/>
          </a:xfrm>
        </p:grpSpPr>
        <p:sp>
          <p:nvSpPr>
            <p:cNvPr id="16" name="Rectangle 15"/>
            <p:cNvSpPr/>
            <p:nvPr/>
          </p:nvSpPr>
          <p:spPr>
            <a:xfrm>
              <a:off x="4513808" y="1837427"/>
              <a:ext cx="3976065" cy="31400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13808" y="1837426"/>
              <a:ext cx="25303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Linear Regression Model</a:t>
              </a:r>
            </a:p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R</a:t>
              </a:r>
              <a:r>
                <a:rPr lang="en-US" b="1" baseline="30000" dirty="0" smtClean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 = 0.504</a:t>
              </a:r>
              <a:endParaRPr lang="en-AU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3808" y="2547748"/>
              <a:ext cx="38702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Ensemble Gradient Boosting </a:t>
              </a:r>
              <a:r>
                <a:rPr lang="en-US" b="1" dirty="0" err="1" smtClean="0">
                  <a:solidFill>
                    <a:schemeClr val="tx2">
                      <a:lumMod val="75000"/>
                    </a:schemeClr>
                  </a:solidFill>
                </a:rPr>
                <a:t>Regressor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Score = 0.6318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13808" y="3812068"/>
              <a:ext cx="38702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Ensemble Gradient Boosting </a:t>
              </a:r>
              <a:r>
                <a:rPr lang="en-US" b="1" dirty="0" err="1" smtClean="0">
                  <a:solidFill>
                    <a:schemeClr val="tx2">
                      <a:lumMod val="75000"/>
                    </a:schemeClr>
                  </a:solidFill>
                </a:rPr>
                <a:t>Regressor</a:t>
              </a:r>
              <a:endParaRPr lang="en-US" b="1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sz="1200" b="1" i="1" dirty="0" err="1" smtClean="0">
                  <a:solidFill>
                    <a:schemeClr val="tx2">
                      <a:lumMod val="75000"/>
                    </a:schemeClr>
                  </a:solidFill>
                </a:rPr>
                <a:t>N_estimators</a:t>
              </a:r>
              <a:r>
                <a:rPr lang="en-US" sz="1200" b="1" i="1" dirty="0" smtClean="0">
                  <a:solidFill>
                    <a:schemeClr val="tx2">
                      <a:lumMod val="75000"/>
                    </a:schemeClr>
                  </a:solidFill>
                </a:rPr>
                <a:t> = 500</a:t>
              </a:r>
            </a:p>
            <a:p>
              <a:r>
                <a:rPr lang="en-US" sz="1200" b="1" i="1" dirty="0" err="1" smtClean="0">
                  <a:solidFill>
                    <a:schemeClr val="tx2">
                      <a:lumMod val="75000"/>
                    </a:schemeClr>
                  </a:solidFill>
                </a:rPr>
                <a:t>Min_samples_split</a:t>
              </a:r>
              <a:r>
                <a:rPr lang="en-US" sz="1200" b="1" i="1" dirty="0" smtClean="0">
                  <a:solidFill>
                    <a:schemeClr val="tx2">
                      <a:lumMod val="75000"/>
                    </a:schemeClr>
                  </a:solidFill>
                </a:rPr>
                <a:t> = 4</a:t>
              </a:r>
              <a:endParaRPr lang="en-US" sz="1200" b="1" i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Score = 0.736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1027" name="Picture 3" descr="E:\Gradient Boosting Regressor most important features.png"/>
          <p:cNvPicPr>
            <a:picLocks noChangeAspect="1" noChangeArrowheads="1"/>
          </p:cNvPicPr>
          <p:nvPr/>
        </p:nvPicPr>
        <p:blipFill>
          <a:blip r:embed="rId3"/>
          <a:srcRect l="37610"/>
          <a:stretch>
            <a:fillRect/>
          </a:stretch>
        </p:blipFill>
        <p:spPr bwMode="auto">
          <a:xfrm>
            <a:off x="4456296" y="1688068"/>
            <a:ext cx="4278702" cy="4800600"/>
          </a:xfrm>
          <a:prstGeom prst="rect">
            <a:avLst/>
          </a:prstGeom>
          <a:noFill/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002325" y="6488668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1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8626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435951" y="319827"/>
            <a:ext cx="156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CONCLUSION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9760" y="1508938"/>
            <a:ext cx="7116986" cy="4296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259760" y="1744294"/>
            <a:ext cx="71169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Our analysis of the compiled dataset and model development </a:t>
            </a:r>
          </a:p>
          <a:p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offers the following insights: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Based on property historical sales and land valuation data we can predict the price of 1 &amp; 2 bedroom units in Sydney with an accuracy of 73.6%</a:t>
            </a:r>
            <a:endParaRPr lang="en-AU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 can add value to </a:t>
            </a:r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vendors/buyers and their representatives (end users) with a price prediction feature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 form the all 3 dataset used for this projects contributed to the success of our model</a:t>
            </a:r>
            <a:endParaRPr lang="en-AU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Using domain knowledge enabled us to create meaningful features and reasonable model accuracy</a:t>
            </a:r>
            <a:endParaRPr lang="en-AU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84249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8626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259760" y="1298739"/>
            <a:ext cx="7116986" cy="4075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259760" y="1534094"/>
            <a:ext cx="711698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Our recommendations for the next step are as follow:</a:t>
            </a:r>
            <a:endParaRPr lang="en-AU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Accuracy of the proposed model can be further enhanced</a:t>
            </a:r>
            <a:endParaRPr lang="en-AU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Further data on building should be sourced, that may produce grater model accuracy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Prediction page should include information about the building, listing related  “on the market” apartments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 link to price prediction feature from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StrataSellfast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website is possible after deployment of the model, it will </a:t>
            </a:r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improve engagement with registered users and partners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468" y="445947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84249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" y="-8626"/>
            <a:ext cx="279495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34534" y="319827"/>
            <a:ext cx="29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SUPPORTING DOCUMENTS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8885" y="1324617"/>
            <a:ext cx="7400176" cy="3610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596551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8557" y="2000748"/>
            <a:ext cx="7083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AU" sz="1600" dirty="0" smtClean="0">
                <a:solidFill>
                  <a:schemeClr val="tx2">
                    <a:lumMod val="75000"/>
                  </a:schemeClr>
                </a:solidFill>
              </a:rPr>
              <a:t>(DSIA-Education/DSIA-SYD-March-2019/tree/master/Ilan/Capstone2019)</a:t>
            </a: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NB_1_Land_data.ipynb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NB_2_Sales_data.ipynb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NB_3_Merged_data.ipynb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NB_4_SydneyEDA.ipynb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NB_5_Features.ipynb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NB_6_Modelling.ipynb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Project Document DSIA2019v1.docx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626"/>
            <a:ext cx="9143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53048" y="2543211"/>
            <a:ext cx="2637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  <a:p>
            <a:pPr algn="ctr"/>
            <a:endParaRPr lang="en-AU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AU" sz="3600" b="1" dirty="0" smtClean="0">
                <a:solidFill>
                  <a:schemeClr val="tx2">
                    <a:lumMod val="75000"/>
                  </a:schemeClr>
                </a:solidFill>
              </a:rPr>
              <a:t>QUESTIONS?</a:t>
            </a:r>
            <a:endParaRPr lang="en-A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895600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" y="0"/>
            <a:ext cx="259655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462169" y="1324617"/>
            <a:ext cx="7116986" cy="3610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582832" y="353683"/>
            <a:ext cx="155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1764" y="1937780"/>
            <a:ext cx="5006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Domain Context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Business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Data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Conclusion &amp; Recommendations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0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5" y="0"/>
            <a:ext cx="327772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5461" y="232919"/>
            <a:ext cx="320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APARTMENT MARKET INSIGHTS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3629" y="773937"/>
            <a:ext cx="2934297" cy="3377891"/>
            <a:chOff x="5270736" y="856373"/>
            <a:chExt cx="3177779" cy="3716728"/>
          </a:xfrm>
        </p:grpSpPr>
        <p:sp>
          <p:nvSpPr>
            <p:cNvPr id="16" name="Rectangle 15"/>
            <p:cNvSpPr/>
            <p:nvPr/>
          </p:nvSpPr>
          <p:spPr>
            <a:xfrm>
              <a:off x="5270736" y="856373"/>
              <a:ext cx="3177779" cy="3716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 descr="National_Strata_Data_Report_22.0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739" y="1078917"/>
              <a:ext cx="2981768" cy="321506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4587" y="730808"/>
            <a:ext cx="5176023" cy="4677942"/>
            <a:chOff x="3504587" y="480654"/>
            <a:chExt cx="5365723" cy="4677942"/>
          </a:xfrm>
        </p:grpSpPr>
        <p:sp>
          <p:nvSpPr>
            <p:cNvPr id="11" name="Rectangle 10"/>
            <p:cNvSpPr/>
            <p:nvPr/>
          </p:nvSpPr>
          <p:spPr>
            <a:xfrm>
              <a:off x="3504587" y="480654"/>
              <a:ext cx="5365723" cy="4677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89884" y="706663"/>
              <a:ext cx="5181523" cy="4295726"/>
              <a:chOff x="4221324" y="1677427"/>
              <a:chExt cx="4667250" cy="40965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913194" y="5524454"/>
                <a:ext cx="3578892" cy="2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2">
                        <a:lumMod val="75000"/>
                      </a:schemeClr>
                    </a:solidFill>
                  </a:rPr>
                  <a:t>NSW Strata And Community Schemes (N Schemes=80,664)</a:t>
                </a:r>
                <a:endParaRPr lang="en-AU" sz="1200" dirty="0" smtClean="0"/>
              </a:p>
            </p:txBody>
          </p:sp>
          <p:grpSp>
            <p:nvGrpSpPr>
              <p:cNvPr id="4" name="Group 11"/>
              <p:cNvGrpSpPr/>
              <p:nvPr/>
            </p:nvGrpSpPr>
            <p:grpSpPr>
              <a:xfrm>
                <a:off x="4221324" y="1677427"/>
                <a:ext cx="4667250" cy="3856610"/>
                <a:chOff x="3720334" y="2423680"/>
                <a:chExt cx="4667250" cy="3856610"/>
              </a:xfrm>
            </p:grpSpPr>
            <p:pic>
              <p:nvPicPr>
                <p:cNvPr id="5" name="Picture 4"/>
                <p:cNvPicPr/>
                <p:nvPr/>
              </p:nvPicPr>
              <p:blipFill>
                <a:blip r:embed="rId3"/>
                <a:srcRect l="26442" t="41880" r="11378" b="15670"/>
                <a:stretch>
                  <a:fillRect/>
                </a:stretch>
              </p:blipFill>
              <p:spPr bwMode="auto">
                <a:xfrm>
                  <a:off x="3720334" y="4041916"/>
                  <a:ext cx="4667250" cy="2238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" name="Picture 5"/>
                <p:cNvPicPr/>
                <p:nvPr/>
              </p:nvPicPr>
              <p:blipFill>
                <a:blip r:embed="rId4"/>
                <a:srcRect l="22993" t="36711" r="20384" b="18528"/>
                <a:stretch>
                  <a:fillRect/>
                </a:stretch>
              </p:blipFill>
              <p:spPr bwMode="auto">
                <a:xfrm>
                  <a:off x="3832169" y="2423680"/>
                  <a:ext cx="4473630" cy="18310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18" name="TextBox 17"/>
          <p:cNvSpPr txBox="1"/>
          <p:nvPr/>
        </p:nvSpPr>
        <p:spPr>
          <a:xfrm>
            <a:off x="5502831" y="5408750"/>
            <a:ext cx="3177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https://strataville.com.au/strata-in-australia-data-statistics/</a:t>
            </a:r>
            <a:endParaRPr lang="en-AU" sz="9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4205" y="5929804"/>
            <a:ext cx="538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tx2">
                    <a:lumMod val="75000"/>
                  </a:schemeClr>
                </a:solidFill>
              </a:rPr>
              <a:t>It is important to have a professional inspection carried out of the records, prior to making a purchase decision.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0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13711" y="386526"/>
            <a:ext cx="18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 BUSINESS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STRATABOOK T/A</a:t>
            </a:r>
            <a:endParaRPr lang="en-AU" b="1" dirty="0"/>
          </a:p>
        </p:txBody>
      </p:sp>
      <p:pic>
        <p:nvPicPr>
          <p:cNvPr id="19" name="Picture 18" descr="L_Logo_SS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92" y="483057"/>
            <a:ext cx="1621766" cy="1621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8706" y="4247146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BUSINESS PROBLEM: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2649" y="2104823"/>
            <a:ext cx="6363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Conduct independent inspections of body corporate records on behalf of vendors/buyers and their representatives. The report provides a thorough, historical and chronological perspective of a building.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2649" y="4247146"/>
            <a:ext cx="652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We want to add value to end-users by providing a price prediction </a:t>
            </a:r>
          </a:p>
          <a:p>
            <a:r>
              <a:rPr lang="en-AU" b="1" dirty="0" smtClean="0">
                <a:solidFill>
                  <a:schemeClr val="tx2">
                    <a:lumMod val="75000"/>
                  </a:schemeClr>
                </a:solidFill>
              </a:rPr>
              <a:t>for listed apartments.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488668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488668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259375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2861159" y="1328472"/>
            <a:ext cx="5684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Providing such feature will:</a:t>
            </a:r>
          </a:p>
          <a:p>
            <a:pPr marL="228600" indent="-228600"/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28600" indent="-228600">
              <a:buFont typeface="Arial" pitchFamily="34" charset="0"/>
              <a:buChar char="•"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Improve engagement with registered users and partners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Enhance user’s experience of making purchase decision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Increase site traffic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Collect leads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Improve conversion rate -currently we experience a 30% conversion rate of visitors to orders &amp; purchases from our site</a:t>
            </a:r>
          </a:p>
          <a:p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705896" y="483079"/>
            <a:ext cx="510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Can we p</a:t>
            </a:r>
            <a:r>
              <a:rPr lang="uz-Cyrl-UZ" b="1" dirty="0" smtClean="0">
                <a:solidFill>
                  <a:schemeClr val="tx2">
                    <a:lumMod val="75000"/>
                  </a:schemeClr>
                </a:solidFill>
              </a:rPr>
              <a:t>rovide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z-Cyrl-UZ" b="1" dirty="0" smtClean="0">
                <a:solidFill>
                  <a:schemeClr val="tx2">
                    <a:lumMod val="75000"/>
                  </a:schemeClr>
                </a:solidFill>
              </a:rPr>
              <a:t>price prediction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uz-Cyrl-UZ" b="1" dirty="0" smtClean="0">
                <a:solidFill>
                  <a:schemeClr val="tx2">
                    <a:lumMod val="75000"/>
                  </a:schemeClr>
                </a:solidFill>
              </a:rPr>
              <a:t>appartment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s?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487" y="483079"/>
            <a:ext cx="22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BUSINESS QUESTION: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896" y="4315981"/>
            <a:ext cx="59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Based on property historical sales and land valuation data how accurately can we predict the price of an apartment? 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674" y="4288930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QUESTION: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2593752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8626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8305" y="655612"/>
          <a:ext cx="6096000" cy="302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72"/>
                <a:gridCol w="36777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History of sales</a:t>
                      </a:r>
                    </a:p>
                    <a:p>
                      <a:r>
                        <a:rPr lang="en-US" sz="1600" i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CoreLogic</a:t>
                      </a:r>
                      <a:endParaRPr lang="en-US" sz="1600" i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CSV file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(16197, 41);</a:t>
                      </a:r>
                    </a:p>
                    <a:p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&amp; 2 bed units,</a:t>
                      </a:r>
                      <a:r>
                        <a:rPr lang="en-US" sz="1800" i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AU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max price $1.5M,</a:t>
                      </a:r>
                      <a:r>
                        <a:rPr lang="en-AU" sz="1800" i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selected suburbs,</a:t>
                      </a:r>
                      <a:r>
                        <a:rPr lang="en-US" sz="1800" i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AU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since 01/01/2018</a:t>
                      </a: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Distance to the CBD</a:t>
                      </a:r>
                      <a:endParaRPr lang="en-US" sz="1600" i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6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freemaptools.com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CSV file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(528, 3) </a:t>
                      </a:r>
                    </a:p>
                    <a:p>
                      <a:r>
                        <a:rPr lang="en-US" sz="16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Selected postcodes</a:t>
                      </a: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Land Valuation data</a:t>
                      </a:r>
                      <a:endParaRPr lang="en-US" sz="1600" i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6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NSW Gov. </a:t>
                      </a:r>
                      <a:r>
                        <a:rPr lang="en-US" sz="1600" i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Valuer</a:t>
                      </a:r>
                      <a:r>
                        <a:rPr lang="en-US" sz="16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General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Zip file -130  CSV files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(2490004, 35); All properties</a:t>
                      </a:r>
                    </a:p>
                    <a:p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(76011, 37);</a:t>
                      </a:r>
                      <a:r>
                        <a:rPr lang="en-US" sz="1800" i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Registered Strata Plans</a:t>
                      </a:r>
                    </a:p>
                    <a:p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((15714, 25);</a:t>
                      </a:r>
                      <a:r>
                        <a:rPr lang="en-US" sz="1800" i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SP of selected districts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851" y="165509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PROCESS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68823" y="4128482"/>
            <a:ext cx="3678870" cy="1176425"/>
            <a:chOff x="254775" y="4128482"/>
            <a:chExt cx="3678870" cy="1176425"/>
          </a:xfrm>
        </p:grpSpPr>
        <p:sp>
          <p:nvSpPr>
            <p:cNvPr id="15" name="Rectangle 14"/>
            <p:cNvSpPr/>
            <p:nvPr/>
          </p:nvSpPr>
          <p:spPr>
            <a:xfrm>
              <a:off x="254775" y="4128482"/>
              <a:ext cx="3678870" cy="11764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775" y="4227689"/>
              <a:ext cx="367887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Extract Strata plan numbers, subdivisions  and number of Lots </a:t>
              </a:r>
            </a:p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Create features based on domain knowledge and merge datasets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914380" y="2096248"/>
            <a:ext cx="1063925" cy="8626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914380" y="1190462"/>
            <a:ext cx="1063925" cy="2938020"/>
            <a:chOff x="500332" y="1190462"/>
            <a:chExt cx="1063925" cy="293802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00332" y="1190462"/>
              <a:ext cx="1063925" cy="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0332" y="1190462"/>
              <a:ext cx="0" cy="293802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48906" y="2958860"/>
              <a:ext cx="615351" cy="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8906" y="2958860"/>
              <a:ext cx="0" cy="1169622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871950" y="4890255"/>
            <a:ext cx="2205733" cy="696600"/>
            <a:chOff x="5435481" y="4910579"/>
            <a:chExt cx="2205733" cy="696600"/>
          </a:xfrm>
        </p:grpSpPr>
        <p:sp>
          <p:nvSpPr>
            <p:cNvPr id="33" name="Rectangle 32"/>
            <p:cNvSpPr/>
            <p:nvPr/>
          </p:nvSpPr>
          <p:spPr>
            <a:xfrm>
              <a:off x="5435481" y="4910579"/>
              <a:ext cx="2205733" cy="696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5481" y="4966492"/>
              <a:ext cx="2098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>
                  <a:solidFill>
                    <a:schemeClr val="tx2">
                      <a:lumMod val="75000"/>
                    </a:schemeClr>
                  </a:solidFill>
                </a:rPr>
                <a:t>Evaluate classification</a:t>
              </a:r>
            </a:p>
            <a:p>
              <a:r>
                <a:rPr lang="en-AU" sz="1600" dirty="0" smtClean="0">
                  <a:solidFill>
                    <a:schemeClr val="tx2">
                      <a:lumMod val="75000"/>
                    </a:schemeClr>
                  </a:solidFill>
                </a:rPr>
                <a:t>models and select best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90490" y="5945700"/>
            <a:ext cx="2187193" cy="402928"/>
            <a:chOff x="5445394" y="5945700"/>
            <a:chExt cx="2187193" cy="402928"/>
          </a:xfrm>
        </p:grpSpPr>
        <p:sp>
          <p:nvSpPr>
            <p:cNvPr id="45" name="Rectangle 44"/>
            <p:cNvSpPr/>
            <p:nvPr/>
          </p:nvSpPr>
          <p:spPr>
            <a:xfrm>
              <a:off x="5445394" y="5945700"/>
              <a:ext cx="2187193" cy="402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5394" y="5977887"/>
              <a:ext cx="2080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 smtClean="0">
                  <a:solidFill>
                    <a:schemeClr val="tx2">
                      <a:lumMod val="75000"/>
                    </a:schemeClr>
                  </a:solidFill>
                </a:rPr>
                <a:t>Refine and tune model</a:t>
              </a:r>
              <a:endParaRPr lang="en-AU" sz="1600" b="1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93639" y="4128482"/>
            <a:ext cx="3284044" cy="402928"/>
            <a:chOff x="4379591" y="4162986"/>
            <a:chExt cx="3284044" cy="402928"/>
          </a:xfrm>
        </p:grpSpPr>
        <p:sp>
          <p:nvSpPr>
            <p:cNvPr id="29" name="Rectangle 28"/>
            <p:cNvSpPr/>
            <p:nvPr/>
          </p:nvSpPr>
          <p:spPr>
            <a:xfrm>
              <a:off x="4379591" y="4162986"/>
              <a:ext cx="3255865" cy="402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6414" y="4197490"/>
              <a:ext cx="3157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75000"/>
                    </a:schemeClr>
                  </a:solidFill>
                </a:rPr>
                <a:t>Features selection &amp; optimization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339067" y="4354427"/>
            <a:ext cx="445946" cy="0"/>
          </a:xfrm>
          <a:prstGeom prst="straightConnector1">
            <a:avLst/>
          </a:prstGeom>
          <a:ln w="63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75773" y="4548662"/>
            <a:ext cx="0" cy="344665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33321" y="4557288"/>
            <a:ext cx="0" cy="344665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84086" y="5616535"/>
            <a:ext cx="0" cy="311913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7010883" y="6484249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-8626"/>
            <a:ext cx="24326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38558" t="21453" r="14135" b="6480"/>
          <a:stretch>
            <a:fillRect/>
          </a:stretch>
        </p:blipFill>
        <p:spPr bwMode="auto">
          <a:xfrm>
            <a:off x="3654377" y="390401"/>
            <a:ext cx="4722113" cy="404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32649" y="380951"/>
            <a:ext cx="2253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Merged Dataset (14157, 20)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E:\distribution of pric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58859" y="4136245"/>
            <a:ext cx="5443510" cy="2721755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84249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432649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483" y="191387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963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earson Correlation of Fea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276" y="276763"/>
            <a:ext cx="6702724" cy="574519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" y="-8626"/>
            <a:ext cx="224286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84249"/>
            <a:ext cx="2242868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483" y="165509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-8626"/>
            <a:ext cx="220836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1267168" y="895116"/>
            <a:ext cx="7790571" cy="5193714"/>
            <a:chOff x="1267168" y="895116"/>
            <a:chExt cx="7790571" cy="5193714"/>
          </a:xfrm>
        </p:grpSpPr>
        <p:sp>
          <p:nvSpPr>
            <p:cNvPr id="8" name="Rectangle 7"/>
            <p:cNvSpPr/>
            <p:nvPr/>
          </p:nvSpPr>
          <p:spPr>
            <a:xfrm>
              <a:off x="1267168" y="895116"/>
              <a:ext cx="7790571" cy="519371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67168" y="895116"/>
              <a:ext cx="7790571" cy="5193714"/>
              <a:chOff x="1344802" y="895116"/>
              <a:chExt cx="7790571" cy="5193714"/>
            </a:xfrm>
          </p:grpSpPr>
          <p:pic>
            <p:nvPicPr>
              <p:cNvPr id="3" name="Picture 2" descr="district_mean_pri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4802" y="895116"/>
                <a:ext cx="7790571" cy="5193714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3137427" y="895116"/>
                <a:ext cx="4205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Mean Sale Price per Districts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B8FDA9F-FE63-AB4B-8519-C8B4A0A272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208362" cy="365125"/>
          </a:xfrm>
        </p:spPr>
        <p:txBody>
          <a:bodyPr/>
          <a:lstStyle/>
          <a:p>
            <a:r>
              <a:rPr lang="en-US" dirty="0" smtClean="0"/>
              <a:t>CUPSTONE </a:t>
            </a:r>
            <a:r>
              <a:rPr lang="en-US" dirty="0" smtClean="0"/>
              <a:t>PROJECT DSIA 2019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483" y="165509"/>
            <a:ext cx="109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1125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717</Words>
  <Application>Microsoft Macintosh PowerPoint</Application>
  <PresentationFormat>On-screen Show (4:3)</PresentationFormat>
  <Paragraphs>155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APARTMENT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avshalom</dc:creator>
  <cp:lastModifiedBy>ilan avshalom</cp:lastModifiedBy>
  <cp:revision>201</cp:revision>
  <dcterms:created xsi:type="dcterms:W3CDTF">2019-07-20T06:00:37Z</dcterms:created>
  <dcterms:modified xsi:type="dcterms:W3CDTF">2019-07-31T09:24:54Z</dcterms:modified>
</cp:coreProperties>
</file>