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67" r:id="rId15"/>
    <p:sldId id="268" r:id="rId16"/>
    <p:sldId id="273" r:id="rId17"/>
    <p:sldId id="274" r:id="rId18"/>
    <p:sldId id="275" r:id="rId19"/>
    <p:sldId id="272" r:id="rId20"/>
    <p:sldId id="269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DE44DF-B878-4C6F-B327-023397D8E7F1}">
  <a:tblStyle styleId="{0FDE44DF-B878-4C6F-B327-023397D8E7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79" autoAdjust="0"/>
  </p:normalViewPr>
  <p:slideViewPr>
    <p:cSldViewPr snapToGrid="0">
      <p:cViewPr varScale="1">
        <p:scale>
          <a:sx n="58" d="100"/>
          <a:sy n="58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AU" dirty="0"/>
              <a:t>The contrast between a narrative and a business presentation is that you don’t want to waffle.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Theme - The washing machine is one of the most influential inventions of modern times</a:t>
            </a:r>
            <a:b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Setting - 1950s Sweden to the present day</a:t>
            </a:r>
            <a:b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Character - Hans’s mother and grandmother and more generally more than half the world’s women below the “wash line”</a:t>
            </a:r>
            <a:b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Conflict - washing by hand is hard, time-consuming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labour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- there is a struggle for people to this day to afford a washing machine to free up this time for an improved lifestyle.</a:t>
            </a:r>
            <a:b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Plot - Hans’s parents had been saving money for years to afford a washing machine - seeing it working for the first time gave a sense of wonder and “now we get to go to the library”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3085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Students to present and receive feedback from instructors and other students.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Advise if a student is over-complicating their story, important to keep it simple.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The content won’t connect with the audience, it is your ability to induce emotion.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Music played by without emotion is just a series of notes, breath life in to your work because you are passionate about the </a:t>
            </a:r>
            <a:r>
              <a:rPr lang="en-US" dirty="0" err="1">
                <a:solidFill>
                  <a:srgbClr val="000000"/>
                </a:solidFill>
              </a:rPr>
              <a:t>imformation</a:t>
            </a:r>
            <a:r>
              <a:rPr lang="en-US" dirty="0">
                <a:solidFill>
                  <a:srgbClr val="000000"/>
                </a:solidFill>
              </a:rPr>
              <a:t> you are conveying and you believe it can impact others and businesses.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tabLst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Frameworks to improve the delivery is to focus on communication skills and body language: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Tone – Are you direct and sharp with your words (highly impactful), or do you feel out the words (highly thoughtful)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Volume – Loud (commanding) or soft (personal)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Pitch – This is more for dynamics in presentation to engage, it’s great to impersonate characters to talk in 3</a:t>
            </a:r>
            <a:r>
              <a:rPr lang="en-US" baseline="30000" dirty="0">
                <a:solidFill>
                  <a:srgbClr val="000000"/>
                </a:solidFill>
              </a:rPr>
              <a:t>rd</a:t>
            </a:r>
            <a:r>
              <a:rPr lang="en-US" dirty="0">
                <a:solidFill>
                  <a:srgbClr val="000000"/>
                </a:solidFill>
              </a:rPr>
              <a:t> person.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Rate of speech – Fast (engaging and energetic) or slow (thoughtful, easier to understand)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Pause – Pauses are essential as it builds emphasis and allows the audience to absorb what you’ve just said.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tabLst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85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Body Language: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Use hand/body gestures and facial expressions to match the emotions you are trying to elicit from the audience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Ie</a:t>
            </a:r>
            <a:r>
              <a:rPr lang="en-US" dirty="0">
                <a:solidFill>
                  <a:srgbClr val="000000"/>
                </a:solidFill>
              </a:rPr>
              <a:t> if you want them to feel surprise, you act surprised.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	- look surprised and startled(eyes wide open, mouth open)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	- hands open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	- body taken</a:t>
            </a:r>
            <a:endParaRPr lang="en-AU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tabLst/>
              <a:defRPr/>
            </a:pPr>
            <a:endParaRPr lang="en-AU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tabLst/>
              <a:defRPr/>
            </a:pPr>
            <a:r>
              <a:rPr lang="en-US" dirty="0" err="1">
                <a:solidFill>
                  <a:srgbClr val="000000"/>
                </a:solidFill>
              </a:rPr>
              <a:t>E.g</a:t>
            </a:r>
            <a:r>
              <a:rPr lang="en-US" dirty="0">
                <a:solidFill>
                  <a:srgbClr val="000000"/>
                </a:solidFill>
              </a:rPr>
              <a:t> if you are staging the building the business problem, express your attitude towards the problem,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- is it frightening, astonishing or confusing?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tabLst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6380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Combine the last two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8018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6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Stories are universal. We are all exposed to them from childhood and so everyone has listened to and told a story at some point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attuned to and have been swapping stories since the dawn of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Hormones are released when feelings such as distress, engagement or empathy are experienced during a story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this is such a crucial method of communication, we should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to achieve our objectives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Stories are universal. We are all exposed to them from childhood and so everyone has listened to and told a story at some point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attuned to and have been swapping stories since the dawn of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Hormones are released when feelings such as distress, engagement or empathy are experienced during a story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this is such a crucial method of communication, we should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to achieve our objectives</a:t>
            </a:r>
            <a:endParaRPr lang="en-US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209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AIM: To provide students with a simple memorable framework that they can remember and use throughout their career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BJECT_WITH_CAPTION_TEXT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_WITH_CAPTION_TEXT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_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_TITLE_AND_VERTICAL_TEXT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white 1-column">
  <p:cSld name="Section Title white 1-colum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70" name="Google Shape;70;p15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white 2-column">
  <p:cSld name="Section Title white 2-colum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6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1-column">
  <p:cSld name="Title and Content white 1-colum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2-column">
  <p:cSld name="Title and Content white 2-colum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3-column">
  <p:cSld name="Title and Content white 3-colum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black 1-column">
  <p:cSld name="Title and Content black 1-colum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267261" y="1523224"/>
            <a:ext cx="10709835" cy="472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67080" y="6334462"/>
            <a:ext cx="425942" cy="48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2021 Institute of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utline white 1-column">
  <p:cSld name="Outline white 1-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25" name="Google Shape;25;p4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9483" y="275093"/>
            <a:ext cx="3158747" cy="145788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2021 Institute of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1-column">
  <p:cSld name="Title and Content 1-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2021 Institute of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_OBJECTS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270000" y="377825"/>
            <a:ext cx="105156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1270000" y="152400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3F3F3F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152400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3F3F3F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pic>
        <p:nvPicPr>
          <p:cNvPr id="42" name="Google Shape;4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2021 Institute of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_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350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2021 Institute of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TY6Q31sIpQ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3780623" y="4705060"/>
            <a:ext cx="4721092" cy="1018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Calibri"/>
              <a:buNone/>
            </a:pPr>
            <a:r>
              <a:rPr lang="en-US" sz="6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20"/>
          <p:cNvCxnSpPr/>
          <p:nvPr/>
        </p:nvCxnSpPr>
        <p:spPr>
          <a:xfrm>
            <a:off x="4044088" y="4565537"/>
            <a:ext cx="4149912" cy="136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95" name="Google Shape;9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514960"/>
            <a:ext cx="5918414" cy="273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Character</a:t>
            </a:r>
            <a:endParaRPr dirty="0"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Who is the Hero? You?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Stakeholders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What are their motivations, objectives, fears?</a:t>
            </a:r>
            <a:endParaRPr dirty="0"/>
          </a:p>
          <a:p>
            <a:pPr marL="228600" lvl="0" indent="-76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EBAD3E-6611-4518-887E-8BF3850E4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395" y="4013199"/>
            <a:ext cx="2815210" cy="2092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42051" y="321733"/>
            <a:ext cx="8440350" cy="697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Conflict</a:t>
            </a:r>
            <a:endParaRPr dirty="0"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3142051" y="1019195"/>
            <a:ext cx="4350949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Hero vs: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Someone else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Themselves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Technology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Society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Nature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52" name="Google Shape;152;p29"/>
          <p:cNvSpPr txBox="1"/>
          <p:nvPr/>
        </p:nvSpPr>
        <p:spPr>
          <a:xfrm>
            <a:off x="7493000" y="1019195"/>
            <a:ext cx="4350949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causing the conflict?</a:t>
            </a: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Scarce resources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Competition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Regulation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Profitability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Survival</a:t>
            </a: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3214622" y="-320062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Plot</a:t>
            </a:r>
            <a:endParaRPr dirty="0"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3127537" y="961862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Exposition (Introduce themes, character and context of upcoming conflict) 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Building tension and conflict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Climax!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Resolution and ending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endParaRPr b="1" dirty="0">
              <a:solidFill>
                <a:srgbClr val="000000"/>
              </a:solidFill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CB464C31-CFDE-4287-90D5-D53923296042}"/>
              </a:ext>
            </a:extLst>
          </p:cNvPr>
          <p:cNvCxnSpPr>
            <a:cxnSpLocks/>
          </p:cNvCxnSpPr>
          <p:nvPr/>
        </p:nvCxnSpPr>
        <p:spPr>
          <a:xfrm>
            <a:off x="7503654" y="3954685"/>
            <a:ext cx="3933123" cy="2018798"/>
          </a:xfrm>
          <a:prstGeom prst="bentConnector3">
            <a:avLst>
              <a:gd name="adj1" fmla="val 302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CAA798-D09F-4F3D-9733-98B0254BAEF2}"/>
              </a:ext>
            </a:extLst>
          </p:cNvPr>
          <p:cNvSpPr txBox="1"/>
          <p:nvPr/>
        </p:nvSpPr>
        <p:spPr>
          <a:xfrm>
            <a:off x="7009284" y="3890420"/>
            <a:ext cx="492443" cy="16004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Tension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C68425-E18E-429A-A48A-17FF85D82703}"/>
              </a:ext>
            </a:extLst>
          </p:cNvPr>
          <p:cNvSpPr/>
          <p:nvPr/>
        </p:nvSpPr>
        <p:spPr>
          <a:xfrm>
            <a:off x="9090944" y="6024133"/>
            <a:ext cx="7585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D705E1F-C7FA-4FC2-A405-4936D032BFF2}"/>
              </a:ext>
            </a:extLst>
          </p:cNvPr>
          <p:cNvSpPr/>
          <p:nvPr/>
        </p:nvSpPr>
        <p:spPr>
          <a:xfrm>
            <a:off x="7507507" y="4205390"/>
            <a:ext cx="3756991" cy="1285468"/>
          </a:xfrm>
          <a:custGeom>
            <a:avLst/>
            <a:gdLst>
              <a:gd name="connsiteX0" fmla="*/ 0 w 3756991"/>
              <a:gd name="connsiteY0" fmla="*/ 1285468 h 1285468"/>
              <a:gd name="connsiteX1" fmla="*/ 563217 w 3756991"/>
              <a:gd name="connsiteY1" fmla="*/ 1093312 h 1285468"/>
              <a:gd name="connsiteX2" fmla="*/ 1126435 w 3756991"/>
              <a:gd name="connsiteY2" fmla="*/ 682494 h 1285468"/>
              <a:gd name="connsiteX3" fmla="*/ 1457739 w 3756991"/>
              <a:gd name="connsiteY3" fmla="*/ 7 h 1285468"/>
              <a:gd name="connsiteX4" fmla="*/ 2623930 w 3756991"/>
              <a:gd name="connsiteY4" fmla="*/ 695746 h 1285468"/>
              <a:gd name="connsiteX5" fmla="*/ 3756991 w 3756991"/>
              <a:gd name="connsiteY5" fmla="*/ 808390 h 128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56991" h="1285468">
                <a:moveTo>
                  <a:pt x="0" y="1285468"/>
                </a:moveTo>
                <a:cubicBezTo>
                  <a:pt x="187739" y="1239638"/>
                  <a:pt x="375478" y="1193808"/>
                  <a:pt x="563217" y="1093312"/>
                </a:cubicBezTo>
                <a:cubicBezTo>
                  <a:pt x="750956" y="992816"/>
                  <a:pt x="977348" y="864711"/>
                  <a:pt x="1126435" y="682494"/>
                </a:cubicBezTo>
                <a:cubicBezTo>
                  <a:pt x="1275522" y="500276"/>
                  <a:pt x="1208157" y="-2202"/>
                  <a:pt x="1457739" y="7"/>
                </a:cubicBezTo>
                <a:cubicBezTo>
                  <a:pt x="1707321" y="2216"/>
                  <a:pt x="2240721" y="561015"/>
                  <a:pt x="2623930" y="695746"/>
                </a:cubicBezTo>
                <a:cubicBezTo>
                  <a:pt x="3007139" y="830477"/>
                  <a:pt x="3313043" y="874651"/>
                  <a:pt x="3756991" y="8083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49E881-0A55-461B-9947-108C9EEE4BF4}"/>
              </a:ext>
            </a:extLst>
          </p:cNvPr>
          <p:cNvSpPr txBox="1"/>
          <p:nvPr/>
        </p:nvSpPr>
        <p:spPr>
          <a:xfrm>
            <a:off x="7630563" y="5490858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Exposition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829F96-1FCC-4686-BB36-7A75D7189213}"/>
              </a:ext>
            </a:extLst>
          </p:cNvPr>
          <p:cNvSpPr txBox="1"/>
          <p:nvPr/>
        </p:nvSpPr>
        <p:spPr>
          <a:xfrm>
            <a:off x="8002472" y="453675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Conflict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B694FC-5B6D-4DAC-9353-BB5A9697FC18}"/>
              </a:ext>
            </a:extLst>
          </p:cNvPr>
          <p:cNvSpPr txBox="1"/>
          <p:nvPr/>
        </p:nvSpPr>
        <p:spPr>
          <a:xfrm>
            <a:off x="9633485" y="4394539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Resolution</a:t>
            </a:r>
          </a:p>
          <a:p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4730CD-8DD7-4EC2-9343-79D61BD55C45}"/>
              </a:ext>
            </a:extLst>
          </p:cNvPr>
          <p:cNvSpPr txBox="1"/>
          <p:nvPr/>
        </p:nvSpPr>
        <p:spPr>
          <a:xfrm>
            <a:off x="8547166" y="3885822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Climax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8FC33D-7C1E-4864-B161-24629972C5DB}"/>
              </a:ext>
            </a:extLst>
          </p:cNvPr>
          <p:cNvSpPr txBox="1"/>
          <p:nvPr/>
        </p:nvSpPr>
        <p:spPr>
          <a:xfrm>
            <a:off x="10820400" y="5084582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Ending/Close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A9590C-1BD9-4573-B72D-0C8699727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28" y="4083049"/>
            <a:ext cx="4231426" cy="194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3142051" y="87307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Case study</a:t>
            </a:r>
            <a:endParaRPr dirty="0"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3142051" y="1481449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What makes the following compelling? 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What are the theme, setting, character(s), conflict and plot?</a:t>
            </a:r>
            <a:endParaRPr b="1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2267C5-49A7-40EC-8124-3E9D441EA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642" y="2785534"/>
            <a:ext cx="4873586" cy="31241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9C902D-DA72-4F38-B5D9-351394210BBD}"/>
              </a:ext>
            </a:extLst>
          </p:cNvPr>
          <p:cNvSpPr/>
          <p:nvPr/>
        </p:nvSpPr>
        <p:spPr>
          <a:xfrm>
            <a:off x="4799642" y="6001379"/>
            <a:ext cx="41216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https://www.youtube.com/watch?v=BZoKfap4g4w</a:t>
            </a:r>
          </a:p>
        </p:txBody>
      </p:sp>
    </p:spTree>
    <p:extLst>
      <p:ext uri="{BB962C8B-B14F-4D97-AF65-F5344CB8AC3E}">
        <p14:creationId xmlns:p14="http://schemas.microsoft.com/office/powerpoint/2010/main" val="1148504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Activity</a:t>
            </a:r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en-US" dirty="0">
                <a:solidFill>
                  <a:srgbClr val="000000"/>
                </a:solidFill>
              </a:rPr>
              <a:t>Tell a relevant story from your career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Stand up and tell a story with no preparation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Complete the Story Template from the next slide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Retell the same story to the class and receive feedback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Story Template</a:t>
            </a:r>
            <a:endParaRPr/>
          </a:p>
        </p:txBody>
      </p:sp>
      <p:graphicFrame>
        <p:nvGraphicFramePr>
          <p:cNvPr id="170" name="Google Shape;170;p32"/>
          <p:cNvGraphicFramePr/>
          <p:nvPr/>
        </p:nvGraphicFramePr>
        <p:xfrm>
          <a:off x="3022600" y="2210435"/>
          <a:ext cx="8440350" cy="3566160"/>
        </p:xfrm>
        <a:graphic>
          <a:graphicData uri="http://schemas.openxmlformats.org/drawingml/2006/table">
            <a:tbl>
              <a:tblPr>
                <a:noFill/>
                <a:tableStyleId>{0FDE44DF-B878-4C6F-B327-023397D8E7F1}</a:tableStyleId>
              </a:tblPr>
              <a:tblGrid>
                <a:gridCol w="174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Section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Guiding Questions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Your Content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Theme</a:t>
                      </a:r>
                      <a:endParaRPr sz="16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What are you trying to convey here?</a:t>
                      </a:r>
                      <a:endParaRPr sz="16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600" u="none" strike="noStrike" cap="none"/>
                      </a:br>
                      <a:endParaRPr sz="16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Setting</a:t>
                      </a:r>
                      <a:endParaRPr sz="16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What is the background and context on the situation?</a:t>
                      </a:r>
                      <a:endParaRPr sz="16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600" u="none" strike="noStrike" cap="none"/>
                      </a:br>
                      <a:endParaRPr sz="16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Characters</a:t>
                      </a:r>
                      <a:endParaRPr sz="16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Who are the key stakeholders and characters?</a:t>
                      </a:r>
                      <a:endParaRPr sz="16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600" u="none" strike="noStrike" cap="none"/>
                      </a:br>
                      <a:endParaRPr sz="16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Conflict</a:t>
                      </a:r>
                      <a:endParaRPr sz="16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What’s the problem?</a:t>
                      </a:r>
                      <a:endParaRPr sz="16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600" u="none" strike="noStrike" cap="none"/>
                      </a:br>
                      <a:endParaRPr sz="16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Plot</a:t>
                      </a:r>
                      <a:endParaRPr sz="16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What happened?</a:t>
                      </a:r>
                      <a:endParaRPr sz="16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600" u="none" strike="noStrike" cap="none"/>
                      </a:br>
                      <a:endParaRPr sz="16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1" name="Google Shape;171;p32"/>
          <p:cNvSpPr/>
          <p:nvPr/>
        </p:nvSpPr>
        <p:spPr>
          <a:xfrm>
            <a:off x="4114800" y="20828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Communication skills</a:t>
            </a:r>
            <a:endParaRPr dirty="0"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55% of communication is body language, 38% are the communication skills and 7% is the content.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Communication skills: </a:t>
            </a:r>
            <a:r>
              <a:rPr lang="en-US" u="sng" dirty="0">
                <a:solidFill>
                  <a:srgbClr val="000000"/>
                </a:solidFill>
              </a:rPr>
              <a:t>Tone, Volume, Pitch, Rate of Speech, Pause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sz="2000" dirty="0">
                <a:solidFill>
                  <a:srgbClr val="000000"/>
                </a:solidFill>
              </a:rPr>
              <a:t>(from Vinh </a:t>
            </a:r>
            <a:r>
              <a:rPr lang="en-US" sz="2000" dirty="0" err="1">
                <a:solidFill>
                  <a:srgbClr val="000000"/>
                </a:solidFill>
              </a:rPr>
              <a:t>Giang</a:t>
            </a:r>
            <a:r>
              <a:rPr lang="en-US" sz="2000" dirty="0">
                <a:solidFill>
                  <a:srgbClr val="000000"/>
                </a:solidFill>
              </a:rPr>
              <a:t>, Communications coach)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</a:pPr>
            <a:r>
              <a:rPr lang="en-US" dirty="0">
                <a:solidFill>
                  <a:srgbClr val="000000"/>
                </a:solidFill>
              </a:rPr>
              <a:t>It is helpful to engage your audience with questions and humour.</a:t>
            </a:r>
          </a:p>
        </p:txBody>
      </p:sp>
    </p:spTree>
    <p:extLst>
      <p:ext uri="{BB962C8B-B14F-4D97-AF65-F5344CB8AC3E}">
        <p14:creationId xmlns:p14="http://schemas.microsoft.com/office/powerpoint/2010/main" val="3780233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DBE7-42CF-44CB-9394-827E500B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Body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5EBE4-A272-455F-A6E4-C70074A41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2051" y="1745524"/>
            <a:ext cx="8361691" cy="7112336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40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Use hand/body gestures and facial expressions to match the emotions you are trying to elicit from the audience</a:t>
            </a:r>
          </a:p>
          <a:p>
            <a:pPr marL="76200" indent="0">
              <a:buNone/>
            </a:pP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F070EF-8470-4CE0-BE9C-7062671C0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468" y="2880852"/>
            <a:ext cx="4950070" cy="37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93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195A-0C72-477E-BE3E-377B9FFB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Example: Vinh Giang	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1CFC8-39E7-45C3-871B-1453FC2C8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AU" sz="2000" dirty="0">
                <a:hlinkClick r:id="rId3"/>
              </a:rPr>
              <a:t>https://www.youtube.com/watch?v=MTY6Q31sIpQ</a:t>
            </a:r>
            <a:endParaRPr lang="en-AU" sz="20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</a:pPr>
            <a:r>
              <a:rPr lang="en-AU" dirty="0"/>
              <a:t>What are your thoughts about the content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</a:pPr>
            <a:r>
              <a:rPr lang="en-AU" dirty="0"/>
              <a:t>He is clearly very engaging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</a:pPr>
            <a:r>
              <a:rPr lang="en-AU" dirty="0"/>
              <a:t>Why?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</a:pPr>
            <a:r>
              <a:rPr lang="en-AU" dirty="0"/>
              <a:t>How is he using the communication skills?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</a:pPr>
            <a:r>
              <a:rPr lang="en-AU" dirty="0"/>
              <a:t>How is he using body language?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</a:pPr>
            <a:r>
              <a:rPr lang="en-AU" dirty="0"/>
              <a:t>What emotions does he express through these skills?</a:t>
            </a:r>
          </a:p>
        </p:txBody>
      </p:sp>
    </p:spTree>
    <p:extLst>
      <p:ext uri="{BB962C8B-B14F-4D97-AF65-F5344CB8AC3E}">
        <p14:creationId xmlns:p14="http://schemas.microsoft.com/office/powerpoint/2010/main" val="3716350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Storytelling is an important skill for data professionals to engage stakeholders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 We learnt a sample framework for effective delivery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</a:pPr>
            <a:r>
              <a:rPr lang="en-US" sz="1800" dirty="0">
                <a:solidFill>
                  <a:srgbClr val="000000"/>
                </a:solidFill>
              </a:rPr>
              <a:t>Theme 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</a:pPr>
            <a:r>
              <a:rPr lang="en-US" sz="1800" dirty="0">
                <a:solidFill>
                  <a:srgbClr val="000000"/>
                </a:solidFill>
              </a:rPr>
              <a:t>Setting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</a:pPr>
            <a:r>
              <a:rPr lang="en-US" sz="1800" dirty="0">
                <a:solidFill>
                  <a:srgbClr val="000000"/>
                </a:solidFill>
              </a:rPr>
              <a:t>Character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</a:pPr>
            <a:r>
              <a:rPr lang="en-US" sz="1800" dirty="0">
                <a:solidFill>
                  <a:srgbClr val="000000"/>
                </a:solidFill>
              </a:rPr>
              <a:t>Conflict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</a:pPr>
            <a:r>
              <a:rPr lang="en-US" sz="1800" dirty="0">
                <a:solidFill>
                  <a:srgbClr val="000000"/>
                </a:solidFill>
              </a:rPr>
              <a:t>Plot</a:t>
            </a:r>
            <a:endParaRPr sz="18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5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991596" y="275498"/>
            <a:ext cx="10709835" cy="175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7200"/>
              <a:buFont typeface="Cambria"/>
              <a:buNone/>
            </a:pPr>
            <a:r>
              <a:rPr lang="en-US" sz="7200">
                <a:latin typeface="Cambria"/>
                <a:ea typeface="Cambria"/>
                <a:cs typeface="Cambria"/>
                <a:sym typeface="Cambria"/>
              </a:rPr>
              <a:t>Data Science and AI</a:t>
            </a: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040108" y="2324268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rPr lang="en-US" sz="4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Storytelling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21"/>
          <p:cNvCxnSpPr/>
          <p:nvPr/>
        </p:nvCxnSpPr>
        <p:spPr>
          <a:xfrm>
            <a:off x="1089130" y="5040666"/>
            <a:ext cx="6156300" cy="20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03" name="Google Shape;103;p21"/>
          <p:cNvCxnSpPr/>
          <p:nvPr/>
        </p:nvCxnSpPr>
        <p:spPr>
          <a:xfrm>
            <a:off x="1089130" y="4117302"/>
            <a:ext cx="6156352" cy="2028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</a:pPr>
            <a:r>
              <a:rPr lang="en-US" sz="7200" dirty="0">
                <a:solidFill>
                  <a:srgbClr val="0000FF"/>
                </a:solidFill>
              </a:rPr>
              <a:t>Questions?</a:t>
            </a:r>
            <a:endParaRPr sz="7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500" cy="48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/>
              <a:t>The importance of storytelling as a skill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/>
              <a:t>A storytelling framework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/>
              <a:t>Activity</a:t>
            </a:r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/>
              <a:t>Tips for </a:t>
            </a:r>
            <a:r>
              <a:rPr lang="en-US"/>
              <a:t>effective delivery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The Importance of Storytelling as a Skill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/>
              <a:t>Storytelling is an important interpersonal skill for data professionals. It helps them to be effective in job interviews and perform their roles as data or cyber security professionals. 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/>
              <a:t>It enables the communication of complex ideas, the contextual situation and conflicting elements of the decision making process. </a:t>
            </a:r>
            <a:endParaRPr dirty="0"/>
          </a:p>
          <a:p>
            <a:pPr marL="228600" lvl="0" indent="-76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76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The Importance of Storytelling as a Skill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/>
              <a:t>The use of emotion makes it easier for the audience to remain attentive, retain information and create interest as opposed to being presented with a list of facts.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/>
              <a:t>With good storytelling skills, a professional can gain buy-in from stakeholders, guide the agenda, influence decision making and ultimately achieve their objectives. </a:t>
            </a:r>
            <a:endParaRPr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Discussion</a:t>
            </a:r>
            <a:endParaRPr dirty="0"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/>
              <a:t>Think of some of the best stories you have told or heard.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</a:pPr>
            <a:r>
              <a:rPr lang="en-US" dirty="0"/>
              <a:t>What are their main elements?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/>
              <a:t>Who are some of the great storytellers? 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</a:pPr>
            <a:r>
              <a:rPr lang="en-US" dirty="0"/>
              <a:t>What makes them effective?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</a:pPr>
            <a:r>
              <a:rPr lang="en-US" dirty="0"/>
              <a:t>Are there better ways of communicating complex ideas?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050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A Storytelling Framework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Theme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Setting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Character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Conflict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Plot</a:t>
            </a:r>
            <a:endParaRPr dirty="0"/>
          </a:p>
          <a:p>
            <a:pPr marL="228600" lvl="0" indent="-76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2F06BE-2871-4493-89EC-8E18D9BF5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489" y="2904066"/>
            <a:ext cx="4916198" cy="32046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Theme</a:t>
            </a: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What is your key message?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What are you trying to convey?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What’s the moral of the story?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Do you have examples of stories with a strong message?</a:t>
            </a:r>
            <a:endParaRPr dirty="0"/>
          </a:p>
          <a:p>
            <a:pPr marL="228600" lvl="0" indent="-76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76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Setting</a:t>
            </a:r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Context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Background 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History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</a:rPr>
              <a:t>Feelings and emotions</a:t>
            </a:r>
            <a:endParaRPr dirty="0"/>
          </a:p>
          <a:p>
            <a:pPr marL="228600" lvl="0" indent="-76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76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3900</TotalTime>
  <Words>1183</Words>
  <Application>Microsoft Office PowerPoint</Application>
  <PresentationFormat>Widescreen</PresentationFormat>
  <Paragraphs>161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</vt:lpstr>
      <vt:lpstr>Custom Design</vt:lpstr>
      <vt:lpstr>PowerPoint Presentation</vt:lpstr>
      <vt:lpstr>Data Science and AI</vt:lpstr>
      <vt:lpstr>Agenda</vt:lpstr>
      <vt:lpstr>The Importance of Storytelling as a Skill</vt:lpstr>
      <vt:lpstr>The Importance of Storytelling as a Skill</vt:lpstr>
      <vt:lpstr>Discussion</vt:lpstr>
      <vt:lpstr>A Storytelling Framework</vt:lpstr>
      <vt:lpstr>Theme</vt:lpstr>
      <vt:lpstr>Setting</vt:lpstr>
      <vt:lpstr>Character</vt:lpstr>
      <vt:lpstr>Conflict</vt:lpstr>
      <vt:lpstr>Plot</vt:lpstr>
      <vt:lpstr>Case study</vt:lpstr>
      <vt:lpstr>Activity</vt:lpstr>
      <vt:lpstr>Story Template</vt:lpstr>
      <vt:lpstr>Communication skills</vt:lpstr>
      <vt:lpstr>Body Language</vt:lpstr>
      <vt:lpstr>Example: Vinh Giang  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 - v1.0</dc:title>
  <dc:creator>Institute of Data</dc:creator>
  <cp:lastModifiedBy>Chaitanya Rao</cp:lastModifiedBy>
  <cp:revision>34</cp:revision>
  <dcterms:modified xsi:type="dcterms:W3CDTF">2021-01-24T05:40:55Z</dcterms:modified>
</cp:coreProperties>
</file>