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9.wmf" ContentType="image/x-wmf"/>
  <Override PartName="/ppt/media/image13.wmf" ContentType="image/x-wmf"/>
  <Override PartName="/ppt/media/image8.wmf" ContentType="image/x-wmf"/>
  <Override PartName="/ppt/media/image16.wmf" ContentType="image/x-wmf"/>
  <Override PartName="/ppt/media/image15.wmf" ContentType="image/x-wmf"/>
  <Override PartName="/ppt/media/image14.wmf" ContentType="image/x-wmf"/>
  <Override PartName="/ppt/media/image1.wmf" ContentType="image/x-wmf"/>
  <Override PartName="/ppt/media/image2.wmf" ContentType="image/x-wmf"/>
  <Override PartName="/ppt/media/image3.wmf" ContentType="image/x-wmf"/>
  <Override PartName="/ppt/media/image4.wmf" ContentType="image/x-wmf"/>
  <Override PartName="/ppt/media/image5.wmf" ContentType="image/x-wmf"/>
  <Override PartName="/ppt/media/image10.wmf" ContentType="image/x-wmf"/>
  <Override PartName="/ppt/media/image6.wmf" ContentType="image/x-wmf"/>
  <Override PartName="/ppt/media/image11.wmf" ContentType="image/x-wmf"/>
  <Override PartName="/ppt/media/image7.wmf" ContentType="image/x-wmf"/>
  <Override PartName="/ppt/media/image12.wmf" ContentType="image/x-wmf"/>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_rels/slide4.xml.rels" ContentType="application/vnd.openxmlformats-package.relationships+xml"/>
  <Override PartName="/ppt/slides/_rels/slide47.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6.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34.xml" ContentType="application/vnd.openxmlformats-officedocument.presentationml.slide+xml"/>
  <Override PartName="/ppt/slides/slide4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a:t>
            </a:r>
            <a:r>
              <a:rPr b="0" lang="en-US" sz="4400" spc="-1" strike="noStrike">
                <a:latin typeface="Arial"/>
              </a:rPr>
              <a:t>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838080" y="365040"/>
            <a:ext cx="10514880" cy="132480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2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wmf"/><Relationship Id="rId2" Type="http://schemas.openxmlformats.org/officeDocument/2006/relationships/slideLayout" Target="../slideLayouts/slideLayout2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3.wmf"/><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18.xml.rels><?xml version="1.0" encoding="UTF-8"?>
<Relationships xmlns="http://schemas.openxmlformats.org/package/2006/relationships"><Relationship Id="rId1" Type="http://schemas.openxmlformats.org/officeDocument/2006/relationships/image" Target="../media/image4.wmf"/><Relationship Id="rId2" Type="http://schemas.openxmlformats.org/officeDocument/2006/relationships/slideLayout" Target="../slideLayouts/slideLayout29.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slideLayout" Target="../slideLayouts/slideLayout29.xml"/>
</Relationships>
</file>

<file path=ppt/slides/_rels/slide21.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slideLayout" Target="../slideLayouts/slideLayout29.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7.wmf"/><Relationship Id="rId2" Type="http://schemas.openxmlformats.org/officeDocument/2006/relationships/slideLayout" Target="../slideLayouts/slideLayout29.xml"/>
</Relationships>
</file>

<file path=ppt/slides/_rels/slide26.xml.rels><?xml version="1.0" encoding="UTF-8"?>
<Relationships xmlns="http://schemas.openxmlformats.org/package/2006/relationships"><Relationship Id="rId1" Type="http://schemas.openxmlformats.org/officeDocument/2006/relationships/image" Target="../media/image8.wmf"/><Relationship Id="rId2" Type="http://schemas.openxmlformats.org/officeDocument/2006/relationships/slideLayout" Target="../slideLayouts/slideLayout29.xml"/>
</Relationships>
</file>

<file path=ppt/slides/_rels/slide27.xml.rels><?xml version="1.0" encoding="UTF-8"?>
<Relationships xmlns="http://schemas.openxmlformats.org/package/2006/relationships"><Relationship Id="rId1" Type="http://schemas.openxmlformats.org/officeDocument/2006/relationships/image" Target="../media/image9.wmf"/><Relationship Id="rId2" Type="http://schemas.openxmlformats.org/officeDocument/2006/relationships/slideLayout" Target="../slideLayouts/slideLayout29.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10.wmf"/><Relationship Id="rId2" Type="http://schemas.openxmlformats.org/officeDocument/2006/relationships/slideLayout" Target="../slideLayouts/slideLayout29.xml"/>
</Relationships>
</file>

<file path=ppt/slides/_rels/slide31.xml.rels><?xml version="1.0" encoding="UTF-8"?>
<Relationships xmlns="http://schemas.openxmlformats.org/package/2006/relationships"><Relationship Id="rId1" Type="http://schemas.openxmlformats.org/officeDocument/2006/relationships/image" Target="../media/image11.wmf"/><Relationship Id="rId2" Type="http://schemas.openxmlformats.org/officeDocument/2006/relationships/slideLayout" Target="../slideLayouts/slideLayout29.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12.wmf"/><Relationship Id="rId2" Type="http://schemas.openxmlformats.org/officeDocument/2006/relationships/slideLayout" Target="../slideLayouts/slideLayout29.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13.wmf"/><Relationship Id="rId2" Type="http://schemas.openxmlformats.org/officeDocument/2006/relationships/slideLayout" Target="../slideLayouts/slideLayout29.xml"/>
</Relationships>
</file>

<file path=ppt/slides/_rels/slide38.xml.rels><?xml version="1.0" encoding="UTF-8"?>
<Relationships xmlns="http://schemas.openxmlformats.org/package/2006/relationships"><Relationship Id="rId1" Type="http://schemas.openxmlformats.org/officeDocument/2006/relationships/image" Target="../media/image14.wmf"/><Relationship Id="rId2" Type="http://schemas.openxmlformats.org/officeDocument/2006/relationships/slideLayout" Target="../slideLayouts/slideLayout29.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image" Target="../media/image15.wmf"/><Relationship Id="rId2" Type="http://schemas.openxmlformats.org/officeDocument/2006/relationships/slideLayout" Target="../slideLayouts/slideLayout29.xml"/>
</Relationships>
</file>

<file path=ppt/slides/_rels/slide42.xml.rels><?xml version="1.0" encoding="UTF-8"?>
<Relationships xmlns="http://schemas.openxmlformats.org/package/2006/relationships"><Relationship Id="rId1" Type="http://schemas.openxmlformats.org/officeDocument/2006/relationships/image" Target="../media/image16.wmf"/><Relationship Id="rId2" Type="http://schemas.openxmlformats.org/officeDocument/2006/relationships/slideLayout" Target="../slideLayouts/slideLayout29.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1523880" y="1122480"/>
            <a:ext cx="9143280" cy="2386800"/>
          </a:xfrm>
          <a:prstGeom prst="rect">
            <a:avLst/>
          </a:prstGeom>
          <a:noFill/>
          <a:ln>
            <a:noFill/>
          </a:ln>
        </p:spPr>
        <p:style>
          <a:lnRef idx="0"/>
          <a:fillRef idx="0"/>
          <a:effectRef idx="0"/>
          <a:fontRef idx="minor"/>
        </p:style>
        <p:txBody>
          <a:bodyPr lIns="90000" rIns="90000" tIns="45000" bIns="45000" anchor="b">
            <a:noAutofit/>
          </a:bodyPr>
          <a:p>
            <a:pPr algn="ctr">
              <a:lnSpc>
                <a:spcPct val="90000"/>
              </a:lnSpc>
            </a:pPr>
            <a:r>
              <a:rPr b="0" lang="en-US" sz="6000" spc="-1" strike="noStrike">
                <a:solidFill>
                  <a:srgbClr val="000000"/>
                </a:solidFill>
                <a:latin typeface="Calibri Light"/>
              </a:rPr>
              <a:t>Introduction to Software Engineering</a:t>
            </a:r>
            <a:endParaRPr b="0" lang="en-US" sz="6000" spc="-1" strike="noStrike">
              <a:latin typeface="Arial"/>
            </a:endParaRPr>
          </a:p>
        </p:txBody>
      </p:sp>
      <p:sp>
        <p:nvSpPr>
          <p:cNvPr id="115" name="CustomShape 2"/>
          <p:cNvSpPr/>
          <p:nvPr/>
        </p:nvSpPr>
        <p:spPr>
          <a:xfrm>
            <a:off x="1523880" y="3602160"/>
            <a:ext cx="9143280" cy="1654920"/>
          </a:xfrm>
          <a:prstGeom prst="rect">
            <a:avLst/>
          </a:prstGeom>
          <a:noFill/>
          <a:ln>
            <a:noFill/>
          </a:ln>
        </p:spPr>
        <p:style>
          <a:lnRef idx="0"/>
          <a:fillRef idx="0"/>
          <a:effectRef idx="0"/>
          <a:fontRef idx="minor"/>
        </p:style>
        <p:txBody>
          <a:bodyPr lIns="90000" rIns="90000" tIns="45000" bIns="45000">
            <a:noAutofit/>
          </a:bodyPr>
          <a:p>
            <a:pPr algn="ctr">
              <a:lnSpc>
                <a:spcPct val="90000"/>
              </a:lnSpc>
              <a:spcBef>
                <a:spcPts val="1001"/>
              </a:spcBef>
            </a:pPr>
            <a:r>
              <a:rPr b="0" lang="en-US" sz="2400" spc="-1" strike="noStrike">
                <a:solidFill>
                  <a:srgbClr val="000000"/>
                </a:solidFill>
                <a:latin typeface="Calibri"/>
              </a:rPr>
              <a:t>Lectures 10 &amp; 11</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The context of the Mentcare system</a:t>
            </a:r>
            <a:endParaRPr b="0" lang="en-US" sz="4400" spc="-1" strike="noStrike">
              <a:latin typeface="Arial"/>
            </a:endParaRPr>
          </a:p>
        </p:txBody>
      </p:sp>
      <p:sp>
        <p:nvSpPr>
          <p:cNvPr id="154" name="CustomShape 2"/>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System Modeling</a:t>
            </a:r>
            <a:endParaRPr b="0" lang="en-US" sz="1200" spc="-1" strike="noStrike">
              <a:latin typeface="Arial"/>
            </a:endParaRPr>
          </a:p>
        </p:txBody>
      </p:sp>
      <p:sp>
        <p:nvSpPr>
          <p:cNvPr id="155" name="CustomShape 3"/>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41DA2CE0-551F-420A-AB18-BFB857955FAD}" type="slidenum">
              <a:rPr b="0" lang="en-US" sz="1200" spc="-1" strike="noStrike">
                <a:solidFill>
                  <a:srgbClr val="8b8b8b"/>
                </a:solidFill>
                <a:latin typeface="Calibri"/>
              </a:rPr>
              <a:t>5</a:t>
            </a:fld>
            <a:endParaRPr b="0" lang="en-US" sz="1200" spc="-1" strike="noStrike">
              <a:latin typeface="Arial"/>
            </a:endParaRPr>
          </a:p>
        </p:txBody>
      </p:sp>
      <p:pic>
        <p:nvPicPr>
          <p:cNvPr id="156" name="Picture 1" descr=""/>
          <p:cNvPicPr/>
          <p:nvPr/>
        </p:nvPicPr>
        <p:blipFill>
          <a:blip r:embed="rId1"/>
          <a:stretch/>
        </p:blipFill>
        <p:spPr>
          <a:xfrm>
            <a:off x="3149640" y="2057400"/>
            <a:ext cx="5644440" cy="355536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Process perspective</a:t>
            </a:r>
            <a:endParaRPr b="0" lang="en-US" sz="4400" spc="-1" strike="noStrike">
              <a:latin typeface="Arial"/>
            </a:endParaRPr>
          </a:p>
        </p:txBody>
      </p:sp>
      <p:sp>
        <p:nvSpPr>
          <p:cNvPr id="158"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Context models simply show the other systems in the environment, not how the system being developed is used in that environment.</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Process models reveal how the system being developed is used in broader business processes.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endParaRPr b="0" lang="en-US" sz="2800" spc="-1" strike="noStrike">
              <a:latin typeface="Arial"/>
            </a:endParaRPr>
          </a:p>
        </p:txBody>
      </p:sp>
      <p:sp>
        <p:nvSpPr>
          <p:cNvPr id="159"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5 System Modeling</a:t>
            </a:r>
            <a:endParaRPr b="0" lang="en-US" sz="1200" spc="-1" strike="noStrike">
              <a:latin typeface="Arial"/>
            </a:endParaRPr>
          </a:p>
        </p:txBody>
      </p:sp>
      <p:sp>
        <p:nvSpPr>
          <p:cNvPr id="160" name="CustomShape 4"/>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A3819D40-2F53-47E8-90E1-E51D770027AA}" type="slidenum">
              <a:rPr b="0" lang="en-US" sz="1200" spc="-1" strike="noStrike">
                <a:solidFill>
                  <a:srgbClr val="8b8b8b"/>
                </a:solidFill>
                <a:latin typeface="Calibri"/>
              </a:rPr>
              <a:t>5</a:t>
            </a:fld>
            <a:endParaRPr b="0" lang="en-US" sz="1200" spc="-1" strike="noStrike">
              <a:latin typeface="Arial"/>
            </a:endParaRPr>
          </a:p>
        </p:txBody>
      </p:sp>
      <p:sp>
        <p:nvSpPr>
          <p:cNvPr id="161" name="CustomShape 5"/>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119" dur="indefinite" restart="never" nodeType="tmRoot">
          <p:childTnLst>
            <p:seq>
              <p:cTn id="120" dur="indefinite" nodeType="mainSeq">
                <p:childTnLst>
                  <p:par>
                    <p:cTn id="121" fill="hold">
                      <p:stCondLst>
                        <p:cond delay="indefinite"/>
                      </p:stCondLst>
                      <p:childTnLst>
                        <p:par>
                          <p:cTn id="122" fill="hold">
                            <p:stCondLst>
                              <p:cond delay="0"/>
                            </p:stCondLst>
                            <p:childTnLst>
                              <p:par>
                                <p:cTn id="123" nodeType="clickEffect" fill="hold" presetClass="entr" presetID="1">
                                  <p:stCondLst>
                                    <p:cond delay="0"/>
                                  </p:stCondLst>
                                  <p:childTnLst>
                                    <p:set>
                                      <p:cBhvr>
                                        <p:cTn id="124" dur="1" fill="hold">
                                          <p:stCondLst>
                                            <p:cond delay="0"/>
                                          </p:stCondLst>
                                        </p:cTn>
                                        <p:tgtEl>
                                          <p:spTgt spid="158">
                                            <p:txEl>
                                              <p:pRg st="0" end="0"/>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nodeType="clickEffect" fill="hold" presetClass="entr" presetID="1">
                                  <p:stCondLst>
                                    <p:cond delay="0"/>
                                  </p:stCondLst>
                                  <p:childTnLst>
                                    <p:set>
                                      <p:cBhvr>
                                        <p:cTn id="128" dur="1" fill="hold">
                                          <p:stCondLst>
                                            <p:cond delay="0"/>
                                          </p:stCondLst>
                                        </p:cTn>
                                        <p:tgtEl>
                                          <p:spTgt spid="158">
                                            <p:txEl>
                                              <p:pRg st="1" end="1"/>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nodeType="clickEffect" fill="hold" presetClass="entr" presetID="1">
                                  <p:stCondLst>
                                    <p:cond delay="0"/>
                                  </p:stCondLst>
                                  <p:childTnLst>
                                    <p:set>
                                      <p:cBhvr>
                                        <p:cTn id="132" dur="1" fill="hold">
                                          <p:stCondLst>
                                            <p:cond delay="0"/>
                                          </p:stCondLst>
                                        </p:cTn>
                                        <p:tgtEl>
                                          <p:spTgt spid="158">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Process model of involuntary detention </a:t>
            </a:r>
            <a:endParaRPr b="0" lang="en-US" sz="4400" spc="-1" strike="noStrike">
              <a:latin typeface="Arial"/>
            </a:endParaRPr>
          </a:p>
        </p:txBody>
      </p:sp>
      <p:sp>
        <p:nvSpPr>
          <p:cNvPr id="163" name="CustomShape 2"/>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5 System Modeling</a:t>
            </a:r>
            <a:endParaRPr b="0" lang="en-US" sz="1200" spc="-1" strike="noStrike">
              <a:latin typeface="Arial"/>
            </a:endParaRPr>
          </a:p>
        </p:txBody>
      </p:sp>
      <p:sp>
        <p:nvSpPr>
          <p:cNvPr id="164" name="CustomShape 3"/>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CF0836A-6635-4B03-9EF4-060CCCE05467}" type="slidenum">
              <a:rPr b="0" lang="en-US" sz="1200" spc="-1" strike="noStrike">
                <a:solidFill>
                  <a:srgbClr val="8b8b8b"/>
                </a:solidFill>
                <a:latin typeface="Calibri"/>
              </a:rPr>
              <a:t>5</a:t>
            </a:fld>
            <a:endParaRPr b="0" lang="en-US" sz="1200" spc="-1" strike="noStrike">
              <a:latin typeface="Arial"/>
            </a:endParaRPr>
          </a:p>
        </p:txBody>
      </p:sp>
      <p:pic>
        <p:nvPicPr>
          <p:cNvPr id="165" name="Picture 1" descr=""/>
          <p:cNvPicPr/>
          <p:nvPr/>
        </p:nvPicPr>
        <p:blipFill>
          <a:blip r:embed="rId1"/>
          <a:stretch/>
        </p:blipFill>
        <p:spPr>
          <a:xfrm>
            <a:off x="1879560" y="1765440"/>
            <a:ext cx="8330400" cy="4305240"/>
          </a:xfrm>
          <a:prstGeom prst="rect">
            <a:avLst/>
          </a:prstGeom>
          <a:ln>
            <a:noFill/>
          </a:ln>
        </p:spPr>
      </p:pic>
      <p:sp>
        <p:nvSpPr>
          <p:cNvPr id="166" name="CustomShape 4"/>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1981080" y="2243160"/>
            <a:ext cx="8228880" cy="114228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US" sz="4400" spc="-1" strike="noStrike">
                <a:solidFill>
                  <a:srgbClr val="000000"/>
                </a:solidFill>
                <a:latin typeface="Calibri Light"/>
              </a:rPr>
              <a:t>Interaction models</a:t>
            </a:r>
            <a:endParaRPr b="0" lang="en-US" sz="4400" spc="-1" strike="noStrike">
              <a:latin typeface="Arial"/>
            </a:endParaRPr>
          </a:p>
        </p:txBody>
      </p:sp>
      <p:sp>
        <p:nvSpPr>
          <p:cNvPr id="168" name="CustomShape 2"/>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5 System Modeling</a:t>
            </a:r>
            <a:endParaRPr b="0" lang="en-US" sz="1200" spc="-1" strike="noStrike">
              <a:latin typeface="Arial"/>
            </a:endParaRPr>
          </a:p>
        </p:txBody>
      </p:sp>
      <p:sp>
        <p:nvSpPr>
          <p:cNvPr id="169" name="CustomShape 3"/>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9E63F9E2-7EAB-4F6F-963E-1B25236DBDDD}" type="slidenum">
              <a:rPr b="0" lang="en-US" sz="1200" spc="-1" strike="noStrike">
                <a:solidFill>
                  <a:srgbClr val="8b8b8b"/>
                </a:solidFill>
                <a:latin typeface="Calibri"/>
              </a:rPr>
              <a:t>5</a:t>
            </a:fld>
            <a:endParaRPr b="0" lang="en-US" sz="1200" spc="-1" strike="noStrike">
              <a:latin typeface="Arial"/>
            </a:endParaRPr>
          </a:p>
        </p:txBody>
      </p:sp>
      <p:sp>
        <p:nvSpPr>
          <p:cNvPr id="170" name="CustomShape 4"/>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Interaction models</a:t>
            </a:r>
            <a:endParaRPr b="0" lang="en-US" sz="4400" spc="-1" strike="noStrike">
              <a:latin typeface="Arial"/>
            </a:endParaRPr>
          </a:p>
        </p:txBody>
      </p:sp>
      <p:sp>
        <p:nvSpPr>
          <p:cNvPr id="172"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Modeling user interaction is important as it helps to identify user requirements.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Modeling system-to-system interaction highlights the communication problems that may arise.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Modeling component interaction helps us understand if a proposed system structure is likely to deliver the required system performance and dependability.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Use case diagrams and sequence diagrams may be used for interaction modeling.</a:t>
            </a:r>
            <a:endParaRPr b="0" lang="en-US" sz="2800" spc="-1" strike="noStrike">
              <a:latin typeface="Arial"/>
            </a:endParaRPr>
          </a:p>
        </p:txBody>
      </p:sp>
      <p:sp>
        <p:nvSpPr>
          <p:cNvPr id="173"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5 System Modeling</a:t>
            </a:r>
            <a:endParaRPr b="0" lang="en-US" sz="1200" spc="-1" strike="noStrike">
              <a:latin typeface="Arial"/>
            </a:endParaRPr>
          </a:p>
        </p:txBody>
      </p:sp>
      <p:sp>
        <p:nvSpPr>
          <p:cNvPr id="174" name="CustomShape 4"/>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E32EA253-A786-4724-8568-2D30243CBB89}" type="slidenum">
              <a:rPr b="0" lang="en-US" sz="1200" spc="-1" strike="noStrike">
                <a:solidFill>
                  <a:srgbClr val="8b8b8b"/>
                </a:solidFill>
                <a:latin typeface="Calibri"/>
              </a:rPr>
              <a:t>5</a:t>
            </a:fld>
            <a:endParaRPr b="0" lang="en-US" sz="1200" spc="-1" strike="noStrike">
              <a:latin typeface="Arial"/>
            </a:endParaRPr>
          </a:p>
        </p:txBody>
      </p:sp>
      <p:sp>
        <p:nvSpPr>
          <p:cNvPr id="175" name="CustomShape 5"/>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133" dur="indefinite" restart="never" nodeType="tmRoot">
          <p:childTnLst>
            <p:seq>
              <p:cTn id="134" dur="indefinite" nodeType="mainSeq">
                <p:childTnLst>
                  <p:par>
                    <p:cTn id="135" fill="hold">
                      <p:stCondLst>
                        <p:cond delay="indefinite"/>
                      </p:stCondLst>
                      <p:childTnLst>
                        <p:par>
                          <p:cTn id="136" fill="hold">
                            <p:stCondLst>
                              <p:cond delay="0"/>
                            </p:stCondLst>
                            <p:childTnLst>
                              <p:par>
                                <p:cTn id="137" nodeType="clickEffect" fill="hold" presetClass="entr" presetID="1">
                                  <p:stCondLst>
                                    <p:cond delay="0"/>
                                  </p:stCondLst>
                                  <p:childTnLst>
                                    <p:set>
                                      <p:cBhvr>
                                        <p:cTn id="138" dur="1" fill="hold">
                                          <p:stCondLst>
                                            <p:cond delay="0"/>
                                          </p:stCondLst>
                                        </p:cTn>
                                        <p:tgtEl>
                                          <p:spTgt spid="172">
                                            <p:txEl>
                                              <p:pRg st="0" end="0"/>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nodeType="clickEffect" fill="hold" presetClass="entr" presetID="1">
                                  <p:stCondLst>
                                    <p:cond delay="0"/>
                                  </p:stCondLst>
                                  <p:childTnLst>
                                    <p:set>
                                      <p:cBhvr>
                                        <p:cTn id="142" dur="1" fill="hold">
                                          <p:stCondLst>
                                            <p:cond delay="0"/>
                                          </p:stCondLst>
                                        </p:cTn>
                                        <p:tgtEl>
                                          <p:spTgt spid="172">
                                            <p:txEl>
                                              <p:pRg st="1" end="1"/>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nodeType="clickEffect" fill="hold" presetClass="entr" presetID="1">
                                  <p:stCondLst>
                                    <p:cond delay="0"/>
                                  </p:stCondLst>
                                  <p:childTnLst>
                                    <p:set>
                                      <p:cBhvr>
                                        <p:cTn id="146" dur="1" fill="hold">
                                          <p:stCondLst>
                                            <p:cond delay="0"/>
                                          </p:stCondLst>
                                        </p:cTn>
                                        <p:tgtEl>
                                          <p:spTgt spid="172">
                                            <p:txEl>
                                              <p:pRg st="2" end="2"/>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nodeType="clickEffect" fill="hold" presetClass="entr" presetID="1">
                                  <p:stCondLst>
                                    <p:cond delay="0"/>
                                  </p:stCondLst>
                                  <p:childTnLst>
                                    <p:set>
                                      <p:cBhvr>
                                        <p:cTn id="150" dur="1" fill="hold">
                                          <p:stCondLst>
                                            <p:cond delay="0"/>
                                          </p:stCondLst>
                                        </p:cTn>
                                        <p:tgtEl>
                                          <p:spTgt spid="172">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Use case modeling</a:t>
            </a:r>
            <a:endParaRPr b="0" lang="en-US" sz="4400" spc="-1" strike="noStrike">
              <a:latin typeface="Arial"/>
            </a:endParaRPr>
          </a:p>
        </p:txBody>
      </p:sp>
      <p:sp>
        <p:nvSpPr>
          <p:cNvPr id="17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Use cases were developed originally to support requirements elicitation and now incorporated into the UML.</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Each use case represents a discrete task that involves external interaction with a system.</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Actors in a use case may be people or other systems.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Represented diagrammatically. </a:t>
            </a:r>
            <a:endParaRPr b="0" lang="en-US" sz="2800" spc="-1" strike="noStrike">
              <a:latin typeface="Arial"/>
            </a:endParaRPr>
          </a:p>
        </p:txBody>
      </p:sp>
      <p:sp>
        <p:nvSpPr>
          <p:cNvPr id="178"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5 System Modeling</a:t>
            </a:r>
            <a:endParaRPr b="0" lang="en-US" sz="1200" spc="-1" strike="noStrike">
              <a:latin typeface="Arial"/>
            </a:endParaRPr>
          </a:p>
        </p:txBody>
      </p:sp>
      <p:sp>
        <p:nvSpPr>
          <p:cNvPr id="179" name="CustomShape 4"/>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2940199F-DB21-4686-BCB4-B519610C5348}" type="slidenum">
              <a:rPr b="0" lang="en-US" sz="1200" spc="-1" strike="noStrike">
                <a:solidFill>
                  <a:srgbClr val="8b8b8b"/>
                </a:solidFill>
                <a:latin typeface="Calibri"/>
              </a:rPr>
              <a:t>5</a:t>
            </a:fld>
            <a:endParaRPr b="0" lang="en-US" sz="1200" spc="-1" strike="noStrike">
              <a:latin typeface="Arial"/>
            </a:endParaRPr>
          </a:p>
        </p:txBody>
      </p:sp>
      <p:sp>
        <p:nvSpPr>
          <p:cNvPr id="180" name="CustomShape 5"/>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151" dur="indefinite" restart="never" nodeType="tmRoot">
          <p:childTnLst>
            <p:seq>
              <p:cTn id="152" dur="indefinite" nodeType="mainSeq">
                <p:childTnLst>
                  <p:par>
                    <p:cTn id="153" fill="hold">
                      <p:stCondLst>
                        <p:cond delay="indefinite"/>
                      </p:stCondLst>
                      <p:childTnLst>
                        <p:par>
                          <p:cTn id="154" fill="hold">
                            <p:stCondLst>
                              <p:cond delay="0"/>
                            </p:stCondLst>
                            <p:childTnLst>
                              <p:par>
                                <p:cTn id="155" nodeType="clickEffect" fill="hold" presetClass="entr" presetID="1">
                                  <p:stCondLst>
                                    <p:cond delay="0"/>
                                  </p:stCondLst>
                                  <p:childTnLst>
                                    <p:set>
                                      <p:cBhvr>
                                        <p:cTn id="156" dur="1" fill="hold">
                                          <p:stCondLst>
                                            <p:cond delay="0"/>
                                          </p:stCondLst>
                                        </p:cTn>
                                        <p:tgtEl>
                                          <p:spTgt spid="177">
                                            <p:txEl>
                                              <p:pRg st="0" end="0"/>
                                            </p:txEl>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nodeType="clickEffect" fill="hold" presetClass="entr" presetID="1">
                                  <p:stCondLst>
                                    <p:cond delay="0"/>
                                  </p:stCondLst>
                                  <p:childTnLst>
                                    <p:set>
                                      <p:cBhvr>
                                        <p:cTn id="160" dur="1" fill="hold">
                                          <p:stCondLst>
                                            <p:cond delay="0"/>
                                          </p:stCondLst>
                                        </p:cTn>
                                        <p:tgtEl>
                                          <p:spTgt spid="177">
                                            <p:txEl>
                                              <p:pRg st="1" end="1"/>
                                            </p:txEl>
                                          </p:spTgt>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nodeType="clickEffect" fill="hold" presetClass="entr" presetID="1">
                                  <p:stCondLst>
                                    <p:cond delay="0"/>
                                  </p:stCondLst>
                                  <p:childTnLst>
                                    <p:set>
                                      <p:cBhvr>
                                        <p:cTn id="164" dur="1" fill="hold">
                                          <p:stCondLst>
                                            <p:cond delay="0"/>
                                          </p:stCondLst>
                                        </p:cTn>
                                        <p:tgtEl>
                                          <p:spTgt spid="177">
                                            <p:txEl>
                                              <p:pRg st="2" end="2"/>
                                            </p:txEl>
                                          </p:spTgt>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nodeType="clickEffect" fill="hold" presetClass="entr" presetID="1">
                                  <p:stCondLst>
                                    <p:cond delay="0"/>
                                  </p:stCondLst>
                                  <p:childTnLst>
                                    <p:set>
                                      <p:cBhvr>
                                        <p:cTn id="168" dur="1" fill="hold">
                                          <p:stCondLst>
                                            <p:cond delay="0"/>
                                          </p:stCondLst>
                                        </p:cTn>
                                        <p:tgtEl>
                                          <p:spTgt spid="177">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Transfer-data use case </a:t>
            </a:r>
            <a:endParaRPr b="0" lang="en-US" sz="4400" spc="-1" strike="noStrike">
              <a:latin typeface="Arial"/>
            </a:endParaRPr>
          </a:p>
        </p:txBody>
      </p:sp>
      <p:sp>
        <p:nvSpPr>
          <p:cNvPr id="182"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 use case in the Mentcare system</a:t>
            </a:r>
            <a:endParaRPr b="0" lang="en-US" sz="2800" spc="-1" strike="noStrike">
              <a:latin typeface="Arial"/>
            </a:endParaRPr>
          </a:p>
        </p:txBody>
      </p:sp>
      <p:sp>
        <p:nvSpPr>
          <p:cNvPr id="183"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5 System Modeling</a:t>
            </a:r>
            <a:endParaRPr b="0" lang="en-US" sz="1200" spc="-1" strike="noStrike">
              <a:latin typeface="Arial"/>
            </a:endParaRPr>
          </a:p>
        </p:txBody>
      </p:sp>
      <p:sp>
        <p:nvSpPr>
          <p:cNvPr id="184" name="CustomShape 4"/>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7B1F9D6D-BE59-4ADD-AB52-45B60C4D7723}" type="slidenum">
              <a:rPr b="0" lang="en-US" sz="1200" spc="-1" strike="noStrike">
                <a:solidFill>
                  <a:srgbClr val="8b8b8b"/>
                </a:solidFill>
                <a:latin typeface="Calibri"/>
              </a:rPr>
              <a:t>5</a:t>
            </a:fld>
            <a:endParaRPr b="0" lang="en-US" sz="1200" spc="-1" strike="noStrike">
              <a:latin typeface="Arial"/>
            </a:endParaRPr>
          </a:p>
        </p:txBody>
      </p:sp>
      <p:pic>
        <p:nvPicPr>
          <p:cNvPr id="185" name="Picture 3" descr=""/>
          <p:cNvPicPr/>
          <p:nvPr/>
        </p:nvPicPr>
        <p:blipFill>
          <a:blip r:embed="rId1"/>
          <a:stretch/>
        </p:blipFill>
        <p:spPr>
          <a:xfrm>
            <a:off x="2390760" y="3259800"/>
            <a:ext cx="7486200" cy="1214280"/>
          </a:xfrm>
          <a:prstGeom prst="rect">
            <a:avLst/>
          </a:prstGeom>
          <a:ln>
            <a:noFill/>
          </a:ln>
        </p:spPr>
      </p:pic>
      <p:sp>
        <p:nvSpPr>
          <p:cNvPr id="186" name="CustomShape 5"/>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Tabular description of the ‘Transfer data’ use-case </a:t>
            </a:r>
            <a:endParaRPr b="0" lang="en-US" sz="4400" spc="-1" strike="noStrike">
              <a:latin typeface="Arial"/>
            </a:endParaRPr>
          </a:p>
        </p:txBody>
      </p:sp>
      <p:sp>
        <p:nvSpPr>
          <p:cNvPr id="188" name="CustomShape 2"/>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5 System Modeling</a:t>
            </a:r>
            <a:endParaRPr b="0" lang="en-US" sz="1200" spc="-1" strike="noStrike">
              <a:latin typeface="Arial"/>
            </a:endParaRPr>
          </a:p>
        </p:txBody>
      </p:sp>
      <p:sp>
        <p:nvSpPr>
          <p:cNvPr id="189" name="CustomShape 3"/>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7EE8B46C-D1C0-4CDD-81D6-89CBD72F3458}" type="slidenum">
              <a:rPr b="0" lang="en-US" sz="1200" spc="-1" strike="noStrike">
                <a:solidFill>
                  <a:srgbClr val="8b8b8b"/>
                </a:solidFill>
                <a:latin typeface="Calibri"/>
              </a:rPr>
              <a:t>5</a:t>
            </a:fld>
            <a:endParaRPr b="0" lang="en-US" sz="1200" spc="-1" strike="noStrike">
              <a:latin typeface="Arial"/>
            </a:endParaRPr>
          </a:p>
        </p:txBody>
      </p:sp>
      <p:graphicFrame>
        <p:nvGraphicFramePr>
          <p:cNvPr id="190" name="Table 4"/>
          <p:cNvGraphicFramePr/>
          <p:nvPr/>
        </p:nvGraphicFramePr>
        <p:xfrm>
          <a:off x="2433600" y="1866960"/>
          <a:ext cx="7205040" cy="3162240"/>
        </p:xfrm>
        <a:graphic>
          <a:graphicData uri="http://schemas.openxmlformats.org/drawingml/2006/table">
            <a:tbl>
              <a:tblPr/>
              <a:tblGrid>
                <a:gridCol w="1935000"/>
                <a:gridCol w="5270400"/>
              </a:tblGrid>
              <a:tr h="317520">
                <a:tc gridSpan="2">
                  <a:txBody>
                    <a:bodyPr lIns="68400" rIns="68400">
                      <a:noAutofit/>
                    </a:bodyPr>
                    <a:p>
                      <a:pPr algn="just">
                        <a:lnSpc>
                          <a:spcPct val="100000"/>
                        </a:lnSpc>
                      </a:pPr>
                      <a:r>
                        <a:rPr b="1" lang="en-US" sz="1600" spc="-1" strike="noStrike">
                          <a:solidFill>
                            <a:srgbClr val="000000"/>
                          </a:solidFill>
                          <a:latin typeface="Arial"/>
                          <a:ea typeface="Times New Roman"/>
                        </a:rPr>
                        <a:t>MHC-PMS: Transfer data</a:t>
                      </a:r>
                      <a:endParaRPr b="0" lang="en-US" sz="16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hMerge="1">
                  <a:tcPr marL="90000" marR="90000">
                    <a:solidFill>
                      <a:srgbClr val="729fcf"/>
                    </a:solidFill>
                  </a:tcPr>
                </a:tc>
              </a:tr>
              <a:tr h="317520">
                <a:tc>
                  <a:txBody>
                    <a:bodyPr lIns="68400" rIns="68400">
                      <a:noAutofit/>
                    </a:bodyPr>
                    <a:p>
                      <a:pPr algn="just">
                        <a:lnSpc>
                          <a:spcPct val="100000"/>
                        </a:lnSpc>
                      </a:pPr>
                      <a:r>
                        <a:rPr b="0" lang="en-US" sz="1600" spc="-1" strike="noStrike">
                          <a:solidFill>
                            <a:srgbClr val="000000"/>
                          </a:solidFill>
                          <a:latin typeface="Arial"/>
                          <a:ea typeface="Times New Roman"/>
                        </a:rPr>
                        <a:t>Actors</a:t>
                      </a:r>
                      <a:endParaRPr b="0" lang="en-US" sz="1600" spc="-1" strike="noStrike">
                        <a:latin typeface="Arial"/>
                      </a:endParaRPr>
                    </a:p>
                  </a:txBody>
                  <a:tcPr marL="68400" marR="68400">
                    <a:lnL w="12240">
                      <a:solidFill>
                        <a:srgbClr val="ffffff"/>
                      </a:solidFill>
                    </a:lnL>
                    <a:lnR w="12240">
                      <a:solidFill>
                        <a:srgbClr val="ffffff"/>
                      </a:solidFill>
                    </a:lnR>
                    <a:lnT w="38160">
                      <a:solidFill>
                        <a:srgbClr val="ffffff"/>
                      </a:solidFill>
                    </a:lnT>
                    <a:lnB w="12240">
                      <a:solidFill>
                        <a:srgbClr val="ffffff"/>
                      </a:solidFill>
                    </a:lnB>
                    <a:solidFill>
                      <a:srgbClr val="d0d8e8"/>
                    </a:solidFill>
                  </a:tcPr>
                </a:tc>
                <a:tc>
                  <a:txBody>
                    <a:bodyPr lIns="68400" rIns="68400">
                      <a:noAutofit/>
                    </a:bodyPr>
                    <a:p>
                      <a:pPr algn="just">
                        <a:lnSpc>
                          <a:spcPct val="100000"/>
                        </a:lnSpc>
                      </a:pPr>
                      <a:r>
                        <a:rPr b="0" lang="en-US" sz="1600" spc="-1" strike="noStrike">
                          <a:solidFill>
                            <a:srgbClr val="000000"/>
                          </a:solidFill>
                          <a:latin typeface="Arial"/>
                          <a:ea typeface="Times New Roman"/>
                        </a:rPr>
                        <a:t>Medical receptionist, patient records system (PRS)</a:t>
                      </a:r>
                      <a:endParaRPr b="0" lang="en-US" sz="1600" spc="-1" strike="noStrike">
                        <a:latin typeface="Arial"/>
                      </a:endParaRPr>
                    </a:p>
                  </a:txBody>
                  <a:tcPr marL="68400" marR="68400">
                    <a:lnL w="12240">
                      <a:solidFill>
                        <a:srgbClr val="ffffff"/>
                      </a:solidFill>
                    </a:lnL>
                    <a:lnR w="12240">
                      <a:solidFill>
                        <a:srgbClr val="ffffff"/>
                      </a:solidFill>
                    </a:lnR>
                    <a:lnT w="38160">
                      <a:solidFill>
                        <a:srgbClr val="ffffff"/>
                      </a:solidFill>
                    </a:lnT>
                    <a:lnB w="12240">
                      <a:solidFill>
                        <a:srgbClr val="ffffff"/>
                      </a:solidFill>
                    </a:lnB>
                    <a:solidFill>
                      <a:srgbClr val="d0d8e8"/>
                    </a:solidFill>
                  </a:tcPr>
                </a:tc>
              </a:tr>
              <a:tr h="1446120">
                <a:tc>
                  <a:txBody>
                    <a:bodyPr lIns="68400" rIns="68400">
                      <a:noAutofit/>
                    </a:bodyPr>
                    <a:p>
                      <a:pPr algn="just">
                        <a:lnSpc>
                          <a:spcPct val="100000"/>
                        </a:lnSpc>
                      </a:pPr>
                      <a:r>
                        <a:rPr b="0" lang="en-US" sz="1600" spc="-1" strike="noStrike">
                          <a:solidFill>
                            <a:srgbClr val="000000"/>
                          </a:solidFill>
                          <a:latin typeface="Arial"/>
                          <a:ea typeface="Times New Roman"/>
                        </a:rPr>
                        <a:t>Description</a:t>
                      </a:r>
                      <a:endParaRPr b="0" lang="en-US"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lIns="68400" rIns="68400">
                      <a:noAutofit/>
                    </a:bodyPr>
                    <a:p>
                      <a:pPr algn="just">
                        <a:lnSpc>
                          <a:spcPct val="100000"/>
                        </a:lnSpc>
                      </a:pPr>
                      <a:r>
                        <a:rPr b="0" lang="en-US" sz="1600" spc="-1" strike="noStrike">
                          <a:solidFill>
                            <a:srgbClr val="000000"/>
                          </a:solidFill>
                          <a:latin typeface="Arial"/>
                          <a:ea typeface="Times New Roman"/>
                        </a:rPr>
                        <a:t>A receptionist may transfer data from the Mentcase system to a general patient record database that is maintained by a health authority. The information transferred may either be updated personal information (address, phone number, etc.) or a summary of the patient’s diagnosis and treatment.</a:t>
                      </a:r>
                      <a:endParaRPr b="0" lang="en-US"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r>
              <a:tr h="317520">
                <a:tc>
                  <a:txBody>
                    <a:bodyPr lIns="68400" rIns="68400">
                      <a:noAutofit/>
                    </a:bodyPr>
                    <a:p>
                      <a:pPr algn="just">
                        <a:lnSpc>
                          <a:spcPct val="100000"/>
                        </a:lnSpc>
                      </a:pPr>
                      <a:r>
                        <a:rPr b="0" lang="en-US" sz="1600" spc="-1" strike="noStrike">
                          <a:solidFill>
                            <a:srgbClr val="000000"/>
                          </a:solidFill>
                          <a:latin typeface="Arial"/>
                          <a:ea typeface="Times New Roman"/>
                        </a:rPr>
                        <a:t>Data</a:t>
                      </a:r>
                      <a:endParaRPr b="0" lang="en-US"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lIns="68400" rIns="68400">
                      <a:noAutofit/>
                    </a:bodyPr>
                    <a:p>
                      <a:pPr algn="just">
                        <a:lnSpc>
                          <a:spcPct val="100000"/>
                        </a:lnSpc>
                      </a:pPr>
                      <a:r>
                        <a:rPr b="0" lang="en-US" sz="1600" spc="-1" strike="noStrike">
                          <a:solidFill>
                            <a:srgbClr val="000000"/>
                          </a:solidFill>
                          <a:latin typeface="Arial"/>
                          <a:ea typeface="Times New Roman"/>
                        </a:rPr>
                        <a:t>Patient’s personal information, treatment summary</a:t>
                      </a:r>
                      <a:endParaRPr b="0" lang="en-US"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r>
              <a:tr h="317520">
                <a:tc>
                  <a:txBody>
                    <a:bodyPr lIns="68400" rIns="68400">
                      <a:noAutofit/>
                    </a:bodyPr>
                    <a:p>
                      <a:pPr algn="just">
                        <a:lnSpc>
                          <a:spcPct val="100000"/>
                        </a:lnSpc>
                      </a:pPr>
                      <a:r>
                        <a:rPr b="0" lang="en-US" sz="1600" spc="-1" strike="noStrike">
                          <a:solidFill>
                            <a:srgbClr val="000000"/>
                          </a:solidFill>
                          <a:latin typeface="Arial"/>
                          <a:ea typeface="Times New Roman"/>
                        </a:rPr>
                        <a:t>Stimulus</a:t>
                      </a:r>
                      <a:endParaRPr b="0" lang="en-US"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lIns="68400" rIns="68400">
                      <a:noAutofit/>
                    </a:bodyPr>
                    <a:p>
                      <a:pPr algn="just">
                        <a:lnSpc>
                          <a:spcPct val="100000"/>
                        </a:lnSpc>
                      </a:pPr>
                      <a:r>
                        <a:rPr b="0" lang="en-US" sz="1600" spc="-1" strike="noStrike">
                          <a:solidFill>
                            <a:srgbClr val="000000"/>
                          </a:solidFill>
                          <a:latin typeface="Arial"/>
                          <a:ea typeface="Times New Roman"/>
                        </a:rPr>
                        <a:t>User command issued by medical receptionist</a:t>
                      </a:r>
                      <a:endParaRPr b="0" lang="en-US"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r>
              <a:tr h="317520">
                <a:tc>
                  <a:txBody>
                    <a:bodyPr lIns="68400" rIns="68400">
                      <a:noAutofit/>
                    </a:bodyPr>
                    <a:p>
                      <a:pPr algn="just">
                        <a:lnSpc>
                          <a:spcPct val="100000"/>
                        </a:lnSpc>
                      </a:pPr>
                      <a:r>
                        <a:rPr b="0" lang="en-US" sz="1600" spc="-1" strike="noStrike">
                          <a:solidFill>
                            <a:srgbClr val="000000"/>
                          </a:solidFill>
                          <a:latin typeface="Arial"/>
                          <a:ea typeface="Times New Roman"/>
                        </a:rPr>
                        <a:t>Response</a:t>
                      </a:r>
                      <a:endParaRPr b="0" lang="en-US"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lIns="68400" rIns="68400">
                      <a:noAutofit/>
                    </a:bodyPr>
                    <a:p>
                      <a:pPr algn="just">
                        <a:lnSpc>
                          <a:spcPct val="100000"/>
                        </a:lnSpc>
                      </a:pPr>
                      <a:r>
                        <a:rPr b="0" lang="en-US" sz="1600" spc="-1" strike="noStrike">
                          <a:solidFill>
                            <a:srgbClr val="000000"/>
                          </a:solidFill>
                          <a:latin typeface="Arial"/>
                          <a:ea typeface="Times New Roman"/>
                        </a:rPr>
                        <a:t>Confirmation that PRS has been updated</a:t>
                      </a:r>
                      <a:endParaRPr b="0" lang="en-US"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r>
              <a:tr h="768960">
                <a:tc>
                  <a:txBody>
                    <a:bodyPr lIns="68400" rIns="68400">
                      <a:noAutofit/>
                    </a:bodyPr>
                    <a:p>
                      <a:pPr algn="just">
                        <a:lnSpc>
                          <a:spcPct val="100000"/>
                        </a:lnSpc>
                      </a:pPr>
                      <a:r>
                        <a:rPr b="0" lang="en-US" sz="1600" spc="-1" strike="noStrike">
                          <a:solidFill>
                            <a:srgbClr val="000000"/>
                          </a:solidFill>
                          <a:latin typeface="Arial"/>
                          <a:ea typeface="Times New Roman"/>
                        </a:rPr>
                        <a:t>Comments</a:t>
                      </a:r>
                      <a:endParaRPr b="0" lang="en-US"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lIns="68400" rIns="68400">
                      <a:noAutofit/>
                    </a:bodyPr>
                    <a:p>
                      <a:pPr algn="just">
                        <a:lnSpc>
                          <a:spcPct val="100000"/>
                        </a:lnSpc>
                      </a:pPr>
                      <a:r>
                        <a:rPr b="0" lang="en-US" sz="1600" spc="-1" strike="noStrike">
                          <a:solidFill>
                            <a:srgbClr val="000000"/>
                          </a:solidFill>
                          <a:latin typeface="Arial"/>
                          <a:ea typeface="Times New Roman"/>
                        </a:rPr>
                        <a:t>The receptionist must have appropriate security permissions to access the patient information and the PRS.</a:t>
                      </a:r>
                      <a:endParaRPr b="0" lang="en-US" sz="16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r>
            </a:tbl>
          </a:graphicData>
        </a:graphic>
      </p:graphicFrame>
      <p:sp>
        <p:nvSpPr>
          <p:cNvPr id="191" name="CustomShape 5"/>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Use cases in the Mentcare system involving the role ‘Medical Receptionist’……..</a:t>
            </a:r>
            <a:endParaRPr b="0" lang="en-US" sz="4400" spc="-1" strike="noStrike">
              <a:latin typeface="Arial"/>
            </a:endParaRPr>
          </a:p>
        </p:txBody>
      </p:sp>
      <p:sp>
        <p:nvSpPr>
          <p:cNvPr id="193" name="CustomShape 2"/>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5 System Modeling</a:t>
            </a:r>
            <a:endParaRPr b="0" lang="en-US" sz="1200" spc="-1" strike="noStrike">
              <a:latin typeface="Arial"/>
            </a:endParaRPr>
          </a:p>
        </p:txBody>
      </p:sp>
      <p:sp>
        <p:nvSpPr>
          <p:cNvPr id="194" name="CustomShape 3"/>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04287505-FF24-4B5E-BD78-057B83B81B06}" type="slidenum">
              <a:rPr b="0" lang="en-US" sz="1200" spc="-1" strike="noStrike">
                <a:solidFill>
                  <a:srgbClr val="8b8b8b"/>
                </a:solidFill>
                <a:latin typeface="Calibri"/>
              </a:rPr>
              <a:t>5</a:t>
            </a:fld>
            <a:endParaRPr b="0" lang="en-US" sz="1200" spc="-1" strike="noStrike">
              <a:latin typeface="Arial"/>
            </a:endParaRPr>
          </a:p>
        </p:txBody>
      </p:sp>
      <p:pic>
        <p:nvPicPr>
          <p:cNvPr id="195" name="Picture 3" descr=""/>
          <p:cNvPicPr/>
          <p:nvPr/>
        </p:nvPicPr>
        <p:blipFill>
          <a:blip r:embed="rId1"/>
          <a:stretch/>
        </p:blipFill>
        <p:spPr>
          <a:xfrm>
            <a:off x="3803760" y="1747800"/>
            <a:ext cx="4450680" cy="4794840"/>
          </a:xfrm>
          <a:prstGeom prst="rect">
            <a:avLst/>
          </a:prstGeom>
          <a:ln>
            <a:noFill/>
          </a:ln>
        </p:spPr>
      </p:pic>
      <p:sp>
        <p:nvSpPr>
          <p:cNvPr id="196" name="CustomShape 4"/>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Sequence diagrams</a:t>
            </a:r>
            <a:endParaRPr b="0" lang="en-US" sz="4400" spc="-1" strike="noStrike">
              <a:latin typeface="Arial"/>
            </a:endParaRPr>
          </a:p>
        </p:txBody>
      </p:sp>
      <p:sp>
        <p:nvSpPr>
          <p:cNvPr id="198"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Sequence diagrams are part of the UML and are used to model the interactions between the actors and the objects within a system.</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 sequence diagram shows the sequence of interactions that take place during a particular use case or use case instance.</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objects and actors involved are listed along the top of the diagram, with a dotted line drawn vertically from these.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endParaRPr b="0" lang="en-US" sz="2800" spc="-1" strike="noStrike">
              <a:latin typeface="Arial"/>
            </a:endParaRPr>
          </a:p>
        </p:txBody>
      </p:sp>
      <p:sp>
        <p:nvSpPr>
          <p:cNvPr id="199"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5 System Modeling</a:t>
            </a:r>
            <a:endParaRPr b="0" lang="en-US" sz="1200" spc="-1" strike="noStrike">
              <a:latin typeface="Arial"/>
            </a:endParaRPr>
          </a:p>
        </p:txBody>
      </p:sp>
      <p:sp>
        <p:nvSpPr>
          <p:cNvPr id="200" name="CustomShape 4"/>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CBECE34D-C4E7-4740-A14E-C1E9DC496794}" type="slidenum">
              <a:rPr b="0" lang="en-US" sz="1200" spc="-1" strike="noStrike">
                <a:solidFill>
                  <a:srgbClr val="8b8b8b"/>
                </a:solidFill>
                <a:latin typeface="Calibri"/>
              </a:rPr>
              <a:t>5</a:t>
            </a:fld>
            <a:endParaRPr b="0" lang="en-US" sz="1200" spc="-1" strike="noStrike">
              <a:latin typeface="Arial"/>
            </a:endParaRPr>
          </a:p>
        </p:txBody>
      </p:sp>
      <p:sp>
        <p:nvSpPr>
          <p:cNvPr id="201" name="CustomShape 5"/>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169" dur="indefinite" restart="never" nodeType="tmRoot">
          <p:childTnLst>
            <p:seq>
              <p:cTn id="170" dur="indefinite" nodeType="mainSeq">
                <p:childTnLst>
                  <p:par>
                    <p:cTn id="171" fill="hold">
                      <p:stCondLst>
                        <p:cond delay="indefinite"/>
                      </p:stCondLst>
                      <p:childTnLst>
                        <p:par>
                          <p:cTn id="172" fill="hold">
                            <p:stCondLst>
                              <p:cond delay="0"/>
                            </p:stCondLst>
                            <p:childTnLst>
                              <p:par>
                                <p:cTn id="173" nodeType="clickEffect" fill="hold" presetClass="entr" presetID="1">
                                  <p:stCondLst>
                                    <p:cond delay="0"/>
                                  </p:stCondLst>
                                  <p:childTnLst>
                                    <p:set>
                                      <p:cBhvr>
                                        <p:cTn id="174" dur="1" fill="hold">
                                          <p:stCondLst>
                                            <p:cond delay="0"/>
                                          </p:stCondLst>
                                        </p:cTn>
                                        <p:tgtEl>
                                          <p:spTgt spid="198">
                                            <p:txEl>
                                              <p:pRg st="0" end="0"/>
                                            </p:txEl>
                                          </p:spTgt>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nodeType="clickEffect" fill="hold" presetClass="entr" presetID="1">
                                  <p:stCondLst>
                                    <p:cond delay="0"/>
                                  </p:stCondLst>
                                  <p:childTnLst>
                                    <p:set>
                                      <p:cBhvr>
                                        <p:cTn id="178" dur="1" fill="hold">
                                          <p:stCondLst>
                                            <p:cond delay="0"/>
                                          </p:stCondLst>
                                        </p:cTn>
                                        <p:tgtEl>
                                          <p:spTgt spid="198">
                                            <p:txEl>
                                              <p:pRg st="1" end="1"/>
                                            </p:txEl>
                                          </p:spTgt>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nodeType="clickEffect" fill="hold" presetClass="entr" presetID="1">
                                  <p:stCondLst>
                                    <p:cond delay="0"/>
                                  </p:stCondLst>
                                  <p:childTnLst>
                                    <p:set>
                                      <p:cBhvr>
                                        <p:cTn id="182" dur="1" fill="hold">
                                          <p:stCondLst>
                                            <p:cond delay="0"/>
                                          </p:stCondLst>
                                        </p:cTn>
                                        <p:tgtEl>
                                          <p:spTgt spid="198">
                                            <p:txEl>
                                              <p:pRg st="2" end="2"/>
                                            </p:txEl>
                                          </p:spTgt>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nodeType="clickEffect" fill="hold" presetClass="entr" presetID="1">
                                  <p:stCondLst>
                                    <p:cond delay="0"/>
                                  </p:stCondLst>
                                  <p:childTnLst>
                                    <p:set>
                                      <p:cBhvr>
                                        <p:cTn id="186" dur="1" fill="hold">
                                          <p:stCondLst>
                                            <p:cond delay="0"/>
                                          </p:stCondLst>
                                        </p:cTn>
                                        <p:tgtEl>
                                          <p:spTgt spid="198">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System modeling</a:t>
            </a:r>
            <a:endParaRPr b="0" lang="en-US" sz="4400" spc="-1" strike="noStrike">
              <a:latin typeface="Arial"/>
            </a:endParaRPr>
          </a:p>
        </p:txBody>
      </p:sp>
      <p:sp>
        <p:nvSpPr>
          <p:cNvPr id="11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System modeling is the process of developing abstract models of a system, with each model presenting a different view or perspective of that system.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System modeling has now come to mean representing a system using some kind of graphical notation, which is now almost always based on notations in the Unified Modeling Language (UML).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System modeling helps the analyst to understand the functionality of the system and models are used to communicate with customers.</a:t>
            </a:r>
            <a:endParaRPr b="0" lang="en-US" sz="2800" spc="-1" strike="noStrike">
              <a:latin typeface="Arial"/>
            </a:endParaRPr>
          </a:p>
        </p:txBody>
      </p:sp>
      <p:sp>
        <p:nvSpPr>
          <p:cNvPr id="118"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5 System Modeling</a:t>
            </a:r>
            <a:endParaRPr b="0" lang="en-US" sz="1200" spc="-1" strike="noStrike">
              <a:latin typeface="Arial"/>
            </a:endParaRPr>
          </a:p>
        </p:txBody>
      </p:sp>
      <p:sp>
        <p:nvSpPr>
          <p:cNvPr id="119" name="CustomShape 4"/>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EB55016C-C43F-4682-A71C-BF25AB1ED101}" type="slidenum">
              <a:rPr b="0" lang="en-US" sz="1200" spc="-1" strike="noStrike">
                <a:solidFill>
                  <a:srgbClr val="8b8b8b"/>
                </a:solidFill>
                <a:latin typeface="Calibri"/>
              </a:rPr>
              <a:t>&lt;number&gt;</a:t>
            </a:fld>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1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117">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Sequence diagram for View patient information </a:t>
            </a:r>
            <a:endParaRPr b="0" lang="en-US" sz="4400" spc="-1" strike="noStrike">
              <a:latin typeface="Arial"/>
            </a:endParaRPr>
          </a:p>
        </p:txBody>
      </p:sp>
      <p:sp>
        <p:nvSpPr>
          <p:cNvPr id="203" name="CustomShape 2"/>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5 System Modeling</a:t>
            </a:r>
            <a:endParaRPr b="0" lang="en-US" sz="1200" spc="-1" strike="noStrike">
              <a:latin typeface="Arial"/>
            </a:endParaRPr>
          </a:p>
        </p:txBody>
      </p:sp>
      <p:sp>
        <p:nvSpPr>
          <p:cNvPr id="204" name="CustomShape 3"/>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E6654F63-AEF5-45BE-91AD-692BAD36D615}" type="slidenum">
              <a:rPr b="0" lang="en-US" sz="1200" spc="-1" strike="noStrike">
                <a:solidFill>
                  <a:srgbClr val="8b8b8b"/>
                </a:solidFill>
                <a:latin typeface="Calibri"/>
              </a:rPr>
              <a:t>5</a:t>
            </a:fld>
            <a:endParaRPr b="0" lang="en-US" sz="1200" spc="-1" strike="noStrike">
              <a:latin typeface="Arial"/>
            </a:endParaRPr>
          </a:p>
        </p:txBody>
      </p:sp>
      <p:pic>
        <p:nvPicPr>
          <p:cNvPr id="205" name="Picture 1" descr=""/>
          <p:cNvPicPr/>
          <p:nvPr/>
        </p:nvPicPr>
        <p:blipFill>
          <a:blip r:embed="rId1"/>
          <a:stretch/>
        </p:blipFill>
        <p:spPr>
          <a:xfrm>
            <a:off x="3073320" y="1663560"/>
            <a:ext cx="6200280" cy="4723920"/>
          </a:xfrm>
          <a:prstGeom prst="rect">
            <a:avLst/>
          </a:prstGeom>
          <a:ln>
            <a:noFill/>
          </a:ln>
        </p:spPr>
      </p:pic>
      <p:sp>
        <p:nvSpPr>
          <p:cNvPr id="206" name="CustomShape 4"/>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339840" y="0"/>
            <a:ext cx="9092520" cy="852480"/>
          </a:xfrm>
          <a:prstGeom prst="rect">
            <a:avLst/>
          </a:prstGeom>
          <a:noFill/>
          <a:ln>
            <a:noFill/>
          </a:ln>
        </p:spPr>
        <p:style>
          <a:lnRef idx="0"/>
          <a:fillRef idx="0"/>
          <a:effectRef idx="0"/>
          <a:fontRef idx="minor"/>
        </p:style>
        <p:txBody>
          <a:bodyPr lIns="90000" rIns="90000" tIns="45000" bIns="45000" anchor="ctr">
            <a:normAutofit fontScale="51000"/>
          </a:bodyPr>
          <a:p>
            <a:pPr>
              <a:lnSpc>
                <a:spcPct val="90000"/>
              </a:lnSpc>
            </a:pPr>
            <a:r>
              <a:rPr b="0" lang="en-US" sz="4400" spc="-1" strike="noStrike">
                <a:solidFill>
                  <a:srgbClr val="000000"/>
                </a:solidFill>
                <a:latin typeface="Calibri Light"/>
              </a:rPr>
              <a:t>Sequence diagram for Transfer Data </a:t>
            </a:r>
            <a:endParaRPr b="0" lang="en-US" sz="4400" spc="-1" strike="noStrike">
              <a:latin typeface="Arial"/>
            </a:endParaRPr>
          </a:p>
        </p:txBody>
      </p:sp>
      <p:sp>
        <p:nvSpPr>
          <p:cNvPr id="208" name="CustomShape 2"/>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5 System Modeling</a:t>
            </a:r>
            <a:endParaRPr b="0" lang="en-US" sz="1200" spc="-1" strike="noStrike">
              <a:latin typeface="Arial"/>
            </a:endParaRPr>
          </a:p>
        </p:txBody>
      </p:sp>
      <p:sp>
        <p:nvSpPr>
          <p:cNvPr id="209" name="CustomShape 3"/>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67BF5126-F837-43A3-A0F0-97EB8B7399D0}" type="slidenum">
              <a:rPr b="0" lang="en-US" sz="1200" spc="-1" strike="noStrike">
                <a:solidFill>
                  <a:srgbClr val="8b8b8b"/>
                </a:solidFill>
                <a:latin typeface="Calibri"/>
              </a:rPr>
              <a:t>21</a:t>
            </a:fld>
            <a:endParaRPr b="0" lang="en-US" sz="1200" spc="-1" strike="noStrike">
              <a:latin typeface="Arial"/>
            </a:endParaRPr>
          </a:p>
        </p:txBody>
      </p:sp>
      <p:pic>
        <p:nvPicPr>
          <p:cNvPr id="210" name="Picture 1" descr=""/>
          <p:cNvPicPr/>
          <p:nvPr/>
        </p:nvPicPr>
        <p:blipFill>
          <a:blip r:embed="rId1"/>
          <a:stretch/>
        </p:blipFill>
        <p:spPr>
          <a:xfrm>
            <a:off x="2139120" y="1549440"/>
            <a:ext cx="5493960" cy="5550120"/>
          </a:xfrm>
          <a:prstGeom prst="rect">
            <a:avLst/>
          </a:prstGeom>
          <a:ln>
            <a:noFill/>
          </a:ln>
        </p:spPr>
      </p:pic>
      <p:sp>
        <p:nvSpPr>
          <p:cNvPr id="211" name="CustomShape 4"/>
          <p:cNvSpPr/>
          <p:nvPr/>
        </p:nvSpPr>
        <p:spPr>
          <a:xfrm>
            <a:off x="1892160" y="1231920"/>
            <a:ext cx="7377840" cy="316800"/>
          </a:xfrm>
          <a:prstGeom prst="rect">
            <a:avLst/>
          </a:prstGeom>
          <a:solidFill>
            <a:schemeClr val="bg1"/>
          </a:solidFill>
          <a:ln>
            <a:solidFill>
              <a:schemeClr val="bg1"/>
            </a:solidFill>
            <a:round/>
          </a:ln>
          <a:effectLst>
            <a:outerShdw blurRad="4000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212" name="CustomShape 5"/>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1981080" y="2179800"/>
            <a:ext cx="8228880" cy="114228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US" sz="4400" spc="-1" strike="noStrike">
                <a:solidFill>
                  <a:srgbClr val="000000"/>
                </a:solidFill>
                <a:latin typeface="Calibri Light"/>
              </a:rPr>
              <a:t>Structural models</a:t>
            </a:r>
            <a:endParaRPr b="0" lang="en-US" sz="4400" spc="-1" strike="noStrike">
              <a:latin typeface="Arial"/>
            </a:endParaRPr>
          </a:p>
        </p:txBody>
      </p:sp>
      <p:sp>
        <p:nvSpPr>
          <p:cNvPr id="214" name="CustomShape 2"/>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5 System Modeling</a:t>
            </a:r>
            <a:endParaRPr b="0" lang="en-US" sz="1200" spc="-1" strike="noStrike">
              <a:latin typeface="Arial"/>
            </a:endParaRPr>
          </a:p>
        </p:txBody>
      </p:sp>
      <p:sp>
        <p:nvSpPr>
          <p:cNvPr id="215" name="CustomShape 3"/>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65118FE7-1D7C-47C0-A714-E1F681FFB5CF}" type="slidenum">
              <a:rPr b="0" lang="en-US" sz="1200" spc="-1" strike="noStrike">
                <a:solidFill>
                  <a:srgbClr val="8b8b8b"/>
                </a:solidFill>
                <a:latin typeface="Calibri"/>
              </a:rPr>
              <a:t>21</a:t>
            </a:fld>
            <a:endParaRPr b="0" lang="en-US" sz="1200" spc="-1" strike="noStrike">
              <a:latin typeface="Arial"/>
            </a:endParaRPr>
          </a:p>
        </p:txBody>
      </p:sp>
      <p:sp>
        <p:nvSpPr>
          <p:cNvPr id="216" name="CustomShape 4"/>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Structural models</a:t>
            </a:r>
            <a:endParaRPr b="0" lang="en-US" sz="4400" spc="-1" strike="noStrike">
              <a:latin typeface="Arial"/>
            </a:endParaRPr>
          </a:p>
        </p:txBody>
      </p:sp>
      <p:sp>
        <p:nvSpPr>
          <p:cNvPr id="218"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Structural models of software display the organization of a system in terms of the components that make up that system and their relationships.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You create structural models of a system when you are discussing and designing the system architecture. </a:t>
            </a:r>
            <a:endParaRPr b="0" lang="en-US" sz="2800" spc="-1" strike="noStrike">
              <a:latin typeface="Arial"/>
            </a:endParaRPr>
          </a:p>
        </p:txBody>
      </p:sp>
      <p:sp>
        <p:nvSpPr>
          <p:cNvPr id="219"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5 System Modeling</a:t>
            </a:r>
            <a:endParaRPr b="0" lang="en-US" sz="1200" spc="-1" strike="noStrike">
              <a:latin typeface="Arial"/>
            </a:endParaRPr>
          </a:p>
        </p:txBody>
      </p:sp>
      <p:sp>
        <p:nvSpPr>
          <p:cNvPr id="220" name="CustomShape 4"/>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6A56830F-6549-44EB-8A58-4EBDAFAB3857}" type="slidenum">
              <a:rPr b="0" lang="en-US" sz="1200" spc="-1" strike="noStrike">
                <a:solidFill>
                  <a:srgbClr val="8b8b8b"/>
                </a:solidFill>
                <a:latin typeface="Calibri"/>
              </a:rPr>
              <a:t>21</a:t>
            </a:fld>
            <a:endParaRPr b="0" lang="en-US" sz="1200" spc="-1" strike="noStrike">
              <a:latin typeface="Arial"/>
            </a:endParaRPr>
          </a:p>
        </p:txBody>
      </p:sp>
      <p:sp>
        <p:nvSpPr>
          <p:cNvPr id="221" name="CustomShape 5"/>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187" dur="indefinite" restart="never" nodeType="tmRoot">
          <p:childTnLst>
            <p:seq>
              <p:cTn id="188" dur="indefinite" nodeType="mainSeq">
                <p:childTnLst>
                  <p:par>
                    <p:cTn id="189" fill="hold">
                      <p:stCondLst>
                        <p:cond delay="indefinite"/>
                      </p:stCondLst>
                      <p:childTnLst>
                        <p:par>
                          <p:cTn id="190" fill="hold">
                            <p:stCondLst>
                              <p:cond delay="0"/>
                            </p:stCondLst>
                            <p:childTnLst>
                              <p:par>
                                <p:cTn id="191" nodeType="clickEffect" fill="hold" presetClass="entr" presetID="1">
                                  <p:stCondLst>
                                    <p:cond delay="0"/>
                                  </p:stCondLst>
                                  <p:childTnLst>
                                    <p:set>
                                      <p:cBhvr>
                                        <p:cTn id="192" dur="1" fill="hold">
                                          <p:stCondLst>
                                            <p:cond delay="0"/>
                                          </p:stCondLst>
                                        </p:cTn>
                                        <p:tgtEl>
                                          <p:spTgt spid="218">
                                            <p:txEl>
                                              <p:pRg st="0" end="0"/>
                                            </p:txEl>
                                          </p:spTgt>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nodeType="clickEffect" fill="hold" presetClass="entr" presetID="1">
                                  <p:stCondLst>
                                    <p:cond delay="0"/>
                                  </p:stCondLst>
                                  <p:childTnLst>
                                    <p:set>
                                      <p:cBhvr>
                                        <p:cTn id="196" dur="1" fill="hold">
                                          <p:stCondLst>
                                            <p:cond delay="0"/>
                                          </p:stCondLst>
                                        </p:cTn>
                                        <p:tgtEl>
                                          <p:spTgt spid="218">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Class diagrams</a:t>
            </a:r>
            <a:endParaRPr b="0" lang="en-US" sz="4400" spc="-1" strike="noStrike">
              <a:latin typeface="Arial"/>
            </a:endParaRPr>
          </a:p>
        </p:txBody>
      </p:sp>
      <p:sp>
        <p:nvSpPr>
          <p:cNvPr id="22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Class diagrams are used when developing an object-oriented system model to show the classes in a system and the associations between these classes.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An object class can be thought of as a general definition of one kind of system object.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An association is a link between classes that indicates that there is some relationship between these classes.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When you are developing models during the early stages of the software engineering process, objects represent something in the real world, such as a patient, a prescription, doctor, etc. </a:t>
            </a:r>
            <a:endParaRPr b="0" lang="en-US" sz="2800" spc="-1" strike="noStrike">
              <a:latin typeface="Arial"/>
            </a:endParaRPr>
          </a:p>
        </p:txBody>
      </p:sp>
      <p:sp>
        <p:nvSpPr>
          <p:cNvPr id="224"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5 System Modeling</a:t>
            </a:r>
            <a:endParaRPr b="0" lang="en-US" sz="1200" spc="-1" strike="noStrike">
              <a:latin typeface="Arial"/>
            </a:endParaRPr>
          </a:p>
        </p:txBody>
      </p:sp>
      <p:sp>
        <p:nvSpPr>
          <p:cNvPr id="225" name="CustomShape 4"/>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91783788-2B2F-443A-BFEC-7DFAE598DA8A}" type="slidenum">
              <a:rPr b="0" lang="en-US" sz="1200" spc="-1" strike="noStrike">
                <a:solidFill>
                  <a:srgbClr val="8b8b8b"/>
                </a:solidFill>
                <a:latin typeface="Calibri"/>
              </a:rPr>
              <a:t>21</a:t>
            </a:fld>
            <a:endParaRPr b="0" lang="en-US" sz="1200" spc="-1" strike="noStrike">
              <a:latin typeface="Arial"/>
            </a:endParaRPr>
          </a:p>
        </p:txBody>
      </p:sp>
      <p:sp>
        <p:nvSpPr>
          <p:cNvPr id="226" name="CustomShape 5"/>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197" dur="indefinite" restart="never" nodeType="tmRoot">
          <p:childTnLst>
            <p:seq>
              <p:cTn id="198" dur="indefinite" nodeType="mainSeq">
                <p:childTnLst>
                  <p:par>
                    <p:cTn id="199" fill="hold">
                      <p:stCondLst>
                        <p:cond delay="indefinite"/>
                      </p:stCondLst>
                      <p:childTnLst>
                        <p:par>
                          <p:cTn id="200" fill="hold">
                            <p:stCondLst>
                              <p:cond delay="0"/>
                            </p:stCondLst>
                            <p:childTnLst>
                              <p:par>
                                <p:cTn id="201" nodeType="clickEffect" fill="hold" presetClass="entr" presetID="1">
                                  <p:stCondLst>
                                    <p:cond delay="0"/>
                                  </p:stCondLst>
                                  <p:childTnLst>
                                    <p:set>
                                      <p:cBhvr>
                                        <p:cTn id="202" dur="1" fill="hold">
                                          <p:stCondLst>
                                            <p:cond delay="0"/>
                                          </p:stCondLst>
                                        </p:cTn>
                                        <p:tgtEl>
                                          <p:spTgt spid="223">
                                            <p:txEl>
                                              <p:pRg st="0" end="0"/>
                                            </p:txEl>
                                          </p:spTgt>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nodeType="clickEffect" fill="hold" presetClass="entr" presetID="1">
                                  <p:stCondLst>
                                    <p:cond delay="0"/>
                                  </p:stCondLst>
                                  <p:childTnLst>
                                    <p:set>
                                      <p:cBhvr>
                                        <p:cTn id="206" dur="1" fill="hold">
                                          <p:stCondLst>
                                            <p:cond delay="0"/>
                                          </p:stCondLst>
                                        </p:cTn>
                                        <p:tgtEl>
                                          <p:spTgt spid="223">
                                            <p:txEl>
                                              <p:pRg st="1" end="1"/>
                                            </p:txEl>
                                          </p:spTgt>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nodeType="clickEffect" fill="hold" presetClass="entr" presetID="1">
                                  <p:stCondLst>
                                    <p:cond delay="0"/>
                                  </p:stCondLst>
                                  <p:childTnLst>
                                    <p:set>
                                      <p:cBhvr>
                                        <p:cTn id="210" dur="1" fill="hold">
                                          <p:stCondLst>
                                            <p:cond delay="0"/>
                                          </p:stCondLst>
                                        </p:cTn>
                                        <p:tgtEl>
                                          <p:spTgt spid="223">
                                            <p:txEl>
                                              <p:pRg st="2" end="2"/>
                                            </p:txEl>
                                          </p:spTgt>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nodeType="clickEffect" fill="hold" presetClass="entr" presetID="1">
                                  <p:stCondLst>
                                    <p:cond delay="0"/>
                                  </p:stCondLst>
                                  <p:childTnLst>
                                    <p:set>
                                      <p:cBhvr>
                                        <p:cTn id="214" dur="1" fill="hold">
                                          <p:stCondLst>
                                            <p:cond delay="0"/>
                                          </p:stCondLst>
                                        </p:cTn>
                                        <p:tgtEl>
                                          <p:spTgt spid="223">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UML classes and association </a:t>
            </a:r>
            <a:endParaRPr b="0" lang="en-US" sz="4400" spc="-1" strike="noStrike">
              <a:latin typeface="Arial"/>
            </a:endParaRPr>
          </a:p>
        </p:txBody>
      </p:sp>
      <p:sp>
        <p:nvSpPr>
          <p:cNvPr id="228" name="CustomShape 2"/>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5 System Modeling</a:t>
            </a:r>
            <a:endParaRPr b="0" lang="en-US" sz="1200" spc="-1" strike="noStrike">
              <a:latin typeface="Arial"/>
            </a:endParaRPr>
          </a:p>
        </p:txBody>
      </p:sp>
      <p:sp>
        <p:nvSpPr>
          <p:cNvPr id="229" name="CustomShape 3"/>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272BCDFB-CA4E-4805-AAA9-E31BBF142951}" type="slidenum">
              <a:rPr b="0" lang="en-US" sz="1200" spc="-1" strike="noStrike">
                <a:solidFill>
                  <a:srgbClr val="8b8b8b"/>
                </a:solidFill>
                <a:latin typeface="Calibri"/>
              </a:rPr>
              <a:t>21</a:t>
            </a:fld>
            <a:endParaRPr b="0" lang="en-US" sz="1200" spc="-1" strike="noStrike">
              <a:latin typeface="Arial"/>
            </a:endParaRPr>
          </a:p>
        </p:txBody>
      </p:sp>
      <p:pic>
        <p:nvPicPr>
          <p:cNvPr id="230" name="Picture 3" descr=""/>
          <p:cNvPicPr/>
          <p:nvPr/>
        </p:nvPicPr>
        <p:blipFill>
          <a:blip r:embed="rId1"/>
          <a:stretch/>
        </p:blipFill>
        <p:spPr>
          <a:xfrm>
            <a:off x="3600360" y="3060720"/>
            <a:ext cx="5311440" cy="951840"/>
          </a:xfrm>
          <a:prstGeom prst="rect">
            <a:avLst/>
          </a:prstGeom>
          <a:ln>
            <a:noFill/>
          </a:ln>
        </p:spPr>
      </p:pic>
      <p:sp>
        <p:nvSpPr>
          <p:cNvPr id="231" name="CustomShape 4"/>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Classes and associations in the MHC-PMS </a:t>
            </a:r>
            <a:endParaRPr b="0" lang="en-US" sz="4400" spc="-1" strike="noStrike">
              <a:latin typeface="Arial"/>
            </a:endParaRPr>
          </a:p>
        </p:txBody>
      </p:sp>
      <p:sp>
        <p:nvSpPr>
          <p:cNvPr id="233" name="CustomShape 2"/>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5 System Modeling</a:t>
            </a:r>
            <a:endParaRPr b="0" lang="en-US" sz="1200" spc="-1" strike="noStrike">
              <a:latin typeface="Arial"/>
            </a:endParaRPr>
          </a:p>
        </p:txBody>
      </p:sp>
      <p:sp>
        <p:nvSpPr>
          <p:cNvPr id="234" name="CustomShape 3"/>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BB862B8E-D83E-4D07-9671-54ADE6831310}" type="slidenum">
              <a:rPr b="0" lang="en-US" sz="1200" spc="-1" strike="noStrike">
                <a:solidFill>
                  <a:srgbClr val="8b8b8b"/>
                </a:solidFill>
                <a:latin typeface="Calibri"/>
              </a:rPr>
              <a:t>21</a:t>
            </a:fld>
            <a:endParaRPr b="0" lang="en-US" sz="1200" spc="-1" strike="noStrike">
              <a:latin typeface="Arial"/>
            </a:endParaRPr>
          </a:p>
        </p:txBody>
      </p:sp>
      <p:pic>
        <p:nvPicPr>
          <p:cNvPr id="235" name="Picture 3" descr=""/>
          <p:cNvPicPr/>
          <p:nvPr/>
        </p:nvPicPr>
        <p:blipFill>
          <a:blip r:embed="rId1"/>
          <a:stretch/>
        </p:blipFill>
        <p:spPr>
          <a:xfrm>
            <a:off x="2597040" y="1746360"/>
            <a:ext cx="6676560" cy="4476960"/>
          </a:xfrm>
          <a:prstGeom prst="rect">
            <a:avLst/>
          </a:prstGeom>
          <a:ln>
            <a:noFill/>
          </a:ln>
        </p:spPr>
      </p:pic>
      <p:sp>
        <p:nvSpPr>
          <p:cNvPr id="236" name="CustomShape 4"/>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The Consultation class </a:t>
            </a:r>
            <a:endParaRPr b="0" lang="en-US" sz="4400" spc="-1" strike="noStrike">
              <a:latin typeface="Arial"/>
            </a:endParaRPr>
          </a:p>
        </p:txBody>
      </p:sp>
      <p:sp>
        <p:nvSpPr>
          <p:cNvPr id="238" name="CustomShape 2"/>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5 System Modeling</a:t>
            </a:r>
            <a:endParaRPr b="0" lang="en-US" sz="1200" spc="-1" strike="noStrike">
              <a:latin typeface="Arial"/>
            </a:endParaRPr>
          </a:p>
        </p:txBody>
      </p:sp>
      <p:sp>
        <p:nvSpPr>
          <p:cNvPr id="239" name="CustomShape 3"/>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F4B8F96D-2616-45F1-BD07-579351CF756B}" type="slidenum">
              <a:rPr b="0" lang="en-US" sz="1200" spc="-1" strike="noStrike">
                <a:solidFill>
                  <a:srgbClr val="8b8b8b"/>
                </a:solidFill>
                <a:latin typeface="Calibri"/>
              </a:rPr>
              <a:t>&lt;number&gt;</a:t>
            </a:fld>
            <a:endParaRPr b="0" lang="en-US" sz="1200" spc="-1" strike="noStrike">
              <a:latin typeface="Arial"/>
            </a:endParaRPr>
          </a:p>
        </p:txBody>
      </p:sp>
      <p:pic>
        <p:nvPicPr>
          <p:cNvPr id="240" name="Picture 3" descr=""/>
          <p:cNvPicPr/>
          <p:nvPr/>
        </p:nvPicPr>
        <p:blipFill>
          <a:blip r:embed="rId1"/>
          <a:stretch/>
        </p:blipFill>
        <p:spPr>
          <a:xfrm>
            <a:off x="4788000" y="1727280"/>
            <a:ext cx="2653560" cy="4549680"/>
          </a:xfrm>
          <a:prstGeom prst="rect">
            <a:avLst/>
          </a:prstGeom>
          <a:ln>
            <a:noFill/>
          </a:ln>
        </p:spPr>
      </p:pic>
      <p:sp>
        <p:nvSpPr>
          <p:cNvPr id="241" name="CustomShape 4"/>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Generalization</a:t>
            </a:r>
            <a:endParaRPr b="0" lang="en-US" sz="4400" spc="-1" strike="noStrike">
              <a:latin typeface="Arial"/>
            </a:endParaRPr>
          </a:p>
        </p:txBody>
      </p:sp>
      <p:sp>
        <p:nvSpPr>
          <p:cNvPr id="24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Generalization is an everyday technique that we use to manage complexity.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Rather than learn the detailed characteristics of every entity that we experience, we place these entities in more general classes (animals, cars, houses, etc.) and learn the characteristics of these classes.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This allows us to infer that different members of these classes have some common characteristics e.g. squirrels and rats are rodents. </a:t>
            </a:r>
            <a:endParaRPr b="0" lang="en-US" sz="2800" spc="-1" strike="noStrike">
              <a:latin typeface="Arial"/>
            </a:endParaRPr>
          </a:p>
        </p:txBody>
      </p:sp>
      <p:sp>
        <p:nvSpPr>
          <p:cNvPr id="244"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5 System Modeling</a:t>
            </a:r>
            <a:endParaRPr b="0" lang="en-US" sz="1200" spc="-1" strike="noStrike">
              <a:latin typeface="Arial"/>
            </a:endParaRPr>
          </a:p>
        </p:txBody>
      </p:sp>
      <p:sp>
        <p:nvSpPr>
          <p:cNvPr id="245" name="CustomShape 4"/>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9CD0E348-49DF-43D1-A76C-06149DB94617}" type="slidenum">
              <a:rPr b="0" lang="en-US" sz="1200" spc="-1" strike="noStrike">
                <a:solidFill>
                  <a:srgbClr val="8b8b8b"/>
                </a:solidFill>
                <a:latin typeface="Calibri"/>
              </a:rPr>
              <a:t>&lt;number&gt;</a:t>
            </a:fld>
            <a:endParaRPr b="0" lang="en-US" sz="1200" spc="-1" strike="noStrike">
              <a:latin typeface="Arial"/>
            </a:endParaRPr>
          </a:p>
        </p:txBody>
      </p:sp>
      <p:sp>
        <p:nvSpPr>
          <p:cNvPr id="246" name="CustomShape 5"/>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Generalization</a:t>
            </a:r>
            <a:endParaRPr b="0" lang="en-US" sz="4400" spc="-1" strike="noStrike">
              <a:latin typeface="Arial"/>
            </a:endParaRPr>
          </a:p>
        </p:txBody>
      </p:sp>
      <p:sp>
        <p:nvSpPr>
          <p:cNvPr id="248"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100" spc="-1" strike="noStrike">
                <a:solidFill>
                  <a:srgbClr val="000000"/>
                </a:solidFill>
                <a:latin typeface="Calibri"/>
              </a:rPr>
              <a:t>In modeling systems, it is often useful to examine the classes in a system to see if there is scope for generalization. If changes are proposed, then you do not have to look at all classes in the system to see if they are affected by the change. </a:t>
            </a:r>
            <a:endParaRPr b="0" lang="en-US" sz="2100" spc="-1" strike="noStrike">
              <a:latin typeface="Arial"/>
            </a:endParaRPr>
          </a:p>
          <a:p>
            <a:pPr marL="228600" indent="-227880">
              <a:lnSpc>
                <a:spcPct val="90000"/>
              </a:lnSpc>
              <a:spcBef>
                <a:spcPts val="1001"/>
              </a:spcBef>
              <a:buClr>
                <a:srgbClr val="000000"/>
              </a:buClr>
              <a:buFont typeface="Arial"/>
              <a:buChar char="•"/>
            </a:pPr>
            <a:r>
              <a:rPr b="0" lang="en-US" sz="2100" spc="-1" strike="noStrike">
                <a:solidFill>
                  <a:srgbClr val="000000"/>
                </a:solidFill>
                <a:latin typeface="Calibri"/>
              </a:rPr>
              <a:t>In object-oriented languages, such as Java, generalization is implemented using the class inheritance mechanisms built into the language. </a:t>
            </a:r>
            <a:endParaRPr b="0" lang="en-US" sz="2100" spc="-1" strike="noStrike">
              <a:latin typeface="Arial"/>
            </a:endParaRPr>
          </a:p>
          <a:p>
            <a:pPr marL="228600" indent="-227880">
              <a:lnSpc>
                <a:spcPct val="90000"/>
              </a:lnSpc>
              <a:spcBef>
                <a:spcPts val="1001"/>
              </a:spcBef>
              <a:buClr>
                <a:srgbClr val="000000"/>
              </a:buClr>
              <a:buFont typeface="Arial"/>
              <a:buChar char="•"/>
            </a:pPr>
            <a:r>
              <a:rPr b="0" lang="en-US" sz="2100" spc="-1" strike="noStrike">
                <a:solidFill>
                  <a:srgbClr val="000000"/>
                </a:solidFill>
                <a:latin typeface="Calibri"/>
              </a:rPr>
              <a:t>In a generalization, the attributes and operations associated with higher-level classes are also associated with the lower-level classes.</a:t>
            </a:r>
            <a:endParaRPr b="0" lang="en-US" sz="2100" spc="-1" strike="noStrike">
              <a:latin typeface="Arial"/>
            </a:endParaRPr>
          </a:p>
          <a:p>
            <a:pPr marL="228600" indent="-227880">
              <a:lnSpc>
                <a:spcPct val="90000"/>
              </a:lnSpc>
              <a:spcBef>
                <a:spcPts val="1001"/>
              </a:spcBef>
              <a:buClr>
                <a:srgbClr val="000000"/>
              </a:buClr>
              <a:buFont typeface="Arial"/>
              <a:buChar char="•"/>
            </a:pPr>
            <a:r>
              <a:rPr b="0" lang="en-US" sz="2100" spc="-1" strike="noStrike">
                <a:solidFill>
                  <a:srgbClr val="000000"/>
                </a:solidFill>
                <a:latin typeface="Calibri"/>
              </a:rPr>
              <a:t> </a:t>
            </a:r>
            <a:r>
              <a:rPr b="0" lang="en-US" sz="2100" spc="-1" strike="noStrike">
                <a:solidFill>
                  <a:srgbClr val="000000"/>
                </a:solidFill>
                <a:latin typeface="Calibri"/>
              </a:rPr>
              <a:t>The lower-level classes are subclasses inherit the attributes and operations from their superclasses. These lower-level classes then add more specific attributes and operations. </a:t>
            </a:r>
            <a:endParaRPr b="0" lang="en-US" sz="2100" spc="-1" strike="noStrike">
              <a:latin typeface="Arial"/>
            </a:endParaRPr>
          </a:p>
        </p:txBody>
      </p:sp>
      <p:sp>
        <p:nvSpPr>
          <p:cNvPr id="249"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5 System Modeling</a:t>
            </a:r>
            <a:endParaRPr b="0" lang="en-US" sz="1200" spc="-1" strike="noStrike">
              <a:latin typeface="Arial"/>
            </a:endParaRPr>
          </a:p>
        </p:txBody>
      </p:sp>
      <p:sp>
        <p:nvSpPr>
          <p:cNvPr id="250" name="CustomShape 4"/>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BCE48C5B-E4A4-4E12-B25C-6972D92C48F5}" type="slidenum">
              <a:rPr b="0" lang="en-US" sz="1200" spc="-1" strike="noStrike">
                <a:solidFill>
                  <a:srgbClr val="8b8b8b"/>
                </a:solidFill>
                <a:latin typeface="Calibri"/>
              </a:rPr>
              <a:t>&lt;number&gt;</a:t>
            </a:fld>
            <a:endParaRPr b="0" lang="en-US" sz="1200" spc="-1" strike="noStrike">
              <a:latin typeface="Arial"/>
            </a:endParaRPr>
          </a:p>
        </p:txBody>
      </p:sp>
      <p:sp>
        <p:nvSpPr>
          <p:cNvPr id="251" name="CustomShape 5"/>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215" dur="indefinite" restart="never" nodeType="tmRoot">
          <p:childTnLst>
            <p:seq>
              <p:cTn id="216" dur="indefinite" nodeType="mainSeq">
                <p:childTnLst>
                  <p:par>
                    <p:cTn id="217" fill="hold">
                      <p:stCondLst>
                        <p:cond delay="indefinite"/>
                      </p:stCondLst>
                      <p:childTnLst>
                        <p:par>
                          <p:cTn id="218" fill="hold">
                            <p:stCondLst>
                              <p:cond delay="0"/>
                            </p:stCondLst>
                            <p:childTnLst>
                              <p:par>
                                <p:cTn id="219" nodeType="clickEffect" fill="hold" presetClass="entr" presetID="1">
                                  <p:stCondLst>
                                    <p:cond delay="0"/>
                                  </p:stCondLst>
                                  <p:childTnLst>
                                    <p:set>
                                      <p:cBhvr>
                                        <p:cTn id="220" dur="1" fill="hold">
                                          <p:stCondLst>
                                            <p:cond delay="0"/>
                                          </p:stCondLst>
                                        </p:cTn>
                                        <p:tgtEl>
                                          <p:spTgt spid="248">
                                            <p:txEl>
                                              <p:pRg st="0" end="0"/>
                                            </p:txEl>
                                          </p:spTgt>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nodeType="clickEffect" fill="hold" presetClass="entr" presetID="1">
                                  <p:stCondLst>
                                    <p:cond delay="0"/>
                                  </p:stCondLst>
                                  <p:childTnLst>
                                    <p:set>
                                      <p:cBhvr>
                                        <p:cTn id="224" dur="1" fill="hold">
                                          <p:stCondLst>
                                            <p:cond delay="0"/>
                                          </p:stCondLst>
                                        </p:cTn>
                                        <p:tgtEl>
                                          <p:spTgt spid="248">
                                            <p:txEl>
                                              <p:pRg st="1" end="1"/>
                                            </p:txEl>
                                          </p:spTgt>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nodeType="clickEffect" fill="hold" presetClass="entr" presetID="1">
                                  <p:stCondLst>
                                    <p:cond delay="0"/>
                                  </p:stCondLst>
                                  <p:childTnLst>
                                    <p:set>
                                      <p:cBhvr>
                                        <p:cTn id="228" dur="1" fill="hold">
                                          <p:stCondLst>
                                            <p:cond delay="0"/>
                                          </p:stCondLst>
                                        </p:cTn>
                                        <p:tgtEl>
                                          <p:spTgt spid="248">
                                            <p:txEl>
                                              <p:pRg st="2" end="2"/>
                                            </p:txEl>
                                          </p:spTgt>
                                        </p:tgtEl>
                                        <p:attrNameLst>
                                          <p:attrName>style.visibility</p:attrName>
                                        </p:attrNameLst>
                                      </p:cBhvr>
                                      <p:to>
                                        <p:strVal val="visible"/>
                                      </p:to>
                                    </p:set>
                                  </p:childTnLst>
                                </p:cTn>
                              </p:par>
                            </p:childTnLst>
                          </p:cTn>
                        </p:par>
                      </p:childTnLst>
                    </p:cTn>
                  </p:par>
                  <p:par>
                    <p:cTn id="229" fill="hold">
                      <p:stCondLst>
                        <p:cond delay="indefinite"/>
                      </p:stCondLst>
                      <p:childTnLst>
                        <p:par>
                          <p:cTn id="230" fill="hold">
                            <p:stCondLst>
                              <p:cond delay="0"/>
                            </p:stCondLst>
                            <p:childTnLst>
                              <p:par>
                                <p:cTn id="231" nodeType="clickEffect" fill="hold" presetClass="entr" presetID="1">
                                  <p:stCondLst>
                                    <p:cond delay="0"/>
                                  </p:stCondLst>
                                  <p:childTnLst>
                                    <p:set>
                                      <p:cBhvr>
                                        <p:cTn id="232" dur="1" fill="hold">
                                          <p:stCondLst>
                                            <p:cond delay="0"/>
                                          </p:stCondLst>
                                        </p:cTn>
                                        <p:tgtEl>
                                          <p:spTgt spid="248">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838080" y="365040"/>
            <a:ext cx="10514880" cy="1324800"/>
          </a:xfrm>
          <a:prstGeom prst="rect">
            <a:avLst/>
          </a:prstGeom>
          <a:noFill/>
          <a:ln>
            <a:noFill/>
          </a:ln>
        </p:spPr>
        <p:style>
          <a:lnRef idx="0"/>
          <a:fillRef idx="0"/>
          <a:effectRef idx="0"/>
          <a:fontRef idx="minor"/>
        </p:style>
        <p:txBody>
          <a:bodyPr lIns="90360" rIns="90360" tIns="44280" bIns="44280" anchor="ctr">
            <a:normAutofit/>
          </a:bodyPr>
          <a:p>
            <a:pPr>
              <a:lnSpc>
                <a:spcPct val="90000"/>
              </a:lnSpc>
            </a:pPr>
            <a:r>
              <a:rPr b="0" lang="en-US" sz="4400" spc="-1" strike="noStrike">
                <a:solidFill>
                  <a:srgbClr val="000000"/>
                </a:solidFill>
                <a:latin typeface="Calibri Light"/>
              </a:rPr>
              <a:t>Existing and planned system models</a:t>
            </a:r>
            <a:endParaRPr b="0" lang="en-US" sz="4400" spc="-1" strike="noStrike">
              <a:latin typeface="Arial"/>
            </a:endParaRPr>
          </a:p>
        </p:txBody>
      </p:sp>
      <p:sp>
        <p:nvSpPr>
          <p:cNvPr id="121" name="CustomShape 2"/>
          <p:cNvSpPr/>
          <p:nvPr/>
        </p:nvSpPr>
        <p:spPr>
          <a:xfrm>
            <a:off x="838080" y="1825560"/>
            <a:ext cx="10514880" cy="4350600"/>
          </a:xfrm>
          <a:prstGeom prst="rect">
            <a:avLst/>
          </a:prstGeom>
          <a:noFill/>
          <a:ln>
            <a:noFill/>
          </a:ln>
        </p:spPr>
        <p:style>
          <a:lnRef idx="0"/>
          <a:fillRef idx="0"/>
          <a:effectRef idx="0"/>
          <a:fontRef idx="minor"/>
        </p:style>
        <p:txBody>
          <a:bodyPr lIns="90360" rIns="90360" tIns="44280" bIns="44280">
            <a:normAutofit/>
          </a:bodyPr>
          <a:p>
            <a:pPr marL="228600" indent="-227880">
              <a:lnSpc>
                <a:spcPct val="90000"/>
              </a:lnSpc>
              <a:spcBef>
                <a:spcPts val="1001"/>
              </a:spcBef>
              <a:buClr>
                <a:srgbClr val="000000"/>
              </a:buClr>
              <a:buFont typeface="Arial"/>
              <a:buChar char="•"/>
            </a:pPr>
            <a:r>
              <a:rPr b="0" lang="en-US" sz="2200" spc="-1" strike="noStrike">
                <a:solidFill>
                  <a:srgbClr val="000000"/>
                </a:solidFill>
                <a:latin typeface="Calibri"/>
              </a:rPr>
              <a:t>Models of the existing system are used during requirements engineering. They help clarify what the existing system does and can be used as a basis for discussing its strengths and weaknesses. These then lead to requirements for the new system.</a:t>
            </a:r>
            <a:endParaRPr b="0" lang="en-US" sz="2200" spc="-1" strike="noStrike">
              <a:latin typeface="Arial"/>
            </a:endParaRPr>
          </a:p>
          <a:p>
            <a:pPr marL="228600" indent="-227880">
              <a:lnSpc>
                <a:spcPct val="90000"/>
              </a:lnSpc>
              <a:spcBef>
                <a:spcPts val="1001"/>
              </a:spcBef>
              <a:buClr>
                <a:srgbClr val="000000"/>
              </a:buClr>
              <a:buFont typeface="Arial"/>
              <a:buChar char="•"/>
            </a:pPr>
            <a:r>
              <a:rPr b="0" lang="en-US" sz="2200" spc="-1" strike="noStrike">
                <a:solidFill>
                  <a:srgbClr val="000000"/>
                </a:solidFill>
                <a:latin typeface="Calibri"/>
              </a:rPr>
              <a:t>Models of the new system are used during requirements engineering to help explain the proposed requirements to other system stakeholders. Engineers use these models to discuss design proposals and to document the system for implementation. </a:t>
            </a:r>
            <a:endParaRPr b="0" lang="en-US" sz="2200" spc="-1" strike="noStrike">
              <a:latin typeface="Arial"/>
            </a:endParaRPr>
          </a:p>
          <a:p>
            <a:pPr marL="228600" indent="-227880">
              <a:lnSpc>
                <a:spcPct val="90000"/>
              </a:lnSpc>
              <a:spcBef>
                <a:spcPts val="1001"/>
              </a:spcBef>
              <a:buClr>
                <a:srgbClr val="000000"/>
              </a:buClr>
              <a:buFont typeface="Arial"/>
              <a:buChar char="•"/>
            </a:pPr>
            <a:r>
              <a:rPr b="0" lang="en-US" sz="2200" spc="-1" strike="noStrike">
                <a:solidFill>
                  <a:srgbClr val="000000"/>
                </a:solidFill>
                <a:latin typeface="Calibri"/>
              </a:rPr>
              <a:t>In a model-driven engineering process, it is possible to generate a complete or partial system implementation from the system model.</a:t>
            </a:r>
            <a:r>
              <a:rPr b="0" lang="en-US" sz="2800" spc="-1" strike="noStrike">
                <a:solidFill>
                  <a:srgbClr val="000000"/>
                </a:solidFill>
                <a:latin typeface="Calibri"/>
              </a:rPr>
              <a:t> </a:t>
            </a:r>
            <a:endParaRPr b="0" lang="en-US" sz="2800" spc="-1" strike="noStrike">
              <a:latin typeface="Arial"/>
            </a:endParaRPr>
          </a:p>
          <a:p>
            <a:pPr>
              <a:lnSpc>
                <a:spcPct val="90000"/>
              </a:lnSpc>
              <a:spcBef>
                <a:spcPts val="1001"/>
              </a:spcBef>
            </a:pPr>
            <a:endParaRPr b="0" lang="en-US" sz="2800" spc="-1" strike="noStrike">
              <a:latin typeface="Arial"/>
            </a:endParaRPr>
          </a:p>
        </p:txBody>
      </p:sp>
      <p:sp>
        <p:nvSpPr>
          <p:cNvPr id="122"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5 System Modeling</a:t>
            </a:r>
            <a:endParaRPr b="0" lang="en-US" sz="1200" spc="-1" strike="noStrike">
              <a:latin typeface="Arial"/>
            </a:endParaRPr>
          </a:p>
        </p:txBody>
      </p:sp>
      <p:sp>
        <p:nvSpPr>
          <p:cNvPr id="123" name="CustomShape 4"/>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06CD3CC5-80BC-48E8-8083-4605D9298DA7}" type="slidenum">
              <a:rPr b="0" lang="en-US" sz="1200" spc="-1" strike="noStrike">
                <a:solidFill>
                  <a:srgbClr val="8b8b8b"/>
                </a:solidFill>
                <a:latin typeface="Calibri"/>
              </a:rPr>
              <a:t>3</a:t>
            </a:fld>
            <a:endParaRPr b="0" lang="en-US" sz="1200" spc="-1" strike="noStrike">
              <a:latin typeface="Arial"/>
            </a:endParaRPr>
          </a:p>
        </p:txBody>
      </p:sp>
      <p:sp>
        <p:nvSpPr>
          <p:cNvPr id="124" name="CustomShape 5"/>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childTnLst>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0"/>
                                          </p:stCondLst>
                                        </p:cTn>
                                        <p:tgtEl>
                                          <p:spTgt spid="1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121">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121">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0"/>
                                          </p:stCondLst>
                                        </p:cTn>
                                        <p:tgtEl>
                                          <p:spTgt spid="121">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A generalization hierarchy </a:t>
            </a:r>
            <a:endParaRPr b="0" lang="en-US" sz="4400" spc="-1" strike="noStrike">
              <a:latin typeface="Arial"/>
            </a:endParaRPr>
          </a:p>
        </p:txBody>
      </p:sp>
      <p:sp>
        <p:nvSpPr>
          <p:cNvPr id="253" name="CustomShape 2"/>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5 System Modeling</a:t>
            </a:r>
            <a:endParaRPr b="0" lang="en-US" sz="1200" spc="-1" strike="noStrike">
              <a:latin typeface="Arial"/>
            </a:endParaRPr>
          </a:p>
        </p:txBody>
      </p:sp>
      <p:sp>
        <p:nvSpPr>
          <p:cNvPr id="254" name="CustomShape 3"/>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94DCA38-B123-4DBB-87F4-ED850F69C22B}" type="slidenum">
              <a:rPr b="0" lang="en-US" sz="1200" spc="-1" strike="noStrike">
                <a:solidFill>
                  <a:srgbClr val="8b8b8b"/>
                </a:solidFill>
                <a:latin typeface="Calibri"/>
              </a:rPr>
              <a:t>&lt;number&gt;</a:t>
            </a:fld>
            <a:endParaRPr b="0" lang="en-US" sz="1200" spc="-1" strike="noStrike">
              <a:latin typeface="Arial"/>
            </a:endParaRPr>
          </a:p>
        </p:txBody>
      </p:sp>
      <p:pic>
        <p:nvPicPr>
          <p:cNvPr id="255" name="Picture 3" descr=""/>
          <p:cNvPicPr/>
          <p:nvPr/>
        </p:nvPicPr>
        <p:blipFill>
          <a:blip r:embed="rId1"/>
          <a:stretch/>
        </p:blipFill>
        <p:spPr>
          <a:xfrm>
            <a:off x="3898800" y="2133720"/>
            <a:ext cx="4494960" cy="3237840"/>
          </a:xfrm>
          <a:prstGeom prst="rect">
            <a:avLst/>
          </a:prstGeom>
          <a:ln>
            <a:noFill/>
          </a:ln>
        </p:spPr>
      </p:pic>
      <p:sp>
        <p:nvSpPr>
          <p:cNvPr id="256" name="CustomShape 4"/>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A generalization hierarchy with added detail </a:t>
            </a:r>
            <a:endParaRPr b="0" lang="en-US" sz="4400" spc="-1" strike="noStrike">
              <a:latin typeface="Arial"/>
            </a:endParaRPr>
          </a:p>
        </p:txBody>
      </p:sp>
      <p:sp>
        <p:nvSpPr>
          <p:cNvPr id="258" name="CustomShape 2"/>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5 System Modeling</a:t>
            </a:r>
            <a:endParaRPr b="0" lang="en-US" sz="1200" spc="-1" strike="noStrike">
              <a:latin typeface="Arial"/>
            </a:endParaRPr>
          </a:p>
        </p:txBody>
      </p:sp>
      <p:sp>
        <p:nvSpPr>
          <p:cNvPr id="259" name="CustomShape 3"/>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0609636-A2FD-4A44-B520-3F7D4496ED01}" type="slidenum">
              <a:rPr b="0" lang="en-US" sz="1200" spc="-1" strike="noStrike">
                <a:solidFill>
                  <a:srgbClr val="8b8b8b"/>
                </a:solidFill>
                <a:latin typeface="Calibri"/>
              </a:rPr>
              <a:t>&lt;number&gt;</a:t>
            </a:fld>
            <a:endParaRPr b="0" lang="en-US" sz="1200" spc="-1" strike="noStrike">
              <a:latin typeface="Arial"/>
            </a:endParaRPr>
          </a:p>
        </p:txBody>
      </p:sp>
      <p:pic>
        <p:nvPicPr>
          <p:cNvPr id="260" name="Picture 3" descr=""/>
          <p:cNvPicPr/>
          <p:nvPr/>
        </p:nvPicPr>
        <p:blipFill>
          <a:blip r:embed="rId1"/>
          <a:stretch/>
        </p:blipFill>
        <p:spPr>
          <a:xfrm>
            <a:off x="3956040" y="1879560"/>
            <a:ext cx="4576320" cy="3771360"/>
          </a:xfrm>
          <a:prstGeom prst="rect">
            <a:avLst/>
          </a:prstGeom>
          <a:ln>
            <a:noFill/>
          </a:ln>
        </p:spPr>
      </p:pic>
      <p:sp>
        <p:nvSpPr>
          <p:cNvPr id="261" name="CustomShape 4"/>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838080" y="365040"/>
            <a:ext cx="10514880" cy="1324800"/>
          </a:xfrm>
          <a:prstGeom prst="rect">
            <a:avLst/>
          </a:prstGeom>
          <a:noFill/>
          <a:ln>
            <a:noFill/>
          </a:ln>
        </p:spPr>
        <p:style>
          <a:lnRef idx="0"/>
          <a:fillRef idx="0"/>
          <a:effectRef idx="0"/>
          <a:fontRef idx="minor"/>
        </p:style>
        <p:txBody>
          <a:bodyPr lIns="90360" rIns="90360" tIns="44280" bIns="44280" anchor="ctr">
            <a:normAutofit/>
          </a:bodyPr>
          <a:p>
            <a:pPr>
              <a:lnSpc>
                <a:spcPct val="90000"/>
              </a:lnSpc>
            </a:pPr>
            <a:r>
              <a:rPr b="0" lang="en-US" sz="4400" spc="-1" strike="noStrike">
                <a:solidFill>
                  <a:srgbClr val="000000"/>
                </a:solidFill>
                <a:latin typeface="Calibri Light"/>
              </a:rPr>
              <a:t>Object class aggregation models</a:t>
            </a:r>
            <a:endParaRPr b="0" lang="en-US" sz="4400" spc="-1" strike="noStrike">
              <a:latin typeface="Arial"/>
            </a:endParaRPr>
          </a:p>
        </p:txBody>
      </p:sp>
      <p:sp>
        <p:nvSpPr>
          <p:cNvPr id="263" name="CustomShape 2"/>
          <p:cNvSpPr/>
          <p:nvPr/>
        </p:nvSpPr>
        <p:spPr>
          <a:xfrm>
            <a:off x="838080" y="1825560"/>
            <a:ext cx="10514880" cy="4350600"/>
          </a:xfrm>
          <a:prstGeom prst="rect">
            <a:avLst/>
          </a:prstGeom>
          <a:noFill/>
          <a:ln>
            <a:noFill/>
          </a:ln>
        </p:spPr>
        <p:style>
          <a:lnRef idx="0"/>
          <a:fillRef idx="0"/>
          <a:effectRef idx="0"/>
          <a:fontRef idx="minor"/>
        </p:style>
        <p:txBody>
          <a:bodyPr lIns="90360" rIns="90360" tIns="44280" bIns="4428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An aggregation model shows how classes that are collections are composed of other classes.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Aggregation models are similar to the part-of relationship in semantic data models. </a:t>
            </a:r>
            <a:endParaRPr b="0" lang="en-US" sz="2800" spc="-1" strike="noStrike">
              <a:latin typeface="Arial"/>
            </a:endParaRPr>
          </a:p>
        </p:txBody>
      </p:sp>
      <p:sp>
        <p:nvSpPr>
          <p:cNvPr id="264"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5 System Modeling</a:t>
            </a:r>
            <a:endParaRPr b="0" lang="en-US" sz="1200" spc="-1" strike="noStrike">
              <a:latin typeface="Arial"/>
            </a:endParaRPr>
          </a:p>
        </p:txBody>
      </p:sp>
      <p:sp>
        <p:nvSpPr>
          <p:cNvPr id="265" name="CustomShape 4"/>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62660237-392D-47D2-86FF-3784E0403B15}" type="slidenum">
              <a:rPr b="0" lang="en-US" sz="1200" spc="-1" strike="noStrike">
                <a:solidFill>
                  <a:srgbClr val="8b8b8b"/>
                </a:solidFill>
                <a:latin typeface="Calibri"/>
              </a:rPr>
              <a:t>32</a:t>
            </a:fld>
            <a:endParaRPr b="0" lang="en-US" sz="1200" spc="-1" strike="noStrike">
              <a:latin typeface="Arial"/>
            </a:endParaRPr>
          </a:p>
        </p:txBody>
      </p:sp>
      <p:sp>
        <p:nvSpPr>
          <p:cNvPr id="266" name="CustomShape 5"/>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233" dur="indefinite" restart="never" nodeType="tmRoot">
          <p:childTnLst>
            <p:seq>
              <p:cTn id="234" dur="indefinite" nodeType="mainSeq">
                <p:childTnLst>
                  <p:par>
                    <p:cTn id="235" fill="hold">
                      <p:stCondLst>
                        <p:cond delay="indefinite"/>
                      </p:stCondLst>
                      <p:childTnLst>
                        <p:par>
                          <p:cTn id="236" fill="hold">
                            <p:stCondLst>
                              <p:cond delay="0"/>
                            </p:stCondLst>
                            <p:childTnLst>
                              <p:par>
                                <p:cTn id="237" nodeType="clickEffect" fill="hold" presetClass="entr" presetID="1">
                                  <p:stCondLst>
                                    <p:cond delay="0"/>
                                  </p:stCondLst>
                                  <p:childTnLst>
                                    <p:set>
                                      <p:cBhvr>
                                        <p:cTn id="238" dur="1" fill="hold">
                                          <p:stCondLst>
                                            <p:cond delay="0"/>
                                          </p:stCondLst>
                                        </p:cTn>
                                        <p:tgtEl>
                                          <p:spTgt spid="263"/>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nodeType="clickEffect" fill="hold" presetClass="entr" presetID="1">
                                  <p:stCondLst>
                                    <p:cond delay="0"/>
                                  </p:stCondLst>
                                  <p:childTnLst>
                                    <p:set>
                                      <p:cBhvr>
                                        <p:cTn id="242" dur="1" fill="hold">
                                          <p:stCondLst>
                                            <p:cond delay="0"/>
                                          </p:stCondLst>
                                        </p:cTn>
                                        <p:tgtEl>
                                          <p:spTgt spid="263">
                                            <p:txEl>
                                              <p:pRg st="0" end="0"/>
                                            </p:txEl>
                                          </p:spTgt>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nodeType="clickEffect" fill="hold" presetClass="entr" presetID="1">
                                  <p:stCondLst>
                                    <p:cond delay="0"/>
                                  </p:stCondLst>
                                  <p:childTnLst>
                                    <p:set>
                                      <p:cBhvr>
                                        <p:cTn id="246" dur="1" fill="hold">
                                          <p:stCondLst>
                                            <p:cond delay="0"/>
                                          </p:stCondLst>
                                        </p:cTn>
                                        <p:tgtEl>
                                          <p:spTgt spid="263">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The aggregation association </a:t>
            </a:r>
            <a:endParaRPr b="0" lang="en-US" sz="4400" spc="-1" strike="noStrike">
              <a:latin typeface="Arial"/>
            </a:endParaRPr>
          </a:p>
        </p:txBody>
      </p:sp>
      <p:sp>
        <p:nvSpPr>
          <p:cNvPr id="268" name="CustomShape 2"/>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5 System Modeling</a:t>
            </a:r>
            <a:endParaRPr b="0" lang="en-US" sz="1200" spc="-1" strike="noStrike">
              <a:latin typeface="Arial"/>
            </a:endParaRPr>
          </a:p>
        </p:txBody>
      </p:sp>
      <p:sp>
        <p:nvSpPr>
          <p:cNvPr id="269" name="CustomShape 3"/>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8C1AADA-AE8C-431B-829A-8D5B374FFAD9}" type="slidenum">
              <a:rPr b="0" lang="en-US" sz="1200" spc="-1" strike="noStrike">
                <a:solidFill>
                  <a:srgbClr val="8b8b8b"/>
                </a:solidFill>
                <a:latin typeface="Calibri"/>
              </a:rPr>
              <a:t>32</a:t>
            </a:fld>
            <a:endParaRPr b="0" lang="en-US" sz="1200" spc="-1" strike="noStrike">
              <a:latin typeface="Arial"/>
            </a:endParaRPr>
          </a:p>
        </p:txBody>
      </p:sp>
      <p:pic>
        <p:nvPicPr>
          <p:cNvPr id="270" name="Picture 3" descr=""/>
          <p:cNvPicPr/>
          <p:nvPr/>
        </p:nvPicPr>
        <p:blipFill>
          <a:blip r:embed="rId1"/>
          <a:stretch/>
        </p:blipFill>
        <p:spPr>
          <a:xfrm>
            <a:off x="3949560" y="2540160"/>
            <a:ext cx="4198680" cy="2361600"/>
          </a:xfrm>
          <a:prstGeom prst="rect">
            <a:avLst/>
          </a:prstGeom>
          <a:ln>
            <a:noFill/>
          </a:ln>
        </p:spPr>
      </p:pic>
      <p:sp>
        <p:nvSpPr>
          <p:cNvPr id="271" name="CustomShape 4"/>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1981080" y="2319480"/>
            <a:ext cx="8228880" cy="114228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US" sz="4400" spc="-1" strike="noStrike">
                <a:solidFill>
                  <a:srgbClr val="000000"/>
                </a:solidFill>
                <a:latin typeface="Calibri Light"/>
              </a:rPr>
              <a:t>Behavioral models</a:t>
            </a:r>
            <a:endParaRPr b="0" lang="en-US" sz="4400" spc="-1" strike="noStrike">
              <a:latin typeface="Arial"/>
            </a:endParaRPr>
          </a:p>
        </p:txBody>
      </p:sp>
      <p:sp>
        <p:nvSpPr>
          <p:cNvPr id="273" name="CustomShape 2"/>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5 System Modeling</a:t>
            </a:r>
            <a:endParaRPr b="0" lang="en-US" sz="1200" spc="-1" strike="noStrike">
              <a:latin typeface="Arial"/>
            </a:endParaRPr>
          </a:p>
        </p:txBody>
      </p:sp>
      <p:sp>
        <p:nvSpPr>
          <p:cNvPr id="274" name="CustomShape 3"/>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F2340AFD-59F5-461F-9875-CA8EE29B37A2}" type="slidenum">
              <a:rPr b="0" lang="en-US" sz="1200" spc="-1" strike="noStrike">
                <a:solidFill>
                  <a:srgbClr val="8b8b8b"/>
                </a:solidFill>
                <a:latin typeface="Calibri"/>
              </a:rPr>
              <a:t>&lt;number&gt;</a:t>
            </a:fld>
            <a:endParaRPr b="0" lang="en-US" sz="1200" spc="-1" strike="noStrike">
              <a:latin typeface="Arial"/>
            </a:endParaRPr>
          </a:p>
        </p:txBody>
      </p:sp>
      <p:sp>
        <p:nvSpPr>
          <p:cNvPr id="275" name="CustomShape 4"/>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Behavioral models</a:t>
            </a:r>
            <a:endParaRPr b="0" lang="en-US" sz="4400" spc="-1" strike="noStrike">
              <a:latin typeface="Arial"/>
            </a:endParaRPr>
          </a:p>
        </p:txBody>
      </p:sp>
      <p:sp>
        <p:nvSpPr>
          <p:cNvPr id="27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Behavioral models are models of the dynamic behavior of a system as it is executing. They show what happens or what is supposed to happen when a system responds to a stimulus from its environment.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You can think of these stimuli as being of two types:</a:t>
            </a:r>
            <a:endParaRPr b="0" lang="en-US" sz="2800" spc="-1" strike="noStrike">
              <a:latin typeface="Arial"/>
            </a:endParaRPr>
          </a:p>
          <a:p>
            <a:pPr lvl="1" marL="685800" indent="-227880">
              <a:lnSpc>
                <a:spcPct val="90000"/>
              </a:lnSpc>
              <a:spcBef>
                <a:spcPts val="499"/>
              </a:spcBef>
              <a:buClr>
                <a:srgbClr val="ff0000"/>
              </a:buClr>
              <a:buFont typeface="Arial"/>
              <a:buChar char="•"/>
            </a:pPr>
            <a:r>
              <a:rPr b="0" lang="en-US" sz="2400" spc="-1" strike="noStrike">
                <a:solidFill>
                  <a:srgbClr val="ff0000"/>
                </a:solidFill>
                <a:latin typeface="Calibri"/>
              </a:rPr>
              <a:t>Data </a:t>
            </a:r>
            <a:r>
              <a:rPr b="0" lang="en-US" sz="2400" spc="-1" strike="noStrike">
                <a:solidFill>
                  <a:srgbClr val="000000"/>
                </a:solidFill>
                <a:latin typeface="Calibri"/>
              </a:rPr>
              <a:t>Some data arrives that has to be processed by the system.</a:t>
            </a:r>
            <a:endParaRPr b="0" lang="en-US" sz="2400" spc="-1" strike="noStrike">
              <a:latin typeface="Arial"/>
            </a:endParaRPr>
          </a:p>
          <a:p>
            <a:pPr lvl="1" marL="685800" indent="-227880">
              <a:lnSpc>
                <a:spcPct val="90000"/>
              </a:lnSpc>
              <a:spcBef>
                <a:spcPts val="499"/>
              </a:spcBef>
              <a:buClr>
                <a:srgbClr val="ff0000"/>
              </a:buClr>
              <a:buFont typeface="Arial"/>
              <a:buChar char="•"/>
            </a:pPr>
            <a:r>
              <a:rPr b="0" lang="en-US" sz="2400" spc="-1" strike="noStrike">
                <a:solidFill>
                  <a:srgbClr val="ff0000"/>
                </a:solidFill>
                <a:latin typeface="Calibri"/>
              </a:rPr>
              <a:t>Events </a:t>
            </a:r>
            <a:r>
              <a:rPr b="0" lang="en-US" sz="2400" spc="-1" strike="noStrike">
                <a:solidFill>
                  <a:srgbClr val="000000"/>
                </a:solidFill>
                <a:latin typeface="Calibri"/>
              </a:rPr>
              <a:t>Some event happens that triggers system processing. Events may have associated data, although this is not always the case.</a:t>
            </a:r>
            <a:endParaRPr b="0" lang="en-US" sz="2400" spc="-1" strike="noStrike">
              <a:latin typeface="Arial"/>
            </a:endParaRPr>
          </a:p>
          <a:p>
            <a:pPr>
              <a:lnSpc>
                <a:spcPct val="90000"/>
              </a:lnSpc>
              <a:spcBef>
                <a:spcPts val="1001"/>
              </a:spcBef>
            </a:pPr>
            <a:endParaRPr b="0" lang="en-US" sz="2400" spc="-1" strike="noStrike">
              <a:latin typeface="Arial"/>
            </a:endParaRPr>
          </a:p>
        </p:txBody>
      </p:sp>
      <p:sp>
        <p:nvSpPr>
          <p:cNvPr id="278"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5 System Modeling</a:t>
            </a:r>
            <a:endParaRPr b="0" lang="en-US" sz="1200" spc="-1" strike="noStrike">
              <a:latin typeface="Arial"/>
            </a:endParaRPr>
          </a:p>
        </p:txBody>
      </p:sp>
      <p:sp>
        <p:nvSpPr>
          <p:cNvPr id="279" name="CustomShape 4"/>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F3DBF8ED-0609-415B-9B37-945C00EFA950}" type="slidenum">
              <a:rPr b="0" lang="en-US" sz="1200" spc="-1" strike="noStrike">
                <a:solidFill>
                  <a:srgbClr val="8b8b8b"/>
                </a:solidFill>
                <a:latin typeface="Calibri"/>
              </a:rPr>
              <a:t>&lt;number&gt;</a:t>
            </a:fld>
            <a:endParaRPr b="0" lang="en-US" sz="1200" spc="-1" strike="noStrike">
              <a:latin typeface="Arial"/>
            </a:endParaRPr>
          </a:p>
        </p:txBody>
      </p:sp>
      <p:sp>
        <p:nvSpPr>
          <p:cNvPr id="280" name="CustomShape 5"/>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247" dur="indefinite" restart="never" nodeType="tmRoot">
          <p:childTnLst>
            <p:seq>
              <p:cTn id="248" dur="indefinite" nodeType="mainSeq">
                <p:childTnLst>
                  <p:par>
                    <p:cTn id="249" fill="hold">
                      <p:stCondLst>
                        <p:cond delay="indefinite"/>
                      </p:stCondLst>
                      <p:childTnLst>
                        <p:par>
                          <p:cTn id="250" fill="hold">
                            <p:stCondLst>
                              <p:cond delay="0"/>
                            </p:stCondLst>
                            <p:childTnLst>
                              <p:par>
                                <p:cTn id="251" nodeType="clickEffect" fill="hold" presetClass="entr" presetID="1">
                                  <p:stCondLst>
                                    <p:cond delay="0"/>
                                  </p:stCondLst>
                                  <p:childTnLst>
                                    <p:set>
                                      <p:cBhvr>
                                        <p:cTn id="252" dur="1" fill="hold">
                                          <p:stCondLst>
                                            <p:cond delay="0"/>
                                          </p:stCondLst>
                                        </p:cTn>
                                        <p:tgtEl>
                                          <p:spTgt spid="277">
                                            <p:txEl>
                                              <p:pRg st="0" end="0"/>
                                            </p:txEl>
                                          </p:spTgt>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nodeType="clickEffect" fill="hold" presetClass="entr" presetID="1">
                                  <p:stCondLst>
                                    <p:cond delay="0"/>
                                  </p:stCondLst>
                                  <p:childTnLst>
                                    <p:set>
                                      <p:cBhvr>
                                        <p:cTn id="256" dur="1" fill="hold">
                                          <p:stCondLst>
                                            <p:cond delay="0"/>
                                          </p:stCondLst>
                                        </p:cTn>
                                        <p:tgtEl>
                                          <p:spTgt spid="277">
                                            <p:txEl>
                                              <p:pRg st="1" end="1"/>
                                            </p:txEl>
                                          </p:spTgt>
                                        </p:tgtEl>
                                        <p:attrNameLst>
                                          <p:attrName>style.visibility</p:attrName>
                                        </p:attrNameLst>
                                      </p:cBhvr>
                                      <p:to>
                                        <p:strVal val="visible"/>
                                      </p:to>
                                    </p:set>
                                  </p:childTnLst>
                                </p:cTn>
                              </p:par>
                              <p:par>
                                <p:cTn id="257" nodeType="withEffect" fill="hold" presetClass="entr" presetID="1">
                                  <p:stCondLst>
                                    <p:cond delay="0"/>
                                  </p:stCondLst>
                                  <p:childTnLst>
                                    <p:set>
                                      <p:cBhvr>
                                        <p:cTn id="258" dur="1" fill="hold">
                                          <p:stCondLst>
                                            <p:cond delay="0"/>
                                          </p:stCondLst>
                                        </p:cTn>
                                        <p:tgtEl>
                                          <p:spTgt spid="277">
                                            <p:txEl>
                                              <p:pRg st="2" end="2"/>
                                            </p:txEl>
                                          </p:spTgt>
                                        </p:tgtEl>
                                        <p:attrNameLst>
                                          <p:attrName>style.visibility</p:attrName>
                                        </p:attrNameLst>
                                      </p:cBhvr>
                                      <p:to>
                                        <p:strVal val="visible"/>
                                      </p:to>
                                    </p:set>
                                  </p:childTnLst>
                                </p:cTn>
                              </p:par>
                              <p:par>
                                <p:cTn id="259" nodeType="withEffect" fill="hold" presetClass="entr" presetID="1">
                                  <p:stCondLst>
                                    <p:cond delay="0"/>
                                  </p:stCondLst>
                                  <p:childTnLst>
                                    <p:set>
                                      <p:cBhvr>
                                        <p:cTn id="260" dur="1" fill="hold">
                                          <p:stCondLst>
                                            <p:cond delay="0"/>
                                          </p:stCondLst>
                                        </p:cTn>
                                        <p:tgtEl>
                                          <p:spTgt spid="277">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Data-driven modeling</a:t>
            </a:r>
            <a:endParaRPr b="0" lang="en-US" sz="4400" spc="-1" strike="noStrike">
              <a:latin typeface="Arial"/>
            </a:endParaRPr>
          </a:p>
        </p:txBody>
      </p:sp>
      <p:sp>
        <p:nvSpPr>
          <p:cNvPr id="282"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Many business systems are data-processing systems that are primarily driven by data. They are controlled by the data input to the system, with relatively little external event processing.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Data-driven models show the sequence of actions involved in processing input data and generating an associated output.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They are particularly useful during the analysis of requirements as they can be used to show end-to-end processing in a system. </a:t>
            </a:r>
            <a:endParaRPr b="0" lang="en-US" sz="2800" spc="-1" strike="noStrike">
              <a:latin typeface="Arial"/>
            </a:endParaRPr>
          </a:p>
        </p:txBody>
      </p:sp>
      <p:sp>
        <p:nvSpPr>
          <p:cNvPr id="283"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5 System Modeling</a:t>
            </a:r>
            <a:endParaRPr b="0" lang="en-US" sz="1200" spc="-1" strike="noStrike">
              <a:latin typeface="Arial"/>
            </a:endParaRPr>
          </a:p>
        </p:txBody>
      </p:sp>
      <p:sp>
        <p:nvSpPr>
          <p:cNvPr id="284" name="CustomShape 4"/>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F688179B-BF60-475D-84D7-C0DE5FE11198}" type="slidenum">
              <a:rPr b="0" lang="en-US" sz="1200" spc="-1" strike="noStrike">
                <a:solidFill>
                  <a:srgbClr val="8b8b8b"/>
                </a:solidFill>
                <a:latin typeface="Calibri"/>
              </a:rPr>
              <a:t>&lt;number&gt;</a:t>
            </a:fld>
            <a:endParaRPr b="0" lang="en-US" sz="1200" spc="-1" strike="noStrike">
              <a:latin typeface="Arial"/>
            </a:endParaRPr>
          </a:p>
        </p:txBody>
      </p:sp>
      <p:sp>
        <p:nvSpPr>
          <p:cNvPr id="285" name="CustomShape 5"/>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An activity model of the insulin pump’s operation </a:t>
            </a:r>
            <a:endParaRPr b="0" lang="en-US" sz="4400" spc="-1" strike="noStrike">
              <a:latin typeface="Arial"/>
            </a:endParaRPr>
          </a:p>
        </p:txBody>
      </p:sp>
      <p:sp>
        <p:nvSpPr>
          <p:cNvPr id="287" name="CustomShape 2"/>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5 System Modeling</a:t>
            </a:r>
            <a:endParaRPr b="0" lang="en-US" sz="1200" spc="-1" strike="noStrike">
              <a:latin typeface="Arial"/>
            </a:endParaRPr>
          </a:p>
        </p:txBody>
      </p:sp>
      <p:sp>
        <p:nvSpPr>
          <p:cNvPr id="288" name="CustomShape 3"/>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F419E41-16C6-46D3-9356-B9565537AF0C}" type="slidenum">
              <a:rPr b="0" lang="en-US" sz="1200" spc="-1" strike="noStrike">
                <a:solidFill>
                  <a:srgbClr val="8b8b8b"/>
                </a:solidFill>
                <a:latin typeface="Calibri"/>
              </a:rPr>
              <a:t>&lt;number&gt;</a:t>
            </a:fld>
            <a:endParaRPr b="0" lang="en-US" sz="1200" spc="-1" strike="noStrike">
              <a:latin typeface="Arial"/>
            </a:endParaRPr>
          </a:p>
        </p:txBody>
      </p:sp>
      <p:pic>
        <p:nvPicPr>
          <p:cNvPr id="289" name="Picture 3" descr=""/>
          <p:cNvPicPr/>
          <p:nvPr/>
        </p:nvPicPr>
        <p:blipFill>
          <a:blip r:embed="rId1"/>
          <a:stretch/>
        </p:blipFill>
        <p:spPr>
          <a:xfrm>
            <a:off x="2558880" y="2355840"/>
            <a:ext cx="7214400" cy="2456640"/>
          </a:xfrm>
          <a:prstGeom prst="rect">
            <a:avLst/>
          </a:prstGeom>
          <a:ln>
            <a:noFill/>
          </a:ln>
        </p:spPr>
      </p:pic>
      <p:sp>
        <p:nvSpPr>
          <p:cNvPr id="290" name="CustomShape 4"/>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Order processing </a:t>
            </a:r>
            <a:endParaRPr b="0" lang="en-US" sz="4400" spc="-1" strike="noStrike">
              <a:latin typeface="Arial"/>
            </a:endParaRPr>
          </a:p>
        </p:txBody>
      </p:sp>
      <p:sp>
        <p:nvSpPr>
          <p:cNvPr id="292" name="CustomShape 2"/>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5 System Modeling</a:t>
            </a:r>
            <a:endParaRPr b="0" lang="en-US" sz="1200" spc="-1" strike="noStrike">
              <a:latin typeface="Arial"/>
            </a:endParaRPr>
          </a:p>
        </p:txBody>
      </p:sp>
      <p:sp>
        <p:nvSpPr>
          <p:cNvPr id="293" name="CustomShape 3"/>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C4627D4-BD22-4D7F-ABED-05DCE8A451CA}" type="slidenum">
              <a:rPr b="0" lang="en-US" sz="1200" spc="-1" strike="noStrike">
                <a:solidFill>
                  <a:srgbClr val="8b8b8b"/>
                </a:solidFill>
                <a:latin typeface="Calibri"/>
              </a:rPr>
              <a:t>&lt;number&gt;</a:t>
            </a:fld>
            <a:endParaRPr b="0" lang="en-US" sz="1200" spc="-1" strike="noStrike">
              <a:latin typeface="Arial"/>
            </a:endParaRPr>
          </a:p>
        </p:txBody>
      </p:sp>
      <p:pic>
        <p:nvPicPr>
          <p:cNvPr id="294" name="Picture 3" descr=""/>
          <p:cNvPicPr/>
          <p:nvPr/>
        </p:nvPicPr>
        <p:blipFill>
          <a:blip r:embed="rId1"/>
          <a:srcRect l="0" t="0" r="0" b="13432"/>
          <a:stretch/>
        </p:blipFill>
        <p:spPr>
          <a:xfrm>
            <a:off x="2156760" y="1758960"/>
            <a:ext cx="7392960" cy="4234680"/>
          </a:xfrm>
          <a:prstGeom prst="rect">
            <a:avLst/>
          </a:prstGeom>
          <a:ln>
            <a:noFill/>
          </a:ln>
        </p:spPr>
      </p:pic>
      <p:sp>
        <p:nvSpPr>
          <p:cNvPr id="295" name="CustomShape 4"/>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Event-driven modeling</a:t>
            </a:r>
            <a:endParaRPr b="0" lang="en-US" sz="4400" spc="-1" strike="noStrike">
              <a:latin typeface="Arial"/>
            </a:endParaRPr>
          </a:p>
        </p:txBody>
      </p:sp>
      <p:sp>
        <p:nvSpPr>
          <p:cNvPr id="29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Real-time systems are often event-driven, with minimal data processing. For example, a landline phone switching system responds to events such as ‘receiver off hook’ by generating a dial tone.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Event-driven modeling shows how a system responds to external and internal events.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It is based on the assumption that a system has a finite number of states and that events (stimuli) may cause a transition from one state to another. </a:t>
            </a:r>
            <a:endParaRPr b="0" lang="en-US" sz="2800" spc="-1" strike="noStrike">
              <a:latin typeface="Arial"/>
            </a:endParaRPr>
          </a:p>
        </p:txBody>
      </p:sp>
      <p:sp>
        <p:nvSpPr>
          <p:cNvPr id="298"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5 System Modeling</a:t>
            </a:r>
            <a:endParaRPr b="0" lang="en-US" sz="1200" spc="-1" strike="noStrike">
              <a:latin typeface="Arial"/>
            </a:endParaRPr>
          </a:p>
        </p:txBody>
      </p:sp>
      <p:sp>
        <p:nvSpPr>
          <p:cNvPr id="299" name="CustomShape 4"/>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08AFE615-181F-4190-B06D-05974C3C8E95}" type="slidenum">
              <a:rPr b="0" lang="en-US" sz="1200" spc="-1" strike="noStrike">
                <a:solidFill>
                  <a:srgbClr val="8b8b8b"/>
                </a:solidFill>
                <a:latin typeface="Calibri"/>
              </a:rPr>
              <a:t>&lt;number&gt;</a:t>
            </a:fld>
            <a:endParaRPr b="0" lang="en-US" sz="1200" spc="-1" strike="noStrike">
              <a:latin typeface="Arial"/>
            </a:endParaRPr>
          </a:p>
        </p:txBody>
      </p:sp>
      <p:sp>
        <p:nvSpPr>
          <p:cNvPr id="300" name="CustomShape 5"/>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261" dur="indefinite" restart="never" nodeType="tmRoot">
          <p:childTnLst>
            <p:seq>
              <p:cTn id="262" dur="indefinite" nodeType="mainSeq">
                <p:childTnLst>
                  <p:par>
                    <p:cTn id="263" fill="hold">
                      <p:stCondLst>
                        <p:cond delay="indefinite"/>
                      </p:stCondLst>
                      <p:childTnLst>
                        <p:par>
                          <p:cTn id="264" fill="hold">
                            <p:stCondLst>
                              <p:cond delay="0"/>
                            </p:stCondLst>
                            <p:childTnLst>
                              <p:par>
                                <p:cTn id="265" nodeType="clickEffect" fill="hold" presetClass="entr" presetID="1">
                                  <p:stCondLst>
                                    <p:cond delay="0"/>
                                  </p:stCondLst>
                                  <p:childTnLst>
                                    <p:set>
                                      <p:cBhvr>
                                        <p:cTn id="266" dur="1" fill="hold">
                                          <p:stCondLst>
                                            <p:cond delay="0"/>
                                          </p:stCondLst>
                                        </p:cTn>
                                        <p:tgtEl>
                                          <p:spTgt spid="297">
                                            <p:txEl>
                                              <p:pRg st="0" end="0"/>
                                            </p:txEl>
                                          </p:spTgt>
                                        </p:tgtEl>
                                        <p:attrNameLst>
                                          <p:attrName>style.visibility</p:attrName>
                                        </p:attrNameLst>
                                      </p:cBhvr>
                                      <p:to>
                                        <p:strVal val="visible"/>
                                      </p:to>
                                    </p:set>
                                  </p:childTnLst>
                                </p:cTn>
                              </p:par>
                            </p:childTnLst>
                          </p:cTn>
                        </p:par>
                      </p:childTnLst>
                    </p:cTn>
                  </p:par>
                  <p:par>
                    <p:cTn id="267" fill="hold">
                      <p:stCondLst>
                        <p:cond delay="indefinite"/>
                      </p:stCondLst>
                      <p:childTnLst>
                        <p:par>
                          <p:cTn id="268" fill="hold">
                            <p:stCondLst>
                              <p:cond delay="0"/>
                            </p:stCondLst>
                            <p:childTnLst>
                              <p:par>
                                <p:cTn id="269" nodeType="clickEffect" fill="hold" presetClass="entr" presetID="1">
                                  <p:stCondLst>
                                    <p:cond delay="0"/>
                                  </p:stCondLst>
                                  <p:childTnLst>
                                    <p:set>
                                      <p:cBhvr>
                                        <p:cTn id="270" dur="1" fill="hold">
                                          <p:stCondLst>
                                            <p:cond delay="0"/>
                                          </p:stCondLst>
                                        </p:cTn>
                                        <p:tgtEl>
                                          <p:spTgt spid="297">
                                            <p:txEl>
                                              <p:pRg st="1" end="1"/>
                                            </p:txEl>
                                          </p:spTgt>
                                        </p:tgtEl>
                                        <p:attrNameLst>
                                          <p:attrName>style.visibility</p:attrName>
                                        </p:attrNameLst>
                                      </p:cBhvr>
                                      <p:to>
                                        <p:strVal val="visible"/>
                                      </p:to>
                                    </p:set>
                                  </p:childTnLst>
                                </p:cTn>
                              </p:par>
                            </p:childTnLst>
                          </p:cTn>
                        </p:par>
                      </p:childTnLst>
                    </p:cTn>
                  </p:par>
                  <p:par>
                    <p:cTn id="271" fill="hold">
                      <p:stCondLst>
                        <p:cond delay="indefinite"/>
                      </p:stCondLst>
                      <p:childTnLst>
                        <p:par>
                          <p:cTn id="272" fill="hold">
                            <p:stCondLst>
                              <p:cond delay="0"/>
                            </p:stCondLst>
                            <p:childTnLst>
                              <p:par>
                                <p:cTn id="273" nodeType="clickEffect" fill="hold" presetClass="entr" presetID="1">
                                  <p:stCondLst>
                                    <p:cond delay="0"/>
                                  </p:stCondLst>
                                  <p:childTnLst>
                                    <p:set>
                                      <p:cBhvr>
                                        <p:cTn id="274" dur="1" fill="hold">
                                          <p:stCondLst>
                                            <p:cond delay="0"/>
                                          </p:stCondLst>
                                        </p:cTn>
                                        <p:tgtEl>
                                          <p:spTgt spid="297">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System perspectives</a:t>
            </a:r>
            <a:endParaRPr b="0" lang="en-US" sz="4400" spc="-1" strike="noStrike">
              <a:latin typeface="Arial"/>
            </a:endParaRPr>
          </a:p>
        </p:txBody>
      </p:sp>
      <p:sp>
        <p:nvSpPr>
          <p:cNvPr id="126"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An external perspective, where you model the context or environment of the system.</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An interaction perspective, where you model the interactions between a system and its environment, or between the components of a system.</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 structural perspective, where you model the organization of a system or the structure of the data that is processed by the system.</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 behavioral perspective, where you model the dynamic behavior of the system and how it responds to events. </a:t>
            </a:r>
            <a:endParaRPr b="0" lang="en-US" sz="2800" spc="-1" strike="noStrike">
              <a:latin typeface="Arial"/>
            </a:endParaRPr>
          </a:p>
        </p:txBody>
      </p:sp>
      <p:sp>
        <p:nvSpPr>
          <p:cNvPr id="127"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5 System Modeling</a:t>
            </a:r>
            <a:endParaRPr b="0" lang="en-US" sz="1200" spc="-1" strike="noStrike">
              <a:latin typeface="Arial"/>
            </a:endParaRPr>
          </a:p>
        </p:txBody>
      </p:sp>
      <p:sp>
        <p:nvSpPr>
          <p:cNvPr id="128" name="CustomShape 4"/>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596E207-EB29-4855-9A45-7FBF5BAFC528}" type="slidenum">
              <a:rPr b="0" lang="en-US" sz="1200" spc="-1" strike="noStrike">
                <a:solidFill>
                  <a:srgbClr val="8b8b8b"/>
                </a:solidFill>
                <a:latin typeface="Calibri"/>
              </a:rPr>
              <a:t>3</a:t>
            </a:fld>
            <a:endParaRPr b="0" lang="en-US" sz="1200" spc="-1" strike="noStrike">
              <a:latin typeface="Arial"/>
            </a:endParaRPr>
          </a:p>
        </p:txBody>
      </p:sp>
      <p:sp>
        <p:nvSpPr>
          <p:cNvPr id="129" name="CustomShape 5"/>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childTnLst>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126">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126">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nodeType="clickEffect" fill="hold" presetClass="entr" presetID="1">
                                  <p:stCondLst>
                                    <p:cond delay="0"/>
                                  </p:stCondLst>
                                  <p:childTnLst>
                                    <p:set>
                                      <p:cBhvr>
                                        <p:cTn id="46" dur="1" fill="hold">
                                          <p:stCondLst>
                                            <p:cond delay="0"/>
                                          </p:stCondLst>
                                        </p:cTn>
                                        <p:tgtEl>
                                          <p:spTgt spid="126">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nodeType="clickEffect" fill="hold" presetClass="entr" presetID="1">
                                  <p:stCondLst>
                                    <p:cond delay="0"/>
                                  </p:stCondLst>
                                  <p:childTnLst>
                                    <p:set>
                                      <p:cBhvr>
                                        <p:cTn id="50" dur="1" fill="hold">
                                          <p:stCondLst>
                                            <p:cond delay="0"/>
                                          </p:stCondLst>
                                        </p:cTn>
                                        <p:tgtEl>
                                          <p:spTgt spid="126">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State machine models</a:t>
            </a:r>
            <a:endParaRPr b="0" lang="en-US" sz="4400" spc="-1" strike="noStrike">
              <a:latin typeface="Arial"/>
            </a:endParaRPr>
          </a:p>
        </p:txBody>
      </p:sp>
      <p:sp>
        <p:nvSpPr>
          <p:cNvPr id="302"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400" spc="-1" strike="noStrike">
                <a:solidFill>
                  <a:srgbClr val="000000"/>
                </a:solidFill>
                <a:latin typeface="Calibri"/>
              </a:rPr>
              <a:t>These model the behaviour of the system in response to external and internal events.</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400" spc="-1" strike="noStrike">
                <a:solidFill>
                  <a:srgbClr val="000000"/>
                </a:solidFill>
                <a:latin typeface="Calibri"/>
              </a:rPr>
              <a:t>They show the system’s responses to stimuli so are often used for modelling real-time systems.</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400" spc="-1" strike="noStrike">
                <a:solidFill>
                  <a:srgbClr val="000000"/>
                </a:solidFill>
                <a:latin typeface="Calibri"/>
              </a:rPr>
              <a:t>State machine models show system states as nodes and events as arcs between these nodes. When an event occurs, the system moves from one state to another.</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400" spc="-1" strike="noStrike">
                <a:solidFill>
                  <a:srgbClr val="000000"/>
                </a:solidFill>
                <a:latin typeface="Calibri"/>
              </a:rPr>
              <a:t>Statecharts are an integral part of the UML and are used to represent state machine models.</a:t>
            </a:r>
            <a:endParaRPr b="0" lang="en-US" sz="2400" spc="-1" strike="noStrike">
              <a:latin typeface="Arial"/>
            </a:endParaRPr>
          </a:p>
        </p:txBody>
      </p:sp>
      <p:sp>
        <p:nvSpPr>
          <p:cNvPr id="303"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5 System Modeling</a:t>
            </a:r>
            <a:endParaRPr b="0" lang="en-US" sz="1200" spc="-1" strike="noStrike">
              <a:latin typeface="Arial"/>
            </a:endParaRPr>
          </a:p>
        </p:txBody>
      </p:sp>
      <p:sp>
        <p:nvSpPr>
          <p:cNvPr id="304" name="CustomShape 4"/>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FCA8628A-F3AE-44F2-BE8F-0873E3F17F90}" type="slidenum">
              <a:rPr b="0" lang="en-US" sz="1200" spc="-1" strike="noStrike">
                <a:solidFill>
                  <a:srgbClr val="8b8b8b"/>
                </a:solidFill>
                <a:latin typeface="Calibri"/>
              </a:rPr>
              <a:t>&lt;number&gt;</a:t>
            </a:fld>
            <a:endParaRPr b="0" lang="en-US" sz="1200" spc="-1" strike="noStrike">
              <a:latin typeface="Arial"/>
            </a:endParaRPr>
          </a:p>
        </p:txBody>
      </p:sp>
      <p:sp>
        <p:nvSpPr>
          <p:cNvPr id="305" name="CustomShape 5"/>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275" dur="indefinite" restart="never" nodeType="tmRoot">
          <p:childTnLst>
            <p:seq>
              <p:cTn id="276" dur="indefinite" nodeType="mainSeq">
                <p:childTnLst>
                  <p:par>
                    <p:cTn id="277" fill="hold">
                      <p:stCondLst>
                        <p:cond delay="indefinite"/>
                      </p:stCondLst>
                      <p:childTnLst>
                        <p:par>
                          <p:cTn id="278" fill="hold">
                            <p:stCondLst>
                              <p:cond delay="0"/>
                            </p:stCondLst>
                            <p:childTnLst>
                              <p:par>
                                <p:cTn id="279" nodeType="clickEffect" fill="hold" presetClass="entr" presetID="1">
                                  <p:stCondLst>
                                    <p:cond delay="0"/>
                                  </p:stCondLst>
                                  <p:childTnLst>
                                    <p:set>
                                      <p:cBhvr>
                                        <p:cTn id="280" dur="1" fill="hold">
                                          <p:stCondLst>
                                            <p:cond delay="0"/>
                                          </p:stCondLst>
                                        </p:cTn>
                                        <p:tgtEl>
                                          <p:spTgt spid="302">
                                            <p:txEl>
                                              <p:pRg st="0" end="0"/>
                                            </p:txEl>
                                          </p:spTgt>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nodeType="clickEffect" fill="hold" presetClass="entr" presetID="1">
                                  <p:stCondLst>
                                    <p:cond delay="0"/>
                                  </p:stCondLst>
                                  <p:childTnLst>
                                    <p:set>
                                      <p:cBhvr>
                                        <p:cTn id="284" dur="1" fill="hold">
                                          <p:stCondLst>
                                            <p:cond delay="0"/>
                                          </p:stCondLst>
                                        </p:cTn>
                                        <p:tgtEl>
                                          <p:spTgt spid="302">
                                            <p:txEl>
                                              <p:pRg st="1" end="1"/>
                                            </p:txEl>
                                          </p:spTgt>
                                        </p:tgtEl>
                                        <p:attrNameLst>
                                          <p:attrName>style.visibility</p:attrName>
                                        </p:attrNameLst>
                                      </p:cBhvr>
                                      <p:to>
                                        <p:strVal val="visible"/>
                                      </p:to>
                                    </p:set>
                                  </p:childTnLst>
                                </p:cTn>
                              </p:par>
                            </p:childTnLst>
                          </p:cTn>
                        </p:par>
                      </p:childTnLst>
                    </p:cTn>
                  </p:par>
                  <p:par>
                    <p:cTn id="285" fill="hold">
                      <p:stCondLst>
                        <p:cond delay="indefinite"/>
                      </p:stCondLst>
                      <p:childTnLst>
                        <p:par>
                          <p:cTn id="286" fill="hold">
                            <p:stCondLst>
                              <p:cond delay="0"/>
                            </p:stCondLst>
                            <p:childTnLst>
                              <p:par>
                                <p:cTn id="287" nodeType="clickEffect" fill="hold" presetClass="entr" presetID="1">
                                  <p:stCondLst>
                                    <p:cond delay="0"/>
                                  </p:stCondLst>
                                  <p:childTnLst>
                                    <p:set>
                                      <p:cBhvr>
                                        <p:cTn id="288" dur="1" fill="hold">
                                          <p:stCondLst>
                                            <p:cond delay="0"/>
                                          </p:stCondLst>
                                        </p:cTn>
                                        <p:tgtEl>
                                          <p:spTgt spid="302">
                                            <p:txEl>
                                              <p:pRg st="2" end="2"/>
                                            </p:txEl>
                                          </p:spTgt>
                                        </p:tgtEl>
                                        <p:attrNameLst>
                                          <p:attrName>style.visibility</p:attrName>
                                        </p:attrNameLst>
                                      </p:cBhvr>
                                      <p:to>
                                        <p:strVal val="visible"/>
                                      </p:to>
                                    </p:set>
                                  </p:childTnLst>
                                </p:cTn>
                              </p:par>
                            </p:childTnLst>
                          </p:cTn>
                        </p:par>
                      </p:childTnLst>
                    </p:cTn>
                  </p:par>
                  <p:par>
                    <p:cTn id="289" fill="hold">
                      <p:stCondLst>
                        <p:cond delay="indefinite"/>
                      </p:stCondLst>
                      <p:childTnLst>
                        <p:par>
                          <p:cTn id="290" fill="hold">
                            <p:stCondLst>
                              <p:cond delay="0"/>
                            </p:stCondLst>
                            <p:childTnLst>
                              <p:par>
                                <p:cTn id="291" nodeType="clickEffect" fill="hold" presetClass="entr" presetID="1">
                                  <p:stCondLst>
                                    <p:cond delay="0"/>
                                  </p:stCondLst>
                                  <p:childTnLst>
                                    <p:set>
                                      <p:cBhvr>
                                        <p:cTn id="292" dur="1" fill="hold">
                                          <p:stCondLst>
                                            <p:cond delay="0"/>
                                          </p:stCondLst>
                                        </p:cTn>
                                        <p:tgtEl>
                                          <p:spTgt spid="302">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State diagram of a microwave oven </a:t>
            </a:r>
            <a:endParaRPr b="0" lang="en-US" sz="4400" spc="-1" strike="noStrike">
              <a:latin typeface="Arial"/>
            </a:endParaRPr>
          </a:p>
        </p:txBody>
      </p:sp>
      <p:sp>
        <p:nvSpPr>
          <p:cNvPr id="307" name="CustomShape 2"/>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5 System Modeling</a:t>
            </a:r>
            <a:endParaRPr b="0" lang="en-US" sz="1200" spc="-1" strike="noStrike">
              <a:latin typeface="Arial"/>
            </a:endParaRPr>
          </a:p>
        </p:txBody>
      </p:sp>
      <p:sp>
        <p:nvSpPr>
          <p:cNvPr id="308" name="CustomShape 3"/>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E1DCC11D-3965-4BEB-96B1-DD20EDBBBCBB}" type="slidenum">
              <a:rPr b="0" lang="en-US" sz="1200" spc="-1" strike="noStrike">
                <a:solidFill>
                  <a:srgbClr val="8b8b8b"/>
                </a:solidFill>
                <a:latin typeface="Calibri"/>
              </a:rPr>
              <a:t>&lt;number&gt;</a:t>
            </a:fld>
            <a:endParaRPr b="0" lang="en-US" sz="1200" spc="-1" strike="noStrike">
              <a:latin typeface="Arial"/>
            </a:endParaRPr>
          </a:p>
        </p:txBody>
      </p:sp>
      <p:pic>
        <p:nvPicPr>
          <p:cNvPr id="309" name="Picture 3" descr=""/>
          <p:cNvPicPr/>
          <p:nvPr/>
        </p:nvPicPr>
        <p:blipFill>
          <a:blip r:embed="rId1"/>
          <a:stretch/>
        </p:blipFill>
        <p:spPr>
          <a:xfrm>
            <a:off x="2800440" y="1689120"/>
            <a:ext cx="7085880" cy="4304520"/>
          </a:xfrm>
          <a:prstGeom prst="rect">
            <a:avLst/>
          </a:prstGeom>
          <a:ln>
            <a:noFill/>
          </a:ln>
        </p:spPr>
      </p:pic>
      <p:sp>
        <p:nvSpPr>
          <p:cNvPr id="310" name="CustomShape 4"/>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Microwave oven operation </a:t>
            </a:r>
            <a:endParaRPr b="0" lang="en-US" sz="4400" spc="-1" strike="noStrike">
              <a:latin typeface="Arial"/>
            </a:endParaRPr>
          </a:p>
        </p:txBody>
      </p:sp>
      <p:sp>
        <p:nvSpPr>
          <p:cNvPr id="312" name="CustomShape 2"/>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5 System Modeling</a:t>
            </a:r>
            <a:endParaRPr b="0" lang="en-US" sz="1200" spc="-1" strike="noStrike">
              <a:latin typeface="Arial"/>
            </a:endParaRPr>
          </a:p>
        </p:txBody>
      </p:sp>
      <p:sp>
        <p:nvSpPr>
          <p:cNvPr id="313" name="CustomShape 3"/>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F38B1DC1-5811-49D3-B2CF-664955345C82}" type="slidenum">
              <a:rPr b="0" lang="en-US" sz="1200" spc="-1" strike="noStrike">
                <a:solidFill>
                  <a:srgbClr val="8b8b8b"/>
                </a:solidFill>
                <a:latin typeface="Calibri"/>
              </a:rPr>
              <a:t>&lt;number&gt;</a:t>
            </a:fld>
            <a:endParaRPr b="0" lang="en-US" sz="1200" spc="-1" strike="noStrike">
              <a:latin typeface="Arial"/>
            </a:endParaRPr>
          </a:p>
        </p:txBody>
      </p:sp>
      <p:pic>
        <p:nvPicPr>
          <p:cNvPr id="314" name="Picture 3" descr=""/>
          <p:cNvPicPr/>
          <p:nvPr/>
        </p:nvPicPr>
        <p:blipFill>
          <a:blip r:embed="rId1"/>
          <a:stretch/>
        </p:blipFill>
        <p:spPr>
          <a:xfrm>
            <a:off x="3753000" y="1746360"/>
            <a:ext cx="5047560" cy="4056840"/>
          </a:xfrm>
          <a:prstGeom prst="rect">
            <a:avLst/>
          </a:prstGeom>
          <a:ln>
            <a:noFill/>
          </a:ln>
        </p:spPr>
      </p:pic>
      <p:sp>
        <p:nvSpPr>
          <p:cNvPr id="315" name="CustomShape 4"/>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States and stimuli for the microwave oven (a) </a:t>
            </a:r>
            <a:endParaRPr b="0" lang="en-US" sz="4400" spc="-1" strike="noStrike">
              <a:latin typeface="Arial"/>
            </a:endParaRPr>
          </a:p>
        </p:txBody>
      </p:sp>
      <p:sp>
        <p:nvSpPr>
          <p:cNvPr id="317" name="CustomShape 2"/>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5 System Modeling</a:t>
            </a:r>
            <a:endParaRPr b="0" lang="en-US" sz="1200" spc="-1" strike="noStrike">
              <a:latin typeface="Arial"/>
            </a:endParaRPr>
          </a:p>
        </p:txBody>
      </p:sp>
      <p:sp>
        <p:nvSpPr>
          <p:cNvPr id="318" name="CustomShape 3"/>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98F7DE3B-B87A-41E0-87D3-0A4902DE8320}" type="slidenum">
              <a:rPr b="0" lang="en-US" sz="1200" spc="-1" strike="noStrike">
                <a:solidFill>
                  <a:srgbClr val="8b8b8b"/>
                </a:solidFill>
                <a:latin typeface="Calibri"/>
              </a:rPr>
              <a:t>&lt;number&gt;</a:t>
            </a:fld>
            <a:endParaRPr b="0" lang="en-US" sz="1200" spc="-1" strike="noStrike">
              <a:latin typeface="Arial"/>
            </a:endParaRPr>
          </a:p>
        </p:txBody>
      </p:sp>
      <p:graphicFrame>
        <p:nvGraphicFramePr>
          <p:cNvPr id="319" name="Table 4"/>
          <p:cNvGraphicFramePr/>
          <p:nvPr/>
        </p:nvGraphicFramePr>
        <p:xfrm>
          <a:off x="1955880" y="1727280"/>
          <a:ext cx="8089200" cy="3985560"/>
        </p:xfrm>
        <a:graphic>
          <a:graphicData uri="http://schemas.openxmlformats.org/drawingml/2006/table">
            <a:tbl>
              <a:tblPr/>
              <a:tblGrid>
                <a:gridCol w="1815840"/>
                <a:gridCol w="6273720"/>
              </a:tblGrid>
              <a:tr h="408600">
                <a:tc>
                  <a:txBody>
                    <a:bodyPr lIns="54360" rIns="54360">
                      <a:noAutofit/>
                    </a:bodyPr>
                    <a:p>
                      <a:pPr algn="just">
                        <a:lnSpc>
                          <a:spcPct val="100000"/>
                        </a:lnSpc>
                      </a:pPr>
                      <a:r>
                        <a:rPr b="1" lang="en-US" sz="1600" spc="-1" strike="noStrike">
                          <a:solidFill>
                            <a:srgbClr val="000000"/>
                          </a:solidFill>
                          <a:latin typeface="Arial"/>
                          <a:ea typeface="Times New Roman"/>
                        </a:rPr>
                        <a:t>State</a:t>
                      </a:r>
                      <a:endParaRPr b="0" lang="en-US" sz="1600" spc="-1" strike="noStrike">
                        <a:latin typeface="Arial"/>
                      </a:endParaRPr>
                    </a:p>
                  </a:txBody>
                  <a:tcPr marL="54360" marR="5436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lIns="54360" rIns="54360">
                      <a:noAutofit/>
                    </a:bodyPr>
                    <a:p>
                      <a:pPr algn="just">
                        <a:lnSpc>
                          <a:spcPct val="100000"/>
                        </a:lnSpc>
                      </a:pPr>
                      <a:r>
                        <a:rPr b="1" lang="en-US" sz="1600" spc="-1" strike="noStrike">
                          <a:solidFill>
                            <a:srgbClr val="000000"/>
                          </a:solidFill>
                          <a:latin typeface="Arial"/>
                          <a:ea typeface="Times New Roman"/>
                        </a:rPr>
                        <a:t>Description</a:t>
                      </a:r>
                      <a:endParaRPr b="0" lang="en-US" sz="1600" spc="-1" strike="noStrike">
                        <a:latin typeface="Arial"/>
                      </a:endParaRPr>
                    </a:p>
                  </a:txBody>
                  <a:tcPr marL="54360" marR="5436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317520">
                <a:tc>
                  <a:txBody>
                    <a:bodyPr lIns="54360" rIns="54360">
                      <a:noAutofit/>
                    </a:bodyPr>
                    <a:p>
                      <a:pPr algn="just">
                        <a:lnSpc>
                          <a:spcPct val="100000"/>
                        </a:lnSpc>
                      </a:pPr>
                      <a:r>
                        <a:rPr b="0" lang="en-US" sz="1600" spc="-1" strike="noStrike">
                          <a:solidFill>
                            <a:srgbClr val="000000"/>
                          </a:solidFill>
                          <a:latin typeface="Arial"/>
                          <a:ea typeface="Times New Roman"/>
                        </a:rPr>
                        <a:t>Waiting</a:t>
                      </a:r>
                      <a:endParaRPr b="0" lang="en-US" sz="1600" spc="-1" strike="noStrike">
                        <a:latin typeface="Arial"/>
                      </a:endParaRPr>
                    </a:p>
                  </a:txBody>
                  <a:tcPr marL="54360" marR="54360">
                    <a:lnL w="12240">
                      <a:solidFill>
                        <a:srgbClr val="ffffff"/>
                      </a:solidFill>
                    </a:lnL>
                    <a:lnR w="12240">
                      <a:solidFill>
                        <a:srgbClr val="ffffff"/>
                      </a:solidFill>
                    </a:lnR>
                    <a:lnT w="38160">
                      <a:solidFill>
                        <a:srgbClr val="ffffff"/>
                      </a:solidFill>
                    </a:lnT>
                    <a:lnB w="12240">
                      <a:solidFill>
                        <a:srgbClr val="ffffff"/>
                      </a:solidFill>
                    </a:lnB>
                    <a:solidFill>
                      <a:srgbClr val="d0d8e8"/>
                    </a:solidFill>
                  </a:tcPr>
                </a:tc>
                <a:tc>
                  <a:txBody>
                    <a:bodyPr lIns="54360" rIns="54360">
                      <a:noAutofit/>
                    </a:bodyPr>
                    <a:p>
                      <a:pPr algn="just">
                        <a:lnSpc>
                          <a:spcPct val="100000"/>
                        </a:lnSpc>
                      </a:pPr>
                      <a:r>
                        <a:rPr b="0" lang="en-US" sz="1600" spc="-1" strike="noStrike">
                          <a:solidFill>
                            <a:srgbClr val="000000"/>
                          </a:solidFill>
                          <a:latin typeface="Arial"/>
                          <a:ea typeface="Times New Roman"/>
                        </a:rPr>
                        <a:t>The oven is waiting for input. The display shows the current time.</a:t>
                      </a:r>
                      <a:endParaRPr b="0" lang="en-US" sz="1600" spc="-1" strike="noStrike">
                        <a:latin typeface="Arial"/>
                      </a:endParaRPr>
                    </a:p>
                  </a:txBody>
                  <a:tcPr marL="54360" marR="54360">
                    <a:lnL w="12240">
                      <a:solidFill>
                        <a:srgbClr val="ffffff"/>
                      </a:solidFill>
                    </a:lnL>
                    <a:lnR w="12240">
                      <a:solidFill>
                        <a:srgbClr val="ffffff"/>
                      </a:solidFill>
                    </a:lnR>
                    <a:lnT w="38160">
                      <a:solidFill>
                        <a:srgbClr val="ffffff"/>
                      </a:solidFill>
                    </a:lnT>
                    <a:lnB w="12240">
                      <a:solidFill>
                        <a:srgbClr val="ffffff"/>
                      </a:solidFill>
                    </a:lnB>
                    <a:solidFill>
                      <a:srgbClr val="d0d8e8"/>
                    </a:solidFill>
                  </a:tcPr>
                </a:tc>
              </a:tr>
              <a:tr h="317520">
                <a:tc>
                  <a:txBody>
                    <a:bodyPr lIns="54360" rIns="54360">
                      <a:noAutofit/>
                    </a:bodyPr>
                    <a:p>
                      <a:pPr algn="just">
                        <a:lnSpc>
                          <a:spcPct val="100000"/>
                        </a:lnSpc>
                      </a:pPr>
                      <a:r>
                        <a:rPr b="0" lang="en-US" sz="1600" spc="-1" strike="noStrike">
                          <a:solidFill>
                            <a:srgbClr val="000000"/>
                          </a:solidFill>
                          <a:latin typeface="Arial"/>
                          <a:ea typeface="Times New Roman"/>
                        </a:rPr>
                        <a:t>Half power</a:t>
                      </a:r>
                      <a:endParaRPr b="0" lang="en-US" sz="1600" spc="-1" strike="noStrike">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lIns="54360" rIns="54360">
                      <a:noAutofit/>
                    </a:bodyPr>
                    <a:p>
                      <a:pPr algn="just">
                        <a:lnSpc>
                          <a:spcPct val="100000"/>
                        </a:lnSpc>
                      </a:pPr>
                      <a:r>
                        <a:rPr b="0" lang="en-US" sz="1600" spc="-1" strike="noStrike">
                          <a:solidFill>
                            <a:srgbClr val="000000"/>
                          </a:solidFill>
                          <a:latin typeface="Arial"/>
                          <a:ea typeface="Times New Roman"/>
                        </a:rPr>
                        <a:t>The oven power is set to 300 watts. The display shows ‘Half power’.</a:t>
                      </a:r>
                      <a:endParaRPr b="0" lang="en-US" sz="1600" spc="-1" strike="noStrike">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r>
              <a:tr h="317520">
                <a:tc>
                  <a:txBody>
                    <a:bodyPr lIns="54360" rIns="54360">
                      <a:noAutofit/>
                    </a:bodyPr>
                    <a:p>
                      <a:pPr algn="just">
                        <a:lnSpc>
                          <a:spcPct val="100000"/>
                        </a:lnSpc>
                      </a:pPr>
                      <a:r>
                        <a:rPr b="0" lang="en-US" sz="1600" spc="-1" strike="noStrike">
                          <a:solidFill>
                            <a:srgbClr val="000000"/>
                          </a:solidFill>
                          <a:latin typeface="Arial"/>
                          <a:ea typeface="Times New Roman"/>
                        </a:rPr>
                        <a:t>Full power</a:t>
                      </a:r>
                      <a:endParaRPr b="0" lang="en-US" sz="1600" spc="-1" strike="noStrike">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lIns="54360" rIns="54360">
                      <a:noAutofit/>
                    </a:bodyPr>
                    <a:p>
                      <a:pPr algn="just">
                        <a:lnSpc>
                          <a:spcPct val="100000"/>
                        </a:lnSpc>
                      </a:pPr>
                      <a:r>
                        <a:rPr b="0" lang="en-US" sz="1600" spc="-1" strike="noStrike">
                          <a:solidFill>
                            <a:srgbClr val="000000"/>
                          </a:solidFill>
                          <a:latin typeface="Arial"/>
                          <a:ea typeface="Times New Roman"/>
                        </a:rPr>
                        <a:t>The oven power is set to 600 watts. The display shows ‘Full power’.</a:t>
                      </a:r>
                      <a:endParaRPr b="0" lang="en-US" sz="1600" spc="-1" strike="noStrike">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r>
              <a:tr h="543240">
                <a:tc>
                  <a:txBody>
                    <a:bodyPr lIns="54360" rIns="54360">
                      <a:noAutofit/>
                    </a:bodyPr>
                    <a:p>
                      <a:pPr algn="just">
                        <a:lnSpc>
                          <a:spcPct val="100000"/>
                        </a:lnSpc>
                      </a:pPr>
                      <a:r>
                        <a:rPr b="0" lang="en-US" sz="1600" spc="-1" strike="noStrike">
                          <a:solidFill>
                            <a:srgbClr val="000000"/>
                          </a:solidFill>
                          <a:latin typeface="Arial"/>
                          <a:ea typeface="Times New Roman"/>
                        </a:rPr>
                        <a:t>Set time</a:t>
                      </a:r>
                      <a:endParaRPr b="0" lang="en-US" sz="1600" spc="-1" strike="noStrike">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lIns="54360" rIns="54360">
                      <a:noAutofit/>
                    </a:bodyPr>
                    <a:p>
                      <a:pPr algn="just">
                        <a:lnSpc>
                          <a:spcPct val="100000"/>
                        </a:lnSpc>
                      </a:pPr>
                      <a:r>
                        <a:rPr b="0" lang="en-US" sz="1600" spc="-1" strike="noStrike">
                          <a:solidFill>
                            <a:srgbClr val="000000"/>
                          </a:solidFill>
                          <a:latin typeface="Arial"/>
                          <a:ea typeface="Times New Roman"/>
                        </a:rPr>
                        <a:t>The cooking time is set to the user’s input value. The display shows the cooking time selected and is updated as the time is set.</a:t>
                      </a:r>
                      <a:endParaRPr b="0" lang="en-US" sz="1600" spc="-1" strike="noStrike">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r>
              <a:tr h="543240">
                <a:tc>
                  <a:txBody>
                    <a:bodyPr lIns="54360" rIns="54360">
                      <a:noAutofit/>
                    </a:bodyPr>
                    <a:p>
                      <a:pPr algn="just">
                        <a:lnSpc>
                          <a:spcPct val="100000"/>
                        </a:lnSpc>
                      </a:pPr>
                      <a:r>
                        <a:rPr b="0" lang="en-US" sz="1600" spc="-1" strike="noStrike">
                          <a:solidFill>
                            <a:srgbClr val="000000"/>
                          </a:solidFill>
                          <a:latin typeface="Arial"/>
                          <a:ea typeface="Times New Roman"/>
                        </a:rPr>
                        <a:t>Disabled</a:t>
                      </a:r>
                      <a:endParaRPr b="0" lang="en-US" sz="1600" spc="-1" strike="noStrike">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lIns="54360" rIns="54360">
                      <a:noAutofit/>
                    </a:bodyPr>
                    <a:p>
                      <a:pPr algn="just">
                        <a:lnSpc>
                          <a:spcPct val="100000"/>
                        </a:lnSpc>
                      </a:pPr>
                      <a:r>
                        <a:rPr b="0" lang="en-US" sz="1600" spc="-1" strike="noStrike">
                          <a:solidFill>
                            <a:srgbClr val="000000"/>
                          </a:solidFill>
                          <a:latin typeface="Arial"/>
                          <a:ea typeface="Times New Roman"/>
                        </a:rPr>
                        <a:t>Oven operation is disabled for safety. Interior oven light is on. Display shows ‘Not ready’.</a:t>
                      </a:r>
                      <a:endParaRPr b="0" lang="en-US" sz="1600" spc="-1" strike="noStrike">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r>
              <a:tr h="543240">
                <a:tc>
                  <a:txBody>
                    <a:bodyPr lIns="54360" rIns="54360">
                      <a:noAutofit/>
                    </a:bodyPr>
                    <a:p>
                      <a:pPr algn="just">
                        <a:lnSpc>
                          <a:spcPct val="100000"/>
                        </a:lnSpc>
                      </a:pPr>
                      <a:r>
                        <a:rPr b="0" lang="en-US" sz="1600" spc="-1" strike="noStrike">
                          <a:solidFill>
                            <a:srgbClr val="000000"/>
                          </a:solidFill>
                          <a:latin typeface="Arial"/>
                          <a:ea typeface="Times New Roman"/>
                        </a:rPr>
                        <a:t>Enabled</a:t>
                      </a:r>
                      <a:endParaRPr b="0" lang="en-US" sz="1600" spc="-1" strike="noStrike">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lIns="54360" rIns="54360">
                      <a:noAutofit/>
                    </a:bodyPr>
                    <a:p>
                      <a:pPr algn="just">
                        <a:lnSpc>
                          <a:spcPct val="100000"/>
                        </a:lnSpc>
                      </a:pPr>
                      <a:r>
                        <a:rPr b="0" lang="en-US" sz="1600" spc="-1" strike="noStrike">
                          <a:solidFill>
                            <a:srgbClr val="000000"/>
                          </a:solidFill>
                          <a:latin typeface="Arial"/>
                          <a:ea typeface="Times New Roman"/>
                        </a:rPr>
                        <a:t>Oven operation is enabled. Interior oven light is off. Display shows ‘Ready to cook’.</a:t>
                      </a:r>
                      <a:endParaRPr b="0" lang="en-US" sz="1600" spc="-1" strike="noStrike">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r>
              <a:tr h="994680">
                <a:tc>
                  <a:txBody>
                    <a:bodyPr lIns="54360" rIns="54360">
                      <a:noAutofit/>
                    </a:bodyPr>
                    <a:p>
                      <a:pPr algn="just">
                        <a:lnSpc>
                          <a:spcPct val="100000"/>
                        </a:lnSpc>
                      </a:pPr>
                      <a:r>
                        <a:rPr b="0" lang="en-US" sz="1600" spc="-1" strike="noStrike">
                          <a:solidFill>
                            <a:srgbClr val="000000"/>
                          </a:solidFill>
                          <a:latin typeface="Arial"/>
                          <a:ea typeface="Times New Roman"/>
                        </a:rPr>
                        <a:t>Operation</a:t>
                      </a:r>
                      <a:endParaRPr b="0" lang="en-US" sz="1600" spc="-1" strike="noStrike">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lIns="54360" rIns="54360">
                      <a:noAutofit/>
                    </a:bodyPr>
                    <a:p>
                      <a:pPr algn="just">
                        <a:lnSpc>
                          <a:spcPct val="100000"/>
                        </a:lnSpc>
                      </a:pPr>
                      <a:r>
                        <a:rPr b="0" lang="en-US" sz="1600" spc="-1" strike="noStrike">
                          <a:solidFill>
                            <a:srgbClr val="000000"/>
                          </a:solidFill>
                          <a:latin typeface="Arial"/>
                          <a:ea typeface="Times New Roman"/>
                        </a:rPr>
                        <a:t>Oven in operation. Interior oven light is on. Display shows the timer countdown. On completion of cooking, the buzzer is sounded for five seconds. Oven light is on. Display shows ‘Cooking complete’ while buzzer is sounding.</a:t>
                      </a:r>
                      <a:endParaRPr b="0" lang="en-US" sz="1600" spc="-1" strike="noStrike">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r>
            </a:tbl>
          </a:graphicData>
        </a:graphic>
      </p:graphicFrame>
      <p:sp>
        <p:nvSpPr>
          <p:cNvPr id="320" name="CustomShape 5"/>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States and stimuli for the microwave oven (b) </a:t>
            </a:r>
            <a:endParaRPr b="0" lang="en-US" sz="4400" spc="-1" strike="noStrike">
              <a:latin typeface="Arial"/>
            </a:endParaRPr>
          </a:p>
        </p:txBody>
      </p:sp>
      <p:sp>
        <p:nvSpPr>
          <p:cNvPr id="322" name="CustomShape 2"/>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5 System Modeling</a:t>
            </a:r>
            <a:endParaRPr b="0" lang="en-US" sz="1200" spc="-1" strike="noStrike">
              <a:latin typeface="Arial"/>
            </a:endParaRPr>
          </a:p>
        </p:txBody>
      </p:sp>
      <p:sp>
        <p:nvSpPr>
          <p:cNvPr id="323" name="CustomShape 3"/>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099A699A-8FAA-4C4A-843D-7EF75660A63B}" type="slidenum">
              <a:rPr b="0" lang="en-US" sz="1200" spc="-1" strike="noStrike">
                <a:solidFill>
                  <a:srgbClr val="8b8b8b"/>
                </a:solidFill>
                <a:latin typeface="Calibri"/>
              </a:rPr>
              <a:t>&lt;number&gt;</a:t>
            </a:fld>
            <a:endParaRPr b="0" lang="en-US" sz="1200" spc="-1" strike="noStrike">
              <a:latin typeface="Arial"/>
            </a:endParaRPr>
          </a:p>
        </p:txBody>
      </p:sp>
      <p:graphicFrame>
        <p:nvGraphicFramePr>
          <p:cNvPr id="324" name="Table 4"/>
          <p:cNvGraphicFramePr/>
          <p:nvPr/>
        </p:nvGraphicFramePr>
        <p:xfrm>
          <a:off x="2943360" y="1841400"/>
          <a:ext cx="6330240" cy="3726720"/>
        </p:xfrm>
        <a:graphic>
          <a:graphicData uri="http://schemas.openxmlformats.org/drawingml/2006/table">
            <a:tbl>
              <a:tblPr/>
              <a:tblGrid>
                <a:gridCol w="1841400"/>
                <a:gridCol w="4489200"/>
              </a:tblGrid>
              <a:tr h="408960">
                <a:tc>
                  <a:txBody>
                    <a:bodyPr lIns="54360" rIns="54360">
                      <a:noAutofit/>
                    </a:bodyPr>
                    <a:p>
                      <a:pPr algn="just">
                        <a:lnSpc>
                          <a:spcPct val="100000"/>
                        </a:lnSpc>
                      </a:pPr>
                      <a:r>
                        <a:rPr b="1" lang="en-US" sz="1600" spc="-1" strike="noStrike">
                          <a:solidFill>
                            <a:srgbClr val="000000"/>
                          </a:solidFill>
                          <a:latin typeface="Arial"/>
                          <a:ea typeface="Times New Roman"/>
                        </a:rPr>
                        <a:t>Stimulus</a:t>
                      </a:r>
                      <a:endParaRPr b="0" lang="en-US" sz="1600" spc="-1" strike="noStrike">
                        <a:latin typeface="Arial"/>
                      </a:endParaRPr>
                    </a:p>
                  </a:txBody>
                  <a:tcPr marL="54360" marR="5436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lIns="54360" rIns="54360">
                      <a:noAutofit/>
                    </a:bodyPr>
                    <a:p>
                      <a:pPr algn="just">
                        <a:lnSpc>
                          <a:spcPct val="100000"/>
                        </a:lnSpc>
                      </a:pPr>
                      <a:r>
                        <a:rPr b="1" lang="en-US" sz="1600" spc="-1" strike="noStrike">
                          <a:solidFill>
                            <a:srgbClr val="000000"/>
                          </a:solidFill>
                          <a:latin typeface="Arial"/>
                          <a:ea typeface="Times New Roman"/>
                        </a:rPr>
                        <a:t>Description</a:t>
                      </a:r>
                      <a:endParaRPr b="0" lang="en-US" sz="1600" spc="-1" strike="noStrike">
                        <a:latin typeface="Arial"/>
                      </a:endParaRPr>
                    </a:p>
                  </a:txBody>
                  <a:tcPr marL="54360" marR="5436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483840">
                <a:tc>
                  <a:txBody>
                    <a:bodyPr lIns="54360" rIns="54360">
                      <a:noAutofit/>
                    </a:bodyPr>
                    <a:p>
                      <a:pPr algn="just">
                        <a:lnSpc>
                          <a:spcPct val="100000"/>
                        </a:lnSpc>
                      </a:pPr>
                      <a:r>
                        <a:rPr b="0" lang="en-US" sz="1600" spc="-1" strike="noStrike">
                          <a:solidFill>
                            <a:srgbClr val="000000"/>
                          </a:solidFill>
                          <a:latin typeface="Arial"/>
                          <a:ea typeface="Times New Roman"/>
                        </a:rPr>
                        <a:t>Half power </a:t>
                      </a:r>
                      <a:endParaRPr b="0" lang="en-US" sz="1600" spc="-1" strike="noStrike">
                        <a:latin typeface="Arial"/>
                      </a:endParaRPr>
                    </a:p>
                  </a:txBody>
                  <a:tcPr marL="54360" marR="54360">
                    <a:lnL w="12240">
                      <a:solidFill>
                        <a:srgbClr val="ffffff"/>
                      </a:solidFill>
                    </a:lnL>
                    <a:lnR w="12240">
                      <a:solidFill>
                        <a:srgbClr val="ffffff"/>
                      </a:solidFill>
                    </a:lnR>
                    <a:lnT w="38160">
                      <a:solidFill>
                        <a:srgbClr val="ffffff"/>
                      </a:solidFill>
                    </a:lnT>
                    <a:lnB w="12240">
                      <a:solidFill>
                        <a:srgbClr val="ffffff"/>
                      </a:solidFill>
                    </a:lnB>
                    <a:solidFill>
                      <a:srgbClr val="d0d8e8"/>
                    </a:solidFill>
                  </a:tcPr>
                </a:tc>
                <a:tc>
                  <a:txBody>
                    <a:bodyPr lIns="54360" rIns="54360">
                      <a:noAutofit/>
                    </a:bodyPr>
                    <a:p>
                      <a:pPr algn="just">
                        <a:lnSpc>
                          <a:spcPct val="100000"/>
                        </a:lnSpc>
                      </a:pPr>
                      <a:r>
                        <a:rPr b="0" lang="en-US" sz="1600" spc="-1" strike="noStrike">
                          <a:solidFill>
                            <a:srgbClr val="000000"/>
                          </a:solidFill>
                          <a:latin typeface="Arial"/>
                          <a:ea typeface="Times New Roman"/>
                        </a:rPr>
                        <a:t>The user has pressed the half-power button.</a:t>
                      </a:r>
                      <a:endParaRPr b="0" lang="en-US" sz="1600" spc="-1" strike="noStrike">
                        <a:latin typeface="Arial"/>
                      </a:endParaRPr>
                    </a:p>
                  </a:txBody>
                  <a:tcPr marL="54360" marR="54360">
                    <a:lnL w="12240">
                      <a:solidFill>
                        <a:srgbClr val="ffffff"/>
                      </a:solidFill>
                    </a:lnL>
                    <a:lnR w="12240">
                      <a:solidFill>
                        <a:srgbClr val="ffffff"/>
                      </a:solidFill>
                    </a:lnR>
                    <a:lnT w="38160">
                      <a:solidFill>
                        <a:srgbClr val="ffffff"/>
                      </a:solidFill>
                    </a:lnT>
                    <a:lnB w="12240">
                      <a:solidFill>
                        <a:srgbClr val="ffffff"/>
                      </a:solidFill>
                    </a:lnB>
                    <a:solidFill>
                      <a:srgbClr val="d0d8e8"/>
                    </a:solidFill>
                  </a:tcPr>
                </a:tc>
              </a:tr>
              <a:tr h="392040">
                <a:tc>
                  <a:txBody>
                    <a:bodyPr lIns="54360" rIns="54360">
                      <a:noAutofit/>
                    </a:bodyPr>
                    <a:p>
                      <a:pPr algn="just">
                        <a:lnSpc>
                          <a:spcPct val="100000"/>
                        </a:lnSpc>
                      </a:pPr>
                      <a:r>
                        <a:rPr b="0" lang="en-US" sz="1600" spc="-1" strike="noStrike">
                          <a:solidFill>
                            <a:srgbClr val="000000"/>
                          </a:solidFill>
                          <a:latin typeface="Arial"/>
                          <a:ea typeface="Times New Roman"/>
                        </a:rPr>
                        <a:t>Full power </a:t>
                      </a:r>
                      <a:endParaRPr b="0" lang="en-US" sz="1600" spc="-1" strike="noStrike">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lIns="54360" rIns="54360">
                      <a:noAutofit/>
                    </a:bodyPr>
                    <a:p>
                      <a:pPr algn="just">
                        <a:lnSpc>
                          <a:spcPct val="100000"/>
                        </a:lnSpc>
                      </a:pPr>
                      <a:r>
                        <a:rPr b="0" lang="en-US" sz="1600" spc="-1" strike="noStrike">
                          <a:solidFill>
                            <a:srgbClr val="000000"/>
                          </a:solidFill>
                          <a:latin typeface="Arial"/>
                          <a:ea typeface="Times New Roman"/>
                        </a:rPr>
                        <a:t>The user has pressed the full-power button.</a:t>
                      </a:r>
                      <a:endParaRPr b="0" lang="en-US" sz="1600" spc="-1" strike="noStrike">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r>
              <a:tr h="483840">
                <a:tc>
                  <a:txBody>
                    <a:bodyPr lIns="54360" rIns="54360">
                      <a:noAutofit/>
                    </a:bodyPr>
                    <a:p>
                      <a:pPr algn="just">
                        <a:lnSpc>
                          <a:spcPct val="100000"/>
                        </a:lnSpc>
                      </a:pPr>
                      <a:r>
                        <a:rPr b="0" lang="en-US" sz="1600" spc="-1" strike="noStrike">
                          <a:solidFill>
                            <a:srgbClr val="000000"/>
                          </a:solidFill>
                          <a:latin typeface="Arial"/>
                          <a:ea typeface="Times New Roman"/>
                        </a:rPr>
                        <a:t>Timer</a:t>
                      </a:r>
                      <a:endParaRPr b="0" lang="en-US" sz="1600" spc="-1" strike="noStrike">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lIns="54360" rIns="54360">
                      <a:noAutofit/>
                    </a:bodyPr>
                    <a:p>
                      <a:pPr algn="just">
                        <a:lnSpc>
                          <a:spcPct val="100000"/>
                        </a:lnSpc>
                      </a:pPr>
                      <a:r>
                        <a:rPr b="0" lang="en-US" sz="1600" spc="-1" strike="noStrike">
                          <a:solidFill>
                            <a:srgbClr val="000000"/>
                          </a:solidFill>
                          <a:latin typeface="Arial"/>
                          <a:ea typeface="Times New Roman"/>
                        </a:rPr>
                        <a:t>The user has pressed one of the timer buttons.</a:t>
                      </a:r>
                      <a:endParaRPr b="0" lang="en-US" sz="1600" spc="-1" strike="noStrike">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r>
              <a:tr h="392040">
                <a:tc>
                  <a:txBody>
                    <a:bodyPr lIns="54360" rIns="54360">
                      <a:noAutofit/>
                    </a:bodyPr>
                    <a:p>
                      <a:pPr algn="just">
                        <a:lnSpc>
                          <a:spcPct val="100000"/>
                        </a:lnSpc>
                      </a:pPr>
                      <a:r>
                        <a:rPr b="0" lang="en-US" sz="1600" spc="-1" strike="noStrike">
                          <a:solidFill>
                            <a:srgbClr val="000000"/>
                          </a:solidFill>
                          <a:latin typeface="Arial"/>
                          <a:ea typeface="Times New Roman"/>
                        </a:rPr>
                        <a:t>Number</a:t>
                      </a:r>
                      <a:endParaRPr b="0" lang="en-US" sz="1600" spc="-1" strike="noStrike">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lIns="54360" rIns="54360">
                      <a:noAutofit/>
                    </a:bodyPr>
                    <a:p>
                      <a:pPr algn="just">
                        <a:lnSpc>
                          <a:spcPct val="100000"/>
                        </a:lnSpc>
                      </a:pPr>
                      <a:r>
                        <a:rPr b="0" lang="en-US" sz="1600" spc="-1" strike="noStrike">
                          <a:solidFill>
                            <a:srgbClr val="000000"/>
                          </a:solidFill>
                          <a:latin typeface="Arial"/>
                          <a:ea typeface="Times New Roman"/>
                        </a:rPr>
                        <a:t>The user has pressed a numeric key.</a:t>
                      </a:r>
                      <a:endParaRPr b="0" lang="en-US" sz="1600" spc="-1" strike="noStrike">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r>
              <a:tr h="392040">
                <a:tc>
                  <a:txBody>
                    <a:bodyPr lIns="54360" rIns="54360">
                      <a:noAutofit/>
                    </a:bodyPr>
                    <a:p>
                      <a:pPr algn="just">
                        <a:lnSpc>
                          <a:spcPct val="100000"/>
                        </a:lnSpc>
                      </a:pPr>
                      <a:r>
                        <a:rPr b="0" lang="en-US" sz="1600" spc="-1" strike="noStrike">
                          <a:solidFill>
                            <a:srgbClr val="000000"/>
                          </a:solidFill>
                          <a:latin typeface="Arial"/>
                          <a:ea typeface="Times New Roman"/>
                        </a:rPr>
                        <a:t>Door open</a:t>
                      </a:r>
                      <a:endParaRPr b="0" lang="en-US" sz="1600" spc="-1" strike="noStrike">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lIns="54360" rIns="54360">
                      <a:noAutofit/>
                    </a:bodyPr>
                    <a:p>
                      <a:pPr algn="just">
                        <a:lnSpc>
                          <a:spcPct val="100000"/>
                        </a:lnSpc>
                      </a:pPr>
                      <a:r>
                        <a:rPr b="0" lang="en-US" sz="1600" spc="-1" strike="noStrike">
                          <a:solidFill>
                            <a:srgbClr val="000000"/>
                          </a:solidFill>
                          <a:latin typeface="Arial"/>
                          <a:ea typeface="Times New Roman"/>
                        </a:rPr>
                        <a:t>The oven door switch is not closed.</a:t>
                      </a:r>
                      <a:endParaRPr b="0" lang="en-US" sz="1600" spc="-1" strike="noStrike">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r>
              <a:tr h="392040">
                <a:tc>
                  <a:txBody>
                    <a:bodyPr lIns="54360" rIns="54360">
                      <a:noAutofit/>
                    </a:bodyPr>
                    <a:p>
                      <a:pPr algn="just">
                        <a:lnSpc>
                          <a:spcPct val="100000"/>
                        </a:lnSpc>
                      </a:pPr>
                      <a:r>
                        <a:rPr b="0" lang="en-US" sz="1600" spc="-1" strike="noStrike">
                          <a:solidFill>
                            <a:srgbClr val="000000"/>
                          </a:solidFill>
                          <a:latin typeface="Arial"/>
                          <a:ea typeface="Times New Roman"/>
                        </a:rPr>
                        <a:t>Door closed</a:t>
                      </a:r>
                      <a:endParaRPr b="0" lang="en-US" sz="1600" spc="-1" strike="noStrike">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lIns="54360" rIns="54360">
                      <a:noAutofit/>
                    </a:bodyPr>
                    <a:p>
                      <a:pPr algn="just">
                        <a:lnSpc>
                          <a:spcPct val="100000"/>
                        </a:lnSpc>
                      </a:pPr>
                      <a:r>
                        <a:rPr b="0" lang="en-US" sz="1600" spc="-1" strike="noStrike">
                          <a:solidFill>
                            <a:srgbClr val="000000"/>
                          </a:solidFill>
                          <a:latin typeface="Arial"/>
                          <a:ea typeface="Times New Roman"/>
                        </a:rPr>
                        <a:t>The oven door switch is closed.</a:t>
                      </a:r>
                      <a:endParaRPr b="0" lang="en-US" sz="1600" spc="-1" strike="noStrike">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r>
              <a:tr h="392040">
                <a:tc>
                  <a:txBody>
                    <a:bodyPr lIns="54360" rIns="54360">
                      <a:noAutofit/>
                    </a:bodyPr>
                    <a:p>
                      <a:pPr algn="just">
                        <a:lnSpc>
                          <a:spcPct val="100000"/>
                        </a:lnSpc>
                      </a:pPr>
                      <a:r>
                        <a:rPr b="0" lang="en-US" sz="1600" spc="-1" strike="noStrike">
                          <a:solidFill>
                            <a:srgbClr val="000000"/>
                          </a:solidFill>
                          <a:latin typeface="Arial"/>
                          <a:ea typeface="Times New Roman"/>
                        </a:rPr>
                        <a:t>Start</a:t>
                      </a:r>
                      <a:endParaRPr b="0" lang="en-US" sz="1600" spc="-1" strike="noStrike">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lIns="54360" rIns="54360">
                      <a:noAutofit/>
                    </a:bodyPr>
                    <a:p>
                      <a:pPr algn="just">
                        <a:lnSpc>
                          <a:spcPct val="100000"/>
                        </a:lnSpc>
                      </a:pPr>
                      <a:r>
                        <a:rPr b="0" lang="en-US" sz="1600" spc="-1" strike="noStrike">
                          <a:solidFill>
                            <a:srgbClr val="000000"/>
                          </a:solidFill>
                          <a:latin typeface="Arial"/>
                          <a:ea typeface="Times New Roman"/>
                        </a:rPr>
                        <a:t>The user has pressed the Start button.</a:t>
                      </a:r>
                      <a:endParaRPr b="0" lang="en-US" sz="1600" spc="-1" strike="noStrike">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r>
              <a:tr h="390240">
                <a:tc>
                  <a:txBody>
                    <a:bodyPr lIns="54360" rIns="54360">
                      <a:noAutofit/>
                    </a:bodyPr>
                    <a:p>
                      <a:pPr algn="just">
                        <a:lnSpc>
                          <a:spcPct val="100000"/>
                        </a:lnSpc>
                      </a:pPr>
                      <a:r>
                        <a:rPr b="0" lang="en-US" sz="1600" spc="-1" strike="noStrike">
                          <a:solidFill>
                            <a:srgbClr val="000000"/>
                          </a:solidFill>
                          <a:latin typeface="Arial"/>
                          <a:ea typeface="Times New Roman"/>
                        </a:rPr>
                        <a:t>Cancel</a:t>
                      </a:r>
                      <a:endParaRPr b="0" lang="en-US" sz="1600" spc="-1" strike="noStrike">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lIns="54360" rIns="54360">
                      <a:noAutofit/>
                    </a:bodyPr>
                    <a:p>
                      <a:pPr algn="just">
                        <a:lnSpc>
                          <a:spcPct val="100000"/>
                        </a:lnSpc>
                      </a:pPr>
                      <a:r>
                        <a:rPr b="0" lang="en-US" sz="1600" spc="-1" strike="noStrike">
                          <a:solidFill>
                            <a:srgbClr val="000000"/>
                          </a:solidFill>
                          <a:latin typeface="Arial"/>
                          <a:ea typeface="Times New Roman"/>
                        </a:rPr>
                        <a:t>The user has pressed the Cancel button. </a:t>
                      </a:r>
                      <a:endParaRPr b="0" lang="en-US" sz="1600" spc="-1" strike="noStrike">
                        <a:latin typeface="Arial"/>
                      </a:endParaRPr>
                    </a:p>
                  </a:txBody>
                  <a:tcPr marL="54360" marR="5436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r>
            </a:tbl>
          </a:graphicData>
        </a:graphic>
      </p:graphicFrame>
      <p:sp>
        <p:nvSpPr>
          <p:cNvPr id="325" name="CustomShape 5"/>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CustomShape 1"/>
          <p:cNvSpPr/>
          <p:nvPr/>
        </p:nvSpPr>
        <p:spPr>
          <a:xfrm>
            <a:off x="1981080" y="2408400"/>
            <a:ext cx="8228880" cy="114228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US" sz="4400" spc="-1" strike="noStrike">
                <a:solidFill>
                  <a:srgbClr val="000000"/>
                </a:solidFill>
                <a:latin typeface="Calibri Light"/>
              </a:rPr>
              <a:t>Model-driven engineering</a:t>
            </a:r>
            <a:endParaRPr b="0" lang="en-US" sz="4400" spc="-1" strike="noStrike">
              <a:latin typeface="Arial"/>
            </a:endParaRPr>
          </a:p>
        </p:txBody>
      </p:sp>
      <p:sp>
        <p:nvSpPr>
          <p:cNvPr id="327" name="CustomShape 2"/>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5 System Modeling</a:t>
            </a:r>
            <a:endParaRPr b="0" lang="en-US" sz="1200" spc="-1" strike="noStrike">
              <a:latin typeface="Arial"/>
            </a:endParaRPr>
          </a:p>
        </p:txBody>
      </p:sp>
      <p:sp>
        <p:nvSpPr>
          <p:cNvPr id="328" name="CustomShape 3"/>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36306F5-BDC7-4267-9958-0333EB0A7594}" type="slidenum">
              <a:rPr b="0" lang="en-US" sz="1200" spc="-1" strike="noStrike">
                <a:solidFill>
                  <a:srgbClr val="8b8b8b"/>
                </a:solidFill>
                <a:latin typeface="Calibri"/>
              </a:rPr>
              <a:t>&lt;number&gt;</a:t>
            </a:fld>
            <a:endParaRPr b="0" lang="en-US" sz="1200" spc="-1" strike="noStrike">
              <a:latin typeface="Arial"/>
            </a:endParaRPr>
          </a:p>
        </p:txBody>
      </p:sp>
      <p:sp>
        <p:nvSpPr>
          <p:cNvPr id="329" name="CustomShape 4"/>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Model-driven engineering</a:t>
            </a:r>
            <a:endParaRPr b="0" lang="en-US" sz="4400" spc="-1" strike="noStrike">
              <a:latin typeface="Arial"/>
            </a:endParaRPr>
          </a:p>
        </p:txBody>
      </p:sp>
      <p:sp>
        <p:nvSpPr>
          <p:cNvPr id="33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Model-driven engineering (MDE) is an approach to software development where models rather than programs are the principal outputs of the development process.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programs that execute on a hardware/software platform are then generated automatically from the models.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Proponents of MDE argue that this raises the level of abstraction in software engineering so that engineers no longer have to be concerned with programming language details or the specifics of execution platforms. </a:t>
            </a:r>
            <a:endParaRPr b="0" lang="en-US" sz="2800" spc="-1" strike="noStrike">
              <a:latin typeface="Arial"/>
            </a:endParaRPr>
          </a:p>
        </p:txBody>
      </p:sp>
      <p:sp>
        <p:nvSpPr>
          <p:cNvPr id="332"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5 System Modeling</a:t>
            </a:r>
            <a:endParaRPr b="0" lang="en-US" sz="1200" spc="-1" strike="noStrike">
              <a:latin typeface="Arial"/>
            </a:endParaRPr>
          </a:p>
        </p:txBody>
      </p:sp>
      <p:sp>
        <p:nvSpPr>
          <p:cNvPr id="333" name="CustomShape 4"/>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644F4DE7-12A4-4482-9CFD-BDACF31784E3}" type="slidenum">
              <a:rPr b="0" lang="en-US" sz="1200" spc="-1" strike="noStrike">
                <a:solidFill>
                  <a:srgbClr val="8b8b8b"/>
                </a:solidFill>
                <a:latin typeface="Calibri"/>
              </a:rPr>
              <a:t>&lt;number&gt;</a:t>
            </a:fld>
            <a:endParaRPr b="0" lang="en-US" sz="1200" spc="-1" strike="noStrike">
              <a:latin typeface="Arial"/>
            </a:endParaRPr>
          </a:p>
        </p:txBody>
      </p:sp>
      <p:sp>
        <p:nvSpPr>
          <p:cNvPr id="334" name="CustomShape 5"/>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Usage of model-driven engineering</a:t>
            </a:r>
            <a:endParaRPr b="0" lang="en-US" sz="4400" spc="-1" strike="noStrike">
              <a:latin typeface="Arial"/>
            </a:endParaRPr>
          </a:p>
        </p:txBody>
      </p:sp>
      <p:sp>
        <p:nvSpPr>
          <p:cNvPr id="336"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70000"/>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Model-driven engineering is still at an early stage of development, and it is unclear whether or not it will have a significant effect on software engineering practice.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Pros</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Allows systems to be considered at higher levels of abstraction</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Generating code automatically means that it is cheaper to adapt systems to new platforms.</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Cons</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Models for abstraction and not necessarily right for implementation.</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Savings from generating code may be outweighed by the costs of developing translators for new platforms.</a:t>
            </a:r>
            <a:endParaRPr b="0" lang="en-US" sz="2400" spc="-1" strike="noStrike">
              <a:latin typeface="Arial"/>
            </a:endParaRPr>
          </a:p>
        </p:txBody>
      </p:sp>
      <p:sp>
        <p:nvSpPr>
          <p:cNvPr id="337"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5 System Modeling</a:t>
            </a:r>
            <a:endParaRPr b="0" lang="en-US" sz="1200" spc="-1" strike="noStrike">
              <a:latin typeface="Arial"/>
            </a:endParaRPr>
          </a:p>
        </p:txBody>
      </p:sp>
      <p:sp>
        <p:nvSpPr>
          <p:cNvPr id="338" name="CustomShape 4"/>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E4450379-82E0-4043-97CB-DD439681BC3F}" type="slidenum">
              <a:rPr b="0" lang="en-US" sz="1200" spc="-1" strike="noStrike">
                <a:solidFill>
                  <a:srgbClr val="8b8b8b"/>
                </a:solidFill>
                <a:latin typeface="Calibri"/>
              </a:rPr>
              <a:t>47</a:t>
            </a:fld>
            <a:endParaRPr b="0" lang="en-US" sz="1200" spc="-1" strike="noStrike">
              <a:latin typeface="Arial"/>
            </a:endParaRPr>
          </a:p>
        </p:txBody>
      </p:sp>
      <p:sp>
        <p:nvSpPr>
          <p:cNvPr id="339" name="CustomShape 5"/>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293" dur="indefinite" restart="never" nodeType="tmRoot">
          <p:childTnLst>
            <p:seq>
              <p:cTn id="294" dur="indefinite" nodeType="mainSeq">
                <p:childTnLst>
                  <p:par>
                    <p:cTn id="295" fill="hold">
                      <p:stCondLst>
                        <p:cond delay="indefinite"/>
                      </p:stCondLst>
                      <p:childTnLst>
                        <p:par>
                          <p:cTn id="296" fill="hold">
                            <p:stCondLst>
                              <p:cond delay="0"/>
                            </p:stCondLst>
                            <p:childTnLst>
                              <p:par>
                                <p:cTn id="297" nodeType="clickEffect" fill="hold" presetClass="entr" presetID="1">
                                  <p:stCondLst>
                                    <p:cond delay="0"/>
                                  </p:stCondLst>
                                  <p:childTnLst>
                                    <p:set>
                                      <p:cBhvr>
                                        <p:cTn id="298" dur="1" fill="hold">
                                          <p:stCondLst>
                                            <p:cond delay="0"/>
                                          </p:stCondLst>
                                        </p:cTn>
                                        <p:tgtEl>
                                          <p:spTgt spid="336">
                                            <p:txEl>
                                              <p:pRg st="0" end="0"/>
                                            </p:txEl>
                                          </p:spTgt>
                                        </p:tgtEl>
                                        <p:attrNameLst>
                                          <p:attrName>style.visibility</p:attrName>
                                        </p:attrNameLst>
                                      </p:cBhvr>
                                      <p:to>
                                        <p:strVal val="visible"/>
                                      </p:to>
                                    </p:set>
                                  </p:childTnLst>
                                </p:cTn>
                              </p:par>
                            </p:childTnLst>
                          </p:cTn>
                        </p:par>
                      </p:childTnLst>
                    </p:cTn>
                  </p:par>
                  <p:par>
                    <p:cTn id="299" fill="hold">
                      <p:stCondLst>
                        <p:cond delay="indefinite"/>
                      </p:stCondLst>
                      <p:childTnLst>
                        <p:par>
                          <p:cTn id="300" fill="hold">
                            <p:stCondLst>
                              <p:cond delay="0"/>
                            </p:stCondLst>
                            <p:childTnLst>
                              <p:par>
                                <p:cTn id="301" nodeType="clickEffect" fill="hold" presetClass="entr" presetID="1">
                                  <p:stCondLst>
                                    <p:cond delay="0"/>
                                  </p:stCondLst>
                                  <p:childTnLst>
                                    <p:set>
                                      <p:cBhvr>
                                        <p:cTn id="302" dur="1" fill="hold">
                                          <p:stCondLst>
                                            <p:cond delay="0"/>
                                          </p:stCondLst>
                                        </p:cTn>
                                        <p:tgtEl>
                                          <p:spTgt spid="336">
                                            <p:txEl>
                                              <p:pRg st="1" end="1"/>
                                            </p:txEl>
                                          </p:spTgt>
                                        </p:tgtEl>
                                        <p:attrNameLst>
                                          <p:attrName>style.visibility</p:attrName>
                                        </p:attrNameLst>
                                      </p:cBhvr>
                                      <p:to>
                                        <p:strVal val="visible"/>
                                      </p:to>
                                    </p:set>
                                  </p:childTnLst>
                                </p:cTn>
                              </p:par>
                              <p:par>
                                <p:cTn id="303" nodeType="withEffect" fill="hold" presetClass="entr" presetID="1">
                                  <p:stCondLst>
                                    <p:cond delay="0"/>
                                  </p:stCondLst>
                                  <p:childTnLst>
                                    <p:set>
                                      <p:cBhvr>
                                        <p:cTn id="304" dur="1" fill="hold">
                                          <p:stCondLst>
                                            <p:cond delay="0"/>
                                          </p:stCondLst>
                                        </p:cTn>
                                        <p:tgtEl>
                                          <p:spTgt spid="336">
                                            <p:txEl>
                                              <p:pRg st="2" end="2"/>
                                            </p:txEl>
                                          </p:spTgt>
                                        </p:tgtEl>
                                        <p:attrNameLst>
                                          <p:attrName>style.visibility</p:attrName>
                                        </p:attrNameLst>
                                      </p:cBhvr>
                                      <p:to>
                                        <p:strVal val="visible"/>
                                      </p:to>
                                    </p:set>
                                  </p:childTnLst>
                                </p:cTn>
                              </p:par>
                              <p:par>
                                <p:cTn id="305" nodeType="withEffect" fill="hold" presetClass="entr" presetID="1">
                                  <p:stCondLst>
                                    <p:cond delay="0"/>
                                  </p:stCondLst>
                                  <p:childTnLst>
                                    <p:set>
                                      <p:cBhvr>
                                        <p:cTn id="306" dur="1" fill="hold">
                                          <p:stCondLst>
                                            <p:cond delay="0"/>
                                          </p:stCondLst>
                                        </p:cTn>
                                        <p:tgtEl>
                                          <p:spTgt spid="336">
                                            <p:txEl>
                                              <p:pRg st="3" end="3"/>
                                            </p:txEl>
                                          </p:spTgt>
                                        </p:tgtEl>
                                        <p:attrNameLst>
                                          <p:attrName>style.visibility</p:attrName>
                                        </p:attrNameLst>
                                      </p:cBhvr>
                                      <p:to>
                                        <p:strVal val="visible"/>
                                      </p:to>
                                    </p:set>
                                  </p:childTnLst>
                                </p:cTn>
                              </p:par>
                            </p:childTnLst>
                          </p:cTn>
                        </p:par>
                      </p:childTnLst>
                    </p:cTn>
                  </p:par>
                  <p:par>
                    <p:cTn id="307" fill="hold">
                      <p:stCondLst>
                        <p:cond delay="indefinite"/>
                      </p:stCondLst>
                      <p:childTnLst>
                        <p:par>
                          <p:cTn id="308" fill="hold">
                            <p:stCondLst>
                              <p:cond delay="0"/>
                            </p:stCondLst>
                            <p:childTnLst>
                              <p:par>
                                <p:cTn id="309" nodeType="clickEffect" fill="hold" presetClass="entr" presetID="1">
                                  <p:stCondLst>
                                    <p:cond delay="0"/>
                                  </p:stCondLst>
                                  <p:childTnLst>
                                    <p:set>
                                      <p:cBhvr>
                                        <p:cTn id="310" dur="1" fill="hold">
                                          <p:stCondLst>
                                            <p:cond delay="0"/>
                                          </p:stCondLst>
                                        </p:cTn>
                                        <p:tgtEl>
                                          <p:spTgt spid="336">
                                            <p:txEl>
                                              <p:pRg st="4" end="4"/>
                                            </p:txEl>
                                          </p:spTgt>
                                        </p:tgtEl>
                                        <p:attrNameLst>
                                          <p:attrName>style.visibility</p:attrName>
                                        </p:attrNameLst>
                                      </p:cBhvr>
                                      <p:to>
                                        <p:strVal val="visible"/>
                                      </p:to>
                                    </p:set>
                                  </p:childTnLst>
                                </p:cTn>
                              </p:par>
                              <p:par>
                                <p:cTn id="311" nodeType="withEffect" fill="hold" presetClass="entr" presetID="1">
                                  <p:stCondLst>
                                    <p:cond delay="0"/>
                                  </p:stCondLst>
                                  <p:childTnLst>
                                    <p:set>
                                      <p:cBhvr>
                                        <p:cTn id="312" dur="1" fill="hold">
                                          <p:stCondLst>
                                            <p:cond delay="0"/>
                                          </p:stCondLst>
                                        </p:cTn>
                                        <p:tgtEl>
                                          <p:spTgt spid="336">
                                            <p:txEl>
                                              <p:pRg st="5" end="5"/>
                                            </p:txEl>
                                          </p:spTgt>
                                        </p:tgtEl>
                                        <p:attrNameLst>
                                          <p:attrName>style.visibility</p:attrName>
                                        </p:attrNameLst>
                                      </p:cBhvr>
                                      <p:to>
                                        <p:strVal val="visible"/>
                                      </p:to>
                                    </p:set>
                                  </p:childTnLst>
                                </p:cTn>
                              </p:par>
                              <p:par>
                                <p:cTn id="313" nodeType="withEffect" fill="hold" presetClass="entr" presetID="1">
                                  <p:stCondLst>
                                    <p:cond delay="0"/>
                                  </p:stCondLst>
                                  <p:childTnLst>
                                    <p:set>
                                      <p:cBhvr>
                                        <p:cTn id="314" dur="1" fill="hold">
                                          <p:stCondLst>
                                            <p:cond delay="0"/>
                                          </p:stCondLst>
                                        </p:cTn>
                                        <p:tgtEl>
                                          <p:spTgt spid="336">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UML diagram types</a:t>
            </a:r>
            <a:endParaRPr b="0" lang="en-US" sz="4400" spc="-1" strike="noStrike">
              <a:latin typeface="Arial"/>
            </a:endParaRPr>
          </a:p>
        </p:txBody>
      </p:sp>
      <p:sp>
        <p:nvSpPr>
          <p:cNvPr id="13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fontScale="88000"/>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Activity diagrams, which show the activities involved in a process or in data processing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Use case diagrams, which show the interactions between a system and its environment.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Sequence diagrams, which show interactions between actors and the system and between system components.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Class diagrams, which show the object classes in the system and the associations between these classes.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State diagrams, which show how the system reacts to internal and external events. </a:t>
            </a:r>
            <a:endParaRPr b="0" lang="en-US" sz="2800" spc="-1" strike="noStrike">
              <a:latin typeface="Arial"/>
            </a:endParaRPr>
          </a:p>
        </p:txBody>
      </p:sp>
      <p:sp>
        <p:nvSpPr>
          <p:cNvPr id="132"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5 System Modeling</a:t>
            </a:r>
            <a:endParaRPr b="0" lang="en-US" sz="1200" spc="-1" strike="noStrike">
              <a:latin typeface="Arial"/>
            </a:endParaRPr>
          </a:p>
        </p:txBody>
      </p:sp>
      <p:sp>
        <p:nvSpPr>
          <p:cNvPr id="133" name="CustomShape 4"/>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91A46CF3-65FA-4A03-8C63-AE4E4FA55ABB}" type="slidenum">
              <a:rPr b="0" lang="en-US" sz="1200" spc="-1" strike="noStrike">
                <a:solidFill>
                  <a:srgbClr val="8b8b8b"/>
                </a:solidFill>
                <a:latin typeface="Calibri"/>
              </a:rPr>
              <a:t>5</a:t>
            </a:fld>
            <a:endParaRPr b="0" lang="en-US" sz="1200" spc="-1" strike="noStrike">
              <a:latin typeface="Arial"/>
            </a:endParaRPr>
          </a:p>
        </p:txBody>
      </p:sp>
      <p:sp>
        <p:nvSpPr>
          <p:cNvPr id="134" name="CustomShape 5"/>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51" dur="indefinite" restart="never" nodeType="tmRoot">
          <p:childTnLst>
            <p:seq>
              <p:cTn id="52" dur="indefinite" nodeType="mainSeq">
                <p:childTnLst>
                  <p:par>
                    <p:cTn id="53" fill="hold">
                      <p:stCondLst>
                        <p:cond delay="indefinite"/>
                      </p:stCondLst>
                      <p:childTnLst>
                        <p:par>
                          <p:cTn id="54" fill="hold">
                            <p:stCondLst>
                              <p:cond delay="0"/>
                            </p:stCondLst>
                            <p:childTnLst>
                              <p:par>
                                <p:cTn id="55" nodeType="clickEffect" fill="hold" presetClass="entr" presetID="1">
                                  <p:stCondLst>
                                    <p:cond delay="0"/>
                                  </p:stCondLst>
                                  <p:childTnLst>
                                    <p:set>
                                      <p:cBhvr>
                                        <p:cTn id="56" dur="1" fill="hold">
                                          <p:stCondLst>
                                            <p:cond delay="0"/>
                                          </p:stCondLst>
                                        </p:cTn>
                                        <p:tgtEl>
                                          <p:spTgt spid="131">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nodeType="clickEffect" fill="hold" presetClass="entr" presetID="1">
                                  <p:stCondLst>
                                    <p:cond delay="0"/>
                                  </p:stCondLst>
                                  <p:childTnLst>
                                    <p:set>
                                      <p:cBhvr>
                                        <p:cTn id="60" dur="1" fill="hold">
                                          <p:stCondLst>
                                            <p:cond delay="0"/>
                                          </p:stCondLst>
                                        </p:cTn>
                                        <p:tgtEl>
                                          <p:spTgt spid="131">
                                            <p:txEl>
                                              <p:pRg st="1" end="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nodeType="clickEffect" fill="hold" presetClass="entr" presetID="1">
                                  <p:stCondLst>
                                    <p:cond delay="0"/>
                                  </p:stCondLst>
                                  <p:childTnLst>
                                    <p:set>
                                      <p:cBhvr>
                                        <p:cTn id="64" dur="1" fill="hold">
                                          <p:stCondLst>
                                            <p:cond delay="0"/>
                                          </p:stCondLst>
                                        </p:cTn>
                                        <p:tgtEl>
                                          <p:spTgt spid="131">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1">
                                  <p:stCondLst>
                                    <p:cond delay="0"/>
                                  </p:stCondLst>
                                  <p:childTnLst>
                                    <p:set>
                                      <p:cBhvr>
                                        <p:cTn id="68" dur="1" fill="hold">
                                          <p:stCondLst>
                                            <p:cond delay="0"/>
                                          </p:stCondLst>
                                        </p:cTn>
                                        <p:tgtEl>
                                          <p:spTgt spid="131">
                                            <p:txEl>
                                              <p:pRg st="3" end="3"/>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nodeType="clickEffect" fill="hold" presetClass="entr" presetID="1">
                                  <p:stCondLst>
                                    <p:cond delay="0"/>
                                  </p:stCondLst>
                                  <p:childTnLst>
                                    <p:set>
                                      <p:cBhvr>
                                        <p:cTn id="72" dur="1" fill="hold">
                                          <p:stCondLst>
                                            <p:cond delay="0"/>
                                          </p:stCondLst>
                                        </p:cTn>
                                        <p:tgtEl>
                                          <p:spTgt spid="131">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Use of graphical models</a:t>
            </a:r>
            <a:endParaRPr b="0" lang="en-US" sz="4400" spc="-1" strike="noStrike">
              <a:latin typeface="Arial"/>
            </a:endParaRPr>
          </a:p>
        </p:txBody>
      </p:sp>
      <p:sp>
        <p:nvSpPr>
          <p:cNvPr id="136"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As a means of facilitating discussion about an existing or proposed system</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Incomplete and incorrect models are OK as their role is to support discussion.</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As a way of documenting an existing system</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Models should be an accurate representation of the system but need not be complete.</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As a detailed system description that can be used to generate a system implementation</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Models have to be both correct and complete.</a:t>
            </a:r>
            <a:endParaRPr b="0" lang="en-US" sz="2400" spc="-1" strike="noStrike">
              <a:latin typeface="Arial"/>
            </a:endParaRPr>
          </a:p>
        </p:txBody>
      </p:sp>
      <p:sp>
        <p:nvSpPr>
          <p:cNvPr id="137"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5 System Modeling</a:t>
            </a:r>
            <a:endParaRPr b="0" lang="en-US" sz="1200" spc="-1" strike="noStrike">
              <a:latin typeface="Arial"/>
            </a:endParaRPr>
          </a:p>
        </p:txBody>
      </p:sp>
      <p:sp>
        <p:nvSpPr>
          <p:cNvPr id="138" name="CustomShape 4"/>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C8E3F6B8-8012-400F-A745-98B183A94BEC}" type="slidenum">
              <a:rPr b="0" lang="en-US" sz="1200" spc="-1" strike="noStrike">
                <a:solidFill>
                  <a:srgbClr val="8b8b8b"/>
                </a:solidFill>
                <a:latin typeface="Calibri"/>
              </a:rPr>
              <a:t>5</a:t>
            </a:fld>
            <a:endParaRPr b="0" lang="en-US" sz="1200" spc="-1" strike="noStrike">
              <a:latin typeface="Arial"/>
            </a:endParaRPr>
          </a:p>
        </p:txBody>
      </p:sp>
      <p:sp>
        <p:nvSpPr>
          <p:cNvPr id="139" name="CustomShape 5"/>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73" dur="indefinite" restart="never" nodeType="tmRoot">
          <p:childTnLst>
            <p:seq>
              <p:cTn id="74" dur="indefinite" nodeType="mainSeq">
                <p:childTnLst>
                  <p:par>
                    <p:cTn id="75" fill="hold">
                      <p:stCondLst>
                        <p:cond delay="indefinite"/>
                      </p:stCondLst>
                      <p:childTnLst>
                        <p:par>
                          <p:cTn id="76" fill="hold">
                            <p:stCondLst>
                              <p:cond delay="0"/>
                            </p:stCondLst>
                            <p:childTnLst>
                              <p:par>
                                <p:cTn id="77" nodeType="clickEffect" fill="hold" presetClass="entr" presetID="1">
                                  <p:stCondLst>
                                    <p:cond delay="0"/>
                                  </p:stCondLst>
                                  <p:childTnLst>
                                    <p:set>
                                      <p:cBhvr>
                                        <p:cTn id="78" dur="1" fill="hold">
                                          <p:stCondLst>
                                            <p:cond delay="0"/>
                                          </p:stCondLst>
                                        </p:cTn>
                                        <p:tgtEl>
                                          <p:spTgt spid="136">
                                            <p:txEl>
                                              <p:pRg st="0" end="0"/>
                                            </p:txEl>
                                          </p:spTgt>
                                        </p:tgtEl>
                                        <p:attrNameLst>
                                          <p:attrName>style.visibility</p:attrName>
                                        </p:attrNameLst>
                                      </p:cBhvr>
                                      <p:to>
                                        <p:strVal val="visible"/>
                                      </p:to>
                                    </p:set>
                                  </p:childTnLst>
                                </p:cTn>
                              </p:par>
                              <p:par>
                                <p:cTn id="79" nodeType="withEffect" fill="hold" presetClass="entr" presetID="1">
                                  <p:stCondLst>
                                    <p:cond delay="0"/>
                                  </p:stCondLst>
                                  <p:childTnLst>
                                    <p:set>
                                      <p:cBhvr>
                                        <p:cTn id="80" dur="1" fill="hold">
                                          <p:stCondLst>
                                            <p:cond delay="0"/>
                                          </p:stCondLst>
                                        </p:cTn>
                                        <p:tgtEl>
                                          <p:spTgt spid="136">
                                            <p:txEl>
                                              <p:pRg st="1" end="1"/>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1">
                                  <p:stCondLst>
                                    <p:cond delay="0"/>
                                  </p:stCondLst>
                                  <p:childTnLst>
                                    <p:set>
                                      <p:cBhvr>
                                        <p:cTn id="84" dur="1" fill="hold">
                                          <p:stCondLst>
                                            <p:cond delay="0"/>
                                          </p:stCondLst>
                                        </p:cTn>
                                        <p:tgtEl>
                                          <p:spTgt spid="136">
                                            <p:txEl>
                                              <p:pRg st="2" end="2"/>
                                            </p:txEl>
                                          </p:spTgt>
                                        </p:tgtEl>
                                        <p:attrNameLst>
                                          <p:attrName>style.visibility</p:attrName>
                                        </p:attrNameLst>
                                      </p:cBhvr>
                                      <p:to>
                                        <p:strVal val="visible"/>
                                      </p:to>
                                    </p:set>
                                  </p:childTnLst>
                                </p:cTn>
                              </p:par>
                              <p:par>
                                <p:cTn id="85" nodeType="withEffect" fill="hold" presetClass="entr" presetID="1">
                                  <p:stCondLst>
                                    <p:cond delay="0"/>
                                  </p:stCondLst>
                                  <p:childTnLst>
                                    <p:set>
                                      <p:cBhvr>
                                        <p:cTn id="86" dur="1" fill="hold">
                                          <p:stCondLst>
                                            <p:cond delay="0"/>
                                          </p:stCondLst>
                                        </p:cTn>
                                        <p:tgtEl>
                                          <p:spTgt spid="136">
                                            <p:txEl>
                                              <p:pRg st="3" end="3"/>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nodeType="clickEffect" fill="hold" presetClass="entr" presetID="1">
                                  <p:stCondLst>
                                    <p:cond delay="0"/>
                                  </p:stCondLst>
                                  <p:childTnLst>
                                    <p:set>
                                      <p:cBhvr>
                                        <p:cTn id="90" dur="1" fill="hold">
                                          <p:stCondLst>
                                            <p:cond delay="0"/>
                                          </p:stCondLst>
                                        </p:cTn>
                                        <p:tgtEl>
                                          <p:spTgt spid="136">
                                            <p:txEl>
                                              <p:pRg st="4" end="4"/>
                                            </p:txEl>
                                          </p:spTgt>
                                        </p:tgtEl>
                                        <p:attrNameLst>
                                          <p:attrName>style.visibility</p:attrName>
                                        </p:attrNameLst>
                                      </p:cBhvr>
                                      <p:to>
                                        <p:strVal val="visible"/>
                                      </p:to>
                                    </p:set>
                                  </p:childTnLst>
                                </p:cTn>
                              </p:par>
                              <p:par>
                                <p:cTn id="91" nodeType="withEffect" fill="hold" presetClass="entr" presetID="1">
                                  <p:stCondLst>
                                    <p:cond delay="0"/>
                                  </p:stCondLst>
                                  <p:childTnLst>
                                    <p:set>
                                      <p:cBhvr>
                                        <p:cTn id="92" dur="1" fill="hold">
                                          <p:stCondLst>
                                            <p:cond delay="0"/>
                                          </p:stCondLst>
                                        </p:cTn>
                                        <p:tgtEl>
                                          <p:spTgt spid="136">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1981080" y="2293920"/>
            <a:ext cx="8228880" cy="114228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0" lang="en-US" sz="4400" spc="-1" strike="noStrike">
                <a:solidFill>
                  <a:srgbClr val="000000"/>
                </a:solidFill>
                <a:latin typeface="Calibri Light"/>
              </a:rPr>
              <a:t>Context models</a:t>
            </a:r>
            <a:endParaRPr b="0" lang="en-US" sz="4400" spc="-1" strike="noStrike">
              <a:latin typeface="Arial"/>
            </a:endParaRPr>
          </a:p>
        </p:txBody>
      </p:sp>
      <p:sp>
        <p:nvSpPr>
          <p:cNvPr id="141" name="CustomShape 2"/>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5 System Modeling</a:t>
            </a:r>
            <a:endParaRPr b="0" lang="en-US" sz="1200" spc="-1" strike="noStrike">
              <a:latin typeface="Arial"/>
            </a:endParaRPr>
          </a:p>
        </p:txBody>
      </p:sp>
      <p:sp>
        <p:nvSpPr>
          <p:cNvPr id="142" name="CustomShape 3"/>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7B24133-D2CC-4823-AB2A-79B0EF147CBB}" type="slidenum">
              <a:rPr b="0" lang="en-US" sz="1200" spc="-1" strike="noStrike">
                <a:solidFill>
                  <a:srgbClr val="8b8b8b"/>
                </a:solidFill>
                <a:latin typeface="Calibri"/>
              </a:rPr>
              <a:t>5</a:t>
            </a:fld>
            <a:endParaRPr b="0" lang="en-US" sz="1200" spc="-1" strike="noStrike">
              <a:latin typeface="Arial"/>
            </a:endParaRPr>
          </a:p>
        </p:txBody>
      </p:sp>
      <p:sp>
        <p:nvSpPr>
          <p:cNvPr id="143" name="CustomShape 4"/>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Context models </a:t>
            </a:r>
            <a:endParaRPr b="0" lang="en-US" sz="4400" spc="-1" strike="noStrike">
              <a:latin typeface="Arial"/>
            </a:endParaRPr>
          </a:p>
        </p:txBody>
      </p:sp>
      <p:sp>
        <p:nvSpPr>
          <p:cNvPr id="14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Context models are used to illustrate the operational context of a system - they show what lies outside the system boundaries.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Social and organizational concerns may affect the decision on where to position system boundaries.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endParaRPr b="0" lang="en-US" sz="2800" spc="-1" strike="noStrike">
              <a:latin typeface="Arial"/>
            </a:endParaRPr>
          </a:p>
        </p:txBody>
      </p:sp>
      <p:sp>
        <p:nvSpPr>
          <p:cNvPr id="146"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5 System Modeling</a:t>
            </a:r>
            <a:endParaRPr b="0" lang="en-US" sz="1200" spc="-1" strike="noStrike">
              <a:latin typeface="Arial"/>
            </a:endParaRPr>
          </a:p>
        </p:txBody>
      </p:sp>
      <p:sp>
        <p:nvSpPr>
          <p:cNvPr id="147" name="CustomShape 4"/>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ACD8BB2-545E-4AF1-8AFD-53A2D643424A}" type="slidenum">
              <a:rPr b="0" lang="en-US" sz="1200" spc="-1" strike="noStrike">
                <a:solidFill>
                  <a:srgbClr val="8b8b8b"/>
                </a:solidFill>
                <a:latin typeface="Calibri"/>
              </a:rPr>
              <a:t>5</a:t>
            </a:fld>
            <a:endParaRPr b="0" lang="en-US" sz="1200" spc="-1" strike="noStrike">
              <a:latin typeface="Arial"/>
            </a:endParaRPr>
          </a:p>
        </p:txBody>
      </p:sp>
      <p:sp>
        <p:nvSpPr>
          <p:cNvPr id="148" name="CustomShape 5"/>
          <p:cNvSpPr/>
          <p:nvPr/>
        </p:nvSpPr>
        <p:spPr>
          <a:xfrm>
            <a:off x="838080" y="6356520"/>
            <a:ext cx="274248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1200" spc="-1" strike="noStrike">
                <a:solidFill>
                  <a:srgbClr val="8b8b8b"/>
                </a:solidFill>
                <a:latin typeface="Calibri"/>
              </a:rPr>
              <a:t>30/10/2014</a:t>
            </a:r>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93" dur="indefinite" restart="never" nodeType="tmRoot">
          <p:childTnLst>
            <p:seq>
              <p:cTn id="94" dur="indefinite" nodeType="mainSeq">
                <p:childTnLst>
                  <p:par>
                    <p:cTn id="95" fill="hold">
                      <p:stCondLst>
                        <p:cond delay="indefinite"/>
                      </p:stCondLst>
                      <p:childTnLst>
                        <p:par>
                          <p:cTn id="96" fill="hold">
                            <p:stCondLst>
                              <p:cond delay="0"/>
                            </p:stCondLst>
                            <p:childTnLst>
                              <p:par>
                                <p:cTn id="97" nodeType="clickEffect" fill="hold" presetClass="entr" presetID="1">
                                  <p:stCondLst>
                                    <p:cond delay="0"/>
                                  </p:stCondLst>
                                  <p:childTnLst>
                                    <p:set>
                                      <p:cBhvr>
                                        <p:cTn id="98"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nodeType="clickEffect" fill="hold" presetClass="entr" presetID="1">
                                  <p:stCondLst>
                                    <p:cond delay="0"/>
                                  </p:stCondLst>
                                  <p:childTnLst>
                                    <p:set>
                                      <p:cBhvr>
                                        <p:cTn id="102"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nodeType="clickEffect" fill="hold" presetClass="entr" presetID="1">
                                  <p:stCondLst>
                                    <p:cond delay="0"/>
                                  </p:stCondLst>
                                  <p:childTnLst>
                                    <p:set>
                                      <p:cBhvr>
                                        <p:cTn id="106"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0000"/>
                </a:solidFill>
                <a:latin typeface="Calibri Light"/>
              </a:rPr>
              <a:t>System boundaries</a:t>
            </a:r>
            <a:endParaRPr b="0" lang="en-US" sz="4400" spc="-1" strike="noStrike">
              <a:latin typeface="Arial"/>
            </a:endParaRPr>
          </a:p>
        </p:txBody>
      </p:sp>
      <p:sp>
        <p:nvSpPr>
          <p:cNvPr id="150"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System boundaries are established to define what is inside and what is outside the system.</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They show other systems that are used or depend on the system being developed.</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endParaRPr b="0" lang="en-US" sz="2800" spc="-1" strike="noStrike">
              <a:latin typeface="Arial"/>
            </a:endParaRPr>
          </a:p>
        </p:txBody>
      </p:sp>
      <p:sp>
        <p:nvSpPr>
          <p:cNvPr id="151" name="CustomShape 3"/>
          <p:cNvSpPr/>
          <p:nvPr/>
        </p:nvSpPr>
        <p:spPr>
          <a:xfrm>
            <a:off x="4038480" y="6356520"/>
            <a:ext cx="4114080" cy="364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1200" spc="-1" strike="noStrike">
                <a:solidFill>
                  <a:srgbClr val="8b8b8b"/>
                </a:solidFill>
                <a:latin typeface="Calibri"/>
              </a:rPr>
              <a:t>Chapter 5 System Modeling</a:t>
            </a:r>
            <a:endParaRPr b="0" lang="en-US" sz="1200" spc="-1" strike="noStrike">
              <a:latin typeface="Arial"/>
            </a:endParaRPr>
          </a:p>
        </p:txBody>
      </p:sp>
      <p:sp>
        <p:nvSpPr>
          <p:cNvPr id="152" name="CustomShape 4"/>
          <p:cNvSpPr/>
          <p:nvPr/>
        </p:nvSpPr>
        <p:spPr>
          <a:xfrm>
            <a:off x="8610480" y="6356520"/>
            <a:ext cx="2742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892E9E5B-D26E-4620-907D-B4A893DD7043}" type="slidenum">
              <a:rPr b="0" lang="en-US" sz="1200" spc="-1" strike="noStrike">
                <a:solidFill>
                  <a:srgbClr val="8b8b8b"/>
                </a:solidFill>
                <a:latin typeface="Calibri"/>
              </a:rPr>
              <a:t>5</a:t>
            </a:fld>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107" dur="indefinite" restart="never" nodeType="tmRoot">
          <p:childTnLst>
            <p:seq>
              <p:cTn id="108" dur="indefinite" nodeType="mainSeq">
                <p:childTnLst>
                  <p:par>
                    <p:cTn id="109" fill="hold">
                      <p:stCondLst>
                        <p:cond delay="indefinite"/>
                      </p:stCondLst>
                      <p:childTnLst>
                        <p:par>
                          <p:cTn id="110" fill="hold">
                            <p:stCondLst>
                              <p:cond delay="0"/>
                            </p:stCondLst>
                            <p:childTnLst>
                              <p:par>
                                <p:cTn id="111" nodeType="clickEffect" fill="hold" presetClass="entr" presetID="1">
                                  <p:stCondLst>
                                    <p:cond delay="0"/>
                                  </p:stCondLst>
                                  <p:childTnLst>
                                    <p:set>
                                      <p:cBhvr>
                                        <p:cTn id="112" dur="1" fill="hold">
                                          <p:stCondLst>
                                            <p:cond delay="0"/>
                                          </p:stCondLst>
                                        </p:cTn>
                                        <p:tgtEl>
                                          <p:spTgt spid="150">
                                            <p:txEl>
                                              <p:pRg st="0" end="0"/>
                                            </p:txEl>
                                          </p:spTgt>
                                        </p:tgtEl>
                                        <p:attrNameLst>
                                          <p:attrName>style.visibility</p:attrName>
                                        </p:attrNameLst>
                                      </p:cBhvr>
                                      <p:to>
                                        <p:strVal val="visible"/>
                                      </p:to>
                                    </p:set>
                                  </p:childTnLst>
                                </p:cTn>
                              </p:par>
                              <p:par>
                                <p:cTn id="113" nodeType="withEffect" fill="hold" presetClass="entr" presetID="1">
                                  <p:stCondLst>
                                    <p:cond delay="0"/>
                                  </p:stCondLst>
                                  <p:childTnLst>
                                    <p:set>
                                      <p:cBhvr>
                                        <p:cTn id="114" dur="1" fill="hold">
                                          <p:stCondLst>
                                            <p:cond delay="0"/>
                                          </p:stCondLst>
                                        </p:cTn>
                                        <p:tgtEl>
                                          <p:spTgt spid="150">
                                            <p:txEl>
                                              <p:pRg st="1" end="1"/>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nodeType="clickEffect" fill="hold" presetClass="entr" presetID="1">
                                  <p:stCondLst>
                                    <p:cond delay="0"/>
                                  </p:stCondLst>
                                  <p:childTnLst>
                                    <p:set>
                                      <p:cBhvr>
                                        <p:cTn id="118" dur="1" fill="hold">
                                          <p:stCondLst>
                                            <p:cond delay="0"/>
                                          </p:stCondLst>
                                        </p:cTn>
                                        <p:tgtEl>
                                          <p:spTgt spid="150">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24</TotalTime>
  <Application>LibreOffice/6.4.7.2$Linux_X86_64 LibreOffice_project/40$Build-2</Application>
  <Words>1070</Words>
  <Paragraphs>136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2021-04-05T02:53:51Z</dcterms:created>
  <dc:creator>Sara Qasim</dc:creator>
  <dc:description/>
  <dc:language>en-US</dc:language>
  <cp:lastModifiedBy/>
  <dcterms:modified xsi:type="dcterms:W3CDTF">2021-07-06T09:06:41Z</dcterms:modified>
  <cp:revision>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22</vt:i4>
  </property>
</Properties>
</file>