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wmf" ContentType="image/x-wmf"/>
  <Override PartName="/ppt/media/image13.wmf" ContentType="image/x-wmf"/>
  <Override PartName="/ppt/media/image8.wmf" ContentType="image/x-wmf"/>
  <Override PartName="/ppt/media/image12.wmf" ContentType="image/x-wmf"/>
  <Override PartName="/ppt/media/image7.wmf" ContentType="image/x-wmf"/>
  <Override PartName="/ppt/media/image18.wmf" ContentType="image/x-wmf"/>
  <Override PartName="/ppt/media/image17.wmf" ContentType="image/x-wmf"/>
  <Override PartName="/ppt/media/image16.wmf" ContentType="image/x-wmf"/>
  <Override PartName="/ppt/media/image14.wmf" ContentType="image/x-wmf"/>
  <Override PartName="/ppt/media/image15.wmf" ContentType="image/x-wmf"/>
  <Override PartName="/ppt/media/image1.jpeg" ContentType="image/jpeg"/>
  <Override PartName="/ppt/media/image4.wmf" ContentType="image/x-wmf"/>
  <Override PartName="/ppt/media/image2.jpeg" ContentType="image/jpeg"/>
  <Override PartName="/ppt/media/image3.wmf" ContentType="image/x-wmf"/>
  <Override PartName="/ppt/media/image5.wmf" ContentType="image/x-wmf"/>
  <Override PartName="/ppt/media/image10.wmf" ContentType="image/x-wmf"/>
  <Override PartName="/ppt/media/image6.wmf" ContentType="image/x-wmf"/>
  <Override PartName="/ppt/media/image11.wmf" ContentType="image/x-wmf"/>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pic>
        <p:nvPicPr>
          <p:cNvPr id="1" name="Picture 9" descr=""/>
          <p:cNvPicPr/>
          <p:nvPr/>
        </p:nvPicPr>
        <p:blipFill>
          <a:blip r:embed="rId2"/>
          <a:stretch/>
        </p:blipFill>
        <p:spPr>
          <a:xfrm>
            <a:off x="7750440" y="213120"/>
            <a:ext cx="923040" cy="1218600"/>
          </a:xfrm>
          <a:prstGeom prst="rect">
            <a:avLst/>
          </a:prstGeom>
          <a:ln>
            <a:noFill/>
          </a:ln>
        </p:spPr>
      </p:pic>
      <p:sp>
        <p:nvSpPr>
          <p:cNvPr id="2" name="Line 2"/>
          <p:cNvSpPr/>
          <p:nvPr/>
        </p:nvSpPr>
        <p:spPr>
          <a:xfrm flipV="1">
            <a:off x="457200" y="1417320"/>
            <a:ext cx="8217000" cy="180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3" name="PlaceHolder 3"/>
          <p:cNvSpPr>
            <a:spLocks noGrp="1"/>
          </p:cNvSpPr>
          <p:nvPr>
            <p:ph type="title"/>
          </p:nvPr>
        </p:nvSpPr>
        <p:spPr>
          <a:xfrm>
            <a:off x="457200" y="274680"/>
            <a:ext cx="7292520" cy="1142280"/>
          </a:xfrm>
          <a:prstGeom prst="rect">
            <a:avLst/>
          </a:prstGeom>
        </p:spPr>
        <p:txBody>
          <a:bodyPr lIns="0" rIns="0" tIns="0" bIns="0" anchor="ctr">
            <a:noAutofit/>
          </a:bodyPr>
          <a:p>
            <a:pPr algn="ctr"/>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pic>
        <p:nvPicPr>
          <p:cNvPr id="42" name="Picture 9" descr=""/>
          <p:cNvPicPr/>
          <p:nvPr/>
        </p:nvPicPr>
        <p:blipFill>
          <a:blip r:embed="rId2"/>
          <a:stretch/>
        </p:blipFill>
        <p:spPr>
          <a:xfrm>
            <a:off x="7750440" y="213120"/>
            <a:ext cx="923040" cy="1218600"/>
          </a:xfrm>
          <a:prstGeom prst="rect">
            <a:avLst/>
          </a:prstGeom>
          <a:ln>
            <a:noFill/>
          </a:ln>
        </p:spPr>
      </p:pic>
      <p:sp>
        <p:nvSpPr>
          <p:cNvPr id="43" name="Line 2"/>
          <p:cNvSpPr/>
          <p:nvPr/>
        </p:nvSpPr>
        <p:spPr>
          <a:xfrm flipV="1">
            <a:off x="457200" y="1417320"/>
            <a:ext cx="8217000" cy="180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4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2130480"/>
            <a:ext cx="7771680" cy="14691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Chapter 6 – Architectural Design</a:t>
            </a:r>
            <a:endParaRPr b="0" lang="en-US" sz="2400" spc="-1" strike="noStrike">
              <a:latin typeface="Arial"/>
            </a:endParaRPr>
          </a:p>
        </p:txBody>
      </p:sp>
      <p:sp>
        <p:nvSpPr>
          <p:cNvPr id="83" name="CustomShape 2"/>
          <p:cNvSpPr/>
          <p:nvPr/>
        </p:nvSpPr>
        <p:spPr>
          <a:xfrm>
            <a:off x="1371600" y="3886200"/>
            <a:ext cx="6400080" cy="1751760"/>
          </a:xfrm>
          <a:prstGeom prst="rect">
            <a:avLst/>
          </a:prstGeom>
          <a:noFill/>
          <a:ln>
            <a:noFill/>
          </a:ln>
        </p:spPr>
        <p:style>
          <a:lnRef idx="0"/>
          <a:fillRef idx="0"/>
          <a:effectRef idx="0"/>
          <a:fontRef idx="minor"/>
        </p:style>
      </p:sp>
      <p:sp>
        <p:nvSpPr>
          <p:cNvPr id="8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8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85D530C-EBB5-4795-ADAF-139D006B1ED8}" type="slidenum">
              <a:rPr b="0" lang="en-US" sz="1200" spc="-1" strike="noStrike">
                <a:solidFill>
                  <a:srgbClr val="8b8b8b"/>
                </a:solidFill>
                <a:latin typeface="Calibri"/>
              </a:rPr>
              <a:t>&lt;number&gt;</a:t>
            </a:fld>
            <a:endParaRPr b="0" lang="en-US" sz="1200" spc="-1" strike="noStrike">
              <a:latin typeface="Arial"/>
            </a:endParaRPr>
          </a:p>
        </p:txBody>
      </p:sp>
      <p:sp>
        <p:nvSpPr>
          <p:cNvPr id="86"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B787BA45-33DD-48B5-8E6B-D2B586D8C224}"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Architecture reuse</a:t>
            </a:r>
            <a:endParaRPr b="0" lang="en-US" sz="2400" spc="-1" strike="noStrike">
              <a:latin typeface="Arial"/>
            </a:endParaRPr>
          </a:p>
        </p:txBody>
      </p:sp>
      <p:sp>
        <p:nvSpPr>
          <p:cNvPr id="12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Systems in the same domain often have similar architectures that reflect domain concepts.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Application product lines are built around a core architecture with variants that satisfy particular customer requirements.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architecture of a system may be designed around one of more architectural patterns or ‘styles’.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 </a:t>
            </a:r>
            <a:endParaRPr b="0" lang="en-US" sz="2000" spc="-1" strike="noStrike">
              <a:latin typeface="Arial"/>
            </a:endParaRPr>
          </a:p>
        </p:txBody>
      </p:sp>
      <p:sp>
        <p:nvSpPr>
          <p:cNvPr id="12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3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2E71E3C-404F-4529-9D3D-320CD74ECC70}" type="slidenum">
              <a:rPr b="0" lang="en-US" sz="1200" spc="-1" strike="noStrike">
                <a:solidFill>
                  <a:srgbClr val="8b8b8b"/>
                </a:solidFill>
                <a:latin typeface="Calibri"/>
              </a:rPr>
              <a:t>&lt;number&gt;</a:t>
            </a:fld>
            <a:endParaRPr b="0" lang="en-US" sz="1200" spc="-1" strike="noStrike">
              <a:latin typeface="Arial"/>
            </a:endParaRPr>
          </a:p>
        </p:txBody>
      </p:sp>
      <p:sp>
        <p:nvSpPr>
          <p:cNvPr id="131"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9807B6CA-1F5A-46FD-AE54-A644E9F79181}"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28">
                                            <p:txEl>
                                              <p:pRg st="2" end="2"/>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80880" y="306360"/>
            <a:ext cx="8305200" cy="91692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Architecture and system characteristics</a:t>
            </a:r>
            <a:endParaRPr b="0" lang="en-US" sz="2400" spc="-1" strike="noStrike">
              <a:latin typeface="Arial"/>
            </a:endParaRPr>
          </a:p>
        </p:txBody>
      </p:sp>
      <p:sp>
        <p:nvSpPr>
          <p:cNvPr id="133" name="CustomShape 2"/>
          <p:cNvSpPr/>
          <p:nvPr/>
        </p:nvSpPr>
        <p:spPr>
          <a:xfrm>
            <a:off x="533520" y="1600200"/>
            <a:ext cx="8228880" cy="4129920"/>
          </a:xfrm>
          <a:prstGeom prst="rect">
            <a:avLst/>
          </a:prstGeom>
          <a:noFill/>
          <a:ln>
            <a:noFill/>
          </a:ln>
        </p:spPr>
        <p:style>
          <a:lnRef idx="0"/>
          <a:fillRef idx="0"/>
          <a:effectRef idx="0"/>
          <a:fontRef idx="minor"/>
        </p:style>
        <p:txBody>
          <a:bodyPr lIns="90000" rIns="90000" tIns="45000" bIns="45000">
            <a:noAutofit/>
          </a:bodyPr>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Performance</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Localise critical operations and minimise communications. Use large rather than fine-grain components.</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Security</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Use a layered architecture with critical assets in the inner layers.</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Safety</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Localise safety-critical features in a small number of sub-systems.</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Availability</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Include redundant components and mechanisms for fault tolerance.</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Maintainability</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Use fine-grain, replaceable components.</a:t>
            </a:r>
            <a:endParaRPr b="0" lang="en-US" sz="2000" spc="-1" strike="noStrike">
              <a:latin typeface="Arial"/>
            </a:endParaRPr>
          </a:p>
        </p:txBody>
      </p:sp>
      <p:sp>
        <p:nvSpPr>
          <p:cNvPr id="13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3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D687D8B-0A95-4AA2-93BE-85BB640163DD}" type="slidenum">
              <a:rPr b="0" lang="en-US" sz="1200" spc="-1" strike="noStrike">
                <a:solidFill>
                  <a:srgbClr val="8b8b8b"/>
                </a:solidFill>
                <a:latin typeface="Calibri"/>
              </a:rPr>
              <a:t>&lt;number&gt;</a:t>
            </a:fld>
            <a:endParaRPr b="0" lang="en-US" sz="1200" spc="-1" strike="noStrike">
              <a:latin typeface="Arial"/>
            </a:endParaRPr>
          </a:p>
        </p:txBody>
      </p:sp>
      <p:sp>
        <p:nvSpPr>
          <p:cNvPr id="136"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15464F3F-B935-4901-A0FD-675CBBF71951}"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427120"/>
            <a:ext cx="8228880" cy="114228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1" lang="en-US" sz="2400" spc="-1" strike="noStrike">
                <a:solidFill>
                  <a:srgbClr val="46424d"/>
                </a:solidFill>
                <a:latin typeface="Arial"/>
                <a:ea typeface="ＭＳ Ｐゴシック"/>
              </a:rPr>
              <a:t>Architectural views</a:t>
            </a:r>
            <a:endParaRPr b="0" lang="en-US" sz="2400" spc="-1" strike="noStrike">
              <a:latin typeface="Arial"/>
            </a:endParaRPr>
          </a:p>
        </p:txBody>
      </p:sp>
      <p:sp>
        <p:nvSpPr>
          <p:cNvPr id="138"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3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A13AD8C-73F0-4C0A-A6DB-F8A3DA9EBB12}" type="slidenum">
              <a:rPr b="0" lang="en-US" sz="1200" spc="-1" strike="noStrike">
                <a:solidFill>
                  <a:srgbClr val="8b8b8b"/>
                </a:solidFill>
                <a:latin typeface="Calibri"/>
              </a:rPr>
              <a:t>&lt;number&gt;</a:t>
            </a:fld>
            <a:endParaRPr b="0" lang="en-US" sz="1200" spc="-1" strike="noStrike">
              <a:latin typeface="Arial"/>
            </a:endParaRPr>
          </a:p>
        </p:txBody>
      </p:sp>
      <p:sp>
        <p:nvSpPr>
          <p:cNvPr id="14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51370336-51EC-4EB0-9309-478ECFEA7491}"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Architectural views</a:t>
            </a:r>
            <a:endParaRPr b="0" lang="en-US" sz="2400" spc="-1" strike="noStrike">
              <a:latin typeface="Arial"/>
            </a:endParaRPr>
          </a:p>
        </p:txBody>
      </p:sp>
      <p:sp>
        <p:nvSpPr>
          <p:cNvPr id="14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What views or perspectives are useful when designing and documenting a system’s architecture?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What notations should be used for describing architectural models?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Each architectural model only shows one view or perspective of the system.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It might show how a system is decomposed into modules, how the run-time processes interact or the different ways in which system components are distributed across a network. For both design and documentation, you usually need to present multiple views of the software architecture. </a:t>
            </a:r>
            <a:endParaRPr b="0" lang="en-US" sz="2000" spc="-1" strike="noStrike">
              <a:latin typeface="Arial"/>
            </a:endParaRPr>
          </a:p>
        </p:txBody>
      </p:sp>
      <p:sp>
        <p:nvSpPr>
          <p:cNvPr id="14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4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CB1F4BC-2AAC-4797-937B-A5816556FF35}" type="slidenum">
              <a:rPr b="0" lang="en-US" sz="1200" spc="-1" strike="noStrike">
                <a:solidFill>
                  <a:srgbClr val="8b8b8b"/>
                </a:solidFill>
                <a:latin typeface="Calibri"/>
              </a:rPr>
              <a:t>&lt;number&gt;</a:t>
            </a:fld>
            <a:endParaRPr b="0" lang="en-US" sz="1200" spc="-1" strike="noStrike">
              <a:latin typeface="Arial"/>
            </a:endParaRPr>
          </a:p>
        </p:txBody>
      </p:sp>
      <p:sp>
        <p:nvSpPr>
          <p:cNvPr id="14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E580363A-B112-49B2-9E3F-9B09C53787E3}"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42">
                                            <p:txEl>
                                              <p:pRg st="2" end="2"/>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Architectural views</a:t>
            </a:r>
            <a:endParaRPr b="0" lang="en-US" sz="2400" spc="-1" strike="noStrike">
              <a:latin typeface="Arial"/>
            </a:endParaRPr>
          </a:p>
        </p:txBody>
      </p:sp>
      <p:sp>
        <p:nvSpPr>
          <p:cNvPr id="147"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4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FFFF4C5-10DF-4C7B-9914-CD477F29FEB7}" type="slidenum">
              <a:rPr b="0" lang="en-US" sz="1200" spc="-1" strike="noStrike">
                <a:solidFill>
                  <a:srgbClr val="8b8b8b"/>
                </a:solidFill>
                <a:latin typeface="Calibri"/>
              </a:rPr>
              <a:t>&lt;number&gt;</a:t>
            </a:fld>
            <a:endParaRPr b="0" lang="en-US" sz="1200" spc="-1" strike="noStrike">
              <a:latin typeface="Arial"/>
            </a:endParaRPr>
          </a:p>
        </p:txBody>
      </p:sp>
      <p:pic>
        <p:nvPicPr>
          <p:cNvPr id="149" name="Picture 5" descr=""/>
          <p:cNvPicPr/>
          <p:nvPr/>
        </p:nvPicPr>
        <p:blipFill>
          <a:blip r:embed="rId1"/>
          <a:stretch/>
        </p:blipFill>
        <p:spPr>
          <a:xfrm>
            <a:off x="1924560" y="1877760"/>
            <a:ext cx="5375160" cy="4043880"/>
          </a:xfrm>
          <a:prstGeom prst="rect">
            <a:avLst/>
          </a:prstGeom>
          <a:ln>
            <a:noFill/>
          </a:ln>
        </p:spPr>
      </p:pic>
      <p:sp>
        <p:nvSpPr>
          <p:cNvPr id="15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301F8F38-A982-45C8-B1AF-AA0DB19B6E03}"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4 + 1 view model of software architecture</a:t>
            </a:r>
            <a:endParaRPr b="0" lang="en-US" sz="2400" spc="-1" strike="noStrike">
              <a:latin typeface="Arial"/>
            </a:endParaRPr>
          </a:p>
        </p:txBody>
      </p:sp>
      <p:sp>
        <p:nvSpPr>
          <p:cNvPr id="15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logical view, which shows the key abstractions in the system as objects or object classes.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process view, which shows how, at run-time, the system is composed of interacting processes.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development view, which shows how the software is decomposed for development.</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physical view, which shows the system hardware and how software components are distributed across the processors in the system.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Related using use cases or scenarios (+1) </a:t>
            </a:r>
            <a:endParaRPr b="0" lang="en-US" sz="2400" spc="-1" strike="noStrike">
              <a:latin typeface="Arial"/>
            </a:endParaRPr>
          </a:p>
        </p:txBody>
      </p:sp>
      <p:sp>
        <p:nvSpPr>
          <p:cNvPr id="15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5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140F061-1C59-4183-BCA3-C934569FA18E}" type="slidenum">
              <a:rPr b="0" lang="en-US" sz="1200" spc="-1" strike="noStrike">
                <a:solidFill>
                  <a:srgbClr val="8b8b8b"/>
                </a:solidFill>
                <a:latin typeface="Calibri"/>
              </a:rPr>
              <a:t>&lt;number&gt;</a:t>
            </a:fld>
            <a:endParaRPr b="0" lang="en-US" sz="1200" spc="-1" strike="noStrike">
              <a:latin typeface="Arial"/>
            </a:endParaRPr>
          </a:p>
        </p:txBody>
      </p:sp>
      <p:sp>
        <p:nvSpPr>
          <p:cNvPr id="15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6B0A3312-9B86-4EE1-B8AF-892B6CCEACDC}"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427120"/>
            <a:ext cx="8228880" cy="114228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1" lang="en-US" sz="2400" spc="-1" strike="noStrike">
                <a:solidFill>
                  <a:srgbClr val="46424d"/>
                </a:solidFill>
                <a:latin typeface="Arial"/>
                <a:ea typeface="ＭＳ Ｐゴシック"/>
              </a:rPr>
              <a:t>Architectural patterns</a:t>
            </a:r>
            <a:endParaRPr b="0" lang="en-US" sz="2400" spc="-1" strike="noStrike">
              <a:latin typeface="Arial"/>
            </a:endParaRPr>
          </a:p>
        </p:txBody>
      </p:sp>
      <p:sp>
        <p:nvSpPr>
          <p:cNvPr id="157" name="CustomShape 2"/>
          <p:cNvSpPr/>
          <p:nvPr/>
        </p:nvSpPr>
        <p:spPr>
          <a:xfrm>
            <a:off x="457200" y="1600200"/>
            <a:ext cx="8228880" cy="4525200"/>
          </a:xfrm>
          <a:prstGeom prst="rect">
            <a:avLst/>
          </a:prstGeom>
          <a:noFill/>
          <a:ln>
            <a:noFill/>
          </a:ln>
        </p:spPr>
        <p:style>
          <a:lnRef idx="0"/>
          <a:fillRef idx="0"/>
          <a:effectRef idx="0"/>
          <a:fontRef idx="minor"/>
        </p:style>
      </p:sp>
      <p:sp>
        <p:nvSpPr>
          <p:cNvPr id="15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5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6236825-40C4-4B75-B071-7BB55BE102B4}" type="slidenum">
              <a:rPr b="0" lang="en-US" sz="1200" spc="-1" strike="noStrike">
                <a:solidFill>
                  <a:srgbClr val="8b8b8b"/>
                </a:solidFill>
                <a:latin typeface="Calibri"/>
              </a:rPr>
              <a:t>&lt;number&gt;</a:t>
            </a:fld>
            <a:endParaRPr b="0" lang="en-US" sz="1200" spc="-1" strike="noStrike">
              <a:latin typeface="Arial"/>
            </a:endParaRPr>
          </a:p>
        </p:txBody>
      </p:sp>
      <p:sp>
        <p:nvSpPr>
          <p:cNvPr id="16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BCEC554-BE81-4168-AD71-BCF1A6F5AAEC}"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Architectural patterns</a:t>
            </a:r>
            <a:endParaRPr b="0" lang="en-US" sz="2400" spc="-1" strike="noStrike">
              <a:latin typeface="Arial"/>
            </a:endParaRPr>
          </a:p>
        </p:txBody>
      </p:sp>
      <p:sp>
        <p:nvSpPr>
          <p:cNvPr id="16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Patterns are a means of representing, sharing and reusing knowledge.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An architectural pattern is a stylized description of good design practice, which has been tried and tested in different environments.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Patterns should include information about when they are and when the are not useful.</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Patterns may be represented using tabular and graphical descriptions.</a:t>
            </a:r>
            <a:endParaRPr b="0" lang="en-US" sz="2400" spc="-1" strike="noStrike">
              <a:latin typeface="Arial"/>
            </a:endParaRPr>
          </a:p>
        </p:txBody>
      </p:sp>
      <p:sp>
        <p:nvSpPr>
          <p:cNvPr id="16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6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1D2DB37-9D40-41CB-B54C-2028BD1C4C12}" type="slidenum">
              <a:rPr b="0" lang="en-US" sz="1200" spc="-1" strike="noStrike">
                <a:solidFill>
                  <a:srgbClr val="8b8b8b"/>
                </a:solidFill>
                <a:latin typeface="Calibri"/>
              </a:rPr>
              <a:t>&lt;number&gt;</a:t>
            </a:fld>
            <a:endParaRPr b="0" lang="en-US" sz="1200" spc="-1" strike="noStrike">
              <a:latin typeface="Arial"/>
            </a:endParaRPr>
          </a:p>
        </p:txBody>
      </p:sp>
      <p:sp>
        <p:nvSpPr>
          <p:cNvPr id="16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ED3B0E2-378D-41FB-AFBD-4C2C199B5C48}"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6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Model-View-Controller (MVC) pattern </a:t>
            </a:r>
            <a:endParaRPr b="0" lang="en-US" sz="2400" spc="-1" strike="noStrike">
              <a:latin typeface="Arial"/>
            </a:endParaRPr>
          </a:p>
        </p:txBody>
      </p:sp>
      <p:graphicFrame>
        <p:nvGraphicFramePr>
          <p:cNvPr id="167" name="Table 2"/>
          <p:cNvGraphicFramePr/>
          <p:nvPr/>
        </p:nvGraphicFramePr>
        <p:xfrm>
          <a:off x="457200" y="1693440"/>
          <a:ext cx="8228880" cy="4584600"/>
        </p:xfrm>
        <a:graphic>
          <a:graphicData uri="http://schemas.openxmlformats.org/drawingml/2006/table">
            <a:tbl>
              <a:tblPr/>
              <a:tblGrid>
                <a:gridCol w="2001600"/>
                <a:gridCol w="6227640"/>
              </a:tblGrid>
              <a:tr h="291600">
                <a:tc>
                  <a:txBody>
                    <a:bodyPr lIns="68400" rIns="68400">
                      <a:noAutofit/>
                    </a:bodyPr>
                    <a:p>
                      <a:pPr algn="just">
                        <a:lnSpc>
                          <a:spcPct val="100000"/>
                        </a:lnSpc>
                      </a:pPr>
                      <a:r>
                        <a:rPr b="1" lang="en-US" sz="1400" spc="-1" strike="noStrike">
                          <a:solidFill>
                            <a:srgbClr val="000000"/>
                          </a:solidFill>
                          <a:latin typeface="Arial"/>
                          <a:ea typeface="Times New Roman"/>
                        </a:rPr>
                        <a:t>Name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just">
                        <a:lnSpc>
                          <a:spcPct val="100000"/>
                        </a:lnSpc>
                      </a:pPr>
                      <a:r>
                        <a:rPr b="1" lang="en-US" sz="1400" spc="-1" strike="noStrike">
                          <a:solidFill>
                            <a:srgbClr val="000000"/>
                          </a:solidFill>
                          <a:latin typeface="Arial"/>
                          <a:ea typeface="Times New Roman"/>
                        </a:rPr>
                        <a:t>MVC (Model-View-Controller)</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767600">
                <a:tc>
                  <a:txBody>
                    <a:bodyPr lIns="68400" rIns="68400">
                      <a:noAutofit/>
                    </a:bodyPr>
                    <a:p>
                      <a:pPr algn="just">
                        <a:lnSpc>
                          <a:spcPct val="100000"/>
                        </a:lnSpc>
                      </a:pPr>
                      <a:r>
                        <a:rPr b="1" lang="en-US" sz="1400" spc="-1" strike="noStrike">
                          <a:solidFill>
                            <a:srgbClr val="000000"/>
                          </a:solidFill>
                          <a:latin typeface="Arial"/>
                          <a:ea typeface="Times New Roman"/>
                        </a:rPr>
                        <a:t>Description</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05440">
                <a:tc>
                  <a:txBody>
                    <a:bodyPr lIns="68400" rIns="68400">
                      <a:noAutofit/>
                    </a:bodyPr>
                    <a:p>
                      <a:pPr algn="just">
                        <a:lnSpc>
                          <a:spcPct val="100000"/>
                        </a:lnSpc>
                      </a:pPr>
                      <a:r>
                        <a:rPr b="1" lang="en-US" sz="1400" spc="-1" strike="noStrike">
                          <a:solidFill>
                            <a:srgbClr val="000000"/>
                          </a:solidFill>
                          <a:latin typeface="Arial"/>
                          <a:ea typeface="Times New Roman"/>
                        </a:rPr>
                        <a:t>Example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Next shows the architecture of a web-based application system organized using the MVC pattern.</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57800">
                <a:tc>
                  <a:txBody>
                    <a:bodyPr lIns="68400" rIns="68400">
                      <a:noAutofit/>
                    </a:bodyPr>
                    <a:p>
                      <a:pPr algn="just">
                        <a:lnSpc>
                          <a:spcPct val="100000"/>
                        </a:lnSpc>
                      </a:pPr>
                      <a:r>
                        <a:rPr b="1" lang="en-US" sz="1400" spc="-1" strike="noStrike">
                          <a:solidFill>
                            <a:srgbClr val="000000"/>
                          </a:solidFill>
                          <a:latin typeface="Arial"/>
                          <a:ea typeface="Times New Roman"/>
                        </a:rPr>
                        <a:t>When used</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Used when there are multiple ways to view and interact with data. Also used when the future requirements for interaction and presentation of data are unknown. </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57800">
                <a:tc>
                  <a:txBody>
                    <a:bodyPr lIns="68400" rIns="68400">
                      <a:noAutofit/>
                    </a:bodyPr>
                    <a:p>
                      <a:pPr algn="just">
                        <a:lnSpc>
                          <a:spcPct val="100000"/>
                        </a:lnSpc>
                      </a:pPr>
                      <a:r>
                        <a:rPr b="1" lang="en-US" sz="1400" spc="-1" strike="noStrike">
                          <a:solidFill>
                            <a:srgbClr val="000000"/>
                          </a:solidFill>
                          <a:latin typeface="Arial"/>
                          <a:ea typeface="Times New Roman"/>
                        </a:rPr>
                        <a:t>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Allows the data to change independently of its representation and vice versa. Supports presentation of the same data in different ways with changes made in one representation shown in all of them. </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04360">
                <a:tc>
                  <a:txBody>
                    <a:bodyPr lIns="68400" rIns="68400">
                      <a:noAutofit/>
                    </a:bodyPr>
                    <a:p>
                      <a:pPr algn="just">
                        <a:lnSpc>
                          <a:spcPct val="100000"/>
                        </a:lnSpc>
                      </a:pPr>
                      <a:r>
                        <a:rPr b="1" lang="en-US" sz="1400" spc="-1" strike="noStrike">
                          <a:solidFill>
                            <a:srgbClr val="000000"/>
                          </a:solidFill>
                          <a:latin typeface="Arial"/>
                          <a:ea typeface="Times New Roman"/>
                        </a:rPr>
                        <a:t>Disadvantages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Can involve additional code and code complexity when the data model and interactions are simple.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6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6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9C73B13-74C7-4CA7-9C67-5F9F865E3E29}" type="slidenum">
              <a:rPr b="0" lang="en-US" sz="1200" spc="-1" strike="noStrike">
                <a:solidFill>
                  <a:srgbClr val="8b8b8b"/>
                </a:solidFill>
                <a:latin typeface="Calibri"/>
              </a:rPr>
              <a:t>&lt;number&gt;</a:t>
            </a:fld>
            <a:endParaRPr b="0" lang="en-US" sz="1200" spc="-1" strike="noStrike">
              <a:latin typeface="Arial"/>
            </a:endParaRPr>
          </a:p>
        </p:txBody>
      </p:sp>
      <p:sp>
        <p:nvSpPr>
          <p:cNvPr id="17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B461E55-0E0D-4301-BBE3-D25DDCE45A44}"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274680"/>
            <a:ext cx="7292520" cy="1142280"/>
          </a:xfrm>
          <a:prstGeom prst="rect">
            <a:avLst/>
          </a:prstGeom>
          <a:noFill/>
          <a:ln w="9360">
            <a:noFill/>
          </a:ln>
        </p:spPr>
        <p:style>
          <a:lnRef idx="0"/>
          <a:fillRef idx="0"/>
          <a:effectRef idx="0"/>
          <a:fontRef idx="minor"/>
        </p:style>
      </p:sp>
      <p:sp>
        <p:nvSpPr>
          <p:cNvPr id="17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Model: It includes all the data and its related logic</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View: Present data to the user or handles user interaction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Controller: An interface between Model and View components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Let's see each other this component in detail:</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1" lang="en-US" sz="2400" spc="-1" strike="noStrike">
                <a:solidFill>
                  <a:srgbClr val="46424d"/>
                </a:solidFill>
                <a:latin typeface="Arial"/>
                <a:ea typeface="ＭＳ Ｐゴシック"/>
              </a:rPr>
              <a:t>View</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View is that part of the application that represents the presentation of data.</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Views are created by the data collected from the model data. A view requests the model to give information so that it resents the output presentation to the user.</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view also represents the data from chats, diagrams, and table. For example, any customer view will include all the UI components like text boxes, drop downs, etc.</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173"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CDB0FB7-DB25-4458-B580-66FC89D23F49}" type="datetime1">
              <a:rPr b="0" lang="en-US" sz="1200" spc="-1" strike="noStrike">
                <a:solidFill>
                  <a:srgbClr val="8b8b8b"/>
                </a:solidFill>
                <a:latin typeface="Calibri"/>
              </a:rPr>
              <a:t>05/25/2021</a:t>
            </a:fld>
            <a:endParaRPr b="0" lang="en-US" sz="1200" spc="-1" strike="noStrike">
              <a:latin typeface="Arial"/>
            </a:endParaRPr>
          </a:p>
        </p:txBody>
      </p:sp>
      <p:sp>
        <p:nvSpPr>
          <p:cNvPr id="174"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75"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B114432-A887-414E-B13F-2F4710E40204}" type="slidenum">
              <a:rPr b="0" lang="en-US" sz="1200" spc="-1" strike="noStrike">
                <a:solidFill>
                  <a:srgbClr val="8b8b8b"/>
                </a:solidFill>
                <a:latin typeface="Calibri"/>
              </a:rPr>
              <a:t>&lt;number&gt;</a:t>
            </a:fld>
            <a:endParaRPr b="0" lang="en-US" sz="1200" spc="-1" strike="noStrike">
              <a:latin typeface="Arial"/>
            </a:endParaRPr>
          </a:p>
        </p:txBody>
      </p:sp>
    </p:spTree>
  </p:cSld>
  <p:transition spd="med">
    <p:wipe dir="r"/>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Topics covered</a:t>
            </a:r>
            <a:endParaRPr b="0" lang="en-US" sz="2400" spc="-1" strike="noStrike">
              <a:latin typeface="Arial"/>
            </a:endParaRPr>
          </a:p>
        </p:txBody>
      </p:sp>
      <p:sp>
        <p:nvSpPr>
          <p:cNvPr id="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Architectural design decisions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Architectural views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Architectural patterns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Application architectures</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8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9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0FB9627-F456-4137-815E-C7D87A3ECC61}" type="slidenum">
              <a:rPr b="0" lang="en-US" sz="1200" spc="-1" strike="noStrike">
                <a:solidFill>
                  <a:srgbClr val="8b8b8b"/>
                </a:solidFill>
                <a:latin typeface="Calibri"/>
              </a:rPr>
              <a:t>&lt;number&gt;</a:t>
            </a:fld>
            <a:endParaRPr b="0" lang="en-US" sz="1200" spc="-1" strike="noStrike">
              <a:latin typeface="Arial"/>
            </a:endParaRPr>
          </a:p>
        </p:txBody>
      </p:sp>
      <p:sp>
        <p:nvSpPr>
          <p:cNvPr id="91"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21F6BB5A-A2FA-44F9-8B28-2BA46A65B512}"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7292520" cy="1142280"/>
          </a:xfrm>
          <a:prstGeom prst="rect">
            <a:avLst/>
          </a:prstGeom>
          <a:noFill/>
          <a:ln w="9360">
            <a:noFill/>
          </a:ln>
        </p:spPr>
        <p:style>
          <a:lnRef idx="0"/>
          <a:fillRef idx="0"/>
          <a:effectRef idx="0"/>
          <a:fontRef idx="minor"/>
        </p:style>
      </p:sp>
      <p:sp>
        <p:nvSpPr>
          <p:cNvPr id="17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1" lang="en-US" sz="2400" spc="-1" strike="noStrike">
                <a:solidFill>
                  <a:srgbClr val="46424d"/>
                </a:solidFill>
                <a:latin typeface="Arial"/>
                <a:ea typeface="ＭＳ Ｐゴシック"/>
              </a:rPr>
              <a:t>Controller</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Controller is that part of the application that handles the user interaction. The controller interprets the mouse and keyboard inputs from the user, informing model and the view to change as appropriate.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Controller send's commands to the model to update its state(E.g., Saving a specific document). The controller also sends commands to its associated view to change the view's presentation (For example scrolling a particular document).</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178"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2630BF04-DFF1-4382-8D24-5B242654462F}" type="datetime1">
              <a:rPr b="0" lang="en-US" sz="1200" spc="-1" strike="noStrike">
                <a:solidFill>
                  <a:srgbClr val="8b8b8b"/>
                </a:solidFill>
                <a:latin typeface="Calibri"/>
              </a:rPr>
              <a:t>05/25/2021</a:t>
            </a:fld>
            <a:endParaRPr b="0" lang="en-US" sz="1200" spc="-1" strike="noStrike">
              <a:latin typeface="Arial"/>
            </a:endParaRPr>
          </a:p>
        </p:txBody>
      </p:sp>
      <p:sp>
        <p:nvSpPr>
          <p:cNvPr id="17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80"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7F4AFD8-13CA-4BAB-A90C-AA732B9678C5}" type="slidenum">
              <a:rPr b="0" lang="en-US" sz="1200" spc="-1" strike="noStrike">
                <a:solidFill>
                  <a:srgbClr val="8b8b8b"/>
                </a:solidFill>
                <a:latin typeface="Calibri"/>
              </a:rPr>
              <a:t>&lt;number&gt;</a:t>
            </a:fld>
            <a:endParaRPr b="0" lang="en-US" sz="1200" spc="-1" strike="noStrike">
              <a:latin typeface="Arial"/>
            </a:endParaRPr>
          </a:p>
        </p:txBody>
      </p:sp>
    </p:spTree>
  </p:cSld>
  <p:transition spd="med">
    <p:wipe dir="r"/>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274680"/>
            <a:ext cx="7292520" cy="1142280"/>
          </a:xfrm>
          <a:prstGeom prst="rect">
            <a:avLst/>
          </a:prstGeom>
          <a:noFill/>
          <a:ln w="9360">
            <a:noFill/>
          </a:ln>
        </p:spPr>
        <p:style>
          <a:lnRef idx="0"/>
          <a:fillRef idx="0"/>
          <a:effectRef idx="0"/>
          <a:fontRef idx="minor"/>
        </p:style>
      </p:sp>
      <p:sp>
        <p:nvSpPr>
          <p:cNvPr id="18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1" lang="en-US" sz="2400" spc="-1" strike="noStrike">
                <a:solidFill>
                  <a:srgbClr val="46424d"/>
                </a:solidFill>
                <a:latin typeface="Arial"/>
                <a:ea typeface="ＭＳ Ｐゴシック"/>
              </a:rPr>
              <a:t>Model</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model component stores data and its related logic. It represents data that is being transferred between controller components or any other related business logic. For example, a Controller object will retrieve the customer info from the database. It manipulates data and send back to the database or use it to render the same data.</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It responds to the request from the views and also responds to instructions from the controller to update itself. It is also the lowest level of the pattern which is responsible for maintaining data.</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183"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7EEAEC81-14FE-46B7-BD44-DE575A07877D}" type="datetime1">
              <a:rPr b="0" lang="en-US" sz="1200" spc="-1" strike="noStrike">
                <a:solidFill>
                  <a:srgbClr val="8b8b8b"/>
                </a:solidFill>
                <a:latin typeface="Calibri"/>
              </a:rPr>
              <a:t>05/25/2021</a:t>
            </a:fld>
            <a:endParaRPr b="0" lang="en-US" sz="1200" spc="-1" strike="noStrike">
              <a:latin typeface="Arial"/>
            </a:endParaRPr>
          </a:p>
        </p:txBody>
      </p:sp>
      <p:sp>
        <p:nvSpPr>
          <p:cNvPr id="184"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85"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7F73896-00A8-440A-91D8-26C0B4D43003}" type="slidenum">
              <a:rPr b="0" lang="en-US" sz="1200" spc="-1" strike="noStrike">
                <a:solidFill>
                  <a:srgbClr val="8b8b8b"/>
                </a:solidFill>
                <a:latin typeface="Calibri"/>
              </a:rPr>
              <a:t>&lt;number&gt;</a:t>
            </a:fld>
            <a:endParaRPr b="0" lang="en-US" sz="1200" spc="-1" strike="noStrike">
              <a:latin typeface="Arial"/>
            </a:endParaRPr>
          </a:p>
        </p:txBody>
      </p:sp>
    </p:spTree>
  </p:cSld>
  <p:transition spd="med">
    <p:wipe dir="r"/>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organization of the Model-View-Controller </a:t>
            </a:r>
            <a:endParaRPr b="0" lang="en-US" sz="2400" spc="-1" strike="noStrike">
              <a:latin typeface="Arial"/>
            </a:endParaRPr>
          </a:p>
        </p:txBody>
      </p:sp>
      <p:sp>
        <p:nvSpPr>
          <p:cNvPr id="187"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8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E661AB0-F49A-44E1-9930-16DD89FC6333}" type="slidenum">
              <a:rPr b="0" lang="en-US" sz="1200" spc="-1" strike="noStrike">
                <a:solidFill>
                  <a:srgbClr val="8b8b8b"/>
                </a:solidFill>
                <a:latin typeface="Calibri"/>
              </a:rPr>
              <a:t>&lt;number&gt;</a:t>
            </a:fld>
            <a:endParaRPr b="0" lang="en-US" sz="1200" spc="-1" strike="noStrike">
              <a:latin typeface="Arial"/>
            </a:endParaRPr>
          </a:p>
        </p:txBody>
      </p:sp>
      <p:pic>
        <p:nvPicPr>
          <p:cNvPr id="189" name="Picture 2" descr=""/>
          <p:cNvPicPr/>
          <p:nvPr/>
        </p:nvPicPr>
        <p:blipFill>
          <a:blip r:embed="rId1"/>
          <a:srcRect l="0" t="-10444" r="0" b="-8625"/>
          <a:stretch/>
        </p:blipFill>
        <p:spPr>
          <a:xfrm>
            <a:off x="2063520" y="1952640"/>
            <a:ext cx="4818960" cy="3758400"/>
          </a:xfrm>
          <a:prstGeom prst="rect">
            <a:avLst/>
          </a:prstGeom>
          <a:ln w="9360">
            <a:noFill/>
          </a:ln>
        </p:spPr>
      </p:pic>
      <p:sp>
        <p:nvSpPr>
          <p:cNvPr id="19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4C2EE9D5-6A13-4C4E-A38F-DFE6E3C04096}"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Web application architecture using the MVC pattern </a:t>
            </a:r>
            <a:endParaRPr b="0" lang="en-US" sz="2400" spc="-1" strike="noStrike">
              <a:latin typeface="Arial"/>
            </a:endParaRPr>
          </a:p>
        </p:txBody>
      </p:sp>
      <p:sp>
        <p:nvSpPr>
          <p:cNvPr id="192"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9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E238453-9021-4946-9FEA-2B3A3383C6CC}" type="slidenum">
              <a:rPr b="0" lang="en-US" sz="1200" spc="-1" strike="noStrike">
                <a:solidFill>
                  <a:srgbClr val="8b8b8b"/>
                </a:solidFill>
                <a:latin typeface="Calibri"/>
              </a:rPr>
              <a:t>&lt;number&gt;</a:t>
            </a:fld>
            <a:endParaRPr b="0" lang="en-US" sz="1200" spc="-1" strike="noStrike">
              <a:latin typeface="Arial"/>
            </a:endParaRPr>
          </a:p>
        </p:txBody>
      </p:sp>
      <p:pic>
        <p:nvPicPr>
          <p:cNvPr id="194" name="Picture 2" descr=""/>
          <p:cNvPicPr/>
          <p:nvPr/>
        </p:nvPicPr>
        <p:blipFill>
          <a:blip r:embed="rId1"/>
          <a:srcRect l="0" t="0" r="0" b="-8466"/>
          <a:stretch/>
        </p:blipFill>
        <p:spPr>
          <a:xfrm>
            <a:off x="2166480" y="1828800"/>
            <a:ext cx="4564800" cy="4193280"/>
          </a:xfrm>
          <a:prstGeom prst="rect">
            <a:avLst/>
          </a:prstGeom>
          <a:ln w="9360">
            <a:noFill/>
          </a:ln>
        </p:spPr>
      </p:pic>
      <p:sp>
        <p:nvSpPr>
          <p:cNvPr id="195"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7B200989-B364-4B58-8605-2CDAA1EC8774}"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274680"/>
            <a:ext cx="7292520" cy="1142280"/>
          </a:xfrm>
          <a:prstGeom prst="rect">
            <a:avLst/>
          </a:prstGeom>
          <a:noFill/>
          <a:ln w="9360">
            <a:noFill/>
          </a:ln>
        </p:spPr>
        <p:style>
          <a:lnRef idx="0"/>
          <a:fillRef idx="0"/>
          <a:effectRef idx="0"/>
          <a:fontRef idx="minor"/>
        </p:style>
        <p:txBody>
          <a:bodyPr lIns="90360" rIns="90360" tIns="44280" bIns="44280" anchor="ctr">
            <a:noAutofit/>
          </a:bodyPr>
          <a:p>
            <a:pPr>
              <a:lnSpc>
                <a:spcPct val="100000"/>
              </a:lnSpc>
            </a:pPr>
            <a:r>
              <a:rPr b="1" lang="en-US" sz="2400" spc="-1" strike="noStrike">
                <a:solidFill>
                  <a:srgbClr val="46424d"/>
                </a:solidFill>
                <a:latin typeface="Arial"/>
                <a:ea typeface="ＭＳ Ｐゴシック"/>
              </a:rPr>
              <a:t>Layered architecture</a:t>
            </a:r>
            <a:endParaRPr b="0" lang="en-US" sz="2400" spc="-1" strike="noStrike">
              <a:latin typeface="Arial"/>
            </a:endParaRPr>
          </a:p>
        </p:txBody>
      </p:sp>
      <p:sp>
        <p:nvSpPr>
          <p:cNvPr id="197" name="CustomShape 2"/>
          <p:cNvSpPr/>
          <p:nvPr/>
        </p:nvSpPr>
        <p:spPr>
          <a:xfrm>
            <a:off x="457200" y="1600200"/>
            <a:ext cx="8228880" cy="4525200"/>
          </a:xfrm>
          <a:prstGeom prst="rect">
            <a:avLst/>
          </a:prstGeom>
          <a:noFill/>
          <a:ln>
            <a:noFill/>
          </a:ln>
        </p:spPr>
        <p:style>
          <a:lnRef idx="0"/>
          <a:fillRef idx="0"/>
          <a:effectRef idx="0"/>
          <a:fontRef idx="minor"/>
        </p:style>
        <p:txBody>
          <a:bodyPr lIns="90360" rIns="90360" tIns="44280" bIns="4428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Used to model the interfacing of sub-systems.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Organises the system into a set of layers (or abstract machines) each of which provide a set of services.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Supports the incremental development of sub-systems in different layers. When a layer interface changes, only the adjacent layer is affected.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However, often artificial to structure systems in this way.</a:t>
            </a:r>
            <a:endParaRPr b="0" lang="en-US" sz="2400" spc="-1" strike="noStrike">
              <a:latin typeface="Arial"/>
            </a:endParaRPr>
          </a:p>
        </p:txBody>
      </p:sp>
      <p:sp>
        <p:nvSpPr>
          <p:cNvPr id="19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9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275C9B6-26A9-4F15-81D7-8FCFC32027FD}" type="slidenum">
              <a:rPr b="0" lang="en-US" sz="1200" spc="-1" strike="noStrike">
                <a:solidFill>
                  <a:srgbClr val="8b8b8b"/>
                </a:solidFill>
                <a:latin typeface="Calibri"/>
              </a:rPr>
              <a:t>&lt;number&gt;</a:t>
            </a:fld>
            <a:endParaRPr b="0" lang="en-US" sz="1200" spc="-1" strike="noStrike">
              <a:latin typeface="Arial"/>
            </a:endParaRPr>
          </a:p>
        </p:txBody>
      </p:sp>
      <p:sp>
        <p:nvSpPr>
          <p:cNvPr id="20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5C6AEBAA-7320-43D8-A682-17B82D8AB540}" type="datetime1">
              <a:rPr b="0" lang="en-US" sz="1200" spc="-1" strike="noStrike">
                <a:solidFill>
                  <a:srgbClr val="8b8b8b"/>
                </a:solidFill>
                <a:latin typeface="Calibri"/>
              </a:rPr>
              <a:t>05/25/2021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97">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Layered architecture pattern </a:t>
            </a:r>
            <a:endParaRPr b="0" lang="en-US" sz="2400" spc="-1" strike="noStrike">
              <a:latin typeface="Arial"/>
            </a:endParaRPr>
          </a:p>
        </p:txBody>
      </p:sp>
      <p:graphicFrame>
        <p:nvGraphicFramePr>
          <p:cNvPr id="202" name="Table 2"/>
          <p:cNvGraphicFramePr/>
          <p:nvPr/>
        </p:nvGraphicFramePr>
        <p:xfrm>
          <a:off x="1024560" y="1621080"/>
          <a:ext cx="7189560" cy="5348160"/>
        </p:xfrm>
        <a:graphic>
          <a:graphicData uri="http://schemas.openxmlformats.org/drawingml/2006/table">
            <a:tbl>
              <a:tblPr/>
              <a:tblGrid>
                <a:gridCol w="1961280"/>
                <a:gridCol w="5228640"/>
              </a:tblGrid>
              <a:tr h="291600">
                <a:tc>
                  <a:txBody>
                    <a:bodyPr lIns="68400" rIns="68400">
                      <a:noAutofit/>
                    </a:bodyPr>
                    <a:p>
                      <a:pPr algn="just">
                        <a:lnSpc>
                          <a:spcPct val="100000"/>
                        </a:lnSpc>
                      </a:pPr>
                      <a:r>
                        <a:rPr b="1" lang="en-US" sz="1400" spc="-1" strike="noStrike">
                          <a:solidFill>
                            <a:srgbClr val="000000"/>
                          </a:solidFill>
                          <a:latin typeface="Arial"/>
                          <a:ea typeface="Times New Roman"/>
                        </a:rPr>
                        <a:t>Name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just">
                        <a:lnSpc>
                          <a:spcPct val="100000"/>
                        </a:lnSpc>
                      </a:pPr>
                      <a:r>
                        <a:rPr b="1" lang="en-US" sz="1400" spc="-1" strike="noStrike">
                          <a:solidFill>
                            <a:srgbClr val="000000"/>
                          </a:solidFill>
                          <a:latin typeface="Arial"/>
                          <a:ea typeface="Times New Roman"/>
                        </a:rPr>
                        <a:t>Layered architecture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011600">
                <a:tc>
                  <a:txBody>
                    <a:bodyPr lIns="68400" rIns="68400">
                      <a:noAutofit/>
                    </a:bodyPr>
                    <a:p>
                      <a:pPr algn="just">
                        <a:lnSpc>
                          <a:spcPct val="100000"/>
                        </a:lnSpc>
                      </a:pPr>
                      <a:r>
                        <a:rPr b="1" lang="en-US" sz="1400" spc="-1" strike="noStrike">
                          <a:solidFill>
                            <a:srgbClr val="000000"/>
                          </a:solidFill>
                          <a:latin typeface="Arial"/>
                          <a:ea typeface="Times New Roman"/>
                        </a:rPr>
                        <a:t>Description</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Organizes the system into layers with related functionality associated with each layer. A layer provides services to the layer above it so the lowest-level layers represent core services that are likely to be used throughout the system. See Figure 6.6.</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06160">
                <a:tc>
                  <a:txBody>
                    <a:bodyPr lIns="68400" rIns="68400">
                      <a:noAutofit/>
                    </a:bodyPr>
                    <a:p>
                      <a:pPr algn="just">
                        <a:lnSpc>
                          <a:spcPct val="100000"/>
                        </a:lnSpc>
                      </a:pPr>
                      <a:r>
                        <a:rPr b="1" lang="en-US" sz="1400" spc="-1" strike="noStrike">
                          <a:solidFill>
                            <a:srgbClr val="000000"/>
                          </a:solidFill>
                          <a:latin typeface="Arial"/>
                          <a:ea typeface="Times New Roman"/>
                        </a:rPr>
                        <a:t>Example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A layered model of a system for sharing copyright documents held in different libraries as shown in next figure.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011600">
                <a:tc>
                  <a:txBody>
                    <a:bodyPr lIns="68400" rIns="68400">
                      <a:noAutofit/>
                    </a:bodyPr>
                    <a:p>
                      <a:pPr algn="just">
                        <a:lnSpc>
                          <a:spcPct val="100000"/>
                        </a:lnSpc>
                      </a:pPr>
                      <a:r>
                        <a:rPr b="1" lang="en-US" sz="1400" spc="-1" strike="noStrike">
                          <a:solidFill>
                            <a:srgbClr val="000000"/>
                          </a:solidFill>
                          <a:latin typeface="Arial"/>
                          <a:ea typeface="Times New Roman"/>
                        </a:rPr>
                        <a:t>When used</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Used when building new facilities on top of existing systems; when the development is spread across several teams with each team responsibility for a layer of functionality; when there is a requirement for multi-level security.</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11600">
                <a:tc>
                  <a:txBody>
                    <a:bodyPr lIns="68400" rIns="68400">
                      <a:noAutofit/>
                    </a:bodyPr>
                    <a:p>
                      <a:pPr algn="just">
                        <a:lnSpc>
                          <a:spcPct val="100000"/>
                        </a:lnSpc>
                      </a:pPr>
                      <a:r>
                        <a:rPr b="1" lang="en-US" sz="1400" spc="-1" strike="noStrike">
                          <a:solidFill>
                            <a:srgbClr val="000000"/>
                          </a:solidFill>
                          <a:latin typeface="Arial"/>
                          <a:ea typeface="Times New Roman"/>
                        </a:rPr>
                        <a:t>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Allows replacement of entire layers so long as the interface is maintained. Redundant facilities (e.g., authentication) can be provided in each layer to increase the dependability of the system.</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515600">
                <a:tc>
                  <a:txBody>
                    <a:bodyPr lIns="68400" rIns="68400">
                      <a:noAutofit/>
                    </a:bodyPr>
                    <a:p>
                      <a:pPr algn="just">
                        <a:lnSpc>
                          <a:spcPct val="100000"/>
                        </a:lnSpc>
                      </a:pPr>
                      <a:r>
                        <a:rPr b="1" lang="en-US" sz="1400" spc="-1" strike="noStrike">
                          <a:solidFill>
                            <a:srgbClr val="000000"/>
                          </a:solidFill>
                          <a:latin typeface="Arial"/>
                          <a:ea typeface="Times New Roman"/>
                        </a:rPr>
                        <a:t>Disadvantages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nSpc>
                          <a:spcPct val="100000"/>
                        </a:lnSpc>
                      </a:pPr>
                      <a:r>
                        <a:rPr b="0" lang="en-US" sz="1400" spc="-1" strike="noStrike">
                          <a:solidFill>
                            <a:srgbClr val="000000"/>
                          </a:solidFill>
                          <a:latin typeface="Arial"/>
                          <a:ea typeface="Times New Roman"/>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0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0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1B0A664-0B5E-4087-923B-12F858704D6A}" type="slidenum">
              <a:rPr b="0" lang="en-US" sz="1200" spc="-1" strike="noStrike">
                <a:solidFill>
                  <a:srgbClr val="8b8b8b"/>
                </a:solidFill>
                <a:latin typeface="Calibri"/>
              </a:rPr>
              <a:t>&lt;number&gt;</a:t>
            </a:fld>
            <a:endParaRPr b="0" lang="en-US" sz="1200" spc="-1" strike="noStrike">
              <a:latin typeface="Arial"/>
            </a:endParaRPr>
          </a:p>
        </p:txBody>
      </p:sp>
      <p:sp>
        <p:nvSpPr>
          <p:cNvPr id="20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21BBF1EE-47BA-4F10-A761-E544F9DBC013}"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 generic layered architecture </a:t>
            </a:r>
            <a:endParaRPr b="0" lang="en-US" sz="2400" spc="-1" strike="noStrike">
              <a:latin typeface="Arial"/>
            </a:endParaRPr>
          </a:p>
        </p:txBody>
      </p:sp>
      <p:pic>
        <p:nvPicPr>
          <p:cNvPr id="207" name="Content Placeholder 3" descr=""/>
          <p:cNvPicPr/>
          <p:nvPr/>
        </p:nvPicPr>
        <p:blipFill>
          <a:blip r:embed="rId1"/>
          <a:srcRect l="-16078" t="0" r="-16078" b="0"/>
          <a:stretch/>
        </p:blipFill>
        <p:spPr>
          <a:xfrm>
            <a:off x="740880" y="1600200"/>
            <a:ext cx="7270560" cy="3998160"/>
          </a:xfrm>
          <a:prstGeom prst="rect">
            <a:avLst/>
          </a:prstGeom>
          <a:ln>
            <a:noFill/>
          </a:ln>
        </p:spPr>
      </p:pic>
      <p:sp>
        <p:nvSpPr>
          <p:cNvPr id="208"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0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3291BDF-CEB3-400C-9A9F-BEF5C4D7F266}" type="slidenum">
              <a:rPr b="0" lang="en-US" sz="1200" spc="-1" strike="noStrike">
                <a:solidFill>
                  <a:srgbClr val="8b8b8b"/>
                </a:solidFill>
                <a:latin typeface="Calibri"/>
              </a:rPr>
              <a:t>&lt;number&gt;</a:t>
            </a:fld>
            <a:endParaRPr b="0" lang="en-US" sz="1200" spc="-1" strike="noStrike">
              <a:latin typeface="Arial"/>
            </a:endParaRPr>
          </a:p>
        </p:txBody>
      </p:sp>
      <p:sp>
        <p:nvSpPr>
          <p:cNvPr id="21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41A5CCA0-472A-486C-A64C-C5A9CFE23FB1}"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architecture of the iLearn system </a:t>
            </a:r>
            <a:endParaRPr b="0" lang="en-US" sz="2400" spc="-1" strike="noStrike">
              <a:latin typeface="Arial"/>
            </a:endParaRPr>
          </a:p>
        </p:txBody>
      </p:sp>
      <p:sp>
        <p:nvSpPr>
          <p:cNvPr id="212"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2B07559-37D7-455E-B40A-7BC249D624AF}" type="slidenum">
              <a:rPr b="0" lang="en-US" sz="1200" spc="-1" strike="noStrike">
                <a:solidFill>
                  <a:srgbClr val="8b8b8b"/>
                </a:solidFill>
                <a:latin typeface="Calibri"/>
              </a:rPr>
              <a:t>&lt;number&gt;</a:t>
            </a:fld>
            <a:endParaRPr b="0" lang="en-US" sz="1200" spc="-1" strike="noStrike">
              <a:latin typeface="Arial"/>
            </a:endParaRPr>
          </a:p>
        </p:txBody>
      </p:sp>
      <p:pic>
        <p:nvPicPr>
          <p:cNvPr id="214" name="Picture 6" descr=""/>
          <p:cNvPicPr/>
          <p:nvPr/>
        </p:nvPicPr>
        <p:blipFill>
          <a:blip r:embed="rId1"/>
          <a:stretch/>
        </p:blipFill>
        <p:spPr>
          <a:xfrm>
            <a:off x="1411200" y="1585800"/>
            <a:ext cx="5780520" cy="4809600"/>
          </a:xfrm>
          <a:prstGeom prst="rect">
            <a:avLst/>
          </a:prstGeom>
          <a:ln>
            <a:noFill/>
          </a:ln>
        </p:spPr>
      </p:pic>
      <p:sp>
        <p:nvSpPr>
          <p:cNvPr id="215"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F9A47ED7-3EE5-46E6-84F9-64A222C60E2B}"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57200" y="274680"/>
            <a:ext cx="7292520" cy="1142280"/>
          </a:xfrm>
          <a:prstGeom prst="rect">
            <a:avLst/>
          </a:prstGeom>
          <a:noFill/>
          <a:ln w="9360">
            <a:noFill/>
          </a:ln>
        </p:spPr>
        <p:style>
          <a:lnRef idx="0"/>
          <a:fillRef idx="0"/>
          <a:effectRef idx="0"/>
          <a:fontRef idx="minor"/>
        </p:style>
        <p:txBody>
          <a:bodyPr lIns="90360" rIns="90360" tIns="44280" bIns="44280" anchor="ctr">
            <a:noAutofit/>
          </a:bodyPr>
          <a:p>
            <a:pPr>
              <a:lnSpc>
                <a:spcPct val="100000"/>
              </a:lnSpc>
            </a:pPr>
            <a:r>
              <a:rPr b="1" lang="en-US" sz="2400" spc="-1" strike="noStrike">
                <a:solidFill>
                  <a:srgbClr val="46424d"/>
                </a:solidFill>
                <a:latin typeface="Arial"/>
                <a:ea typeface="ＭＳ Ｐゴシック"/>
              </a:rPr>
              <a:t>Repository architecture</a:t>
            </a:r>
            <a:endParaRPr b="0" lang="en-US" sz="2400" spc="-1" strike="noStrike">
              <a:latin typeface="Arial"/>
            </a:endParaRPr>
          </a:p>
        </p:txBody>
      </p:sp>
      <p:sp>
        <p:nvSpPr>
          <p:cNvPr id="217" name="CustomShape 2"/>
          <p:cNvSpPr/>
          <p:nvPr/>
        </p:nvSpPr>
        <p:spPr>
          <a:xfrm>
            <a:off x="457200" y="1600200"/>
            <a:ext cx="8228880" cy="4525200"/>
          </a:xfrm>
          <a:prstGeom prst="rect">
            <a:avLst/>
          </a:prstGeom>
          <a:noFill/>
          <a:ln>
            <a:noFill/>
          </a:ln>
        </p:spPr>
        <p:style>
          <a:lnRef idx="0"/>
          <a:fillRef idx="0"/>
          <a:effectRef idx="0"/>
          <a:fontRef idx="minor"/>
        </p:style>
        <p:txBody>
          <a:bodyPr lIns="90360" rIns="90360" tIns="44280" bIns="44280">
            <a:noAutofit/>
          </a:bodyPr>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Sub-systems must exchange data. This may be done in two ways:</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Shared data is held in a central database or repository and may be accessed by all sub-systems;</a:t>
            </a:r>
            <a:endParaRPr b="0" lang="en-US" sz="20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Each sub-system maintains its own database and passes data explicitly to other sub-systems.</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When large amounts of data are to be shared, the repository model of sharing is most commonly used a this is an efficient data sharing mechanism.</a:t>
            </a:r>
            <a:endParaRPr b="0" lang="en-US" sz="2400" spc="-1" strike="noStrike">
              <a:latin typeface="Arial"/>
            </a:endParaRPr>
          </a:p>
        </p:txBody>
      </p:sp>
      <p:sp>
        <p:nvSpPr>
          <p:cNvPr id="21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1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CEF8913-1627-403E-BA92-871A01D387E4}" type="slidenum">
              <a:rPr b="0" lang="en-US" sz="1200" spc="-1" strike="noStrike">
                <a:solidFill>
                  <a:srgbClr val="8b8b8b"/>
                </a:solidFill>
                <a:latin typeface="Calibri"/>
              </a:rPr>
              <a:t>&lt;number&gt;</a:t>
            </a:fld>
            <a:endParaRPr b="0" lang="en-US" sz="1200" spc="-1" strike="noStrike">
              <a:latin typeface="Arial"/>
            </a:endParaRPr>
          </a:p>
        </p:txBody>
      </p:sp>
      <p:sp>
        <p:nvSpPr>
          <p:cNvPr id="22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0512EAE1-FB96-4D05-9C96-1923E36BCBF0}" type="datetime1">
              <a:rPr b="0" lang="en-US" sz="1200" spc="-1" strike="noStrike">
                <a:solidFill>
                  <a:srgbClr val="8b8b8b"/>
                </a:solidFill>
                <a:latin typeface="Calibri"/>
              </a:rPr>
              <a:t>05/25/2021</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Repository pattern </a:t>
            </a:r>
            <a:endParaRPr b="0" lang="en-US" sz="2400" spc="-1" strike="noStrike">
              <a:latin typeface="Arial"/>
            </a:endParaRPr>
          </a:p>
        </p:txBody>
      </p:sp>
      <p:graphicFrame>
        <p:nvGraphicFramePr>
          <p:cNvPr id="222" name="Table 2"/>
          <p:cNvGraphicFramePr/>
          <p:nvPr/>
        </p:nvGraphicFramePr>
        <p:xfrm>
          <a:off x="1213920" y="1417680"/>
          <a:ext cx="6595200" cy="5857200"/>
        </p:xfrm>
        <a:graphic>
          <a:graphicData uri="http://schemas.openxmlformats.org/drawingml/2006/table">
            <a:tbl>
              <a:tblPr/>
              <a:tblGrid>
                <a:gridCol w="1550160"/>
                <a:gridCol w="5045400"/>
              </a:tblGrid>
              <a:tr h="291600">
                <a:tc>
                  <a:txBody>
                    <a:bodyPr lIns="68400" rIns="68400">
                      <a:noAutofit/>
                    </a:bodyPr>
                    <a:p>
                      <a:pPr algn="just">
                        <a:lnSpc>
                          <a:spcPct val="100000"/>
                        </a:lnSpc>
                      </a:pPr>
                      <a:r>
                        <a:rPr b="1" lang="en-US" sz="1400" spc="-1" strike="noStrike">
                          <a:solidFill>
                            <a:srgbClr val="000000"/>
                          </a:solidFill>
                          <a:latin typeface="Arial"/>
                          <a:ea typeface="Times New Roman"/>
                        </a:rPr>
                        <a:t>Name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just">
                        <a:lnSpc>
                          <a:spcPct val="100000"/>
                        </a:lnSpc>
                      </a:pPr>
                      <a:r>
                        <a:rPr b="1" lang="en-US" sz="1400" spc="-1" strike="noStrike">
                          <a:solidFill>
                            <a:srgbClr val="000000"/>
                          </a:solidFill>
                          <a:latin typeface="Arial"/>
                          <a:ea typeface="Times New Roman"/>
                        </a:rPr>
                        <a:t>Repository </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759240">
                <a:tc>
                  <a:txBody>
                    <a:bodyPr lIns="68400" rIns="68400">
                      <a:noAutofit/>
                    </a:bodyPr>
                    <a:p>
                      <a:pPr algn="just">
                        <a:lnSpc>
                          <a:spcPct val="100000"/>
                        </a:lnSpc>
                      </a:pPr>
                      <a:r>
                        <a:rPr b="1" lang="en-US" sz="1400" spc="-1" strike="noStrike">
                          <a:solidFill>
                            <a:srgbClr val="000000"/>
                          </a:solidFill>
                          <a:latin typeface="Arial"/>
                          <a:ea typeface="Times New Roman"/>
                        </a:rPr>
                        <a:t>Description</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All data in a system is managed in a central repository that is accessible to all system components. Components do not interact directly, only through the repository. </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11960">
                <a:tc>
                  <a:txBody>
                    <a:bodyPr lIns="68400" rIns="68400">
                      <a:noAutofit/>
                    </a:bodyPr>
                    <a:p>
                      <a:pPr algn="just">
                        <a:lnSpc>
                          <a:spcPct val="100000"/>
                        </a:lnSpc>
                      </a:pPr>
                      <a:r>
                        <a:rPr b="1" lang="en-US" sz="1400" spc="-1" strike="noStrike">
                          <a:solidFill>
                            <a:srgbClr val="000000"/>
                          </a:solidFill>
                          <a:latin typeface="Arial"/>
                          <a:ea typeface="Times New Roman"/>
                        </a:rPr>
                        <a:t>Example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Figure 6.9 is an example of an IDE where the components use a repository of system design information. Each software tool generates information which is then available for use by other tools.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265040">
                <a:tc>
                  <a:txBody>
                    <a:bodyPr lIns="68400" rIns="68400">
                      <a:noAutofit/>
                    </a:bodyPr>
                    <a:p>
                      <a:pPr algn="just">
                        <a:lnSpc>
                          <a:spcPct val="100000"/>
                        </a:lnSpc>
                      </a:pPr>
                      <a:r>
                        <a:rPr b="1" lang="en-US" sz="1400" spc="-1" strike="noStrike">
                          <a:solidFill>
                            <a:srgbClr val="000000"/>
                          </a:solidFill>
                          <a:latin typeface="Arial"/>
                          <a:ea typeface="Times New Roman"/>
                        </a:rPr>
                        <a:t>When used</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You should use this pattern when you have a system in which large volumes of information are generated that has to be stored for a long time. You may also use it in data-driven systems where the inclusion of data in the repository triggers an action or tool.</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265040">
                <a:tc>
                  <a:txBody>
                    <a:bodyPr lIns="68400" rIns="68400">
                      <a:noAutofit/>
                    </a:bodyPr>
                    <a:p>
                      <a:pPr algn="just">
                        <a:lnSpc>
                          <a:spcPct val="100000"/>
                        </a:lnSpc>
                      </a:pPr>
                      <a:r>
                        <a:rPr b="1" lang="en-US" sz="1400" spc="-1" strike="noStrike">
                          <a:solidFill>
                            <a:srgbClr val="000000"/>
                          </a:solidFill>
                          <a:latin typeface="Arial"/>
                          <a:ea typeface="Times New Roman"/>
                        </a:rPr>
                        <a:t>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Components can be independent—they do not need to know of the existence of other components. Changes made by one component can be propagated to all components. All data can be managed consistently (e.g., backups done at the same time) as it is all in one place. </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264320">
                <a:tc>
                  <a:txBody>
                    <a:bodyPr lIns="68400" rIns="68400">
                      <a:noAutofit/>
                    </a:bodyPr>
                    <a:p>
                      <a:pPr algn="just">
                        <a:lnSpc>
                          <a:spcPct val="100000"/>
                        </a:lnSpc>
                      </a:pPr>
                      <a:r>
                        <a:rPr b="1" lang="en-US" sz="1400" spc="-1" strike="noStrike">
                          <a:solidFill>
                            <a:srgbClr val="000000"/>
                          </a:solidFill>
                          <a:latin typeface="Arial"/>
                          <a:ea typeface="Times New Roman"/>
                        </a:rPr>
                        <a:t>Disadvantages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The repository is a single point of failure so problems in the repository affect the whole system. May be inefficiencies in organizing all communication through the repository. Distributing the repository across several computers may be difficult.</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2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2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4FCC3DF-707E-4564-BB6D-D5A3907F9DCA}" type="slidenum">
              <a:rPr b="0" lang="en-US" sz="1200" spc="-1" strike="noStrike">
                <a:solidFill>
                  <a:srgbClr val="8b8b8b"/>
                </a:solidFill>
                <a:latin typeface="Calibri"/>
              </a:rPr>
              <a:t>&lt;number&gt;</a:t>
            </a:fld>
            <a:endParaRPr b="0" lang="en-US" sz="1200" spc="-1" strike="noStrike">
              <a:latin typeface="Arial"/>
            </a:endParaRPr>
          </a:p>
        </p:txBody>
      </p:sp>
      <p:sp>
        <p:nvSpPr>
          <p:cNvPr id="22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1EE5B90B-B5B9-4070-A83C-66118C3A6CA7}"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Architectural design</a:t>
            </a:r>
            <a:endParaRPr b="0" lang="en-US" sz="2400" spc="-1" strike="noStrike">
              <a:latin typeface="Arial"/>
            </a:endParaRPr>
          </a:p>
        </p:txBody>
      </p:sp>
      <p:sp>
        <p:nvSpPr>
          <p:cNvPr id="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Architectural design is concerned with understanding how a software system should be organized and designing the overall structure of that system.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Architectural design is the critical link between design and requirements engineering, as it identifies the main structural components in a system and the relationships between them.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output of the architectural design process is an architectural model that describes how the system is organized as a set of communicating components. </a:t>
            </a:r>
            <a:endParaRPr b="0" lang="en-US" sz="2400" spc="-1" strike="noStrike">
              <a:latin typeface="Arial"/>
            </a:endParaRPr>
          </a:p>
        </p:txBody>
      </p:sp>
      <p:sp>
        <p:nvSpPr>
          <p:cNvPr id="9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9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E177591-29C9-4CB9-9941-6A6A51165CAB}" type="slidenum">
              <a:rPr b="0" lang="en-US" sz="1200" spc="-1" strike="noStrike">
                <a:solidFill>
                  <a:srgbClr val="8b8b8b"/>
                </a:solidFill>
                <a:latin typeface="Calibri"/>
              </a:rPr>
              <a:t>&lt;number&gt;</a:t>
            </a:fld>
            <a:endParaRPr b="0" lang="en-US" sz="1200" spc="-1" strike="noStrike">
              <a:latin typeface="Arial"/>
            </a:endParaRPr>
          </a:p>
        </p:txBody>
      </p:sp>
      <p:sp>
        <p:nvSpPr>
          <p:cNvPr id="96"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4F0B4392-6815-44EB-B611-6B1D64F930DA}"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 repository architecture for an IDE </a:t>
            </a:r>
            <a:endParaRPr b="0" lang="en-US" sz="2400" spc="-1" strike="noStrike">
              <a:latin typeface="Arial"/>
            </a:endParaRPr>
          </a:p>
        </p:txBody>
      </p:sp>
      <p:pic>
        <p:nvPicPr>
          <p:cNvPr id="227" name="Content Placeholder 3" descr=""/>
          <p:cNvPicPr/>
          <p:nvPr/>
        </p:nvPicPr>
        <p:blipFill>
          <a:blip r:embed="rId1"/>
          <a:srcRect l="0" t="-12286" r="0" b="-12286"/>
          <a:stretch/>
        </p:blipFill>
        <p:spPr>
          <a:xfrm>
            <a:off x="754560" y="1600200"/>
            <a:ext cx="7243560" cy="3983400"/>
          </a:xfrm>
          <a:prstGeom prst="rect">
            <a:avLst/>
          </a:prstGeom>
          <a:ln>
            <a:noFill/>
          </a:ln>
        </p:spPr>
      </p:pic>
      <p:sp>
        <p:nvSpPr>
          <p:cNvPr id="228"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2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6561D5C-9C51-4577-A2DA-574F3C0E379B}" type="slidenum">
              <a:rPr b="0" lang="en-US" sz="1200" spc="-1" strike="noStrike">
                <a:solidFill>
                  <a:srgbClr val="8b8b8b"/>
                </a:solidFill>
                <a:latin typeface="Calibri"/>
              </a:rPr>
              <a:t>&lt;number&gt;</a:t>
            </a:fld>
            <a:endParaRPr b="0" lang="en-US" sz="1200" spc="-1" strike="noStrike">
              <a:latin typeface="Arial"/>
            </a:endParaRPr>
          </a:p>
        </p:txBody>
      </p:sp>
      <p:sp>
        <p:nvSpPr>
          <p:cNvPr id="23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E170860A-B92E-4C07-94E2-57B4936CA949}"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57200" y="274680"/>
            <a:ext cx="7292520" cy="1142280"/>
          </a:xfrm>
          <a:prstGeom prst="rect">
            <a:avLst/>
          </a:prstGeom>
          <a:noFill/>
          <a:ln w="9360">
            <a:noFill/>
          </a:ln>
        </p:spPr>
        <p:style>
          <a:lnRef idx="0"/>
          <a:fillRef idx="0"/>
          <a:effectRef idx="0"/>
          <a:fontRef idx="minor"/>
        </p:style>
        <p:txBody>
          <a:bodyPr lIns="90360" rIns="90360" tIns="44280" bIns="44280" anchor="ctr">
            <a:noAutofit/>
          </a:bodyPr>
          <a:p>
            <a:pPr>
              <a:lnSpc>
                <a:spcPct val="100000"/>
              </a:lnSpc>
            </a:pPr>
            <a:r>
              <a:rPr b="1" lang="en-US" sz="2400" spc="-1" strike="noStrike">
                <a:solidFill>
                  <a:srgbClr val="46424d"/>
                </a:solidFill>
                <a:latin typeface="Arial"/>
                <a:ea typeface="ＭＳ Ｐゴシック"/>
              </a:rPr>
              <a:t>Client-server architecture</a:t>
            </a:r>
            <a:endParaRPr b="0" lang="en-US" sz="2400" spc="-1" strike="noStrike">
              <a:latin typeface="Arial"/>
            </a:endParaRPr>
          </a:p>
        </p:txBody>
      </p:sp>
      <p:sp>
        <p:nvSpPr>
          <p:cNvPr id="232" name="CustomShape 2"/>
          <p:cNvSpPr/>
          <p:nvPr/>
        </p:nvSpPr>
        <p:spPr>
          <a:xfrm>
            <a:off x="457200" y="1600200"/>
            <a:ext cx="8228880" cy="4525200"/>
          </a:xfrm>
          <a:prstGeom prst="rect">
            <a:avLst/>
          </a:prstGeom>
          <a:noFill/>
          <a:ln>
            <a:noFill/>
          </a:ln>
        </p:spPr>
        <p:style>
          <a:lnRef idx="0"/>
          <a:fillRef idx="0"/>
          <a:effectRef idx="0"/>
          <a:fontRef idx="minor"/>
        </p:style>
        <p:txBody>
          <a:bodyPr lIns="90360" rIns="90360" tIns="44280" bIns="44280">
            <a:noAutofit/>
          </a:bodyPr>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Distributed system model which shows how data and processing is distributed across a range of components.</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Can be implemented on a single computer.</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Set of stand-alone servers which provide specific services such as printing, data management, etc.</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Set of clients which call on these services.</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Network which allows clients to access servers.</a:t>
            </a:r>
            <a:endParaRPr b="0" lang="en-US" sz="2400" spc="-1" strike="noStrike">
              <a:latin typeface="Arial"/>
            </a:endParaRPr>
          </a:p>
        </p:txBody>
      </p:sp>
      <p:sp>
        <p:nvSpPr>
          <p:cNvPr id="23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3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A0E74A3-CBF6-454C-B212-DA5E0BB8C680}" type="slidenum">
              <a:rPr b="0" lang="en-US" sz="1200" spc="-1" strike="noStrike">
                <a:solidFill>
                  <a:srgbClr val="8b8b8b"/>
                </a:solidFill>
                <a:latin typeface="Calibri"/>
              </a:rPr>
              <a:t>&lt;number&gt;</a:t>
            </a:fld>
            <a:endParaRPr b="0" lang="en-US" sz="1200" spc="-1" strike="noStrike">
              <a:latin typeface="Arial"/>
            </a:endParaRPr>
          </a:p>
        </p:txBody>
      </p:sp>
      <p:sp>
        <p:nvSpPr>
          <p:cNvPr id="23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E93DA290-D4D6-4CDE-9D94-10BFD586D87B}" type="datetime1">
              <a:rPr b="0" lang="en-US" sz="1200" spc="-1" strike="noStrike">
                <a:solidFill>
                  <a:srgbClr val="8b8b8b"/>
                </a:solidFill>
                <a:latin typeface="Calibri"/>
              </a:rPr>
              <a:t>05/25/2021</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Client–server pattern </a:t>
            </a:r>
            <a:endParaRPr b="0" lang="en-US" sz="2400" spc="-1" strike="noStrike">
              <a:latin typeface="Arial"/>
            </a:endParaRPr>
          </a:p>
        </p:txBody>
      </p:sp>
      <p:graphicFrame>
        <p:nvGraphicFramePr>
          <p:cNvPr id="237" name="Table 2"/>
          <p:cNvGraphicFramePr/>
          <p:nvPr/>
        </p:nvGraphicFramePr>
        <p:xfrm>
          <a:off x="930240" y="1600200"/>
          <a:ext cx="7297920" cy="4839120"/>
        </p:xfrm>
        <a:graphic>
          <a:graphicData uri="http://schemas.openxmlformats.org/drawingml/2006/table">
            <a:tbl>
              <a:tblPr/>
              <a:tblGrid>
                <a:gridCol w="1847160"/>
                <a:gridCol w="5451120"/>
              </a:tblGrid>
              <a:tr h="291600">
                <a:tc>
                  <a:txBody>
                    <a:bodyPr lIns="68400" rIns="68400">
                      <a:noAutofit/>
                    </a:bodyPr>
                    <a:p>
                      <a:pPr algn="just">
                        <a:lnSpc>
                          <a:spcPct val="100000"/>
                        </a:lnSpc>
                      </a:pPr>
                      <a:r>
                        <a:rPr b="1" lang="en-US" sz="1400" spc="-1" strike="noStrike">
                          <a:solidFill>
                            <a:srgbClr val="000000"/>
                          </a:solidFill>
                          <a:latin typeface="Arial"/>
                          <a:ea typeface="Times New Roman"/>
                        </a:rPr>
                        <a:t>Name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just">
                        <a:lnSpc>
                          <a:spcPct val="100000"/>
                        </a:lnSpc>
                      </a:pPr>
                      <a:r>
                        <a:rPr b="1" lang="en-US" sz="1400" spc="-1" strike="noStrike">
                          <a:solidFill>
                            <a:srgbClr val="000000"/>
                          </a:solidFill>
                          <a:latin typeface="Arial"/>
                          <a:ea typeface="Times New Roman"/>
                        </a:rPr>
                        <a:t>Client-server</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010880">
                <a:tc>
                  <a:txBody>
                    <a:bodyPr lIns="68400" rIns="68400">
                      <a:noAutofit/>
                    </a:bodyPr>
                    <a:p>
                      <a:pPr algn="just">
                        <a:lnSpc>
                          <a:spcPct val="100000"/>
                        </a:lnSpc>
                      </a:pPr>
                      <a:r>
                        <a:rPr b="1" lang="en-US" sz="1400" spc="-1" strike="noStrike">
                          <a:solidFill>
                            <a:srgbClr val="000000"/>
                          </a:solidFill>
                          <a:latin typeface="Arial"/>
                          <a:ea typeface="Times New Roman"/>
                        </a:rPr>
                        <a:t>Description</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In a client–server architecture, the functionality of the system is organized into services, with each service delivered from a separate server. Clients are users of these services and access servers to make use of them.</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05440">
                <a:tc>
                  <a:txBody>
                    <a:bodyPr lIns="68400" rIns="68400">
                      <a:noAutofit/>
                    </a:bodyPr>
                    <a:p>
                      <a:pPr algn="just">
                        <a:lnSpc>
                          <a:spcPct val="100000"/>
                        </a:lnSpc>
                      </a:pPr>
                      <a:r>
                        <a:rPr b="1" lang="en-US" sz="1400" spc="-1" strike="noStrike">
                          <a:solidFill>
                            <a:srgbClr val="000000"/>
                          </a:solidFill>
                          <a:latin typeface="Arial"/>
                          <a:ea typeface="Times New Roman"/>
                        </a:rPr>
                        <a:t>Example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Figure 6.11 is an example of a film and video/DVD library organized as a client–server system.</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58160">
                <a:tc>
                  <a:txBody>
                    <a:bodyPr lIns="68400" rIns="68400">
                      <a:noAutofit/>
                    </a:bodyPr>
                    <a:p>
                      <a:pPr algn="just">
                        <a:lnSpc>
                          <a:spcPct val="100000"/>
                        </a:lnSpc>
                      </a:pPr>
                      <a:r>
                        <a:rPr b="1" lang="en-US" sz="1400" spc="-1" strike="noStrike">
                          <a:solidFill>
                            <a:srgbClr val="000000"/>
                          </a:solidFill>
                          <a:latin typeface="Arial"/>
                          <a:ea typeface="Times New Roman"/>
                        </a:rPr>
                        <a:t>When used</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Used when data in a shared database has to be accessed from a range of locations. Because servers can be replicated, may also be used when the load on a system is variable.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10880">
                <a:tc>
                  <a:txBody>
                    <a:bodyPr lIns="68400" rIns="68400">
                      <a:noAutofit/>
                    </a:bodyPr>
                    <a:p>
                      <a:pPr algn="just">
                        <a:lnSpc>
                          <a:spcPct val="100000"/>
                        </a:lnSpc>
                      </a:pPr>
                      <a:r>
                        <a:rPr b="1" lang="en-US" sz="1400" spc="-1" strike="noStrike">
                          <a:solidFill>
                            <a:srgbClr val="000000"/>
                          </a:solidFill>
                          <a:latin typeface="Arial"/>
                          <a:ea typeface="Times New Roman"/>
                        </a:rPr>
                        <a:t>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The principal advantage of this model is that servers can be distributed across a network. General functionality (e.g., a printing service) can be available to all clients and does not need to be implemented by all services. </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262160">
                <a:tc>
                  <a:txBody>
                    <a:bodyPr lIns="68400" rIns="68400">
                      <a:noAutofit/>
                    </a:bodyPr>
                    <a:p>
                      <a:pPr algn="just">
                        <a:lnSpc>
                          <a:spcPct val="100000"/>
                        </a:lnSpc>
                      </a:pPr>
                      <a:r>
                        <a:rPr b="1" lang="en-US" sz="1400" spc="-1" strike="noStrike">
                          <a:solidFill>
                            <a:srgbClr val="000000"/>
                          </a:solidFill>
                          <a:latin typeface="Arial"/>
                          <a:ea typeface="Times New Roman"/>
                        </a:rPr>
                        <a:t>Disadvantages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3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3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304F36A-A41E-49B9-823A-CBECBDC69DA6}" type="slidenum">
              <a:rPr b="0" lang="en-US" sz="1200" spc="-1" strike="noStrike">
                <a:solidFill>
                  <a:srgbClr val="8b8b8b"/>
                </a:solidFill>
                <a:latin typeface="Calibri"/>
              </a:rPr>
              <a:t>&lt;number&gt;</a:t>
            </a:fld>
            <a:endParaRPr b="0" lang="en-US" sz="1200" spc="-1" strike="noStrike">
              <a:latin typeface="Arial"/>
            </a:endParaRPr>
          </a:p>
        </p:txBody>
      </p:sp>
      <p:sp>
        <p:nvSpPr>
          <p:cNvPr id="24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99D636B0-B1BA-4698-9EAE-8565561136E2}"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 client–server architecture for a film library </a:t>
            </a:r>
            <a:endParaRPr b="0" lang="en-US" sz="2400" spc="-1" strike="noStrike">
              <a:latin typeface="Arial"/>
            </a:endParaRPr>
          </a:p>
        </p:txBody>
      </p:sp>
      <p:pic>
        <p:nvPicPr>
          <p:cNvPr id="242" name="Content Placeholder 3" descr=""/>
          <p:cNvPicPr/>
          <p:nvPr/>
        </p:nvPicPr>
        <p:blipFill>
          <a:blip r:embed="rId1"/>
          <a:srcRect l="-1062" t="0" r="-1062" b="0"/>
          <a:stretch/>
        </p:blipFill>
        <p:spPr>
          <a:xfrm>
            <a:off x="821880" y="1775880"/>
            <a:ext cx="7203240" cy="3961080"/>
          </a:xfrm>
          <a:prstGeom prst="rect">
            <a:avLst/>
          </a:prstGeom>
          <a:ln>
            <a:noFill/>
          </a:ln>
        </p:spPr>
      </p:pic>
      <p:sp>
        <p:nvSpPr>
          <p:cNvPr id="243"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4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942D51E-B5A5-40AE-B76B-6A7BD1095F06}" type="slidenum">
              <a:rPr b="0" lang="en-US" sz="1200" spc="-1" strike="noStrike">
                <a:solidFill>
                  <a:srgbClr val="8b8b8b"/>
                </a:solidFill>
                <a:latin typeface="Calibri"/>
              </a:rPr>
              <a:t>&lt;number&gt;</a:t>
            </a:fld>
            <a:endParaRPr b="0" lang="en-US" sz="1200" spc="-1" strike="noStrike">
              <a:latin typeface="Arial"/>
            </a:endParaRPr>
          </a:p>
        </p:txBody>
      </p:sp>
      <p:sp>
        <p:nvSpPr>
          <p:cNvPr id="245"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2101D94-6271-45B4-AA8A-FE057723D42A}"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200" y="274680"/>
            <a:ext cx="7292520" cy="1142280"/>
          </a:xfrm>
          <a:prstGeom prst="rect">
            <a:avLst/>
          </a:prstGeom>
          <a:noFill/>
          <a:ln w="9360">
            <a:noFill/>
          </a:ln>
        </p:spPr>
        <p:style>
          <a:lnRef idx="0"/>
          <a:fillRef idx="0"/>
          <a:effectRef idx="0"/>
          <a:fontRef idx="minor"/>
        </p:style>
        <p:txBody>
          <a:bodyPr lIns="90360" rIns="90360" tIns="44280" bIns="44280" anchor="ctr">
            <a:noAutofit/>
          </a:bodyPr>
          <a:p>
            <a:pPr>
              <a:lnSpc>
                <a:spcPct val="100000"/>
              </a:lnSpc>
            </a:pPr>
            <a:r>
              <a:rPr b="1" lang="en-US" sz="2400" spc="-1" strike="noStrike">
                <a:solidFill>
                  <a:srgbClr val="46424d"/>
                </a:solidFill>
                <a:latin typeface="Arial"/>
                <a:ea typeface="ＭＳ Ｐゴシック"/>
              </a:rPr>
              <a:t>Pipe and filter architecture</a:t>
            </a:r>
            <a:endParaRPr b="0" lang="en-US" sz="2400" spc="-1" strike="noStrike">
              <a:latin typeface="Arial"/>
            </a:endParaRPr>
          </a:p>
        </p:txBody>
      </p:sp>
      <p:sp>
        <p:nvSpPr>
          <p:cNvPr id="247" name="CustomShape 2"/>
          <p:cNvSpPr/>
          <p:nvPr/>
        </p:nvSpPr>
        <p:spPr>
          <a:xfrm>
            <a:off x="457200" y="1600200"/>
            <a:ext cx="8228880" cy="4525200"/>
          </a:xfrm>
          <a:prstGeom prst="rect">
            <a:avLst/>
          </a:prstGeom>
          <a:noFill/>
          <a:ln>
            <a:noFill/>
          </a:ln>
        </p:spPr>
        <p:style>
          <a:lnRef idx="0"/>
          <a:fillRef idx="0"/>
          <a:effectRef idx="0"/>
          <a:fontRef idx="minor"/>
        </p:style>
        <p:txBody>
          <a:bodyPr lIns="90360" rIns="90360" tIns="44280" bIns="44280">
            <a:noAutofit/>
          </a:bodyPr>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Functional transformations process their inputs to produce outputs.</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May be referred to as a pipe and filter model (as in UNIX shell).</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Variants of this approach are very common. When transformations are sequential, this is a batch sequential model which is extensively used in data processing systems.</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Not really suitable for interactive systems.</a:t>
            </a:r>
            <a:endParaRPr b="0" lang="en-US" sz="2400" spc="-1" strike="noStrike">
              <a:latin typeface="Arial"/>
            </a:endParaRPr>
          </a:p>
        </p:txBody>
      </p:sp>
      <p:sp>
        <p:nvSpPr>
          <p:cNvPr id="24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4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F5577C8-207F-4B14-8FFF-28DCECF31FB6}" type="slidenum">
              <a:rPr b="0" lang="en-US" sz="1200" spc="-1" strike="noStrike">
                <a:solidFill>
                  <a:srgbClr val="8b8b8b"/>
                </a:solidFill>
                <a:latin typeface="Calibri"/>
              </a:rPr>
              <a:t>&lt;number&gt;</a:t>
            </a:fld>
            <a:endParaRPr b="0" lang="en-US" sz="1200" spc="-1" strike="noStrike">
              <a:latin typeface="Arial"/>
            </a:endParaRPr>
          </a:p>
        </p:txBody>
      </p:sp>
      <p:sp>
        <p:nvSpPr>
          <p:cNvPr id="25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773E130-6748-48C6-B66F-819B8C00EC5B}" type="datetime1">
              <a:rPr b="0" lang="en-US" sz="1200" spc="-1" strike="noStrike">
                <a:solidFill>
                  <a:srgbClr val="8b8b8b"/>
                </a:solidFill>
                <a:latin typeface="Calibri"/>
              </a:rPr>
              <a:t>05/25/2021</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pipe and filter pattern </a:t>
            </a:r>
            <a:endParaRPr b="0" lang="en-US" sz="2400" spc="-1" strike="noStrike">
              <a:latin typeface="Arial"/>
            </a:endParaRPr>
          </a:p>
        </p:txBody>
      </p:sp>
      <p:graphicFrame>
        <p:nvGraphicFramePr>
          <p:cNvPr id="252" name="Table 2"/>
          <p:cNvGraphicFramePr/>
          <p:nvPr/>
        </p:nvGraphicFramePr>
        <p:xfrm>
          <a:off x="821880" y="1600200"/>
          <a:ext cx="7189560" cy="4839120"/>
        </p:xfrm>
        <a:graphic>
          <a:graphicData uri="http://schemas.openxmlformats.org/drawingml/2006/table">
            <a:tbl>
              <a:tblPr/>
              <a:tblGrid>
                <a:gridCol w="1477440"/>
                <a:gridCol w="5712480"/>
              </a:tblGrid>
              <a:tr h="291600">
                <a:tc>
                  <a:txBody>
                    <a:bodyPr lIns="68400" rIns="68400">
                      <a:noAutofit/>
                    </a:bodyPr>
                    <a:p>
                      <a:pPr algn="just">
                        <a:lnSpc>
                          <a:spcPct val="100000"/>
                        </a:lnSpc>
                      </a:pPr>
                      <a:r>
                        <a:rPr b="1" lang="en-US" sz="1400" spc="-1" strike="noStrike">
                          <a:solidFill>
                            <a:srgbClr val="000000"/>
                          </a:solidFill>
                          <a:latin typeface="Arial"/>
                          <a:ea typeface="Times New Roman"/>
                        </a:rPr>
                        <a:t>Name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just">
                        <a:lnSpc>
                          <a:spcPct val="100000"/>
                        </a:lnSpc>
                      </a:pPr>
                      <a:r>
                        <a:rPr b="1" lang="en-US" sz="1400" spc="-1" strike="noStrike">
                          <a:solidFill>
                            <a:srgbClr val="000000"/>
                          </a:solidFill>
                          <a:latin typeface="Arial"/>
                          <a:ea typeface="Times New Roman"/>
                        </a:rPr>
                        <a:t>Pipe and filter</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010880">
                <a:tc>
                  <a:txBody>
                    <a:bodyPr lIns="68400" rIns="68400">
                      <a:noAutofit/>
                    </a:bodyPr>
                    <a:p>
                      <a:pPr algn="just">
                        <a:lnSpc>
                          <a:spcPct val="100000"/>
                        </a:lnSpc>
                      </a:pPr>
                      <a:r>
                        <a:rPr b="1" lang="en-US" sz="1400" spc="-1" strike="noStrike">
                          <a:solidFill>
                            <a:srgbClr val="000000"/>
                          </a:solidFill>
                          <a:latin typeface="Arial"/>
                          <a:ea typeface="Times New Roman"/>
                        </a:rPr>
                        <a:t>Description</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The processing of the data in a system is organized so that each processing component (filter) is discrete and carries out one type of data transformation. The data flows (as in a pipe) from one component to another for processing. </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05440">
                <a:tc>
                  <a:txBody>
                    <a:bodyPr lIns="68400" rIns="68400">
                      <a:noAutofit/>
                    </a:bodyPr>
                    <a:p>
                      <a:pPr algn="just">
                        <a:lnSpc>
                          <a:spcPct val="100000"/>
                        </a:lnSpc>
                      </a:pPr>
                      <a:r>
                        <a:rPr b="1" lang="en-US" sz="1400" spc="-1" strike="noStrike">
                          <a:solidFill>
                            <a:srgbClr val="000000"/>
                          </a:solidFill>
                          <a:latin typeface="Arial"/>
                          <a:ea typeface="Times New Roman"/>
                        </a:rPr>
                        <a:t>Example</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Figure 6.13 is an example of a pipe and filter system used for processing invoices.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58160">
                <a:tc>
                  <a:txBody>
                    <a:bodyPr lIns="68400" rIns="68400">
                      <a:noAutofit/>
                    </a:bodyPr>
                    <a:p>
                      <a:pPr algn="just">
                        <a:lnSpc>
                          <a:spcPct val="100000"/>
                        </a:lnSpc>
                      </a:pPr>
                      <a:r>
                        <a:rPr b="1" lang="en-US" sz="1400" spc="-1" strike="noStrike">
                          <a:solidFill>
                            <a:srgbClr val="000000"/>
                          </a:solidFill>
                          <a:latin typeface="Arial"/>
                          <a:ea typeface="Times New Roman"/>
                        </a:rPr>
                        <a:t>When used</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Commonly used in data processing applications (both batch- and transaction-based) where inputs are processed in separate stages to generate related outputs.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10880">
                <a:tc>
                  <a:txBody>
                    <a:bodyPr lIns="68400" rIns="68400">
                      <a:noAutofit/>
                    </a:bodyPr>
                    <a:p>
                      <a:pPr algn="just">
                        <a:lnSpc>
                          <a:spcPct val="100000"/>
                        </a:lnSpc>
                      </a:pPr>
                      <a:r>
                        <a:rPr b="1" lang="en-US" sz="1400" spc="-1" strike="noStrike">
                          <a:solidFill>
                            <a:srgbClr val="000000"/>
                          </a:solidFill>
                          <a:latin typeface="Arial"/>
                          <a:ea typeface="Times New Roman"/>
                        </a:rPr>
                        <a:t>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just">
                        <a:lnSpc>
                          <a:spcPct val="100000"/>
                        </a:lnSpc>
                      </a:pPr>
                      <a:r>
                        <a:rPr b="0" lang="en-US" sz="1400" spc="-1" strike="noStrike">
                          <a:solidFill>
                            <a:srgbClr val="000000"/>
                          </a:solidFill>
                          <a:latin typeface="Arial"/>
                          <a:ea typeface="Times New Roman"/>
                        </a:rPr>
                        <a:t>Easy to understand and supports transformation reuse. Workflow style matches the structure of many business processes. Evolution by adding transformations is straightforward. Can be implemented as either a sequential or concurrent system.</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262160">
                <a:tc>
                  <a:txBody>
                    <a:bodyPr lIns="68400" rIns="68400">
                      <a:noAutofit/>
                    </a:bodyPr>
                    <a:p>
                      <a:pPr algn="just">
                        <a:lnSpc>
                          <a:spcPct val="100000"/>
                        </a:lnSpc>
                      </a:pPr>
                      <a:r>
                        <a:rPr b="1" lang="en-US" sz="1400" spc="-1" strike="noStrike">
                          <a:solidFill>
                            <a:srgbClr val="000000"/>
                          </a:solidFill>
                          <a:latin typeface="Arial"/>
                          <a:ea typeface="Times New Roman"/>
                        </a:rPr>
                        <a:t>Disadvantages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just">
                        <a:lnSpc>
                          <a:spcPct val="100000"/>
                        </a:lnSpc>
                      </a:pPr>
                      <a:r>
                        <a:rPr b="0" lang="en-US" sz="1400" spc="-1" strike="noStrike">
                          <a:solidFill>
                            <a:srgbClr val="000000"/>
                          </a:solidFill>
                          <a:latin typeface="Arial"/>
                          <a:ea typeface="Times New Roman"/>
                        </a:rPr>
                        <a:t>The format for data transfer has to be agreed upon between communicating transformations. Each transformation must parse its input and unparse its output to the agreed form. This increases system overhead and may mean that it is impossible to reuse functional transformations that use incompatible data structures.</a:t>
                      </a:r>
                      <a:endParaRPr b="0" lang="en-US"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5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5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0C1F0DD-EB6B-4A5D-9AE7-9DADBB6F202F}" type="slidenum">
              <a:rPr b="0" lang="en-US" sz="1200" spc="-1" strike="noStrike">
                <a:solidFill>
                  <a:srgbClr val="8b8b8b"/>
                </a:solidFill>
                <a:latin typeface="Calibri"/>
              </a:rPr>
              <a:t>&lt;number&gt;</a:t>
            </a:fld>
            <a:endParaRPr b="0" lang="en-US" sz="1200" spc="-1" strike="noStrike">
              <a:latin typeface="Arial"/>
            </a:endParaRPr>
          </a:p>
        </p:txBody>
      </p:sp>
      <p:sp>
        <p:nvSpPr>
          <p:cNvPr id="25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6D10876C-FD77-46FA-A981-E5B59F2F6254}"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An example of the pipe and filter architecture used in a payments system </a:t>
            </a:r>
            <a:endParaRPr b="0" lang="en-US" sz="2400" spc="-1" strike="noStrike">
              <a:latin typeface="Arial"/>
            </a:endParaRPr>
          </a:p>
        </p:txBody>
      </p:sp>
      <p:pic>
        <p:nvPicPr>
          <p:cNvPr id="257" name="Content Placeholder 3" descr=""/>
          <p:cNvPicPr/>
          <p:nvPr/>
        </p:nvPicPr>
        <p:blipFill>
          <a:blip r:embed="rId1"/>
          <a:srcRect l="24024" t="0" r="24024" b="0"/>
          <a:stretch/>
        </p:blipFill>
        <p:spPr>
          <a:xfrm>
            <a:off x="457200" y="1600200"/>
            <a:ext cx="8228880" cy="4525200"/>
          </a:xfrm>
          <a:prstGeom prst="rect">
            <a:avLst/>
          </a:prstGeom>
          <a:ln>
            <a:noFill/>
          </a:ln>
        </p:spPr>
      </p:pic>
      <p:sp>
        <p:nvSpPr>
          <p:cNvPr id="258"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5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9C4778B-7B00-4760-B2F5-C8678B56EC02}" type="slidenum">
              <a:rPr b="0" lang="en-US" sz="1200" spc="-1" strike="noStrike">
                <a:solidFill>
                  <a:srgbClr val="8b8b8b"/>
                </a:solidFill>
                <a:latin typeface="Calibri"/>
              </a:rPr>
              <a:t>&lt;number&gt;</a:t>
            </a:fld>
            <a:endParaRPr b="0" lang="en-US" sz="1200" spc="-1" strike="noStrike">
              <a:latin typeface="Arial"/>
            </a:endParaRPr>
          </a:p>
        </p:txBody>
      </p:sp>
      <p:sp>
        <p:nvSpPr>
          <p:cNvPr id="26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25232840-0372-4ECF-8C3E-0D9262C299F0}"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57200" y="2346840"/>
            <a:ext cx="8228880" cy="114228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1" lang="en-US" sz="2400" spc="-1" strike="noStrike">
                <a:solidFill>
                  <a:srgbClr val="46424d"/>
                </a:solidFill>
                <a:latin typeface="Arial"/>
                <a:ea typeface="ＭＳ Ｐゴシック"/>
              </a:rPr>
              <a:t>Application architectures</a:t>
            </a:r>
            <a:endParaRPr b="0" lang="en-US" sz="2400" spc="-1" strike="noStrike">
              <a:latin typeface="Arial"/>
            </a:endParaRPr>
          </a:p>
        </p:txBody>
      </p:sp>
      <p:sp>
        <p:nvSpPr>
          <p:cNvPr id="262" name="CustomShape 2"/>
          <p:cNvSpPr/>
          <p:nvPr/>
        </p:nvSpPr>
        <p:spPr>
          <a:xfrm>
            <a:off x="457200" y="1600200"/>
            <a:ext cx="8228880" cy="4525200"/>
          </a:xfrm>
          <a:prstGeom prst="rect">
            <a:avLst/>
          </a:prstGeom>
          <a:noFill/>
          <a:ln>
            <a:noFill/>
          </a:ln>
        </p:spPr>
        <p:style>
          <a:lnRef idx="0"/>
          <a:fillRef idx="0"/>
          <a:effectRef idx="0"/>
          <a:fontRef idx="minor"/>
        </p:style>
      </p:sp>
      <p:sp>
        <p:nvSpPr>
          <p:cNvPr id="26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6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EA5D335-CA09-4FB7-8E93-A054FD0DB982}" type="slidenum">
              <a:rPr b="0" lang="en-US" sz="1200" spc="-1" strike="noStrike">
                <a:solidFill>
                  <a:srgbClr val="8b8b8b"/>
                </a:solidFill>
                <a:latin typeface="Calibri"/>
              </a:rPr>
              <a:t>&lt;number&gt;</a:t>
            </a:fld>
            <a:endParaRPr b="0" lang="en-US" sz="1200" spc="-1" strike="noStrike">
              <a:latin typeface="Arial"/>
            </a:endParaRPr>
          </a:p>
        </p:txBody>
      </p:sp>
      <p:sp>
        <p:nvSpPr>
          <p:cNvPr id="26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472BADEB-42EF-40B0-A838-195DA1AAD815}"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Application architectures</a:t>
            </a:r>
            <a:endParaRPr b="0" lang="en-US" sz="2400" spc="-1" strike="noStrike">
              <a:latin typeface="Arial"/>
            </a:endParaRPr>
          </a:p>
        </p:txBody>
      </p:sp>
      <p:sp>
        <p:nvSpPr>
          <p:cNvPr id="267" name="CustomShape 2"/>
          <p:cNvSpPr/>
          <p:nvPr/>
        </p:nvSpPr>
        <p:spPr>
          <a:xfrm>
            <a:off x="457200" y="1600200"/>
            <a:ext cx="8228880" cy="4525200"/>
          </a:xfrm>
          <a:prstGeom prst="rect">
            <a:avLst/>
          </a:prstGeom>
          <a:noFill/>
          <a:ln>
            <a:noFill/>
          </a:ln>
        </p:spPr>
        <p:style>
          <a:lnRef idx="0"/>
          <a:fillRef idx="0"/>
          <a:effectRef idx="0"/>
          <a:fontRef idx="minor"/>
        </p:style>
        <p:txBody>
          <a:bodyPr lIns="91800" rIns="918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Application systems are designed to meet an organisational need.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businesses have much in common, their application systems also tend to have a common architecture that reflects the application requirements.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generic application architecture is an architecture for a type of software system that may be configured and adapted to create a system that meets specific requirements.</a:t>
            </a:r>
            <a:endParaRPr b="0" lang="en-US" sz="2400" spc="-1" strike="noStrike">
              <a:latin typeface="Arial"/>
            </a:endParaRPr>
          </a:p>
        </p:txBody>
      </p:sp>
      <p:sp>
        <p:nvSpPr>
          <p:cNvPr id="26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6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9A6E5E7-57A0-448A-A0E4-134423D50B9E}" type="slidenum">
              <a:rPr b="0" lang="en-US" sz="1200" spc="-1" strike="noStrike">
                <a:solidFill>
                  <a:srgbClr val="8b8b8b"/>
                </a:solidFill>
                <a:latin typeface="Calibri"/>
              </a:rPr>
              <a:t>&lt;number&gt;</a:t>
            </a:fld>
            <a:endParaRPr b="0" lang="en-US" sz="1200" spc="-1" strike="noStrike">
              <a:latin typeface="Arial"/>
            </a:endParaRPr>
          </a:p>
        </p:txBody>
      </p:sp>
      <p:sp>
        <p:nvSpPr>
          <p:cNvPr id="27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5353B24B-BF91-4772-BEED-EC3B1A1A293B}"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Use of application architectures</a:t>
            </a:r>
            <a:endParaRPr b="0" lang="en-US" sz="2400" spc="-1" strike="noStrike">
              <a:latin typeface="Arial"/>
            </a:endParaRPr>
          </a:p>
        </p:txBody>
      </p:sp>
      <p:sp>
        <p:nvSpPr>
          <p:cNvPr id="272" name="CustomShape 2"/>
          <p:cNvSpPr/>
          <p:nvPr/>
        </p:nvSpPr>
        <p:spPr>
          <a:xfrm>
            <a:off x="457200" y="1600200"/>
            <a:ext cx="8228880" cy="4525200"/>
          </a:xfrm>
          <a:prstGeom prst="rect">
            <a:avLst/>
          </a:prstGeom>
          <a:noFill/>
          <a:ln>
            <a:noFill/>
          </a:ln>
        </p:spPr>
        <p:style>
          <a:lnRef idx="0"/>
          <a:fillRef idx="0"/>
          <a:effectRef idx="0"/>
          <a:fontRef idx="minor"/>
        </p:style>
        <p:txBody>
          <a:bodyPr lIns="91800" rIns="91800" tIns="45000" bIns="45000">
            <a:noAutofit/>
          </a:bodyPr>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a starting point for architectural design.</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a design checklist.</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a way of organising the work of the development team.</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a means of assessing components for reuse.</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a vocabulary for talking about application types.</a:t>
            </a:r>
            <a:endParaRPr b="0" lang="en-US" sz="2400" spc="-1" strike="noStrike">
              <a:latin typeface="Arial"/>
            </a:endParaRPr>
          </a:p>
          <a:p>
            <a:pPr marL="343080" indent="-342360">
              <a:lnSpc>
                <a:spcPct val="90000"/>
              </a:lnSpc>
              <a:spcBef>
                <a:spcPts val="601"/>
              </a:spcBef>
              <a:spcAft>
                <a:spcPts val="601"/>
              </a:spcAft>
              <a:tabLst>
                <a:tab algn="l" pos="0"/>
              </a:tabLst>
            </a:pPr>
            <a:endParaRPr b="0" lang="en-US" sz="2400" spc="-1" strike="noStrike">
              <a:latin typeface="Arial"/>
            </a:endParaRPr>
          </a:p>
        </p:txBody>
      </p:sp>
      <p:sp>
        <p:nvSpPr>
          <p:cNvPr id="27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7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62CB878-73B1-4A55-BBDC-25CFB5A35235}" type="slidenum">
              <a:rPr b="0" lang="en-US" sz="1200" spc="-1" strike="noStrike">
                <a:solidFill>
                  <a:srgbClr val="8b8b8b"/>
                </a:solidFill>
                <a:latin typeface="Calibri"/>
              </a:rPr>
              <a:t>&lt;number&gt;</a:t>
            </a:fld>
            <a:endParaRPr b="0" lang="en-US" sz="1200" spc="-1" strike="noStrike">
              <a:latin typeface="Arial"/>
            </a:endParaRPr>
          </a:p>
        </p:txBody>
      </p:sp>
      <p:sp>
        <p:nvSpPr>
          <p:cNvPr id="27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0F9E359F-3E0F-48C9-8667-797179C87CC9}"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architecture of a packing robot control system</a:t>
            </a:r>
            <a:endParaRPr b="0" lang="en-US" sz="2400" spc="-1" strike="noStrike">
              <a:latin typeface="Arial"/>
            </a:endParaRPr>
          </a:p>
        </p:txBody>
      </p:sp>
      <p:sp>
        <p:nvSpPr>
          <p:cNvPr id="98"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9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64FF656-B113-4040-9C60-B81F1EBC8A8D}" type="slidenum">
              <a:rPr b="0" lang="en-US" sz="1200" spc="-1" strike="noStrike">
                <a:solidFill>
                  <a:srgbClr val="8b8b8b"/>
                </a:solidFill>
                <a:latin typeface="Calibri"/>
              </a:rPr>
              <a:t>&lt;number&gt;</a:t>
            </a:fld>
            <a:endParaRPr b="0" lang="en-US" sz="1200" spc="-1" strike="noStrike">
              <a:latin typeface="Arial"/>
            </a:endParaRPr>
          </a:p>
        </p:txBody>
      </p:sp>
      <p:pic>
        <p:nvPicPr>
          <p:cNvPr id="100" name="Picture 2" descr=""/>
          <p:cNvPicPr/>
          <p:nvPr/>
        </p:nvPicPr>
        <p:blipFill>
          <a:blip r:embed="rId1"/>
          <a:srcRect l="0" t="0" r="0" b="-8769"/>
          <a:stretch/>
        </p:blipFill>
        <p:spPr>
          <a:xfrm>
            <a:off x="1870920" y="1667160"/>
            <a:ext cx="5213520" cy="5053680"/>
          </a:xfrm>
          <a:prstGeom prst="rect">
            <a:avLst/>
          </a:prstGeom>
          <a:ln w="9360">
            <a:noFill/>
          </a:ln>
        </p:spPr>
      </p:pic>
      <p:sp>
        <p:nvSpPr>
          <p:cNvPr id="101"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5D06CF94-343C-4A88-88AA-8CF588635055}"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Examples of application types</a:t>
            </a:r>
            <a:endParaRPr b="0" lang="en-US" sz="2400" spc="-1" strike="noStrike">
              <a:latin typeface="Arial"/>
            </a:endParaRPr>
          </a:p>
        </p:txBody>
      </p:sp>
      <p:sp>
        <p:nvSpPr>
          <p:cNvPr id="27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Data processing applications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Data driven applications that process data in batches without explicit user intervention during the processing.</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Transaction processing applications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Data-centred applications that process user requests and update information in a system database.</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Event processing systems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Applications where system actions depend on interpreting events from the system’s environment.</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Language processing systems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Applications where the users’ intentions are specified in a formal language that is processed and interpreted by the system.</a:t>
            </a:r>
            <a:endParaRPr b="0" lang="en-US" sz="2000" spc="-1" strike="noStrike">
              <a:latin typeface="Arial"/>
            </a:endParaRPr>
          </a:p>
        </p:txBody>
      </p:sp>
      <p:sp>
        <p:nvSpPr>
          <p:cNvPr id="27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7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D0EE10D-F570-474B-B3F1-E849ED56B7C5}" type="slidenum">
              <a:rPr b="0" lang="en-US" sz="1200" spc="-1" strike="noStrike">
                <a:solidFill>
                  <a:srgbClr val="8b8b8b"/>
                </a:solidFill>
                <a:latin typeface="Calibri"/>
              </a:rPr>
              <a:t>&lt;number&gt;</a:t>
            </a:fld>
            <a:endParaRPr b="0" lang="en-US" sz="1200" spc="-1" strike="noStrike">
              <a:latin typeface="Arial"/>
            </a:endParaRPr>
          </a:p>
        </p:txBody>
      </p:sp>
      <p:sp>
        <p:nvSpPr>
          <p:cNvPr id="28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7B44E97-E868-47AE-BA5B-CA649AC93ADD}"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Application type examples</a:t>
            </a:r>
            <a:endParaRPr b="0" lang="en-US" sz="2400" spc="-1" strike="noStrike">
              <a:latin typeface="Arial"/>
            </a:endParaRPr>
          </a:p>
        </p:txBody>
      </p:sp>
      <p:sp>
        <p:nvSpPr>
          <p:cNvPr id="282" name="CustomShape 2"/>
          <p:cNvSpPr/>
          <p:nvPr/>
        </p:nvSpPr>
        <p:spPr>
          <a:xfrm>
            <a:off x="457200" y="1600200"/>
            <a:ext cx="8228880" cy="4525200"/>
          </a:xfrm>
          <a:prstGeom prst="rect">
            <a:avLst/>
          </a:prstGeom>
          <a:noFill/>
          <a:ln>
            <a:noFill/>
          </a:ln>
        </p:spPr>
        <p:style>
          <a:lnRef idx="0"/>
          <a:fillRef idx="0"/>
          <a:effectRef idx="0"/>
          <a:fontRef idx="minor"/>
        </p:style>
        <p:txBody>
          <a:bodyPr lIns="91800" rIns="91800" tIns="45000" bIns="45000">
            <a:noAutofit/>
          </a:bodyPr>
          <a:p>
            <a:pPr marL="343080" indent="-342360">
              <a:lnSpc>
                <a:spcPct val="90000"/>
              </a:lnSpc>
              <a:spcBef>
                <a:spcPts val="601"/>
              </a:spcBef>
              <a:spcAft>
                <a:spcPts val="601"/>
              </a:spcAft>
              <a:buClr>
                <a:srgbClr val="46424d"/>
              </a:buClr>
              <a:buFont typeface="Wingdings" charset="2"/>
              <a:buChar char=""/>
            </a:pPr>
            <a:r>
              <a:rPr b="0" lang="en-US" sz="2300" spc="-1" strike="noStrike">
                <a:solidFill>
                  <a:srgbClr val="46424d"/>
                </a:solidFill>
                <a:latin typeface="Arial"/>
                <a:ea typeface="ＭＳ Ｐゴシック"/>
              </a:rPr>
              <a:t>Two very widely used generic application architectures are transaction processing systems and language processing systems.</a:t>
            </a:r>
            <a:endParaRPr b="0" lang="en-US" sz="23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300" spc="-1" strike="noStrike">
                <a:solidFill>
                  <a:srgbClr val="46424d"/>
                </a:solidFill>
                <a:latin typeface="Arial"/>
                <a:ea typeface="ＭＳ Ｐゴシック"/>
              </a:rPr>
              <a:t>Transaction processing systems</a:t>
            </a:r>
            <a:endParaRPr b="0" lang="en-US" sz="23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100" spc="-1" strike="noStrike">
                <a:solidFill>
                  <a:srgbClr val="46424d"/>
                </a:solidFill>
                <a:latin typeface="Arial"/>
                <a:ea typeface="ＭＳ Ｐゴシック"/>
              </a:rPr>
              <a:t>E-commerce systems;</a:t>
            </a:r>
            <a:endParaRPr b="0" lang="en-US" sz="21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100" spc="-1" strike="noStrike">
                <a:solidFill>
                  <a:srgbClr val="46424d"/>
                </a:solidFill>
                <a:latin typeface="Arial"/>
                <a:ea typeface="ＭＳ Ｐゴシック"/>
              </a:rPr>
              <a:t>Reservation systems.</a:t>
            </a:r>
            <a:endParaRPr b="0" lang="en-US" sz="21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300" spc="-1" strike="noStrike">
                <a:solidFill>
                  <a:srgbClr val="46424d"/>
                </a:solidFill>
                <a:latin typeface="Arial"/>
                <a:ea typeface="ＭＳ Ｐゴシック"/>
              </a:rPr>
              <a:t>Language processing systems</a:t>
            </a:r>
            <a:endParaRPr b="0" lang="en-US" sz="23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100" spc="-1" strike="noStrike">
                <a:solidFill>
                  <a:srgbClr val="46424d"/>
                </a:solidFill>
                <a:latin typeface="Arial"/>
                <a:ea typeface="ＭＳ Ｐゴシック"/>
              </a:rPr>
              <a:t>Compilers;</a:t>
            </a:r>
            <a:endParaRPr b="0" lang="en-US" sz="21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100" spc="-1" strike="noStrike">
                <a:solidFill>
                  <a:srgbClr val="46424d"/>
                </a:solidFill>
                <a:latin typeface="Arial"/>
                <a:ea typeface="ＭＳ Ｐゴシック"/>
              </a:rPr>
              <a:t>Command interpreters.</a:t>
            </a:r>
            <a:endParaRPr b="0" lang="en-US" sz="2100" spc="-1" strike="noStrike">
              <a:latin typeface="Arial"/>
            </a:endParaRPr>
          </a:p>
          <a:p>
            <a:pPr>
              <a:lnSpc>
                <a:spcPct val="100000"/>
              </a:lnSpc>
            </a:pPr>
            <a:endParaRPr b="0" lang="en-US" sz="2100" spc="-1" strike="noStrike">
              <a:latin typeface="Arial"/>
            </a:endParaRPr>
          </a:p>
        </p:txBody>
      </p:sp>
      <p:sp>
        <p:nvSpPr>
          <p:cNvPr id="28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8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1C274B3-B0FB-4A4B-926C-74F06C07EAAA}" type="slidenum">
              <a:rPr b="0" lang="en-US" sz="1200" spc="-1" strike="noStrike">
                <a:solidFill>
                  <a:srgbClr val="8b8b8b"/>
                </a:solidFill>
                <a:latin typeface="Calibri"/>
              </a:rPr>
              <a:t>&lt;number&gt;</a:t>
            </a:fld>
            <a:endParaRPr b="0" lang="en-US" sz="1200" spc="-1" strike="noStrike">
              <a:latin typeface="Arial"/>
            </a:endParaRPr>
          </a:p>
        </p:txBody>
      </p:sp>
      <p:sp>
        <p:nvSpPr>
          <p:cNvPr id="28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95D7C9B0-2FA0-4BCA-A08A-8801E3CF5CFC}"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Transaction processing systems</a:t>
            </a:r>
            <a:endParaRPr b="0" lang="en-US" sz="2400" spc="-1" strike="noStrike">
              <a:latin typeface="Arial"/>
            </a:endParaRPr>
          </a:p>
        </p:txBody>
      </p:sp>
      <p:sp>
        <p:nvSpPr>
          <p:cNvPr id="287" name="CustomShape 2"/>
          <p:cNvSpPr/>
          <p:nvPr/>
        </p:nvSpPr>
        <p:spPr>
          <a:xfrm>
            <a:off x="457200" y="1600200"/>
            <a:ext cx="8228880" cy="4525200"/>
          </a:xfrm>
          <a:prstGeom prst="rect">
            <a:avLst/>
          </a:prstGeom>
          <a:noFill/>
          <a:ln>
            <a:noFill/>
          </a:ln>
        </p:spPr>
        <p:style>
          <a:lnRef idx="0"/>
          <a:fillRef idx="0"/>
          <a:effectRef idx="0"/>
          <a:fontRef idx="minor"/>
        </p:style>
        <p:txBody>
          <a:bodyPr lIns="91800" rIns="91800" tIns="45000" bIns="45000">
            <a:noAutofit/>
          </a:bodyPr>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Process user requests for information from a database or requests to update the database.</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From a user perspective a transaction is:</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Any coherent sequence of operations that satisfies a goal;</a:t>
            </a:r>
            <a:endParaRPr b="0" lang="en-US" sz="20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For example - find the times of flights from London to Paris.</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Users make asynchronous requests for service which are then processed by a transaction manager.</a:t>
            </a:r>
            <a:endParaRPr b="0" lang="en-US" sz="2400" spc="-1" strike="noStrike">
              <a:latin typeface="Arial"/>
            </a:endParaRPr>
          </a:p>
        </p:txBody>
      </p:sp>
      <p:sp>
        <p:nvSpPr>
          <p:cNvPr id="28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8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5B90954-BAB0-4F8F-969A-1628A8EF8659}" type="slidenum">
              <a:rPr b="0" lang="en-US" sz="1200" spc="-1" strike="noStrike">
                <a:solidFill>
                  <a:srgbClr val="8b8b8b"/>
                </a:solidFill>
                <a:latin typeface="Calibri"/>
              </a:rPr>
              <a:t>&lt;number&gt;</a:t>
            </a:fld>
            <a:endParaRPr b="0" lang="en-US" sz="1200" spc="-1" strike="noStrike">
              <a:latin typeface="Arial"/>
            </a:endParaRPr>
          </a:p>
        </p:txBody>
      </p:sp>
      <p:sp>
        <p:nvSpPr>
          <p:cNvPr id="29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AE4AEE9-5111-43AF-B06D-A87891839DE1}"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structure of transaction processing applications </a:t>
            </a:r>
            <a:endParaRPr b="0" lang="en-US" sz="2400" spc="-1" strike="noStrike">
              <a:latin typeface="Arial"/>
            </a:endParaRPr>
          </a:p>
        </p:txBody>
      </p:sp>
      <p:pic>
        <p:nvPicPr>
          <p:cNvPr id="292" name="Content Placeholder 3" descr=""/>
          <p:cNvPicPr/>
          <p:nvPr/>
        </p:nvPicPr>
        <p:blipFill>
          <a:blip r:embed="rId1"/>
          <a:srcRect l="0" t="-253346" r="0" b="-253346"/>
          <a:stretch/>
        </p:blipFill>
        <p:spPr>
          <a:xfrm>
            <a:off x="659880" y="1600200"/>
            <a:ext cx="7648920" cy="4206240"/>
          </a:xfrm>
          <a:prstGeom prst="rect">
            <a:avLst/>
          </a:prstGeom>
          <a:ln>
            <a:noFill/>
          </a:ln>
        </p:spPr>
      </p:pic>
      <p:sp>
        <p:nvSpPr>
          <p:cNvPr id="293"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9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7E3E5FB-DAC0-4E8A-A995-839FE6CBBADC}" type="slidenum">
              <a:rPr b="0" lang="en-US" sz="1200" spc="-1" strike="noStrike">
                <a:solidFill>
                  <a:srgbClr val="8b8b8b"/>
                </a:solidFill>
                <a:latin typeface="Calibri"/>
              </a:rPr>
              <a:t>&lt;number&gt;</a:t>
            </a:fld>
            <a:endParaRPr b="0" lang="en-US" sz="1200" spc="-1" strike="noStrike">
              <a:latin typeface="Arial"/>
            </a:endParaRPr>
          </a:p>
        </p:txBody>
      </p:sp>
      <p:sp>
        <p:nvSpPr>
          <p:cNvPr id="295"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5DB53482-9170-4D4D-93ED-D6BBD932C335}"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software architecture of an ATM system </a:t>
            </a:r>
            <a:endParaRPr b="0" lang="en-US" sz="2400" spc="-1" strike="noStrike">
              <a:latin typeface="Arial"/>
            </a:endParaRPr>
          </a:p>
        </p:txBody>
      </p:sp>
      <p:pic>
        <p:nvPicPr>
          <p:cNvPr id="297" name="Content Placeholder 3" descr=""/>
          <p:cNvPicPr/>
          <p:nvPr/>
        </p:nvPicPr>
        <p:blipFill>
          <a:blip r:embed="rId1"/>
          <a:srcRect l="0" t="-13077" r="0" b="-13077"/>
          <a:stretch/>
        </p:blipFill>
        <p:spPr>
          <a:xfrm>
            <a:off x="1011240" y="1600200"/>
            <a:ext cx="7081560" cy="3894120"/>
          </a:xfrm>
          <a:prstGeom prst="rect">
            <a:avLst/>
          </a:prstGeom>
          <a:ln>
            <a:noFill/>
          </a:ln>
        </p:spPr>
      </p:pic>
      <p:sp>
        <p:nvSpPr>
          <p:cNvPr id="298"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29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C8B7B3F-1AAB-49F3-AFC0-107F79F4073F}" type="slidenum">
              <a:rPr b="0" lang="en-US" sz="1200" spc="-1" strike="noStrike">
                <a:solidFill>
                  <a:srgbClr val="8b8b8b"/>
                </a:solidFill>
                <a:latin typeface="Calibri"/>
              </a:rPr>
              <a:t>&lt;number&gt;</a:t>
            </a:fld>
            <a:endParaRPr b="0" lang="en-US" sz="1200" spc="-1" strike="noStrike">
              <a:latin typeface="Arial"/>
            </a:endParaRPr>
          </a:p>
        </p:txBody>
      </p:sp>
      <p:sp>
        <p:nvSpPr>
          <p:cNvPr id="30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4F6C92B9-057E-4F0D-A07B-56C4ED120CC2}"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Information systems architecture</a:t>
            </a:r>
            <a:endParaRPr b="0" lang="en-US" sz="2400" spc="-1" strike="noStrike">
              <a:latin typeface="Arial"/>
            </a:endParaRPr>
          </a:p>
        </p:txBody>
      </p:sp>
      <p:sp>
        <p:nvSpPr>
          <p:cNvPr id="302" name="CustomShape 2"/>
          <p:cNvSpPr/>
          <p:nvPr/>
        </p:nvSpPr>
        <p:spPr>
          <a:xfrm>
            <a:off x="457200" y="1600200"/>
            <a:ext cx="8228880" cy="4525200"/>
          </a:xfrm>
          <a:prstGeom prst="rect">
            <a:avLst/>
          </a:prstGeom>
          <a:noFill/>
          <a:ln>
            <a:noFill/>
          </a:ln>
        </p:spPr>
        <p:style>
          <a:lnRef idx="0"/>
          <a:fillRef idx="0"/>
          <a:effectRef idx="0"/>
          <a:fontRef idx="minor"/>
        </p:style>
        <p:txBody>
          <a:bodyPr lIns="91800" rIns="918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Information systems have a generic architecture that can be organised as a layered architecture.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These are transaction-based systems as interaction with these systems generally involves database transactions.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Layers include: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user interface</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User communications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Information retrieval</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System database</a:t>
            </a:r>
            <a:endParaRPr b="0" lang="en-US" sz="2000" spc="-1" strike="noStrike">
              <a:latin typeface="Arial"/>
            </a:endParaRPr>
          </a:p>
        </p:txBody>
      </p:sp>
      <p:sp>
        <p:nvSpPr>
          <p:cNvPr id="30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0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347DC32-9F64-43D7-87CC-01A209500B40}" type="slidenum">
              <a:rPr b="0" lang="en-US" sz="1200" spc="-1" strike="noStrike">
                <a:solidFill>
                  <a:srgbClr val="8b8b8b"/>
                </a:solidFill>
                <a:latin typeface="Calibri"/>
              </a:rPr>
              <a:t>&lt;number&gt;</a:t>
            </a:fld>
            <a:endParaRPr b="0" lang="en-US" sz="1200" spc="-1" strike="noStrike">
              <a:latin typeface="Arial"/>
            </a:endParaRPr>
          </a:p>
        </p:txBody>
      </p:sp>
      <p:sp>
        <p:nvSpPr>
          <p:cNvPr id="30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9CA6ABA-F976-42C5-B483-C5AFAA3821F8}"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Layered information system architecture </a:t>
            </a:r>
            <a:endParaRPr b="0" lang="en-US" sz="2400" spc="-1" strike="noStrike">
              <a:latin typeface="Arial"/>
            </a:endParaRPr>
          </a:p>
        </p:txBody>
      </p:sp>
      <p:pic>
        <p:nvPicPr>
          <p:cNvPr id="307" name="Content Placeholder 3" descr=""/>
          <p:cNvPicPr/>
          <p:nvPr/>
        </p:nvPicPr>
        <p:blipFill>
          <a:blip r:embed="rId1"/>
          <a:srcRect l="-15657" t="0" r="-15657" b="0"/>
          <a:stretch/>
        </p:blipFill>
        <p:spPr>
          <a:xfrm>
            <a:off x="727560" y="1600200"/>
            <a:ext cx="7324920" cy="4028040"/>
          </a:xfrm>
          <a:prstGeom prst="rect">
            <a:avLst/>
          </a:prstGeom>
          <a:ln>
            <a:noFill/>
          </a:ln>
        </p:spPr>
      </p:pic>
      <p:sp>
        <p:nvSpPr>
          <p:cNvPr id="308"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0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D5B2B2A-78F1-4D38-8273-6618422187A9}" type="slidenum">
              <a:rPr b="0" lang="en-US" sz="1200" spc="-1" strike="noStrike">
                <a:solidFill>
                  <a:srgbClr val="8b8b8b"/>
                </a:solidFill>
                <a:latin typeface="Calibri"/>
              </a:rPr>
              <a:t>&lt;number&gt;</a:t>
            </a:fld>
            <a:endParaRPr b="0" lang="en-US" sz="1200" spc="-1" strike="noStrike">
              <a:latin typeface="Arial"/>
            </a:endParaRPr>
          </a:p>
        </p:txBody>
      </p:sp>
      <p:sp>
        <p:nvSpPr>
          <p:cNvPr id="31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FBD2D27D-A508-4875-87C6-6171C838A9D3}"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architecture of the Mentcare system</a:t>
            </a:r>
            <a:endParaRPr b="0" lang="en-US" sz="2400" spc="-1" strike="noStrike">
              <a:latin typeface="Arial"/>
            </a:endParaRPr>
          </a:p>
        </p:txBody>
      </p:sp>
      <p:pic>
        <p:nvPicPr>
          <p:cNvPr id="312" name="Content Placeholder 4" descr=""/>
          <p:cNvPicPr/>
          <p:nvPr/>
        </p:nvPicPr>
        <p:blipFill>
          <a:blip r:embed="rId1"/>
          <a:srcRect l="-14934" t="0" r="-14934" b="0"/>
          <a:stretch/>
        </p:blipFill>
        <p:spPr>
          <a:xfrm>
            <a:off x="794880" y="1600200"/>
            <a:ext cx="7137000" cy="3924720"/>
          </a:xfrm>
          <a:prstGeom prst="rect">
            <a:avLst/>
          </a:prstGeom>
          <a:ln>
            <a:noFill/>
          </a:ln>
        </p:spPr>
      </p:pic>
      <p:sp>
        <p:nvSpPr>
          <p:cNvPr id="313"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1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2D0ED8E-F35C-47DA-BB7A-B31A637036D8}" type="slidenum">
              <a:rPr b="0" lang="en-US" sz="1200" spc="-1" strike="noStrike">
                <a:solidFill>
                  <a:srgbClr val="8b8b8b"/>
                </a:solidFill>
                <a:latin typeface="Calibri"/>
              </a:rPr>
              <a:t>&lt;number&gt;</a:t>
            </a:fld>
            <a:endParaRPr b="0" lang="en-US" sz="1200" spc="-1" strike="noStrike">
              <a:latin typeface="Arial"/>
            </a:endParaRPr>
          </a:p>
        </p:txBody>
      </p:sp>
      <p:sp>
        <p:nvSpPr>
          <p:cNvPr id="315"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2F0D6666-8117-4F60-8F15-23AA07431237}"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Web-based information systems</a:t>
            </a:r>
            <a:endParaRPr b="0" lang="en-US" sz="2400" spc="-1" strike="noStrike">
              <a:latin typeface="Arial"/>
            </a:endParaRPr>
          </a:p>
        </p:txBody>
      </p:sp>
      <p:sp>
        <p:nvSpPr>
          <p:cNvPr id="31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Information and resource management systems are now usually web-based systems where the user interfaces are implemented using a web browser.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For example, e-commerce systems are Internet-based resource management systems that accept electronic orders for goods or services and then arrange delivery of these goods or services to the customer</a:t>
            </a:r>
            <a:r>
              <a:rPr b="0" i="1" lang="en-US" sz="2400" spc="-1" strike="noStrike">
                <a:solidFill>
                  <a:srgbClr val="46424d"/>
                </a:solidFill>
                <a:latin typeface="Arial"/>
                <a:ea typeface="ＭＳ Ｐゴシック"/>
              </a:rPr>
              <a:t>.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 an e-commerce system, the application-specific layer includes additional functionality supporting a ‘shopping cart’ in which users can place a number of items in separate transactions, then pay for them all together in a single transaction.</a:t>
            </a:r>
            <a:endParaRPr b="0" lang="en-US" sz="2400" spc="-1" strike="noStrike">
              <a:latin typeface="Arial"/>
            </a:endParaRPr>
          </a:p>
          <a:p>
            <a:pPr marL="343080" indent="-342360">
              <a:lnSpc>
                <a:spcPct val="100000"/>
              </a:lnSpc>
              <a:spcBef>
                <a:spcPts val="601"/>
              </a:spcBef>
              <a:spcAft>
                <a:spcPts val="601"/>
              </a:spcAft>
              <a:tabLst>
                <a:tab algn="l" pos="0"/>
              </a:tabLst>
            </a:pPr>
            <a:endParaRPr b="0" lang="en-US" sz="2400" spc="-1" strike="noStrike">
              <a:latin typeface="Arial"/>
            </a:endParaRPr>
          </a:p>
        </p:txBody>
      </p:sp>
      <p:sp>
        <p:nvSpPr>
          <p:cNvPr id="31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1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FADDD25-7808-4A69-9F3B-149D7D0ECE32}" type="slidenum">
              <a:rPr b="0" lang="en-US" sz="1200" spc="-1" strike="noStrike">
                <a:solidFill>
                  <a:srgbClr val="8b8b8b"/>
                </a:solidFill>
                <a:latin typeface="Calibri"/>
              </a:rPr>
              <a:t>&lt;number&gt;</a:t>
            </a:fld>
            <a:endParaRPr b="0" lang="en-US" sz="1200" spc="-1" strike="noStrike">
              <a:latin typeface="Arial"/>
            </a:endParaRPr>
          </a:p>
        </p:txBody>
      </p:sp>
      <p:sp>
        <p:nvSpPr>
          <p:cNvPr id="32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65596ADC-768F-4C00-828A-E2EF2A5F1CCC}"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Server implementation</a:t>
            </a:r>
            <a:endParaRPr b="0" lang="en-US" sz="2400" spc="-1" strike="noStrike">
              <a:latin typeface="Arial"/>
            </a:endParaRPr>
          </a:p>
        </p:txBody>
      </p:sp>
      <p:sp>
        <p:nvSpPr>
          <p:cNvPr id="32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These systems are often implemented as multi-tier client server/architectures (discussed in Chapter 17)</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web server is responsible for all user communications, with the user interface implemented using a web browser;</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application server is responsible for implementing application-specific logic as well as information storage and retrieval requests; </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database server moves information to and from the database and handles transaction management. </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32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2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A812597-5EF2-496A-8A33-03ADF4895ED0}" type="slidenum">
              <a:rPr b="0" lang="en-US" sz="1200" spc="-1" strike="noStrike">
                <a:solidFill>
                  <a:srgbClr val="8b8b8b"/>
                </a:solidFill>
                <a:latin typeface="Calibri"/>
              </a:rPr>
              <a:t>&lt;number&gt;</a:t>
            </a:fld>
            <a:endParaRPr b="0" lang="en-US" sz="1200" spc="-1" strike="noStrike">
              <a:latin typeface="Arial"/>
            </a:endParaRPr>
          </a:p>
        </p:txBody>
      </p:sp>
      <p:sp>
        <p:nvSpPr>
          <p:cNvPr id="32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FE4B2C0B-F9F9-4C49-8E27-FAC131F9A49E}"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Architectural abstraction</a:t>
            </a:r>
            <a:endParaRPr b="0" lang="en-US" sz="2400" spc="-1" strike="noStrike">
              <a:latin typeface="Arial"/>
            </a:endParaRPr>
          </a:p>
        </p:txBody>
      </p:sp>
      <p:sp>
        <p:nvSpPr>
          <p:cNvPr id="10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Architecture in the small is concerned with the architecture of individual programs. At this level, we are concerned with the way that an individual program is decomposed into components.  </a:t>
            </a:r>
            <a:endParaRPr b="0" lang="en-US" sz="2400" spc="-1" strike="noStrike">
              <a:latin typeface="Arial"/>
            </a:endParaRPr>
          </a:p>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 </a:t>
            </a:r>
            <a:endParaRPr b="0" lang="en-US" sz="2400" spc="-1" strike="noStrike">
              <a:latin typeface="Arial"/>
            </a:endParaRPr>
          </a:p>
        </p:txBody>
      </p:sp>
      <p:sp>
        <p:nvSpPr>
          <p:cNvPr id="10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0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E375FBC-ACA3-4EBB-A96A-56507B5F933E}" type="slidenum">
              <a:rPr b="0" lang="en-US" sz="1200" spc="-1" strike="noStrike">
                <a:solidFill>
                  <a:srgbClr val="8b8b8b"/>
                </a:solidFill>
                <a:latin typeface="Calibri"/>
              </a:rPr>
              <a:t>&lt;number&gt;</a:t>
            </a:fld>
            <a:endParaRPr b="0" lang="en-US" sz="1200" spc="-1" strike="noStrike">
              <a:latin typeface="Arial"/>
            </a:endParaRPr>
          </a:p>
        </p:txBody>
      </p:sp>
      <p:sp>
        <p:nvSpPr>
          <p:cNvPr id="106"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2CD67F45-D4FD-4CEB-BE5A-4F1A6457F550}"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Language processing systems</a:t>
            </a:r>
            <a:endParaRPr b="0" lang="en-US" sz="2400" spc="-1" strike="noStrike">
              <a:latin typeface="Arial"/>
            </a:endParaRPr>
          </a:p>
        </p:txBody>
      </p:sp>
      <p:sp>
        <p:nvSpPr>
          <p:cNvPr id="327" name="CustomShape 2"/>
          <p:cNvSpPr/>
          <p:nvPr/>
        </p:nvSpPr>
        <p:spPr>
          <a:xfrm>
            <a:off x="457200" y="1600200"/>
            <a:ext cx="8228880" cy="4525200"/>
          </a:xfrm>
          <a:prstGeom prst="rect">
            <a:avLst/>
          </a:prstGeom>
          <a:noFill/>
          <a:ln>
            <a:noFill/>
          </a:ln>
        </p:spPr>
        <p:style>
          <a:lnRef idx="0"/>
          <a:fillRef idx="0"/>
          <a:effectRef idx="0"/>
          <a:fontRef idx="minor"/>
        </p:style>
        <p:txBody>
          <a:bodyPr lIns="91800" rIns="91800" tIns="45000" bIns="45000">
            <a:noAutofit/>
          </a:bodyPr>
          <a:p>
            <a:pPr marL="343080" indent="-342360">
              <a:lnSpc>
                <a:spcPct val="100000"/>
              </a:lnSpc>
              <a:spcBef>
                <a:spcPts val="601"/>
              </a:spcBef>
              <a:spcAft>
                <a:spcPts val="601"/>
              </a:spcAft>
              <a:buClr>
                <a:srgbClr val="46424d"/>
              </a:buClr>
              <a:buFont typeface="Wingdings" charset="2"/>
              <a:buChar char=""/>
            </a:pPr>
            <a:r>
              <a:rPr b="0" lang="en-US" sz="2300" spc="-1" strike="noStrike">
                <a:solidFill>
                  <a:srgbClr val="46424d"/>
                </a:solidFill>
                <a:latin typeface="Arial"/>
                <a:ea typeface="ＭＳ Ｐゴシック"/>
              </a:rPr>
              <a:t>Accept a natural or artificial language as input and generate some other representation of that language. </a:t>
            </a:r>
            <a:endParaRPr b="0" lang="en-US" sz="23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300" spc="-1" strike="noStrike">
                <a:solidFill>
                  <a:srgbClr val="46424d"/>
                </a:solidFill>
                <a:latin typeface="Arial"/>
                <a:ea typeface="ＭＳ Ｐゴシック"/>
              </a:rPr>
              <a:t>May include an interpreter to act on the instructions in the language that is being processed.</a:t>
            </a:r>
            <a:endParaRPr b="0" lang="en-US" sz="23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300" spc="-1" strike="noStrike">
                <a:solidFill>
                  <a:srgbClr val="46424d"/>
                </a:solidFill>
                <a:latin typeface="Arial"/>
                <a:ea typeface="ＭＳ Ｐゴシック"/>
              </a:rPr>
              <a:t>Used in situations where the easiest way to solve a problem is to describe an algorithm or describe the system data</a:t>
            </a:r>
            <a:endParaRPr b="0" lang="en-US" sz="23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100" spc="-1" strike="noStrike">
                <a:solidFill>
                  <a:srgbClr val="46424d"/>
                </a:solidFill>
                <a:latin typeface="Arial"/>
                <a:ea typeface="ＭＳ Ｐゴシック"/>
              </a:rPr>
              <a:t>Meta-case tools process tool descriptions, method rules, etc and generate tools.</a:t>
            </a:r>
            <a:endParaRPr b="0" lang="en-US" sz="2100" spc="-1" strike="noStrike">
              <a:latin typeface="Arial"/>
            </a:endParaRPr>
          </a:p>
        </p:txBody>
      </p:sp>
      <p:sp>
        <p:nvSpPr>
          <p:cNvPr id="32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2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3133E4C-39F8-487C-AD60-6AF7FC47B048}" type="slidenum">
              <a:rPr b="0" lang="en-US" sz="1200" spc="-1" strike="noStrike">
                <a:solidFill>
                  <a:srgbClr val="8b8b8b"/>
                </a:solidFill>
                <a:latin typeface="Calibri"/>
              </a:rPr>
              <a:t>&lt;number&gt;</a:t>
            </a:fld>
            <a:endParaRPr b="0" lang="en-US" sz="1200" spc="-1" strike="noStrike">
              <a:latin typeface="Arial"/>
            </a:endParaRPr>
          </a:p>
        </p:txBody>
      </p:sp>
      <p:sp>
        <p:nvSpPr>
          <p:cNvPr id="33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ADEEDFF8-E75D-4C14-9605-BD4C86D1B243}"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The architecture of a language processing system </a:t>
            </a:r>
            <a:endParaRPr b="0" lang="en-US" sz="2400" spc="-1" strike="noStrike">
              <a:latin typeface="Arial"/>
            </a:endParaRPr>
          </a:p>
        </p:txBody>
      </p:sp>
      <p:pic>
        <p:nvPicPr>
          <p:cNvPr id="332" name="Content Placeholder 3" descr=""/>
          <p:cNvPicPr/>
          <p:nvPr/>
        </p:nvPicPr>
        <p:blipFill>
          <a:blip r:embed="rId1"/>
          <a:srcRect l="-10384" t="0" r="-10384" b="0"/>
          <a:stretch/>
        </p:blipFill>
        <p:spPr>
          <a:xfrm>
            <a:off x="916560" y="1600200"/>
            <a:ext cx="7013880" cy="3857040"/>
          </a:xfrm>
          <a:prstGeom prst="rect">
            <a:avLst/>
          </a:prstGeom>
          <a:ln>
            <a:noFill/>
          </a:ln>
        </p:spPr>
      </p:pic>
      <p:sp>
        <p:nvSpPr>
          <p:cNvPr id="333"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3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1F4D1E5-E913-4145-8F88-BCBA5C77E779}" type="slidenum">
              <a:rPr b="0" lang="en-US" sz="1200" spc="-1" strike="noStrike">
                <a:solidFill>
                  <a:srgbClr val="8b8b8b"/>
                </a:solidFill>
                <a:latin typeface="Calibri"/>
              </a:rPr>
              <a:t>&lt;number&gt;</a:t>
            </a:fld>
            <a:endParaRPr b="0" lang="en-US" sz="1200" spc="-1" strike="noStrike">
              <a:latin typeface="Arial"/>
            </a:endParaRPr>
          </a:p>
        </p:txBody>
      </p:sp>
      <p:sp>
        <p:nvSpPr>
          <p:cNvPr id="335"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335C5DF7-F75A-4919-A0EB-731CABEE637C}"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Compiler components</a:t>
            </a:r>
            <a:endParaRPr b="0" lang="en-US" sz="2400" spc="-1" strike="noStrike">
              <a:latin typeface="Arial"/>
            </a:endParaRPr>
          </a:p>
        </p:txBody>
      </p:sp>
      <p:sp>
        <p:nvSpPr>
          <p:cNvPr id="337" name="CustomShape 2"/>
          <p:cNvSpPr/>
          <p:nvPr/>
        </p:nvSpPr>
        <p:spPr>
          <a:xfrm>
            <a:off x="40536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lexical analyzer, which takes input language tokens and converts them to an internal form.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symbol table, which holds information about the names of entities (variables, class names, object names, etc.) used in the text that is being translated.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syntax analyzer, which checks the syntax of the language being translated.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syntax tree, which is an internal structure representing the program being compiled.</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33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3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6FA6FA2-64C0-4AD3-B7BE-479196A316E3}" type="slidenum">
              <a:rPr b="0" lang="en-US" sz="1200" spc="-1" strike="noStrike">
                <a:solidFill>
                  <a:srgbClr val="8b8b8b"/>
                </a:solidFill>
                <a:latin typeface="Calibri"/>
              </a:rPr>
              <a:t>&lt;number&gt;</a:t>
            </a:fld>
            <a:endParaRPr b="0" lang="en-US" sz="1200" spc="-1" strike="noStrike">
              <a:latin typeface="Arial"/>
            </a:endParaRPr>
          </a:p>
        </p:txBody>
      </p:sp>
      <p:sp>
        <p:nvSpPr>
          <p:cNvPr id="34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8A8A210-C1C4-4E75-B213-71CF2C677DD5}"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Compiler components</a:t>
            </a:r>
            <a:endParaRPr b="0" lang="en-US" sz="2400" spc="-1" strike="noStrike">
              <a:latin typeface="Arial"/>
            </a:endParaRPr>
          </a:p>
        </p:txBody>
      </p:sp>
      <p:sp>
        <p:nvSpPr>
          <p:cNvPr id="34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semantic analyzer that uses information from the syntax tree and the symbol table to check the semantic correctness of the input language text.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code generator that ‘walks’ the syntax tree and generates abstract machine code.</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34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4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EBC9B49-7DBE-4BC9-ADFF-7DFEA73D58FA}" type="slidenum">
              <a:rPr b="0" lang="en-US" sz="1200" spc="-1" strike="noStrike">
                <a:solidFill>
                  <a:srgbClr val="8b8b8b"/>
                </a:solidFill>
                <a:latin typeface="Calibri"/>
              </a:rPr>
              <a:t>&lt;number&gt;</a:t>
            </a:fld>
            <a:endParaRPr b="0" lang="en-US" sz="1200" spc="-1" strike="noStrike">
              <a:latin typeface="Arial"/>
            </a:endParaRPr>
          </a:p>
        </p:txBody>
      </p:sp>
      <p:sp>
        <p:nvSpPr>
          <p:cNvPr id="34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52DF14DC-BB69-4F14-83A6-B53A97826036}"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 repository architecture for a language processing system</a:t>
            </a:r>
            <a:endParaRPr b="0" lang="en-US" sz="2400" spc="-1" strike="noStrike">
              <a:latin typeface="Arial"/>
            </a:endParaRPr>
          </a:p>
        </p:txBody>
      </p:sp>
      <p:pic>
        <p:nvPicPr>
          <p:cNvPr id="347" name="Content Placeholder 3" descr=""/>
          <p:cNvPicPr/>
          <p:nvPr/>
        </p:nvPicPr>
        <p:blipFill>
          <a:blip r:embed="rId1"/>
          <a:srcRect l="0" t="-1465" r="0" b="-1465"/>
          <a:stretch/>
        </p:blipFill>
        <p:spPr>
          <a:xfrm>
            <a:off x="1038240" y="1937880"/>
            <a:ext cx="6676200" cy="3671280"/>
          </a:xfrm>
          <a:prstGeom prst="rect">
            <a:avLst/>
          </a:prstGeom>
          <a:ln>
            <a:noFill/>
          </a:ln>
        </p:spPr>
      </p:pic>
      <p:sp>
        <p:nvSpPr>
          <p:cNvPr id="348"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4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8A4CA25-4775-4A7C-A486-BAD20272A24C}" type="slidenum">
              <a:rPr b="0" lang="en-US" sz="1200" spc="-1" strike="noStrike">
                <a:solidFill>
                  <a:srgbClr val="8b8b8b"/>
                </a:solidFill>
                <a:latin typeface="Calibri"/>
              </a:rPr>
              <a:t>&lt;number&gt;</a:t>
            </a:fld>
            <a:endParaRPr b="0" lang="en-US" sz="1200" spc="-1" strike="noStrike">
              <a:latin typeface="Arial"/>
            </a:endParaRPr>
          </a:p>
        </p:txBody>
      </p:sp>
      <p:sp>
        <p:nvSpPr>
          <p:cNvPr id="350"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D825E6C-695C-491C-9176-DB90C14F8D6A}"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 pipe and filter compiler architecture </a:t>
            </a:r>
            <a:endParaRPr b="0" lang="en-US" sz="2400" spc="-1" strike="noStrike">
              <a:latin typeface="Arial"/>
            </a:endParaRPr>
          </a:p>
        </p:txBody>
      </p:sp>
      <p:pic>
        <p:nvPicPr>
          <p:cNvPr id="352" name="Content Placeholder 3" descr=""/>
          <p:cNvPicPr/>
          <p:nvPr/>
        </p:nvPicPr>
        <p:blipFill>
          <a:blip r:embed="rId1"/>
          <a:srcRect l="0" t="-42193" r="0" b="-42193"/>
          <a:stretch/>
        </p:blipFill>
        <p:spPr>
          <a:xfrm>
            <a:off x="813960" y="1600200"/>
            <a:ext cx="7590600" cy="4174200"/>
          </a:xfrm>
          <a:prstGeom prst="rect">
            <a:avLst/>
          </a:prstGeom>
          <a:ln>
            <a:noFill/>
          </a:ln>
        </p:spPr>
      </p:pic>
      <p:sp>
        <p:nvSpPr>
          <p:cNvPr id="353" name="CustomShape 2"/>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5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1983D04-5D55-478A-A1F0-0F95DBF7F723}" type="slidenum">
              <a:rPr b="0" lang="en-US" sz="1200" spc="-1" strike="noStrike">
                <a:solidFill>
                  <a:srgbClr val="8b8b8b"/>
                </a:solidFill>
                <a:latin typeface="Calibri"/>
              </a:rPr>
              <a:t>&lt;number&gt;</a:t>
            </a:fld>
            <a:endParaRPr b="0" lang="en-US" sz="1200" spc="-1" strike="noStrike">
              <a:latin typeface="Arial"/>
            </a:endParaRPr>
          </a:p>
        </p:txBody>
      </p:sp>
      <p:sp>
        <p:nvSpPr>
          <p:cNvPr id="355"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2563AFC7-1565-4949-916B-E125CC4886B8}"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Key points</a:t>
            </a:r>
            <a:endParaRPr b="0" lang="en-US" sz="2400" spc="-1" strike="noStrike">
              <a:latin typeface="Arial"/>
            </a:endParaRPr>
          </a:p>
        </p:txBody>
      </p:sp>
      <p:sp>
        <p:nvSpPr>
          <p:cNvPr id="357" name="CustomShape 2"/>
          <p:cNvSpPr/>
          <p:nvPr/>
        </p:nvSpPr>
        <p:spPr>
          <a:xfrm>
            <a:off x="457200" y="1546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software architecture is a description of how a software system is organized.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Architectural design decisions include decisions on the type of application, the distribution of the system, the architectural styles to be used.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Architectures may be documented from several different perspectives or views such as a conceptual view, a logical view, a process view, and a development view.</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Architectural patterns are a means of reusing knowledge about generic system architectures. They describe the architecture, explain when it may be used and describe its advantages and disadvantages.</a:t>
            </a:r>
            <a:endParaRPr b="0" lang="en-US" sz="2400" spc="-1" strike="noStrike">
              <a:latin typeface="Arial"/>
            </a:endParaRPr>
          </a:p>
        </p:txBody>
      </p:sp>
      <p:sp>
        <p:nvSpPr>
          <p:cNvPr id="35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5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0E2C401-BF42-45AA-9873-C548ED0708AB}" type="slidenum">
              <a:rPr b="0" lang="en-US" sz="1200" spc="-1" strike="noStrike">
                <a:solidFill>
                  <a:srgbClr val="8b8b8b"/>
                </a:solidFill>
                <a:latin typeface="Calibri"/>
              </a:rPr>
              <a:t>&lt;number&gt;</a:t>
            </a:fld>
            <a:endParaRPr b="0" lang="en-US" sz="1200" spc="-1" strike="noStrike">
              <a:latin typeface="Arial"/>
            </a:endParaRPr>
          </a:p>
        </p:txBody>
      </p:sp>
      <p:sp>
        <p:nvSpPr>
          <p:cNvPr id="360"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38D50770-D3B2-49BD-8B6B-C83192D757BC}"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Key points</a:t>
            </a:r>
            <a:endParaRPr b="0" lang="en-US" sz="2400" spc="-1" strike="noStrike">
              <a:latin typeface="Arial"/>
            </a:endParaRPr>
          </a:p>
        </p:txBody>
      </p:sp>
      <p:sp>
        <p:nvSpPr>
          <p:cNvPr id="36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Models of application systems architectures help us understand and compare applications, validate application system designs and assess large-scale components for reuse.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Transaction processing systems are interactive systems that allow information in a database to be remotely accessed and modified by a number of users.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Language processing systems are used to translate texts from one language into another and to carry out the instructions specified in the input language. They include a translator and an abstract machine that executes the generated language.</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36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36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F248437-BA73-4AD8-A740-01A4EC874691}" type="slidenum">
              <a:rPr b="0" lang="en-US" sz="1200" spc="-1" strike="noStrike">
                <a:solidFill>
                  <a:srgbClr val="8b8b8b"/>
                </a:solidFill>
                <a:latin typeface="Calibri"/>
              </a:rPr>
              <a:t>&lt;number&gt;</a:t>
            </a:fld>
            <a:endParaRPr b="0" lang="en-US" sz="1200" spc="-1" strike="noStrike">
              <a:latin typeface="Arial"/>
            </a:endParaRPr>
          </a:p>
        </p:txBody>
      </p:sp>
      <p:sp>
        <p:nvSpPr>
          <p:cNvPr id="365"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F41A4A71-017C-47AE-A9C9-B88673EA18EB}"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Advantages of explicit architecture</a:t>
            </a:r>
            <a:endParaRPr b="0" lang="en-US" sz="2400" spc="-1" strike="noStrike">
              <a:latin typeface="Arial"/>
            </a:endParaRPr>
          </a:p>
        </p:txBody>
      </p:sp>
      <p:sp>
        <p:nvSpPr>
          <p:cNvPr id="10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Stakeholder communication</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Architecture may be used as a focus of discussion by system stakeholders.</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System analysis</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Means that analysis of whether the system can meet its non-functional requirements is possible.</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Large-scale reuse</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architecture may be reusable across a range of systems</a:t>
            </a:r>
            <a:endParaRPr b="0" lang="en-US" sz="20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 </a:t>
            </a:r>
            <a:endParaRPr b="0" lang="en-US" sz="2000" spc="-1" strike="noStrike">
              <a:latin typeface="Arial"/>
            </a:endParaRPr>
          </a:p>
        </p:txBody>
      </p:sp>
      <p:sp>
        <p:nvSpPr>
          <p:cNvPr id="10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1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8EF78DC-EC14-4A69-9969-1024744E60AF}" type="slidenum">
              <a:rPr b="0" lang="en-US" sz="1200" spc="-1" strike="noStrike">
                <a:solidFill>
                  <a:srgbClr val="8b8b8b"/>
                </a:solidFill>
                <a:latin typeface="Calibri"/>
              </a:rPr>
              <a:t>&lt;number&gt;</a:t>
            </a:fld>
            <a:endParaRPr b="0" lang="en-US" sz="1200" spc="-1" strike="noStrike">
              <a:latin typeface="Arial"/>
            </a:endParaRPr>
          </a:p>
        </p:txBody>
      </p:sp>
      <p:sp>
        <p:nvSpPr>
          <p:cNvPr id="111"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B641CE89-46FF-4EE6-AC31-662FD4DA546E}"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08">
                                            <p:txEl>
                                              <p:pRg st="0" end="0"/>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08">
                                            <p:txEl>
                                              <p:pRg st="2" end="2"/>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08">
                                            <p:txEl>
                                              <p:pRg st="4" end="4"/>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08">
                                            <p:txEl>
                                              <p:pRg st="5" end="5"/>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0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Architectural representations</a:t>
            </a:r>
            <a:endParaRPr b="0" lang="en-US" sz="2400" spc="-1" strike="noStrike">
              <a:latin typeface="Arial"/>
            </a:endParaRPr>
          </a:p>
        </p:txBody>
      </p:sp>
      <p:sp>
        <p:nvSpPr>
          <p:cNvPr id="11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Simple, informal block diagrams showing entities and relationships are the most frequently used method for documenting software architectures.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Depends on the use of architectural models. The  requirements for model semantics depends on how the models are used.</a:t>
            </a:r>
            <a:endParaRPr b="0" lang="en-US" sz="2400" spc="-1" strike="noStrike">
              <a:latin typeface="Arial"/>
            </a:endParaRPr>
          </a:p>
        </p:txBody>
      </p:sp>
      <p:sp>
        <p:nvSpPr>
          <p:cNvPr id="11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1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4F94A35-11DE-4A2C-AEC5-7237ED219A7C}" type="slidenum">
              <a:rPr b="0" lang="en-US" sz="1200" spc="-1" strike="noStrike">
                <a:solidFill>
                  <a:srgbClr val="8b8b8b"/>
                </a:solidFill>
                <a:latin typeface="Calibri"/>
              </a:rPr>
              <a:t>&lt;number&gt;</a:t>
            </a:fld>
            <a:endParaRPr b="0" lang="en-US" sz="1200" spc="-1" strike="noStrike">
              <a:latin typeface="Arial"/>
            </a:endParaRPr>
          </a:p>
        </p:txBody>
      </p:sp>
      <p:sp>
        <p:nvSpPr>
          <p:cNvPr id="116"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0BD9D6A3-8BCA-4DAD-8847-A851F416763A}"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Box and line diagrams</a:t>
            </a:r>
            <a:endParaRPr b="0" lang="en-US" sz="2400" spc="-1" strike="noStrike">
              <a:latin typeface="Arial"/>
            </a:endParaRPr>
          </a:p>
        </p:txBody>
      </p:sp>
      <p:sp>
        <p:nvSpPr>
          <p:cNvPr id="11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Very abstract - they do not show the nature of component relationships nor the externally visible properties of the sub-systems.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However, useful for communication with stakeholders and for project planning.</a:t>
            </a:r>
            <a:endParaRPr b="0" lang="en-US" sz="2400" spc="-1" strike="noStrike">
              <a:latin typeface="Arial"/>
            </a:endParaRPr>
          </a:p>
        </p:txBody>
      </p:sp>
      <p:sp>
        <p:nvSpPr>
          <p:cNvPr id="11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2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2D1A4E6-6250-4D70-99DE-6882255E6BF8}" type="slidenum">
              <a:rPr b="0" lang="en-US" sz="1200" spc="-1" strike="noStrike">
                <a:solidFill>
                  <a:srgbClr val="8b8b8b"/>
                </a:solidFill>
                <a:latin typeface="Calibri"/>
              </a:rPr>
              <a:t>&lt;number&gt;</a:t>
            </a:fld>
            <a:endParaRPr b="0" lang="en-US" sz="1200" spc="-1" strike="noStrike">
              <a:latin typeface="Arial"/>
            </a:endParaRPr>
          </a:p>
        </p:txBody>
      </p:sp>
      <p:sp>
        <p:nvSpPr>
          <p:cNvPr id="121"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AD3BB807-DCF7-40FA-A075-F9B8130AEB2F}"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46424d"/>
                </a:solidFill>
                <a:latin typeface="Arial"/>
                <a:ea typeface="ＭＳ Ｐゴシック"/>
              </a:rPr>
              <a:t>Use of architectural models</a:t>
            </a:r>
            <a:endParaRPr b="0" lang="en-US" sz="2400" spc="-1" strike="noStrike">
              <a:latin typeface="Arial"/>
            </a:endParaRPr>
          </a:p>
        </p:txBody>
      </p:sp>
      <p:sp>
        <p:nvSpPr>
          <p:cNvPr id="12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a way of facilitating discussion about the system design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a way of documenting an architecture that has been designed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aim here is to produce a complete system model that shows the different components in a system, their interfaces and their connections. </a:t>
            </a:r>
            <a:endParaRPr b="0" lang="en-US" sz="2000" spc="-1" strike="noStrike">
              <a:latin typeface="Arial"/>
            </a:endParaRPr>
          </a:p>
        </p:txBody>
      </p:sp>
      <p:sp>
        <p:nvSpPr>
          <p:cNvPr id="12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6 Architectural Design</a:t>
            </a:r>
            <a:endParaRPr b="0" lang="en-US" sz="1200" spc="-1" strike="noStrike">
              <a:latin typeface="Arial"/>
            </a:endParaRPr>
          </a:p>
        </p:txBody>
      </p:sp>
      <p:sp>
        <p:nvSpPr>
          <p:cNvPr id="12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9457C36-258C-43BF-AFFC-263778ADBDA7}" type="slidenum">
              <a:rPr b="0" lang="en-US" sz="1200" spc="-1" strike="noStrike">
                <a:solidFill>
                  <a:srgbClr val="8b8b8b"/>
                </a:solidFill>
                <a:latin typeface="Calibri"/>
              </a:rPr>
              <a:t>&lt;number&gt;</a:t>
            </a:fld>
            <a:endParaRPr b="0" lang="en-US" sz="1200" spc="-1" strike="noStrike">
              <a:latin typeface="Arial"/>
            </a:endParaRPr>
          </a:p>
        </p:txBody>
      </p:sp>
      <p:sp>
        <p:nvSpPr>
          <p:cNvPr id="126" name="CustomShape 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85D1D340-2438-488D-81D8-E1154F47B359}" type="datetime1">
              <a:rPr b="0" lang="en-US" sz="1200" spc="-1" strike="noStrike">
                <a:solidFill>
                  <a:srgbClr val="8b8b8b"/>
                </a:solidFill>
                <a:latin typeface="Calibri"/>
              </a:rPr>
              <a:t>05/25/2021</a:t>
            </a:fld>
            <a:endParaRPr b="0" lang="en-US" sz="1200" spc="-1" strike="noStrike">
              <a:latin typeface="Arial"/>
            </a:endParaRPr>
          </a:p>
        </p:txBody>
      </p:sp>
    </p:spTree>
  </p:cSld>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SE10 slides.thmx</Template>
  <TotalTime>6608</TotalTime>
  <Application>LibreOffice/6.4.6.2$Linux_X86_64 LibreOffice_project/40$Build-2</Application>
  <Words>3659</Words>
  <Paragraphs>426</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2010-01-18T20:35:25Z</dcterms:created>
  <dc:creator>Ian Sommerville</dc:creator>
  <dc:description/>
  <dc:language>en-US</dc:language>
  <cp:lastModifiedBy/>
  <dcterms:modified xsi:type="dcterms:W3CDTF">2021-05-25T14:26:15Z</dcterms:modified>
  <cp:revision>25</cp:revision>
  <dc:subject/>
  <dc:title>Figure – Chapter 6</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57</vt:i4>
  </property>
</Properties>
</file>