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wmf" ContentType="image/x-wmf"/>
  <Override PartName="/ppt/media/image1.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22B40096-EADB-4360-8893-59209A427601}" type="datetime">
              <a:rPr b="0" lang="en-US" sz="1200" spc="-1" strike="noStrike">
                <a:solidFill>
                  <a:srgbClr val="8b8b8b"/>
                </a:solidFill>
                <a:latin typeface="Calibri"/>
              </a:rPr>
              <a:t>4/23/21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4F525AC9-83C6-473A-BFBD-55E61D16FB72}"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DC366C71-E9B7-414D-A85E-01B9A18622D1}" type="datetime">
              <a:rPr b="0" lang="en-US" sz="1200" spc="-1" strike="noStrike">
                <a:solidFill>
                  <a:srgbClr val="8b8b8b"/>
                </a:solidFill>
                <a:latin typeface="Calibri"/>
              </a:rPr>
              <a:t>4/23/21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9D7277C5-F370-4E19-ADC2-81C055E6272F}"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Introduction to Software Engineering</a:t>
            </a:r>
            <a:endParaRPr b="0" lang="en-US" sz="6000" spc="-1" strike="noStrike">
              <a:solidFill>
                <a:srgbClr val="000000"/>
              </a:solidFill>
              <a:latin typeface="Calibri Light"/>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Lecture 14, 15</a:t>
            </a:r>
            <a:endParaRPr b="0" lang="en-US" sz="24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Creational Design Patterns</a:t>
            </a:r>
            <a:endParaRPr b="0" lang="en-US" sz="4400" spc="-1" strike="noStrike">
              <a:solidFill>
                <a:srgbClr val="000000"/>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These design patterns are all about class instantiation. This pattern can be further divided into class-creation patterns and object-creational patterns.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 examples are: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Singleton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Factory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Abstract Factory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Tree>
  </p:cSld>
  <p:timing>
    <p:tnLst>
      <p:par>
        <p:cTn id="94" dur="indefinite" restart="never" nodeType="tmRoot">
          <p:childTnLst>
            <p:seq>
              <p:cTn id="95" dur="indefinite" nodeType="mainSeq">
                <p:childTnLst>
                  <p:par>
                    <p:cTn id="96" fill="hold">
                      <p:stCondLst>
                        <p:cond delay="indefinite"/>
                      </p:stCondLst>
                      <p:childTnLst>
                        <p:par>
                          <p:cTn id="97" fill="hold">
                            <p:stCondLst>
                              <p:cond delay="0"/>
                            </p:stCondLst>
                            <p:childTnLst>
                              <p:par>
                                <p:cTn id="98" nodeType="clickEffect" fill="hold" presetClass="entr" presetID="1">
                                  <p:stCondLst>
                                    <p:cond delay="0"/>
                                  </p:stCondLst>
                                  <p:childTnLst>
                                    <p:set>
                                      <p:cBhvr>
                                        <p:cTn id="99"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
                                  <p:stCondLst>
                                    <p:cond delay="0"/>
                                  </p:stCondLst>
                                  <p:childTnLst>
                                    <p:set>
                                      <p:cBhvr>
                                        <p:cTn id="103" dur="1" fill="hold">
                                          <p:stCondLst>
                                            <p:cond delay="0"/>
                                          </p:stCondLst>
                                        </p:cTn>
                                        <p:tgtEl>
                                          <p:spTgt spid="107">
                                            <p:txEl>
                                              <p:pRg st="1" end="1"/>
                                            </p:txEl>
                                          </p:spTgt>
                                        </p:tgtEl>
                                        <p:attrNameLst>
                                          <p:attrName>style.visibility</p:attrName>
                                        </p:attrNameLst>
                                      </p:cBhvr>
                                      <p:to>
                                        <p:strVal val="visible"/>
                                      </p:to>
                                    </p:set>
                                  </p:childTnLst>
                                </p:cTn>
                              </p:par>
                              <p:par>
                                <p:cTn id="104" nodeType="withEffect" fill="hold" presetClass="entr" presetID="1">
                                  <p:stCondLst>
                                    <p:cond delay="0"/>
                                  </p:stCondLst>
                                  <p:childTnLst>
                                    <p:set>
                                      <p:cBhvr>
                                        <p:cTn id="105" dur="1" fill="hold">
                                          <p:stCondLst>
                                            <p:cond delay="0"/>
                                          </p:stCondLst>
                                        </p:cTn>
                                        <p:tgtEl>
                                          <p:spTgt spid="107">
                                            <p:txEl>
                                              <p:pRg st="2" end="2"/>
                                            </p:txEl>
                                          </p:spTgt>
                                        </p:tgtEl>
                                        <p:attrNameLst>
                                          <p:attrName>style.visibility</p:attrName>
                                        </p:attrNameLst>
                                      </p:cBhvr>
                                      <p:to>
                                        <p:strVal val="visible"/>
                                      </p:to>
                                    </p:set>
                                  </p:childTnLst>
                                </p:cTn>
                              </p:par>
                              <p:par>
                                <p:cTn id="106" nodeType="withEffect" fill="hold" presetClass="entr" presetID="1">
                                  <p:stCondLst>
                                    <p:cond delay="0"/>
                                  </p:stCondLst>
                                  <p:childTnLst>
                                    <p:set>
                                      <p:cBhvr>
                                        <p:cTn id="107" dur="1" fill="hold">
                                          <p:stCondLst>
                                            <p:cond delay="0"/>
                                          </p:stCondLst>
                                        </p:cTn>
                                        <p:tgtEl>
                                          <p:spTgt spid="107">
                                            <p:txEl>
                                              <p:pRg st="3" end="3"/>
                                            </p:txEl>
                                          </p:spTgt>
                                        </p:tgtEl>
                                        <p:attrNameLst>
                                          <p:attrName>style.visibility</p:attrName>
                                        </p:attrNameLst>
                                      </p:cBhvr>
                                      <p:to>
                                        <p:strVal val="visible"/>
                                      </p:to>
                                    </p:set>
                                  </p:childTnLst>
                                </p:cTn>
                              </p:par>
                              <p:par>
                                <p:cTn id="108" nodeType="withEffect" fill="hold" presetClass="entr" presetID="1">
                                  <p:stCondLst>
                                    <p:cond delay="0"/>
                                  </p:stCondLst>
                                  <p:childTnLst>
                                    <p:set>
                                      <p:cBhvr>
                                        <p:cTn id="109" dur="1" fill="hold">
                                          <p:stCondLst>
                                            <p:cond delay="0"/>
                                          </p:stCondLst>
                                        </p:cTn>
                                        <p:tgtEl>
                                          <p:spTgt spid="107">
                                            <p:txEl>
                                              <p:pRg st="4" end="4"/>
                                            </p:txEl>
                                          </p:spTgt>
                                        </p:tgtEl>
                                        <p:attrNameLst>
                                          <p:attrName>style.visibility</p:attrName>
                                        </p:attrNameLst>
                                      </p:cBhvr>
                                      <p:to>
                                        <p:strVal val="visible"/>
                                      </p:to>
                                    </p:set>
                                  </p:childTnLst>
                                </p:cTn>
                              </p:par>
                              <p:par>
                                <p:cTn id="110" nodeType="withEffect" fill="hold" presetClass="entr" presetID="1">
                                  <p:stCondLst>
                                    <p:cond delay="0"/>
                                  </p:stCondLst>
                                  <p:childTnLst>
                                    <p:set>
                                      <p:cBhvr>
                                        <p:cTn id="111" dur="1" fill="hold">
                                          <p:stCondLst>
                                            <p:cond delay="0"/>
                                          </p:stCondLst>
                                        </p:cTn>
                                        <p:tgtEl>
                                          <p:spTgt spid="10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Structural Design Patterns</a:t>
            </a:r>
            <a:endParaRPr b="0" lang="en-US" sz="4400" spc="-1" strike="noStrike">
              <a:solidFill>
                <a:srgbClr val="000000"/>
              </a:solidFill>
              <a:latin typeface="Calibri"/>
            </a:endParaRPr>
          </a:p>
        </p:txBody>
      </p:sp>
      <p:sp>
        <p:nvSpPr>
          <p:cNvPr id="10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These design patterns are all about Class and Object composition. Structural class-creation patterns use inheritance to compose interfaces. Structural object-patterns define ways to compose objects to obtain new functionality.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 examples are: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Adapter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Decorator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Bridge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Façade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Tree>
  </p:cSld>
  <p:timing>
    <p:tnLst>
      <p:par>
        <p:cTn id="112" dur="indefinite" restart="never" nodeType="tmRoot">
          <p:childTnLst>
            <p:seq>
              <p:cTn id="113" dur="indefinite" nodeType="mainSeq">
                <p:childTnLst>
                  <p:par>
                    <p:cTn id="114" fill="hold">
                      <p:stCondLst>
                        <p:cond delay="indefinite"/>
                      </p:stCondLst>
                      <p:childTnLst>
                        <p:par>
                          <p:cTn id="115" fill="hold">
                            <p:stCondLst>
                              <p:cond delay="0"/>
                            </p:stCondLst>
                            <p:childTnLst>
                              <p:par>
                                <p:cTn id="116" nodeType="clickEffect" fill="hold" presetClass="entr" presetID="1">
                                  <p:stCondLst>
                                    <p:cond delay="0"/>
                                  </p:stCondLst>
                                  <p:childTnLst>
                                    <p:set>
                                      <p:cBhvr>
                                        <p:cTn id="117"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1">
                                  <p:stCondLst>
                                    <p:cond delay="0"/>
                                  </p:stCondLst>
                                  <p:childTnLst>
                                    <p:set>
                                      <p:cBhvr>
                                        <p:cTn id="121" dur="1" fill="hold">
                                          <p:stCondLst>
                                            <p:cond delay="0"/>
                                          </p:stCondLst>
                                        </p:cTn>
                                        <p:tgtEl>
                                          <p:spTgt spid="109">
                                            <p:txEl>
                                              <p:pRg st="1" end="1"/>
                                            </p:txEl>
                                          </p:spTgt>
                                        </p:tgtEl>
                                        <p:attrNameLst>
                                          <p:attrName>style.visibility</p:attrName>
                                        </p:attrNameLst>
                                      </p:cBhvr>
                                      <p:to>
                                        <p:strVal val="visible"/>
                                      </p:to>
                                    </p:set>
                                  </p:childTnLst>
                                </p:cTn>
                              </p:par>
                              <p:par>
                                <p:cTn id="122" nodeType="withEffect" fill="hold" presetClass="entr" presetID="1">
                                  <p:stCondLst>
                                    <p:cond delay="0"/>
                                  </p:stCondLst>
                                  <p:childTnLst>
                                    <p:set>
                                      <p:cBhvr>
                                        <p:cTn id="123" dur="1" fill="hold">
                                          <p:stCondLst>
                                            <p:cond delay="0"/>
                                          </p:stCondLst>
                                        </p:cTn>
                                        <p:tgtEl>
                                          <p:spTgt spid="109">
                                            <p:txEl>
                                              <p:pRg st="2" end="2"/>
                                            </p:txEl>
                                          </p:spTgt>
                                        </p:tgtEl>
                                        <p:attrNameLst>
                                          <p:attrName>style.visibility</p:attrName>
                                        </p:attrNameLst>
                                      </p:cBhvr>
                                      <p:to>
                                        <p:strVal val="visible"/>
                                      </p:to>
                                    </p:set>
                                  </p:childTnLst>
                                </p:cTn>
                              </p:par>
                              <p:par>
                                <p:cTn id="124" nodeType="withEffect" fill="hold" presetClass="entr" presetID="1">
                                  <p:stCondLst>
                                    <p:cond delay="0"/>
                                  </p:stCondLst>
                                  <p:childTnLst>
                                    <p:set>
                                      <p:cBhvr>
                                        <p:cTn id="125" dur="1" fill="hold">
                                          <p:stCondLst>
                                            <p:cond delay="0"/>
                                          </p:stCondLst>
                                        </p:cTn>
                                        <p:tgtEl>
                                          <p:spTgt spid="109">
                                            <p:txEl>
                                              <p:pRg st="3" end="3"/>
                                            </p:txEl>
                                          </p:spTgt>
                                        </p:tgtEl>
                                        <p:attrNameLst>
                                          <p:attrName>style.visibility</p:attrName>
                                        </p:attrNameLst>
                                      </p:cBhvr>
                                      <p:to>
                                        <p:strVal val="visible"/>
                                      </p:to>
                                    </p:set>
                                  </p:childTnLst>
                                </p:cTn>
                              </p:par>
                              <p:par>
                                <p:cTn id="126" nodeType="withEffect" fill="hold" presetClass="entr" presetID="1">
                                  <p:stCondLst>
                                    <p:cond delay="0"/>
                                  </p:stCondLst>
                                  <p:childTnLst>
                                    <p:set>
                                      <p:cBhvr>
                                        <p:cTn id="127" dur="1" fill="hold">
                                          <p:stCondLst>
                                            <p:cond delay="0"/>
                                          </p:stCondLst>
                                        </p:cTn>
                                        <p:tgtEl>
                                          <p:spTgt spid="109">
                                            <p:txEl>
                                              <p:pRg st="4" end="4"/>
                                            </p:txEl>
                                          </p:spTgt>
                                        </p:tgtEl>
                                        <p:attrNameLst>
                                          <p:attrName>style.visibility</p:attrName>
                                        </p:attrNameLst>
                                      </p:cBhvr>
                                      <p:to>
                                        <p:strVal val="visible"/>
                                      </p:to>
                                    </p:set>
                                  </p:childTnLst>
                                </p:cTn>
                              </p:par>
                              <p:par>
                                <p:cTn id="128" nodeType="withEffect" fill="hold" presetClass="entr" presetID="1">
                                  <p:stCondLst>
                                    <p:cond delay="0"/>
                                  </p:stCondLst>
                                  <p:childTnLst>
                                    <p:set>
                                      <p:cBhvr>
                                        <p:cTn id="129" dur="1" fill="hold">
                                          <p:stCondLst>
                                            <p:cond delay="0"/>
                                          </p:stCondLst>
                                        </p:cTn>
                                        <p:tgtEl>
                                          <p:spTgt spid="109">
                                            <p:txEl>
                                              <p:pRg st="5" end="5"/>
                                            </p:txEl>
                                          </p:spTgt>
                                        </p:tgtEl>
                                        <p:attrNameLst>
                                          <p:attrName>style.visibility</p:attrName>
                                        </p:attrNameLst>
                                      </p:cBhvr>
                                      <p:to>
                                        <p:strVal val="visible"/>
                                      </p:to>
                                    </p:set>
                                  </p:childTnLst>
                                </p:cTn>
                              </p:par>
                              <p:par>
                                <p:cTn id="130" nodeType="withEffect" fill="hold" presetClass="entr" presetID="1">
                                  <p:stCondLst>
                                    <p:cond delay="0"/>
                                  </p:stCondLst>
                                  <p:childTnLst>
                                    <p:set>
                                      <p:cBhvr>
                                        <p:cTn id="131"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Behavioral Design Patterns</a:t>
            </a:r>
            <a:endParaRPr b="0" lang="en-US" sz="44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These design patterns are all about Class's objects communication. Behavioral patterns are those patterns that are most specifically concerned with communication between objects.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 examples are: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Observer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Iterator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Tree>
  </p:cSld>
  <p:timing>
    <p:tnLst>
      <p:par>
        <p:cTn id="132" dur="indefinite" restart="never" nodeType="tmRoot">
          <p:childTnLst>
            <p:seq>
              <p:cTn id="133" dur="indefinite" nodeType="mainSeq">
                <p:childTnLst>
                  <p:par>
                    <p:cTn id="134" fill="hold">
                      <p:stCondLst>
                        <p:cond delay="indefinite"/>
                      </p:stCondLst>
                      <p:childTnLst>
                        <p:par>
                          <p:cTn id="135" fill="hold">
                            <p:stCondLst>
                              <p:cond delay="0"/>
                            </p:stCondLst>
                            <p:childTnLst>
                              <p:par>
                                <p:cTn id="136" nodeType="clickEffect" fill="hold" presetClass="entr" presetID="1">
                                  <p:stCondLst>
                                    <p:cond delay="0"/>
                                  </p:stCondLst>
                                  <p:childTnLst>
                                    <p:set>
                                      <p:cBhvr>
                                        <p:cTn id="137"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
                                  <p:stCondLst>
                                    <p:cond delay="0"/>
                                  </p:stCondLst>
                                  <p:childTnLst>
                                    <p:set>
                                      <p:cBhvr>
                                        <p:cTn id="141" dur="1" fill="hold">
                                          <p:stCondLst>
                                            <p:cond delay="0"/>
                                          </p:stCondLst>
                                        </p:cTn>
                                        <p:tgtEl>
                                          <p:spTgt spid="111">
                                            <p:txEl>
                                              <p:pRg st="1" end="1"/>
                                            </p:txEl>
                                          </p:spTgt>
                                        </p:tgtEl>
                                        <p:attrNameLst>
                                          <p:attrName>style.visibility</p:attrName>
                                        </p:attrNameLst>
                                      </p:cBhvr>
                                      <p:to>
                                        <p:strVal val="visible"/>
                                      </p:to>
                                    </p:set>
                                  </p:childTnLst>
                                </p:cTn>
                              </p:par>
                              <p:par>
                                <p:cTn id="142" nodeType="withEffect" fill="hold" presetClass="entr" presetID="1">
                                  <p:stCondLst>
                                    <p:cond delay="0"/>
                                  </p:stCondLst>
                                  <p:childTnLst>
                                    <p:set>
                                      <p:cBhvr>
                                        <p:cTn id="143" dur="1" fill="hold">
                                          <p:stCondLst>
                                            <p:cond delay="0"/>
                                          </p:stCondLst>
                                        </p:cTn>
                                        <p:tgtEl>
                                          <p:spTgt spid="111">
                                            <p:txEl>
                                              <p:pRg st="2" end="2"/>
                                            </p:txEl>
                                          </p:spTgt>
                                        </p:tgtEl>
                                        <p:attrNameLst>
                                          <p:attrName>style.visibility</p:attrName>
                                        </p:attrNameLst>
                                      </p:cBhvr>
                                      <p:to>
                                        <p:strVal val="visible"/>
                                      </p:to>
                                    </p:set>
                                  </p:childTnLst>
                                </p:cTn>
                              </p:par>
                              <p:par>
                                <p:cTn id="144" nodeType="withEffect" fill="hold" presetClass="entr" presetID="1">
                                  <p:stCondLst>
                                    <p:cond delay="0"/>
                                  </p:stCondLst>
                                  <p:childTnLst>
                                    <p:set>
                                      <p:cBhvr>
                                        <p:cTn id="145" dur="1" fill="hold">
                                          <p:stCondLst>
                                            <p:cond delay="0"/>
                                          </p:stCondLst>
                                        </p:cTn>
                                        <p:tgtEl>
                                          <p:spTgt spid="111">
                                            <p:txEl>
                                              <p:pRg st="3" end="3"/>
                                            </p:txEl>
                                          </p:spTgt>
                                        </p:tgtEl>
                                        <p:attrNameLst>
                                          <p:attrName>style.visibility</p:attrName>
                                        </p:attrNameLst>
                                      </p:cBhvr>
                                      <p:to>
                                        <p:strVal val="visible"/>
                                      </p:to>
                                    </p:set>
                                  </p:childTnLst>
                                </p:cTn>
                              </p:par>
                              <p:par>
                                <p:cTn id="146" nodeType="withEffect" fill="hold" presetClass="entr" presetID="1">
                                  <p:stCondLst>
                                    <p:cond delay="0"/>
                                  </p:stCondLst>
                                  <p:childTnLst>
                                    <p:set>
                                      <p:cBhvr>
                                        <p:cTn id="147"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981080" y="2359440"/>
            <a:ext cx="8229240" cy="1142640"/>
          </a:xfrm>
          <a:prstGeom prst="rect">
            <a:avLst/>
          </a:prstGeom>
          <a:noFill/>
          <a:ln>
            <a:noFill/>
          </a:ln>
        </p:spPr>
        <p:txBody>
          <a:bodyPr anchor="ctr"/>
          <a:p>
            <a:pPr algn="ctr">
              <a:lnSpc>
                <a:spcPct val="90000"/>
              </a:lnSpc>
            </a:pPr>
            <a:r>
              <a:rPr b="0" lang="en-US" sz="4400" spc="-1" strike="noStrike">
                <a:solidFill>
                  <a:srgbClr val="000000"/>
                </a:solidFill>
                <a:latin typeface="Calibri Light"/>
              </a:rPr>
              <a:t>Implementation issues</a:t>
            </a:r>
            <a:endParaRPr b="0" lang="en-US" sz="4400" spc="-1" strike="noStrike">
              <a:solidFill>
                <a:srgbClr val="000000"/>
              </a:solidFill>
              <a:latin typeface="Calibri"/>
            </a:endParaRPr>
          </a:p>
        </p:txBody>
      </p:sp>
      <p:sp>
        <p:nvSpPr>
          <p:cNvPr id="113"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sp>
        <p:nvSpPr>
          <p:cNvPr id="11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15" name="TextShape 4"/>
          <p:cNvSpPr txBox="1"/>
          <p:nvPr/>
        </p:nvSpPr>
        <p:spPr>
          <a:xfrm>
            <a:off x="8610480" y="6356520"/>
            <a:ext cx="2742840" cy="364680"/>
          </a:xfrm>
          <a:prstGeom prst="rect">
            <a:avLst/>
          </a:prstGeom>
          <a:noFill/>
          <a:ln>
            <a:noFill/>
          </a:ln>
        </p:spPr>
        <p:txBody>
          <a:bodyPr anchor="ctr"/>
          <a:p>
            <a:pPr algn="r">
              <a:lnSpc>
                <a:spcPct val="100000"/>
              </a:lnSpc>
            </a:pPr>
            <a:fld id="{D27BCF24-4FD9-4F42-8773-5DCFB844CC02}" type="slidenum">
              <a:rPr b="0" lang="en-US" sz="1200" spc="-1" strike="noStrike">
                <a:solidFill>
                  <a:srgbClr val="8b8b8b"/>
                </a:solidFill>
                <a:latin typeface="Calibri"/>
              </a:rPr>
              <a:t>1</a:t>
            </a:fld>
            <a:endParaRPr b="0" lang="en-US" sz="1200" spc="-1" strike="noStrike">
              <a:latin typeface="Times New Roman"/>
            </a:endParaRPr>
          </a:p>
        </p:txBody>
      </p:sp>
      <p:sp>
        <p:nvSpPr>
          <p:cNvPr id="11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48" dur="indefinite" restart="never" nodeType="tmRoot">
          <p:childTnLst>
            <p:seq>
              <p:cTn id="149"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Implementation issues</a:t>
            </a:r>
            <a:endParaRPr b="0" lang="en-US" sz="4400" spc="-1" strike="noStrike">
              <a:solidFill>
                <a:srgbClr val="000000"/>
              </a:solidFill>
              <a:latin typeface="Calibri"/>
            </a:endParaRPr>
          </a:p>
        </p:txBody>
      </p:sp>
      <p:sp>
        <p:nvSpPr>
          <p:cNvPr id="11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Focus here is not on programming, although this is obviously important, but on other implementation issues that are often not covered in programming texts:</a:t>
            </a:r>
            <a:endParaRPr b="0" lang="en-US" sz="28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0" lang="en-US" sz="2400" spc="-1" strike="noStrike">
                <a:solidFill>
                  <a:srgbClr val="ff0000"/>
                </a:solidFill>
                <a:latin typeface="Calibri"/>
              </a:rPr>
              <a:t>Reuse </a:t>
            </a:r>
            <a:r>
              <a:rPr b="0" lang="en-US" sz="2400" spc="-1" strike="noStrike">
                <a:solidFill>
                  <a:srgbClr val="000000"/>
                </a:solidFill>
                <a:latin typeface="Calibri"/>
              </a:rPr>
              <a:t>Most modern software is constructed by reusing existing components or systems. When you are developing software, you should make as much use as possible of existing code.</a:t>
            </a:r>
            <a:endParaRPr b="0" lang="en-US" sz="24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0" lang="en-US" sz="2400" spc="-1" strike="noStrike">
                <a:solidFill>
                  <a:srgbClr val="ff0000"/>
                </a:solidFill>
                <a:latin typeface="Calibri"/>
              </a:rPr>
              <a:t>Configuration management </a:t>
            </a:r>
            <a:r>
              <a:rPr b="0" lang="en-US" sz="2400" spc="-1" strike="noStrike">
                <a:solidFill>
                  <a:srgbClr val="000000"/>
                </a:solidFill>
                <a:latin typeface="Calibri"/>
              </a:rPr>
              <a:t>During the development process, you have to keep track of the many different versions of each software component in a configuration management system.</a:t>
            </a:r>
            <a:endParaRPr b="0" lang="en-US" sz="2400" spc="-1" strike="noStrike">
              <a:solidFill>
                <a:srgbClr val="000000"/>
              </a:solidFill>
              <a:latin typeface="Calibri"/>
            </a:endParaRPr>
          </a:p>
          <a:p>
            <a:pPr lvl="1" marL="685800" indent="-228240">
              <a:lnSpc>
                <a:spcPct val="90000"/>
              </a:lnSpc>
              <a:spcBef>
                <a:spcPts val="499"/>
              </a:spcBef>
              <a:buClr>
                <a:srgbClr val="ff0000"/>
              </a:buClr>
              <a:buFont typeface="Arial"/>
              <a:buChar char="•"/>
            </a:pPr>
            <a:r>
              <a:rPr b="0" lang="en-US" sz="2400" spc="-1" strike="noStrike">
                <a:solidFill>
                  <a:srgbClr val="ff0000"/>
                </a:solidFill>
                <a:latin typeface="Calibri"/>
              </a:rPr>
              <a:t>Host-target development </a:t>
            </a:r>
            <a:r>
              <a:rPr b="0" lang="en-US" sz="2400" spc="-1" strike="noStrike">
                <a:solidFill>
                  <a:srgbClr val="000000"/>
                </a:solidFill>
                <a:latin typeface="Calibri"/>
              </a:rPr>
              <a:t>Production software does not usually execute on the same computer as the software development environment. Rather, you develop it on one computer (the host system) and execute it on a separate computer (the target system).</a:t>
            </a:r>
            <a:endParaRPr b="0" lang="en-US" sz="2400" spc="-1" strike="noStrike">
              <a:solidFill>
                <a:srgbClr val="000000"/>
              </a:solidFill>
              <a:latin typeface="Calibri"/>
            </a:endParaRPr>
          </a:p>
        </p:txBody>
      </p:sp>
      <p:sp>
        <p:nvSpPr>
          <p:cNvPr id="11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20" name="TextShape 4"/>
          <p:cNvSpPr txBox="1"/>
          <p:nvPr/>
        </p:nvSpPr>
        <p:spPr>
          <a:xfrm>
            <a:off x="8610480" y="6356520"/>
            <a:ext cx="2742840" cy="364680"/>
          </a:xfrm>
          <a:prstGeom prst="rect">
            <a:avLst/>
          </a:prstGeom>
          <a:noFill/>
          <a:ln>
            <a:noFill/>
          </a:ln>
        </p:spPr>
        <p:txBody>
          <a:bodyPr anchor="ctr"/>
          <a:p>
            <a:pPr algn="r">
              <a:lnSpc>
                <a:spcPct val="100000"/>
              </a:lnSpc>
            </a:pPr>
            <a:fld id="{912DC531-C2B2-44DB-AB67-238E25BF58FE}" type="slidenum">
              <a:rPr b="0" lang="en-US" sz="1200" spc="-1" strike="noStrike">
                <a:solidFill>
                  <a:srgbClr val="8b8b8b"/>
                </a:solidFill>
                <a:latin typeface="Calibri"/>
              </a:rPr>
              <a:t>1</a:t>
            </a:fld>
            <a:endParaRPr b="0" lang="en-US" sz="1200" spc="-1" strike="noStrike">
              <a:latin typeface="Times New Roman"/>
            </a:endParaRPr>
          </a:p>
        </p:txBody>
      </p:sp>
      <p:sp>
        <p:nvSpPr>
          <p:cNvPr id="121"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50" dur="indefinite" restart="never" nodeType="tmRoot">
          <p:childTnLst>
            <p:seq>
              <p:cTn id="151" dur="indefinite" nodeType="mainSeq">
                <p:childTnLst>
                  <p:par>
                    <p:cTn id="152" fill="hold">
                      <p:stCondLst>
                        <p:cond delay="indefinite"/>
                      </p:stCondLst>
                      <p:childTnLst>
                        <p:par>
                          <p:cTn id="153" fill="hold">
                            <p:stCondLst>
                              <p:cond delay="0"/>
                            </p:stCondLst>
                            <p:childTnLst>
                              <p:par>
                                <p:cTn id="154" nodeType="clickEffect" fill="hold" presetClass="entr" presetID="1">
                                  <p:stCondLst>
                                    <p:cond delay="0"/>
                                  </p:stCondLst>
                                  <p:childTnLst>
                                    <p:set>
                                      <p:cBhvr>
                                        <p:cTn id="155" dur="1" fill="hold">
                                          <p:stCondLst>
                                            <p:cond delay="0"/>
                                          </p:stCondLst>
                                        </p:cTn>
                                        <p:tgtEl>
                                          <p:spTgt spid="118">
                                            <p:txEl>
                                              <p:pRg st="0" end="0"/>
                                            </p:txEl>
                                          </p:spTgt>
                                        </p:tgtEl>
                                        <p:attrNameLst>
                                          <p:attrName>style.visibility</p:attrName>
                                        </p:attrNameLst>
                                      </p:cBhvr>
                                      <p:to>
                                        <p:strVal val="visible"/>
                                      </p:to>
                                    </p:set>
                                  </p:childTnLst>
                                </p:cTn>
                              </p:par>
                              <p:par>
                                <p:cTn id="156" nodeType="withEffect" fill="hold" presetClass="entr" presetID="1">
                                  <p:stCondLst>
                                    <p:cond delay="0"/>
                                  </p:stCondLst>
                                  <p:childTnLst>
                                    <p:set>
                                      <p:cBhvr>
                                        <p:cTn id="157" dur="1" fill="hold">
                                          <p:stCondLst>
                                            <p:cond delay="0"/>
                                          </p:stCondLst>
                                        </p:cTn>
                                        <p:tgtEl>
                                          <p:spTgt spid="118">
                                            <p:txEl>
                                              <p:pRg st="1" end="1"/>
                                            </p:txEl>
                                          </p:spTgt>
                                        </p:tgtEl>
                                        <p:attrNameLst>
                                          <p:attrName>style.visibility</p:attrName>
                                        </p:attrNameLst>
                                      </p:cBhvr>
                                      <p:to>
                                        <p:strVal val="visible"/>
                                      </p:to>
                                    </p:set>
                                  </p:childTnLst>
                                </p:cTn>
                              </p:par>
                              <p:par>
                                <p:cTn id="158" nodeType="withEffect" fill="hold" presetClass="entr" presetID="1">
                                  <p:stCondLst>
                                    <p:cond delay="0"/>
                                  </p:stCondLst>
                                  <p:childTnLst>
                                    <p:set>
                                      <p:cBhvr>
                                        <p:cTn id="159" dur="1" fill="hold">
                                          <p:stCondLst>
                                            <p:cond delay="0"/>
                                          </p:stCondLst>
                                        </p:cTn>
                                        <p:tgtEl>
                                          <p:spTgt spid="118">
                                            <p:txEl>
                                              <p:pRg st="2" end="2"/>
                                            </p:txEl>
                                          </p:spTgt>
                                        </p:tgtEl>
                                        <p:attrNameLst>
                                          <p:attrName>style.visibility</p:attrName>
                                        </p:attrNameLst>
                                      </p:cBhvr>
                                      <p:to>
                                        <p:strVal val="visible"/>
                                      </p:to>
                                    </p:set>
                                  </p:childTnLst>
                                </p:cTn>
                              </p:par>
                              <p:par>
                                <p:cTn id="160" nodeType="withEffect" fill="hold" presetClass="entr" presetID="1">
                                  <p:stCondLst>
                                    <p:cond delay="0"/>
                                  </p:stCondLst>
                                  <p:childTnLst>
                                    <p:set>
                                      <p:cBhvr>
                                        <p:cTn id="161"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Reuse</a:t>
            </a:r>
            <a:endParaRPr b="0" lang="en-US" sz="4400" spc="-1" strike="noStrike">
              <a:solidFill>
                <a:srgbClr val="000000"/>
              </a:solidFill>
              <a:latin typeface="Calibri"/>
            </a:endParaRPr>
          </a:p>
        </p:txBody>
      </p:sp>
      <p:sp>
        <p:nvSpPr>
          <p:cNvPr id="12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From the 1960s to the 1990s, most new software was developed from scratch, by writing all code in a high-level programming language.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only significant reuse or software was the reuse of functions and objects in programming language libraries.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Costs and schedule pressure mean that this approach became increasingly unviable, especially for commercial and Internet-based systems.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approach to development based around the reuse of existing software emerged and is now generally used for business and scientific software. </a:t>
            </a:r>
            <a:endParaRPr b="0" lang="en-US" sz="2800" spc="-1" strike="noStrike">
              <a:solidFill>
                <a:srgbClr val="000000"/>
              </a:solidFill>
              <a:latin typeface="Calibri"/>
            </a:endParaRPr>
          </a:p>
        </p:txBody>
      </p:sp>
      <p:sp>
        <p:nvSpPr>
          <p:cNvPr id="12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25" name="TextShape 4"/>
          <p:cNvSpPr txBox="1"/>
          <p:nvPr/>
        </p:nvSpPr>
        <p:spPr>
          <a:xfrm>
            <a:off x="8610480" y="6356520"/>
            <a:ext cx="2742840" cy="364680"/>
          </a:xfrm>
          <a:prstGeom prst="rect">
            <a:avLst/>
          </a:prstGeom>
          <a:noFill/>
          <a:ln>
            <a:noFill/>
          </a:ln>
        </p:spPr>
        <p:txBody>
          <a:bodyPr anchor="ctr"/>
          <a:p>
            <a:pPr algn="r">
              <a:lnSpc>
                <a:spcPct val="100000"/>
              </a:lnSpc>
            </a:pPr>
            <a:fld id="{3013D757-09C9-4953-8B3B-D150E283BCF4}" type="slidenum">
              <a:rPr b="0" lang="en-US" sz="1200" spc="-1" strike="noStrike">
                <a:solidFill>
                  <a:srgbClr val="8b8b8b"/>
                </a:solidFill>
                <a:latin typeface="Calibri"/>
              </a:rPr>
              <a:t>1</a:t>
            </a:fld>
            <a:endParaRPr b="0" lang="en-US" sz="1200" spc="-1" strike="noStrike">
              <a:latin typeface="Times New Roman"/>
            </a:endParaRPr>
          </a:p>
        </p:txBody>
      </p:sp>
      <p:sp>
        <p:nvSpPr>
          <p:cNvPr id="12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62" dur="indefinite" restart="never" nodeType="tmRoot">
          <p:childTnLst>
            <p:seq>
              <p:cTn id="163" dur="indefinite" nodeType="mainSeq">
                <p:childTnLst>
                  <p:par>
                    <p:cTn id="164" fill="hold">
                      <p:stCondLst>
                        <p:cond delay="indefinite"/>
                      </p:stCondLst>
                      <p:childTnLst>
                        <p:par>
                          <p:cTn id="165" fill="hold">
                            <p:stCondLst>
                              <p:cond delay="0"/>
                            </p:stCondLst>
                            <p:childTnLst>
                              <p:par>
                                <p:cTn id="166" nodeType="clickEffect" fill="hold" presetClass="entr" presetID="1">
                                  <p:stCondLst>
                                    <p:cond delay="0"/>
                                  </p:stCondLst>
                                  <p:childTnLst>
                                    <p:set>
                                      <p:cBhvr>
                                        <p:cTn id="167" dur="1" fill="hold">
                                          <p:stCondLst>
                                            <p:cond delay="0"/>
                                          </p:stCondLst>
                                        </p:cTn>
                                        <p:tgtEl>
                                          <p:spTgt spid="123">
                                            <p:txEl>
                                              <p:pRg st="0" end="0"/>
                                            </p:txEl>
                                          </p:spTgt>
                                        </p:tgtEl>
                                        <p:attrNameLst>
                                          <p:attrName>style.visibility</p:attrName>
                                        </p:attrNameLst>
                                      </p:cBhvr>
                                      <p:to>
                                        <p:strVal val="visible"/>
                                      </p:to>
                                    </p:set>
                                  </p:childTnLst>
                                </p:cTn>
                              </p:par>
                              <p:par>
                                <p:cTn id="168" nodeType="withEffect" fill="hold" presetClass="entr" presetID="1">
                                  <p:stCondLst>
                                    <p:cond delay="0"/>
                                  </p:stCondLst>
                                  <p:childTnLst>
                                    <p:set>
                                      <p:cBhvr>
                                        <p:cTn id="169"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1">
                                  <p:stCondLst>
                                    <p:cond delay="0"/>
                                  </p:stCondLst>
                                  <p:childTnLst>
                                    <p:set>
                                      <p:cBhvr>
                                        <p:cTn id="173"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1">
                                  <p:stCondLst>
                                    <p:cond delay="0"/>
                                  </p:stCondLst>
                                  <p:childTnLst>
                                    <p:set>
                                      <p:cBhvr>
                                        <p:cTn id="177"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Reuse levels</a:t>
            </a:r>
            <a:endParaRPr b="0" lang="en-US" sz="4400" spc="-1" strike="noStrike">
              <a:solidFill>
                <a:srgbClr val="000000"/>
              </a:solidFill>
              <a:latin typeface="Calibri"/>
            </a:endParaRPr>
          </a:p>
        </p:txBody>
      </p:sp>
      <p:sp>
        <p:nvSpPr>
          <p:cNvPr id="12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abstraction level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At this level, you don’t reuse software directly but use knowledge of successful abstractions in the design of your software.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object level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At this level, you directly reuse objects from a library rather than writing the code yourself.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component level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Components are collections of objects and object classes that you reuse in application systems.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system level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
        <p:nvSpPr>
          <p:cNvPr id="12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30" name="TextShape 4"/>
          <p:cNvSpPr txBox="1"/>
          <p:nvPr/>
        </p:nvSpPr>
        <p:spPr>
          <a:xfrm>
            <a:off x="8610480" y="6356520"/>
            <a:ext cx="2742840" cy="364680"/>
          </a:xfrm>
          <a:prstGeom prst="rect">
            <a:avLst/>
          </a:prstGeom>
          <a:noFill/>
          <a:ln>
            <a:noFill/>
          </a:ln>
        </p:spPr>
        <p:txBody>
          <a:bodyPr anchor="ctr"/>
          <a:p>
            <a:pPr algn="r">
              <a:lnSpc>
                <a:spcPct val="100000"/>
              </a:lnSpc>
            </a:pPr>
            <a:fld id="{C0FF5F8E-1426-4FD7-9A0A-A7A11A6AE5F7}" type="slidenum">
              <a:rPr b="0" lang="en-US" sz="1200" spc="-1" strike="noStrike">
                <a:solidFill>
                  <a:srgbClr val="8b8b8b"/>
                </a:solidFill>
                <a:latin typeface="Calibri"/>
              </a:rPr>
              <a:t>1</a:t>
            </a:fld>
            <a:endParaRPr b="0" lang="en-US" sz="1200" spc="-1" strike="noStrike">
              <a:latin typeface="Times New Roman"/>
            </a:endParaRPr>
          </a:p>
        </p:txBody>
      </p:sp>
      <p:sp>
        <p:nvSpPr>
          <p:cNvPr id="131"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78" dur="indefinite" restart="never" nodeType="tmRoot">
          <p:childTnLst>
            <p:seq>
              <p:cTn id="179" dur="indefinite" nodeType="mainSeq">
                <p:childTnLst>
                  <p:par>
                    <p:cTn id="180" fill="hold">
                      <p:stCondLst>
                        <p:cond delay="indefinite"/>
                      </p:stCondLst>
                      <p:childTnLst>
                        <p:par>
                          <p:cTn id="181" fill="hold">
                            <p:stCondLst>
                              <p:cond delay="0"/>
                            </p:stCondLst>
                            <p:childTnLst>
                              <p:par>
                                <p:cTn id="182" nodeType="clickEffect" fill="hold" presetClass="entr" presetID="1">
                                  <p:stCondLst>
                                    <p:cond delay="0"/>
                                  </p:stCondLst>
                                  <p:childTnLst>
                                    <p:set>
                                      <p:cBhvr>
                                        <p:cTn id="183" dur="1" fill="hold">
                                          <p:stCondLst>
                                            <p:cond delay="0"/>
                                          </p:stCondLst>
                                        </p:cTn>
                                        <p:tgtEl>
                                          <p:spTgt spid="128">
                                            <p:txEl>
                                              <p:pRg st="0" end="0"/>
                                            </p:txEl>
                                          </p:spTgt>
                                        </p:tgtEl>
                                        <p:attrNameLst>
                                          <p:attrName>style.visibility</p:attrName>
                                        </p:attrNameLst>
                                      </p:cBhvr>
                                      <p:to>
                                        <p:strVal val="visible"/>
                                      </p:to>
                                    </p:set>
                                  </p:childTnLst>
                                </p:cTn>
                              </p:par>
                              <p:par>
                                <p:cTn id="184" nodeType="withEffect" fill="hold" presetClass="entr" presetID="1">
                                  <p:stCondLst>
                                    <p:cond delay="0"/>
                                  </p:stCondLst>
                                  <p:childTnLst>
                                    <p:set>
                                      <p:cBhvr>
                                        <p:cTn id="185"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1">
                                  <p:stCondLst>
                                    <p:cond delay="0"/>
                                  </p:stCondLst>
                                  <p:childTnLst>
                                    <p:set>
                                      <p:cBhvr>
                                        <p:cTn id="189" dur="1" fill="hold">
                                          <p:stCondLst>
                                            <p:cond delay="0"/>
                                          </p:stCondLst>
                                        </p:cTn>
                                        <p:tgtEl>
                                          <p:spTgt spid="128">
                                            <p:txEl>
                                              <p:pRg st="2" end="2"/>
                                            </p:txEl>
                                          </p:spTgt>
                                        </p:tgtEl>
                                        <p:attrNameLst>
                                          <p:attrName>style.visibility</p:attrName>
                                        </p:attrNameLst>
                                      </p:cBhvr>
                                      <p:to>
                                        <p:strVal val="visible"/>
                                      </p:to>
                                    </p:set>
                                  </p:childTnLst>
                                </p:cTn>
                              </p:par>
                              <p:par>
                                <p:cTn id="190" nodeType="withEffect" fill="hold" presetClass="entr" presetID="1">
                                  <p:stCondLst>
                                    <p:cond delay="0"/>
                                  </p:stCondLst>
                                  <p:childTnLst>
                                    <p:set>
                                      <p:cBhvr>
                                        <p:cTn id="191"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nodeType="clickEffect" fill="hold" presetClass="entr" presetID="1">
                                  <p:stCondLst>
                                    <p:cond delay="0"/>
                                  </p:stCondLst>
                                  <p:childTnLst>
                                    <p:set>
                                      <p:cBhvr>
                                        <p:cTn id="195" dur="1" fill="hold">
                                          <p:stCondLst>
                                            <p:cond delay="0"/>
                                          </p:stCondLst>
                                        </p:cTn>
                                        <p:tgtEl>
                                          <p:spTgt spid="128">
                                            <p:txEl>
                                              <p:pRg st="4" end="4"/>
                                            </p:txEl>
                                          </p:spTgt>
                                        </p:tgtEl>
                                        <p:attrNameLst>
                                          <p:attrName>style.visibility</p:attrName>
                                        </p:attrNameLst>
                                      </p:cBhvr>
                                      <p:to>
                                        <p:strVal val="visible"/>
                                      </p:to>
                                    </p:set>
                                  </p:childTnLst>
                                </p:cTn>
                              </p:par>
                              <p:par>
                                <p:cTn id="196" nodeType="withEffect" fill="hold" presetClass="entr" presetID="1">
                                  <p:stCondLst>
                                    <p:cond delay="0"/>
                                  </p:stCondLst>
                                  <p:childTnLst>
                                    <p:set>
                                      <p:cBhvr>
                                        <p:cTn id="197" dur="1" fill="hold">
                                          <p:stCondLst>
                                            <p:cond delay="0"/>
                                          </p:stCondLst>
                                        </p:cTn>
                                        <p:tgtEl>
                                          <p:spTgt spid="128">
                                            <p:txEl>
                                              <p:pRg st="5" end="5"/>
                                            </p:tx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
                                  <p:stCondLst>
                                    <p:cond delay="0"/>
                                  </p:stCondLst>
                                  <p:childTnLst>
                                    <p:set>
                                      <p:cBhvr>
                                        <p:cTn id="201" dur="1" fill="hold">
                                          <p:stCondLst>
                                            <p:cond delay="0"/>
                                          </p:stCondLst>
                                        </p:cTn>
                                        <p:tgtEl>
                                          <p:spTgt spid="128">
                                            <p:txEl>
                                              <p:pRg st="6" end="6"/>
                                            </p:txEl>
                                          </p:spTgt>
                                        </p:tgtEl>
                                        <p:attrNameLst>
                                          <p:attrName>style.visibility</p:attrName>
                                        </p:attrNameLst>
                                      </p:cBhvr>
                                      <p:to>
                                        <p:strVal val="visible"/>
                                      </p:to>
                                    </p:set>
                                  </p:childTnLst>
                                </p:cTn>
                              </p:par>
                              <p:par>
                                <p:cTn id="202" nodeType="withEffect" fill="hold" presetClass="entr" presetID="1">
                                  <p:stCondLst>
                                    <p:cond delay="0"/>
                                  </p:stCondLst>
                                  <p:childTnLst>
                                    <p:set>
                                      <p:cBhvr>
                                        <p:cTn id="203" dur="1" fill="hold">
                                          <p:stCondLst>
                                            <p:cond delay="0"/>
                                          </p:stCondLst>
                                        </p:cTn>
                                        <p:tgtEl>
                                          <p:spTgt spid="128">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Software reuse</a:t>
            </a:r>
            <a:endParaRPr b="0" lang="en-US" sz="4400" spc="-1" strike="noStrike">
              <a:solidFill>
                <a:srgbClr val="000000"/>
              </a:solidFill>
              <a:latin typeface="Calibri"/>
            </a:endParaRPr>
          </a:p>
        </p:txBody>
      </p:sp>
      <p:sp>
        <p:nvSpPr>
          <p:cNvPr id="133"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34" name="TextShape 3"/>
          <p:cNvSpPr txBox="1"/>
          <p:nvPr/>
        </p:nvSpPr>
        <p:spPr>
          <a:xfrm>
            <a:off x="8610480" y="6356520"/>
            <a:ext cx="2742840" cy="364680"/>
          </a:xfrm>
          <a:prstGeom prst="rect">
            <a:avLst/>
          </a:prstGeom>
          <a:noFill/>
          <a:ln>
            <a:noFill/>
          </a:ln>
        </p:spPr>
        <p:txBody>
          <a:bodyPr anchor="ctr"/>
          <a:p>
            <a:pPr algn="r">
              <a:lnSpc>
                <a:spcPct val="100000"/>
              </a:lnSpc>
            </a:pPr>
            <a:fld id="{D767572D-5B28-4B90-B787-948C28AD0AAA}" type="slidenum">
              <a:rPr b="0" lang="en-US" sz="1200" spc="-1" strike="noStrike">
                <a:solidFill>
                  <a:srgbClr val="8b8b8b"/>
                </a:solidFill>
                <a:latin typeface="Calibri"/>
              </a:rPr>
              <a:t>1</a:t>
            </a:fld>
            <a:endParaRPr b="0" lang="en-US" sz="1200" spc="-1" strike="noStrike">
              <a:latin typeface="Times New Roman"/>
            </a:endParaRPr>
          </a:p>
        </p:txBody>
      </p:sp>
      <p:pic>
        <p:nvPicPr>
          <p:cNvPr id="135" name="Picture 5" descr=""/>
          <p:cNvPicPr/>
          <p:nvPr/>
        </p:nvPicPr>
        <p:blipFill>
          <a:blip r:embed="rId1"/>
          <a:stretch/>
        </p:blipFill>
        <p:spPr>
          <a:xfrm>
            <a:off x="2180160" y="1862640"/>
            <a:ext cx="7598520" cy="4221360"/>
          </a:xfrm>
          <a:prstGeom prst="rect">
            <a:avLst/>
          </a:prstGeom>
          <a:ln>
            <a:noFill/>
          </a:ln>
        </p:spPr>
      </p:pic>
      <p:sp>
        <p:nvSpPr>
          <p:cNvPr id="136" name="TextShape 4"/>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04" dur="indefinite" restart="never" nodeType="tmRoot">
          <p:childTnLst>
            <p:seq>
              <p:cTn id="205"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Reuse costs</a:t>
            </a:r>
            <a:endParaRPr b="0" lang="en-US" sz="4400" spc="-1" strike="noStrike">
              <a:solidFill>
                <a:srgbClr val="000000"/>
              </a:solidFill>
              <a:latin typeface="Calibri"/>
            </a:endParaRPr>
          </a:p>
        </p:txBody>
      </p:sp>
      <p:sp>
        <p:nvSpPr>
          <p:cNvPr id="13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costs of the time spent in looking for software to reuse and assessing whether or not it meets your needs.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Where applicable, the costs of buying the reusable software. For large off-the-shelf systems, these costs can be very high.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costs of adapting and configuring the reusable software components or systems to reflect the requirements of the system that you are developing.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3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40" name="TextShape 4"/>
          <p:cNvSpPr txBox="1"/>
          <p:nvPr/>
        </p:nvSpPr>
        <p:spPr>
          <a:xfrm>
            <a:off x="8610480" y="6356520"/>
            <a:ext cx="2742840" cy="364680"/>
          </a:xfrm>
          <a:prstGeom prst="rect">
            <a:avLst/>
          </a:prstGeom>
          <a:noFill/>
          <a:ln>
            <a:noFill/>
          </a:ln>
        </p:spPr>
        <p:txBody>
          <a:bodyPr anchor="ctr"/>
          <a:p>
            <a:pPr algn="r">
              <a:lnSpc>
                <a:spcPct val="100000"/>
              </a:lnSpc>
            </a:pPr>
            <a:fld id="{1CF9E19E-CED1-4664-88B4-553CB8A6D1F3}" type="slidenum">
              <a:rPr b="0" lang="en-US" sz="1200" spc="-1" strike="noStrike">
                <a:solidFill>
                  <a:srgbClr val="8b8b8b"/>
                </a:solidFill>
                <a:latin typeface="Calibri"/>
              </a:rPr>
              <a:t>1</a:t>
            </a:fld>
            <a:endParaRPr b="0" lang="en-US" sz="1200" spc="-1" strike="noStrike">
              <a:latin typeface="Times New Roman"/>
            </a:endParaRPr>
          </a:p>
        </p:txBody>
      </p:sp>
      <p:sp>
        <p:nvSpPr>
          <p:cNvPr id="141"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06" dur="indefinite" restart="never" nodeType="tmRoot">
          <p:childTnLst>
            <p:seq>
              <p:cTn id="207" dur="indefinite" nodeType="mainSeq">
                <p:childTnLst>
                  <p:par>
                    <p:cTn id="208" fill="hold">
                      <p:stCondLst>
                        <p:cond delay="indefinite"/>
                      </p:stCondLst>
                      <p:childTnLst>
                        <p:par>
                          <p:cTn id="209" fill="hold">
                            <p:stCondLst>
                              <p:cond delay="0"/>
                            </p:stCondLst>
                            <p:childTnLst>
                              <p:par>
                                <p:cTn id="210" nodeType="clickEffect" fill="hold" presetClass="entr" presetID="1">
                                  <p:stCondLst>
                                    <p:cond delay="0"/>
                                  </p:stCondLst>
                                  <p:childTnLst>
                                    <p:set>
                                      <p:cBhvr>
                                        <p:cTn id="211"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nodeType="clickEffect" fill="hold" presetClass="entr" presetID="1">
                                  <p:stCondLst>
                                    <p:cond delay="0"/>
                                  </p:stCondLst>
                                  <p:childTnLst>
                                    <p:set>
                                      <p:cBhvr>
                                        <p:cTn id="215"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1">
                                  <p:stCondLst>
                                    <p:cond delay="0"/>
                                  </p:stCondLst>
                                  <p:childTnLst>
                                    <p:set>
                                      <p:cBhvr>
                                        <p:cTn id="219"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nodeType="clickEffect" fill="hold" presetClass="entr" presetID="1">
                                  <p:stCondLst>
                                    <p:cond delay="0"/>
                                  </p:stCondLst>
                                  <p:childTnLst>
                                    <p:set>
                                      <p:cBhvr>
                                        <p:cTn id="223"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Configuration management</a:t>
            </a:r>
            <a:endParaRPr b="0" lang="en-US" sz="4400" spc="-1" strike="noStrike">
              <a:solidFill>
                <a:srgbClr val="000000"/>
              </a:solidFill>
              <a:latin typeface="Calibri"/>
            </a:endParaRPr>
          </a:p>
        </p:txBody>
      </p:sp>
      <p:sp>
        <p:nvSpPr>
          <p:cNvPr id="14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Configuration management is the name given to the general process of managing a changing software system.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aim of configuration management is to support the system integration process so that all developers can access the project code and documents in a controlled way, find out what changes have been made, and compile and link components to create a system. </a:t>
            </a:r>
            <a:endParaRPr b="0" lang="en-US" sz="2800" spc="-1" strike="noStrike">
              <a:solidFill>
                <a:srgbClr val="000000"/>
              </a:solidFill>
              <a:latin typeface="Calibri"/>
            </a:endParaRPr>
          </a:p>
        </p:txBody>
      </p:sp>
      <p:sp>
        <p:nvSpPr>
          <p:cNvPr id="14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45" name="TextShape 4"/>
          <p:cNvSpPr txBox="1"/>
          <p:nvPr/>
        </p:nvSpPr>
        <p:spPr>
          <a:xfrm>
            <a:off x="8610480" y="6356520"/>
            <a:ext cx="2742840" cy="364680"/>
          </a:xfrm>
          <a:prstGeom prst="rect">
            <a:avLst/>
          </a:prstGeom>
          <a:noFill/>
          <a:ln>
            <a:noFill/>
          </a:ln>
        </p:spPr>
        <p:txBody>
          <a:bodyPr anchor="ctr"/>
          <a:p>
            <a:pPr algn="r">
              <a:lnSpc>
                <a:spcPct val="100000"/>
              </a:lnSpc>
            </a:pPr>
            <a:fld id="{8444FB7B-851B-4E73-966D-BB7AC20855E6}" type="slidenum">
              <a:rPr b="0" lang="en-US" sz="1200" spc="-1" strike="noStrike">
                <a:solidFill>
                  <a:srgbClr val="8b8b8b"/>
                </a:solidFill>
                <a:latin typeface="Calibri"/>
              </a:rPr>
              <a:t>1</a:t>
            </a:fld>
            <a:endParaRPr b="0" lang="en-US" sz="1200" spc="-1" strike="noStrike">
              <a:latin typeface="Times New Roman"/>
            </a:endParaRPr>
          </a:p>
        </p:txBody>
      </p:sp>
      <p:sp>
        <p:nvSpPr>
          <p:cNvPr id="14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24" dur="indefinite" restart="never" nodeType="tmRoot">
          <p:childTnLst>
            <p:seq>
              <p:cTn id="225"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Design and implementation</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design and implementation is the stage in the software engineering process at which an executable software system is developed.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design and implementation activities are invariably inter-leaved.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Software design is a creative activity in which you identify software components and their relationships, based on a customer’s requirements.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
        <p:nvSpPr>
          <p:cNvPr id="86" name="TextShape 3"/>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
        <p:nvSpPr>
          <p:cNvPr id="87"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88" name="TextShape 5"/>
          <p:cNvSpPr txBox="1"/>
          <p:nvPr/>
        </p:nvSpPr>
        <p:spPr>
          <a:xfrm>
            <a:off x="8610480" y="6356520"/>
            <a:ext cx="2742840" cy="364680"/>
          </a:xfrm>
          <a:prstGeom prst="rect">
            <a:avLst/>
          </a:prstGeom>
          <a:noFill/>
          <a:ln>
            <a:noFill/>
          </a:ln>
        </p:spPr>
        <p:txBody>
          <a:bodyPr anchor="ctr"/>
          <a:p>
            <a:pPr algn="r">
              <a:lnSpc>
                <a:spcPct val="100000"/>
              </a:lnSpc>
            </a:pPr>
            <a:fld id="{1A0E13AA-A852-4D9A-9F12-56954B5E9F63}" type="slidenum">
              <a:rPr b="0" lang="en-US" sz="1200" spc="-1" strike="noStrike">
                <a:solidFill>
                  <a:srgbClr val="8b8b8b"/>
                </a:solidFill>
                <a:latin typeface="Calibri"/>
              </a:rPr>
              <a:t>1</a:t>
            </a:fld>
            <a:endParaRPr b="0" lang="en-US" sz="1200" spc="-1" strike="noStrike">
              <a:latin typeface="Times New Roman"/>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Configuration management activities</a:t>
            </a:r>
            <a:endParaRPr b="0" lang="en-US" sz="4400" spc="-1" strike="noStrike">
              <a:solidFill>
                <a:srgbClr val="000000"/>
              </a:solidFill>
              <a:latin typeface="Calibri"/>
            </a:endParaRPr>
          </a:p>
        </p:txBody>
      </p:sp>
      <p:sp>
        <p:nvSpPr>
          <p:cNvPr id="14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Version management, where support is provided to keep track of the different versions of software components. Version management systems include facilities to coordinate development by several programmers.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System integration, where support is provided to help developers define what versions of components are used to create each version of a system. This description is then used to build a system automatically by compiling and linking the required components.</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Problem tracking, where support is provided to allow users to report bugs and other problems, and to allow all developers to see who is working on these problems and when they are fixed.</a:t>
            </a:r>
            <a:endParaRPr b="0" lang="en-US" sz="2200" spc="-1" strike="noStrike">
              <a:solidFill>
                <a:srgbClr val="000000"/>
              </a:solidFill>
              <a:latin typeface="Calibri"/>
            </a:endParaRPr>
          </a:p>
        </p:txBody>
      </p:sp>
      <p:sp>
        <p:nvSpPr>
          <p:cNvPr id="14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50" name="TextShape 4"/>
          <p:cNvSpPr txBox="1"/>
          <p:nvPr/>
        </p:nvSpPr>
        <p:spPr>
          <a:xfrm>
            <a:off x="8610480" y="6356520"/>
            <a:ext cx="2742840" cy="364680"/>
          </a:xfrm>
          <a:prstGeom prst="rect">
            <a:avLst/>
          </a:prstGeom>
          <a:noFill/>
          <a:ln>
            <a:noFill/>
          </a:ln>
        </p:spPr>
        <p:txBody>
          <a:bodyPr anchor="ctr"/>
          <a:p>
            <a:pPr algn="r">
              <a:lnSpc>
                <a:spcPct val="100000"/>
              </a:lnSpc>
            </a:pPr>
            <a:fld id="{FF8345AE-6D52-43BF-AED6-F215DFC363C8}" type="slidenum">
              <a:rPr b="0" lang="en-US" sz="1200" spc="-1" strike="noStrike">
                <a:solidFill>
                  <a:srgbClr val="8b8b8b"/>
                </a:solidFill>
                <a:latin typeface="Calibri"/>
              </a:rPr>
              <a:t>1</a:t>
            </a:fld>
            <a:endParaRPr b="0" lang="en-US" sz="1200" spc="-1" strike="noStrike">
              <a:latin typeface="Times New Roman"/>
            </a:endParaRPr>
          </a:p>
        </p:txBody>
      </p:sp>
      <p:sp>
        <p:nvSpPr>
          <p:cNvPr id="151"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26" dur="indefinite" restart="never" nodeType="tmRoot">
          <p:childTnLst>
            <p:seq>
              <p:cTn id="227" dur="indefinite" nodeType="mainSeq">
                <p:childTnLst>
                  <p:par>
                    <p:cTn id="228" fill="hold">
                      <p:stCondLst>
                        <p:cond delay="indefinite"/>
                      </p:stCondLst>
                      <p:childTnLst>
                        <p:par>
                          <p:cTn id="229" fill="hold">
                            <p:stCondLst>
                              <p:cond delay="0"/>
                            </p:stCondLst>
                            <p:childTnLst>
                              <p:par>
                                <p:cTn id="230" nodeType="clickEffect" fill="hold" presetClass="entr" presetID="1">
                                  <p:stCondLst>
                                    <p:cond delay="0"/>
                                  </p:stCondLst>
                                  <p:childTnLst>
                                    <p:set>
                                      <p:cBhvr>
                                        <p:cTn id="231"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1">
                                  <p:stCondLst>
                                    <p:cond delay="0"/>
                                  </p:stCondLst>
                                  <p:childTnLst>
                                    <p:set>
                                      <p:cBhvr>
                                        <p:cTn id="235"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nodeType="clickEffect" fill="hold" presetClass="entr" presetID="1">
                                  <p:stCondLst>
                                    <p:cond delay="0"/>
                                  </p:stCondLst>
                                  <p:childTnLst>
                                    <p:set>
                                      <p:cBhvr>
                                        <p:cTn id="239"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Host-target development</a:t>
            </a:r>
            <a:endParaRPr b="0" lang="en-US" sz="4400" spc="-1" strike="noStrike">
              <a:solidFill>
                <a:srgbClr val="000000"/>
              </a:solidFill>
              <a:latin typeface="Calibri"/>
            </a:endParaRPr>
          </a:p>
        </p:txBody>
      </p:sp>
      <p:sp>
        <p:nvSpPr>
          <p:cNvPr id="15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Most software is developed on one computer (the host), but runs on a separate machine (the target).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More generally, we can talk about a development platform and an execution platform.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platform is more than just hardware.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includes the installed operating system plus other supporting software such as a database management system or, for development platforms, an interactive development environment.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Development platform usually has different installed software than execution platform;</a:t>
            </a:r>
            <a:endParaRPr b="0" lang="en-US" sz="2800" spc="-1" strike="noStrike">
              <a:solidFill>
                <a:srgbClr val="000000"/>
              </a:solidFill>
              <a:latin typeface="Calibri"/>
            </a:endParaRPr>
          </a:p>
        </p:txBody>
      </p:sp>
      <p:sp>
        <p:nvSpPr>
          <p:cNvPr id="15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55" name="TextShape 4"/>
          <p:cNvSpPr txBox="1"/>
          <p:nvPr/>
        </p:nvSpPr>
        <p:spPr>
          <a:xfrm>
            <a:off x="8610480" y="6356520"/>
            <a:ext cx="2742840" cy="364680"/>
          </a:xfrm>
          <a:prstGeom prst="rect">
            <a:avLst/>
          </a:prstGeom>
          <a:noFill/>
          <a:ln>
            <a:noFill/>
          </a:ln>
        </p:spPr>
        <p:txBody>
          <a:bodyPr anchor="ctr"/>
          <a:p>
            <a:pPr algn="r">
              <a:lnSpc>
                <a:spcPct val="100000"/>
              </a:lnSpc>
            </a:pPr>
            <a:fld id="{81B60C7F-68AD-4695-9522-2F15A1E93808}" type="slidenum">
              <a:rPr b="0" lang="en-US" sz="1200" spc="-1" strike="noStrike">
                <a:solidFill>
                  <a:srgbClr val="8b8b8b"/>
                </a:solidFill>
                <a:latin typeface="Calibri"/>
              </a:rPr>
              <a:t>1</a:t>
            </a:fld>
            <a:endParaRPr b="0" lang="en-US" sz="1200" spc="-1" strike="noStrike">
              <a:latin typeface="Times New Roman"/>
            </a:endParaRPr>
          </a:p>
        </p:txBody>
      </p:sp>
      <p:sp>
        <p:nvSpPr>
          <p:cNvPr id="15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40" dur="indefinite" restart="never" nodeType="tmRoot">
          <p:childTnLst>
            <p:seq>
              <p:cTn id="241" dur="indefinite" nodeType="mainSeq">
                <p:childTnLst>
                  <p:par>
                    <p:cTn id="242" fill="hold">
                      <p:stCondLst>
                        <p:cond delay="indefinite"/>
                      </p:stCondLst>
                      <p:childTnLst>
                        <p:par>
                          <p:cTn id="243" fill="hold">
                            <p:stCondLst>
                              <p:cond delay="0"/>
                            </p:stCondLst>
                            <p:childTnLst>
                              <p:par>
                                <p:cTn id="244" nodeType="clickEffect" fill="hold" presetClass="entr" presetID="1">
                                  <p:stCondLst>
                                    <p:cond delay="0"/>
                                  </p:stCondLst>
                                  <p:childTnLst>
                                    <p:set>
                                      <p:cBhvr>
                                        <p:cTn id="245"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1">
                                  <p:stCondLst>
                                    <p:cond delay="0"/>
                                  </p:stCondLst>
                                  <p:childTnLst>
                                    <p:set>
                                      <p:cBhvr>
                                        <p:cTn id="249" dur="1" fill="hold">
                                          <p:stCondLst>
                                            <p:cond delay="0"/>
                                          </p:stCondLst>
                                        </p:cTn>
                                        <p:tgtEl>
                                          <p:spTgt spid="153">
                                            <p:txEl>
                                              <p:pRg st="1" end="1"/>
                                            </p:txEl>
                                          </p:spTgt>
                                        </p:tgtEl>
                                        <p:attrNameLst>
                                          <p:attrName>style.visibility</p:attrName>
                                        </p:attrNameLst>
                                      </p:cBhvr>
                                      <p:to>
                                        <p:strVal val="visible"/>
                                      </p:to>
                                    </p:set>
                                  </p:childTnLst>
                                </p:cTn>
                              </p:par>
                              <p:par>
                                <p:cTn id="250" nodeType="withEffect" fill="hold" presetClass="entr" presetID="1">
                                  <p:stCondLst>
                                    <p:cond delay="0"/>
                                  </p:stCondLst>
                                  <p:childTnLst>
                                    <p:set>
                                      <p:cBhvr>
                                        <p:cTn id="251" dur="1" fill="hold">
                                          <p:stCondLst>
                                            <p:cond delay="0"/>
                                          </p:stCondLst>
                                        </p:cTn>
                                        <p:tgtEl>
                                          <p:spTgt spid="153">
                                            <p:txEl>
                                              <p:pRg st="2" end="2"/>
                                            </p:txEl>
                                          </p:spTgt>
                                        </p:tgtEl>
                                        <p:attrNameLst>
                                          <p:attrName>style.visibility</p:attrName>
                                        </p:attrNameLst>
                                      </p:cBhvr>
                                      <p:to>
                                        <p:strVal val="visible"/>
                                      </p:to>
                                    </p:set>
                                  </p:childTnLst>
                                </p:cTn>
                              </p:par>
                              <p:par>
                                <p:cTn id="252" nodeType="withEffect" fill="hold" presetClass="entr" presetID="1">
                                  <p:stCondLst>
                                    <p:cond delay="0"/>
                                  </p:stCondLst>
                                  <p:childTnLst>
                                    <p:set>
                                      <p:cBhvr>
                                        <p:cTn id="253" dur="1" fill="hold">
                                          <p:stCondLst>
                                            <p:cond delay="0"/>
                                          </p:stCondLst>
                                        </p:cTn>
                                        <p:tgtEl>
                                          <p:spTgt spid="153">
                                            <p:txEl>
                                              <p:pRg st="3" end="3"/>
                                            </p:txEl>
                                          </p:spTgt>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1">
                                  <p:stCondLst>
                                    <p:cond delay="0"/>
                                  </p:stCondLst>
                                  <p:childTnLst>
                                    <p:set>
                                      <p:cBhvr>
                                        <p:cTn id="257"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Host-target development</a:t>
            </a:r>
            <a:endParaRPr b="0" lang="en-US" sz="4400" spc="-1" strike="noStrike">
              <a:solidFill>
                <a:srgbClr val="000000"/>
              </a:solidFill>
              <a:latin typeface="Calibri"/>
            </a:endParaRPr>
          </a:p>
        </p:txBody>
      </p:sp>
      <p:sp>
        <p:nvSpPr>
          <p:cNvPr id="158"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59" name="TextShape 3"/>
          <p:cNvSpPr txBox="1"/>
          <p:nvPr/>
        </p:nvSpPr>
        <p:spPr>
          <a:xfrm>
            <a:off x="8610480" y="6356520"/>
            <a:ext cx="2742840" cy="364680"/>
          </a:xfrm>
          <a:prstGeom prst="rect">
            <a:avLst/>
          </a:prstGeom>
          <a:noFill/>
          <a:ln>
            <a:noFill/>
          </a:ln>
        </p:spPr>
        <p:txBody>
          <a:bodyPr anchor="ctr"/>
          <a:p>
            <a:pPr algn="r">
              <a:lnSpc>
                <a:spcPct val="100000"/>
              </a:lnSpc>
            </a:pPr>
            <a:fld id="{CDDA9BA3-9916-488E-A45A-EC04E9711B2E}" type="slidenum">
              <a:rPr b="0" lang="en-US" sz="1200" spc="-1" strike="noStrike">
                <a:solidFill>
                  <a:srgbClr val="8b8b8b"/>
                </a:solidFill>
                <a:latin typeface="Calibri"/>
              </a:rPr>
              <a:t>1</a:t>
            </a:fld>
            <a:endParaRPr b="0" lang="en-US" sz="1200" spc="-1" strike="noStrike">
              <a:latin typeface="Times New Roman"/>
            </a:endParaRPr>
          </a:p>
        </p:txBody>
      </p:sp>
      <p:pic>
        <p:nvPicPr>
          <p:cNvPr id="160" name="Picture 5" descr=""/>
          <p:cNvPicPr/>
          <p:nvPr/>
        </p:nvPicPr>
        <p:blipFill>
          <a:blip r:embed="rId1"/>
          <a:stretch/>
        </p:blipFill>
        <p:spPr>
          <a:xfrm>
            <a:off x="2345400" y="1494360"/>
            <a:ext cx="7499880" cy="4220280"/>
          </a:xfrm>
          <a:prstGeom prst="rect">
            <a:avLst/>
          </a:prstGeom>
          <a:ln>
            <a:noFill/>
          </a:ln>
        </p:spPr>
      </p:pic>
      <p:sp>
        <p:nvSpPr>
          <p:cNvPr id="161" name="TextShape 4"/>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58" dur="indefinite" restart="never" nodeType="tmRoot">
          <p:childTnLst>
            <p:seq>
              <p:cTn id="259"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Development platform tools</a:t>
            </a:r>
            <a:endParaRPr b="0" lang="en-US" sz="4400" spc="-1" strike="noStrike">
              <a:solidFill>
                <a:srgbClr val="000000"/>
              </a:solidFill>
              <a:latin typeface="Calibri"/>
            </a:endParaRPr>
          </a:p>
        </p:txBody>
      </p:sp>
      <p:sp>
        <p:nvSpPr>
          <p:cNvPr id="16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integrated compiler and syntax-directed editing system that allows you to create, edit and compile code.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language debugging system.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Graphical editing tools, such as tools to edit UML models.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Testing tools, such as Junit that can automatically run a set of tests on a new version of a program.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Project support tools that help you organize the code for different development projects.</a:t>
            </a:r>
            <a:endParaRPr b="0" lang="en-US" sz="2800" spc="-1" strike="noStrike">
              <a:solidFill>
                <a:srgbClr val="000000"/>
              </a:solidFill>
              <a:latin typeface="Calibri"/>
            </a:endParaRPr>
          </a:p>
        </p:txBody>
      </p:sp>
      <p:sp>
        <p:nvSpPr>
          <p:cNvPr id="16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65" name="TextShape 4"/>
          <p:cNvSpPr txBox="1"/>
          <p:nvPr/>
        </p:nvSpPr>
        <p:spPr>
          <a:xfrm>
            <a:off x="8610480" y="6356520"/>
            <a:ext cx="2742840" cy="364680"/>
          </a:xfrm>
          <a:prstGeom prst="rect">
            <a:avLst/>
          </a:prstGeom>
          <a:noFill/>
          <a:ln>
            <a:noFill/>
          </a:ln>
        </p:spPr>
        <p:txBody>
          <a:bodyPr anchor="ctr"/>
          <a:p>
            <a:pPr algn="r">
              <a:lnSpc>
                <a:spcPct val="100000"/>
              </a:lnSpc>
            </a:pPr>
            <a:fld id="{9E42F6C7-7B39-422A-B079-B2A397B6EB95}" type="slidenum">
              <a:rPr b="0" lang="en-US" sz="1200" spc="-1" strike="noStrike">
                <a:solidFill>
                  <a:srgbClr val="8b8b8b"/>
                </a:solidFill>
                <a:latin typeface="Calibri"/>
              </a:rPr>
              <a:t>1</a:t>
            </a:fld>
            <a:endParaRPr b="0" lang="en-US" sz="1200" spc="-1" strike="noStrike">
              <a:latin typeface="Times New Roman"/>
            </a:endParaRPr>
          </a:p>
        </p:txBody>
      </p:sp>
      <p:sp>
        <p:nvSpPr>
          <p:cNvPr id="16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60" dur="indefinite" restart="never" nodeType="tmRoot">
          <p:childTnLst>
            <p:seq>
              <p:cTn id="261" dur="indefinite" nodeType="mainSeq">
                <p:childTnLst>
                  <p:par>
                    <p:cTn id="262" fill="hold">
                      <p:stCondLst>
                        <p:cond delay="indefinite"/>
                      </p:stCondLst>
                      <p:childTnLst>
                        <p:par>
                          <p:cTn id="263" fill="hold">
                            <p:stCondLst>
                              <p:cond delay="0"/>
                            </p:stCondLst>
                            <p:childTnLst>
                              <p:par>
                                <p:cTn id="264" nodeType="clickEffect" fill="hold" presetClass="entr" presetID="1">
                                  <p:stCondLst>
                                    <p:cond delay="0"/>
                                  </p:stCondLst>
                                  <p:childTnLst>
                                    <p:set>
                                      <p:cBhvr>
                                        <p:cTn id="265"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nodeType="clickEffect" fill="hold" presetClass="entr" presetID="1">
                                  <p:stCondLst>
                                    <p:cond delay="0"/>
                                  </p:stCondLst>
                                  <p:childTnLst>
                                    <p:set>
                                      <p:cBhvr>
                                        <p:cTn id="269"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nodeType="clickEffect" fill="hold" presetClass="entr" presetID="1">
                                  <p:stCondLst>
                                    <p:cond delay="0"/>
                                  </p:stCondLst>
                                  <p:childTnLst>
                                    <p:set>
                                      <p:cBhvr>
                                        <p:cTn id="273"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nodeType="clickEffect" fill="hold" presetClass="entr" presetID="1">
                                  <p:stCondLst>
                                    <p:cond delay="0"/>
                                  </p:stCondLst>
                                  <p:childTnLst>
                                    <p:set>
                                      <p:cBhvr>
                                        <p:cTn id="277"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1">
                                  <p:stCondLst>
                                    <p:cond delay="0"/>
                                  </p:stCondLst>
                                  <p:childTnLst>
                                    <p:set>
                                      <p:cBhvr>
                                        <p:cTn id="281"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Integrated development environments (IDEs)</a:t>
            </a:r>
            <a:endParaRPr b="0" lang="en-US" sz="4400" spc="-1" strike="noStrike">
              <a:solidFill>
                <a:srgbClr val="000000"/>
              </a:solidFill>
              <a:latin typeface="Calibri"/>
            </a:endParaRPr>
          </a:p>
        </p:txBody>
      </p:sp>
      <p:sp>
        <p:nvSpPr>
          <p:cNvPr id="16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development tools are often grouped to create an integrated development environment (IDE).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IDE is a set of software tools that supports different aspects of software development, within some common framework and user interface.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IDEs are created to support development in a specific programming language such as Java. The language IDE may be developed specially, or may be an instantiation of a general-purpose IDE, with specific language-support tools.</a:t>
            </a:r>
            <a:endParaRPr b="0" lang="en-US" sz="2800" spc="-1" strike="noStrike">
              <a:solidFill>
                <a:srgbClr val="000000"/>
              </a:solidFill>
              <a:latin typeface="Calibri"/>
            </a:endParaRPr>
          </a:p>
        </p:txBody>
      </p:sp>
      <p:sp>
        <p:nvSpPr>
          <p:cNvPr id="16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70" name="TextShape 4"/>
          <p:cNvSpPr txBox="1"/>
          <p:nvPr/>
        </p:nvSpPr>
        <p:spPr>
          <a:xfrm>
            <a:off x="8610480" y="6356520"/>
            <a:ext cx="2742840" cy="364680"/>
          </a:xfrm>
          <a:prstGeom prst="rect">
            <a:avLst/>
          </a:prstGeom>
          <a:noFill/>
          <a:ln>
            <a:noFill/>
          </a:ln>
        </p:spPr>
        <p:txBody>
          <a:bodyPr anchor="ctr"/>
          <a:p>
            <a:pPr algn="r">
              <a:lnSpc>
                <a:spcPct val="100000"/>
              </a:lnSpc>
            </a:pPr>
            <a:fld id="{59F921B8-F567-467A-A033-3C7BD187B1F2}" type="slidenum">
              <a:rPr b="0" lang="en-US" sz="1200" spc="-1" strike="noStrike">
                <a:solidFill>
                  <a:srgbClr val="8b8b8b"/>
                </a:solidFill>
                <a:latin typeface="Calibri"/>
              </a:rPr>
              <a:t>1</a:t>
            </a:fld>
            <a:endParaRPr b="0" lang="en-US" sz="1200" spc="-1" strike="noStrike">
              <a:latin typeface="Times New Roman"/>
            </a:endParaRPr>
          </a:p>
        </p:txBody>
      </p:sp>
      <p:sp>
        <p:nvSpPr>
          <p:cNvPr id="171"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82" dur="indefinite" restart="never" nodeType="tmRoot">
          <p:childTnLst>
            <p:seq>
              <p:cTn id="283" dur="indefinite" nodeType="mainSeq">
                <p:childTnLst>
                  <p:par>
                    <p:cTn id="284" fill="hold">
                      <p:stCondLst>
                        <p:cond delay="indefinite"/>
                      </p:stCondLst>
                      <p:childTnLst>
                        <p:par>
                          <p:cTn id="285" fill="hold">
                            <p:stCondLst>
                              <p:cond delay="0"/>
                            </p:stCondLst>
                            <p:childTnLst>
                              <p:par>
                                <p:cTn id="286" nodeType="clickEffect" fill="hold" presetClass="entr" presetID="1">
                                  <p:stCondLst>
                                    <p:cond delay="0"/>
                                  </p:stCondLst>
                                  <p:childTnLst>
                                    <p:set>
                                      <p:cBhvr>
                                        <p:cTn id="287"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nodeType="clickEffect" fill="hold" presetClass="entr" presetID="1">
                                  <p:stCondLst>
                                    <p:cond delay="0"/>
                                  </p:stCondLst>
                                  <p:childTnLst>
                                    <p:set>
                                      <p:cBhvr>
                                        <p:cTn id="291"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1">
                                  <p:stCondLst>
                                    <p:cond delay="0"/>
                                  </p:stCondLst>
                                  <p:childTnLst>
                                    <p:set>
                                      <p:cBhvr>
                                        <p:cTn id="295"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Component/system deployment factors</a:t>
            </a:r>
            <a:endParaRPr b="0" lang="en-US" sz="4400" spc="-1" strike="noStrike">
              <a:solidFill>
                <a:srgbClr val="000000"/>
              </a:solidFill>
              <a:latin typeface="Calibri"/>
            </a:endParaRPr>
          </a:p>
        </p:txBody>
      </p:sp>
      <p:sp>
        <p:nvSpPr>
          <p:cNvPr id="173" name="TextShape 2"/>
          <p:cNvSpPr txBox="1"/>
          <p:nvPr/>
        </p:nvSpPr>
        <p:spPr>
          <a:xfrm>
            <a:off x="1751400" y="1431000"/>
            <a:ext cx="8229240" cy="45255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If a component is designed for a specific hardware architecture, or relies on some other software system, it must obviously be deployed on a platform that provides the required hardware and software support.</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High availability systems may require components to be deployed on more than one platform. This means that, in the event of platform failure, an alternative implementation of the component is available.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b="0" lang="en-US" sz="2000" spc="-1" strike="noStrike">
              <a:solidFill>
                <a:srgbClr val="000000"/>
              </a:solidFill>
              <a:latin typeface="Calibri"/>
            </a:endParaRPr>
          </a:p>
        </p:txBody>
      </p:sp>
      <p:sp>
        <p:nvSpPr>
          <p:cNvPr id="17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75" name="TextShape 4"/>
          <p:cNvSpPr txBox="1"/>
          <p:nvPr/>
        </p:nvSpPr>
        <p:spPr>
          <a:xfrm>
            <a:off x="8610480" y="6356520"/>
            <a:ext cx="2742840" cy="364680"/>
          </a:xfrm>
          <a:prstGeom prst="rect">
            <a:avLst/>
          </a:prstGeom>
          <a:noFill/>
          <a:ln>
            <a:noFill/>
          </a:ln>
        </p:spPr>
        <p:txBody>
          <a:bodyPr anchor="ctr"/>
          <a:p>
            <a:pPr algn="r">
              <a:lnSpc>
                <a:spcPct val="100000"/>
              </a:lnSpc>
            </a:pPr>
            <a:fld id="{AF46EB45-A401-4A3E-9107-79C22344FE50}" type="slidenum">
              <a:rPr b="0" lang="en-US" sz="1200" spc="-1" strike="noStrike">
                <a:solidFill>
                  <a:srgbClr val="8b8b8b"/>
                </a:solidFill>
                <a:latin typeface="Calibri"/>
              </a:rPr>
              <a:t>1</a:t>
            </a:fld>
            <a:endParaRPr b="0" lang="en-US" sz="1200" spc="-1" strike="noStrike">
              <a:latin typeface="Times New Roman"/>
            </a:endParaRPr>
          </a:p>
        </p:txBody>
      </p:sp>
      <p:sp>
        <p:nvSpPr>
          <p:cNvPr id="17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296" dur="indefinite" restart="never" nodeType="tmRoot">
          <p:childTnLst>
            <p:seq>
              <p:cTn id="297" dur="indefinite" nodeType="mainSeq">
                <p:childTnLst>
                  <p:par>
                    <p:cTn id="298" fill="hold">
                      <p:stCondLst>
                        <p:cond delay="indefinite"/>
                      </p:stCondLst>
                      <p:childTnLst>
                        <p:par>
                          <p:cTn id="299" fill="hold">
                            <p:stCondLst>
                              <p:cond delay="0"/>
                            </p:stCondLst>
                            <p:childTnLst>
                              <p:par>
                                <p:cTn id="300" nodeType="clickEffect" fill="hold" presetClass="entr" presetID="1">
                                  <p:stCondLst>
                                    <p:cond delay="0"/>
                                  </p:stCondLst>
                                  <p:childTnLst>
                                    <p:set>
                                      <p:cBhvr>
                                        <p:cTn id="301"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nodeType="clickEffect" fill="hold" presetClass="entr" presetID="1">
                                  <p:stCondLst>
                                    <p:cond delay="0"/>
                                  </p:stCondLst>
                                  <p:childTnLst>
                                    <p:set>
                                      <p:cBhvr>
                                        <p:cTn id="305" dur="1" fill="hold">
                                          <p:stCondLst>
                                            <p:cond delay="0"/>
                                          </p:stCondLst>
                                        </p:cTn>
                                        <p:tgtEl>
                                          <p:spTgt spid="173">
                                            <p:txEl>
                                              <p:pRg st="1" end="1"/>
                                            </p:txEl>
                                          </p:spTgt>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nodeType="clickEffect" fill="hold" presetClass="entr" presetID="1">
                                  <p:stCondLst>
                                    <p:cond delay="0"/>
                                  </p:stCondLst>
                                  <p:childTnLst>
                                    <p:set>
                                      <p:cBhvr>
                                        <p:cTn id="309"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1981080" y="2285640"/>
            <a:ext cx="8229240" cy="1142640"/>
          </a:xfrm>
          <a:prstGeom prst="rect">
            <a:avLst/>
          </a:prstGeom>
          <a:noFill/>
          <a:ln>
            <a:noFill/>
          </a:ln>
        </p:spPr>
        <p:txBody>
          <a:bodyPr anchor="ctr"/>
          <a:p>
            <a:pPr algn="ctr">
              <a:lnSpc>
                <a:spcPct val="90000"/>
              </a:lnSpc>
            </a:pPr>
            <a:r>
              <a:rPr b="0" lang="en-US" sz="4400" spc="-1" strike="noStrike">
                <a:solidFill>
                  <a:srgbClr val="000000"/>
                </a:solidFill>
                <a:latin typeface="Calibri Light"/>
              </a:rPr>
              <a:t>Open source development</a:t>
            </a:r>
            <a:endParaRPr b="0" lang="en-US" sz="4400" spc="-1" strike="noStrike">
              <a:solidFill>
                <a:srgbClr val="000000"/>
              </a:solidFill>
              <a:latin typeface="Calibri"/>
            </a:endParaRPr>
          </a:p>
        </p:txBody>
      </p:sp>
      <p:sp>
        <p:nvSpPr>
          <p:cNvPr id="178"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sp>
        <p:nvSpPr>
          <p:cNvPr id="17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80" name="TextShape 4"/>
          <p:cNvSpPr txBox="1"/>
          <p:nvPr/>
        </p:nvSpPr>
        <p:spPr>
          <a:xfrm>
            <a:off x="8610480" y="6356520"/>
            <a:ext cx="2742840" cy="364680"/>
          </a:xfrm>
          <a:prstGeom prst="rect">
            <a:avLst/>
          </a:prstGeom>
          <a:noFill/>
          <a:ln>
            <a:noFill/>
          </a:ln>
        </p:spPr>
        <p:txBody>
          <a:bodyPr anchor="ctr"/>
          <a:p>
            <a:pPr algn="r">
              <a:lnSpc>
                <a:spcPct val="100000"/>
              </a:lnSpc>
            </a:pPr>
            <a:fld id="{E3CE6DFE-DE1C-405E-BA55-F31C9F02EE5B}" type="slidenum">
              <a:rPr b="0" lang="en-US" sz="1200" spc="-1" strike="noStrike">
                <a:solidFill>
                  <a:srgbClr val="8b8b8b"/>
                </a:solidFill>
                <a:latin typeface="Calibri"/>
              </a:rPr>
              <a:t>1</a:t>
            </a:fld>
            <a:endParaRPr b="0" lang="en-US" sz="1200" spc="-1" strike="noStrike">
              <a:latin typeface="Times New Roman"/>
            </a:endParaRPr>
          </a:p>
        </p:txBody>
      </p:sp>
      <p:sp>
        <p:nvSpPr>
          <p:cNvPr id="181"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10" dur="indefinite" restart="never" nodeType="tmRoot">
          <p:childTnLst>
            <p:seq>
              <p:cTn id="311"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Open source development</a:t>
            </a:r>
            <a:endParaRPr b="0" lang="en-US" sz="4400" spc="-1" strike="noStrike">
              <a:solidFill>
                <a:srgbClr val="000000"/>
              </a:solidFill>
              <a:latin typeface="Calibri"/>
            </a:endParaRPr>
          </a:p>
        </p:txBody>
      </p:sp>
      <p:sp>
        <p:nvSpPr>
          <p:cNvPr id="18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Open source development is an approach to software development in which the source code of a software system is published and volunteers are invited to participate in the development process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Its roots are in the Free Software Foundation (www.fsf.org), which advocates that source code should not be proprietary but rather should always be available for users to examine and modify as they wish.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Open source software extended this idea by using the Internet to recruit a much larger population of volunteer developers. Many of them are also users of the code. </a:t>
            </a:r>
            <a:endParaRPr b="0" lang="en-US" sz="2800" spc="-1" strike="noStrike">
              <a:solidFill>
                <a:srgbClr val="000000"/>
              </a:solidFill>
              <a:latin typeface="Calibri"/>
            </a:endParaRPr>
          </a:p>
        </p:txBody>
      </p:sp>
      <p:sp>
        <p:nvSpPr>
          <p:cNvPr id="18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85" name="TextShape 4"/>
          <p:cNvSpPr txBox="1"/>
          <p:nvPr/>
        </p:nvSpPr>
        <p:spPr>
          <a:xfrm>
            <a:off x="8610480" y="6356520"/>
            <a:ext cx="2742840" cy="364680"/>
          </a:xfrm>
          <a:prstGeom prst="rect">
            <a:avLst/>
          </a:prstGeom>
          <a:noFill/>
          <a:ln>
            <a:noFill/>
          </a:ln>
        </p:spPr>
        <p:txBody>
          <a:bodyPr anchor="ctr"/>
          <a:p>
            <a:pPr algn="r">
              <a:lnSpc>
                <a:spcPct val="100000"/>
              </a:lnSpc>
            </a:pPr>
            <a:fld id="{08A3E78F-31D1-4142-B4F6-5974242DA887}" type="slidenum">
              <a:rPr b="0" lang="en-US" sz="1200" spc="-1" strike="noStrike">
                <a:solidFill>
                  <a:srgbClr val="8b8b8b"/>
                </a:solidFill>
                <a:latin typeface="Calibri"/>
              </a:rPr>
              <a:t>1</a:t>
            </a:fld>
            <a:endParaRPr b="0" lang="en-US" sz="1200" spc="-1" strike="noStrike">
              <a:latin typeface="Times New Roman"/>
            </a:endParaRPr>
          </a:p>
        </p:txBody>
      </p:sp>
      <p:sp>
        <p:nvSpPr>
          <p:cNvPr id="18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12" dur="indefinite" restart="never" nodeType="tmRoot">
          <p:childTnLst>
            <p:seq>
              <p:cTn id="313" dur="indefinite" nodeType="mainSeq">
                <p:childTnLst>
                  <p:par>
                    <p:cTn id="314" fill="hold">
                      <p:stCondLst>
                        <p:cond delay="indefinite"/>
                      </p:stCondLst>
                      <p:childTnLst>
                        <p:par>
                          <p:cTn id="315" fill="hold">
                            <p:stCondLst>
                              <p:cond delay="0"/>
                            </p:stCondLst>
                            <p:childTnLst>
                              <p:par>
                                <p:cTn id="316" nodeType="clickEffect" fill="hold" presetClass="entr" presetID="1">
                                  <p:stCondLst>
                                    <p:cond delay="0"/>
                                  </p:stCondLst>
                                  <p:childTnLst>
                                    <p:set>
                                      <p:cBhvr>
                                        <p:cTn id="317"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nodeType="clickEffect" fill="hold" presetClass="entr" presetID="1">
                                  <p:stCondLst>
                                    <p:cond delay="0"/>
                                  </p:stCondLst>
                                  <p:childTnLst>
                                    <p:set>
                                      <p:cBhvr>
                                        <p:cTn id="321"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1">
                                  <p:stCondLst>
                                    <p:cond delay="0"/>
                                  </p:stCondLst>
                                  <p:childTnLst>
                                    <p:set>
                                      <p:cBhvr>
                                        <p:cTn id="325"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Open source systems</a:t>
            </a:r>
            <a:endParaRPr b="0" lang="en-US" sz="4400" spc="-1" strike="noStrike">
              <a:solidFill>
                <a:srgbClr val="000000"/>
              </a:solidFill>
              <a:latin typeface="Calibri"/>
            </a:endParaRPr>
          </a:p>
        </p:txBody>
      </p:sp>
      <p:sp>
        <p:nvSpPr>
          <p:cNvPr id="18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best-known open source product is, of course, the Linux operating system which is widely used as a server system and, increasingly, as a desktop environment.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Other important open source products are Java, the Apache web server and the mySQL</a:t>
            </a:r>
            <a:endParaRPr b="0" lang="en-US" sz="2800" spc="-1" strike="noStrike">
              <a:solidFill>
                <a:srgbClr val="000000"/>
              </a:solidFill>
              <a:latin typeface="Calibri"/>
            </a:endParaRPr>
          </a:p>
        </p:txBody>
      </p:sp>
      <p:sp>
        <p:nvSpPr>
          <p:cNvPr id="18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90" name="TextShape 4"/>
          <p:cNvSpPr txBox="1"/>
          <p:nvPr/>
        </p:nvSpPr>
        <p:spPr>
          <a:xfrm>
            <a:off x="8610480" y="6356520"/>
            <a:ext cx="2742840" cy="364680"/>
          </a:xfrm>
          <a:prstGeom prst="rect">
            <a:avLst/>
          </a:prstGeom>
          <a:noFill/>
          <a:ln>
            <a:noFill/>
          </a:ln>
        </p:spPr>
        <p:txBody>
          <a:bodyPr anchor="ctr"/>
          <a:p>
            <a:pPr algn="r">
              <a:lnSpc>
                <a:spcPct val="100000"/>
              </a:lnSpc>
            </a:pPr>
            <a:fld id="{BBE58579-EE79-4FD8-9180-6E8FDD629AEE}" type="slidenum">
              <a:rPr b="0" lang="en-US" sz="1200" spc="-1" strike="noStrike">
                <a:solidFill>
                  <a:srgbClr val="8b8b8b"/>
                </a:solidFill>
                <a:latin typeface="Calibri"/>
              </a:rPr>
              <a:t>1</a:t>
            </a:fld>
            <a:endParaRPr b="0" lang="en-US" sz="1200" spc="-1" strike="noStrike">
              <a:latin typeface="Times New Roman"/>
            </a:endParaRPr>
          </a:p>
        </p:txBody>
      </p:sp>
      <p:sp>
        <p:nvSpPr>
          <p:cNvPr id="191"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26" dur="indefinite" restart="never" nodeType="tmRoot">
          <p:childTnLst>
            <p:seq>
              <p:cTn id="327" dur="indefinite" nodeType="mainSeq">
                <p:childTnLst>
                  <p:par>
                    <p:cTn id="328" fill="hold">
                      <p:stCondLst>
                        <p:cond delay="indefinite"/>
                      </p:stCondLst>
                      <p:childTnLst>
                        <p:par>
                          <p:cTn id="329" fill="hold">
                            <p:stCondLst>
                              <p:cond delay="0"/>
                            </p:stCondLst>
                            <p:childTnLst>
                              <p:par>
                                <p:cTn id="330" nodeType="clickEffect" fill="hold" presetClass="entr" presetID="1">
                                  <p:stCondLst>
                                    <p:cond delay="0"/>
                                  </p:stCondLst>
                                  <p:childTnLst>
                                    <p:set>
                                      <p:cBhvr>
                                        <p:cTn id="331"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332" fill="hold">
                      <p:stCondLst>
                        <p:cond delay="indefinite"/>
                      </p:stCondLst>
                      <p:childTnLst>
                        <p:par>
                          <p:cTn id="333" fill="hold">
                            <p:stCondLst>
                              <p:cond delay="0"/>
                            </p:stCondLst>
                            <p:childTnLst>
                              <p:par>
                                <p:cTn id="334" nodeType="clickEffect" fill="hold" presetClass="entr" presetID="1">
                                  <p:stCondLst>
                                    <p:cond delay="0"/>
                                  </p:stCondLst>
                                  <p:childTnLst>
                                    <p:set>
                                      <p:cBhvr>
                                        <p:cTn id="335"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Open source issues</a:t>
            </a:r>
            <a:endParaRPr b="0" lang="en-US" sz="4400" spc="-1" strike="noStrike">
              <a:solidFill>
                <a:srgbClr val="000000"/>
              </a:solidFill>
              <a:latin typeface="Calibri"/>
            </a:endParaRPr>
          </a:p>
        </p:txBody>
      </p:sp>
      <p:sp>
        <p:nvSpPr>
          <p:cNvPr id="19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Should the product that is being developed make use of open source components?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Should an open source approach be used for the software’s development?</a:t>
            </a:r>
            <a:endParaRPr b="0" lang="en-US" sz="2800" spc="-1" strike="noStrike">
              <a:solidFill>
                <a:srgbClr val="000000"/>
              </a:solidFill>
              <a:latin typeface="Calibri"/>
            </a:endParaRPr>
          </a:p>
          <a:p>
            <a:pPr marL="228600" indent="-228240">
              <a:lnSpc>
                <a:spcPct val="90000"/>
              </a:lnSpc>
              <a:spcBef>
                <a:spcPts val="1001"/>
              </a:spcBef>
            </a:pPr>
            <a:endParaRPr b="0" lang="en-US" sz="2800" spc="-1" strike="noStrike">
              <a:solidFill>
                <a:srgbClr val="000000"/>
              </a:solidFill>
              <a:latin typeface="Calibri"/>
            </a:endParaRPr>
          </a:p>
        </p:txBody>
      </p:sp>
      <p:sp>
        <p:nvSpPr>
          <p:cNvPr id="19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195" name="TextShape 4"/>
          <p:cNvSpPr txBox="1"/>
          <p:nvPr/>
        </p:nvSpPr>
        <p:spPr>
          <a:xfrm>
            <a:off x="8610480" y="6356520"/>
            <a:ext cx="2742840" cy="364680"/>
          </a:xfrm>
          <a:prstGeom prst="rect">
            <a:avLst/>
          </a:prstGeom>
          <a:noFill/>
          <a:ln>
            <a:noFill/>
          </a:ln>
        </p:spPr>
        <p:txBody>
          <a:bodyPr anchor="ctr"/>
          <a:p>
            <a:pPr algn="r">
              <a:lnSpc>
                <a:spcPct val="100000"/>
              </a:lnSpc>
            </a:pPr>
            <a:fld id="{3C65D22C-5C1B-4C1C-9A4F-40F6B5D1D6C5}" type="slidenum">
              <a:rPr b="0" lang="en-US" sz="1200" spc="-1" strike="noStrike">
                <a:solidFill>
                  <a:srgbClr val="8b8b8b"/>
                </a:solidFill>
                <a:latin typeface="Calibri"/>
              </a:rPr>
              <a:t>1</a:t>
            </a:fld>
            <a:endParaRPr b="0" lang="en-US" sz="1200" spc="-1" strike="noStrike">
              <a:latin typeface="Times New Roman"/>
            </a:endParaRPr>
          </a:p>
        </p:txBody>
      </p:sp>
      <p:sp>
        <p:nvSpPr>
          <p:cNvPr id="19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36" dur="indefinite" restart="never" nodeType="tmRoot">
          <p:childTnLst>
            <p:seq>
              <p:cTn id="337" dur="indefinite" nodeType="mainSeq">
                <p:childTnLst>
                  <p:par>
                    <p:cTn id="338" fill="hold">
                      <p:stCondLst>
                        <p:cond delay="indefinite"/>
                      </p:stCondLst>
                      <p:childTnLst>
                        <p:par>
                          <p:cTn id="339" fill="hold">
                            <p:stCondLst>
                              <p:cond delay="0"/>
                            </p:stCondLst>
                            <p:childTnLst>
                              <p:par>
                                <p:cTn id="340" nodeType="clickEffect" fill="hold" presetClass="entr" presetID="1">
                                  <p:stCondLst>
                                    <p:cond delay="0"/>
                                  </p:stCondLst>
                                  <p:childTnLst>
                                    <p:set>
                                      <p:cBhvr>
                                        <p:cTn id="341"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342" fill="hold">
                      <p:stCondLst>
                        <p:cond delay="indefinite"/>
                      </p:stCondLst>
                      <p:childTnLst>
                        <p:par>
                          <p:cTn id="343" fill="hold">
                            <p:stCondLst>
                              <p:cond delay="0"/>
                            </p:stCondLst>
                            <p:childTnLst>
                              <p:par>
                                <p:cTn id="344" nodeType="clickEffect" fill="hold" presetClass="entr" presetID="1">
                                  <p:stCondLst>
                                    <p:cond delay="0"/>
                                  </p:stCondLst>
                                  <p:childTnLst>
                                    <p:set>
                                      <p:cBhvr>
                                        <p:cTn id="345"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Build or buy</a:t>
            </a:r>
            <a:endParaRPr b="0" lang="en-US" sz="4400" spc="-1" strike="noStrike">
              <a:solidFill>
                <a:srgbClr val="000000"/>
              </a:solidFill>
              <a:latin typeface="Calibri"/>
            </a:endParaRPr>
          </a:p>
        </p:txBody>
      </p:sp>
      <p:sp>
        <p:nvSpPr>
          <p:cNvPr id="9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a wide range of domains, it is now possible to buy off-the-shelf systems (COTS) that can be adapted and tailored to the users’ requirements.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For example, if you want to implement a medical records system, you can buy a package that is already used in hospitals. It can be cheaper and faster to use this approach rather than developing a system in a conventional programming language.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you develop an application in this way, the design process becomes concerned with how to use the configuration features of that system to deliver the system requirements.</a:t>
            </a:r>
            <a:endParaRPr b="0" lang="en-US" sz="2800" spc="-1" strike="noStrike">
              <a:solidFill>
                <a:srgbClr val="000000"/>
              </a:solidFill>
              <a:latin typeface="Calibri"/>
            </a:endParaRPr>
          </a:p>
        </p:txBody>
      </p:sp>
      <p:sp>
        <p:nvSpPr>
          <p:cNvPr id="91"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92" name="TextShape 4"/>
          <p:cNvSpPr txBox="1"/>
          <p:nvPr/>
        </p:nvSpPr>
        <p:spPr>
          <a:xfrm>
            <a:off x="8610480" y="6356520"/>
            <a:ext cx="2742840" cy="364680"/>
          </a:xfrm>
          <a:prstGeom prst="rect">
            <a:avLst/>
          </a:prstGeom>
          <a:noFill/>
          <a:ln>
            <a:noFill/>
          </a:ln>
        </p:spPr>
        <p:txBody>
          <a:bodyPr anchor="ctr"/>
          <a:p>
            <a:pPr algn="r">
              <a:lnSpc>
                <a:spcPct val="100000"/>
              </a:lnSpc>
            </a:pPr>
            <a:fld id="{374C5D50-8FB9-4D76-881E-E7BE10B60CBA}" type="slidenum">
              <a:rPr b="0" lang="en-US" sz="1200" spc="-1" strike="noStrike">
                <a:solidFill>
                  <a:srgbClr val="8b8b8b"/>
                </a:solidFill>
                <a:latin typeface="Calibri"/>
              </a:rPr>
              <a:t>1</a:t>
            </a:fld>
            <a:endParaRPr b="0" lang="en-US" sz="1200" spc="-1" strike="noStrike">
              <a:latin typeface="Times New Roman"/>
            </a:endParaRPr>
          </a:p>
        </p:txBody>
      </p:sp>
      <p:sp>
        <p:nvSpPr>
          <p:cNvPr id="93"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90">
                                            <p:txEl>
                                              <p:pRg st="0" end="0"/>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Open source business</a:t>
            </a:r>
            <a:endParaRPr b="0" lang="en-US" sz="4400" spc="-1" strike="noStrike">
              <a:solidFill>
                <a:srgbClr val="000000"/>
              </a:solidFill>
              <a:latin typeface="Calibri"/>
            </a:endParaRPr>
          </a:p>
        </p:txBody>
      </p:sp>
      <p:sp>
        <p:nvSpPr>
          <p:cNvPr id="19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More and more product companies are using an open source approach to development.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Their business model is not reliant on selling a software product but on selling support for that product.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9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200" name="TextShape 4"/>
          <p:cNvSpPr txBox="1"/>
          <p:nvPr/>
        </p:nvSpPr>
        <p:spPr>
          <a:xfrm>
            <a:off x="8610480" y="6356520"/>
            <a:ext cx="2742840" cy="364680"/>
          </a:xfrm>
          <a:prstGeom prst="rect">
            <a:avLst/>
          </a:prstGeom>
          <a:noFill/>
          <a:ln>
            <a:noFill/>
          </a:ln>
        </p:spPr>
        <p:txBody>
          <a:bodyPr anchor="ctr"/>
          <a:p>
            <a:pPr algn="r">
              <a:lnSpc>
                <a:spcPct val="100000"/>
              </a:lnSpc>
            </a:pPr>
            <a:fld id="{39ECF977-C90A-4288-A243-208530EA74BC}" type="slidenum">
              <a:rPr b="0" lang="en-US" sz="1200" spc="-1" strike="noStrike">
                <a:solidFill>
                  <a:srgbClr val="8b8b8b"/>
                </a:solidFill>
                <a:latin typeface="Calibri"/>
              </a:rPr>
              <a:t>1</a:t>
            </a:fld>
            <a:endParaRPr b="0" lang="en-US" sz="1200" spc="-1" strike="noStrike">
              <a:latin typeface="Times New Roman"/>
            </a:endParaRPr>
          </a:p>
        </p:txBody>
      </p:sp>
      <p:sp>
        <p:nvSpPr>
          <p:cNvPr id="201"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46" dur="indefinite" restart="never" nodeType="tmRoot">
          <p:childTnLst>
            <p:seq>
              <p:cTn id="347" dur="indefinite" nodeType="mainSeq">
                <p:childTnLst>
                  <p:par>
                    <p:cTn id="348" fill="hold">
                      <p:stCondLst>
                        <p:cond delay="indefinite"/>
                      </p:stCondLst>
                      <p:childTnLst>
                        <p:par>
                          <p:cTn id="349" fill="hold">
                            <p:stCondLst>
                              <p:cond delay="0"/>
                            </p:stCondLst>
                            <p:childTnLst>
                              <p:par>
                                <p:cTn id="350" nodeType="clickEffect" fill="hold" presetClass="entr" presetID="1">
                                  <p:stCondLst>
                                    <p:cond delay="0"/>
                                  </p:stCondLst>
                                  <p:childTnLst>
                                    <p:set>
                                      <p:cBhvr>
                                        <p:cTn id="351"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352" fill="hold">
                      <p:stCondLst>
                        <p:cond delay="indefinite"/>
                      </p:stCondLst>
                      <p:childTnLst>
                        <p:par>
                          <p:cTn id="353" fill="hold">
                            <p:stCondLst>
                              <p:cond delay="0"/>
                            </p:stCondLst>
                            <p:childTnLst>
                              <p:par>
                                <p:cTn id="354" nodeType="clickEffect" fill="hold" presetClass="entr" presetID="1">
                                  <p:stCondLst>
                                    <p:cond delay="0"/>
                                  </p:stCondLst>
                                  <p:childTnLst>
                                    <p:set>
                                      <p:cBhvr>
                                        <p:cTn id="355"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nodeType="clickEffect" fill="hold" presetClass="entr" presetID="1">
                                  <p:stCondLst>
                                    <p:cond delay="0"/>
                                  </p:stCondLst>
                                  <p:childTnLst>
                                    <p:set>
                                      <p:cBhvr>
                                        <p:cTn id="359"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Open source licensing</a:t>
            </a:r>
            <a:endParaRPr b="0" lang="en-US" sz="4400" spc="-1" strike="noStrike">
              <a:solidFill>
                <a:srgbClr val="000000"/>
              </a:solidFill>
              <a:latin typeface="Calibri"/>
            </a:endParaRPr>
          </a:p>
        </p:txBody>
      </p:sp>
      <p:sp>
        <p:nvSpPr>
          <p:cNvPr id="20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fundamental principle of open-source development is that source code should be freely available, this does not mean that anyone can do as they wish with that code.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Legally, the developer of the code (either a company or an individual) still owns the code. They can place restrictions on how it is used by including legally binding conditions in an open source software license.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Some open source developers believe that if an open source component is used to develop a new system, then that system should also be open source.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Others are willing to allow their code to be used without this restriction. The developed systems may be proprietary and sold as closed source systems.</a:t>
            </a:r>
            <a:endParaRPr b="0" lang="en-US" sz="2400" spc="-1" strike="noStrike">
              <a:solidFill>
                <a:srgbClr val="000000"/>
              </a:solidFill>
              <a:latin typeface="Calibri"/>
            </a:endParaRPr>
          </a:p>
        </p:txBody>
      </p:sp>
      <p:sp>
        <p:nvSpPr>
          <p:cNvPr id="20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205" name="TextShape 4"/>
          <p:cNvSpPr txBox="1"/>
          <p:nvPr/>
        </p:nvSpPr>
        <p:spPr>
          <a:xfrm>
            <a:off x="8610480" y="6356520"/>
            <a:ext cx="2742840" cy="364680"/>
          </a:xfrm>
          <a:prstGeom prst="rect">
            <a:avLst/>
          </a:prstGeom>
          <a:noFill/>
          <a:ln>
            <a:noFill/>
          </a:ln>
        </p:spPr>
        <p:txBody>
          <a:bodyPr anchor="ctr"/>
          <a:p>
            <a:pPr algn="r">
              <a:lnSpc>
                <a:spcPct val="100000"/>
              </a:lnSpc>
            </a:pPr>
            <a:fld id="{D0A9885C-D146-4774-8FE5-062D8276FC97}" type="slidenum">
              <a:rPr b="0" lang="en-US" sz="1200" spc="-1" strike="noStrike">
                <a:solidFill>
                  <a:srgbClr val="8b8b8b"/>
                </a:solidFill>
                <a:latin typeface="Calibri"/>
              </a:rPr>
              <a:t>1</a:t>
            </a:fld>
            <a:endParaRPr b="0" lang="en-US" sz="1200" spc="-1" strike="noStrike">
              <a:latin typeface="Times New Roman"/>
            </a:endParaRPr>
          </a:p>
        </p:txBody>
      </p:sp>
      <p:sp>
        <p:nvSpPr>
          <p:cNvPr id="20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60" dur="indefinite" restart="never" nodeType="tmRoot">
          <p:childTnLst>
            <p:seq>
              <p:cTn id="361" dur="indefinite" nodeType="mainSeq">
                <p:childTnLst>
                  <p:par>
                    <p:cTn id="362" fill="hold">
                      <p:stCondLst>
                        <p:cond delay="indefinite"/>
                      </p:stCondLst>
                      <p:childTnLst>
                        <p:par>
                          <p:cTn id="363" fill="hold">
                            <p:stCondLst>
                              <p:cond delay="0"/>
                            </p:stCondLst>
                            <p:childTnLst>
                              <p:par>
                                <p:cTn id="364" nodeType="clickEffect" fill="hold" presetClass="entr" presetID="1">
                                  <p:stCondLst>
                                    <p:cond delay="0"/>
                                  </p:stCondLst>
                                  <p:childTnLst>
                                    <p:set>
                                      <p:cBhvr>
                                        <p:cTn id="365" dur="1" fill="hold">
                                          <p:stCondLst>
                                            <p:cond delay="0"/>
                                          </p:stCondLst>
                                        </p:cTn>
                                        <p:tgtEl>
                                          <p:spTgt spid="203">
                                            <p:txEl>
                                              <p:pRg st="0" end="0"/>
                                            </p:txEl>
                                          </p:spTgt>
                                        </p:tgtEl>
                                        <p:attrNameLst>
                                          <p:attrName>style.visibility</p:attrName>
                                        </p:attrNameLst>
                                      </p:cBhvr>
                                      <p:to>
                                        <p:strVal val="visible"/>
                                      </p:to>
                                    </p:set>
                                  </p:childTnLst>
                                </p:cTn>
                              </p:par>
                              <p:par>
                                <p:cTn id="366" nodeType="withEffect" fill="hold" presetClass="entr" presetID="1">
                                  <p:stCondLst>
                                    <p:cond delay="0"/>
                                  </p:stCondLst>
                                  <p:childTnLst>
                                    <p:set>
                                      <p:cBhvr>
                                        <p:cTn id="367" dur="1" fill="hold">
                                          <p:stCondLst>
                                            <p:cond delay="0"/>
                                          </p:stCondLst>
                                        </p:cTn>
                                        <p:tgtEl>
                                          <p:spTgt spid="203">
                                            <p:txEl>
                                              <p:pRg st="1" end="1"/>
                                            </p:txEl>
                                          </p:spTgt>
                                        </p:tgtEl>
                                        <p:attrNameLst>
                                          <p:attrName>style.visibility</p:attrName>
                                        </p:attrNameLst>
                                      </p:cBhvr>
                                      <p:to>
                                        <p:strVal val="visible"/>
                                      </p:to>
                                    </p:set>
                                  </p:childTnLst>
                                </p:cTn>
                              </p:par>
                              <p:par>
                                <p:cTn id="368" nodeType="withEffect" fill="hold" presetClass="entr" presetID="1">
                                  <p:stCondLst>
                                    <p:cond delay="0"/>
                                  </p:stCondLst>
                                  <p:childTnLst>
                                    <p:set>
                                      <p:cBhvr>
                                        <p:cTn id="369" dur="1" fill="hold">
                                          <p:stCondLst>
                                            <p:cond delay="0"/>
                                          </p:stCondLst>
                                        </p:cTn>
                                        <p:tgtEl>
                                          <p:spTgt spid="203">
                                            <p:txEl>
                                              <p:pRg st="2" end="2"/>
                                            </p:txEl>
                                          </p:spTgt>
                                        </p:tgtEl>
                                        <p:attrNameLst>
                                          <p:attrName>style.visibility</p:attrName>
                                        </p:attrNameLst>
                                      </p:cBhvr>
                                      <p:to>
                                        <p:strVal val="visible"/>
                                      </p:to>
                                    </p:set>
                                  </p:childTnLst>
                                </p:cTn>
                              </p:par>
                              <p:par>
                                <p:cTn id="370" nodeType="withEffect" fill="hold" presetClass="entr" presetID="1">
                                  <p:stCondLst>
                                    <p:cond delay="0"/>
                                  </p:stCondLst>
                                  <p:childTnLst>
                                    <p:set>
                                      <p:cBhvr>
                                        <p:cTn id="371"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License models</a:t>
            </a:r>
            <a:endParaRPr b="0" lang="en-US" sz="4400" spc="-1" strike="noStrike">
              <a:solidFill>
                <a:srgbClr val="000000"/>
              </a:solidFill>
              <a:latin typeface="Calibri"/>
            </a:endParaRPr>
          </a:p>
        </p:txBody>
      </p:sp>
      <p:sp>
        <p:nvSpPr>
          <p:cNvPr id="20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The GNU General Public License (GPL). This is a so-called ‘reciprocal’ license that means that if you use open source software that is licensed under the GPL license, then you must make that software open source.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The GNU Lesser General Public License (LGPL) is a variant of the GPL license where you can write components that link to open source code without having to publish the source of these components.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Calibri"/>
              </a:rPr>
              <a:t>The Berkley Standard Distribution (BSD) License. This is a non-reciprocal license, which means you are not obliged to re-publish any changes or modifications made to open source code. You can include the code in proprietary systems that are sold.</a:t>
            </a:r>
            <a:endParaRPr b="0" lang="en-US" sz="2200" spc="-1" strike="noStrike">
              <a:solidFill>
                <a:srgbClr val="000000"/>
              </a:solidFill>
              <a:latin typeface="Calibri"/>
            </a:endParaRPr>
          </a:p>
        </p:txBody>
      </p:sp>
      <p:sp>
        <p:nvSpPr>
          <p:cNvPr id="209"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210" name="TextShape 4"/>
          <p:cNvSpPr txBox="1"/>
          <p:nvPr/>
        </p:nvSpPr>
        <p:spPr>
          <a:xfrm>
            <a:off x="8610480" y="6356520"/>
            <a:ext cx="2742840" cy="364680"/>
          </a:xfrm>
          <a:prstGeom prst="rect">
            <a:avLst/>
          </a:prstGeom>
          <a:noFill/>
          <a:ln>
            <a:noFill/>
          </a:ln>
        </p:spPr>
        <p:txBody>
          <a:bodyPr anchor="ctr"/>
          <a:p>
            <a:pPr algn="r">
              <a:lnSpc>
                <a:spcPct val="100000"/>
              </a:lnSpc>
            </a:pPr>
            <a:fld id="{CEAF8F68-C62E-4973-852D-9110FE2B8CC3}" type="slidenum">
              <a:rPr b="0" lang="en-US" sz="1200" spc="-1" strike="noStrike">
                <a:solidFill>
                  <a:srgbClr val="8b8b8b"/>
                </a:solidFill>
                <a:latin typeface="Calibri"/>
              </a:rPr>
              <a:t>1</a:t>
            </a:fld>
            <a:endParaRPr b="0" lang="en-US" sz="1200" spc="-1" strike="noStrike">
              <a:latin typeface="Times New Roman"/>
            </a:endParaRPr>
          </a:p>
        </p:txBody>
      </p:sp>
      <p:sp>
        <p:nvSpPr>
          <p:cNvPr id="211"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72" dur="indefinite" restart="never" nodeType="tmRoot">
          <p:childTnLst>
            <p:seq>
              <p:cTn id="373" dur="indefinite" nodeType="mainSeq">
                <p:childTnLst>
                  <p:par>
                    <p:cTn id="374" fill="hold">
                      <p:stCondLst>
                        <p:cond delay="indefinite"/>
                      </p:stCondLst>
                      <p:childTnLst>
                        <p:par>
                          <p:cTn id="375" fill="hold">
                            <p:stCondLst>
                              <p:cond delay="0"/>
                            </p:stCondLst>
                            <p:childTnLst>
                              <p:par>
                                <p:cTn id="376" nodeType="clickEffect" fill="hold" presetClass="entr" presetID="1">
                                  <p:stCondLst>
                                    <p:cond delay="0"/>
                                  </p:stCondLst>
                                  <p:childTnLst>
                                    <p:set>
                                      <p:cBhvr>
                                        <p:cTn id="377"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par>
                    <p:cTn id="378" fill="hold">
                      <p:stCondLst>
                        <p:cond delay="indefinite"/>
                      </p:stCondLst>
                      <p:childTnLst>
                        <p:par>
                          <p:cTn id="379" fill="hold">
                            <p:stCondLst>
                              <p:cond delay="0"/>
                            </p:stCondLst>
                            <p:childTnLst>
                              <p:par>
                                <p:cTn id="380" nodeType="clickEffect" fill="hold" presetClass="entr" presetID="1">
                                  <p:stCondLst>
                                    <p:cond delay="0"/>
                                  </p:stCondLst>
                                  <p:childTnLst>
                                    <p:set>
                                      <p:cBhvr>
                                        <p:cTn id="381" dur="1" fill="hold">
                                          <p:stCondLst>
                                            <p:cond delay="0"/>
                                          </p:stCondLst>
                                        </p:cTn>
                                        <p:tgtEl>
                                          <p:spTgt spid="208">
                                            <p:txEl>
                                              <p:pRg st="1" end="1"/>
                                            </p:txEl>
                                          </p:spTgt>
                                        </p:tgtEl>
                                        <p:attrNameLst>
                                          <p:attrName>style.visibility</p:attrName>
                                        </p:attrNameLst>
                                      </p:cBhvr>
                                      <p:to>
                                        <p:strVal val="visible"/>
                                      </p:to>
                                    </p:set>
                                  </p:childTnLst>
                                </p:cTn>
                              </p:par>
                            </p:childTnLst>
                          </p:cTn>
                        </p:par>
                      </p:childTnLst>
                    </p:cTn>
                  </p:par>
                  <p:par>
                    <p:cTn id="382" fill="hold">
                      <p:stCondLst>
                        <p:cond delay="indefinite"/>
                      </p:stCondLst>
                      <p:childTnLst>
                        <p:par>
                          <p:cTn id="383" fill="hold">
                            <p:stCondLst>
                              <p:cond delay="0"/>
                            </p:stCondLst>
                            <p:childTnLst>
                              <p:par>
                                <p:cTn id="384" nodeType="clickEffect" fill="hold" presetClass="entr" presetID="1">
                                  <p:stCondLst>
                                    <p:cond delay="0"/>
                                  </p:stCondLst>
                                  <p:childTnLst>
                                    <p:set>
                                      <p:cBhvr>
                                        <p:cTn id="385" dur="1" fill="hold">
                                          <p:stCondLst>
                                            <p:cond delay="0"/>
                                          </p:stCondLst>
                                        </p:cTn>
                                        <p:tgtEl>
                                          <p:spTgt spid="20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License management</a:t>
            </a:r>
            <a:endParaRPr b="0" lang="en-US" sz="4400" spc="-1" strike="noStrike">
              <a:solidFill>
                <a:srgbClr val="000000"/>
              </a:solidFill>
              <a:latin typeface="Calibri"/>
            </a:endParaRPr>
          </a:p>
        </p:txBody>
      </p:sp>
      <p:sp>
        <p:nvSpPr>
          <p:cNvPr id="21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Establish a system for maintaining information about open-source components that are downloaded and used.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 aware of the different types of licenses and understand how a component is licensed before it is used.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 aware of evolution pathways for components.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Educate people about open source.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Have auditing systems in place.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21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latin typeface="Calibri"/>
              </a:rPr>
              <a:t>Chapter 7 Design and Implementation</a:t>
            </a:r>
            <a:endParaRPr b="0" lang="en-US" sz="1200" spc="-1" strike="noStrike">
              <a:latin typeface="Times New Roman"/>
            </a:endParaRPr>
          </a:p>
        </p:txBody>
      </p:sp>
      <p:sp>
        <p:nvSpPr>
          <p:cNvPr id="215" name="TextShape 4"/>
          <p:cNvSpPr txBox="1"/>
          <p:nvPr/>
        </p:nvSpPr>
        <p:spPr>
          <a:xfrm>
            <a:off x="8610480" y="6356520"/>
            <a:ext cx="2742840" cy="364680"/>
          </a:xfrm>
          <a:prstGeom prst="rect">
            <a:avLst/>
          </a:prstGeom>
          <a:noFill/>
          <a:ln>
            <a:noFill/>
          </a:ln>
        </p:spPr>
        <p:txBody>
          <a:bodyPr anchor="ctr"/>
          <a:p>
            <a:pPr algn="r">
              <a:lnSpc>
                <a:spcPct val="100000"/>
              </a:lnSpc>
            </a:pPr>
            <a:fld id="{13B11F3B-DF67-489D-A3AB-164F4D7EEFFF}" type="slidenum">
              <a:rPr b="0" lang="en-US" sz="1200" spc="-1" strike="noStrike">
                <a:solidFill>
                  <a:srgbClr val="8b8b8b"/>
                </a:solidFill>
                <a:latin typeface="Calibri"/>
              </a:rPr>
              <a:t>&lt;number&gt;</a:t>
            </a:fld>
            <a:endParaRPr b="0" lang="en-US" sz="1200" spc="-1" strike="noStrike">
              <a:latin typeface="Times New Roman"/>
            </a:endParaRPr>
          </a:p>
        </p:txBody>
      </p:sp>
      <p:sp>
        <p:nvSpPr>
          <p:cNvPr id="216" name="TextShape 5"/>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latin typeface="Calibri"/>
              </a:rPr>
              <a:t>30/10/2014</a:t>
            </a:r>
            <a:endParaRPr b="0" lang="en-US" sz="1200" spc="-1" strike="noStrike">
              <a:latin typeface="Times New Roman"/>
            </a:endParaRPr>
          </a:p>
        </p:txBody>
      </p:sp>
    </p:spTree>
  </p:cSld>
  <p:timing>
    <p:tnLst>
      <p:par>
        <p:cTn id="386" dur="indefinite" restart="never" nodeType="tmRoot">
          <p:childTnLst>
            <p:seq>
              <p:cTn id="387" dur="indefinite" nodeType="mainSeq">
                <p:childTnLst>
                  <p:par>
                    <p:cTn id="388" fill="hold">
                      <p:stCondLst>
                        <p:cond delay="indefinite"/>
                      </p:stCondLst>
                      <p:childTnLst>
                        <p:par>
                          <p:cTn id="389" fill="hold">
                            <p:stCondLst>
                              <p:cond delay="0"/>
                            </p:stCondLst>
                            <p:childTnLst>
                              <p:par>
                                <p:cTn id="390" nodeType="clickEffect" fill="hold" presetClass="entr" presetID="1">
                                  <p:stCondLst>
                                    <p:cond delay="0"/>
                                  </p:stCondLst>
                                  <p:childTnLst>
                                    <p:set>
                                      <p:cBhvr>
                                        <p:cTn id="391"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392" fill="hold">
                      <p:stCondLst>
                        <p:cond delay="indefinite"/>
                      </p:stCondLst>
                      <p:childTnLst>
                        <p:par>
                          <p:cTn id="393" fill="hold">
                            <p:stCondLst>
                              <p:cond delay="0"/>
                            </p:stCondLst>
                            <p:childTnLst>
                              <p:par>
                                <p:cTn id="394" nodeType="clickEffect" fill="hold" presetClass="entr" presetID="1">
                                  <p:stCondLst>
                                    <p:cond delay="0"/>
                                  </p:stCondLst>
                                  <p:childTnLst>
                                    <p:set>
                                      <p:cBhvr>
                                        <p:cTn id="395"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1">
                                  <p:stCondLst>
                                    <p:cond delay="0"/>
                                  </p:stCondLst>
                                  <p:childTnLst>
                                    <p:set>
                                      <p:cBhvr>
                                        <p:cTn id="399"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400" fill="hold">
                      <p:stCondLst>
                        <p:cond delay="indefinite"/>
                      </p:stCondLst>
                      <p:childTnLst>
                        <p:par>
                          <p:cTn id="401" fill="hold">
                            <p:stCondLst>
                              <p:cond delay="0"/>
                            </p:stCondLst>
                            <p:childTnLst>
                              <p:par>
                                <p:cTn id="402" nodeType="clickEffect" fill="hold" presetClass="entr" presetID="1">
                                  <p:stCondLst>
                                    <p:cond delay="0"/>
                                  </p:stCondLst>
                                  <p:childTnLst>
                                    <p:set>
                                      <p:cBhvr>
                                        <p:cTn id="403"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nodeType="clickEffect" fill="hold" presetClass="entr" presetID="1">
                                  <p:stCondLst>
                                    <p:cond delay="0"/>
                                  </p:stCondLst>
                                  <p:childTnLst>
                                    <p:set>
                                      <p:cBhvr>
                                        <p:cTn id="407" dur="1" fill="hold">
                                          <p:stCondLst>
                                            <p:cond delay="0"/>
                                          </p:stCondLst>
                                        </p:cTn>
                                        <p:tgtEl>
                                          <p:spTgt spid="213">
                                            <p:txEl>
                                              <p:pRg st="4" end="4"/>
                                            </p:txEl>
                                          </p:spTgt>
                                        </p:tgtEl>
                                        <p:attrNameLst>
                                          <p:attrName>style.visibility</p:attrName>
                                        </p:attrNameLst>
                                      </p:cBhvr>
                                      <p:to>
                                        <p:strVal val="visible"/>
                                      </p:to>
                                    </p:set>
                                  </p:childTnLst>
                                </p:cTn>
                              </p:par>
                            </p:childTnLst>
                          </p:cTn>
                        </p:par>
                      </p:childTnLst>
                    </p:cTn>
                  </p:par>
                  <p:par>
                    <p:cTn id="408" fill="hold">
                      <p:stCondLst>
                        <p:cond delay="indefinite"/>
                      </p:stCondLst>
                      <p:childTnLst>
                        <p:par>
                          <p:cTn id="409" fill="hold">
                            <p:stCondLst>
                              <p:cond delay="0"/>
                            </p:stCondLst>
                            <p:childTnLst>
                              <p:par>
                                <p:cTn id="410" nodeType="clickEffect" fill="hold" presetClass="entr" presetID="1">
                                  <p:stCondLst>
                                    <p:cond delay="0"/>
                                  </p:stCondLst>
                                  <p:childTnLst>
                                    <p:set>
                                      <p:cBhvr>
                                        <p:cTn id="411" dur="1" fill="hold">
                                          <p:stCondLst>
                                            <p:cond delay="0"/>
                                          </p:stCondLst>
                                        </p:cTn>
                                        <p:tgtEl>
                                          <p:spTgt spid="21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Analysis vs Design</a:t>
            </a: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Analysis</a:t>
            </a:r>
            <a:r>
              <a:rPr b="0" lang="en-US" sz="2800" spc="-1" strike="noStrike">
                <a:solidFill>
                  <a:srgbClr val="000000"/>
                </a:solidFill>
                <a:latin typeface="Calibri"/>
              </a:rPr>
              <a:t> emphasizes an </a:t>
            </a:r>
            <a:r>
              <a:rPr b="0" i="1" lang="en-US" sz="2800" spc="-1" strike="noStrike">
                <a:solidFill>
                  <a:srgbClr val="000000"/>
                </a:solidFill>
                <a:latin typeface="Calibri"/>
              </a:rPr>
              <a:t>investigation</a:t>
            </a:r>
            <a:r>
              <a:rPr b="0" lang="en-US" sz="2800" spc="-1" strike="noStrike">
                <a:solidFill>
                  <a:srgbClr val="000000"/>
                </a:solidFill>
                <a:latin typeface="Calibri"/>
              </a:rPr>
              <a:t> of the problem and requirements, rather than a solution.</a:t>
            </a:r>
            <a:endParaRPr b="0" lang="en-US" sz="2800" spc="-1" strike="noStrike">
              <a:solidFill>
                <a:srgbClr val="000000"/>
              </a:solidFill>
              <a:latin typeface="Calibri"/>
            </a:endParaRPr>
          </a:p>
          <a:p>
            <a:pPr marL="457200">
              <a:lnSpc>
                <a:spcPct val="90000"/>
              </a:lnSpc>
              <a:spcBef>
                <a:spcPts val="499"/>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Design</a:t>
            </a:r>
            <a:r>
              <a:rPr b="0" lang="en-US" sz="2800" spc="-1" strike="noStrike">
                <a:solidFill>
                  <a:srgbClr val="000000"/>
                </a:solidFill>
                <a:latin typeface="Calibri"/>
              </a:rPr>
              <a:t> emphasizes a </a:t>
            </a:r>
            <a:r>
              <a:rPr b="0" i="1" lang="en-US" sz="2800" spc="-1" strike="noStrike">
                <a:solidFill>
                  <a:srgbClr val="000000"/>
                </a:solidFill>
                <a:latin typeface="Calibri"/>
              </a:rPr>
              <a:t>conceptual solution</a:t>
            </a:r>
            <a:r>
              <a:rPr b="0" lang="en-US" sz="2800" spc="-1" strike="noStrike">
                <a:solidFill>
                  <a:srgbClr val="000000"/>
                </a:solidFill>
                <a:latin typeface="Calibri"/>
              </a:rPr>
              <a:t> (in software and hardware) that fulfills</a:t>
            </a:r>
            <a:endParaRPr b="0" lang="en-US" sz="2800" spc="-1" strike="noStrike">
              <a:solidFill>
                <a:srgbClr val="000000"/>
              </a:solidFill>
              <a:latin typeface="Calibri"/>
            </a:endParaRPr>
          </a:p>
        </p:txBody>
      </p:sp>
    </p:spTree>
  </p:cSld>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Example of Analysis vs Design</a:t>
            </a: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 case diagram is used in analysis stage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Example of Analysis vs Design</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Sequence diagram is used in the design stage.</a:t>
            </a:r>
            <a:endParaRPr b="0" lang="en-US" sz="2800" spc="-1" strike="noStrike">
              <a:solidFill>
                <a:srgbClr val="00000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Design Patterns</a:t>
            </a:r>
            <a:endParaRPr b="0" lang="en-US"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design pattern</a:t>
            </a:r>
            <a:r>
              <a:rPr b="0" lang="en-US" sz="2800" spc="-1" strike="noStrike">
                <a:solidFill>
                  <a:srgbClr val="000000"/>
                </a:solidFill>
                <a:latin typeface="Calibri"/>
              </a:rPr>
              <a:t> is a general repeatable solution to a commonly occurring problem in software design.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design pattern isn't a finished design that can be transformed directly into code.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a:t>
            </a:r>
            <a:endParaRPr b="0" lang="en-US" sz="2800" spc="-1" strike="noStrike">
              <a:solidFill>
                <a:srgbClr val="000000"/>
              </a:solidFill>
              <a:latin typeface="Calibri"/>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0">
                                  <p:stCondLst>
                                    <p:cond delay="0"/>
                                  </p:stCondLst>
                                  <p:childTnLst>
                                    <p:set>
                                      <p:cBhvr>
                                        <p:cTn id="48" dur="1" fill="hold">
                                          <p:stCondLst>
                                            <p:cond delay="0"/>
                                          </p:stCondLst>
                                        </p:cTn>
                                        <p:tgtEl>
                                          <p:spTgt spid="101">
                                            <p:txEl>
                                              <p:pRg st="0" end="0"/>
                                            </p:txEl>
                                          </p:spTgt>
                                        </p:tgtEl>
                                        <p:attrNameLst>
                                          <p:attrName>style.visibility</p:attrName>
                                        </p:attrNameLst>
                                      </p:cBhvr>
                                      <p:to>
                                        <p:strVal val="visible"/>
                                      </p:to>
                                    </p:set>
                                    <p:animEffect filter="fade" transition="in">
                                      <p:cBhvr additive="repl">
                                        <p:cTn id="49" dur="2000"/>
                                        <p:tgtEl>
                                          <p:spTgt spid="101">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0">
                                  <p:stCondLst>
                                    <p:cond delay="0"/>
                                  </p:stCondLst>
                                  <p:childTnLst>
                                    <p:set>
                                      <p:cBhvr>
                                        <p:cTn id="53" dur="1" fill="hold">
                                          <p:stCondLst>
                                            <p:cond delay="0"/>
                                          </p:stCondLst>
                                        </p:cTn>
                                        <p:tgtEl>
                                          <p:spTgt spid="101">
                                            <p:txEl>
                                              <p:pRg st="1" end="1"/>
                                            </p:txEl>
                                          </p:spTgt>
                                        </p:tgtEl>
                                        <p:attrNameLst>
                                          <p:attrName>style.visibility</p:attrName>
                                        </p:attrNameLst>
                                      </p:cBhvr>
                                      <p:to>
                                        <p:strVal val="visible"/>
                                      </p:to>
                                    </p:set>
                                    <p:animEffect filter="fade" transition="in">
                                      <p:cBhvr additive="repl">
                                        <p:cTn id="54" dur="2000"/>
                                        <p:tgtEl>
                                          <p:spTgt spid="101">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dur="1" fill="hold">
                                          <p:stCondLst>
                                            <p:cond delay="0"/>
                                          </p:stCondLst>
                                        </p:cTn>
                                        <p:tgtEl>
                                          <p:spTgt spid="101">
                                            <p:txEl>
                                              <p:pRg st="2" end="2"/>
                                            </p:txEl>
                                          </p:spTgt>
                                        </p:tgtEl>
                                        <p:attrNameLst>
                                          <p:attrName>style.visibility</p:attrName>
                                        </p:attrNameLst>
                                      </p:cBhvr>
                                      <p:to>
                                        <p:strVal val="visible"/>
                                      </p:to>
                                    </p:set>
                                    <p:animEffect filter="fade" transition="in">
                                      <p:cBhvr additive="repl">
                                        <p:cTn id="59" dur="2000"/>
                                        <p:tgtEl>
                                          <p:spTgt spid="101">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Architectural Patterns vs Design Patterns</a:t>
            </a:r>
            <a:endParaRPr b="0" lang="en-US" sz="4400" spc="-1" strike="noStrike">
              <a:solidFill>
                <a:srgbClr val="000000"/>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architecture of an application refers to the larger structure and organization of the application, while a design pattern refers to a method of solving a specific type of problem, typically much more focused and lower level than the global structure of the system.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a design pattern can be a solution to the problem of an object's behavior depending on its internal state, or when the behavior of an object depends on the state of other objects in the system.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With </a:t>
            </a:r>
            <a:endParaRPr b="0" lang="en-US" sz="2800" spc="-1" strike="noStrike">
              <a:solidFill>
                <a:srgbClr val="000000"/>
              </a:solidFill>
              <a:latin typeface="Calibri"/>
            </a:endParaRPr>
          </a:p>
        </p:txBody>
      </p:sp>
    </p:spTree>
  </p:cSld>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103">
                                            <p:txEl>
                                              <p:pRg st="0" end="0"/>
                                            </p:txEl>
                                          </p:spTgt>
                                        </p:tgtEl>
                                        <p:attrNameLst>
                                          <p:attrName>style.visibility</p:attrName>
                                        </p:attrNameLst>
                                      </p:cBhvr>
                                      <p:to>
                                        <p:strVal val="visible"/>
                                      </p:to>
                                    </p:set>
                                    <p:animEffect filter="fade" transition="in">
                                      <p:cBhvr additive="repl">
                                        <p:cTn id="66" dur="2000"/>
                                        <p:tgtEl>
                                          <p:spTgt spid="103">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0">
                                  <p:stCondLst>
                                    <p:cond delay="0"/>
                                  </p:stCondLst>
                                  <p:childTnLst>
                                    <p:set>
                                      <p:cBhvr>
                                        <p:cTn id="70" dur="1" fill="hold">
                                          <p:stCondLst>
                                            <p:cond delay="0"/>
                                          </p:stCondLst>
                                        </p:cTn>
                                        <p:tgtEl>
                                          <p:spTgt spid="103">
                                            <p:txEl>
                                              <p:pRg st="1" end="1"/>
                                            </p:txEl>
                                          </p:spTgt>
                                        </p:tgtEl>
                                        <p:attrNameLst>
                                          <p:attrName>style.visibility</p:attrName>
                                        </p:attrNameLst>
                                      </p:cBhvr>
                                      <p:to>
                                        <p:strVal val="visible"/>
                                      </p:to>
                                    </p:set>
                                    <p:animEffect filter="fade" transition="in">
                                      <p:cBhvr additive="repl">
                                        <p:cTn id="71" dur="2000"/>
                                        <p:tgtEl>
                                          <p:spTgt spid="103">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0">
                                  <p:stCondLst>
                                    <p:cond delay="0"/>
                                  </p:stCondLst>
                                  <p:childTnLst>
                                    <p:set>
                                      <p:cBhvr>
                                        <p:cTn id="75" dur="1" fill="hold">
                                          <p:stCondLst>
                                            <p:cond delay="0"/>
                                          </p:stCondLst>
                                        </p:cTn>
                                        <p:tgtEl>
                                          <p:spTgt spid="103">
                                            <p:txEl>
                                              <p:pRg st="2" end="2"/>
                                            </p:txEl>
                                          </p:spTgt>
                                        </p:tgtEl>
                                        <p:attrNameLst>
                                          <p:attrName>style.visibility</p:attrName>
                                        </p:attrNameLst>
                                      </p:cBhvr>
                                      <p:to>
                                        <p:strVal val="visible"/>
                                      </p:to>
                                    </p:set>
                                    <p:animEffect filter="fade" transition="in">
                                      <p:cBhvr additive="repl">
                                        <p:cTn id="76" dur="2000"/>
                                        <p:tgtEl>
                                          <p:spTgt spid="103">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Types of Design Patterns</a:t>
            </a:r>
            <a:endParaRPr b="0" lang="en-US" sz="4400" spc="-1" strike="noStrike">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Creational Design Patterns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Structural Design Patterns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0">
                                  <p:stCondLst>
                                    <p:cond delay="0"/>
                                  </p:stCondLst>
                                  <p:childTnLst>
                                    <p:set>
                                      <p:cBhvr>
                                        <p:cTn id="82" dur="1" fill="hold">
                                          <p:stCondLst>
                                            <p:cond delay="0"/>
                                          </p:stCondLst>
                                        </p:cTn>
                                        <p:tgtEl>
                                          <p:spTgt spid="105">
                                            <p:txEl>
                                              <p:pRg st="0" end="0"/>
                                            </p:txEl>
                                          </p:spTgt>
                                        </p:tgtEl>
                                        <p:attrNameLst>
                                          <p:attrName>style.visibility</p:attrName>
                                        </p:attrNameLst>
                                      </p:cBhvr>
                                      <p:to>
                                        <p:strVal val="visible"/>
                                      </p:to>
                                    </p:set>
                                    <p:animEffect filter="fade" transition="in">
                                      <p:cBhvr additive="repl">
                                        <p:cTn id="83" dur="2000"/>
                                        <p:tgtEl>
                                          <p:spTgt spid="105">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0">
                                  <p:stCondLst>
                                    <p:cond delay="0"/>
                                  </p:stCondLst>
                                  <p:childTnLst>
                                    <p:set>
                                      <p:cBhvr>
                                        <p:cTn id="87" dur="1" fill="hold">
                                          <p:stCondLst>
                                            <p:cond delay="0"/>
                                          </p:stCondLst>
                                        </p:cTn>
                                        <p:tgtEl>
                                          <p:spTgt spid="105">
                                            <p:txEl>
                                              <p:pRg st="1" end="1"/>
                                            </p:txEl>
                                          </p:spTgt>
                                        </p:tgtEl>
                                        <p:attrNameLst>
                                          <p:attrName>style.visibility</p:attrName>
                                        </p:attrNameLst>
                                      </p:cBhvr>
                                      <p:to>
                                        <p:strVal val="visible"/>
                                      </p:to>
                                    </p:set>
                                    <p:animEffect filter="fade" transition="in">
                                      <p:cBhvr additive="repl">
                                        <p:cTn id="88" dur="2000"/>
                                        <p:tgtEl>
                                          <p:spTgt spid="105">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0">
                                  <p:stCondLst>
                                    <p:cond delay="0"/>
                                  </p:stCondLst>
                                  <p:childTnLst>
                                    <p:set>
                                      <p:cBhvr>
                                        <p:cTn id="92" dur="1" fill="hold">
                                          <p:stCondLst>
                                            <p:cond delay="0"/>
                                          </p:stCondLst>
                                        </p:cTn>
                                        <p:tgtEl>
                                          <p:spTgt spid="105">
                                            <p:txEl>
                                              <p:pRg st="2" end="2"/>
                                            </p:txEl>
                                          </p:spTgt>
                                        </p:tgtEl>
                                        <p:attrNameLst>
                                          <p:attrName>style.visibility</p:attrName>
                                        </p:attrNameLst>
                                      </p:cBhvr>
                                      <p:to>
                                        <p:strVal val="visible"/>
                                      </p:to>
                                    </p:set>
                                    <p:animEffect filter="fade" transition="in">
                                      <p:cBhvr additive="repl">
                                        <p:cTn id="93" dur="2000"/>
                                        <p:tgtEl>
                                          <p:spTgt spid="105">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240</TotalTime>
  <Application>LibreOffice/6.0.7.3$Linux_X86_64 LibreOffice_project/00m0$Build-3</Application>
  <Words>2143</Words>
  <Paragraphs>204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2021-04-18T05:20:00Z</dcterms:created>
  <dc:creator>Sara Qasim</dc:creator>
  <dc:description/>
  <dc:language>en-US</dc:language>
  <cp:lastModifiedBy/>
  <dcterms:modified xsi:type="dcterms:W3CDTF">2021-04-23T13:48:49Z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