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wmf" ContentType="image/x-wmf"/>
  <Override PartName="/ppt/media/image4.wmf" ContentType="image/x-wmf"/>
  <Override PartName="/ppt/media/image3.wmf" ContentType="image/x-wmf"/>
  <Override PartName="/ppt/media/image1.wmf" ContentType="image/x-wmf"/>
  <Override PartName="/ppt/media/image2.wmf" ContentType="image/x-wmf"/>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2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3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4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4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4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5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5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A4BE61BD-07D1-4175-AD69-A3BB798CC75F}" type="datetime">
              <a:rPr b="0" lang="en-US" sz="1200" spc="-1" strike="noStrike">
                <a:solidFill>
                  <a:srgbClr val="8b8b8b"/>
                </a:solidFill>
                <a:latin typeface="Calibri"/>
              </a:rPr>
              <a:t>4/30/21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BB94006-F69A-4135-B396-7615E93933A9}"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853FF857-B2E1-41DE-A84D-18E41C6EE6B6}" type="datetime">
              <a:rPr b="0" lang="en-US" sz="1200" spc="-1" strike="noStrike">
                <a:solidFill>
                  <a:srgbClr val="8b8b8b"/>
                </a:solidFill>
                <a:latin typeface="Calibri"/>
              </a:rPr>
              <a:t>4/30/21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00005791-CB6E-4B7F-BC4B-AFBDE297187A}"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838080" y="6356520"/>
            <a:ext cx="2742840" cy="364680"/>
          </a:xfrm>
          <a:prstGeom prst="rect">
            <a:avLst/>
          </a:prstGeom>
        </p:spPr>
        <p:txBody>
          <a:bodyPr anchor="ctr"/>
          <a:p>
            <a:pPr>
              <a:lnSpc>
                <a:spcPct val="100000"/>
              </a:lnSpc>
            </a:pPr>
            <a:fld id="{09F2BA8A-D79C-4E8E-B288-C32E72489E6F}" type="datetime">
              <a:rPr b="0" lang="en-US" sz="1200" spc="-1" strike="noStrike">
                <a:solidFill>
                  <a:srgbClr val="8b8b8b"/>
                </a:solidFill>
                <a:latin typeface="Calibri"/>
              </a:rPr>
              <a:t>4/30/21</a:t>
            </a:fld>
            <a:endParaRPr b="0" lang="en-US" sz="1200" spc="-1" strike="noStrike">
              <a:latin typeface="Times New Roman"/>
            </a:endParaRPr>
          </a:p>
        </p:txBody>
      </p:sp>
      <p:sp>
        <p:nvSpPr>
          <p:cNvPr id="83" name="PlaceHolder 2"/>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84" name="PlaceHolder 3"/>
          <p:cNvSpPr>
            <a:spLocks noGrp="1"/>
          </p:cNvSpPr>
          <p:nvPr>
            <p:ph type="sldNum"/>
          </p:nvPr>
        </p:nvSpPr>
        <p:spPr>
          <a:xfrm>
            <a:off x="8610480" y="6356520"/>
            <a:ext cx="2742840" cy="364680"/>
          </a:xfrm>
          <a:prstGeom prst="rect">
            <a:avLst/>
          </a:prstGeom>
        </p:spPr>
        <p:txBody>
          <a:bodyPr anchor="ctr"/>
          <a:p>
            <a:pPr algn="r">
              <a:lnSpc>
                <a:spcPct val="100000"/>
              </a:lnSpc>
            </a:pPr>
            <a:fld id="{68AC4526-5C9F-4430-B5BB-A4A4DCBB530F}" type="slidenum">
              <a:rPr b="0" lang="en-US" sz="1200" spc="-1" strike="noStrike">
                <a:solidFill>
                  <a:srgbClr val="8b8b8b"/>
                </a:solidFill>
                <a:latin typeface="Calibri"/>
              </a:rPr>
              <a:t>&lt;number&gt;</a:t>
            </a:fld>
            <a:endParaRPr b="0" lang="en-US" sz="12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914400" y="2130480"/>
            <a:ext cx="1036296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24" name="PlaceHolder 2"/>
          <p:cNvSpPr>
            <a:spLocks noGrp="1"/>
          </p:cNvSpPr>
          <p:nvPr>
            <p:ph type="dt"/>
          </p:nvPr>
        </p:nvSpPr>
        <p:spPr>
          <a:xfrm>
            <a:off x="609480" y="6356520"/>
            <a:ext cx="2844360" cy="364680"/>
          </a:xfrm>
          <a:prstGeom prst="rect">
            <a:avLst/>
          </a:prstGeom>
        </p:spPr>
        <p:txBody>
          <a:bodyPr anchor="ctr"/>
          <a:p>
            <a:pPr>
              <a:lnSpc>
                <a:spcPct val="100000"/>
              </a:lnSpc>
            </a:pPr>
            <a:fld id="{F819635F-5410-4DF1-B0D8-305ED49E92B3}" type="datetime">
              <a:rPr b="0" lang="en-US" sz="1200" spc="-1" strike="noStrike">
                <a:solidFill>
                  <a:srgbClr val="8b8b8b"/>
                </a:solidFill>
                <a:latin typeface="Calibri"/>
              </a:rPr>
              <a:t>4/30/21</a:t>
            </a:fld>
            <a:endParaRPr b="0" lang="en-US" sz="1200" spc="-1" strike="noStrike">
              <a:latin typeface="Times New Roman"/>
            </a:endParaRPr>
          </a:p>
        </p:txBody>
      </p:sp>
      <p:sp>
        <p:nvSpPr>
          <p:cNvPr id="125" name="PlaceHolder 3"/>
          <p:cNvSpPr>
            <a:spLocks noGrp="1"/>
          </p:cNvSpPr>
          <p:nvPr>
            <p:ph type="ftr"/>
          </p:nvPr>
        </p:nvSpPr>
        <p:spPr>
          <a:xfrm>
            <a:off x="4165200" y="6356520"/>
            <a:ext cx="3860280" cy="364680"/>
          </a:xfrm>
          <a:prstGeom prst="rect">
            <a:avLst/>
          </a:prstGeom>
        </p:spPr>
        <p:txBody>
          <a:bodyPr anchor="ctr"/>
          <a:p>
            <a:endParaRPr b="0" lang="en-US" sz="2400" spc="-1" strike="noStrike">
              <a:latin typeface="Times New Roman"/>
            </a:endParaRPr>
          </a:p>
        </p:txBody>
      </p:sp>
      <p:sp>
        <p:nvSpPr>
          <p:cNvPr id="126" name="PlaceHolder 4"/>
          <p:cNvSpPr>
            <a:spLocks noGrp="1"/>
          </p:cNvSpPr>
          <p:nvPr>
            <p:ph type="sldNum"/>
          </p:nvPr>
        </p:nvSpPr>
        <p:spPr>
          <a:xfrm>
            <a:off x="8737200" y="6356520"/>
            <a:ext cx="2844360" cy="364680"/>
          </a:xfrm>
          <a:prstGeom prst="rect">
            <a:avLst/>
          </a:prstGeom>
        </p:spPr>
        <p:txBody>
          <a:bodyPr anchor="ctr"/>
          <a:p>
            <a:pPr algn="r">
              <a:lnSpc>
                <a:spcPct val="100000"/>
              </a:lnSpc>
            </a:pPr>
            <a:fld id="{F29745EE-3531-42E2-AF9E-2AB12035A6E6}" type="slidenum">
              <a:rPr b="0" lang="en-US" sz="1200" spc="-1" strike="noStrike">
                <a:solidFill>
                  <a:srgbClr val="8b8b8b"/>
                </a:solidFill>
                <a:latin typeface="Calibri"/>
              </a:rPr>
              <a:t>&lt;number&gt;</a:t>
            </a:fld>
            <a:endParaRPr b="0" lang="en-US" sz="1200" spc="-1" strike="noStrike">
              <a:latin typeface="Times New Roman"/>
            </a:endParaRPr>
          </a:p>
        </p:txBody>
      </p:sp>
      <p:sp>
        <p:nvSpPr>
          <p:cNvPr id="12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914400" y="2130480"/>
            <a:ext cx="10362960" cy="1469520"/>
          </a:xfrm>
          <a:prstGeom prst="rect">
            <a:avLst/>
          </a:prstGeom>
          <a:noFill/>
          <a:ln>
            <a:noFill/>
          </a:ln>
        </p:spPr>
        <p:txBody>
          <a:bodyPr anchor="ctr"/>
          <a:p>
            <a:pPr algn="ctr">
              <a:lnSpc>
                <a:spcPct val="100000"/>
              </a:lnSpc>
            </a:pPr>
            <a:r>
              <a:rPr b="0" lang="en-US" sz="4400" spc="-1" strike="noStrike">
                <a:solidFill>
                  <a:srgbClr val="000000"/>
                </a:solidFill>
                <a:latin typeface="Calibri"/>
              </a:rPr>
              <a:t>Introduction to Software Engineering</a:t>
            </a:r>
            <a:endParaRPr b="0" lang="en-US" sz="4400" spc="-1" strike="noStrike">
              <a:solidFill>
                <a:srgbClr val="000000"/>
              </a:solidFill>
              <a:latin typeface="Calibri"/>
            </a:endParaRPr>
          </a:p>
        </p:txBody>
      </p:sp>
      <p:sp>
        <p:nvSpPr>
          <p:cNvPr id="165" name="TextShape 2"/>
          <p:cNvSpPr txBox="1"/>
          <p:nvPr/>
        </p:nvSpPr>
        <p:spPr>
          <a:xfrm>
            <a:off x="1828800" y="3886200"/>
            <a:ext cx="8534160" cy="1752120"/>
          </a:xfrm>
          <a:prstGeom prst="rect">
            <a:avLst/>
          </a:prstGeom>
          <a:noFill/>
          <a:ln>
            <a:noFill/>
          </a:ln>
        </p:spPr>
        <p:txBody>
          <a:bodyPr/>
          <a:p>
            <a:pPr algn="r">
              <a:lnSpc>
                <a:spcPct val="100000"/>
              </a:lnSpc>
              <a:spcBef>
                <a:spcPts val="641"/>
              </a:spcBef>
            </a:pPr>
            <a:r>
              <a:rPr b="0" lang="en-US" sz="3200" spc="-1" strike="noStrike">
                <a:solidFill>
                  <a:srgbClr val="8b8b8b"/>
                </a:solidFill>
                <a:latin typeface="Calibri"/>
              </a:rPr>
              <a:t>By</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Sara Rehmat</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MS(CS)</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Inspections and testing </a:t>
            </a:r>
            <a:endParaRPr b="0" lang="en-US" sz="4400" spc="-1" strike="noStrike">
              <a:solidFill>
                <a:srgbClr val="000000"/>
              </a:solidFill>
              <a:latin typeface="Calibri"/>
            </a:endParaRPr>
          </a:p>
        </p:txBody>
      </p:sp>
      <p:sp>
        <p:nvSpPr>
          <p:cNvPr id="207" name="TextShape 2"/>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208" name="TextShape 3"/>
          <p:cNvSpPr txBox="1"/>
          <p:nvPr/>
        </p:nvSpPr>
        <p:spPr>
          <a:xfrm>
            <a:off x="8610480" y="6356520"/>
            <a:ext cx="2742840" cy="364680"/>
          </a:xfrm>
          <a:prstGeom prst="rect">
            <a:avLst/>
          </a:prstGeom>
          <a:noFill/>
          <a:ln>
            <a:noFill/>
          </a:ln>
        </p:spPr>
        <p:txBody>
          <a:bodyPr anchor="ctr"/>
          <a:p>
            <a:pPr algn="r">
              <a:lnSpc>
                <a:spcPct val="100000"/>
              </a:lnSpc>
            </a:pPr>
            <a:fld id="{4EB1394B-2207-4B35-B61E-0C5F11622E73}" type="slidenum">
              <a:rPr b="0" lang="en-US" sz="1200" spc="-1" strike="noStrike">
                <a:solidFill>
                  <a:srgbClr val="8b8b8b"/>
                </a:solidFill>
                <a:latin typeface="Calibri"/>
              </a:rPr>
              <a:t>&lt;number&gt;</a:t>
            </a:fld>
            <a:endParaRPr b="0" lang="en-US" sz="1200" spc="-1" strike="noStrike">
              <a:latin typeface="Times New Roman"/>
            </a:endParaRPr>
          </a:p>
        </p:txBody>
      </p:sp>
      <p:pic>
        <p:nvPicPr>
          <p:cNvPr id="209" name="Picture 7" descr=""/>
          <p:cNvPicPr/>
          <p:nvPr/>
        </p:nvPicPr>
        <p:blipFill>
          <a:blip r:embed="rId1"/>
          <a:stretch/>
        </p:blipFill>
        <p:spPr>
          <a:xfrm>
            <a:off x="1769400" y="1859760"/>
            <a:ext cx="8441280" cy="3538080"/>
          </a:xfrm>
          <a:prstGeom prst="rect">
            <a:avLst/>
          </a:prstGeom>
          <a:ln>
            <a:noFill/>
          </a:ln>
        </p:spPr>
      </p:pic>
      <p:sp>
        <p:nvSpPr>
          <p:cNvPr id="210" name="TextShape 4"/>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Software inspections</a:t>
            </a:r>
            <a:endParaRPr b="0" lang="en-US" sz="4400" spc="-1" strike="noStrike">
              <a:solidFill>
                <a:srgbClr val="000000"/>
              </a:solidFill>
              <a:latin typeface="Calibri"/>
            </a:endParaRPr>
          </a:p>
        </p:txBody>
      </p:sp>
      <p:sp>
        <p:nvSpPr>
          <p:cNvPr id="21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These involve people examining the source representation with the aim of discovering anomalies and defects.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Inspections not require execution of a system so may be used before implementation.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They may be applied to any representation of the system (requirements, design,configuration data, test data, etc.).</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
        <p:nvSpPr>
          <p:cNvPr id="213"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214" name="TextShape 4"/>
          <p:cNvSpPr txBox="1"/>
          <p:nvPr/>
        </p:nvSpPr>
        <p:spPr>
          <a:xfrm>
            <a:off x="8610480" y="6356520"/>
            <a:ext cx="2742840" cy="364680"/>
          </a:xfrm>
          <a:prstGeom prst="rect">
            <a:avLst/>
          </a:prstGeom>
          <a:noFill/>
          <a:ln>
            <a:noFill/>
          </a:ln>
        </p:spPr>
        <p:txBody>
          <a:bodyPr anchor="ctr"/>
          <a:p>
            <a:pPr algn="r">
              <a:lnSpc>
                <a:spcPct val="100000"/>
              </a:lnSpc>
            </a:pPr>
            <a:fld id="{229023AE-7A6D-49B5-9894-F1D4E85966FD}" type="slidenum">
              <a:rPr b="0" lang="en-US" sz="1200" spc="-1" strike="noStrike">
                <a:solidFill>
                  <a:srgbClr val="8b8b8b"/>
                </a:solidFill>
                <a:latin typeface="Calibri"/>
              </a:rPr>
              <a:t>&lt;number&gt;</a:t>
            </a:fld>
            <a:endParaRPr b="0" lang="en-US" sz="1200" spc="-1" strike="noStrike">
              <a:latin typeface="Times New Roman"/>
            </a:endParaRPr>
          </a:p>
        </p:txBody>
      </p:sp>
      <p:sp>
        <p:nvSpPr>
          <p:cNvPr id="215"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Advantages of inspections</a:t>
            </a:r>
            <a:endParaRPr b="0" lang="en-US" sz="4400" spc="-1" strike="noStrike">
              <a:solidFill>
                <a:srgbClr val="000000"/>
              </a:solidFill>
              <a:latin typeface="Calibri"/>
            </a:endParaRPr>
          </a:p>
        </p:txBody>
      </p:sp>
      <p:sp>
        <p:nvSpPr>
          <p:cNvPr id="21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During testing, errors can mask (hide) other errors. Because inspection is a static process, you don’t have to be concerned with interactions between errors.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Incomplete versions of a system can be inspected without additional costs. If a program is incomplete, then you need to develop specialized test harnesses to test the parts that are available.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218"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219" name="TextShape 4"/>
          <p:cNvSpPr txBox="1"/>
          <p:nvPr/>
        </p:nvSpPr>
        <p:spPr>
          <a:xfrm>
            <a:off x="8610480" y="6356520"/>
            <a:ext cx="2742840" cy="364680"/>
          </a:xfrm>
          <a:prstGeom prst="rect">
            <a:avLst/>
          </a:prstGeom>
          <a:noFill/>
          <a:ln>
            <a:noFill/>
          </a:ln>
        </p:spPr>
        <p:txBody>
          <a:bodyPr anchor="ctr"/>
          <a:p>
            <a:pPr algn="r">
              <a:lnSpc>
                <a:spcPct val="100000"/>
              </a:lnSpc>
            </a:pPr>
            <a:fld id="{3A1EEE30-A4A8-4F42-8413-1C5AE89728A0}" type="slidenum">
              <a:rPr b="0" lang="en-US" sz="1200" spc="-1" strike="noStrike">
                <a:solidFill>
                  <a:srgbClr val="8b8b8b"/>
                </a:solidFill>
                <a:latin typeface="Calibri"/>
              </a:rPr>
              <a:t>&lt;number&gt;</a:t>
            </a:fld>
            <a:endParaRPr b="0" lang="en-US" sz="1200" spc="-1" strike="noStrike">
              <a:latin typeface="Times New Roman"/>
            </a:endParaRPr>
          </a:p>
        </p:txBody>
      </p:sp>
      <p:sp>
        <p:nvSpPr>
          <p:cNvPr id="220"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155" dur="indefinite" restart="never" nodeType="tmRoot">
          <p:childTnLst>
            <p:seq>
              <p:cTn id="156" dur="indefinite" nodeType="mainSeq">
                <p:childTnLst>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17">
                                            <p:txEl>
                                              <p:pRg st="0" end="0"/>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217">
                                            <p:txEl>
                                              <p:pRg st="1" end="1"/>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1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Inspections and testing</a:t>
            </a:r>
            <a:endParaRPr b="0" lang="en-US" sz="4400" spc="-1" strike="noStrike">
              <a:solidFill>
                <a:srgbClr val="000000"/>
              </a:solidFill>
              <a:latin typeface="Calibri"/>
            </a:endParaRPr>
          </a:p>
        </p:txBody>
      </p:sp>
      <p:sp>
        <p:nvSpPr>
          <p:cNvPr id="22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Inspections and testing are complementary and not opposing verification techniques.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Both should be used during the V &amp; V process.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Inspections can check conformance with a specification but not conformance with the customer’s real requirements.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
        <p:nvSpPr>
          <p:cNvPr id="223"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224" name="TextShape 4"/>
          <p:cNvSpPr txBox="1"/>
          <p:nvPr/>
        </p:nvSpPr>
        <p:spPr>
          <a:xfrm>
            <a:off x="8610480" y="6356520"/>
            <a:ext cx="2742840" cy="364680"/>
          </a:xfrm>
          <a:prstGeom prst="rect">
            <a:avLst/>
          </a:prstGeom>
          <a:noFill/>
          <a:ln>
            <a:noFill/>
          </a:ln>
        </p:spPr>
        <p:txBody>
          <a:bodyPr anchor="ctr"/>
          <a:p>
            <a:pPr algn="r">
              <a:lnSpc>
                <a:spcPct val="100000"/>
              </a:lnSpc>
            </a:pPr>
            <a:fld id="{35837A7F-2915-4354-A453-9831B2B7929A}" type="slidenum">
              <a:rPr b="0" lang="en-US" sz="1200" spc="-1" strike="noStrike">
                <a:solidFill>
                  <a:srgbClr val="8b8b8b"/>
                </a:solidFill>
                <a:latin typeface="Calibri"/>
              </a:rPr>
              <a:t>&lt;number&gt;</a:t>
            </a:fld>
            <a:endParaRPr b="0" lang="en-US" sz="1200" spc="-1" strike="noStrike">
              <a:latin typeface="Times New Roman"/>
            </a:endParaRPr>
          </a:p>
        </p:txBody>
      </p:sp>
      <p:sp>
        <p:nvSpPr>
          <p:cNvPr id="225"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222">
                                            <p:txEl>
                                              <p:pRg st="0" end="0"/>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222">
                                            <p:txEl>
                                              <p:pRg st="1" end="1"/>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222">
                                            <p:txEl>
                                              <p:pRg st="2" end="2"/>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22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98108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Verification vs validation</a:t>
            </a:r>
            <a:endParaRPr b="0" lang="en-US" sz="2400" spc="-1" strike="noStrike">
              <a:latin typeface="Arial"/>
            </a:endParaRPr>
          </a:p>
        </p:txBody>
      </p:sp>
      <p:sp>
        <p:nvSpPr>
          <p:cNvPr id="227" name="CustomShape 2"/>
          <p:cNvSpPr/>
          <p:nvPr/>
        </p:nvSpPr>
        <p:spPr>
          <a:xfrm>
            <a:off x="1981080" y="1600200"/>
            <a:ext cx="8228880" cy="4525200"/>
          </a:xfrm>
          <a:prstGeom prst="rect">
            <a:avLst/>
          </a:prstGeom>
          <a:noFill/>
          <a:ln>
            <a:noFill/>
          </a:ln>
        </p:spPr>
        <p:style>
          <a:lnRef idx="0"/>
          <a:fillRef idx="0"/>
          <a:effectRef idx="0"/>
          <a:fontRef idx="minor"/>
        </p:style>
        <p:txBody>
          <a:bodyPr lIns="90720" rIns="90720" tIns="44640" bIns="44640"/>
          <a:p>
            <a:pPr marL="343080" indent="-342360">
              <a:lnSpc>
                <a:spcPct val="100000"/>
              </a:lnSpc>
              <a:spcBef>
                <a:spcPts val="601"/>
              </a:spcBef>
              <a:spcAft>
                <a:spcPts val="601"/>
              </a:spcAft>
              <a:buClr>
                <a:srgbClr val="000000"/>
              </a:buClr>
              <a:buFont typeface="Wingdings" charset="2"/>
              <a:buChar char=""/>
            </a:pPr>
            <a:r>
              <a:rPr b="0" lang="en-US" sz="2400" spc="-1" strike="noStrike">
                <a:solidFill>
                  <a:srgbClr val="000000"/>
                </a:solidFill>
                <a:latin typeface="Arial"/>
                <a:ea typeface="ＭＳ Ｐゴシック"/>
              </a:rPr>
              <a:t>Verification</a:t>
            </a:r>
            <a:r>
              <a:rPr b="0" lang="en-US" sz="2400" spc="-1" strike="noStrike">
                <a:solidFill>
                  <a:srgbClr val="46424d"/>
                </a:solidFill>
                <a:latin typeface="Arial"/>
                <a:ea typeface="ＭＳ Ｐゴシック"/>
              </a:rPr>
              <a:t>: </a:t>
            </a:r>
            <a:br/>
            <a:r>
              <a:rPr b="0" lang="en-US" sz="2400" spc="-1" strike="noStrike">
                <a:solidFill>
                  <a:srgbClr val="46424d"/>
                </a:solidFill>
                <a:latin typeface="Arial"/>
                <a:ea typeface="ＭＳ Ｐゴシック"/>
              </a:rPr>
              <a:t>	</a:t>
            </a:r>
            <a:r>
              <a:rPr b="0" lang="en-US" sz="2400" spc="-1" strike="noStrike">
                <a:solidFill>
                  <a:srgbClr val="46424d"/>
                </a:solidFill>
                <a:latin typeface="Arial"/>
                <a:ea typeface="ＭＳ Ｐゴシック"/>
              </a:rPr>
              <a:t>"Are we building the product right”.</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software should conform to its specification.</a:t>
            </a:r>
            <a:endParaRPr b="0" lang="en-US" sz="2400" spc="-1" strike="noStrike">
              <a:latin typeface="Arial"/>
            </a:endParaRPr>
          </a:p>
          <a:p>
            <a:pPr marL="343080" indent="-342360">
              <a:lnSpc>
                <a:spcPct val="100000"/>
              </a:lnSpc>
              <a:spcBef>
                <a:spcPts val="601"/>
              </a:spcBef>
              <a:spcAft>
                <a:spcPts val="601"/>
              </a:spcAft>
              <a:buClr>
                <a:srgbClr val="000000"/>
              </a:buClr>
              <a:buFont typeface="Wingdings" charset="2"/>
              <a:buChar char=""/>
            </a:pPr>
            <a:r>
              <a:rPr b="0" lang="en-US" sz="2400" spc="-1" strike="noStrike">
                <a:solidFill>
                  <a:srgbClr val="000000"/>
                </a:solidFill>
                <a:latin typeface="Arial"/>
                <a:ea typeface="ＭＳ Ｐゴシック"/>
              </a:rPr>
              <a:t>Validation</a:t>
            </a:r>
            <a:r>
              <a:rPr b="0" lang="en-US" sz="2400" spc="-1" strike="noStrike">
                <a:solidFill>
                  <a:srgbClr val="46424d"/>
                </a:solidFill>
                <a:latin typeface="Arial"/>
                <a:ea typeface="ＭＳ Ｐゴシック"/>
              </a:rPr>
              <a:t>:</a:t>
            </a:r>
            <a:br/>
            <a:r>
              <a:rPr b="0" lang="en-US" sz="2400" spc="-1" strike="noStrike">
                <a:solidFill>
                  <a:srgbClr val="46424d"/>
                </a:solidFill>
                <a:latin typeface="Arial"/>
                <a:ea typeface="ＭＳ Ｐゴシック"/>
              </a:rPr>
              <a:t>	</a:t>
            </a:r>
            <a:r>
              <a:rPr b="0" lang="en-US" sz="2400" spc="-1" strike="noStrike">
                <a:solidFill>
                  <a:srgbClr val="46424d"/>
                </a:solidFill>
                <a:latin typeface="Arial"/>
                <a:ea typeface="ＭＳ Ｐゴシック"/>
              </a:rPr>
              <a:t> "Are we building the right product”.</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software should do what the user really requires.</a:t>
            </a:r>
            <a:endParaRPr b="0" lang="en-US" sz="2400" spc="-1" strike="noStrike">
              <a:latin typeface="Arial"/>
            </a:endParaRPr>
          </a:p>
        </p:txBody>
      </p:sp>
      <p:sp>
        <p:nvSpPr>
          <p:cNvPr id="228"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29"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A63AFBB-4C97-4897-BC21-8F6031B8A5E2}" type="slidenum">
              <a:rPr b="0" lang="en-US" sz="1200" spc="-1" strike="noStrike">
                <a:solidFill>
                  <a:srgbClr val="8b8b8b"/>
                </a:solidFill>
                <a:latin typeface="Calibri"/>
              </a:rPr>
              <a:t>&lt;number&gt;</a:t>
            </a:fld>
            <a:endParaRPr b="0" lang="en-US" sz="1200" spc="-1" strike="noStrike">
              <a:latin typeface="Arial"/>
            </a:endParaRPr>
          </a:p>
        </p:txBody>
      </p:sp>
      <p:sp>
        <p:nvSpPr>
          <p:cNvPr id="230"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22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227">
                                            <p:txEl>
                                              <p:pRg st="2" end="2"/>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V &amp; V confidence</a:t>
            </a:r>
            <a:endParaRPr b="0" lang="en-US" sz="2400" spc="-1" strike="noStrike">
              <a:latin typeface="Arial"/>
            </a:endParaRPr>
          </a:p>
        </p:txBody>
      </p:sp>
      <p:sp>
        <p:nvSpPr>
          <p:cNvPr id="232"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Aim of V &amp; V is to establish confidence that the system is ‘fit for purpose’.</a:t>
            </a:r>
            <a:endParaRPr b="0" lang="en-US" sz="2400" spc="-1" strike="noStrike">
              <a:latin typeface="Arial"/>
            </a:endParaRPr>
          </a:p>
          <a:p>
            <a:pPr marL="343080" indent="-342360">
              <a:lnSpc>
                <a:spcPct val="9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Depends on system’s purpose, user expectations and marketing environment</a:t>
            </a:r>
            <a:endParaRPr b="0" lang="en-US" sz="2400" spc="-1" strike="noStrike">
              <a:latin typeface="Arial"/>
            </a:endParaRPr>
          </a:p>
          <a:p>
            <a:pPr lvl="1" marL="743040" indent="-285120">
              <a:lnSpc>
                <a:spcPct val="90000"/>
              </a:lnSpc>
              <a:spcBef>
                <a:spcPts val="300"/>
              </a:spcBef>
              <a:spcAft>
                <a:spcPts val="300"/>
              </a:spcAft>
              <a:buClr>
                <a:srgbClr val="000000"/>
              </a:buClr>
              <a:buFont typeface="Wingdings" charset="2"/>
              <a:buChar char=""/>
            </a:pPr>
            <a:r>
              <a:rPr b="0" lang="en-US" sz="2000" spc="-1" strike="noStrike">
                <a:solidFill>
                  <a:srgbClr val="000000"/>
                </a:solidFill>
                <a:latin typeface="Arial"/>
                <a:ea typeface="ＭＳ Ｐゴシック"/>
              </a:rPr>
              <a:t>Software purpose</a:t>
            </a:r>
            <a:endParaRPr b="0" lang="en-US" sz="2000" spc="-1" strike="noStrike">
              <a:latin typeface="Arial"/>
            </a:endParaRPr>
          </a:p>
          <a:p>
            <a:pPr lvl="2" marL="1143000" indent="-227880">
              <a:lnSpc>
                <a:spcPct val="90000"/>
              </a:lnSpc>
              <a:spcBef>
                <a:spcPts val="360"/>
              </a:spcBef>
              <a:buClr>
                <a:srgbClr val="46424d"/>
              </a:buClr>
              <a:buFont typeface="Arial"/>
              <a:buChar char="•"/>
            </a:pPr>
            <a:r>
              <a:rPr b="0" lang="en-US" sz="1800" spc="-1" strike="noStrike">
                <a:solidFill>
                  <a:srgbClr val="46424d"/>
                </a:solidFill>
                <a:latin typeface="Arial"/>
                <a:ea typeface="ＭＳ Ｐゴシック"/>
              </a:rPr>
              <a:t>The level of confidence depends on how critical the software is to an organisation.</a:t>
            </a:r>
            <a:endParaRPr b="0" lang="en-US" sz="1800" spc="-1" strike="noStrike">
              <a:latin typeface="Arial"/>
            </a:endParaRPr>
          </a:p>
          <a:p>
            <a:pPr lvl="1" marL="743040" indent="-285120">
              <a:lnSpc>
                <a:spcPct val="90000"/>
              </a:lnSpc>
              <a:spcBef>
                <a:spcPts val="300"/>
              </a:spcBef>
              <a:spcAft>
                <a:spcPts val="300"/>
              </a:spcAft>
              <a:buClr>
                <a:srgbClr val="000000"/>
              </a:buClr>
              <a:buFont typeface="Wingdings" charset="2"/>
              <a:buChar char=""/>
            </a:pPr>
            <a:r>
              <a:rPr b="0" lang="en-US" sz="2000" spc="-1" strike="noStrike">
                <a:solidFill>
                  <a:srgbClr val="000000"/>
                </a:solidFill>
                <a:latin typeface="Arial"/>
                <a:ea typeface="ＭＳ Ｐゴシック"/>
              </a:rPr>
              <a:t>User expectations</a:t>
            </a:r>
            <a:endParaRPr b="0" lang="en-US" sz="2000" spc="-1" strike="noStrike">
              <a:latin typeface="Arial"/>
            </a:endParaRPr>
          </a:p>
          <a:p>
            <a:pPr lvl="2" marL="1143000" indent="-227880">
              <a:lnSpc>
                <a:spcPct val="90000"/>
              </a:lnSpc>
              <a:spcBef>
                <a:spcPts val="360"/>
              </a:spcBef>
              <a:buClr>
                <a:srgbClr val="46424d"/>
              </a:buClr>
              <a:buFont typeface="Arial"/>
              <a:buChar char="•"/>
            </a:pPr>
            <a:r>
              <a:rPr b="0" lang="en-US" sz="1800" spc="-1" strike="noStrike">
                <a:solidFill>
                  <a:srgbClr val="46424d"/>
                </a:solidFill>
                <a:latin typeface="Arial"/>
                <a:ea typeface="ＭＳ Ｐゴシック"/>
              </a:rPr>
              <a:t>Users may have low expectations of certain kinds of software.</a:t>
            </a:r>
            <a:endParaRPr b="0" lang="en-US" sz="1800" spc="-1" strike="noStrike">
              <a:latin typeface="Arial"/>
            </a:endParaRPr>
          </a:p>
          <a:p>
            <a:pPr lvl="1" marL="743040" indent="-285120">
              <a:lnSpc>
                <a:spcPct val="90000"/>
              </a:lnSpc>
              <a:spcBef>
                <a:spcPts val="300"/>
              </a:spcBef>
              <a:spcAft>
                <a:spcPts val="300"/>
              </a:spcAft>
              <a:buClr>
                <a:srgbClr val="000000"/>
              </a:buClr>
              <a:buFont typeface="Wingdings" charset="2"/>
              <a:buChar char=""/>
            </a:pPr>
            <a:r>
              <a:rPr b="0" lang="en-US" sz="2000" spc="-1" strike="noStrike">
                <a:solidFill>
                  <a:srgbClr val="000000"/>
                </a:solidFill>
                <a:latin typeface="Arial"/>
                <a:ea typeface="ＭＳ Ｐゴシック"/>
              </a:rPr>
              <a:t>Marketing environment</a:t>
            </a:r>
            <a:endParaRPr b="0" lang="en-US" sz="2000" spc="-1" strike="noStrike">
              <a:latin typeface="Arial"/>
            </a:endParaRPr>
          </a:p>
          <a:p>
            <a:pPr lvl="2" marL="1143000" indent="-227880">
              <a:lnSpc>
                <a:spcPct val="90000"/>
              </a:lnSpc>
              <a:spcBef>
                <a:spcPts val="360"/>
              </a:spcBef>
              <a:buClr>
                <a:srgbClr val="46424d"/>
              </a:buClr>
              <a:buFont typeface="Arial"/>
              <a:buChar char="•"/>
            </a:pPr>
            <a:r>
              <a:rPr b="0" lang="en-US" sz="1800" spc="-1" strike="noStrike">
                <a:solidFill>
                  <a:srgbClr val="46424d"/>
                </a:solidFill>
                <a:latin typeface="Arial"/>
                <a:ea typeface="ＭＳ Ｐゴシック"/>
              </a:rPr>
              <a:t>Getting a product to market early may be more important than finding defects in the program.</a:t>
            </a:r>
            <a:endParaRPr b="0" lang="en-US" sz="1800" spc="-1" strike="noStrike">
              <a:latin typeface="Arial"/>
            </a:endParaRPr>
          </a:p>
        </p:txBody>
      </p:sp>
      <p:sp>
        <p:nvSpPr>
          <p:cNvPr id="233"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34"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AF5C98E-35D5-412F-9DC7-E1B35AC52191}" type="slidenum">
              <a:rPr b="0" lang="en-US" sz="1200" spc="-1" strike="noStrike">
                <a:solidFill>
                  <a:srgbClr val="8b8b8b"/>
                </a:solidFill>
                <a:latin typeface="Calibri"/>
              </a:rPr>
              <a:t>&lt;number&gt;</a:t>
            </a:fld>
            <a:endParaRPr b="0" lang="en-US" sz="1200" spc="-1" strike="noStrike">
              <a:latin typeface="Arial"/>
            </a:endParaRPr>
          </a:p>
        </p:txBody>
      </p:sp>
      <p:sp>
        <p:nvSpPr>
          <p:cNvPr id="235"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232"/>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232">
                                            <p:txEl>
                                              <p:pRg st="5" end="5"/>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232">
                                            <p:txEl>
                                              <p:pRg st="6" end="6"/>
                                            </p:txEl>
                                          </p:spTgt>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232">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981080" y="274680"/>
            <a:ext cx="7292520" cy="1142280"/>
          </a:xfrm>
          <a:prstGeom prst="rect">
            <a:avLst/>
          </a:prstGeom>
          <a:noFill/>
          <a:ln w="9360">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latin typeface="Arial"/>
                <a:ea typeface="ＭＳ Ｐゴシック"/>
              </a:rPr>
              <a:t>Inspections and testing</a:t>
            </a:r>
            <a:endParaRPr b="0" lang="en-US" sz="2400" spc="-1" strike="noStrike">
              <a:latin typeface="Arial"/>
            </a:endParaRPr>
          </a:p>
        </p:txBody>
      </p:sp>
      <p:sp>
        <p:nvSpPr>
          <p:cNvPr id="237" name="CustomShape 2"/>
          <p:cNvSpPr/>
          <p:nvPr/>
        </p:nvSpPr>
        <p:spPr>
          <a:xfrm>
            <a:off x="2436840" y="1982880"/>
            <a:ext cx="7805160" cy="4128480"/>
          </a:xfrm>
          <a:prstGeom prst="rect">
            <a:avLst/>
          </a:prstGeom>
          <a:noFill/>
          <a:ln>
            <a:noFill/>
          </a:ln>
        </p:spPr>
        <p:style>
          <a:lnRef idx="0"/>
          <a:fillRef idx="0"/>
          <a:effectRef idx="0"/>
          <a:fontRef idx="minor"/>
        </p:style>
        <p:txBody>
          <a:bodyPr lIns="90720" rIns="90720" tIns="44640" bIns="44640"/>
          <a:p>
            <a:pPr marL="343080" indent="-342360">
              <a:lnSpc>
                <a:spcPct val="100000"/>
              </a:lnSpc>
              <a:spcBef>
                <a:spcPts val="601"/>
              </a:spcBef>
              <a:spcAft>
                <a:spcPts val="601"/>
              </a:spcAft>
              <a:buClr>
                <a:srgbClr val="000000"/>
              </a:buClr>
              <a:buFont typeface="Wingdings" charset="2"/>
              <a:buChar char=""/>
            </a:pPr>
            <a:r>
              <a:rPr b="0" lang="en-US" sz="2400" spc="-1" strike="noStrike">
                <a:solidFill>
                  <a:srgbClr val="000000"/>
                </a:solidFill>
                <a:latin typeface="Arial"/>
                <a:ea typeface="ＭＳ Ｐゴシック"/>
              </a:rPr>
              <a:t>Software inspections</a:t>
            </a:r>
            <a:r>
              <a:rPr b="0" i="1" lang="en-US" sz="2400" spc="-1" strike="noStrike">
                <a:solidFill>
                  <a:srgbClr val="000000"/>
                </a:solidFill>
                <a:latin typeface="Arial"/>
                <a:ea typeface="ＭＳ Ｐゴシック"/>
              </a:rPr>
              <a:t> </a:t>
            </a:r>
            <a:r>
              <a:rPr b="0" lang="en-US" sz="2400" spc="-1" strike="noStrike">
                <a:solidFill>
                  <a:srgbClr val="46424d"/>
                </a:solidFill>
                <a:latin typeface="Arial"/>
                <a:ea typeface="ＭＳ Ｐゴシック"/>
              </a:rPr>
              <a:t>Concerned with analysis of </a:t>
            </a:r>
            <a:br/>
            <a:r>
              <a:rPr b="0" lang="en-US" sz="2400" spc="-1" strike="noStrike">
                <a:solidFill>
                  <a:srgbClr val="46424d"/>
                </a:solidFill>
                <a:latin typeface="Arial"/>
                <a:ea typeface="ＭＳ Ｐゴシック"/>
              </a:rPr>
              <a:t>the static system representation to discover problems</a:t>
            </a:r>
            <a:r>
              <a:rPr b="0" i="1" lang="en-US" sz="2400" spc="-1" strike="noStrike">
                <a:solidFill>
                  <a:srgbClr val="46424d"/>
                </a:solidFill>
                <a:latin typeface="Arial"/>
                <a:ea typeface="ＭＳ Ｐゴシック"/>
              </a:rPr>
              <a:t>  (</a:t>
            </a:r>
            <a:r>
              <a:rPr b="0" lang="en-US" sz="2400" spc="-1" strike="noStrike">
                <a:solidFill>
                  <a:srgbClr val="46424d"/>
                </a:solidFill>
                <a:latin typeface="Arial"/>
                <a:ea typeface="ＭＳ Ｐゴシック"/>
              </a:rPr>
              <a:t>static verification)</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May be supplement by tool-based document and code analysis.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Discussed in Chapter 15.</a:t>
            </a:r>
            <a:endParaRPr b="0" lang="en-US" sz="2000" spc="-1" strike="noStrike">
              <a:latin typeface="Arial"/>
            </a:endParaRPr>
          </a:p>
          <a:p>
            <a:pPr marL="343080" indent="-342360">
              <a:lnSpc>
                <a:spcPct val="100000"/>
              </a:lnSpc>
              <a:spcBef>
                <a:spcPts val="601"/>
              </a:spcBef>
              <a:spcAft>
                <a:spcPts val="601"/>
              </a:spcAft>
              <a:buClr>
                <a:srgbClr val="000000"/>
              </a:buClr>
              <a:buFont typeface="Wingdings" charset="2"/>
              <a:buChar char=""/>
            </a:pPr>
            <a:r>
              <a:rPr b="0" lang="en-US" sz="2400" spc="-1" strike="noStrike">
                <a:solidFill>
                  <a:srgbClr val="000000"/>
                </a:solidFill>
                <a:latin typeface="Arial"/>
                <a:ea typeface="ＭＳ Ｐゴシック"/>
              </a:rPr>
              <a:t>Software testing</a:t>
            </a:r>
            <a:r>
              <a:rPr b="0" i="1" lang="en-US" sz="2400" spc="-1" strike="noStrike">
                <a:solidFill>
                  <a:srgbClr val="000000"/>
                </a:solidFill>
                <a:latin typeface="Arial"/>
                <a:ea typeface="ＭＳ Ｐゴシック"/>
              </a:rPr>
              <a:t> </a:t>
            </a:r>
            <a:r>
              <a:rPr b="0" lang="en-US" sz="2400" spc="-1" strike="noStrike">
                <a:solidFill>
                  <a:srgbClr val="46424d"/>
                </a:solidFill>
                <a:latin typeface="Arial"/>
                <a:ea typeface="ＭＳ Ｐゴシック"/>
              </a:rPr>
              <a:t>Concerned with exercising and </a:t>
            </a:r>
            <a:br/>
            <a:r>
              <a:rPr b="0" lang="en-US" sz="2400" spc="-1" strike="noStrike">
                <a:solidFill>
                  <a:srgbClr val="46424d"/>
                </a:solidFill>
                <a:latin typeface="Arial"/>
                <a:ea typeface="ＭＳ Ｐゴシック"/>
              </a:rPr>
              <a:t>observing product behaviour (dynamic verification)</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system is executed with test data and its operational behaviour is observed.</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238"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39"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6E3399A-6FDB-4EBD-B03E-6BA54A56805D}" type="slidenum">
              <a:rPr b="0" lang="en-US" sz="1200" spc="-1" strike="noStrike">
                <a:solidFill>
                  <a:srgbClr val="8b8b8b"/>
                </a:solidFill>
                <a:latin typeface="Calibri"/>
              </a:rPr>
              <a:t>&lt;number&gt;</a:t>
            </a:fld>
            <a:endParaRPr b="0" lang="en-US" sz="1200" spc="-1" strike="noStrike">
              <a:latin typeface="Arial"/>
            </a:endParaRPr>
          </a:p>
        </p:txBody>
      </p:sp>
      <p:sp>
        <p:nvSpPr>
          <p:cNvPr id="240"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iming>
    <p:tnLst>
      <p:par>
        <p:cTn id="247" dur="indefinite" restart="never" nodeType="tmRoot">
          <p:childTnLst>
            <p:seq>
              <p:cTn id="248" dur="indefinite" nodeType="mainSeq">
                <p:childTnLst>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237">
                                            <p:txEl>
                                              <p:pRg st="0" end="0"/>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237">
                                            <p:txEl>
                                              <p:pRg st="1" end="1"/>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237">
                                            <p:txEl>
                                              <p:pRg st="2" end="2"/>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237">
                                            <p:txEl>
                                              <p:pRg st="3" end="3"/>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23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Inspections and testing </a:t>
            </a:r>
            <a:endParaRPr b="0" lang="en-US" sz="2400" spc="-1" strike="noStrike">
              <a:latin typeface="Arial"/>
            </a:endParaRPr>
          </a:p>
        </p:txBody>
      </p:sp>
      <p:sp>
        <p:nvSpPr>
          <p:cNvPr id="242"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43"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354D29C-64A5-42A5-A65C-41BCDB6C4F4D}" type="slidenum">
              <a:rPr b="0" lang="en-US" sz="1200" spc="-1" strike="noStrike">
                <a:solidFill>
                  <a:srgbClr val="8b8b8b"/>
                </a:solidFill>
                <a:latin typeface="Calibri"/>
              </a:rPr>
              <a:t>&lt;number&gt;</a:t>
            </a:fld>
            <a:endParaRPr b="0" lang="en-US" sz="1200" spc="-1" strike="noStrike">
              <a:latin typeface="Arial"/>
            </a:endParaRPr>
          </a:p>
        </p:txBody>
      </p:sp>
      <p:pic>
        <p:nvPicPr>
          <p:cNvPr id="244" name="Picture 7" descr=""/>
          <p:cNvPicPr/>
          <p:nvPr/>
        </p:nvPicPr>
        <p:blipFill>
          <a:blip r:embed="rId1"/>
          <a:stretch/>
        </p:blipFill>
        <p:spPr>
          <a:xfrm>
            <a:off x="1769040" y="1859760"/>
            <a:ext cx="8440920" cy="3537720"/>
          </a:xfrm>
          <a:prstGeom prst="rect">
            <a:avLst/>
          </a:prstGeom>
          <a:ln>
            <a:noFill/>
          </a:ln>
        </p:spPr>
      </p:pic>
      <p:sp>
        <p:nvSpPr>
          <p:cNvPr id="245" name="CustomShape 4"/>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69" dur="indefinite" restart="never" nodeType="tmRoot">
          <p:childTnLst>
            <p:seq>
              <p:cTn id="270"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Software inspections</a:t>
            </a:r>
            <a:endParaRPr b="0" lang="en-US" sz="2400" spc="-1" strike="noStrike">
              <a:latin typeface="Arial"/>
            </a:endParaRPr>
          </a:p>
        </p:txBody>
      </p:sp>
      <p:sp>
        <p:nvSpPr>
          <p:cNvPr id="247"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These involve people examining the source representation with the aim of discovering anomalies and defects.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Inspections not require execution of a system so may be used before implementation.</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They may be applied to any representation of the system (requirements, design,configuration data, test data, etc.).</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They have been shown to be an effective technique for discovering program errors.</a:t>
            </a:r>
            <a:endParaRPr b="0" lang="en-US" sz="2400" spc="-1" strike="noStrike">
              <a:latin typeface="Arial"/>
            </a:endParaRPr>
          </a:p>
        </p:txBody>
      </p:sp>
      <p:sp>
        <p:nvSpPr>
          <p:cNvPr id="248"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49"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CC7E252-818B-4A3F-BBFC-F8CAF120FB60}" type="slidenum">
              <a:rPr b="0" lang="en-US" sz="1200" spc="-1" strike="noStrike">
                <a:solidFill>
                  <a:srgbClr val="8b8b8b"/>
                </a:solidFill>
                <a:latin typeface="Calibri"/>
              </a:rPr>
              <a:t>&lt;number&gt;</a:t>
            </a:fld>
            <a:endParaRPr b="0" lang="en-US" sz="1200" spc="-1" strike="noStrike">
              <a:latin typeface="Arial"/>
            </a:endParaRPr>
          </a:p>
        </p:txBody>
      </p:sp>
      <p:sp>
        <p:nvSpPr>
          <p:cNvPr id="250"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71" dur="indefinite" restart="never" nodeType="tmRoot">
          <p:childTnLst>
            <p:seq>
              <p:cTn id="272" dur="indefinite" nodeType="mainSeq">
                <p:childTnLst>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247">
                                            <p:txEl>
                                              <p:pRg st="2" end="2"/>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Advantages of inspections</a:t>
            </a:r>
            <a:endParaRPr b="0" lang="en-US" sz="2400" spc="-1" strike="noStrike">
              <a:latin typeface="Arial"/>
            </a:endParaRPr>
          </a:p>
        </p:txBody>
      </p:sp>
      <p:sp>
        <p:nvSpPr>
          <p:cNvPr id="252"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During testing, errors can mask (hide) other errors. Because inspection is a static process, you don’t have to be concerned with interactions between errors.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Incomplete versions of a system can be inspected without additional costs. If a program is incomplete, then you need to develop specialized test harnesses to test the parts that are available.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As well as searching for program defects, an inspection can also consider broader quality attributes of a program, such as compliance with standards, portability and maintainability. </a:t>
            </a:r>
            <a:endParaRPr b="0" lang="en-US" sz="2400" spc="-1" strike="noStrike">
              <a:latin typeface="Arial"/>
            </a:endParaRPr>
          </a:p>
        </p:txBody>
      </p:sp>
      <p:sp>
        <p:nvSpPr>
          <p:cNvPr id="253"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54"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61FFF01-4BBA-4146-9766-3B2A631CF1EA}" type="slidenum">
              <a:rPr b="0" lang="en-US" sz="1200" spc="-1" strike="noStrike">
                <a:solidFill>
                  <a:srgbClr val="8b8b8b"/>
                </a:solidFill>
                <a:latin typeface="Calibri"/>
              </a:rPr>
              <a:t>&lt;number&gt;</a:t>
            </a:fld>
            <a:endParaRPr b="0" lang="en-US" sz="1200" spc="-1" strike="noStrike">
              <a:latin typeface="Arial"/>
            </a:endParaRPr>
          </a:p>
        </p:txBody>
      </p:sp>
      <p:sp>
        <p:nvSpPr>
          <p:cNvPr id="255"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89" dur="indefinite" restart="never" nodeType="tmRoot">
          <p:childTnLst>
            <p:seq>
              <p:cTn id="290" dur="indefinite" nodeType="mainSeq">
                <p:childTnLst>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Program testing</a:t>
            </a:r>
            <a:endParaRPr b="0" lang="en-US" sz="4400" spc="-1" strike="noStrike">
              <a:solidFill>
                <a:srgbClr val="000000"/>
              </a:solidFill>
              <a:latin typeface="Calibri"/>
            </a:endParaRPr>
          </a:p>
        </p:txBody>
      </p:sp>
      <p:sp>
        <p:nvSpPr>
          <p:cNvPr id="16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Testing is intended to show that a program does what it is intended to do and to discover program defects before it is put into use.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When you test software, you execute a program using artificial data.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You check the results of the test run for errors, anomalies or information about the program’s non-functional attributes.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Can reveal the presence of errors NOT their absence.</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Testing is part of a more general verification and validation process, which also includes static validation techniques.</a:t>
            </a:r>
            <a:endParaRPr b="0" lang="en-US" sz="2200" spc="-1" strike="noStrike">
              <a:solidFill>
                <a:srgbClr val="000000"/>
              </a:solidFill>
              <a:latin typeface="Calibri"/>
            </a:endParaRPr>
          </a:p>
        </p:txBody>
      </p:sp>
      <p:sp>
        <p:nvSpPr>
          <p:cNvPr id="168"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169" name="TextShape 4"/>
          <p:cNvSpPr txBox="1"/>
          <p:nvPr/>
        </p:nvSpPr>
        <p:spPr>
          <a:xfrm>
            <a:off x="8610480" y="6356520"/>
            <a:ext cx="2742840" cy="364680"/>
          </a:xfrm>
          <a:prstGeom prst="rect">
            <a:avLst/>
          </a:prstGeom>
          <a:noFill/>
          <a:ln>
            <a:noFill/>
          </a:ln>
        </p:spPr>
        <p:txBody>
          <a:bodyPr anchor="ctr"/>
          <a:p>
            <a:pPr algn="r">
              <a:lnSpc>
                <a:spcPct val="100000"/>
              </a:lnSpc>
            </a:pPr>
            <a:fld id="{34168955-70D7-4841-ABB3-03180B0AF82A}" type="slidenum">
              <a:rPr b="0" lang="en-US" sz="1200" spc="-1" strike="noStrike">
                <a:solidFill>
                  <a:srgbClr val="8b8b8b"/>
                </a:solidFill>
                <a:latin typeface="Calibri"/>
              </a:rPr>
              <a:t>&lt;number&gt;</a:t>
            </a:fld>
            <a:endParaRPr b="0" lang="en-US" sz="1200" spc="-1" strike="noStrike">
              <a:latin typeface="Times New Roman"/>
            </a:endParaRPr>
          </a:p>
        </p:txBody>
      </p:sp>
      <p:sp>
        <p:nvSpPr>
          <p:cNvPr id="170"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6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6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Inspections and testing</a:t>
            </a:r>
            <a:endParaRPr b="0" lang="en-US" sz="2400" spc="-1" strike="noStrike">
              <a:latin typeface="Arial"/>
            </a:endParaRPr>
          </a:p>
        </p:txBody>
      </p:sp>
      <p:sp>
        <p:nvSpPr>
          <p:cNvPr id="257"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Inspections and testing are complementary and not opposing verification techniques.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Both should be used during the V &amp; V process.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Inspections can check conformance with a specification but not conformance with the customer’s real requirements.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Inspections cannot check non-functional characteristics such as performance, usability, etc.</a:t>
            </a:r>
            <a:endParaRPr b="0" lang="en-US" sz="2400" spc="-1" strike="noStrike">
              <a:latin typeface="Arial"/>
            </a:endParaRPr>
          </a:p>
        </p:txBody>
      </p:sp>
      <p:sp>
        <p:nvSpPr>
          <p:cNvPr id="258"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59"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D508A1C-70E3-4C39-A472-805A0482B3CF}" type="slidenum">
              <a:rPr b="0" lang="en-US" sz="1200" spc="-1" strike="noStrike">
                <a:solidFill>
                  <a:srgbClr val="8b8b8b"/>
                </a:solidFill>
                <a:latin typeface="Calibri"/>
              </a:rPr>
              <a:t>&lt;number&gt;</a:t>
            </a:fld>
            <a:endParaRPr b="0" lang="en-US" sz="1200" spc="-1" strike="noStrike">
              <a:latin typeface="Arial"/>
            </a:endParaRPr>
          </a:p>
        </p:txBody>
      </p:sp>
      <p:sp>
        <p:nvSpPr>
          <p:cNvPr id="260"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03" dur="indefinite" restart="never" nodeType="tmRoot">
          <p:childTnLst>
            <p:seq>
              <p:cTn id="304" dur="indefinite" nodeType="mainSeq">
                <p:childTnLst>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257">
                                            <p:txEl>
                                              <p:pRg st="1" end="1"/>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25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 model of the software testing process </a:t>
            </a:r>
            <a:endParaRPr b="0" lang="en-US" sz="2400" spc="-1" strike="noStrike">
              <a:latin typeface="Arial"/>
            </a:endParaRPr>
          </a:p>
        </p:txBody>
      </p:sp>
      <p:sp>
        <p:nvSpPr>
          <p:cNvPr id="262"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63"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DFAC576-A144-4940-B970-9AE018AB2F7F}" type="slidenum">
              <a:rPr b="0" lang="en-US" sz="1200" spc="-1" strike="noStrike">
                <a:solidFill>
                  <a:srgbClr val="8b8b8b"/>
                </a:solidFill>
                <a:latin typeface="Calibri"/>
              </a:rPr>
              <a:t>&lt;number&gt;</a:t>
            </a:fld>
            <a:endParaRPr b="0" lang="en-US" sz="1200" spc="-1" strike="noStrike">
              <a:latin typeface="Arial"/>
            </a:endParaRPr>
          </a:p>
        </p:txBody>
      </p:sp>
      <p:pic>
        <p:nvPicPr>
          <p:cNvPr id="264" name="Picture 6" descr=""/>
          <p:cNvPicPr/>
          <p:nvPr/>
        </p:nvPicPr>
        <p:blipFill>
          <a:blip r:embed="rId1"/>
          <a:stretch/>
        </p:blipFill>
        <p:spPr>
          <a:xfrm>
            <a:off x="1776960" y="2655360"/>
            <a:ext cx="8743680" cy="1834920"/>
          </a:xfrm>
          <a:prstGeom prst="rect">
            <a:avLst/>
          </a:prstGeom>
          <a:ln>
            <a:noFill/>
          </a:ln>
        </p:spPr>
      </p:pic>
      <p:sp>
        <p:nvSpPr>
          <p:cNvPr id="265" name="CustomShape 4"/>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21" dur="indefinite" restart="never" nodeType="tmRoot">
          <p:childTnLst>
            <p:seq>
              <p:cTn id="32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Stages of testing</a:t>
            </a:r>
            <a:endParaRPr b="0" lang="en-US" sz="2400" spc="-1" strike="noStrike">
              <a:latin typeface="Arial"/>
            </a:endParaRPr>
          </a:p>
        </p:txBody>
      </p:sp>
      <p:sp>
        <p:nvSpPr>
          <p:cNvPr id="267"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Development testing, where the system is tested during </a:t>
            </a:r>
            <a:r>
              <a:rPr b="0" lang="en-US" sz="2400" spc="-1" strike="noStrike">
                <a:solidFill>
                  <a:srgbClr val="46424d"/>
                </a:solidFill>
                <a:latin typeface="Arial"/>
                <a:ea typeface="ＭＳ Ｐゴシック"/>
              </a:rPr>
              <a:t>development to discover bugs and defects.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Release testing, where a separate testing team test a complete </a:t>
            </a:r>
            <a:r>
              <a:rPr b="0" lang="en-US" sz="2400" spc="-1" strike="noStrike">
                <a:solidFill>
                  <a:srgbClr val="46424d"/>
                </a:solidFill>
                <a:latin typeface="Arial"/>
                <a:ea typeface="ＭＳ Ｐゴシック"/>
              </a:rPr>
              <a:t>version of the system before it is released to users.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User testing, where users or potential users of a system test </a:t>
            </a:r>
            <a:r>
              <a:rPr b="0" lang="en-US" sz="2400" spc="-1" strike="noStrike">
                <a:solidFill>
                  <a:srgbClr val="46424d"/>
                </a:solidFill>
                <a:latin typeface="Arial"/>
                <a:ea typeface="ＭＳ Ｐゴシック"/>
              </a:rPr>
              <a:t>the system in their own environment.</a:t>
            </a:r>
            <a:endParaRPr b="0" lang="en-US" sz="2400" spc="-1" strike="noStrike">
              <a:latin typeface="Arial"/>
            </a:endParaRPr>
          </a:p>
        </p:txBody>
      </p:sp>
      <p:sp>
        <p:nvSpPr>
          <p:cNvPr id="268"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69"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0B0F826-A1C3-44D5-ABC7-54EDB8F17241}" type="slidenum">
              <a:rPr b="0" lang="en-US" sz="1200" spc="-1" strike="noStrike">
                <a:solidFill>
                  <a:srgbClr val="8b8b8b"/>
                </a:solidFill>
                <a:latin typeface="Calibri"/>
              </a:rPr>
              <a:t>&lt;number&gt;</a:t>
            </a:fld>
            <a:endParaRPr b="0" lang="en-US" sz="1200" spc="-1" strike="noStrike">
              <a:latin typeface="Arial"/>
            </a:endParaRPr>
          </a:p>
        </p:txBody>
      </p:sp>
      <p:sp>
        <p:nvSpPr>
          <p:cNvPr id="270"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23" dur="indefinite" restart="never" nodeType="tmRoot">
          <p:childTnLst>
            <p:seq>
              <p:cTn id="324" dur="indefinite" nodeType="mainSeq">
                <p:childTnLst>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267"/>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1981080" y="2218320"/>
            <a:ext cx="82288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6424d"/>
                </a:solidFill>
                <a:latin typeface="Arial"/>
                <a:ea typeface="ＭＳ Ｐゴシック"/>
              </a:rPr>
              <a:t>Development testing</a:t>
            </a:r>
            <a:endParaRPr b="0" lang="en-US" sz="2400" spc="-1" strike="noStrike">
              <a:latin typeface="Arial"/>
            </a:endParaRPr>
          </a:p>
        </p:txBody>
      </p:sp>
      <p:sp>
        <p:nvSpPr>
          <p:cNvPr id="272" name="CustomShape 2"/>
          <p:cNvSpPr/>
          <p:nvPr/>
        </p:nvSpPr>
        <p:spPr>
          <a:xfrm>
            <a:off x="1981080" y="1600200"/>
            <a:ext cx="8228880" cy="4525200"/>
          </a:xfrm>
          <a:prstGeom prst="rect">
            <a:avLst/>
          </a:prstGeom>
          <a:noFill/>
          <a:ln>
            <a:noFill/>
          </a:ln>
        </p:spPr>
        <p:style>
          <a:lnRef idx="0"/>
          <a:fillRef idx="0"/>
          <a:effectRef idx="0"/>
          <a:fontRef idx="minor"/>
        </p:style>
      </p:sp>
      <p:sp>
        <p:nvSpPr>
          <p:cNvPr id="273"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74"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4F337FD-408F-47F0-B15B-CFC19D563FD7}" type="slidenum">
              <a:rPr b="0" lang="en-US" sz="1200" spc="-1" strike="noStrike">
                <a:solidFill>
                  <a:srgbClr val="8b8b8b"/>
                </a:solidFill>
                <a:latin typeface="Calibri"/>
              </a:rPr>
              <a:t>&lt;number&gt;</a:t>
            </a:fld>
            <a:endParaRPr b="0" lang="en-US" sz="1200" spc="-1" strike="noStrike">
              <a:latin typeface="Arial"/>
            </a:endParaRPr>
          </a:p>
        </p:txBody>
      </p:sp>
      <p:sp>
        <p:nvSpPr>
          <p:cNvPr id="275"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41" dur="indefinite" restart="never" nodeType="tmRoot">
          <p:childTnLst>
            <p:seq>
              <p:cTn id="342"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Development testing</a:t>
            </a:r>
            <a:endParaRPr b="0" lang="en-US" sz="2400" spc="-1" strike="noStrike">
              <a:latin typeface="Arial"/>
            </a:endParaRPr>
          </a:p>
        </p:txBody>
      </p:sp>
      <p:sp>
        <p:nvSpPr>
          <p:cNvPr id="277"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Development testing includes all testing activities that are carried out by the team developing the system.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Unit testing, where individual program units or object classes are tested. Unit testing should focus on testing the functionality of objects or methods.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Component testing, where several individual units are integrated to create composite components. Component testing should focus on testing component interfaces.</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System testing, where some or all of the components in a system are integrated and the system is tested as a whole. System testing should focus on testing component interactions.</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278"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79"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2BD8E81-996C-4A54-AF15-136FC11E5E9F}" type="slidenum">
              <a:rPr b="0" lang="en-US" sz="1200" spc="-1" strike="noStrike">
                <a:solidFill>
                  <a:srgbClr val="8b8b8b"/>
                </a:solidFill>
                <a:latin typeface="Calibri"/>
              </a:rPr>
              <a:t>&lt;number&gt;</a:t>
            </a:fld>
            <a:endParaRPr b="0" lang="en-US" sz="1200" spc="-1" strike="noStrike">
              <a:latin typeface="Arial"/>
            </a:endParaRPr>
          </a:p>
        </p:txBody>
      </p:sp>
      <p:sp>
        <p:nvSpPr>
          <p:cNvPr id="280"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Unit testing</a:t>
            </a:r>
            <a:endParaRPr b="0" lang="en-US" sz="2400" spc="-1" strike="noStrike">
              <a:latin typeface="Arial"/>
            </a:endParaRPr>
          </a:p>
        </p:txBody>
      </p:sp>
      <p:sp>
        <p:nvSpPr>
          <p:cNvPr id="282"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Unit testing is the process of testing individual components in isolation.</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It is a defect testing process.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Units may be: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Individual functions or methods within an object </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Object classes with several attributes and methods </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Composite components with defined interfaces used to access their functionality.</a:t>
            </a:r>
            <a:endParaRPr b="0" lang="en-US" sz="2000" spc="-1" strike="noStrike">
              <a:latin typeface="Arial"/>
            </a:endParaRPr>
          </a:p>
        </p:txBody>
      </p:sp>
      <p:sp>
        <p:nvSpPr>
          <p:cNvPr id="283"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84"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48CE2AC-B810-4B6F-A0C6-ACA092630672}" type="slidenum">
              <a:rPr b="0" lang="en-US" sz="1200" spc="-1" strike="noStrike">
                <a:solidFill>
                  <a:srgbClr val="8b8b8b"/>
                </a:solidFill>
                <a:latin typeface="Calibri"/>
              </a:rPr>
              <a:t>&lt;number&gt;</a:t>
            </a:fld>
            <a:endParaRPr b="0" lang="en-US" sz="1200" spc="-1" strike="noStrike">
              <a:latin typeface="Arial"/>
            </a:endParaRPr>
          </a:p>
        </p:txBody>
      </p:sp>
      <p:sp>
        <p:nvSpPr>
          <p:cNvPr id="285"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61" dur="indefinite" restart="never" nodeType="tmRoot">
          <p:childTnLst>
            <p:seq>
              <p:cTn id="362" dur="indefinite" nodeType="mainSeq">
                <p:childTnLst>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282">
                                            <p:txEl>
                                              <p:pRg st="2" end="2"/>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282">
                                            <p:txEl>
                                              <p:pRg st="3" end="3"/>
                                            </p:txEl>
                                          </p:spTgt>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282">
                                            <p:txEl>
                                              <p:pRg st="4" end="4"/>
                                            </p:txEl>
                                          </p:spTgt>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282">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Object class testing</a:t>
            </a:r>
            <a:endParaRPr b="0" lang="en-US" sz="2400" spc="-1" strike="noStrike">
              <a:latin typeface="Arial"/>
            </a:endParaRPr>
          </a:p>
        </p:txBody>
      </p:sp>
      <p:sp>
        <p:nvSpPr>
          <p:cNvPr id="287"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Complete test coverage of a class involves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Testing all operations associated with an object </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Setting and interrogating all object attributes </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Exercising the object in all possible states.</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Inheritance makes it more difficult to design object class tests as the information to be tested is not localised.</a:t>
            </a:r>
            <a:endParaRPr b="0" lang="en-US" sz="2400" spc="-1" strike="noStrike">
              <a:latin typeface="Arial"/>
            </a:endParaRPr>
          </a:p>
        </p:txBody>
      </p:sp>
      <p:sp>
        <p:nvSpPr>
          <p:cNvPr id="288"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89"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34604E7-A2A3-4478-9824-7D7C7259FFAE}" type="slidenum">
              <a:rPr b="0" lang="en-US" sz="1200" spc="-1" strike="noStrike">
                <a:solidFill>
                  <a:srgbClr val="8b8b8b"/>
                </a:solidFill>
                <a:latin typeface="Calibri"/>
              </a:rPr>
              <a:t>&lt;number&gt;</a:t>
            </a:fld>
            <a:endParaRPr b="0" lang="en-US" sz="1200" spc="-1" strike="noStrike">
              <a:latin typeface="Arial"/>
            </a:endParaRPr>
          </a:p>
        </p:txBody>
      </p:sp>
      <p:sp>
        <p:nvSpPr>
          <p:cNvPr id="290"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87" dur="indefinite" restart="never" nodeType="tmRoot">
          <p:childTnLst>
            <p:seq>
              <p:cTn id="388" dur="indefinite" nodeType="mainSeq">
                <p:childTnLst>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The weather station object interface </a:t>
            </a:r>
            <a:endParaRPr b="0" lang="en-US" sz="2400" spc="-1" strike="noStrike">
              <a:latin typeface="Arial"/>
            </a:endParaRPr>
          </a:p>
        </p:txBody>
      </p:sp>
      <p:pic>
        <p:nvPicPr>
          <p:cNvPr id="292" name="Content Placeholder 3" descr=""/>
          <p:cNvPicPr/>
          <p:nvPr/>
        </p:nvPicPr>
        <p:blipFill>
          <a:blip r:embed="rId1"/>
          <a:srcRect l="-45971" t="0" r="-45971" b="0"/>
          <a:stretch/>
        </p:blipFill>
        <p:spPr>
          <a:xfrm>
            <a:off x="2793240" y="1886400"/>
            <a:ext cx="6772680" cy="3724200"/>
          </a:xfrm>
          <a:prstGeom prst="rect">
            <a:avLst/>
          </a:prstGeom>
          <a:ln>
            <a:noFill/>
          </a:ln>
        </p:spPr>
      </p:pic>
      <p:sp>
        <p:nvSpPr>
          <p:cNvPr id="293"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94"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A18734D-2272-4141-B36A-9B3E6AB64E11}" type="slidenum">
              <a:rPr b="0" lang="en-US" sz="1200" spc="-1" strike="noStrike">
                <a:solidFill>
                  <a:srgbClr val="8b8b8b"/>
                </a:solidFill>
                <a:latin typeface="Calibri"/>
              </a:rPr>
              <a:t>&lt;number&gt;</a:t>
            </a:fld>
            <a:endParaRPr b="0" lang="en-US" sz="1200" spc="-1" strike="noStrike">
              <a:latin typeface="Arial"/>
            </a:endParaRPr>
          </a:p>
        </p:txBody>
      </p:sp>
      <p:sp>
        <p:nvSpPr>
          <p:cNvPr id="295" name="CustomShape 4"/>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409" dur="indefinite" restart="never" nodeType="tmRoot">
          <p:childTnLst>
            <p:seq>
              <p:cTn id="410"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Weather station testing</a:t>
            </a:r>
            <a:endParaRPr b="0" lang="en-US" sz="2400" spc="-1" strike="noStrike">
              <a:latin typeface="Arial"/>
            </a:endParaRPr>
          </a:p>
        </p:txBody>
      </p:sp>
      <p:sp>
        <p:nvSpPr>
          <p:cNvPr id="297"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Need to define test cases for reportWeather, calibrate, test, startup and shutdown.</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Using a state model, identify sequences of state transitions to be tested and the event sequences to cause these transitions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For example: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Shutdown -&gt; Running-&gt; Shutdown</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Configuring-&gt; Running-&gt; Testing -&gt; Transmitting -&gt; Running</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Running-&gt; Collecting-&gt; Running-&gt; Summarizing -&gt; Transmitting -&gt; Running</a:t>
            </a:r>
            <a:endParaRPr b="0" lang="en-US" sz="2000" spc="-1" strike="noStrike">
              <a:latin typeface="Arial"/>
            </a:endParaRPr>
          </a:p>
          <a:p>
            <a:pPr>
              <a:lnSpc>
                <a:spcPct val="100000"/>
              </a:lnSpc>
            </a:pPr>
            <a:endParaRPr b="0" lang="en-US" sz="2000" spc="-1" strike="noStrike">
              <a:latin typeface="Arial"/>
            </a:endParaRPr>
          </a:p>
        </p:txBody>
      </p:sp>
      <p:sp>
        <p:nvSpPr>
          <p:cNvPr id="298"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299"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A58D299-C31F-4EED-858D-99C8C51F0133}" type="slidenum">
              <a:rPr b="0" lang="en-US" sz="1200" spc="-1" strike="noStrike">
                <a:solidFill>
                  <a:srgbClr val="8b8b8b"/>
                </a:solidFill>
                <a:latin typeface="Calibri"/>
              </a:rPr>
              <a:t>&lt;number&gt;</a:t>
            </a:fld>
            <a:endParaRPr b="0" lang="en-US" sz="1200" spc="-1" strike="noStrike">
              <a:latin typeface="Arial"/>
            </a:endParaRPr>
          </a:p>
        </p:txBody>
      </p:sp>
      <p:sp>
        <p:nvSpPr>
          <p:cNvPr id="300"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411" dur="indefinite" restart="never" nodeType="tmRoot">
          <p:childTnLst>
            <p:seq>
              <p:cTn id="412" dur="indefinite" nodeType="mainSeq">
                <p:childTnLst>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297"/>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297">
                                            <p:txEl>
                                              <p:pRg st="0" end="0"/>
                                            </p:txEl>
                                          </p:spTgt>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297">
                                            <p:txEl>
                                              <p:pRg st="1" end="1"/>
                                            </p:txEl>
                                          </p:spTgt>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297">
                                            <p:txEl>
                                              <p:pRg st="2" end="2"/>
                                            </p:txEl>
                                          </p:spTgt>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297">
                                            <p:txEl>
                                              <p:pRg st="3" end="3"/>
                                            </p:txEl>
                                          </p:spTgt>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1">
                                  <p:stCondLst>
                                    <p:cond delay="0"/>
                                  </p:stCondLst>
                                  <p:childTnLst>
                                    <p:set>
                                      <p:cBhvr>
                                        <p:cTn id="436" dur="1" fill="hold">
                                          <p:stCondLst>
                                            <p:cond delay="0"/>
                                          </p:stCondLst>
                                        </p:cTn>
                                        <p:tgtEl>
                                          <p:spTgt spid="297">
                                            <p:txEl>
                                              <p:pRg st="4" end="4"/>
                                            </p:txEl>
                                          </p:spTgt>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29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Automated testing</a:t>
            </a:r>
            <a:endParaRPr b="0" lang="en-US" sz="2400" spc="-1" strike="noStrike">
              <a:latin typeface="Arial"/>
            </a:endParaRPr>
          </a:p>
        </p:txBody>
      </p:sp>
      <p:sp>
        <p:nvSpPr>
          <p:cNvPr id="302"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Whenever possible, unit testing should be automated so that tests are run and checked without manual intervention.</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 automated unit testing, you make use of a test automation framework (such as JUnit) to write and run your program tests.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Unit testing frameworks provide generic test classes that you extend to create specific test cases. They can then run all of the tests that you have implemented and report, often through some GUI, on the success of otherwise of the tests. </a:t>
            </a:r>
            <a:endParaRPr b="0" lang="en-US" sz="2400" spc="-1" strike="noStrike">
              <a:latin typeface="Arial"/>
            </a:endParaRPr>
          </a:p>
        </p:txBody>
      </p:sp>
      <p:sp>
        <p:nvSpPr>
          <p:cNvPr id="303"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304"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D0C0FD0-5D67-4FAA-9830-5D86ED34B167}" type="slidenum">
              <a:rPr b="0" lang="en-US" sz="1200" spc="-1" strike="noStrike">
                <a:solidFill>
                  <a:srgbClr val="8b8b8b"/>
                </a:solidFill>
                <a:latin typeface="Calibri"/>
              </a:rPr>
              <a:t>&lt;number&gt;</a:t>
            </a:fld>
            <a:endParaRPr b="0" lang="en-US" sz="1200" spc="-1" strike="noStrike">
              <a:latin typeface="Arial"/>
            </a:endParaRPr>
          </a:p>
        </p:txBody>
      </p:sp>
      <p:sp>
        <p:nvSpPr>
          <p:cNvPr id="305"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441" dur="indefinite" restart="never" nodeType="tmRoot">
          <p:childTnLst>
            <p:seq>
              <p:cTn id="442" dur="indefinite" nodeType="mainSeq">
                <p:childTnLst>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302">
                                            <p:txEl>
                                              <p:pRg st="0" end="0"/>
                                            </p:txEl>
                                          </p:spTgt>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302">
                                            <p:txEl>
                                              <p:pRg st="1" end="1"/>
                                            </p:txEl>
                                          </p:spTgt>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30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Program testing goals</a:t>
            </a:r>
            <a:endParaRPr b="0" lang="en-US" sz="4400" spc="-1" strike="noStrike">
              <a:solidFill>
                <a:srgbClr val="000000"/>
              </a:solidFill>
              <a:latin typeface="Calibri"/>
            </a:endParaRPr>
          </a:p>
        </p:txBody>
      </p:sp>
      <p:sp>
        <p:nvSpPr>
          <p:cNvPr id="17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 demonstrate to the developer and the customer that the software meets its requirements.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 discover situations in which the behavior of the software is incorrect, undesirable or does not conform to its specification.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Defect testing is concerned with rooting out undesirable system behavior such as system crashes, unwanted interactions with other systems, incorrect computations and data corruption.</a:t>
            </a:r>
            <a:endParaRPr b="0" lang="en-US" sz="2400" spc="-1" strike="noStrike">
              <a:solidFill>
                <a:srgbClr val="000000"/>
              </a:solidFill>
              <a:latin typeface="Calibri"/>
            </a:endParaRPr>
          </a:p>
        </p:txBody>
      </p:sp>
      <p:sp>
        <p:nvSpPr>
          <p:cNvPr id="173"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174" name="TextShape 4"/>
          <p:cNvSpPr txBox="1"/>
          <p:nvPr/>
        </p:nvSpPr>
        <p:spPr>
          <a:xfrm>
            <a:off x="8610480" y="6356520"/>
            <a:ext cx="2742840" cy="364680"/>
          </a:xfrm>
          <a:prstGeom prst="rect">
            <a:avLst/>
          </a:prstGeom>
          <a:noFill/>
          <a:ln>
            <a:noFill/>
          </a:ln>
        </p:spPr>
        <p:txBody>
          <a:bodyPr anchor="ctr"/>
          <a:p>
            <a:pPr algn="r">
              <a:lnSpc>
                <a:spcPct val="100000"/>
              </a:lnSpc>
            </a:pPr>
            <a:fld id="{B8A487D4-E564-4C77-B23A-A13CD3A76D67}" type="slidenum">
              <a:rPr b="0" lang="en-US" sz="1200" spc="-1" strike="noStrike">
                <a:solidFill>
                  <a:srgbClr val="8b8b8b"/>
                </a:solidFill>
                <a:latin typeface="Calibri"/>
              </a:rPr>
              <a:t>&lt;number&gt;</a:t>
            </a:fld>
            <a:endParaRPr b="0" lang="en-US" sz="1200" spc="-1" strike="noStrike">
              <a:latin typeface="Times New Roman"/>
            </a:endParaRPr>
          </a:p>
        </p:txBody>
      </p:sp>
      <p:sp>
        <p:nvSpPr>
          <p:cNvPr id="175"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72">
                                            <p:txEl>
                                              <p:pRg st="0" end="0"/>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72">
                                            <p:txEl>
                                              <p:pRg st="2" end="2"/>
                                            </p:txEl>
                                          </p:spTgt>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Automated test components</a:t>
            </a:r>
            <a:endParaRPr b="0" lang="en-US" sz="2400" spc="-1" strike="noStrike">
              <a:latin typeface="Arial"/>
            </a:endParaRPr>
          </a:p>
        </p:txBody>
      </p:sp>
      <p:sp>
        <p:nvSpPr>
          <p:cNvPr id="307"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setup part, where you initialize the system with the test case, namely the inputs and expected outputs.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 call part, where you call the object or method to be tested.</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An assertion part where you compare the result of the call with the expected result. If the assertion evaluates to true, the test has been successful  if false, then it has failed.</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308"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309"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0BFFA72-C675-4563-BA0E-F90252C4EE2A}" type="slidenum">
              <a:rPr b="0" lang="en-US" sz="1200" spc="-1" strike="noStrike">
                <a:solidFill>
                  <a:srgbClr val="8b8b8b"/>
                </a:solidFill>
                <a:latin typeface="Calibri"/>
              </a:rPr>
              <a:t>&lt;number&gt;</a:t>
            </a:fld>
            <a:endParaRPr b="0" lang="en-US" sz="1200" spc="-1" strike="noStrike">
              <a:latin typeface="Arial"/>
            </a:endParaRPr>
          </a:p>
        </p:txBody>
      </p:sp>
      <p:sp>
        <p:nvSpPr>
          <p:cNvPr id="310"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455" dur="indefinite" restart="never" nodeType="tmRoot">
          <p:childTnLst>
            <p:seq>
              <p:cTn id="456" dur="indefinite" nodeType="mainSeq">
                <p:childTnLst>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Choosing unit test cases</a:t>
            </a:r>
            <a:endParaRPr b="0" lang="en-US" sz="2400" spc="-1" strike="noStrike">
              <a:latin typeface="Arial"/>
            </a:endParaRPr>
          </a:p>
        </p:txBody>
      </p:sp>
      <p:sp>
        <p:nvSpPr>
          <p:cNvPr id="312"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test cases should show that, when used as expected, the component that you are testing does what it is supposed to do.</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If there are defects in the component, these should be revealed by test cases.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This leads to 2 types of unit test case: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first of these should reflect normal operation of a program and should show that the component works as expected. </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other kind of test case should be based on testing experience of where common problems arise. It should use abnormal inputs to check that these are properly processed and do not crash the component. </a:t>
            </a:r>
            <a:endParaRPr b="0" lang="en-US" sz="2000" spc="-1" strike="noStrike">
              <a:latin typeface="Arial"/>
            </a:endParaRPr>
          </a:p>
        </p:txBody>
      </p:sp>
      <p:sp>
        <p:nvSpPr>
          <p:cNvPr id="313"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314"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1BDCC0C-7933-438A-8C7A-275979935F8F}" type="slidenum">
              <a:rPr b="0" lang="en-US" sz="1200" spc="-1" strike="noStrike">
                <a:solidFill>
                  <a:srgbClr val="8b8b8b"/>
                </a:solidFill>
                <a:latin typeface="Calibri"/>
              </a:rPr>
              <a:t>&lt;number&gt;</a:t>
            </a:fld>
            <a:endParaRPr b="0" lang="en-US" sz="1200" spc="-1" strike="noStrike">
              <a:latin typeface="Arial"/>
            </a:endParaRPr>
          </a:p>
        </p:txBody>
      </p:sp>
      <p:sp>
        <p:nvSpPr>
          <p:cNvPr id="315"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469" dur="indefinite" restart="never" nodeType="tmRoot">
          <p:childTnLst>
            <p:seq>
              <p:cTn id="470" dur="indefinite" nodeType="mainSeq">
                <p:childTnLst>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312">
                                            <p:txEl>
                                              <p:pRg st="0" end="0"/>
                                            </p:txEl>
                                          </p:spTgt>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312">
                                            <p:txEl>
                                              <p:pRg st="1" end="1"/>
                                            </p:txEl>
                                          </p:spTgt>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312">
                                            <p:txEl>
                                              <p:pRg st="2" end="2"/>
                                            </p:txEl>
                                          </p:spTgt>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childTnLst>
                                    <p:set>
                                      <p:cBhvr>
                                        <p:cTn id="486" dur="1" fill="hold">
                                          <p:stCondLst>
                                            <p:cond delay="0"/>
                                          </p:stCondLst>
                                        </p:cTn>
                                        <p:tgtEl>
                                          <p:spTgt spid="312">
                                            <p:txEl>
                                              <p:pRg st="3" end="3"/>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312">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Validation and defect testing</a:t>
            </a:r>
            <a:endParaRPr b="0" lang="en-US" sz="4400" spc="-1" strike="noStrike">
              <a:solidFill>
                <a:srgbClr val="000000"/>
              </a:solidFill>
              <a:latin typeface="Calibri"/>
            </a:endParaRPr>
          </a:p>
        </p:txBody>
      </p:sp>
      <p:sp>
        <p:nvSpPr>
          <p:cNvPr id="17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first goal leads to validation testing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You expect the system to perform correctly using a given set of test cases that reflect the system’s expected use.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second goal leads to defect testing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
        <p:nvSpPr>
          <p:cNvPr id="178"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179" name="TextShape 4"/>
          <p:cNvSpPr txBox="1"/>
          <p:nvPr/>
        </p:nvSpPr>
        <p:spPr>
          <a:xfrm>
            <a:off x="8610480" y="6356520"/>
            <a:ext cx="2742840" cy="364680"/>
          </a:xfrm>
          <a:prstGeom prst="rect">
            <a:avLst/>
          </a:prstGeom>
          <a:noFill/>
          <a:ln>
            <a:noFill/>
          </a:ln>
        </p:spPr>
        <p:txBody>
          <a:bodyPr anchor="ctr"/>
          <a:p>
            <a:pPr algn="r">
              <a:lnSpc>
                <a:spcPct val="100000"/>
              </a:lnSpc>
            </a:pPr>
            <a:fld id="{7AF148F0-D261-48E1-9468-F6A214B5B25F}" type="slidenum">
              <a:rPr b="0" lang="en-US" sz="1200" spc="-1" strike="noStrike">
                <a:solidFill>
                  <a:srgbClr val="8b8b8b"/>
                </a:solidFill>
                <a:latin typeface="Calibri"/>
              </a:rPr>
              <a:t>&lt;number&gt;</a:t>
            </a:fld>
            <a:endParaRPr b="0" lang="en-US" sz="1200" spc="-1" strike="noStrike">
              <a:latin typeface="Times New Roman"/>
            </a:endParaRPr>
          </a:p>
        </p:txBody>
      </p:sp>
      <p:sp>
        <p:nvSpPr>
          <p:cNvPr id="180"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77">
                                            <p:txEl>
                                              <p:pRg st="0" end="0"/>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77">
                                            <p:txEl>
                                              <p:pRg st="2" end="2"/>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Testing process goals</a:t>
            </a:r>
            <a:endParaRPr b="0" lang="en-US" sz="4400" spc="-1" strike="noStrike">
              <a:solidFill>
                <a:srgbClr val="000000"/>
              </a:solidFill>
              <a:latin typeface="Calibri"/>
            </a:endParaRPr>
          </a:p>
        </p:txBody>
      </p:sp>
      <p:sp>
        <p:nvSpPr>
          <p:cNvPr id="18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Validation testing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To demonstrate to the developer and the system customer that the software meets its requirements </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A successful test shows that the system operates as intended.</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Defect testing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To discover faults or defects in the software where its behaviour is incorrect or not in conformance with its specification </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 </a:t>
            </a:r>
            <a:endParaRPr b="0" lang="en-US" sz="2000" spc="-1" strike="noStrike">
              <a:solidFill>
                <a:srgbClr val="000000"/>
              </a:solidFill>
              <a:latin typeface="Calibri"/>
            </a:endParaRPr>
          </a:p>
        </p:txBody>
      </p:sp>
      <p:sp>
        <p:nvSpPr>
          <p:cNvPr id="183"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184" name="TextShape 4"/>
          <p:cNvSpPr txBox="1"/>
          <p:nvPr/>
        </p:nvSpPr>
        <p:spPr>
          <a:xfrm>
            <a:off x="8610480" y="6356520"/>
            <a:ext cx="2742840" cy="364680"/>
          </a:xfrm>
          <a:prstGeom prst="rect">
            <a:avLst/>
          </a:prstGeom>
          <a:noFill/>
          <a:ln>
            <a:noFill/>
          </a:ln>
        </p:spPr>
        <p:txBody>
          <a:bodyPr anchor="ctr"/>
          <a:p>
            <a:pPr algn="r">
              <a:lnSpc>
                <a:spcPct val="100000"/>
              </a:lnSpc>
            </a:pPr>
            <a:fld id="{AA475454-C4D2-44F0-BCB3-976AEB72538E}" type="slidenum">
              <a:rPr b="0" lang="en-US" sz="1200" spc="-1" strike="noStrike">
                <a:solidFill>
                  <a:srgbClr val="8b8b8b"/>
                </a:solidFill>
                <a:latin typeface="Calibri"/>
              </a:rPr>
              <a:t>&lt;number&gt;</a:t>
            </a:fld>
            <a:endParaRPr b="0" lang="en-US" sz="1200" spc="-1" strike="noStrike">
              <a:latin typeface="Times New Roman"/>
            </a:endParaRPr>
          </a:p>
        </p:txBody>
      </p:sp>
      <p:sp>
        <p:nvSpPr>
          <p:cNvPr id="185"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82">
                                            <p:txEl>
                                              <p:pRg st="0" end="0"/>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182">
                                            <p:txEl>
                                              <p:pRg st="1" end="1"/>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82">
                                            <p:txEl>
                                              <p:pRg st="3" end="3"/>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182">
                                            <p:txEl>
                                              <p:pRg st="4" end="4"/>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182">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An input-output model of program testing </a:t>
            </a:r>
            <a:endParaRPr b="0" lang="en-US" sz="4400" spc="-1" strike="noStrike">
              <a:solidFill>
                <a:srgbClr val="000000"/>
              </a:solidFill>
              <a:latin typeface="Calibri"/>
            </a:endParaRPr>
          </a:p>
        </p:txBody>
      </p:sp>
      <p:pic>
        <p:nvPicPr>
          <p:cNvPr id="187" name="Content Placeholder 3" descr=""/>
          <p:cNvPicPr/>
          <p:nvPr/>
        </p:nvPicPr>
        <p:blipFill>
          <a:blip r:embed="rId1"/>
          <a:srcRect l="-14080" t="0" r="-14080" b="0"/>
          <a:stretch/>
        </p:blipFill>
        <p:spPr>
          <a:xfrm>
            <a:off x="2839320" y="1886400"/>
            <a:ext cx="7097040" cy="3903120"/>
          </a:xfrm>
          <a:prstGeom prst="rect">
            <a:avLst/>
          </a:prstGeom>
          <a:ln>
            <a:noFill/>
          </a:ln>
        </p:spPr>
      </p:pic>
      <p:sp>
        <p:nvSpPr>
          <p:cNvPr id="188" name="TextShape 2"/>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189" name="TextShape 3"/>
          <p:cNvSpPr txBox="1"/>
          <p:nvPr/>
        </p:nvSpPr>
        <p:spPr>
          <a:xfrm>
            <a:off x="8610480" y="6356520"/>
            <a:ext cx="2742840" cy="364680"/>
          </a:xfrm>
          <a:prstGeom prst="rect">
            <a:avLst/>
          </a:prstGeom>
          <a:noFill/>
          <a:ln>
            <a:noFill/>
          </a:ln>
        </p:spPr>
        <p:txBody>
          <a:bodyPr anchor="ctr"/>
          <a:p>
            <a:pPr algn="r">
              <a:lnSpc>
                <a:spcPct val="100000"/>
              </a:lnSpc>
            </a:pPr>
            <a:fld id="{14D171DF-CF8F-431E-8877-520D37DCC35D}" type="slidenum">
              <a:rPr b="0" lang="en-US" sz="1200" spc="-1" strike="noStrike">
                <a:solidFill>
                  <a:srgbClr val="8b8b8b"/>
                </a:solidFill>
                <a:latin typeface="Calibri"/>
              </a:rPr>
              <a:t>&lt;number&gt;</a:t>
            </a:fld>
            <a:endParaRPr b="0" lang="en-US" sz="1200" spc="-1" strike="noStrike">
              <a:latin typeface="Times New Roman"/>
            </a:endParaRPr>
          </a:p>
        </p:txBody>
      </p:sp>
      <p:sp>
        <p:nvSpPr>
          <p:cNvPr id="190" name="TextShape 4"/>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838080" y="365040"/>
            <a:ext cx="10515240" cy="1325160"/>
          </a:xfrm>
          <a:prstGeom prst="rect">
            <a:avLst/>
          </a:prstGeom>
          <a:noFill/>
          <a:ln>
            <a:noFill/>
          </a:ln>
        </p:spPr>
        <p:txBody>
          <a:bodyPr lIns="90720" rIns="90720" tIns="44640" bIns="44640" anchor="ctr">
            <a:normAutofit/>
          </a:bodyPr>
          <a:p>
            <a:pPr>
              <a:lnSpc>
                <a:spcPct val="90000"/>
              </a:lnSpc>
            </a:pPr>
            <a:r>
              <a:rPr b="0" lang="en-US" sz="4400" spc="-1" strike="noStrike">
                <a:solidFill>
                  <a:srgbClr val="000000"/>
                </a:solidFill>
                <a:latin typeface="Calibri Light"/>
              </a:rPr>
              <a:t>Verification vs validation</a:t>
            </a:r>
            <a:endParaRPr b="0" lang="en-US" sz="4400" spc="-1" strike="noStrike">
              <a:solidFill>
                <a:srgbClr val="000000"/>
              </a:solidFill>
              <a:latin typeface="Calibri"/>
            </a:endParaRPr>
          </a:p>
        </p:txBody>
      </p:sp>
      <p:sp>
        <p:nvSpPr>
          <p:cNvPr id="192" name="TextShape 2"/>
          <p:cNvSpPr txBox="1"/>
          <p:nvPr/>
        </p:nvSpPr>
        <p:spPr>
          <a:xfrm>
            <a:off x="838080" y="1825560"/>
            <a:ext cx="10515240" cy="4350960"/>
          </a:xfrm>
          <a:prstGeom prst="rect">
            <a:avLst/>
          </a:prstGeom>
          <a:noFill/>
          <a:ln>
            <a:noFill/>
          </a:ln>
        </p:spPr>
        <p:txBody>
          <a:bodyPr lIns="90720" rIns="90720" tIns="44640" bIns="44640">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Verification: </a:t>
            </a:r>
            <a:br/>
            <a:r>
              <a:rPr b="0" lang="en-US" sz="2800" spc="-1" strike="noStrike">
                <a:solidFill>
                  <a:srgbClr val="000000"/>
                </a:solidFill>
                <a:latin typeface="Calibri"/>
              </a:rPr>
              <a:t>	</a:t>
            </a:r>
            <a:r>
              <a:rPr b="0" lang="en-US" sz="2800" spc="-1" strike="noStrike">
                <a:solidFill>
                  <a:srgbClr val="000000"/>
                </a:solidFill>
                <a:latin typeface="Calibri"/>
              </a:rPr>
              <a:t>"Are we building the product right”.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software should conform to its specification.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Validation:</a:t>
            </a:r>
            <a:br/>
            <a:r>
              <a:rPr b="0" lang="en-US" sz="2800" spc="-1" strike="noStrike">
                <a:solidFill>
                  <a:srgbClr val="000000"/>
                </a:solidFill>
                <a:latin typeface="Calibri"/>
              </a:rPr>
              <a:t>	</a:t>
            </a:r>
            <a:r>
              <a:rPr b="0" lang="en-US" sz="2800" spc="-1" strike="noStrike">
                <a:solidFill>
                  <a:srgbClr val="000000"/>
                </a:solidFill>
                <a:latin typeface="Calibri"/>
              </a:rPr>
              <a:t> "Are we building the right product”.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software should do what the user really requires.</a:t>
            </a:r>
            <a:endParaRPr b="0" lang="en-US" sz="2800" spc="-1" strike="noStrike">
              <a:solidFill>
                <a:srgbClr val="000000"/>
              </a:solidFill>
              <a:latin typeface="Calibri"/>
            </a:endParaRPr>
          </a:p>
        </p:txBody>
      </p:sp>
      <p:sp>
        <p:nvSpPr>
          <p:cNvPr id="193"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194" name="TextShape 4"/>
          <p:cNvSpPr txBox="1"/>
          <p:nvPr/>
        </p:nvSpPr>
        <p:spPr>
          <a:xfrm>
            <a:off x="8610480" y="6356520"/>
            <a:ext cx="2742840" cy="364680"/>
          </a:xfrm>
          <a:prstGeom prst="rect">
            <a:avLst/>
          </a:prstGeom>
          <a:noFill/>
          <a:ln>
            <a:noFill/>
          </a:ln>
        </p:spPr>
        <p:txBody>
          <a:bodyPr anchor="ctr"/>
          <a:p>
            <a:pPr algn="r">
              <a:lnSpc>
                <a:spcPct val="100000"/>
              </a:lnSpc>
            </a:pPr>
            <a:fld id="{1EBACA66-B687-4A5E-9BA2-6F2E8A2DB8CF}" type="slidenum">
              <a:rPr b="0" lang="en-US" sz="1200" spc="-1" strike="noStrike">
                <a:solidFill>
                  <a:srgbClr val="8b8b8b"/>
                </a:solidFill>
                <a:latin typeface="Calibri"/>
              </a:rPr>
              <a:t>&lt;number&gt;</a:t>
            </a:fld>
            <a:endParaRPr b="0" lang="en-US" sz="1200" spc="-1" strike="noStrike">
              <a:latin typeface="Times New Roman"/>
            </a:endParaRPr>
          </a:p>
        </p:txBody>
      </p:sp>
      <p:sp>
        <p:nvSpPr>
          <p:cNvPr id="195"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9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9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92">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9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V &amp; V confidence</a:t>
            </a:r>
            <a:endParaRPr b="0" lang="en-US" sz="4400" spc="-1" strike="noStrike">
              <a:solidFill>
                <a:srgbClr val="000000"/>
              </a:solidFill>
              <a:latin typeface="Calibri"/>
            </a:endParaRPr>
          </a:p>
        </p:txBody>
      </p:sp>
      <p:sp>
        <p:nvSpPr>
          <p:cNvPr id="19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Aim of V &amp; V is to establish confidence that the system is ‘fit for purpose’.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Depends on system’s purpose, user expectations and marketing environment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Software purpose</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The level of confidence depends on how critical the software is to an organisation.</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User expectations</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Users may have low expectations of certain kinds of software.</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Marketing environment</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 </a:t>
            </a:r>
            <a:endParaRPr b="0" lang="en-US" sz="2000" spc="-1" strike="noStrike">
              <a:solidFill>
                <a:srgbClr val="000000"/>
              </a:solidFill>
              <a:latin typeface="Calibri"/>
            </a:endParaRPr>
          </a:p>
        </p:txBody>
      </p:sp>
      <p:sp>
        <p:nvSpPr>
          <p:cNvPr id="198"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199" name="TextShape 4"/>
          <p:cNvSpPr txBox="1"/>
          <p:nvPr/>
        </p:nvSpPr>
        <p:spPr>
          <a:xfrm>
            <a:off x="8610480" y="6356520"/>
            <a:ext cx="2742840" cy="364680"/>
          </a:xfrm>
          <a:prstGeom prst="rect">
            <a:avLst/>
          </a:prstGeom>
          <a:noFill/>
          <a:ln>
            <a:noFill/>
          </a:ln>
        </p:spPr>
        <p:txBody>
          <a:bodyPr anchor="ctr"/>
          <a:p>
            <a:pPr algn="r">
              <a:lnSpc>
                <a:spcPct val="100000"/>
              </a:lnSpc>
            </a:pPr>
            <a:fld id="{48209EA3-5E50-4273-AA04-DE688F8D7A10}" type="slidenum">
              <a:rPr b="0" lang="en-US" sz="1200" spc="-1" strike="noStrike">
                <a:solidFill>
                  <a:srgbClr val="8b8b8b"/>
                </a:solidFill>
                <a:latin typeface="Calibri"/>
              </a:rPr>
              <a:t>&lt;number&gt;</a:t>
            </a:fld>
            <a:endParaRPr b="0" lang="en-US" sz="1200" spc="-1" strike="noStrike">
              <a:latin typeface="Times New Roman"/>
            </a:endParaRPr>
          </a:p>
        </p:txBody>
      </p:sp>
      <p:sp>
        <p:nvSpPr>
          <p:cNvPr id="200"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97">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97">
                                            <p:txEl>
                                              <p:pRg st="1" end="1"/>
                                            </p:txEl>
                                          </p:spTgt>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197">
                                            <p:txEl>
                                              <p:pRg st="2" end="2"/>
                                            </p:txEl>
                                          </p:spTgt>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197">
                                            <p:txEl>
                                              <p:pRg st="3" end="3"/>
                                            </p:txEl>
                                          </p:spTgt>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197">
                                            <p:txEl>
                                              <p:pRg st="4" end="4"/>
                                            </p:txEl>
                                          </p:spTgt>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197">
                                            <p:txEl>
                                              <p:pRg st="5" end="5"/>
                                            </p:txEl>
                                          </p:spTgt>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197">
                                            <p:txEl>
                                              <p:pRg st="6" end="6"/>
                                            </p:txEl>
                                          </p:spTgt>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197">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838080" y="365040"/>
            <a:ext cx="10515240" cy="1325160"/>
          </a:xfrm>
          <a:prstGeom prst="rect">
            <a:avLst/>
          </a:prstGeom>
          <a:noFill/>
          <a:ln>
            <a:noFill/>
          </a:ln>
        </p:spPr>
        <p:txBody>
          <a:bodyPr lIns="90720" rIns="90720" tIns="44640" bIns="44640" anchor="ctr">
            <a:normAutofit/>
          </a:bodyPr>
          <a:p>
            <a:pPr>
              <a:lnSpc>
                <a:spcPct val="90000"/>
              </a:lnSpc>
            </a:pPr>
            <a:r>
              <a:rPr b="0" lang="en-US" sz="4400" spc="-1" strike="noStrike">
                <a:solidFill>
                  <a:srgbClr val="000000"/>
                </a:solidFill>
                <a:latin typeface="Calibri Light"/>
              </a:rPr>
              <a:t>Inspections and testing</a:t>
            </a:r>
            <a:endParaRPr b="0" lang="en-US" sz="4400" spc="-1" strike="noStrike">
              <a:solidFill>
                <a:srgbClr val="000000"/>
              </a:solidFill>
              <a:latin typeface="Calibri"/>
            </a:endParaRPr>
          </a:p>
        </p:txBody>
      </p:sp>
      <p:sp>
        <p:nvSpPr>
          <p:cNvPr id="202" name="TextShape 2"/>
          <p:cNvSpPr txBox="1"/>
          <p:nvPr/>
        </p:nvSpPr>
        <p:spPr>
          <a:xfrm>
            <a:off x="2436840" y="1982880"/>
            <a:ext cx="7805520" cy="4128840"/>
          </a:xfrm>
          <a:prstGeom prst="rect">
            <a:avLst/>
          </a:prstGeom>
          <a:noFill/>
          <a:ln>
            <a:noFill/>
          </a:ln>
        </p:spPr>
        <p:txBody>
          <a:bodyPr lIns="90720" rIns="90720" tIns="44640" bIns="44640">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Software inspections</a:t>
            </a:r>
            <a:r>
              <a:rPr b="0" i="1" lang="en-US" sz="2800" spc="-1" strike="noStrike">
                <a:solidFill>
                  <a:srgbClr val="000000"/>
                </a:solidFill>
                <a:latin typeface="Calibri"/>
              </a:rPr>
              <a:t> </a:t>
            </a:r>
            <a:r>
              <a:rPr b="0" lang="en-US" sz="2800" spc="-1" strike="noStrike">
                <a:solidFill>
                  <a:srgbClr val="000000"/>
                </a:solidFill>
                <a:latin typeface="Calibri"/>
              </a:rPr>
              <a:t>Concerned with analysis of </a:t>
            </a:r>
            <a:br/>
            <a:r>
              <a:rPr b="0" lang="en-US" sz="2800" spc="-1" strike="noStrike">
                <a:solidFill>
                  <a:srgbClr val="000000"/>
                </a:solidFill>
                <a:latin typeface="Calibri"/>
              </a:rPr>
              <a:t>the static system representation to discover problems</a:t>
            </a:r>
            <a:r>
              <a:rPr b="0" i="1" lang="en-US" sz="2800" spc="-1" strike="noStrike">
                <a:solidFill>
                  <a:srgbClr val="000000"/>
                </a:solidFill>
                <a:latin typeface="Calibri"/>
              </a:rPr>
              <a:t>  (</a:t>
            </a:r>
            <a:r>
              <a:rPr b="0" lang="en-US" sz="2800" spc="-1" strike="noStrike">
                <a:solidFill>
                  <a:srgbClr val="000000"/>
                </a:solidFill>
                <a:latin typeface="Calibri"/>
              </a:rPr>
              <a:t>static verification)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May be supplement by tool-based document and code analysis.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Software testing</a:t>
            </a:r>
            <a:r>
              <a:rPr b="0" i="1" lang="en-US" sz="2800" spc="-1" strike="noStrike">
                <a:solidFill>
                  <a:srgbClr val="000000"/>
                </a:solidFill>
                <a:latin typeface="Calibri"/>
              </a:rPr>
              <a:t> </a:t>
            </a:r>
            <a:r>
              <a:rPr b="0" lang="en-US" sz="2400" spc="-1" strike="noStrike">
                <a:solidFill>
                  <a:srgbClr val="000000"/>
                </a:solidFill>
                <a:latin typeface="Calibri"/>
              </a:rPr>
              <a:t>Concerned with exercising and </a:t>
            </a:r>
            <a:br/>
            <a:r>
              <a:rPr b="0" lang="en-US" sz="2400" spc="-1" strike="noStrike">
                <a:solidFill>
                  <a:srgbClr val="000000"/>
                </a:solidFill>
                <a:latin typeface="Calibri"/>
              </a:rPr>
              <a:t>observing product behaviour (dynamic verification)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The system is executed with test data and its operational behaviour is observed.</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sp>
        <p:nvSpPr>
          <p:cNvPr id="203"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Times New Roman"/>
            </a:endParaRPr>
          </a:p>
        </p:txBody>
      </p:sp>
      <p:sp>
        <p:nvSpPr>
          <p:cNvPr id="204" name="TextShape 4"/>
          <p:cNvSpPr txBox="1"/>
          <p:nvPr/>
        </p:nvSpPr>
        <p:spPr>
          <a:xfrm>
            <a:off x="8610480" y="6356520"/>
            <a:ext cx="2742840" cy="364680"/>
          </a:xfrm>
          <a:prstGeom prst="rect">
            <a:avLst/>
          </a:prstGeom>
          <a:noFill/>
          <a:ln>
            <a:noFill/>
          </a:ln>
        </p:spPr>
        <p:txBody>
          <a:bodyPr anchor="ctr"/>
          <a:p>
            <a:pPr algn="r">
              <a:lnSpc>
                <a:spcPct val="100000"/>
              </a:lnSpc>
            </a:pPr>
            <a:fld id="{41182445-51F9-40C9-AB62-EC0046224C11}" type="slidenum">
              <a:rPr b="0" lang="en-US" sz="1200" spc="-1" strike="noStrike">
                <a:solidFill>
                  <a:srgbClr val="8b8b8b"/>
                </a:solidFill>
                <a:latin typeface="Calibri"/>
              </a:rPr>
              <a:t>&lt;number&gt;</a:t>
            </a:fld>
            <a:endParaRPr b="0" lang="en-US" sz="1200" spc="-1" strike="noStrike">
              <a:latin typeface="Times New Roman"/>
            </a:endParaRPr>
          </a:p>
        </p:txBody>
      </p:sp>
      <p:sp>
        <p:nvSpPr>
          <p:cNvPr id="205"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20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202">
                                            <p:txEl>
                                              <p:pRg st="0" end="0"/>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202">
                                            <p:txEl>
                                              <p:pRg st="2" end="2"/>
                                            </p:txEl>
                                          </p:spTgt>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LibreOffice/6.0.7.3$Linux_X86_64 LibreOffice_project/00m0$Build-3</Application>
  <Words>751</Words>
  <Paragraphs>94</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2021-04-19T04:59:22Z</dcterms:created>
  <dc:creator>Sara Rehmat</dc:creator>
  <dc:description/>
  <dc:language>en-US</dc:language>
  <cp:lastModifiedBy/>
  <dcterms:modified xsi:type="dcterms:W3CDTF">2021-04-30T13:52:28Z</dcterms:modified>
  <cp:revision>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14</vt:i4>
  </property>
</Properties>
</file>