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3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4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4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BC2A1C0-1E76-4FFE-A41A-A0EA78E75506}" type="datetime">
              <a:rPr b="0" lang="en-US" sz="1200" spc="-1" strike="noStrike">
                <a:solidFill>
                  <a:srgbClr val="8b8b8b"/>
                </a:solidFill>
                <a:latin typeface="Calibri"/>
              </a:rPr>
              <a:t>5/17/21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09D0E5B-E00F-49FF-BEE0-5378443CCFA2}"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p>
            <a:pPr>
              <a:lnSpc>
                <a:spcPct val="100000"/>
              </a:lnSpc>
            </a:pPr>
            <a:fld id="{8F039ABA-DDD9-4FA1-AC3A-22B31FC55058}" type="datetime">
              <a:rPr b="0" lang="en-US" sz="1200" spc="-1" strike="noStrike">
                <a:solidFill>
                  <a:srgbClr val="8b8b8b"/>
                </a:solidFill>
                <a:latin typeface="Calibri"/>
              </a:rPr>
              <a:t>5/17/21</a:t>
            </a:fld>
            <a:endParaRPr b="0" lang="en-US" sz="1200" spc="-1" strike="noStrike">
              <a:latin typeface="Times New Roman"/>
            </a:endParaRPr>
          </a:p>
        </p:txBody>
      </p:sp>
      <p:sp>
        <p:nvSpPr>
          <p:cNvPr id="42" name="PlaceHolder 2"/>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3" name="PlaceHolder 3"/>
          <p:cNvSpPr>
            <a:spLocks noGrp="1"/>
          </p:cNvSpPr>
          <p:nvPr>
            <p:ph type="sldNum"/>
          </p:nvPr>
        </p:nvSpPr>
        <p:spPr>
          <a:xfrm>
            <a:off x="8610480" y="6356520"/>
            <a:ext cx="2742840" cy="364680"/>
          </a:xfrm>
          <a:prstGeom prst="rect">
            <a:avLst/>
          </a:prstGeom>
        </p:spPr>
        <p:txBody>
          <a:bodyPr anchor="ctr"/>
          <a:p>
            <a:pPr algn="r">
              <a:lnSpc>
                <a:spcPct val="100000"/>
              </a:lnSpc>
            </a:pPr>
            <a:fld id="{9B2947FF-B9CE-42F5-A008-B353D5AA4C15}" type="slidenum">
              <a:rPr b="0" lang="en-US" sz="1200" spc="-1" strike="noStrike">
                <a:solidFill>
                  <a:srgbClr val="8b8b8b"/>
                </a:solidFill>
                <a:latin typeface="Calibri"/>
              </a:rPr>
              <a:t>&lt;number&gt;</a:t>
            </a:fld>
            <a:endParaRPr b="0" lang="en-US"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p>
            <a:pPr>
              <a:lnSpc>
                <a:spcPct val="100000"/>
              </a:lnSpc>
            </a:pPr>
            <a:fld id="{DEFAD366-80D4-446B-AAAA-84B661B6B9AF}" type="datetime">
              <a:rPr b="0" lang="en-US" sz="1200" spc="-1" strike="noStrike">
                <a:solidFill>
                  <a:srgbClr val="8b8b8b"/>
                </a:solidFill>
                <a:latin typeface="Calibri"/>
              </a:rPr>
              <a:t>5/17/21</a:t>
            </a:fld>
            <a:endParaRPr b="0" lang="en-US"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8047B9F-6396-477C-B50B-DFFA1E0C04A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14400" y="2130480"/>
            <a:ext cx="1036260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Introduction to Software Engineering</a:t>
            </a:r>
            <a:endParaRPr b="0" lang="en-US" sz="4400" spc="-1" strike="noStrike">
              <a:latin typeface="Arial"/>
            </a:endParaRPr>
          </a:p>
        </p:txBody>
      </p:sp>
      <p:sp>
        <p:nvSpPr>
          <p:cNvPr id="162" name="CustomShape 2"/>
          <p:cNvSpPr/>
          <p:nvPr/>
        </p:nvSpPr>
        <p:spPr>
          <a:xfrm>
            <a:off x="1828800" y="3886200"/>
            <a:ext cx="8533800" cy="1751760"/>
          </a:xfrm>
          <a:prstGeom prst="rect">
            <a:avLst/>
          </a:prstGeom>
          <a:noFill/>
          <a:ln>
            <a:noFill/>
          </a:ln>
        </p:spPr>
        <p:style>
          <a:lnRef idx="0"/>
          <a:fillRef idx="0"/>
          <a:effectRef idx="0"/>
          <a:fontRef idx="minor"/>
        </p:style>
        <p:txBody>
          <a:bodyPr lIns="90000" rIns="90000" tIns="45000" bIns="45000"/>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General testing guidelines</a:t>
            </a:r>
            <a:endParaRPr b="0" lang="en-US" sz="2400" spc="-1" strike="noStrike">
              <a:latin typeface="Arial"/>
            </a:endParaRPr>
          </a:p>
        </p:txBody>
      </p:sp>
      <p:sp>
        <p:nvSpPr>
          <p:cNvPr id="20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Choose inputs that force the system to generate all error messages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Design inputs that cause input buffers to overflow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Repeat the same input or series of inputs numerous times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Force invalid outputs to be generated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Force computation results to be too large or too small.</a:t>
            </a:r>
            <a:endParaRPr b="0" lang="en-US" sz="2400" spc="-1" strike="noStrike">
              <a:latin typeface="Arial"/>
            </a:endParaRPr>
          </a:p>
          <a:p>
            <a:pPr marL="343080" indent="-342360">
              <a:lnSpc>
                <a:spcPct val="100000"/>
              </a:lnSpc>
              <a:spcBef>
                <a:spcPts val="601"/>
              </a:spcBef>
              <a:spcAft>
                <a:spcPts val="601"/>
              </a:spcAft>
            </a:pPr>
            <a:endParaRPr b="0" lang="en-US" sz="2400" spc="-1" strike="noStrike">
              <a:latin typeface="Arial"/>
            </a:endParaRPr>
          </a:p>
        </p:txBody>
      </p:sp>
      <p:sp>
        <p:nvSpPr>
          <p:cNvPr id="20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0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EC1C9CA-5953-4451-A492-589A2C866F3B}" type="slidenum">
              <a:rPr b="0" lang="en-US" sz="1200" spc="-1" strike="noStrike">
                <a:solidFill>
                  <a:srgbClr val="8b8b8b"/>
                </a:solidFill>
                <a:latin typeface="Calibri"/>
              </a:rPr>
              <a:t>&lt;number&gt;</a:t>
            </a:fld>
            <a:endParaRPr b="0" lang="en-US" sz="1200" spc="-1" strike="noStrike">
              <a:latin typeface="Arial"/>
            </a:endParaRPr>
          </a:p>
        </p:txBody>
      </p:sp>
      <p:sp>
        <p:nvSpPr>
          <p:cNvPr id="20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Component testing</a:t>
            </a:r>
            <a:endParaRPr b="0" lang="en-US" sz="2400" spc="-1" strike="noStrike">
              <a:latin typeface="Arial"/>
            </a:endParaRPr>
          </a:p>
        </p:txBody>
      </p:sp>
      <p:sp>
        <p:nvSpPr>
          <p:cNvPr id="209"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Software components are often composite components that are made up of several interacting objects.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For example, in the weather station system, the reconfiguration component includes objects that deal with each aspect of the reconfiguration. </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You access the functionality of these objects through the defined component interface.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Testing composite components should therefore focus on showing that the component interface behaves according to its specification.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You can assume that unit tests on the individual objects within the component have been completed. </a:t>
            </a:r>
            <a:endParaRPr b="0" lang="en-US" sz="2000" spc="-1" strike="noStrike">
              <a:latin typeface="Arial"/>
            </a:endParaRPr>
          </a:p>
        </p:txBody>
      </p:sp>
      <p:sp>
        <p:nvSpPr>
          <p:cNvPr id="21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1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B001FD-E4FD-4025-B2DD-67C4FF061433}" type="slidenum">
              <a:rPr b="0" lang="en-US" sz="1200" spc="-1" strike="noStrike">
                <a:solidFill>
                  <a:srgbClr val="8b8b8b"/>
                </a:solidFill>
                <a:latin typeface="Calibri"/>
              </a:rPr>
              <a:t>&lt;number&gt;</a:t>
            </a:fld>
            <a:endParaRPr b="0" lang="en-US" sz="1200" spc="-1" strike="noStrike">
              <a:latin typeface="Arial"/>
            </a:endParaRPr>
          </a:p>
        </p:txBody>
      </p:sp>
      <p:sp>
        <p:nvSpPr>
          <p:cNvPr id="21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Interface testing</a:t>
            </a:r>
            <a:endParaRPr b="0" lang="en-US" sz="2400" spc="-1" strike="noStrike">
              <a:latin typeface="Arial"/>
            </a:endParaRPr>
          </a:p>
        </p:txBody>
      </p:sp>
      <p:sp>
        <p:nvSpPr>
          <p:cNvPr id="214" name="CustomShape 2"/>
          <p:cNvSpPr/>
          <p:nvPr/>
        </p:nvSpPr>
        <p:spPr>
          <a:xfrm>
            <a:off x="1981080" y="1600200"/>
            <a:ext cx="8228880" cy="452520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Objectives are to detect faults due to interface errors or invalid assumptions about interfaces.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Interface types</a:t>
            </a:r>
            <a:endParaRPr b="0" lang="en-US" sz="2400" spc="-1" strike="noStrike">
              <a:latin typeface="Arial"/>
            </a:endParaRPr>
          </a:p>
          <a:p>
            <a:pPr lvl="1" marL="743040" indent="-285120">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Parameter interfaces </a:t>
            </a:r>
            <a:r>
              <a:rPr b="0" lang="en-US" sz="2000" spc="-1" strike="noStrike">
                <a:solidFill>
                  <a:srgbClr val="46424d"/>
                </a:solidFill>
                <a:latin typeface="Arial"/>
                <a:ea typeface="ＭＳ Ｐゴシック"/>
              </a:rPr>
              <a:t>Data passed from one method or procedure to another.</a:t>
            </a:r>
            <a:endParaRPr b="0" lang="en-US" sz="2000" spc="-1" strike="noStrike">
              <a:latin typeface="Arial"/>
            </a:endParaRPr>
          </a:p>
          <a:p>
            <a:pPr lvl="1" marL="743040" indent="-285120">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Shared memory interf</a:t>
            </a:r>
            <a:r>
              <a:rPr b="0" lang="en-US" sz="2000" spc="-1" strike="noStrike">
                <a:solidFill>
                  <a:srgbClr val="ff0000"/>
                </a:solidFill>
                <a:latin typeface="Arial"/>
                <a:ea typeface="ＭＳ Ｐゴシック"/>
              </a:rPr>
              <a:t>aces </a:t>
            </a:r>
            <a:r>
              <a:rPr b="0" lang="en-US" sz="2000" spc="-1" strike="noStrike">
                <a:solidFill>
                  <a:srgbClr val="46424d"/>
                </a:solidFill>
                <a:latin typeface="Arial"/>
                <a:ea typeface="ＭＳ Ｐゴシック"/>
              </a:rPr>
              <a:t>Block of memory is shared between procedures or functions.</a:t>
            </a:r>
            <a:endParaRPr b="0" lang="en-US" sz="2000" spc="-1" strike="noStrike">
              <a:latin typeface="Arial"/>
            </a:endParaRPr>
          </a:p>
          <a:p>
            <a:pPr lvl="1" marL="743040" indent="-285120">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Procedural interfaces </a:t>
            </a:r>
            <a:r>
              <a:rPr b="0" lang="en-US" sz="2000" spc="-1" strike="noStrike">
                <a:solidFill>
                  <a:srgbClr val="46424d"/>
                </a:solidFill>
                <a:latin typeface="Arial"/>
                <a:ea typeface="ＭＳ Ｐゴシック"/>
              </a:rPr>
              <a:t>Sub-system encapsulates a set of procedures to be called by other sub-systems.</a:t>
            </a:r>
            <a:endParaRPr b="0" lang="en-US" sz="2000" spc="-1" strike="noStrike">
              <a:latin typeface="Arial"/>
            </a:endParaRPr>
          </a:p>
          <a:p>
            <a:pPr lvl="1" marL="743040" indent="-285120">
              <a:lnSpc>
                <a:spcPct val="10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Message passing interfaces </a:t>
            </a:r>
            <a:r>
              <a:rPr b="0" lang="en-US" sz="2000" spc="-1" strike="noStrike">
                <a:solidFill>
                  <a:srgbClr val="46424d"/>
                </a:solidFill>
                <a:latin typeface="Arial"/>
                <a:ea typeface="ＭＳ Ｐゴシック"/>
              </a:rPr>
              <a:t>Sub-systems request services from other sub-systems</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1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1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A2F7AE3-69DD-4DA0-9538-B63C73D59A53}" type="slidenum">
              <a:rPr b="0" lang="en-US" sz="1200" spc="-1" strike="noStrike">
                <a:solidFill>
                  <a:srgbClr val="8b8b8b"/>
                </a:solidFill>
                <a:latin typeface="Calibri"/>
              </a:rPr>
              <a:t>&lt;number&gt;</a:t>
            </a:fld>
            <a:endParaRPr b="0" lang="en-US" sz="1200" spc="-1" strike="noStrike">
              <a:latin typeface="Arial"/>
            </a:endParaRPr>
          </a:p>
        </p:txBody>
      </p:sp>
      <p:sp>
        <p:nvSpPr>
          <p:cNvPr id="21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Interface testing </a:t>
            </a:r>
            <a:endParaRPr b="0" lang="en-US" sz="2400" spc="-1" strike="noStrike">
              <a:latin typeface="Arial"/>
            </a:endParaRPr>
          </a:p>
        </p:txBody>
      </p:sp>
      <p:sp>
        <p:nvSpPr>
          <p:cNvPr id="219"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20"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98EF7B-10DF-4BF9-9D38-60B1F6920054}" type="slidenum">
              <a:rPr b="0" lang="en-US" sz="1200" spc="-1" strike="noStrike">
                <a:solidFill>
                  <a:srgbClr val="8b8b8b"/>
                </a:solidFill>
                <a:latin typeface="Calibri"/>
              </a:rPr>
              <a:t>&lt;number&gt;</a:t>
            </a:fld>
            <a:endParaRPr b="0" lang="en-US" sz="1200" spc="-1" strike="noStrike">
              <a:latin typeface="Arial"/>
            </a:endParaRPr>
          </a:p>
        </p:txBody>
      </p:sp>
      <p:pic>
        <p:nvPicPr>
          <p:cNvPr id="221" name="Picture 6" descr=""/>
          <p:cNvPicPr/>
          <p:nvPr/>
        </p:nvPicPr>
        <p:blipFill>
          <a:blip r:embed="rId1"/>
          <a:stretch/>
        </p:blipFill>
        <p:spPr>
          <a:xfrm>
            <a:off x="3567960" y="1600920"/>
            <a:ext cx="4872240" cy="4575960"/>
          </a:xfrm>
          <a:prstGeom prst="rect">
            <a:avLst/>
          </a:prstGeom>
          <a:ln>
            <a:noFill/>
          </a:ln>
        </p:spPr>
      </p:pic>
      <p:sp>
        <p:nvSpPr>
          <p:cNvPr id="222"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Interface errors</a:t>
            </a:r>
            <a:endParaRPr b="0" lang="en-US" sz="2400" spc="-1" strike="noStrike">
              <a:latin typeface="Arial"/>
            </a:endParaRPr>
          </a:p>
        </p:txBody>
      </p:sp>
      <p:sp>
        <p:nvSpPr>
          <p:cNvPr id="224" name="CustomShape 2"/>
          <p:cNvSpPr/>
          <p:nvPr/>
        </p:nvSpPr>
        <p:spPr>
          <a:xfrm>
            <a:off x="1981080" y="1600200"/>
            <a:ext cx="8228880" cy="452520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Interface misuse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calling component calls another component and makes an error in its use of its interface e.g. parameters in the wrong order.</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Interface misunderstanding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calling component embeds assumptions about the behaviour of the called component which are incorrect.</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Timing errors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called and the calling component operate at different speeds and out-of-date information is accessed.</a:t>
            </a:r>
            <a:endParaRPr b="0" lang="en-US" sz="2000" spc="-1" strike="noStrike">
              <a:latin typeface="Arial"/>
            </a:endParaRPr>
          </a:p>
        </p:txBody>
      </p:sp>
      <p:sp>
        <p:nvSpPr>
          <p:cNvPr id="22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2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FFD61B-1D87-423B-A9A1-4F7299B41FC8}" type="slidenum">
              <a:rPr b="0" lang="en-US" sz="1200" spc="-1" strike="noStrike">
                <a:solidFill>
                  <a:srgbClr val="8b8b8b"/>
                </a:solidFill>
                <a:latin typeface="Calibri"/>
              </a:rPr>
              <a:t>&lt;number&gt;</a:t>
            </a:fld>
            <a:endParaRPr b="0" lang="en-US" sz="1200" spc="-1" strike="noStrike">
              <a:latin typeface="Arial"/>
            </a:endParaRPr>
          </a:p>
        </p:txBody>
      </p:sp>
      <p:sp>
        <p:nvSpPr>
          <p:cNvPr id="22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Interface testing guidelines</a:t>
            </a:r>
            <a:endParaRPr b="0" lang="en-US" sz="2400" spc="-1" strike="noStrike">
              <a:latin typeface="Arial"/>
            </a:endParaRPr>
          </a:p>
        </p:txBody>
      </p:sp>
      <p:sp>
        <p:nvSpPr>
          <p:cNvPr id="229" name="CustomShape 2"/>
          <p:cNvSpPr/>
          <p:nvPr/>
        </p:nvSpPr>
        <p:spPr>
          <a:xfrm>
            <a:off x="1981080" y="1600200"/>
            <a:ext cx="8228880" cy="452520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Design tests so that parameters to a called procedure are at the extreme ends of their ranges.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Always test pointer parameters with null pointers.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Design tests which cause the component to fail.</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 stress testing in message passing systems.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shared memory systems, vary the order in which components are activated.</a:t>
            </a:r>
            <a:endParaRPr b="0" lang="en-US" sz="2400" spc="-1" strike="noStrike">
              <a:latin typeface="Arial"/>
            </a:endParaRPr>
          </a:p>
        </p:txBody>
      </p:sp>
      <p:sp>
        <p:nvSpPr>
          <p:cNvPr id="23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3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B09244B-19F9-4A0E-9D94-E20B8E752F12}" type="slidenum">
              <a:rPr b="0" lang="en-US" sz="1200" spc="-1" strike="noStrike">
                <a:solidFill>
                  <a:srgbClr val="8b8b8b"/>
                </a:solidFill>
                <a:latin typeface="Calibri"/>
              </a:rPr>
              <a:t>&lt;number&gt;</a:t>
            </a:fld>
            <a:endParaRPr b="0" lang="en-US" sz="1200" spc="-1" strike="noStrike">
              <a:latin typeface="Arial"/>
            </a:endParaRPr>
          </a:p>
        </p:txBody>
      </p:sp>
      <p:sp>
        <p:nvSpPr>
          <p:cNvPr id="23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System testing</a:t>
            </a:r>
            <a:endParaRPr b="0" lang="en-US" sz="2400" spc="-1" strike="noStrike">
              <a:latin typeface="Arial"/>
            </a:endParaRPr>
          </a:p>
        </p:txBody>
      </p:sp>
      <p:sp>
        <p:nvSpPr>
          <p:cNvPr id="23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 testing during development involves integrating components to create a version of the system and then testing the integrated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focus in system testing is testing the interactions between components.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 testing checks that components are compatible, interact correctly and transfer the right data at the right time across their interfaces.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System testing tests the emergent behaviour of a system. </a:t>
            </a:r>
            <a:endParaRPr b="0" lang="en-US" sz="2400" spc="-1" strike="noStrike">
              <a:latin typeface="Arial"/>
            </a:endParaRPr>
          </a:p>
        </p:txBody>
      </p:sp>
      <p:sp>
        <p:nvSpPr>
          <p:cNvPr id="23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3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0956638-2C85-4B4E-A9BE-C550B95DB312}" type="slidenum">
              <a:rPr b="0" lang="en-US" sz="1200" spc="-1" strike="noStrike">
                <a:solidFill>
                  <a:srgbClr val="8b8b8b"/>
                </a:solidFill>
                <a:latin typeface="Calibri"/>
              </a:rPr>
              <a:t>&lt;number&gt;</a:t>
            </a:fld>
            <a:endParaRPr b="0" lang="en-US" sz="1200" spc="-1" strike="noStrike">
              <a:latin typeface="Arial"/>
            </a:endParaRPr>
          </a:p>
        </p:txBody>
      </p:sp>
      <p:sp>
        <p:nvSpPr>
          <p:cNvPr id="23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System and component testing</a:t>
            </a:r>
            <a:endParaRPr b="0" lang="en-US" sz="2400" spc="-1" strike="noStrike">
              <a:latin typeface="Arial"/>
            </a:endParaRPr>
          </a:p>
        </p:txBody>
      </p:sp>
      <p:sp>
        <p:nvSpPr>
          <p:cNvPr id="239"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During system testing, reusable components that have been separately developed and off-the-shelf systems may be integrated with newly developed components. The complete system is then tested.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Components developed by different team members or sub-teams may be integrated at this stage. System testing is a collective rather than an individual process.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In some companies, system testing may involve a separate testing team with no involvement from designers and programmers. </a:t>
            </a:r>
            <a:endParaRPr b="0" lang="en-US" sz="2000" spc="-1" strike="noStrike">
              <a:latin typeface="Arial"/>
            </a:endParaRPr>
          </a:p>
        </p:txBody>
      </p:sp>
      <p:sp>
        <p:nvSpPr>
          <p:cNvPr id="24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4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28958A3-5385-40CC-8753-32F5BEFA6839}" type="slidenum">
              <a:rPr b="0" lang="en-US" sz="1200" spc="-1" strike="noStrike">
                <a:solidFill>
                  <a:srgbClr val="8b8b8b"/>
                </a:solidFill>
                <a:latin typeface="Calibri"/>
              </a:rPr>
              <a:t>&lt;number&gt;</a:t>
            </a:fld>
            <a:endParaRPr b="0" lang="en-US" sz="1200" spc="-1" strike="noStrike">
              <a:latin typeface="Arial"/>
            </a:endParaRPr>
          </a:p>
        </p:txBody>
      </p:sp>
      <p:sp>
        <p:nvSpPr>
          <p:cNvPr id="24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49" dur="indefinite" restart="never" nodeType="tmRoot">
          <p:childTnLst>
            <p:seq>
              <p:cTn id="250" dur="indefinite" nodeType="mainSeq">
                <p:childTnLst>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Use-case testing</a:t>
            </a:r>
            <a:endParaRPr b="0" lang="en-US" sz="2400" spc="-1" strike="noStrike">
              <a:latin typeface="Arial"/>
            </a:endParaRPr>
          </a:p>
        </p:txBody>
      </p:sp>
      <p:sp>
        <p:nvSpPr>
          <p:cNvPr id="24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use-cases developed to identify system interactions can be used as a basis for system testing.</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Each use case usually involves several system components so testing the use case forces these interactions to occur.</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sequence diagrams associated with the use case documents the components and interactions that are being tested.</a:t>
            </a:r>
            <a:endParaRPr b="0" lang="en-US" sz="2400" spc="-1" strike="noStrike">
              <a:latin typeface="Arial"/>
            </a:endParaRPr>
          </a:p>
        </p:txBody>
      </p:sp>
      <p:sp>
        <p:nvSpPr>
          <p:cNvPr id="24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4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D5AF4B1-66B7-4DAA-816E-5CDF41B0FD47}" type="slidenum">
              <a:rPr b="0" lang="en-US" sz="1200" spc="-1" strike="noStrike">
                <a:solidFill>
                  <a:srgbClr val="8b8b8b"/>
                </a:solidFill>
                <a:latin typeface="Calibri"/>
              </a:rPr>
              <a:t>&lt;number&gt;</a:t>
            </a:fld>
            <a:endParaRPr b="0" lang="en-US" sz="1200" spc="-1" strike="noStrike">
              <a:latin typeface="Arial"/>
            </a:endParaRPr>
          </a:p>
        </p:txBody>
      </p:sp>
      <p:sp>
        <p:nvSpPr>
          <p:cNvPr id="24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Collect weather data sequence chart </a:t>
            </a:r>
            <a:endParaRPr b="0" lang="en-US" sz="2400" spc="-1" strike="noStrike">
              <a:latin typeface="Arial"/>
            </a:endParaRPr>
          </a:p>
        </p:txBody>
      </p:sp>
      <p:pic>
        <p:nvPicPr>
          <p:cNvPr id="249" name="Content Placeholder 3" descr=""/>
          <p:cNvPicPr/>
          <p:nvPr/>
        </p:nvPicPr>
        <p:blipFill>
          <a:blip r:embed="rId1"/>
          <a:srcRect l="0" t="4378" r="0" b="4378"/>
          <a:stretch/>
        </p:blipFill>
        <p:spPr>
          <a:xfrm>
            <a:off x="1981080" y="1600200"/>
            <a:ext cx="8228880" cy="4525200"/>
          </a:xfrm>
          <a:prstGeom prst="rect">
            <a:avLst/>
          </a:prstGeom>
          <a:ln>
            <a:noFill/>
          </a:ln>
        </p:spPr>
      </p:pic>
      <p:sp>
        <p:nvSpPr>
          <p:cNvPr id="250"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51"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A810B55-4E31-4F68-9743-B5397C757C7E}" type="slidenum">
              <a:rPr b="0" lang="en-US" sz="1200" spc="-1" strike="noStrike">
                <a:solidFill>
                  <a:srgbClr val="8b8b8b"/>
                </a:solidFill>
                <a:latin typeface="Calibri"/>
              </a:rPr>
              <a:t>&lt;number&gt;</a:t>
            </a:fld>
            <a:endParaRPr b="0" lang="en-US" sz="1200" spc="-1" strike="noStrike">
              <a:latin typeface="Arial"/>
            </a:endParaRPr>
          </a:p>
        </p:txBody>
      </p:sp>
      <p:sp>
        <p:nvSpPr>
          <p:cNvPr id="252"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Automated testing</a:t>
            </a:r>
            <a:endParaRPr b="0" lang="en-US" sz="2400" spc="-1" strike="noStrike">
              <a:latin typeface="Arial"/>
            </a:endParaRPr>
          </a:p>
        </p:txBody>
      </p:sp>
      <p:sp>
        <p:nvSpPr>
          <p:cNvPr id="16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Whenever possible, unit testing should be automated so that tests are run and checked without manual intervention.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automated unit testing, you make use of a test automation framework (such as JUnit) to write and run your program tests.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Unit testing frameworks provide generic test classes that you extend to create specific test cases. They can then run all of the tests that you have implemented and report, often through some GUI, on the success of otherwise of the tests. </a:t>
            </a:r>
            <a:endParaRPr b="0" lang="en-US" sz="2400" spc="-1" strike="noStrike">
              <a:latin typeface="Arial"/>
            </a:endParaRPr>
          </a:p>
        </p:txBody>
      </p:sp>
      <p:sp>
        <p:nvSpPr>
          <p:cNvPr id="16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6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CE18841-6385-4E92-B7E3-2A38D556395E}" type="slidenum">
              <a:rPr b="0" lang="en-US" sz="1200" spc="-1" strike="noStrike">
                <a:solidFill>
                  <a:srgbClr val="8b8b8b"/>
                </a:solidFill>
                <a:latin typeface="Calibri"/>
              </a:rPr>
              <a:t>&lt;number&gt;</a:t>
            </a:fld>
            <a:endParaRPr b="0" lang="en-US" sz="1200" spc="-1" strike="noStrike">
              <a:latin typeface="Arial"/>
            </a:endParaRPr>
          </a:p>
        </p:txBody>
      </p:sp>
      <p:sp>
        <p:nvSpPr>
          <p:cNvPr id="16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Test cases derived from sequence diagram</a:t>
            </a:r>
            <a:endParaRPr b="0" lang="en-US" sz="2400" spc="-1" strike="noStrike">
              <a:latin typeface="Arial"/>
            </a:endParaRPr>
          </a:p>
        </p:txBody>
      </p:sp>
      <p:sp>
        <p:nvSpPr>
          <p:cNvPr id="25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An input of a request for a report should have an associated acknowledgement. A report should ultimately be returned from the request.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You should create summarized data that can be used to check that the report is correctly organized. </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An input request for a report to WeatherStation results in a summarized report being generated.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Can be tested by creating raw data corresponding to the summary that you have prepared for the test of SatComms and checking that the WeatherStation object correctly produces this summary. This raw data is also used to test the WeatherData object.</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5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5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04F4E7-CFCA-4020-AD34-7DB3F3565B72}" type="slidenum">
              <a:rPr b="0" lang="en-US" sz="1200" spc="-1" strike="noStrike">
                <a:solidFill>
                  <a:srgbClr val="8b8b8b"/>
                </a:solidFill>
                <a:latin typeface="Calibri"/>
              </a:rPr>
              <a:t>&lt;number&gt;</a:t>
            </a:fld>
            <a:endParaRPr b="0" lang="en-US" sz="1200" spc="-1" strike="noStrike">
              <a:latin typeface="Arial"/>
            </a:endParaRPr>
          </a:p>
        </p:txBody>
      </p:sp>
      <p:sp>
        <p:nvSpPr>
          <p:cNvPr id="25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79" dur="indefinite" restart="never" nodeType="tmRoot">
          <p:childTnLst>
            <p:seq>
              <p:cTn id="280" dur="indefinite" nodeType="mainSeq">
                <p:childTnLst>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Testing policies</a:t>
            </a:r>
            <a:endParaRPr b="0" lang="en-US" sz="2400" spc="-1" strike="noStrike">
              <a:latin typeface="Arial"/>
            </a:endParaRPr>
          </a:p>
        </p:txBody>
      </p:sp>
      <p:sp>
        <p:nvSpPr>
          <p:cNvPr id="259"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Exhaustive system testing is impossible so testing policies which define the required system test coverage may be developed.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Examples of testing policies: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All system functions that are accessed through menus should be tested.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Combinations of functions (e.g. text formatting) that are accessed through the same menu must be tested.</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Where user input is provided, all functions must be tested with both correct and incorrect input.</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6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6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5FBF38F-D84A-4907-869F-B26C0E441B1C}" type="slidenum">
              <a:rPr b="0" lang="en-US" sz="1200" spc="-1" strike="noStrike">
                <a:solidFill>
                  <a:srgbClr val="8b8b8b"/>
                </a:solidFill>
                <a:latin typeface="Calibri"/>
              </a:rPr>
              <a:t>&lt;number&gt;</a:t>
            </a:fld>
            <a:endParaRPr b="0" lang="en-US" sz="1200" spc="-1" strike="noStrike">
              <a:latin typeface="Arial"/>
            </a:endParaRPr>
          </a:p>
        </p:txBody>
      </p:sp>
      <p:sp>
        <p:nvSpPr>
          <p:cNvPr id="26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25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981080" y="2262600"/>
            <a:ext cx="82288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6424d"/>
                </a:solidFill>
                <a:latin typeface="Arial"/>
                <a:ea typeface="ＭＳ Ｐゴシック"/>
              </a:rPr>
              <a:t>Test-driven development</a:t>
            </a:r>
            <a:endParaRPr b="0" lang="en-US" sz="2400" spc="-1" strike="noStrike">
              <a:latin typeface="Arial"/>
            </a:endParaRPr>
          </a:p>
        </p:txBody>
      </p:sp>
      <p:sp>
        <p:nvSpPr>
          <p:cNvPr id="264"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65"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CCEC35-B6AE-4C94-8984-297CFD24AF54}" type="slidenum">
              <a:rPr b="0" lang="en-US" sz="1200" spc="-1" strike="noStrike">
                <a:solidFill>
                  <a:srgbClr val="8b8b8b"/>
                </a:solidFill>
                <a:latin typeface="Calibri"/>
              </a:rPr>
              <a:t>&lt;number&gt;</a:t>
            </a:fld>
            <a:endParaRPr b="0" lang="en-US" sz="1200" spc="-1" strike="noStrike">
              <a:latin typeface="Arial"/>
            </a:endParaRPr>
          </a:p>
        </p:txBody>
      </p:sp>
      <p:sp>
        <p:nvSpPr>
          <p:cNvPr id="266"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19" dur="indefinite" restart="never" nodeType="tmRoot">
          <p:childTnLst>
            <p:seq>
              <p:cTn id="32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Test-driven development</a:t>
            </a:r>
            <a:endParaRPr b="0" lang="en-US" sz="2400" spc="-1" strike="noStrike">
              <a:latin typeface="Arial"/>
            </a:endParaRPr>
          </a:p>
        </p:txBody>
      </p:sp>
      <p:sp>
        <p:nvSpPr>
          <p:cNvPr id="268"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Test-driven development (TDD) is an approach to program development in which you inter-leave testing and code development.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Tests are written before code and ‘passing’ the tests is the critical driver of development.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You develop code incrementally, along with a test for that increment. You don’t move on to the next increment until the code that you have developed passes its test.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TDD was introduced as part of agile methods such as Extreme Programming. However, it can also be used in plan-driven development processes. </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26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7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1BB7E71-0DCE-4B49-91F6-09DC78734352}" type="slidenum">
              <a:rPr b="0" lang="en-US" sz="1200" spc="-1" strike="noStrike">
                <a:solidFill>
                  <a:srgbClr val="8b8b8b"/>
                </a:solidFill>
                <a:latin typeface="Calibri"/>
              </a:rPr>
              <a:t>&lt;number&gt;</a:t>
            </a:fld>
            <a:endParaRPr b="0" lang="en-US" sz="1200" spc="-1" strike="noStrike">
              <a:latin typeface="Arial"/>
            </a:endParaRPr>
          </a:p>
        </p:txBody>
      </p:sp>
      <p:sp>
        <p:nvSpPr>
          <p:cNvPr id="27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Test-driven development</a:t>
            </a:r>
            <a:endParaRPr b="0" lang="en-US" sz="2400" spc="-1" strike="noStrike">
              <a:latin typeface="Arial"/>
            </a:endParaRPr>
          </a:p>
        </p:txBody>
      </p:sp>
      <p:sp>
        <p:nvSpPr>
          <p:cNvPr id="273"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74"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45A77CF-58B3-4ECE-B0FF-F9645AEC64EE}" type="slidenum">
              <a:rPr b="0" lang="en-US" sz="1200" spc="-1" strike="noStrike">
                <a:solidFill>
                  <a:srgbClr val="8b8b8b"/>
                </a:solidFill>
                <a:latin typeface="Calibri"/>
              </a:rPr>
              <a:t>&lt;number&gt;</a:t>
            </a:fld>
            <a:endParaRPr b="0" lang="en-US" sz="1200" spc="-1" strike="noStrike">
              <a:latin typeface="Arial"/>
            </a:endParaRPr>
          </a:p>
        </p:txBody>
      </p:sp>
      <p:pic>
        <p:nvPicPr>
          <p:cNvPr id="275" name="Picture 6" descr=""/>
          <p:cNvPicPr/>
          <p:nvPr/>
        </p:nvPicPr>
        <p:blipFill>
          <a:blip r:embed="rId1"/>
          <a:stretch/>
        </p:blipFill>
        <p:spPr>
          <a:xfrm>
            <a:off x="2142000" y="2365920"/>
            <a:ext cx="7971120" cy="2339640"/>
          </a:xfrm>
          <a:prstGeom prst="rect">
            <a:avLst/>
          </a:prstGeom>
          <a:ln>
            <a:noFill/>
          </a:ln>
        </p:spPr>
      </p:pic>
      <p:sp>
        <p:nvSpPr>
          <p:cNvPr id="276"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TDD process activities</a:t>
            </a:r>
            <a:endParaRPr b="0" lang="en-US" sz="2400" spc="-1" strike="noStrike">
              <a:latin typeface="Arial"/>
            </a:endParaRPr>
          </a:p>
        </p:txBody>
      </p:sp>
      <p:sp>
        <p:nvSpPr>
          <p:cNvPr id="278"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Start by identifying the increment of functionality that is required. This should normally be small and implementable in a few lines of code.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Write a test for this functionality and implement this as an automated test.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Run the test, along with all other tests that have been implemented. Initially, you have not implemented the functionality so the new test will fail.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Implement the functionality and re-run the test.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Once all tests run successfully, you move on to implementing the next chunk of functionality.</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27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8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81B2D39-F7B3-4D46-AE84-E9493B010005}" type="slidenum">
              <a:rPr b="0" lang="en-US" sz="1200" spc="-1" strike="noStrike">
                <a:solidFill>
                  <a:srgbClr val="8b8b8b"/>
                </a:solidFill>
                <a:latin typeface="Calibri"/>
              </a:rPr>
              <a:t>&lt;number&gt;</a:t>
            </a:fld>
            <a:endParaRPr b="0" lang="en-US" sz="1200" spc="-1" strike="noStrike">
              <a:latin typeface="Arial"/>
            </a:endParaRPr>
          </a:p>
        </p:txBody>
      </p:sp>
      <p:sp>
        <p:nvSpPr>
          <p:cNvPr id="28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Benefits of test-driven development</a:t>
            </a:r>
            <a:endParaRPr b="0" lang="en-US" sz="2400" spc="-1" strike="noStrike">
              <a:latin typeface="Arial"/>
            </a:endParaRPr>
          </a:p>
        </p:txBody>
      </p:sp>
      <p:sp>
        <p:nvSpPr>
          <p:cNvPr id="283"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Code coverage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Every code segment that you write has at least one associated test so all code written has at least one test.</a:t>
            </a:r>
            <a:endParaRPr b="0" lang="en-US" sz="20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Regression testing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regression test suite is developed incrementally as a program is developed. </a:t>
            </a:r>
            <a:endParaRPr b="0" lang="en-US" sz="20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Simplified debugging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When a test fails, it should be obvious where the problem lies. The newly written code needs to be checked and modified. </a:t>
            </a:r>
            <a:endParaRPr b="0" lang="en-US" sz="20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System documentation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tests themselves are a form of documentation that describe what the code should be doing. </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84"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85"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2823A1B-3A56-4221-874B-406F21D641AC}" type="slidenum">
              <a:rPr b="0" lang="en-US" sz="1200" spc="-1" strike="noStrike">
                <a:solidFill>
                  <a:srgbClr val="8b8b8b"/>
                </a:solidFill>
                <a:latin typeface="Calibri"/>
              </a:rPr>
              <a:t>&lt;number&gt;</a:t>
            </a:fld>
            <a:endParaRPr b="0" lang="en-US" sz="1200" spc="-1" strike="noStrike">
              <a:latin typeface="Arial"/>
            </a:endParaRPr>
          </a:p>
        </p:txBody>
      </p:sp>
      <p:sp>
        <p:nvSpPr>
          <p:cNvPr id="286"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Regression testing</a:t>
            </a:r>
            <a:endParaRPr b="0" lang="en-US" sz="2400" spc="-1" strike="noStrike">
              <a:latin typeface="Arial"/>
            </a:endParaRPr>
          </a:p>
        </p:txBody>
      </p:sp>
      <p:sp>
        <p:nvSpPr>
          <p:cNvPr id="288"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Regression testing is testing the system to check that changes have not ‘broken’ previously working code.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a manual testing process, regression testing is expensive but, with automated testing, it is simple and straightforward. All tests are rerun every time a change is made to the program.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Tests must run ‘successfully’ before the change is committed.</a:t>
            </a:r>
            <a:endParaRPr b="0" lang="en-US" sz="2400" spc="-1" strike="noStrike">
              <a:latin typeface="Arial"/>
            </a:endParaRPr>
          </a:p>
          <a:p>
            <a:pPr marL="343080" indent="-342360">
              <a:lnSpc>
                <a:spcPct val="100000"/>
              </a:lnSpc>
              <a:spcBef>
                <a:spcPts val="601"/>
              </a:spcBef>
              <a:spcAft>
                <a:spcPts val="601"/>
              </a:spcAft>
            </a:pPr>
            <a:endParaRPr b="0" lang="en-US" sz="2400" spc="-1" strike="noStrike">
              <a:latin typeface="Arial"/>
            </a:endParaRPr>
          </a:p>
        </p:txBody>
      </p:sp>
      <p:sp>
        <p:nvSpPr>
          <p:cNvPr id="28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9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5E7D8BB-5552-497D-B660-BB0AEDA70AF8}" type="slidenum">
              <a:rPr b="0" lang="en-US" sz="1200" spc="-1" strike="noStrike">
                <a:solidFill>
                  <a:srgbClr val="8b8b8b"/>
                </a:solidFill>
                <a:latin typeface="Calibri"/>
              </a:rPr>
              <a:t>&lt;number&gt;</a:t>
            </a:fld>
            <a:endParaRPr b="0" lang="en-US" sz="1200" spc="-1" strike="noStrike">
              <a:latin typeface="Arial"/>
            </a:endParaRPr>
          </a:p>
        </p:txBody>
      </p:sp>
      <p:sp>
        <p:nvSpPr>
          <p:cNvPr id="29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29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Automated test components</a:t>
            </a:r>
            <a:endParaRPr b="0" lang="en-US" sz="2400" spc="-1" strike="noStrike">
              <a:latin typeface="Arial"/>
            </a:endParaRPr>
          </a:p>
        </p:txBody>
      </p:sp>
      <p:sp>
        <p:nvSpPr>
          <p:cNvPr id="169"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setup part, where you initialize the system with the test case, namely the inputs and expected outputs.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call part, where you call the object or method to be tested.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An assertion part where you compare the result of the call with the expected result. If the assertion evaluates to true, the test has been successful  if false, then it has failed.</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7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7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DD630BE-9B8F-4F95-B7B7-06FF90BD67CE}" type="slidenum">
              <a:rPr b="0" lang="en-US" sz="1200" spc="-1" strike="noStrike">
                <a:solidFill>
                  <a:srgbClr val="8b8b8b"/>
                </a:solidFill>
                <a:latin typeface="Calibri"/>
              </a:rPr>
              <a:t>&lt;number&gt;</a:t>
            </a:fld>
            <a:endParaRPr b="0" lang="en-US" sz="1200" spc="-1" strike="noStrike">
              <a:latin typeface="Arial"/>
            </a:endParaRPr>
          </a:p>
        </p:txBody>
      </p:sp>
      <p:sp>
        <p:nvSpPr>
          <p:cNvPr id="17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6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Choosing unit test cases</a:t>
            </a:r>
            <a:endParaRPr b="0" lang="en-US" sz="2400" spc="-1" strike="noStrike">
              <a:latin typeface="Arial"/>
            </a:endParaRPr>
          </a:p>
        </p:txBody>
      </p:sp>
      <p:sp>
        <p:nvSpPr>
          <p:cNvPr id="17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test cases should show that, when used as expected, the component that you are testing does what it is supposed to do.</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If there are defects in the component, these should be revealed by test cases.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This leads to 2 types of unit test case: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first of these should reflect normal operation of a program and should show that the component works as expected.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other kind of test case should be based on testing experience of where common problems arise. It should use abnormal inputs to check that these are properly processed and do not crash the component. </a:t>
            </a:r>
            <a:endParaRPr b="0" lang="en-US" sz="2000" spc="-1" strike="noStrike">
              <a:latin typeface="Arial"/>
            </a:endParaRPr>
          </a:p>
        </p:txBody>
      </p:sp>
      <p:sp>
        <p:nvSpPr>
          <p:cNvPr id="17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7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65E3234-89C7-4F53-A152-D68F7CD14205}" type="slidenum">
              <a:rPr b="0" lang="en-US" sz="1200" spc="-1" strike="noStrike">
                <a:solidFill>
                  <a:srgbClr val="8b8b8b"/>
                </a:solidFill>
                <a:latin typeface="Calibri"/>
              </a:rPr>
              <a:t>&lt;number&gt;</a:t>
            </a:fld>
            <a:endParaRPr b="0" lang="en-US" sz="1200" spc="-1" strike="noStrike">
              <a:latin typeface="Arial"/>
            </a:endParaRPr>
          </a:p>
        </p:txBody>
      </p:sp>
      <p:sp>
        <p:nvSpPr>
          <p:cNvPr id="17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Testing strategies</a:t>
            </a:r>
            <a:endParaRPr b="0" lang="en-US" sz="2400" spc="-1" strike="noStrike">
              <a:latin typeface="Arial"/>
            </a:endParaRPr>
          </a:p>
        </p:txBody>
      </p:sp>
      <p:sp>
        <p:nvSpPr>
          <p:cNvPr id="179"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Partition testing, where you identify groups of inputs that have common characteristics and should be processed in the same way.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You should choose tests from within each of these groups.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Guideline-based testing, where you use testing guidelines to choose test cases.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These guidelines reflect previous experience of the kinds of errors that programmers often make when developing components.</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18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8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AE24268-F47C-45C9-A796-DFE481ED7E18}" type="slidenum">
              <a:rPr b="0" lang="en-US" sz="1200" spc="-1" strike="noStrike">
                <a:solidFill>
                  <a:srgbClr val="8b8b8b"/>
                </a:solidFill>
                <a:latin typeface="Calibri"/>
              </a:rPr>
              <a:t>&lt;number&gt;</a:t>
            </a:fld>
            <a:endParaRPr b="0" lang="en-US" sz="1200" spc="-1" strike="noStrike">
              <a:latin typeface="Arial"/>
            </a:endParaRPr>
          </a:p>
        </p:txBody>
      </p:sp>
      <p:sp>
        <p:nvSpPr>
          <p:cNvPr id="18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Partition testing</a:t>
            </a:r>
            <a:endParaRPr b="0" lang="en-US" sz="2400" spc="-1" strike="noStrike">
              <a:latin typeface="Arial"/>
            </a:endParaRPr>
          </a:p>
        </p:txBody>
      </p:sp>
      <p:sp>
        <p:nvSpPr>
          <p:cNvPr id="184"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Input data and output results often fall into different classes where all members of a class are related.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Each of these classes is an </a:t>
            </a:r>
            <a:r>
              <a:rPr b="0" lang="en-US" sz="2400" spc="-1" strike="noStrike">
                <a:solidFill>
                  <a:srgbClr val="000000"/>
                </a:solidFill>
                <a:latin typeface="Arial"/>
                <a:ea typeface="ＭＳ Ｐゴシック"/>
              </a:rPr>
              <a:t>equivalence partition </a:t>
            </a:r>
            <a:r>
              <a:rPr b="0" lang="en-US" sz="2400" spc="-1" strike="noStrike">
                <a:solidFill>
                  <a:srgbClr val="46424d"/>
                </a:solidFill>
                <a:latin typeface="Arial"/>
                <a:ea typeface="ＭＳ Ｐゴシック"/>
              </a:rPr>
              <a:t>or domain where the program behaves in an equivalent way for each class member.</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 cases should be chosen from each partition.</a:t>
            </a:r>
            <a:endParaRPr b="0" lang="en-US" sz="2400" spc="-1" strike="noStrike">
              <a:latin typeface="Arial"/>
            </a:endParaRPr>
          </a:p>
        </p:txBody>
      </p:sp>
      <p:sp>
        <p:nvSpPr>
          <p:cNvPr id="185"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86"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19CEFB3-5982-472D-B91F-38136538614A}" type="slidenum">
              <a:rPr b="0" lang="en-US" sz="1200" spc="-1" strike="noStrike">
                <a:solidFill>
                  <a:srgbClr val="8b8b8b"/>
                </a:solidFill>
                <a:latin typeface="Calibri"/>
              </a:rPr>
              <a:t>&lt;number&gt;</a:t>
            </a:fld>
            <a:endParaRPr b="0" lang="en-US" sz="1200" spc="-1" strike="noStrike">
              <a:latin typeface="Arial"/>
            </a:endParaRPr>
          </a:p>
        </p:txBody>
      </p:sp>
      <p:sp>
        <p:nvSpPr>
          <p:cNvPr id="187"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Equivalence partitioning </a:t>
            </a:r>
            <a:endParaRPr b="0" lang="en-US" sz="2400" spc="-1" strike="noStrike">
              <a:latin typeface="Arial"/>
            </a:endParaRPr>
          </a:p>
        </p:txBody>
      </p:sp>
      <p:pic>
        <p:nvPicPr>
          <p:cNvPr id="189" name="Content Placeholder 3" descr=""/>
          <p:cNvPicPr/>
          <p:nvPr/>
        </p:nvPicPr>
        <p:blipFill>
          <a:blip r:embed="rId1"/>
          <a:srcRect l="-13536" t="0" r="-13536" b="0"/>
          <a:stretch/>
        </p:blipFill>
        <p:spPr>
          <a:xfrm>
            <a:off x="2690280" y="1794600"/>
            <a:ext cx="7012800" cy="3856320"/>
          </a:xfrm>
          <a:prstGeom prst="rect">
            <a:avLst/>
          </a:prstGeom>
          <a:ln>
            <a:noFill/>
          </a:ln>
        </p:spPr>
      </p:pic>
      <p:sp>
        <p:nvSpPr>
          <p:cNvPr id="190"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91"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9DC7BD8-10D3-4BE3-9FD2-7A0B9CF2C2FE}" type="slidenum">
              <a:rPr b="0" lang="en-US" sz="1200" spc="-1" strike="noStrike">
                <a:solidFill>
                  <a:srgbClr val="8b8b8b"/>
                </a:solidFill>
                <a:latin typeface="Calibri"/>
              </a:rPr>
              <a:t>&lt;number&gt;</a:t>
            </a:fld>
            <a:endParaRPr b="0" lang="en-US" sz="1200" spc="-1" strike="noStrike">
              <a:latin typeface="Arial"/>
            </a:endParaRPr>
          </a:p>
        </p:txBody>
      </p:sp>
      <p:sp>
        <p:nvSpPr>
          <p:cNvPr id="192"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Equivalence partitions </a:t>
            </a:r>
            <a:endParaRPr b="0" lang="en-US" sz="2400" spc="-1" strike="noStrike">
              <a:latin typeface="Arial"/>
            </a:endParaRPr>
          </a:p>
        </p:txBody>
      </p:sp>
      <p:pic>
        <p:nvPicPr>
          <p:cNvPr id="194" name="Content Placeholder 3" descr=""/>
          <p:cNvPicPr/>
          <p:nvPr/>
        </p:nvPicPr>
        <p:blipFill>
          <a:blip r:embed="rId1"/>
          <a:srcRect l="-9407" t="0" r="-9407" b="0"/>
          <a:stretch/>
        </p:blipFill>
        <p:spPr>
          <a:xfrm>
            <a:off x="2438640" y="1886400"/>
            <a:ext cx="7310160" cy="4020120"/>
          </a:xfrm>
          <a:prstGeom prst="rect">
            <a:avLst/>
          </a:prstGeom>
          <a:ln>
            <a:noFill/>
          </a:ln>
        </p:spPr>
      </p:pic>
      <p:sp>
        <p:nvSpPr>
          <p:cNvPr id="195"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96"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9862550-ADCF-49EC-ACF7-60F26E9F960B}" type="slidenum">
              <a:rPr b="0" lang="en-US" sz="1200" spc="-1" strike="noStrike">
                <a:solidFill>
                  <a:srgbClr val="8b8b8b"/>
                </a:solidFill>
                <a:latin typeface="Calibri"/>
              </a:rPr>
              <a:t>&lt;number&gt;</a:t>
            </a:fld>
            <a:endParaRPr b="0" lang="en-US" sz="1200" spc="-1" strike="noStrike">
              <a:latin typeface="Arial"/>
            </a:endParaRPr>
          </a:p>
        </p:txBody>
      </p:sp>
      <p:sp>
        <p:nvSpPr>
          <p:cNvPr id="197"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Testing guidelines (sequences)</a:t>
            </a:r>
            <a:endParaRPr b="0" lang="en-US" sz="2400" spc="-1" strike="noStrike">
              <a:latin typeface="Arial"/>
            </a:endParaRPr>
          </a:p>
        </p:txBody>
      </p:sp>
      <p:sp>
        <p:nvSpPr>
          <p:cNvPr id="199" name="CustomShape 2"/>
          <p:cNvSpPr/>
          <p:nvPr/>
        </p:nvSpPr>
        <p:spPr>
          <a:xfrm>
            <a:off x="1981080" y="1600200"/>
            <a:ext cx="8228880" cy="452520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 software with sequences which have only a single value.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 sequences of different sizes in different tests.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Derive tests so that the first, middle and last elements of the sequence are accessed.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 with sequences of zero length.</a:t>
            </a:r>
            <a:endParaRPr b="0" lang="en-US" sz="2400" spc="-1" strike="noStrike">
              <a:latin typeface="Arial"/>
            </a:endParaRPr>
          </a:p>
        </p:txBody>
      </p:sp>
      <p:sp>
        <p:nvSpPr>
          <p:cNvPr id="200"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01"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92ECB8B-CD4A-4E42-B873-31A86AC66AB8}" type="slidenum">
              <a:rPr b="0" lang="en-US" sz="1200" spc="-1" strike="noStrike">
                <a:solidFill>
                  <a:srgbClr val="8b8b8b"/>
                </a:solidFill>
                <a:latin typeface="Calibri"/>
              </a:rPr>
              <a:t>&lt;number&gt;</a:t>
            </a:fld>
            <a:endParaRPr b="0" lang="en-US" sz="1200" spc="-1" strike="noStrike">
              <a:latin typeface="Arial"/>
            </a:endParaRPr>
          </a:p>
        </p:txBody>
      </p:sp>
      <p:sp>
        <p:nvSpPr>
          <p:cNvPr id="202"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99">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Words>2560</Words>
  <Paragraphs>256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2021-05-02T12:23:43Z</dcterms:created>
  <dc:creator>Sara Qasim</dc:creator>
  <dc:description/>
  <dc:language>en-US</dc:language>
  <cp:lastModifiedBy/>
  <dcterms:modified xsi:type="dcterms:W3CDTF">2021-05-17T09:39:36Z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ies>
</file>