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4" r:id="rId17"/>
    <p:sldId id="267" r:id="rId18"/>
    <p:sldId id="265" r:id="rId19"/>
    <p:sldId id="268" r:id="rId20"/>
    <p:sldId id="269" r:id="rId21"/>
    <p:sldId id="270" r:id="rId22"/>
    <p:sldId id="271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9" r:id="rId38"/>
    <p:sldId id="310" r:id="rId39"/>
    <p:sldId id="275" r:id="rId40"/>
    <p:sldId id="27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94B9-026C-4700-BDF6-F22DBE11ACC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5A2B-0772-4A11-8886-46B423633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303-Software Engineering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Sara Rehmat</a:t>
            </a:r>
          </a:p>
          <a:p>
            <a:pPr algn="r"/>
            <a:r>
              <a:rPr lang="en-US" dirty="0" smtClean="0"/>
              <a:t>MS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in the late '50's and early '60's, programmers didn't even interact directly with computing devices.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delivered their programs by hand to technicians and then picked up the results hours later after the programs were batch processed with many others</a:t>
            </a:r>
            <a:r>
              <a:rPr lang="en-US" dirty="0" smtClean="0"/>
              <a:t>.</a:t>
            </a:r>
          </a:p>
          <a:p>
            <a:r>
              <a:rPr lang="en-US" dirty="0"/>
              <a:t>But the transition to using a time-sharing model instead of batch processing for running programs </a:t>
            </a:r>
            <a:r>
              <a:rPr lang="en-US" dirty="0" smtClean="0"/>
              <a:t>led </a:t>
            </a:r>
            <a:r>
              <a:rPr lang="en-US" dirty="0"/>
              <a:t>to a rapid growth in computing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Moreover, the increase in computing power also led to development of more software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50" y="1825625"/>
            <a:ext cx="4839300" cy="4351338"/>
          </a:xfrm>
        </p:spPr>
      </p:pic>
      <p:sp>
        <p:nvSpPr>
          <p:cNvPr id="5" name="TextBox 4"/>
          <p:cNvSpPr txBox="1"/>
          <p:nvPr/>
        </p:nvSpPr>
        <p:spPr>
          <a:xfrm>
            <a:off x="279400" y="6311900"/>
            <a:ext cx="1205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Moore's law</a:t>
            </a:r>
            <a:r>
              <a:rPr lang="en-US" dirty="0"/>
              <a:t> is the observation that the number of transistors in a dense integrated circuit (IC) doubles about every two years. </a:t>
            </a:r>
          </a:p>
        </p:txBody>
      </p:sp>
    </p:spTree>
    <p:extLst>
      <p:ext uri="{BB962C8B-B14F-4D97-AF65-F5344CB8AC3E}">
        <p14:creationId xmlns:p14="http://schemas.microsoft.com/office/powerpoint/2010/main" val="23314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Systems </a:t>
            </a:r>
            <a:r>
              <a:rPr lang="en-US" dirty="0"/>
              <a:t>were announced and could not be delivered on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problems were too complex.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difficulties brought big companies to the brink of collapse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1968 a conference sponsored by NATO was dedicated to the topic (1968 at Garmisch-Partenkirchen, Germany) </a:t>
            </a:r>
          </a:p>
          <a:p>
            <a:r>
              <a:rPr lang="en-US" dirty="0" smtClean="0"/>
              <a:t>In the conference, the </a:t>
            </a:r>
            <a:r>
              <a:rPr lang="en-US" dirty="0"/>
              <a:t>difficulties were openly discussed and confessed with unusual frankness, and the terms software engineering and software crisis were coined. </a:t>
            </a:r>
          </a:p>
        </p:txBody>
      </p:sp>
    </p:spTree>
    <p:extLst>
      <p:ext uri="{BB962C8B-B14F-4D97-AF65-F5344CB8AC3E}">
        <p14:creationId xmlns:p14="http://schemas.microsoft.com/office/powerpoint/2010/main" val="37460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Engineering</a:t>
            </a:r>
            <a:r>
              <a:rPr lang="en-US" dirty="0"/>
              <a:t> is a scientific field and job that involves taking our scientific understanding of the natural world and using it to invent, design, and build things to solve problems and achieve practical goals. </a:t>
            </a:r>
          </a:p>
        </p:txBody>
      </p:sp>
    </p:spTree>
    <p:extLst>
      <p:ext uri="{BB962C8B-B14F-4D97-AF65-F5344CB8AC3E}">
        <p14:creationId xmlns:p14="http://schemas.microsoft.com/office/powerpoint/2010/main" val="1611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Software Engineering?</a:t>
            </a:r>
          </a:p>
          <a:p>
            <a:pPr lvl="1"/>
            <a:r>
              <a:rPr lang="en-US" b="1" dirty="0"/>
              <a:t>IEEE</a:t>
            </a:r>
            <a:r>
              <a:rPr lang="en-US" dirty="0"/>
              <a:t> defines software </a:t>
            </a:r>
            <a:r>
              <a:rPr lang="en-US" b="1" dirty="0"/>
              <a:t>engineering</a:t>
            </a:r>
            <a:r>
              <a:rPr lang="en-US" dirty="0"/>
              <a:t> as: (1) The application of a systematic</a:t>
            </a:r>
            <a:r>
              <a:rPr lang="en-US" dirty="0" smtClean="0"/>
              <a:t>, disciplined, quantifiable </a:t>
            </a:r>
            <a:r>
              <a:rPr lang="en-US" dirty="0"/>
              <a:t>approach to the development</a:t>
            </a:r>
            <a:r>
              <a:rPr lang="en-US" dirty="0" smtClean="0"/>
              <a:t>, operation </a:t>
            </a:r>
            <a:r>
              <a:rPr lang="en-US" dirty="0"/>
              <a:t>and maintenance of software; that is, the application of </a:t>
            </a:r>
            <a:r>
              <a:rPr lang="en-US" b="1" dirty="0"/>
              <a:t>engineering</a:t>
            </a:r>
            <a:r>
              <a:rPr lang="en-US" dirty="0"/>
              <a:t> to software. (2) The study of approaches as in the above statement</a:t>
            </a:r>
            <a:r>
              <a:rPr lang="en-US" dirty="0" smtClean="0"/>
              <a:t>.</a:t>
            </a:r>
          </a:p>
          <a:p>
            <a:r>
              <a:rPr lang="en-US" i="1" dirty="0"/>
              <a:t>Software engineering </a:t>
            </a:r>
            <a:r>
              <a:rPr lang="en-US" dirty="0"/>
              <a:t>is concerned with theories</a:t>
            </a:r>
            <a:r>
              <a:rPr lang="en-US" dirty="0" smtClean="0"/>
              <a:t>, methods </a:t>
            </a:r>
            <a:r>
              <a:rPr lang="en-US" dirty="0"/>
              <a:t>and tools for professional </a:t>
            </a:r>
            <a:r>
              <a:rPr lang="en-US" dirty="0" smtClean="0"/>
              <a:t>software development.</a:t>
            </a:r>
          </a:p>
          <a:p>
            <a:r>
              <a:rPr lang="en-US" dirty="0"/>
              <a:t>Software engineering is an engineering discipline that </a:t>
            </a:r>
            <a:r>
              <a:rPr lang="en-US" dirty="0" smtClean="0"/>
              <a:t>is concerned </a:t>
            </a:r>
            <a:r>
              <a:rPr lang="en-US" dirty="0"/>
              <a:t>with all aspects of software production </a:t>
            </a:r>
            <a:r>
              <a:rPr lang="en-US" dirty="0" smtClean="0"/>
              <a:t>from the </a:t>
            </a:r>
            <a:r>
              <a:rPr lang="en-US" dirty="0"/>
              <a:t>early stages of system specification through </a:t>
            </a:r>
            <a:r>
              <a:rPr lang="en-US" dirty="0" smtClean="0"/>
              <a:t>to maintaining </a:t>
            </a:r>
            <a:r>
              <a:rPr lang="en-US" dirty="0"/>
              <a:t>the system after it has gone into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need to be able to </a:t>
            </a:r>
            <a:r>
              <a:rPr lang="en-US" dirty="0" smtClean="0"/>
              <a:t>produce reliable </a:t>
            </a:r>
            <a:r>
              <a:rPr lang="en-US" dirty="0"/>
              <a:t>and trustworthy systems economically </a:t>
            </a:r>
            <a:r>
              <a:rPr lang="en-US" dirty="0" smtClean="0"/>
              <a:t>and quickly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usually cheaper, in the long run, to use </a:t>
            </a:r>
            <a:r>
              <a:rPr lang="en-US" dirty="0" smtClean="0"/>
              <a:t>software engineering </a:t>
            </a:r>
            <a:r>
              <a:rPr lang="en-US" dirty="0"/>
              <a:t>methods and techniques for </a:t>
            </a:r>
            <a:r>
              <a:rPr lang="en-US" dirty="0" smtClean="0"/>
              <a:t>software systems </a:t>
            </a:r>
            <a:r>
              <a:rPr lang="en-US" dirty="0"/>
              <a:t>rather than just write the programs as if it was </a:t>
            </a:r>
            <a:r>
              <a:rPr lang="en-US" dirty="0" smtClean="0"/>
              <a:t>a personal </a:t>
            </a:r>
            <a:r>
              <a:rPr lang="en-US" dirty="0"/>
              <a:t>programming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most types </a:t>
            </a:r>
            <a:r>
              <a:rPr lang="en-US" dirty="0" smtClean="0"/>
              <a:t>of system</a:t>
            </a:r>
            <a:r>
              <a:rPr lang="en-US" dirty="0"/>
              <a:t>, the majority of costs are the costs of </a:t>
            </a:r>
            <a:r>
              <a:rPr lang="en-US" dirty="0" smtClean="0"/>
              <a:t>changing the </a:t>
            </a:r>
            <a:r>
              <a:rPr lang="en-US" dirty="0"/>
              <a:t>software after it has gone into use.</a:t>
            </a:r>
          </a:p>
          <a:p>
            <a:r>
              <a:rPr lang="en-US" dirty="0" smtClean="0"/>
              <a:t>Software Engineering ensures that good software are developed.</a:t>
            </a:r>
          </a:p>
          <a:p>
            <a:r>
              <a:rPr lang="en-US" dirty="0"/>
              <a:t>Expenditure on software represents a significant fraction of GNP in all developed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good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Maintainability: </a:t>
            </a:r>
          </a:p>
          <a:p>
            <a:pPr lvl="1"/>
            <a:r>
              <a:rPr lang="en-US" dirty="0" smtClean="0"/>
              <a:t>Evolve to meet </a:t>
            </a:r>
            <a:r>
              <a:rPr lang="en-US" dirty="0"/>
              <a:t>the changing needs of </a:t>
            </a:r>
            <a:r>
              <a:rPr lang="en-US" dirty="0" smtClean="0"/>
              <a:t>customers. </a:t>
            </a:r>
          </a:p>
          <a:p>
            <a:r>
              <a:rPr lang="en-US" dirty="0" smtClean="0"/>
              <a:t>Dependability: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reliability, security and </a:t>
            </a:r>
            <a:r>
              <a:rPr lang="en-US" dirty="0" smtClean="0"/>
              <a:t>safety.</a:t>
            </a:r>
          </a:p>
          <a:p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responsiveness, processing time, memory </a:t>
            </a:r>
            <a:r>
              <a:rPr lang="en-US" dirty="0" err="1" smtClean="0"/>
              <a:t>utilisation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Acceptability:</a:t>
            </a:r>
          </a:p>
          <a:p>
            <a:pPr lvl="1"/>
            <a:r>
              <a:rPr lang="en-US" dirty="0" smtClean="0"/>
              <a:t>understandable</a:t>
            </a:r>
            <a:r>
              <a:rPr lang="en-US" dirty="0"/>
              <a:t>, usable </a:t>
            </a:r>
            <a:r>
              <a:rPr lang="en-US" dirty="0" smtClean="0"/>
              <a:t>and compatible </a:t>
            </a:r>
            <a:r>
              <a:rPr lang="en-US" dirty="0"/>
              <a:t>with other systems that </a:t>
            </a:r>
            <a:r>
              <a:rPr lang="en-US" dirty="0" smtClean="0"/>
              <a:t>the customers </a:t>
            </a:r>
            <a:r>
              <a:rPr lang="en-US" dirty="0"/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326722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issues affecting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Heterogeneity</a:t>
            </a:r>
            <a:endParaRPr lang="en-US" dirty="0"/>
          </a:p>
          <a:p>
            <a:pPr lvl="1"/>
            <a:r>
              <a:rPr lang="en-US" dirty="0" smtClean="0"/>
              <a:t>Increasingly</a:t>
            </a:r>
            <a:r>
              <a:rPr lang="en-US" dirty="0"/>
              <a:t>, systems are required to operate as </a:t>
            </a:r>
            <a:r>
              <a:rPr lang="en-US" dirty="0" smtClean="0"/>
              <a:t>distributed systems </a:t>
            </a:r>
            <a:r>
              <a:rPr lang="en-US" dirty="0"/>
              <a:t>across networks that include different types of </a:t>
            </a:r>
            <a:r>
              <a:rPr lang="en-US" dirty="0" smtClean="0"/>
              <a:t>computer and </a:t>
            </a:r>
            <a:r>
              <a:rPr lang="en-US" dirty="0"/>
              <a:t>mobile devices</a:t>
            </a:r>
          </a:p>
          <a:p>
            <a:r>
              <a:rPr lang="en-US" dirty="0" smtClean="0"/>
              <a:t>Business </a:t>
            </a:r>
            <a:r>
              <a:rPr lang="en-US" dirty="0"/>
              <a:t>and social change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and society are changing incredibly quickly </a:t>
            </a:r>
            <a:r>
              <a:rPr lang="en-US" dirty="0" smtClean="0"/>
              <a:t>as emerging </a:t>
            </a:r>
            <a:r>
              <a:rPr lang="en-US" dirty="0"/>
              <a:t>economies develop and new technologies </a:t>
            </a:r>
            <a:r>
              <a:rPr lang="en-US" dirty="0" smtClean="0"/>
              <a:t>become available</a:t>
            </a:r>
            <a:r>
              <a:rPr lang="en-US" dirty="0"/>
              <a:t>. They need to be able to change their existing </a:t>
            </a:r>
            <a:r>
              <a:rPr lang="en-US" dirty="0" smtClean="0"/>
              <a:t>software and </a:t>
            </a:r>
            <a:r>
              <a:rPr lang="en-US" dirty="0"/>
              <a:t>to rapidly develop new software</a:t>
            </a:r>
          </a:p>
          <a:p>
            <a:r>
              <a:rPr lang="en-US" dirty="0" smtClean="0"/>
              <a:t>Security </a:t>
            </a:r>
            <a:r>
              <a:rPr lang="en-US" dirty="0"/>
              <a:t>and trust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software is intertwined with all aspects of our lives, it </a:t>
            </a:r>
            <a:r>
              <a:rPr lang="en-US" dirty="0" smtClean="0"/>
              <a:t>is essential </a:t>
            </a:r>
            <a:r>
              <a:rPr lang="en-US" dirty="0"/>
              <a:t>that we can trust that software</a:t>
            </a:r>
          </a:p>
        </p:txBody>
      </p:sp>
    </p:spTree>
    <p:extLst>
      <p:ext uri="{BB962C8B-B14F-4D97-AF65-F5344CB8AC3E}">
        <p14:creationId xmlns:p14="http://schemas.microsoft.com/office/powerpoint/2010/main" val="165844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Engineering, Computer Science, System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focuses on theory and fundamentals</a:t>
            </a:r>
            <a:r>
              <a:rPr lang="en-US" dirty="0" smtClean="0"/>
              <a:t>; software </a:t>
            </a:r>
            <a:r>
              <a:rPr lang="en-US" dirty="0"/>
              <a:t>engineering is concerned with the </a:t>
            </a:r>
            <a:r>
              <a:rPr lang="en-US" dirty="0" smtClean="0"/>
              <a:t>practicalities of </a:t>
            </a:r>
            <a:r>
              <a:rPr lang="en-US" dirty="0"/>
              <a:t>developing and delivering useful software</a:t>
            </a:r>
            <a:r>
              <a:rPr lang="en-US" dirty="0" smtClean="0"/>
              <a:t>.</a:t>
            </a:r>
          </a:p>
          <a:p>
            <a:r>
              <a:rPr lang="en-US" dirty="0"/>
              <a:t>System engineering is concerned with all aspects </a:t>
            </a:r>
            <a:r>
              <a:rPr lang="en-US" dirty="0" smtClean="0"/>
              <a:t>of computer-based </a:t>
            </a:r>
            <a:r>
              <a:rPr lang="en-US" dirty="0"/>
              <a:t>systems development </a:t>
            </a:r>
            <a:r>
              <a:rPr lang="en-US" dirty="0" smtClean="0"/>
              <a:t>including hardware</a:t>
            </a:r>
            <a:r>
              <a:rPr lang="en-US" dirty="0"/>
              <a:t>, software and process engineering. </a:t>
            </a:r>
            <a:r>
              <a:rPr lang="en-US" dirty="0" smtClean="0"/>
              <a:t>Software engineering </a:t>
            </a:r>
            <a:r>
              <a:rPr lang="en-US" dirty="0"/>
              <a:t>is part of this more general process.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types of software system </a:t>
            </a:r>
            <a:r>
              <a:rPr lang="en-US" dirty="0" smtClean="0"/>
              <a:t>and there </a:t>
            </a:r>
            <a:r>
              <a:rPr lang="en-US" dirty="0"/>
              <a:t>is no universal set of software techniques that </a:t>
            </a:r>
            <a:r>
              <a:rPr lang="en-US" dirty="0" smtClean="0"/>
              <a:t>is applicable </a:t>
            </a:r>
            <a:r>
              <a:rPr lang="en-US" dirty="0"/>
              <a:t>to all of </a:t>
            </a:r>
            <a:r>
              <a:rPr lang="en-US" dirty="0" smtClean="0"/>
              <a:t>these.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software engineering methods and tools </a:t>
            </a:r>
            <a:r>
              <a:rPr lang="en-US" dirty="0" smtClean="0"/>
              <a:t>used depend </a:t>
            </a:r>
            <a:r>
              <a:rPr lang="en-US" dirty="0"/>
              <a:t>on the type of application being developed, </a:t>
            </a:r>
            <a:r>
              <a:rPr lang="en-US" dirty="0" smtClean="0"/>
              <a:t>the requirements </a:t>
            </a:r>
            <a:r>
              <a:rPr lang="en-US" dirty="0"/>
              <a:t>of the customer and the background of </a:t>
            </a:r>
            <a:r>
              <a:rPr lang="en-US" dirty="0" smtClean="0"/>
              <a:t>the development </a:t>
            </a:r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4889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Grade </a:t>
            </a:r>
            <a:r>
              <a:rPr lang="en-US" b="1" dirty="0"/>
              <a:t>Distribution:</a:t>
            </a:r>
          </a:p>
          <a:p>
            <a:pPr lvl="1"/>
            <a:r>
              <a:rPr lang="en-US" dirty="0"/>
              <a:t> </a:t>
            </a:r>
            <a:r>
              <a:rPr lang="en-US" sz="2800" dirty="0" smtClean="0"/>
              <a:t>Assignments: 20% </a:t>
            </a:r>
            <a:endParaRPr lang="en-US" sz="2800" dirty="0"/>
          </a:p>
          <a:p>
            <a:pPr lvl="1"/>
            <a:r>
              <a:rPr lang="en-US" sz="2800" dirty="0"/>
              <a:t>Quizzes: </a:t>
            </a:r>
            <a:r>
              <a:rPr lang="en-US" sz="2800" dirty="0" smtClean="0"/>
              <a:t>10%</a:t>
            </a:r>
            <a:endParaRPr lang="en-US" sz="2800" dirty="0"/>
          </a:p>
          <a:p>
            <a:pPr lvl="1"/>
            <a:r>
              <a:rPr lang="en-US" sz="2800" dirty="0"/>
              <a:t>Midterms (30%) </a:t>
            </a:r>
          </a:p>
          <a:p>
            <a:pPr lvl="1"/>
            <a:r>
              <a:rPr lang="en-US" sz="2800" dirty="0"/>
              <a:t>Final Exam </a:t>
            </a:r>
            <a:r>
              <a:rPr lang="en-US" sz="2800" dirty="0" smtClean="0"/>
              <a:t>(40</a:t>
            </a:r>
            <a:r>
              <a:rPr lang="en-US" sz="2800" dirty="0"/>
              <a:t>%)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Stand-alone applications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application systems that run on a local computer</a:t>
            </a:r>
            <a:r>
              <a:rPr lang="en-US" dirty="0" smtClean="0"/>
              <a:t>, such </a:t>
            </a:r>
            <a:r>
              <a:rPr lang="en-US" dirty="0"/>
              <a:t>as a PC. They include all necessary functionality and </a:t>
            </a:r>
            <a:r>
              <a:rPr lang="en-US" dirty="0" smtClean="0"/>
              <a:t>do not </a:t>
            </a:r>
            <a:r>
              <a:rPr lang="en-US" dirty="0"/>
              <a:t>need to be connected to a network.</a:t>
            </a:r>
          </a:p>
          <a:p>
            <a:r>
              <a:rPr lang="en-US" dirty="0" smtClean="0"/>
              <a:t>Interactive </a:t>
            </a:r>
            <a:r>
              <a:rPr lang="en-US" dirty="0"/>
              <a:t>transaction-based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that execute on a remote computer and </a:t>
            </a:r>
            <a:r>
              <a:rPr lang="en-US" dirty="0" smtClean="0"/>
              <a:t>are accessed </a:t>
            </a:r>
            <a:r>
              <a:rPr lang="en-US" dirty="0"/>
              <a:t>by users from their own PCs or terminals. </a:t>
            </a:r>
            <a:r>
              <a:rPr lang="en-US" dirty="0" smtClean="0"/>
              <a:t>These include </a:t>
            </a:r>
            <a:r>
              <a:rPr lang="en-US" dirty="0"/>
              <a:t>web applications such as e-commerce applications.</a:t>
            </a:r>
          </a:p>
          <a:p>
            <a:r>
              <a:rPr lang="en-US" dirty="0" smtClean="0"/>
              <a:t>Embedded </a:t>
            </a:r>
            <a:r>
              <a:rPr lang="en-US" dirty="0"/>
              <a:t>control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software control systems that control and </a:t>
            </a:r>
            <a:r>
              <a:rPr lang="en-US" dirty="0" smtClean="0"/>
              <a:t>manage hardware </a:t>
            </a:r>
            <a:r>
              <a:rPr lang="en-US" dirty="0"/>
              <a:t>devices. Numerically, there are probably </a:t>
            </a:r>
            <a:r>
              <a:rPr lang="en-US" dirty="0" smtClean="0"/>
              <a:t>more embedded </a:t>
            </a:r>
            <a:r>
              <a:rPr lang="en-US" dirty="0"/>
              <a:t>systems than any other type of system.</a:t>
            </a:r>
          </a:p>
        </p:txBody>
      </p:sp>
    </p:spTree>
    <p:extLst>
      <p:ext uri="{BB962C8B-B14F-4D97-AF65-F5344CB8AC3E}">
        <p14:creationId xmlns:p14="http://schemas.microsoft.com/office/powerpoint/2010/main" val="399249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Types –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processing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business systems that are designed to process </a:t>
            </a:r>
            <a:r>
              <a:rPr lang="en-US" dirty="0" smtClean="0"/>
              <a:t>data in </a:t>
            </a:r>
            <a:r>
              <a:rPr lang="en-US" dirty="0"/>
              <a:t>large batches. They process large numbers of </a:t>
            </a:r>
            <a:r>
              <a:rPr lang="en-US" dirty="0" smtClean="0"/>
              <a:t>individual inputs </a:t>
            </a:r>
            <a:r>
              <a:rPr lang="en-US" dirty="0"/>
              <a:t>to create corresponding outputs.</a:t>
            </a:r>
          </a:p>
          <a:p>
            <a:r>
              <a:rPr lang="en-US" dirty="0" smtClean="0"/>
              <a:t>Entertainment </a:t>
            </a:r>
            <a:r>
              <a:rPr lang="en-US" dirty="0"/>
              <a:t>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primarily for personal use and </a:t>
            </a:r>
            <a:r>
              <a:rPr lang="en-US" dirty="0" smtClean="0"/>
              <a:t>which are </a:t>
            </a:r>
            <a:r>
              <a:rPr lang="en-US" dirty="0"/>
              <a:t>intended to entertain the user</a:t>
            </a:r>
          </a:p>
          <a:p>
            <a:r>
              <a:rPr lang="en-US" dirty="0" smtClean="0"/>
              <a:t>Systems </a:t>
            </a:r>
            <a:r>
              <a:rPr lang="en-US" dirty="0"/>
              <a:t>for modeling and simulation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developed by scientists </a:t>
            </a:r>
            <a:r>
              <a:rPr lang="en-US" dirty="0" smtClean="0"/>
              <a:t>and engineers </a:t>
            </a:r>
            <a:r>
              <a:rPr lang="en-US" dirty="0"/>
              <a:t>to model physical processes or situations, </a:t>
            </a:r>
            <a:r>
              <a:rPr lang="en-US" dirty="0" smtClean="0"/>
              <a:t>which include </a:t>
            </a:r>
            <a:r>
              <a:rPr lang="en-US" dirty="0"/>
              <a:t>many, separate, interacting objects</a:t>
            </a:r>
          </a:p>
        </p:txBody>
      </p:sp>
    </p:spTree>
    <p:extLst>
      <p:ext uri="{BB962C8B-B14F-4D97-AF65-F5344CB8AC3E}">
        <p14:creationId xmlns:p14="http://schemas.microsoft.com/office/powerpoint/2010/main" val="131496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Types </a:t>
            </a:r>
            <a:r>
              <a:rPr lang="en-US" dirty="0" smtClean="0"/>
              <a:t>–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collect data from their environment </a:t>
            </a:r>
            <a:r>
              <a:rPr lang="en-US" dirty="0" smtClean="0"/>
              <a:t>using a </a:t>
            </a:r>
            <a:r>
              <a:rPr lang="en-US" dirty="0"/>
              <a:t>set of sensors and send that data to other systems </a:t>
            </a:r>
            <a:r>
              <a:rPr lang="en-US" dirty="0" smtClean="0"/>
              <a:t>for processing</a:t>
            </a:r>
            <a:endParaRPr lang="en-US" dirty="0"/>
          </a:p>
          <a:p>
            <a:r>
              <a:rPr lang="en-US" dirty="0" smtClean="0"/>
              <a:t>Systems </a:t>
            </a:r>
            <a:r>
              <a:rPr lang="en-US" dirty="0"/>
              <a:t>of systems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systems that are composed of a number of </a:t>
            </a:r>
            <a:r>
              <a:rPr lang="en-US" dirty="0" smtClean="0"/>
              <a:t>other software </a:t>
            </a:r>
            <a:r>
              <a:rPr lang="en-US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59690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case study is a </a:t>
            </a:r>
            <a:r>
              <a:rPr lang="en-US" dirty="0"/>
              <a:t>particular instance of something used or </a:t>
            </a:r>
            <a:r>
              <a:rPr lang="en-US" dirty="0" smtClean="0"/>
              <a:t>analyzed </a:t>
            </a:r>
            <a:r>
              <a:rPr lang="en-US" dirty="0"/>
              <a:t>in order to illustrate a thesis or principle.</a:t>
            </a:r>
          </a:p>
          <a:p>
            <a:r>
              <a:rPr lang="en-US" dirty="0" smtClean="0"/>
              <a:t>An </a:t>
            </a:r>
            <a:r>
              <a:rPr lang="en-US" dirty="0"/>
              <a:t>embedded insulin pump control system</a:t>
            </a:r>
          </a:p>
          <a:p>
            <a:r>
              <a:rPr lang="en-US" dirty="0" smtClean="0"/>
              <a:t> </a:t>
            </a:r>
            <a:r>
              <a:rPr lang="en-US" dirty="0"/>
              <a:t>A system for mental health care patient management</a:t>
            </a:r>
          </a:p>
          <a:p>
            <a:r>
              <a:rPr lang="en-US" dirty="0" smtClean="0"/>
              <a:t>A </a:t>
            </a:r>
            <a:r>
              <a:rPr lang="en-US" dirty="0"/>
              <a:t>wilderness weather station</a:t>
            </a:r>
          </a:p>
        </p:txBody>
      </p:sp>
    </p:spTree>
    <p:extLst>
      <p:ext uri="{BB962C8B-B14F-4D97-AF65-F5344CB8AC3E}">
        <p14:creationId xmlns:p14="http://schemas.microsoft.com/office/powerpoint/2010/main" val="3947321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personal insulin pump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30" y="1990725"/>
            <a:ext cx="6849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6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personal insulin pump – Activity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67" y="2222939"/>
            <a:ext cx="8568386" cy="34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Essential high-level </a:t>
            </a:r>
            <a:r>
              <a:rPr lang="en-US" b="1" dirty="0" smtClean="0"/>
              <a:t>requirements of Insulin - Pump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system shall be available to deliver insulin </a:t>
            </a:r>
            <a:r>
              <a:rPr lang="en-US" dirty="0" smtClean="0"/>
              <a:t>when required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system shall perform reliably and deliver the </a:t>
            </a:r>
            <a:r>
              <a:rPr lang="en-US" dirty="0" smtClean="0"/>
              <a:t>correct amount </a:t>
            </a:r>
            <a:r>
              <a:rPr lang="en-US" dirty="0"/>
              <a:t>of insulin to counteract the current level of </a:t>
            </a:r>
            <a:r>
              <a:rPr lang="en-US" dirty="0" smtClean="0"/>
              <a:t>blood sugar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system must therefore be designed </a:t>
            </a:r>
            <a:r>
              <a:rPr lang="en-US" dirty="0" smtClean="0"/>
              <a:t>and implemented </a:t>
            </a:r>
            <a:r>
              <a:rPr lang="en-US" dirty="0"/>
              <a:t>to ensure that the system always </a:t>
            </a:r>
            <a:r>
              <a:rPr lang="en-US" dirty="0" smtClean="0"/>
              <a:t>meets these </a:t>
            </a:r>
            <a:r>
              <a:rPr lang="en-US" dirty="0"/>
              <a:t>requirements.</a:t>
            </a:r>
          </a:p>
        </p:txBody>
      </p:sp>
    </p:spTree>
    <p:extLst>
      <p:ext uri="{BB962C8B-B14F-4D97-AF65-F5344CB8AC3E}">
        <p14:creationId xmlns:p14="http://schemas.microsoft.com/office/powerpoint/2010/main" val="282256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patient information system for mental health care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patient information system to support mental </a:t>
            </a:r>
            <a:r>
              <a:rPr lang="en-US" dirty="0" smtClean="0"/>
              <a:t>health care </a:t>
            </a:r>
            <a:r>
              <a:rPr lang="en-US" dirty="0"/>
              <a:t>is a medical information system that </a:t>
            </a:r>
            <a:r>
              <a:rPr lang="en-US" dirty="0" smtClean="0"/>
              <a:t>maintains information </a:t>
            </a:r>
            <a:r>
              <a:rPr lang="en-US" dirty="0"/>
              <a:t>about patients suffering from mental </a:t>
            </a:r>
            <a:r>
              <a:rPr lang="en-US" dirty="0" smtClean="0"/>
              <a:t>health problems </a:t>
            </a:r>
            <a:r>
              <a:rPr lang="en-US" dirty="0"/>
              <a:t>and the treatments that they have received</a:t>
            </a:r>
          </a:p>
          <a:p>
            <a:r>
              <a:rPr lang="en-US" dirty="0" smtClean="0"/>
              <a:t>Most </a:t>
            </a:r>
            <a:r>
              <a:rPr lang="en-US" dirty="0"/>
              <a:t>mental health patients do not require </a:t>
            </a:r>
            <a:r>
              <a:rPr lang="en-US" dirty="0" smtClean="0"/>
              <a:t>dedicated hospital </a:t>
            </a:r>
            <a:r>
              <a:rPr lang="en-US" dirty="0"/>
              <a:t>treatment but need to attend specialist </a:t>
            </a:r>
            <a:r>
              <a:rPr lang="en-US" dirty="0" smtClean="0"/>
              <a:t>clinics regularly </a:t>
            </a:r>
            <a:r>
              <a:rPr lang="en-US" dirty="0"/>
              <a:t>where they can meet a doctor who has </a:t>
            </a:r>
            <a:r>
              <a:rPr lang="en-US" dirty="0" smtClean="0"/>
              <a:t>detailed knowledge </a:t>
            </a:r>
            <a:r>
              <a:rPr lang="en-US" dirty="0"/>
              <a:t>of their problems</a:t>
            </a:r>
          </a:p>
          <a:p>
            <a:r>
              <a:rPr lang="en-US" dirty="0" smtClean="0"/>
              <a:t>To </a:t>
            </a:r>
            <a:r>
              <a:rPr lang="en-US" dirty="0"/>
              <a:t>make it easier for patients to attend, these clinics </a:t>
            </a:r>
            <a:r>
              <a:rPr lang="en-US" dirty="0" smtClean="0"/>
              <a:t>are not </a:t>
            </a:r>
            <a:r>
              <a:rPr lang="en-US" dirty="0"/>
              <a:t>just run in hospitals. They may also be held in </a:t>
            </a:r>
            <a:r>
              <a:rPr lang="en-US" dirty="0" smtClean="0"/>
              <a:t>local medical </a:t>
            </a:r>
            <a:r>
              <a:rPr lang="en-US" dirty="0"/>
              <a:t>practices or community </a:t>
            </a:r>
            <a:r>
              <a:rPr lang="en-US" dirty="0" err="1"/>
              <a:t>centres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988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MHC-PMS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MHC-PMS (Mental Health </a:t>
            </a:r>
            <a:r>
              <a:rPr lang="en-US" dirty="0" smtClean="0"/>
              <a:t>Care-Patient Management </a:t>
            </a:r>
            <a:r>
              <a:rPr lang="en-US" dirty="0"/>
              <a:t>System) is an information system that </a:t>
            </a:r>
            <a:r>
              <a:rPr lang="en-US" dirty="0" smtClean="0"/>
              <a:t>is intended </a:t>
            </a:r>
            <a:r>
              <a:rPr lang="en-US" dirty="0"/>
              <a:t>for use in </a:t>
            </a:r>
            <a:r>
              <a:rPr lang="en-US" dirty="0" smtClean="0"/>
              <a:t>clinics.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makes use of a centralized database of </a:t>
            </a:r>
            <a:r>
              <a:rPr lang="en-US" dirty="0" smtClean="0"/>
              <a:t>patient information </a:t>
            </a:r>
            <a:r>
              <a:rPr lang="en-US" dirty="0"/>
              <a:t>but has also been designed to run on a PC</a:t>
            </a:r>
            <a:r>
              <a:rPr lang="en-US" dirty="0" smtClean="0"/>
              <a:t>, so </a:t>
            </a:r>
            <a:r>
              <a:rPr lang="en-US" dirty="0"/>
              <a:t>that it may be accessed and used from sites that </a:t>
            </a:r>
            <a:r>
              <a:rPr lang="en-US" dirty="0" smtClean="0"/>
              <a:t>do not </a:t>
            </a:r>
            <a:r>
              <a:rPr lang="en-US" dirty="0"/>
              <a:t>have secure network connectivity</a:t>
            </a:r>
          </a:p>
          <a:p>
            <a:r>
              <a:rPr lang="en-US" dirty="0" smtClean="0"/>
              <a:t>When </a:t>
            </a:r>
            <a:r>
              <a:rPr lang="en-US" dirty="0"/>
              <a:t>the local systems have secure network access</a:t>
            </a:r>
            <a:r>
              <a:rPr lang="en-US" dirty="0" smtClean="0"/>
              <a:t>, they </a:t>
            </a:r>
            <a:r>
              <a:rPr lang="en-US" dirty="0"/>
              <a:t>use patient information in the database but they </a:t>
            </a:r>
            <a:r>
              <a:rPr lang="en-US" dirty="0" smtClean="0"/>
              <a:t>can download </a:t>
            </a:r>
            <a:r>
              <a:rPr lang="en-US" dirty="0"/>
              <a:t>and use local copies of patient records </a:t>
            </a:r>
            <a:r>
              <a:rPr lang="en-US" dirty="0" smtClean="0"/>
              <a:t>when they </a:t>
            </a:r>
            <a:r>
              <a:rPr lang="en-US" dirty="0"/>
              <a:t>are disconnected</a:t>
            </a:r>
          </a:p>
        </p:txBody>
      </p:sp>
    </p:spTree>
    <p:extLst>
      <p:ext uri="{BB962C8B-B14F-4D97-AF65-F5344CB8AC3E}">
        <p14:creationId xmlns:p14="http://schemas.microsoft.com/office/powerpoint/2010/main" val="218041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MHC-PMS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management information that allows </a:t>
            </a:r>
            <a:r>
              <a:rPr lang="en-US" dirty="0" smtClean="0"/>
              <a:t>health service </a:t>
            </a:r>
            <a:r>
              <a:rPr lang="en-US" dirty="0"/>
              <a:t>managers to assess performance against </a:t>
            </a:r>
            <a:r>
              <a:rPr lang="en-US" dirty="0" smtClean="0"/>
              <a:t>local and </a:t>
            </a:r>
            <a:r>
              <a:rPr lang="en-US" dirty="0"/>
              <a:t>government targets.</a:t>
            </a:r>
          </a:p>
          <a:p>
            <a:r>
              <a:rPr lang="en-US" smtClean="0"/>
              <a:t>To </a:t>
            </a:r>
            <a:r>
              <a:rPr lang="en-US" dirty="0"/>
              <a:t>provide medical staff with timely </a:t>
            </a:r>
            <a:r>
              <a:rPr lang="en-US"/>
              <a:t>information </a:t>
            </a:r>
            <a:r>
              <a:rPr lang="en-US" smtClean="0"/>
              <a:t>to support </a:t>
            </a:r>
            <a:r>
              <a:rPr lang="en-US" dirty="0"/>
              <a:t>the treatment of patients.</a:t>
            </a:r>
          </a:p>
        </p:txBody>
      </p:sp>
    </p:spTree>
    <p:extLst>
      <p:ext uri="{BB962C8B-B14F-4D97-AF65-F5344CB8AC3E}">
        <p14:creationId xmlns:p14="http://schemas.microsoft.com/office/powerpoint/2010/main" val="273385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Software Engineering: A Practitioner’s Approach, 6th Ed. Roger S. Pressman, McGraw-Hill, 2009</a:t>
            </a:r>
          </a:p>
          <a:p>
            <a:pPr lvl="0"/>
            <a:r>
              <a:rPr lang="en-US" dirty="0"/>
              <a:t> Software Engineering, 9th Ed. Ian </a:t>
            </a:r>
            <a:r>
              <a:rPr lang="en-US" dirty="0" err="1"/>
              <a:t>Sommerville</a:t>
            </a:r>
            <a:r>
              <a:rPr lang="en-US" dirty="0"/>
              <a:t>. Pearson Education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06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organization of the MHC-PMS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637" y="2182019"/>
            <a:ext cx="58007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71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MHC-PMS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Individual care management</a:t>
            </a:r>
          </a:p>
          <a:p>
            <a:pPr marL="0" indent="0">
              <a:buNone/>
            </a:pPr>
            <a:r>
              <a:rPr lang="en-US" dirty="0" smtClean="0"/>
              <a:t>Clinicians </a:t>
            </a:r>
            <a:r>
              <a:rPr lang="en-US" dirty="0"/>
              <a:t>can create records for patients, edit the information </a:t>
            </a:r>
            <a:r>
              <a:rPr lang="en-US" dirty="0" smtClean="0"/>
              <a:t>in the </a:t>
            </a:r>
            <a:r>
              <a:rPr lang="en-US" dirty="0"/>
              <a:t>system, view patient history, etc. The system supports </a:t>
            </a:r>
            <a:r>
              <a:rPr lang="en-US" dirty="0" smtClean="0"/>
              <a:t>data summaries </a:t>
            </a:r>
            <a:r>
              <a:rPr lang="en-US" dirty="0"/>
              <a:t>so that doctors can quickly learn about the </a:t>
            </a:r>
            <a:r>
              <a:rPr lang="en-US" dirty="0" smtClean="0"/>
              <a:t>key problems </a:t>
            </a:r>
            <a:r>
              <a:rPr lang="en-US" dirty="0"/>
              <a:t>and treatments that have been prescribed.</a:t>
            </a:r>
          </a:p>
          <a:p>
            <a:r>
              <a:rPr lang="en-US" b="1" dirty="0" smtClean="0"/>
              <a:t>Patient </a:t>
            </a:r>
            <a:r>
              <a:rPr lang="en-US" b="1" dirty="0"/>
              <a:t>monitoring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system monitors the records of patients that are involved </a:t>
            </a:r>
            <a:r>
              <a:rPr lang="en-US" dirty="0" smtClean="0"/>
              <a:t>in treatment </a:t>
            </a:r>
            <a:r>
              <a:rPr lang="en-US" dirty="0"/>
              <a:t>and issues warnings if possible problems are detected</a:t>
            </a:r>
          </a:p>
          <a:p>
            <a:r>
              <a:rPr lang="en-US" b="1" dirty="0" smtClean="0"/>
              <a:t>Administrative </a:t>
            </a:r>
            <a:r>
              <a:rPr lang="en-US" b="1" dirty="0"/>
              <a:t>reporting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system generates monthly management reports showing </a:t>
            </a:r>
            <a:r>
              <a:rPr lang="en-US" dirty="0" smtClean="0"/>
              <a:t>the number </a:t>
            </a:r>
            <a:r>
              <a:rPr lang="en-US" dirty="0"/>
              <a:t>of patients treated at each clinic, the number of </a:t>
            </a:r>
            <a:r>
              <a:rPr lang="en-US" dirty="0" smtClean="0"/>
              <a:t>patients who </a:t>
            </a:r>
            <a:r>
              <a:rPr lang="en-US" dirty="0"/>
              <a:t>have entered and left the care system, number of </a:t>
            </a:r>
            <a:r>
              <a:rPr lang="en-US" dirty="0" smtClean="0"/>
              <a:t>patients sectioned, the drugs prescribed and their costs,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46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MHC-PMS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Privacy</a:t>
            </a:r>
          </a:p>
          <a:p>
            <a:r>
              <a:rPr lang="en-US" dirty="0" smtClean="0"/>
              <a:t>It </a:t>
            </a:r>
            <a:r>
              <a:rPr lang="en-US" dirty="0"/>
              <a:t>is essential that patient information is confidential and is </a:t>
            </a:r>
            <a:r>
              <a:rPr lang="en-US" dirty="0" smtClean="0"/>
              <a:t>never disclosed </a:t>
            </a:r>
            <a:r>
              <a:rPr lang="en-US" dirty="0"/>
              <a:t>to anyone apart from </a:t>
            </a:r>
            <a:r>
              <a:rPr lang="en-US" dirty="0" err="1"/>
              <a:t>authorised</a:t>
            </a:r>
            <a:r>
              <a:rPr lang="en-US" dirty="0"/>
              <a:t> medical staff and </a:t>
            </a:r>
            <a:r>
              <a:rPr lang="en-US" dirty="0" smtClean="0"/>
              <a:t>the patient </a:t>
            </a:r>
            <a:r>
              <a:rPr lang="en-US" dirty="0"/>
              <a:t>themselves</a:t>
            </a:r>
          </a:p>
          <a:p>
            <a:r>
              <a:rPr lang="en-US" b="1" dirty="0" smtClean="0"/>
              <a:t>Safety</a:t>
            </a:r>
            <a:endParaRPr lang="en-US" b="1" dirty="0"/>
          </a:p>
          <a:p>
            <a:r>
              <a:rPr lang="en-US" dirty="0" smtClean="0"/>
              <a:t>Some </a:t>
            </a:r>
            <a:r>
              <a:rPr lang="en-US" dirty="0"/>
              <a:t>mental illnesses cause patients to become suicidal or </a:t>
            </a:r>
            <a:r>
              <a:rPr lang="en-US" dirty="0" smtClean="0"/>
              <a:t>a danger </a:t>
            </a:r>
            <a:r>
              <a:rPr lang="en-US" dirty="0"/>
              <a:t>to other people. Wherever possible, the system </a:t>
            </a:r>
            <a:r>
              <a:rPr lang="en-US" dirty="0" smtClean="0"/>
              <a:t>should warn </a:t>
            </a:r>
            <a:r>
              <a:rPr lang="en-US" dirty="0"/>
              <a:t>medical staff about potentially suicidal or </a:t>
            </a:r>
            <a:r>
              <a:rPr lang="en-US" dirty="0" smtClean="0"/>
              <a:t>dangerous patients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system must be available when needed otherwise </a:t>
            </a:r>
            <a:r>
              <a:rPr lang="en-US" dirty="0" smtClean="0"/>
              <a:t>safety may </a:t>
            </a:r>
            <a:r>
              <a:rPr lang="en-US" dirty="0"/>
              <a:t>be compromised and it may be impossible to prescribe </a:t>
            </a:r>
            <a:r>
              <a:rPr lang="en-US" dirty="0" err="1" smtClean="0"/>
              <a:t>thecorrect</a:t>
            </a:r>
            <a:r>
              <a:rPr lang="en-US" dirty="0" smtClean="0"/>
              <a:t> </a:t>
            </a:r>
            <a:r>
              <a:rPr lang="en-US" dirty="0"/>
              <a:t>medication to patients</a:t>
            </a:r>
          </a:p>
        </p:txBody>
      </p:sp>
    </p:spTree>
    <p:extLst>
      <p:ext uri="{BB962C8B-B14F-4D97-AF65-F5344CB8AC3E}">
        <p14:creationId xmlns:p14="http://schemas.microsoft.com/office/powerpoint/2010/main" val="4178251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Wilderness Weather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government of a country with large areas </a:t>
            </a:r>
            <a:r>
              <a:rPr lang="en-US" dirty="0" smtClean="0"/>
              <a:t>of wilderness </a:t>
            </a:r>
            <a:r>
              <a:rPr lang="en-US" dirty="0"/>
              <a:t>decides to deploy several hundred </a:t>
            </a:r>
            <a:r>
              <a:rPr lang="en-US" dirty="0" smtClean="0"/>
              <a:t>weather stations </a:t>
            </a:r>
            <a:r>
              <a:rPr lang="en-US" dirty="0"/>
              <a:t>in remote </a:t>
            </a:r>
            <a:r>
              <a:rPr lang="en-US" dirty="0" smtClean="0"/>
              <a:t>areas .</a:t>
            </a:r>
          </a:p>
          <a:p>
            <a:r>
              <a:rPr lang="en-US" dirty="0" smtClean="0"/>
              <a:t>Weather </a:t>
            </a:r>
            <a:r>
              <a:rPr lang="en-US" dirty="0"/>
              <a:t>stations collect data from a set of </a:t>
            </a:r>
            <a:r>
              <a:rPr lang="en-US" dirty="0" smtClean="0"/>
              <a:t>instruments that </a:t>
            </a:r>
            <a:r>
              <a:rPr lang="en-US" dirty="0"/>
              <a:t>measure temperature and pressure, sunshine</a:t>
            </a:r>
            <a:r>
              <a:rPr lang="en-US" dirty="0" smtClean="0"/>
              <a:t>, rainfall</a:t>
            </a:r>
            <a:r>
              <a:rPr lang="en-US" dirty="0"/>
              <a:t>, wind speed and wind direction</a:t>
            </a:r>
          </a:p>
          <a:p>
            <a:r>
              <a:rPr lang="en-US" dirty="0" smtClean="0"/>
              <a:t>The </a:t>
            </a:r>
            <a:r>
              <a:rPr lang="en-US" dirty="0"/>
              <a:t>weather station includes a number of instruments </a:t>
            </a:r>
            <a:r>
              <a:rPr lang="en-US" dirty="0" smtClean="0"/>
              <a:t>that measure </a:t>
            </a:r>
            <a:r>
              <a:rPr lang="en-US" dirty="0"/>
              <a:t>weather parameters such as the wind speed </a:t>
            </a:r>
            <a:r>
              <a:rPr lang="en-US" dirty="0" smtClean="0"/>
              <a:t>and direction</a:t>
            </a:r>
            <a:r>
              <a:rPr lang="en-US" dirty="0"/>
              <a:t>, the ground and air temperatures, the </a:t>
            </a:r>
            <a:r>
              <a:rPr lang="en-US" dirty="0" smtClean="0"/>
              <a:t>barometric pressure </a:t>
            </a:r>
            <a:r>
              <a:rPr lang="en-US" dirty="0"/>
              <a:t>and the rainfall over a 24-hour period.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</a:t>
            </a:r>
            <a:r>
              <a:rPr lang="en-US" dirty="0" smtClean="0"/>
              <a:t>these instruments </a:t>
            </a:r>
            <a:r>
              <a:rPr lang="en-US" dirty="0"/>
              <a:t>is controlled by a software system that </a:t>
            </a:r>
            <a:r>
              <a:rPr lang="en-US" dirty="0" smtClean="0"/>
              <a:t>takes parameter </a:t>
            </a:r>
            <a:r>
              <a:rPr lang="en-US" dirty="0"/>
              <a:t>readings periodically and manages the data </a:t>
            </a:r>
            <a:r>
              <a:rPr lang="en-US" dirty="0" smtClean="0"/>
              <a:t>collected from </a:t>
            </a:r>
            <a:r>
              <a:rPr lang="en-US" dirty="0"/>
              <a:t>the instruments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weather station’s environment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57" y="1690688"/>
            <a:ext cx="8479151" cy="43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14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The weather station system</a:t>
            </a:r>
          </a:p>
          <a:p>
            <a:r>
              <a:rPr lang="en-US" dirty="0" smtClean="0"/>
              <a:t>This </a:t>
            </a:r>
            <a:r>
              <a:rPr lang="en-US" dirty="0"/>
              <a:t>is responsible for collecting weather data, carrying out </a:t>
            </a:r>
            <a:r>
              <a:rPr lang="en-US" dirty="0" smtClean="0"/>
              <a:t>some initial </a:t>
            </a:r>
            <a:r>
              <a:rPr lang="en-US" dirty="0"/>
              <a:t>data processing and transmitting it to the data </a:t>
            </a:r>
            <a:r>
              <a:rPr lang="en-US" dirty="0" smtClean="0"/>
              <a:t>management system</a:t>
            </a:r>
            <a:r>
              <a:rPr lang="en-US" dirty="0"/>
              <a:t>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data management and archiving system</a:t>
            </a:r>
          </a:p>
          <a:p>
            <a:r>
              <a:rPr lang="en-US" dirty="0" smtClean="0"/>
              <a:t>This </a:t>
            </a:r>
            <a:r>
              <a:rPr lang="en-US" dirty="0"/>
              <a:t>system collects the data from all of the wilderness </a:t>
            </a:r>
            <a:r>
              <a:rPr lang="en-US" dirty="0" smtClean="0"/>
              <a:t>weather stations</a:t>
            </a:r>
            <a:r>
              <a:rPr lang="en-US" dirty="0"/>
              <a:t>, carries out data processing and analysis and archives </a:t>
            </a:r>
            <a:r>
              <a:rPr lang="en-US" dirty="0" smtClean="0"/>
              <a:t>the data</a:t>
            </a:r>
            <a:r>
              <a:rPr lang="en-US" dirty="0"/>
              <a:t>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station maintenance system</a:t>
            </a:r>
          </a:p>
          <a:p>
            <a:r>
              <a:rPr lang="en-US" dirty="0" smtClean="0"/>
              <a:t>This </a:t>
            </a:r>
            <a:r>
              <a:rPr lang="en-US" dirty="0"/>
              <a:t>system can communicate by satellite with all </a:t>
            </a:r>
            <a:r>
              <a:rPr lang="en-US" dirty="0" smtClean="0"/>
              <a:t>wilderness weather </a:t>
            </a:r>
            <a:r>
              <a:rPr lang="en-US" dirty="0"/>
              <a:t>stations to monitor the health of these systems and </a:t>
            </a:r>
            <a:r>
              <a:rPr lang="en-US" dirty="0" smtClean="0"/>
              <a:t>provide reports </a:t>
            </a:r>
            <a:r>
              <a:rPr lang="en-US" dirty="0"/>
              <a:t>of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22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software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the instruments, power and </a:t>
            </a:r>
            <a:r>
              <a:rPr lang="en-US" dirty="0" smtClean="0"/>
              <a:t>communication hardware </a:t>
            </a:r>
            <a:r>
              <a:rPr lang="en-US" dirty="0"/>
              <a:t>and report faults to the management system.</a:t>
            </a:r>
          </a:p>
          <a:p>
            <a:r>
              <a:rPr lang="en-US" dirty="0" smtClean="0"/>
              <a:t>Manage </a:t>
            </a:r>
            <a:r>
              <a:rPr lang="en-US" dirty="0"/>
              <a:t>the system power, ensuring that batteries </a:t>
            </a:r>
            <a:r>
              <a:rPr lang="en-US" dirty="0" smtClean="0"/>
              <a:t>are charged </a:t>
            </a:r>
            <a:r>
              <a:rPr lang="en-US" dirty="0"/>
              <a:t>whenever the environmental conditions </a:t>
            </a:r>
            <a:r>
              <a:rPr lang="en-US" dirty="0" smtClean="0"/>
              <a:t>permit but </a:t>
            </a:r>
            <a:r>
              <a:rPr lang="en-US" dirty="0"/>
              <a:t>also that generators are shut down in </a:t>
            </a:r>
            <a:r>
              <a:rPr lang="en-US" dirty="0" smtClean="0"/>
              <a:t>potentially damaging </a:t>
            </a:r>
            <a:r>
              <a:rPr lang="en-US" dirty="0"/>
              <a:t>weather conditions, such as high wind.</a:t>
            </a:r>
          </a:p>
          <a:p>
            <a:r>
              <a:rPr lang="en-US" dirty="0" smtClean="0"/>
              <a:t>Support </a:t>
            </a:r>
            <a:r>
              <a:rPr lang="en-US" dirty="0"/>
              <a:t>dynamic reconfiguration where parts of </a:t>
            </a:r>
            <a:r>
              <a:rPr lang="en-US" dirty="0" smtClean="0"/>
              <a:t>the software </a:t>
            </a:r>
            <a:r>
              <a:rPr lang="en-US" dirty="0"/>
              <a:t>are replaced with new versions and </a:t>
            </a:r>
            <a:r>
              <a:rPr lang="en-US" dirty="0" smtClean="0"/>
              <a:t>where backup </a:t>
            </a:r>
            <a:r>
              <a:rPr lang="en-US" dirty="0"/>
              <a:t>instruments are switched into the system in </a:t>
            </a:r>
            <a:r>
              <a:rPr lang="en-US" dirty="0" smtClean="0"/>
              <a:t>the event </a:t>
            </a:r>
            <a:r>
              <a:rPr lang="en-US" dirty="0"/>
              <a:t>of system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70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Confidentiality</a:t>
            </a:r>
          </a:p>
          <a:p>
            <a:r>
              <a:rPr lang="en-US" dirty="0" smtClean="0"/>
              <a:t>Engineers </a:t>
            </a:r>
            <a:r>
              <a:rPr lang="en-US" dirty="0"/>
              <a:t>should normally respect the confidentiality of </a:t>
            </a:r>
            <a:r>
              <a:rPr lang="en-US" dirty="0" smtClean="0"/>
              <a:t>their employers </a:t>
            </a:r>
            <a:r>
              <a:rPr lang="en-US" dirty="0"/>
              <a:t>or clients irrespective of whether or not a </a:t>
            </a:r>
            <a:r>
              <a:rPr lang="en-US" dirty="0" smtClean="0"/>
              <a:t>formal confidentiality </a:t>
            </a:r>
            <a:r>
              <a:rPr lang="en-US" dirty="0"/>
              <a:t>agreement has been signed</a:t>
            </a:r>
          </a:p>
          <a:p>
            <a:r>
              <a:rPr lang="en-US" b="1" dirty="0" smtClean="0"/>
              <a:t>Competence</a:t>
            </a:r>
            <a:endParaRPr lang="en-US" b="1" dirty="0"/>
          </a:p>
          <a:p>
            <a:r>
              <a:rPr lang="en-US" dirty="0" smtClean="0"/>
              <a:t>Engineers </a:t>
            </a:r>
            <a:r>
              <a:rPr lang="en-US" dirty="0"/>
              <a:t>should not misrepresent their level of competence</a:t>
            </a:r>
            <a:r>
              <a:rPr lang="en-US" dirty="0" smtClean="0"/>
              <a:t>. They </a:t>
            </a:r>
            <a:r>
              <a:rPr lang="en-US" dirty="0"/>
              <a:t>should not knowingly accept work which is </a:t>
            </a:r>
            <a:r>
              <a:rPr lang="en-US" dirty="0" err="1"/>
              <a:t>outwith</a:t>
            </a:r>
            <a:r>
              <a:rPr lang="en-US" dirty="0"/>
              <a:t> </a:t>
            </a:r>
            <a:r>
              <a:rPr lang="en-US" dirty="0" smtClean="0"/>
              <a:t>their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06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  <a:r>
              <a:rPr lang="en-US" dirty="0" smtClean="0"/>
              <a:t>Ethics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Intellectual property rights</a:t>
            </a:r>
          </a:p>
          <a:p>
            <a:r>
              <a:rPr lang="en-US" dirty="0" smtClean="0"/>
              <a:t>Engineers </a:t>
            </a:r>
            <a:r>
              <a:rPr lang="en-US" dirty="0"/>
              <a:t>should be aware of local laws governing the use </a:t>
            </a:r>
            <a:r>
              <a:rPr lang="en-US" dirty="0" smtClean="0"/>
              <a:t>of intellectual </a:t>
            </a:r>
            <a:r>
              <a:rPr lang="en-US" dirty="0"/>
              <a:t>property such as patents, copyright, etc. They </a:t>
            </a:r>
            <a:r>
              <a:rPr lang="en-US" dirty="0" smtClean="0"/>
              <a:t>should be </a:t>
            </a:r>
            <a:r>
              <a:rPr lang="en-US" dirty="0"/>
              <a:t>careful to ensure that the intellectual property of </a:t>
            </a:r>
            <a:r>
              <a:rPr lang="en-US" dirty="0" smtClean="0"/>
              <a:t>employers and </a:t>
            </a:r>
            <a:r>
              <a:rPr lang="en-US" dirty="0"/>
              <a:t>clients is protected.</a:t>
            </a:r>
          </a:p>
          <a:p>
            <a:r>
              <a:rPr lang="en-US" b="1" dirty="0" smtClean="0"/>
              <a:t>Computer </a:t>
            </a:r>
            <a:r>
              <a:rPr lang="en-US" b="1" dirty="0"/>
              <a:t>misuse</a:t>
            </a:r>
          </a:p>
          <a:p>
            <a:r>
              <a:rPr lang="en-US" dirty="0" smtClean="0"/>
              <a:t>Software </a:t>
            </a:r>
            <a:r>
              <a:rPr lang="en-US" dirty="0"/>
              <a:t>engineers should not use their technical skills </a:t>
            </a:r>
            <a:r>
              <a:rPr lang="en-US" dirty="0" smtClean="0"/>
              <a:t>to misuse </a:t>
            </a:r>
            <a:r>
              <a:rPr lang="en-US" dirty="0"/>
              <a:t>other people’s computers. Computer misuse ranges </a:t>
            </a:r>
            <a:r>
              <a:rPr lang="en-US" dirty="0" smtClean="0"/>
              <a:t>from relatively </a:t>
            </a:r>
            <a:r>
              <a:rPr lang="en-US" dirty="0"/>
              <a:t>trivial (game playing on an employer’s machine, say) </a:t>
            </a:r>
            <a:r>
              <a:rPr lang="en-US" dirty="0" smtClean="0"/>
              <a:t>to extremely </a:t>
            </a:r>
            <a:r>
              <a:rPr lang="en-US" dirty="0"/>
              <a:t>serious (dissemination of viruses).</a:t>
            </a:r>
          </a:p>
        </p:txBody>
      </p:sp>
    </p:spTree>
    <p:extLst>
      <p:ext uri="{BB962C8B-B14F-4D97-AF65-F5344CB8AC3E}">
        <p14:creationId xmlns:p14="http://schemas.microsoft.com/office/powerpoint/2010/main" val="405633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Engineering, 9th Ed. Ian </a:t>
            </a:r>
            <a:r>
              <a:rPr lang="en-US" dirty="0" err="1"/>
              <a:t>Sommerville</a:t>
            </a:r>
            <a:r>
              <a:rPr lang="en-US" dirty="0"/>
              <a:t>. Pearson </a:t>
            </a:r>
            <a:r>
              <a:rPr lang="en-US" dirty="0" smtClean="0"/>
              <a:t>Education</a:t>
            </a:r>
          </a:p>
          <a:p>
            <a:r>
              <a:rPr lang="en-US" dirty="0"/>
              <a:t>Software Engineering: A Practitioner’s Approach, 6th Ed. Roger S. Pressman, McGraw-Hill,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</a:t>
            </a:r>
            <a:r>
              <a:rPr lang="en-US" dirty="0"/>
              <a:t>will learn the major software engineering issues such as software requirements, design, process, and management.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will also conduct team projects to practice how to apply major software engineering concepts and methods to software development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1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shared in the </a:t>
            </a:r>
            <a:r>
              <a:rPr lang="en-US" smtClean="0"/>
              <a:t>next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software?</a:t>
            </a:r>
          </a:p>
          <a:p>
            <a:pPr lvl="1"/>
            <a:r>
              <a:rPr lang="en-US" altLang="en-US" dirty="0" smtClean="0"/>
              <a:t>Software is: (1) </a:t>
            </a:r>
            <a:r>
              <a:rPr lang="en-US" altLang="en-US" dirty="0" smtClean="0">
                <a:solidFill>
                  <a:schemeClr val="folHlink"/>
                </a:solidFill>
              </a:rPr>
              <a:t>instructions</a:t>
            </a:r>
            <a:r>
              <a:rPr lang="en-US" altLang="en-US" dirty="0" smtClean="0"/>
              <a:t> (computer programs) that when executed provide desired features, function, and performance;  (2) </a:t>
            </a:r>
            <a:r>
              <a:rPr lang="en-US" altLang="en-US" dirty="0" smtClean="0">
                <a:solidFill>
                  <a:schemeClr val="folHlink"/>
                </a:solidFill>
              </a:rPr>
              <a:t>data structures</a:t>
            </a:r>
            <a:r>
              <a:rPr lang="en-US" altLang="en-US" dirty="0" smtClean="0"/>
              <a:t> that enable the programs to adequately manipulate information and (3) </a:t>
            </a:r>
            <a:r>
              <a:rPr lang="en-US" altLang="en-US" dirty="0" smtClean="0">
                <a:solidFill>
                  <a:schemeClr val="folHlink"/>
                </a:solidFill>
              </a:rPr>
              <a:t>documentation</a:t>
            </a:r>
            <a:r>
              <a:rPr lang="en-US" altLang="en-US" dirty="0" smtClean="0"/>
              <a:t> that describes the operation and use of the programs.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types of software :</a:t>
            </a:r>
          </a:p>
          <a:p>
            <a:pPr lvl="1"/>
            <a:r>
              <a:rPr lang="en-US" dirty="0"/>
              <a:t>System software</a:t>
            </a:r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Application Software</a:t>
            </a:r>
          </a:p>
          <a:p>
            <a:pPr lvl="1"/>
            <a:r>
              <a:rPr lang="en-US" dirty="0"/>
              <a:t>An </a:t>
            </a:r>
            <a:r>
              <a:rPr lang="en-US" b="1" dirty="0"/>
              <a:t>application</a:t>
            </a:r>
            <a:r>
              <a:rPr lang="en-US" dirty="0"/>
              <a:t> </a:t>
            </a:r>
            <a:r>
              <a:rPr lang="en-US" b="1" dirty="0" smtClean="0"/>
              <a:t>software</a:t>
            </a:r>
            <a:r>
              <a:rPr lang="en-US" dirty="0" smtClean="0"/>
              <a:t> is </a:t>
            </a:r>
            <a:r>
              <a:rPr lang="en-US" dirty="0"/>
              <a:t>any program, or group of programs, that is designed for the end user. </a:t>
            </a:r>
            <a:endParaRPr lang="en-US" dirty="0" smtClean="0"/>
          </a:p>
          <a:p>
            <a:pPr lvl="1"/>
            <a:r>
              <a:rPr lang="en-US" b="1" dirty="0" smtClean="0"/>
              <a:t>E.g. </a:t>
            </a:r>
            <a:r>
              <a:rPr lang="en-US" dirty="0" smtClean="0"/>
              <a:t>database </a:t>
            </a:r>
            <a:r>
              <a:rPr lang="en-US" dirty="0"/>
              <a:t>programs, word processors, Web browsers and spreadsheets</a:t>
            </a:r>
            <a:r>
              <a:rPr lang="en-US" dirty="0" smtClean="0"/>
              <a:t>.</a:t>
            </a:r>
          </a:p>
          <a:p>
            <a:r>
              <a:rPr lang="en-US" dirty="0"/>
              <a:t>System </a:t>
            </a:r>
            <a:r>
              <a:rPr lang="en-US" dirty="0" smtClean="0"/>
              <a:t>software</a:t>
            </a:r>
          </a:p>
          <a:p>
            <a:pPr lvl="1"/>
            <a:r>
              <a:rPr lang="en-US" b="1" dirty="0"/>
              <a:t>System software</a:t>
            </a:r>
            <a:r>
              <a:rPr lang="en-US" dirty="0"/>
              <a:t> is a type of computer program that is designed to run a computer's hardware and application programs. System software is of three main types 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Language processor</a:t>
            </a:r>
          </a:p>
          <a:p>
            <a:pPr lvl="1"/>
            <a:r>
              <a:rPr lang="en-US" dirty="0"/>
              <a:t>Utility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Generic products</a:t>
            </a:r>
          </a:p>
          <a:p>
            <a:r>
              <a:rPr lang="en-US" dirty="0" smtClean="0"/>
              <a:t>Stand-alone </a:t>
            </a:r>
            <a:r>
              <a:rPr lang="en-US" dirty="0"/>
              <a:t>systems that are marketed and sold to </a:t>
            </a:r>
            <a:r>
              <a:rPr lang="en-US" dirty="0" smtClean="0"/>
              <a:t>any customer </a:t>
            </a:r>
            <a:r>
              <a:rPr lang="en-US" dirty="0"/>
              <a:t>who wishes to buy them</a:t>
            </a:r>
          </a:p>
          <a:p>
            <a:r>
              <a:rPr lang="en-US" dirty="0" smtClean="0"/>
              <a:t>Examples </a:t>
            </a:r>
            <a:r>
              <a:rPr lang="en-US" dirty="0"/>
              <a:t>– PC software such as graphics programs, </a:t>
            </a:r>
            <a:r>
              <a:rPr lang="en-US" dirty="0" smtClean="0"/>
              <a:t>project management </a:t>
            </a:r>
            <a:r>
              <a:rPr lang="en-US" dirty="0"/>
              <a:t>tools; CAD software; software for specific </a:t>
            </a:r>
            <a:r>
              <a:rPr lang="en-US" dirty="0" smtClean="0"/>
              <a:t>markets such </a:t>
            </a:r>
            <a:r>
              <a:rPr lang="en-US" dirty="0"/>
              <a:t>as appointments systems for dentists</a:t>
            </a:r>
          </a:p>
          <a:p>
            <a:r>
              <a:rPr lang="en-US" dirty="0" smtClean="0"/>
              <a:t> </a:t>
            </a:r>
            <a:r>
              <a:rPr lang="en-US" b="1" dirty="0"/>
              <a:t>Customized products</a:t>
            </a:r>
          </a:p>
          <a:p>
            <a:r>
              <a:rPr lang="en-US" dirty="0" smtClean="0"/>
              <a:t>Software </a:t>
            </a:r>
            <a:r>
              <a:rPr lang="en-US" dirty="0"/>
              <a:t>that is commissioned by a specific customer to </a:t>
            </a:r>
            <a:r>
              <a:rPr lang="en-US" dirty="0" smtClean="0"/>
              <a:t>meet their </a:t>
            </a:r>
            <a:r>
              <a:rPr lang="en-US" dirty="0"/>
              <a:t>own needs</a:t>
            </a:r>
          </a:p>
          <a:p>
            <a:r>
              <a:rPr lang="en-US" dirty="0" smtClean="0"/>
              <a:t>Examples </a:t>
            </a:r>
            <a:r>
              <a:rPr lang="en-US" dirty="0"/>
              <a:t>– embedded control systems, air traffic </a:t>
            </a:r>
            <a:r>
              <a:rPr lang="en-US" dirty="0" smtClean="0"/>
              <a:t>control software</a:t>
            </a:r>
            <a:r>
              <a:rPr lang="en-US" dirty="0"/>
              <a:t>, traffic monitoring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everywhere.</a:t>
            </a:r>
          </a:p>
          <a:p>
            <a:r>
              <a:rPr lang="en-US" dirty="0"/>
              <a:t>The economies of ALL developed nations are dependent on software.</a:t>
            </a:r>
          </a:p>
          <a:p>
            <a:r>
              <a:rPr lang="en-US" dirty="0"/>
              <a:t> More and more systems are software controlled</a:t>
            </a:r>
            <a:r>
              <a:rPr lang="en-US" dirty="0" smtClean="0"/>
              <a:t>.</a:t>
            </a:r>
          </a:p>
          <a:p>
            <a:r>
              <a:rPr lang="en-US" dirty="0"/>
              <a:t>Indian companies in this field attract attention with their astronomical turnovers. Indian software companies, which had a turnover of $ 12 billion in 2001, had a total income of $ 87 billion in 2008.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2078</Words>
  <Application>Microsoft Office PowerPoint</Application>
  <PresentationFormat>Widescreen</PresentationFormat>
  <Paragraphs>181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CS 303-Software Engineering Lecture 1</vt:lpstr>
      <vt:lpstr>General Information</vt:lpstr>
      <vt:lpstr>Text Books</vt:lpstr>
      <vt:lpstr>Course Objectives</vt:lpstr>
      <vt:lpstr>Course Outline</vt:lpstr>
      <vt:lpstr>What is Software?</vt:lpstr>
      <vt:lpstr>Types of Software</vt:lpstr>
      <vt:lpstr>Types of Application Software</vt:lpstr>
      <vt:lpstr>Importance of Software</vt:lpstr>
      <vt:lpstr>History</vt:lpstr>
      <vt:lpstr>History</vt:lpstr>
      <vt:lpstr>History</vt:lpstr>
      <vt:lpstr>What is Engineering?</vt:lpstr>
      <vt:lpstr>Introduction to Software Engineering</vt:lpstr>
      <vt:lpstr>Why Software Engineering?</vt:lpstr>
      <vt:lpstr>Attributes of good software</vt:lpstr>
      <vt:lpstr>General issues affecting software</vt:lpstr>
      <vt:lpstr>Software Engineering, Computer Science, System Engineering</vt:lpstr>
      <vt:lpstr>Software Engineering Diversity</vt:lpstr>
      <vt:lpstr>Application Types </vt:lpstr>
      <vt:lpstr>Application Types – contd..</vt:lpstr>
      <vt:lpstr>Application Types – contd..</vt:lpstr>
      <vt:lpstr>Case Studies</vt:lpstr>
      <vt:lpstr>A personal insulin pump </vt:lpstr>
      <vt:lpstr>A personal insulin pump – Activity Model</vt:lpstr>
      <vt:lpstr>Essential high-level requirements of Insulin - Pump </vt:lpstr>
      <vt:lpstr>A patient information system for mental health care </vt:lpstr>
      <vt:lpstr>MHC-PMS</vt:lpstr>
      <vt:lpstr>MHC-PMS goals</vt:lpstr>
      <vt:lpstr>The organization of the MHC-PMS</vt:lpstr>
      <vt:lpstr>MHC-PMS key features</vt:lpstr>
      <vt:lpstr>MHC-PMS concerns</vt:lpstr>
      <vt:lpstr>Wilderness Weather Station</vt:lpstr>
      <vt:lpstr>The weather station’s environment</vt:lpstr>
      <vt:lpstr>Weather information system</vt:lpstr>
      <vt:lpstr>Additional software functionality</vt:lpstr>
      <vt:lpstr>Software Engineering Ethics</vt:lpstr>
      <vt:lpstr>Software Engineering Ethics contd..</vt:lpstr>
      <vt:lpstr>References</vt:lpstr>
      <vt:lpstr>Questions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303-Software Engineering Lecture 1</dc:title>
  <dc:creator>Sara Rehmat</dc:creator>
  <cp:lastModifiedBy>Sara Rehmat</cp:lastModifiedBy>
  <cp:revision>26</cp:revision>
  <dcterms:created xsi:type="dcterms:W3CDTF">2020-01-20T17:29:58Z</dcterms:created>
  <dcterms:modified xsi:type="dcterms:W3CDTF">2021-03-05T10:09:23Z</dcterms:modified>
</cp:coreProperties>
</file>