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wmf" ContentType="image/x-wm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a:t>
            </a:r>
            <a:r>
              <a:rPr b="0" lang="en-US" sz="6000" spc="-1" strike="noStrike">
                <a:solidFill>
                  <a:srgbClr val="000000"/>
                </a:solidFill>
                <a:latin typeface="Calibri Light"/>
              </a:rPr>
              <a:t>to </a:t>
            </a:r>
            <a:r>
              <a:rPr b="0" lang="en-US" sz="6000" spc="-1" strike="noStrike">
                <a:solidFill>
                  <a:srgbClr val="000000"/>
                </a:solidFill>
                <a:latin typeface="Calibri Light"/>
              </a:rPr>
              <a:t>edit </a:t>
            </a:r>
            <a:r>
              <a:rPr b="0" lang="en-US" sz="6000" spc="-1" strike="noStrike">
                <a:solidFill>
                  <a:srgbClr val="000000"/>
                </a:solidFill>
                <a:latin typeface="Calibri Light"/>
              </a:rPr>
              <a:t>Mast</a:t>
            </a:r>
            <a:r>
              <a:rPr b="0" lang="en-US" sz="6000" spc="-1" strike="noStrike">
                <a:solidFill>
                  <a:srgbClr val="000000"/>
                </a:solidFill>
                <a:latin typeface="Calibri Light"/>
              </a:rPr>
              <a:t>er </a:t>
            </a:r>
            <a:r>
              <a:rPr b="0" lang="en-US" sz="6000" spc="-1" strike="noStrike">
                <a:solidFill>
                  <a:srgbClr val="000000"/>
                </a:solidFill>
                <a:latin typeface="Calibri Light"/>
              </a:rPr>
              <a:t>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802990B4-6C35-458C-BF89-CE838834D330}" type="datetime">
              <a:rPr b="0" lang="en-US" sz="1200" spc="-1" strike="noStrike">
                <a:solidFill>
                  <a:srgbClr val="8b8b8b"/>
                </a:solidFill>
                <a:latin typeface="Calibri"/>
              </a:rPr>
              <a:t>5/19/21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1122975C-4027-410E-9873-351786C26930}"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838080" y="6356520"/>
            <a:ext cx="2742840" cy="364680"/>
          </a:xfrm>
          <a:prstGeom prst="rect">
            <a:avLst/>
          </a:prstGeom>
        </p:spPr>
        <p:txBody>
          <a:bodyPr anchor="ctr"/>
          <a:p>
            <a:pPr>
              <a:lnSpc>
                <a:spcPct val="100000"/>
              </a:lnSpc>
            </a:pPr>
            <a:fld id="{25C185B2-B590-4909-B904-3508ED7138C7}" type="datetime">
              <a:rPr b="0" lang="en-US" sz="1200" spc="-1" strike="noStrike">
                <a:solidFill>
                  <a:srgbClr val="8b8b8b"/>
                </a:solidFill>
                <a:latin typeface="Calibri"/>
              </a:rPr>
              <a:t>5/19/21</a:t>
            </a:fld>
            <a:endParaRPr b="0" lang="en-US" sz="1200" spc="-1" strike="noStrike">
              <a:latin typeface="Times New Roman"/>
            </a:endParaRPr>
          </a:p>
        </p:txBody>
      </p:sp>
      <p:sp>
        <p:nvSpPr>
          <p:cNvPr id="42" name="PlaceHolder 2"/>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3" name="PlaceHolder 3"/>
          <p:cNvSpPr>
            <a:spLocks noGrp="1"/>
          </p:cNvSpPr>
          <p:nvPr>
            <p:ph type="sldNum"/>
          </p:nvPr>
        </p:nvSpPr>
        <p:spPr>
          <a:xfrm>
            <a:off x="8610480" y="6356520"/>
            <a:ext cx="2742840" cy="364680"/>
          </a:xfrm>
          <a:prstGeom prst="rect">
            <a:avLst/>
          </a:prstGeom>
        </p:spPr>
        <p:txBody>
          <a:bodyPr anchor="ctr"/>
          <a:p>
            <a:pPr algn="r">
              <a:lnSpc>
                <a:spcPct val="100000"/>
              </a:lnSpc>
            </a:pPr>
            <a:fld id="{E1E9C146-0D09-46AD-AAEE-01164344B3CC}" type="slidenum">
              <a:rPr b="0" lang="en-US" sz="1200" spc="-1" strike="noStrike">
                <a:solidFill>
                  <a:srgbClr val="8b8b8b"/>
                </a:solidFill>
                <a:latin typeface="Calibri"/>
              </a:rPr>
              <a:t>&lt;number&gt;</a:t>
            </a:fld>
            <a:endParaRPr b="0" lang="en-US" sz="12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914400" y="2130480"/>
            <a:ext cx="1036260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Introduction to Software Engineering</a:t>
            </a:r>
            <a:endParaRPr b="0" lang="en-US" sz="4400" spc="-1" strike="noStrike">
              <a:latin typeface="Arial"/>
            </a:endParaRPr>
          </a:p>
        </p:txBody>
      </p:sp>
      <p:sp>
        <p:nvSpPr>
          <p:cNvPr id="121" name="CustomShape 2"/>
          <p:cNvSpPr/>
          <p:nvPr/>
        </p:nvSpPr>
        <p:spPr>
          <a:xfrm>
            <a:off x="1828800" y="3886200"/>
            <a:ext cx="8533800" cy="1751760"/>
          </a:xfrm>
          <a:prstGeom prst="rect">
            <a:avLst/>
          </a:prstGeom>
          <a:noFill/>
          <a:ln>
            <a:noFill/>
          </a:ln>
        </p:spPr>
        <p:style>
          <a:lnRef idx="0"/>
          <a:fillRef idx="0"/>
          <a:effectRef idx="0"/>
          <a:fontRef idx="minor"/>
        </p:style>
        <p:txBody>
          <a:bodyPr lIns="90000" rIns="90000" tIns="45000" bIns="45000"/>
          <a:p>
            <a:pPr algn="r">
              <a:lnSpc>
                <a:spcPct val="100000"/>
              </a:lnSpc>
              <a:spcBef>
                <a:spcPts val="641"/>
              </a:spcBef>
            </a:pPr>
            <a:r>
              <a:rPr b="0" lang="en-US" sz="3200" spc="-1" strike="noStrike">
                <a:solidFill>
                  <a:srgbClr val="8b8b8b"/>
                </a:solidFill>
                <a:latin typeface="Calibri"/>
              </a:rPr>
              <a:t>By</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Sara Rehmat</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MS(CS)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981080" y="2096640"/>
            <a:ext cx="82288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6424d"/>
                </a:solidFill>
                <a:latin typeface="Arial"/>
                <a:ea typeface="ＭＳ Ｐゴシック"/>
              </a:rPr>
              <a:t>User testing</a:t>
            </a:r>
            <a:endParaRPr b="0" lang="en-US" sz="2400" spc="-1" strike="noStrike">
              <a:latin typeface="Arial"/>
            </a:endParaRPr>
          </a:p>
        </p:txBody>
      </p:sp>
      <p:sp>
        <p:nvSpPr>
          <p:cNvPr id="163"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64"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C449B15-A788-4985-884D-75C8352F790A}" type="slidenum">
              <a:rPr b="0" lang="en-US" sz="1200" spc="-1" strike="noStrike">
                <a:solidFill>
                  <a:srgbClr val="8b8b8b"/>
                </a:solidFill>
                <a:latin typeface="Calibri"/>
              </a:rPr>
              <a:t>&lt;number&gt;</a:t>
            </a:fld>
            <a:endParaRPr b="0" lang="en-US" sz="1200" spc="-1" strike="noStrike">
              <a:latin typeface="Arial"/>
            </a:endParaRPr>
          </a:p>
        </p:txBody>
      </p:sp>
      <p:sp>
        <p:nvSpPr>
          <p:cNvPr id="165"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User testing</a:t>
            </a:r>
            <a:endParaRPr b="0" lang="en-US" sz="2400" spc="-1" strike="noStrike">
              <a:latin typeface="Arial"/>
            </a:endParaRPr>
          </a:p>
        </p:txBody>
      </p:sp>
      <p:sp>
        <p:nvSpPr>
          <p:cNvPr id="167"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User or customer testing is a stage in the testing process in which users or customers provide input and advice on system testing.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User testing is essential, even when comprehensive system and release testing have been carried out. </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The reason for this is that influences from the user’s working environment have a major effect on the reliability, performance, usability and robustness of a system. These cannot be replicated in a testing environment.</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16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6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0E0F95D-42C3-4789-8CED-5CF5D395E7B4}" type="slidenum">
              <a:rPr b="0" lang="en-US" sz="1200" spc="-1" strike="noStrike">
                <a:solidFill>
                  <a:srgbClr val="8b8b8b"/>
                </a:solidFill>
                <a:latin typeface="Calibri"/>
              </a:rPr>
              <a:t>&lt;number&gt;</a:t>
            </a:fld>
            <a:endParaRPr b="0" lang="en-US" sz="1200" spc="-1" strike="noStrike">
              <a:latin typeface="Arial"/>
            </a:endParaRPr>
          </a:p>
        </p:txBody>
      </p:sp>
      <p:sp>
        <p:nvSpPr>
          <p:cNvPr id="17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Types of user testing</a:t>
            </a:r>
            <a:endParaRPr b="0" lang="en-US" sz="2400" spc="-1" strike="noStrike">
              <a:latin typeface="Arial"/>
            </a:endParaRPr>
          </a:p>
        </p:txBody>
      </p:sp>
      <p:sp>
        <p:nvSpPr>
          <p:cNvPr id="172"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Alpha testing</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Users of the software work with the development team to test the software at the developer’s site.</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Beta testing</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 release of the software is made available to users to allow them to experiment and to raise problems that they discover with the system developers.</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Acceptance testing</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Customers test a system to decide whether or not it is ready to be accepted from the system developers and deployed in the customer environment. Primarily for custom systems.</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173"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74"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C862D82-3BE6-49F5-B98E-2B2885D29F40}" type="slidenum">
              <a:rPr b="0" lang="en-US" sz="1200" spc="-1" strike="noStrike">
                <a:solidFill>
                  <a:srgbClr val="8b8b8b"/>
                </a:solidFill>
                <a:latin typeface="Calibri"/>
              </a:rPr>
              <a:t>&lt;number&gt;</a:t>
            </a:fld>
            <a:endParaRPr b="0" lang="en-US" sz="1200" spc="-1" strike="noStrike">
              <a:latin typeface="Arial"/>
            </a:endParaRPr>
          </a:p>
        </p:txBody>
      </p:sp>
      <p:sp>
        <p:nvSpPr>
          <p:cNvPr id="175"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The acceptance testing process </a:t>
            </a:r>
            <a:endParaRPr b="0" lang="en-US" sz="2400" spc="-1" strike="noStrike">
              <a:latin typeface="Arial"/>
            </a:endParaRPr>
          </a:p>
        </p:txBody>
      </p:sp>
      <p:sp>
        <p:nvSpPr>
          <p:cNvPr id="177"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78"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C262152-FFAB-40CB-B523-BAB489815A44}" type="slidenum">
              <a:rPr b="0" lang="en-US" sz="1200" spc="-1" strike="noStrike">
                <a:solidFill>
                  <a:srgbClr val="8b8b8b"/>
                </a:solidFill>
                <a:latin typeface="Calibri"/>
              </a:rPr>
              <a:t>&lt;number&gt;</a:t>
            </a:fld>
            <a:endParaRPr b="0" lang="en-US" sz="1200" spc="-1" strike="noStrike">
              <a:latin typeface="Arial"/>
            </a:endParaRPr>
          </a:p>
        </p:txBody>
      </p:sp>
      <p:pic>
        <p:nvPicPr>
          <p:cNvPr id="179" name="Picture 6" descr=""/>
          <p:cNvPicPr/>
          <p:nvPr/>
        </p:nvPicPr>
        <p:blipFill>
          <a:blip r:embed="rId1"/>
          <a:stretch/>
        </p:blipFill>
        <p:spPr>
          <a:xfrm>
            <a:off x="1714320" y="2938320"/>
            <a:ext cx="8796600" cy="1551600"/>
          </a:xfrm>
          <a:prstGeom prst="rect">
            <a:avLst/>
          </a:prstGeom>
          <a:ln>
            <a:noFill/>
          </a:ln>
        </p:spPr>
      </p:pic>
      <p:sp>
        <p:nvSpPr>
          <p:cNvPr id="180" name="CustomShape 4"/>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Stages in the acceptance testing process</a:t>
            </a:r>
            <a:endParaRPr b="0" lang="en-US" sz="2400" spc="-1" strike="noStrike">
              <a:latin typeface="Arial"/>
            </a:endParaRPr>
          </a:p>
        </p:txBody>
      </p:sp>
      <p:sp>
        <p:nvSpPr>
          <p:cNvPr id="182"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Define acceptance criteria</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Plan acceptance testing</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Derive acceptance tests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Run acceptance tests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Negotiate test results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Reject/accept system</a:t>
            </a:r>
            <a:endParaRPr b="0" lang="en-US" sz="2400" spc="-1" strike="noStrike">
              <a:latin typeface="Arial"/>
            </a:endParaRPr>
          </a:p>
        </p:txBody>
      </p:sp>
      <p:sp>
        <p:nvSpPr>
          <p:cNvPr id="183"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84"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21A6037-C936-46E3-BDBA-CDC631930741}" type="slidenum">
              <a:rPr b="0" lang="en-US" sz="1200" spc="-1" strike="noStrike">
                <a:solidFill>
                  <a:srgbClr val="8b8b8b"/>
                </a:solidFill>
                <a:latin typeface="Calibri"/>
              </a:rPr>
              <a:t>&lt;number&gt;</a:t>
            </a:fld>
            <a:endParaRPr b="0" lang="en-US" sz="1200" spc="-1" strike="noStrike">
              <a:latin typeface="Arial"/>
            </a:endParaRPr>
          </a:p>
        </p:txBody>
      </p:sp>
      <p:sp>
        <p:nvSpPr>
          <p:cNvPr id="185"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82"/>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82">
                                            <p:txEl>
                                              <p:pRg st="4" end="4"/>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82">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Agile methods and acceptance testing</a:t>
            </a:r>
            <a:endParaRPr b="0" lang="en-US" sz="2400" spc="-1" strike="noStrike">
              <a:latin typeface="Arial"/>
            </a:endParaRPr>
          </a:p>
        </p:txBody>
      </p:sp>
      <p:sp>
        <p:nvSpPr>
          <p:cNvPr id="187"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In agile methods, the user/customer is part of the development team and is responsible for making decisions on the acceptability of the system.</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Tests are defined by the user/customer and are integrated with other tests in that they are run automatically when changes are made.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There is no separate acceptance testing process.</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Main problem here is whether or not the embedded user is ‘typical’ and can represent the interests of all system stakeholders.</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188"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89"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02F2B3A-843E-4FC2-A38E-0ED060C1962F}" type="slidenum">
              <a:rPr b="0" lang="en-US" sz="1200" spc="-1" strike="noStrike">
                <a:solidFill>
                  <a:srgbClr val="8b8b8b"/>
                </a:solidFill>
                <a:latin typeface="Calibri"/>
              </a:rPr>
              <a:t>&lt;number&gt;</a:t>
            </a:fld>
            <a:endParaRPr b="0" lang="en-US" sz="1200" spc="-1" strike="noStrike">
              <a:latin typeface="Arial"/>
            </a:endParaRPr>
          </a:p>
        </p:txBody>
      </p:sp>
      <p:sp>
        <p:nvSpPr>
          <p:cNvPr id="190"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981080" y="2306520"/>
            <a:ext cx="8228880" cy="114228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6424d"/>
                </a:solidFill>
                <a:latin typeface="Arial"/>
                <a:ea typeface="ＭＳ Ｐゴシック"/>
              </a:rPr>
              <a:t>Release testing</a:t>
            </a:r>
            <a:endParaRPr b="0" lang="en-US" sz="2400" spc="-1" strike="noStrike">
              <a:latin typeface="Arial"/>
            </a:endParaRPr>
          </a:p>
        </p:txBody>
      </p:sp>
      <p:sp>
        <p:nvSpPr>
          <p:cNvPr id="123" name="CustomShape 2"/>
          <p:cNvSpPr/>
          <p:nvPr/>
        </p:nvSpPr>
        <p:spPr>
          <a:xfrm>
            <a:off x="1981080" y="1600200"/>
            <a:ext cx="8228880" cy="4525200"/>
          </a:xfrm>
          <a:prstGeom prst="rect">
            <a:avLst/>
          </a:prstGeom>
          <a:noFill/>
          <a:ln>
            <a:noFill/>
          </a:ln>
        </p:spPr>
        <p:style>
          <a:lnRef idx="0"/>
          <a:fillRef idx="0"/>
          <a:effectRef idx="0"/>
          <a:fontRef idx="minor"/>
        </p:style>
      </p:sp>
      <p:sp>
        <p:nvSpPr>
          <p:cNvPr id="124"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25"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023B54D-5C0D-4928-B554-16FE40268D98}" type="slidenum">
              <a:rPr b="0" lang="en-US" sz="1200" spc="-1" strike="noStrike">
                <a:solidFill>
                  <a:srgbClr val="8b8b8b"/>
                </a:solidFill>
                <a:latin typeface="Calibri"/>
              </a:rPr>
              <a:t>&lt;number&gt;</a:t>
            </a:fld>
            <a:endParaRPr b="0" lang="en-US" sz="1200" spc="-1" strike="noStrike">
              <a:latin typeface="Arial"/>
            </a:endParaRPr>
          </a:p>
        </p:txBody>
      </p:sp>
      <p:sp>
        <p:nvSpPr>
          <p:cNvPr id="126"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Release testing</a:t>
            </a:r>
            <a:endParaRPr b="0" lang="en-US" sz="2400" spc="-1" strike="noStrike">
              <a:latin typeface="Arial"/>
            </a:endParaRPr>
          </a:p>
        </p:txBody>
      </p:sp>
      <p:sp>
        <p:nvSpPr>
          <p:cNvPr id="128" name="CustomShape 2"/>
          <p:cNvSpPr/>
          <p:nvPr/>
        </p:nvSpPr>
        <p:spPr>
          <a:xfrm>
            <a:off x="1753560" y="1600200"/>
            <a:ext cx="863316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Release testing is the process of testing a particular release of a system that is intended for use outside of the development team.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primary goal of the release testing process is to convince the supplier of the system that it is good enough for use.</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Release testing, therefore, has to show that the system delivers its specified functionality, performance and dependability, and that it does not fail during normal use. </a:t>
            </a:r>
            <a:endParaRPr b="0" lang="en-US" sz="20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Release testing is usually a black-box testing process where tests are only derived from the system specification. </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129"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30"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B6CF463-F384-45EE-9818-46DF0690B174}" type="slidenum">
              <a:rPr b="0" lang="en-US" sz="1200" spc="-1" strike="noStrike">
                <a:solidFill>
                  <a:srgbClr val="8b8b8b"/>
                </a:solidFill>
                <a:latin typeface="Calibri"/>
              </a:rPr>
              <a:t>&lt;number&gt;</a:t>
            </a:fld>
            <a:endParaRPr b="0" lang="en-US" sz="1200" spc="-1" strike="noStrike">
              <a:latin typeface="Arial"/>
            </a:endParaRPr>
          </a:p>
        </p:txBody>
      </p:sp>
      <p:sp>
        <p:nvSpPr>
          <p:cNvPr id="131"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Release testing and system testing</a:t>
            </a:r>
            <a:endParaRPr b="0" lang="en-US" sz="2400" spc="-1" strike="noStrike">
              <a:latin typeface="Arial"/>
            </a:endParaRPr>
          </a:p>
        </p:txBody>
      </p:sp>
      <p:sp>
        <p:nvSpPr>
          <p:cNvPr id="133"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Release testing is a form of system testing.</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Important differences: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A separate team that has not been involved in the system development, should be responsible for release testing.</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System testing by the development team should focus on discovering bugs in the system (defect testing). The objective of release testing is to check that the system meets its requirements and is good enough for external use (validation testing).</a:t>
            </a:r>
            <a:endParaRPr b="0" lang="en-US" sz="2000" spc="-1" strike="noStrike">
              <a:latin typeface="Arial"/>
            </a:endParaRPr>
          </a:p>
          <a:p>
            <a:pPr>
              <a:lnSpc>
                <a:spcPct val="100000"/>
              </a:lnSpc>
              <a:spcBef>
                <a:spcPts val="601"/>
              </a:spcBef>
              <a:spcAft>
                <a:spcPts val="601"/>
              </a:spcAft>
            </a:pPr>
            <a:endParaRPr b="0" lang="en-US" sz="2000" spc="-1" strike="noStrike">
              <a:latin typeface="Arial"/>
            </a:endParaRPr>
          </a:p>
        </p:txBody>
      </p:sp>
      <p:sp>
        <p:nvSpPr>
          <p:cNvPr id="134"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35"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51BAA9B-9204-4510-9B66-8A63DD403581}" type="slidenum">
              <a:rPr b="0" lang="en-US" sz="1200" spc="-1" strike="noStrike">
                <a:solidFill>
                  <a:srgbClr val="8b8b8b"/>
                </a:solidFill>
                <a:latin typeface="Calibri"/>
              </a:rPr>
              <a:t>&lt;number&gt;</a:t>
            </a:fld>
            <a:endParaRPr b="0" lang="en-US" sz="1200" spc="-1" strike="noStrike">
              <a:latin typeface="Arial"/>
            </a:endParaRPr>
          </a:p>
        </p:txBody>
      </p:sp>
      <p:sp>
        <p:nvSpPr>
          <p:cNvPr id="136"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Requirements based testing</a:t>
            </a:r>
            <a:endParaRPr b="0" lang="en-US" sz="2400" spc="-1" strike="noStrike">
              <a:latin typeface="Arial"/>
            </a:endParaRPr>
          </a:p>
        </p:txBody>
      </p:sp>
      <p:sp>
        <p:nvSpPr>
          <p:cNvPr id="138"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Requirements-based testing involves examining each requirement and developing a test or tests for it.</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Mentcare system requirements:</a:t>
            </a:r>
            <a:endParaRPr b="0" lang="en-US" sz="24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If a patient is known to be allergic to any particular medication, then prescription of that medication shall result in a warning message being issued to the system user.</a:t>
            </a:r>
            <a:endParaRPr b="0" lang="en-US" sz="2000" spc="-1" strike="noStrike">
              <a:latin typeface="Arial"/>
            </a:endParaRPr>
          </a:p>
          <a:p>
            <a:pPr lvl="1" marL="743040" indent="-285120">
              <a:lnSpc>
                <a:spcPct val="100000"/>
              </a:lnSpc>
              <a:spcBef>
                <a:spcPts val="300"/>
              </a:spcBef>
              <a:spcAft>
                <a:spcPts val="300"/>
              </a:spcAft>
              <a:buClr>
                <a:srgbClr val="46424d"/>
              </a:buClr>
              <a:buFont typeface="Wingdings" charset="2"/>
              <a:buChar char=""/>
            </a:pPr>
            <a:r>
              <a:rPr b="0" lang="en-US" sz="2000" spc="-1" strike="noStrike">
                <a:solidFill>
                  <a:srgbClr val="46424d"/>
                </a:solidFill>
                <a:latin typeface="Arial"/>
                <a:ea typeface="ＭＳ Ｐゴシック"/>
              </a:rPr>
              <a:t>If a prescriber chooses to ignore an allergy warning, they shall provide a reason why this has been ignored.</a:t>
            </a:r>
            <a:endParaRPr b="0" lang="en-US" sz="2000" spc="-1" strike="noStrike">
              <a:latin typeface="Arial"/>
            </a:endParaRPr>
          </a:p>
          <a:p>
            <a:pPr>
              <a:lnSpc>
                <a:spcPct val="100000"/>
              </a:lnSpc>
            </a:pPr>
            <a:endParaRPr b="0" lang="en-US" sz="2000" spc="-1" strike="noStrike">
              <a:latin typeface="Arial"/>
            </a:endParaRPr>
          </a:p>
        </p:txBody>
      </p:sp>
      <p:sp>
        <p:nvSpPr>
          <p:cNvPr id="139"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40"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9D8451D-48EA-479D-B030-24A615357328}" type="slidenum">
              <a:rPr b="0" lang="en-US" sz="1200" spc="-1" strike="noStrike">
                <a:solidFill>
                  <a:srgbClr val="8b8b8b"/>
                </a:solidFill>
                <a:latin typeface="Calibri"/>
              </a:rPr>
              <a:t>&lt;number&gt;</a:t>
            </a:fld>
            <a:endParaRPr b="0" lang="en-US" sz="1200" spc="-1" strike="noStrike">
              <a:latin typeface="Arial"/>
            </a:endParaRPr>
          </a:p>
        </p:txBody>
      </p:sp>
      <p:sp>
        <p:nvSpPr>
          <p:cNvPr id="141"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Requirements tests</a:t>
            </a:r>
            <a:endParaRPr b="0" lang="en-US" sz="2400" spc="-1" strike="noStrike">
              <a:latin typeface="Arial"/>
            </a:endParaRPr>
          </a:p>
        </p:txBody>
      </p:sp>
      <p:sp>
        <p:nvSpPr>
          <p:cNvPr id="143"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1800" spc="-1" strike="noStrike">
                <a:solidFill>
                  <a:srgbClr val="46424d"/>
                </a:solidFill>
                <a:latin typeface="Arial"/>
                <a:ea typeface="ＭＳ Ｐゴシック"/>
              </a:rPr>
              <a:t>Set up a patient record with no known allergies. Prescribe medication for allergies that are known to exist. Check that a warning message is not issued by the system.</a:t>
            </a:r>
            <a:endParaRPr b="0" lang="en-US" sz="18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1800" spc="-1" strike="noStrike">
                <a:solidFill>
                  <a:srgbClr val="46424d"/>
                </a:solidFill>
                <a:latin typeface="Arial"/>
                <a:ea typeface="ＭＳ Ｐゴシック"/>
              </a:rPr>
              <a:t>Set up a patient record with a known allergy. Prescribe the medication to that the patient is allergic to, and check that the warning is issued by the system.</a:t>
            </a:r>
            <a:endParaRPr b="0" lang="en-US" sz="18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1800" spc="-1" strike="noStrike">
                <a:solidFill>
                  <a:srgbClr val="46424d"/>
                </a:solidFill>
                <a:latin typeface="Arial"/>
                <a:ea typeface="ＭＳ Ｐゴシック"/>
              </a:rPr>
              <a:t>Set up a patient record in which allergies to two or more drugs are recorded. Prescribe both of these drugs separately and check that the correct warning for each drug is issued.</a:t>
            </a:r>
            <a:endParaRPr b="0" lang="en-US" sz="18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1800" spc="-1" strike="noStrike">
                <a:solidFill>
                  <a:srgbClr val="46424d"/>
                </a:solidFill>
                <a:latin typeface="Arial"/>
                <a:ea typeface="ＭＳ Ｐゴシック"/>
              </a:rPr>
              <a:t>Prescribe two drugs that the patient is allergic to. Check that two warnings are correctly issued.</a:t>
            </a:r>
            <a:endParaRPr b="0" lang="en-US" sz="18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1800" spc="-1" strike="noStrike">
                <a:solidFill>
                  <a:srgbClr val="46424d"/>
                </a:solidFill>
                <a:latin typeface="Arial"/>
                <a:ea typeface="ＭＳ Ｐゴシック"/>
              </a:rPr>
              <a:t>Prescribe a drug that issues a warning and overrule that warning. Check that the system requires the user to provide information explaining why the warning was overruled. </a:t>
            </a:r>
            <a:endParaRPr b="0" lang="en-US" sz="1800" spc="-1" strike="noStrike">
              <a:latin typeface="Arial"/>
            </a:endParaRPr>
          </a:p>
        </p:txBody>
      </p:sp>
      <p:sp>
        <p:nvSpPr>
          <p:cNvPr id="144"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45"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7CBE0D1-0E19-414B-B7D2-FFE17278B2DF}" type="slidenum">
              <a:rPr b="0" lang="en-US" sz="1200" spc="-1" strike="noStrike">
                <a:solidFill>
                  <a:srgbClr val="8b8b8b"/>
                </a:solidFill>
                <a:latin typeface="Calibri"/>
              </a:rPr>
              <a:t>&lt;number&gt;</a:t>
            </a:fld>
            <a:endParaRPr b="0" lang="en-US" sz="1200" spc="-1" strike="noStrike">
              <a:latin typeface="Arial"/>
            </a:endParaRPr>
          </a:p>
        </p:txBody>
      </p:sp>
      <p:sp>
        <p:nvSpPr>
          <p:cNvPr id="146"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A usage scenario for the Mentcare system</a:t>
            </a:r>
            <a:endParaRPr b="0" lang="en-US" sz="2400" spc="-1" strike="noStrike">
              <a:latin typeface="Arial"/>
            </a:endParaRPr>
          </a:p>
        </p:txBody>
      </p:sp>
      <p:sp>
        <p:nvSpPr>
          <p:cNvPr id="148" name="CustomShape 2"/>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49" name="CustomShape 3"/>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D0E8758-5A3E-47FE-830F-98E20DADC066}" type="slidenum">
              <a:rPr b="0" lang="en-US" sz="1200" spc="-1" strike="noStrike">
                <a:solidFill>
                  <a:srgbClr val="8b8b8b"/>
                </a:solidFill>
                <a:latin typeface="Calibri"/>
              </a:rPr>
              <a:t>&lt;number&gt;</a:t>
            </a:fld>
            <a:endParaRPr b="0" lang="en-US" sz="1200" spc="-1" strike="noStrike">
              <a:latin typeface="Arial"/>
            </a:endParaRPr>
          </a:p>
        </p:txBody>
      </p:sp>
      <p:sp>
        <p:nvSpPr>
          <p:cNvPr id="150" name="CustomShape 4"/>
          <p:cNvSpPr/>
          <p:nvPr/>
        </p:nvSpPr>
        <p:spPr>
          <a:xfrm>
            <a:off x="1841400" y="1506600"/>
            <a:ext cx="8503920" cy="5428800"/>
          </a:xfrm>
          <a:prstGeom prst="rect">
            <a:avLst/>
          </a:prstGeom>
          <a:noFill/>
          <a:ln>
            <a:noFill/>
          </a:ln>
        </p:spPr>
        <p:style>
          <a:lnRef idx="0"/>
          <a:fillRef idx="0"/>
          <a:effectRef idx="0"/>
          <a:fontRef idx="minor"/>
        </p:style>
        <p:txBody>
          <a:bodyPr lIns="90000" rIns="90000" tIns="45000" bIns="45000"/>
          <a:p>
            <a:pPr>
              <a:lnSpc>
                <a:spcPct val="100000"/>
              </a:lnSpc>
              <a:spcAft>
                <a:spcPts val="601"/>
              </a:spcAft>
            </a:pPr>
            <a:r>
              <a:rPr b="0" lang="en-US" sz="1600" spc="-1" strike="noStrike">
                <a:solidFill>
                  <a:srgbClr val="000000"/>
                </a:solidFill>
                <a:latin typeface="Calibri"/>
              </a:rPr>
              <a:t>George is a nurse who specializes in mental healthcare. One of his responsibilities is to visit patients at home to check that their treatment is effective and that they are not suffering from medication side effects.</a:t>
            </a:r>
            <a:endParaRPr b="0" lang="en-US" sz="1600" spc="-1" strike="noStrike">
              <a:latin typeface="Arial"/>
            </a:endParaRPr>
          </a:p>
          <a:p>
            <a:pPr>
              <a:lnSpc>
                <a:spcPct val="100000"/>
              </a:lnSpc>
              <a:spcAft>
                <a:spcPts val="601"/>
              </a:spcAft>
            </a:pPr>
            <a:r>
              <a:rPr b="0" lang="en-US" sz="1600" spc="-1" strike="noStrike">
                <a:solidFill>
                  <a:srgbClr val="000000"/>
                </a:solidFill>
                <a:latin typeface="Calibri"/>
              </a:rPr>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endParaRPr b="0" lang="en-US" sz="1600" spc="-1" strike="noStrike">
              <a:latin typeface="Arial"/>
            </a:endParaRPr>
          </a:p>
          <a:p>
            <a:pPr>
              <a:lnSpc>
                <a:spcPct val="100000"/>
              </a:lnSpc>
              <a:spcAft>
                <a:spcPts val="601"/>
              </a:spcAft>
            </a:pPr>
            <a:r>
              <a:rPr b="0" lang="en-US" sz="1600" spc="-1" strike="noStrike">
                <a:solidFill>
                  <a:srgbClr val="000000"/>
                </a:solidFill>
                <a:latin typeface="Calibri"/>
              </a:rPr>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endParaRPr b="0" lang="en-US" sz="1600" spc="-1" strike="noStrike">
              <a:latin typeface="Arial"/>
            </a:endParaRPr>
          </a:p>
          <a:p>
            <a:pPr>
              <a:lnSpc>
                <a:spcPct val="100000"/>
              </a:lnSpc>
            </a:pPr>
            <a:r>
              <a:rPr b="0" lang="en-US" sz="1600" spc="-1" strike="noStrike">
                <a:solidFill>
                  <a:srgbClr val="000000"/>
                </a:solidFill>
                <a:latin typeface="Calibri"/>
              </a:rPr>
              <a:t>After, finishing his consultations, George returns to the clinic and uploads the records of patients visited to the database. The system generates a call list for George of those patients who He has to contact for follow-up information and make clinic appointments.</a:t>
            </a:r>
            <a:endParaRPr b="0" lang="en-US" sz="1600" spc="-1" strike="noStrike">
              <a:latin typeface="Arial"/>
            </a:endParaRPr>
          </a:p>
        </p:txBody>
      </p:sp>
      <p:sp>
        <p:nvSpPr>
          <p:cNvPr id="151"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Features tested by scenario</a:t>
            </a:r>
            <a:endParaRPr b="0" lang="en-US" sz="2400" spc="-1" strike="noStrike">
              <a:latin typeface="Arial"/>
            </a:endParaRPr>
          </a:p>
        </p:txBody>
      </p:sp>
      <p:sp>
        <p:nvSpPr>
          <p:cNvPr id="153"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Authentication by logging on to the system.</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Downloading and uploading of specified patient records to a laptop.</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Home visit scheduling.</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Encryption and decryption of patient records on a mobile device. </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Record retrieval and modification.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Links with the drugs database that maintains side-effect information.</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The system for call prompting.</a:t>
            </a:r>
            <a:endParaRPr b="0" lang="en-US" sz="2400" spc="-1" strike="noStrike">
              <a:latin typeface="Arial"/>
            </a:endParaRPr>
          </a:p>
          <a:p>
            <a:pPr>
              <a:lnSpc>
                <a:spcPct val="100000"/>
              </a:lnSpc>
              <a:spcBef>
                <a:spcPts val="601"/>
              </a:spcBef>
              <a:spcAft>
                <a:spcPts val="601"/>
              </a:spcAft>
            </a:pPr>
            <a:endParaRPr b="0" lang="en-US" sz="2400" spc="-1" strike="noStrike">
              <a:latin typeface="Arial"/>
            </a:endParaRPr>
          </a:p>
        </p:txBody>
      </p:sp>
      <p:sp>
        <p:nvSpPr>
          <p:cNvPr id="154"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55"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EE3BAB9-445C-41F8-B358-4915524F8458}" type="slidenum">
              <a:rPr b="0" lang="en-US" sz="1200" spc="-1" strike="noStrike">
                <a:solidFill>
                  <a:srgbClr val="8b8b8b"/>
                </a:solidFill>
                <a:latin typeface="Calibri"/>
              </a:rPr>
              <a:t>&lt;number&gt;</a:t>
            </a:fld>
            <a:endParaRPr b="0" lang="en-US" sz="1200" spc="-1" strike="noStrike">
              <a:latin typeface="Arial"/>
            </a:endParaRPr>
          </a:p>
        </p:txBody>
      </p:sp>
      <p:sp>
        <p:nvSpPr>
          <p:cNvPr id="156"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53">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53">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5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981080" y="274680"/>
            <a:ext cx="7292520" cy="1142280"/>
          </a:xfrm>
          <a:prstGeom prst="rect">
            <a:avLst/>
          </a:prstGeom>
          <a:noFill/>
          <a:ln w="9360">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latin typeface="Arial"/>
                <a:ea typeface="ＭＳ Ｐゴシック"/>
              </a:rPr>
              <a:t>Performance testing</a:t>
            </a:r>
            <a:endParaRPr b="0" lang="en-US" sz="2400" spc="-1" strike="noStrike">
              <a:latin typeface="Arial"/>
            </a:endParaRPr>
          </a:p>
        </p:txBody>
      </p:sp>
      <p:sp>
        <p:nvSpPr>
          <p:cNvPr id="158" name="CustomShape 2"/>
          <p:cNvSpPr/>
          <p:nvPr/>
        </p:nvSpPr>
        <p:spPr>
          <a:xfrm>
            <a:off x="198108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Part of release testing may involve testing the emergent properties of a system, such as performance and reliability.</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Tests should reflect the profile of use of the system.</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Performance tests usually involve planning a series of tests where the load is steadily increased until the system performance becomes unacceptable.</a:t>
            </a:r>
            <a:endParaRPr b="0" lang="en-US" sz="2400" spc="-1" strike="noStrike">
              <a:latin typeface="Arial"/>
            </a:endParaRPr>
          </a:p>
          <a:p>
            <a:pPr marL="343080" indent="-342360">
              <a:lnSpc>
                <a:spcPct val="100000"/>
              </a:lnSpc>
              <a:spcBef>
                <a:spcPts val="601"/>
              </a:spcBef>
              <a:spcAft>
                <a:spcPts val="601"/>
              </a:spcAft>
              <a:buClr>
                <a:srgbClr val="46424d"/>
              </a:buClr>
              <a:buFont typeface="Wingdings" charset="2"/>
              <a:buChar char=""/>
            </a:pPr>
            <a:r>
              <a:rPr b="0" lang="en-US" sz="2400" spc="-1" strike="noStrike">
                <a:solidFill>
                  <a:srgbClr val="46424d"/>
                </a:solidFill>
                <a:latin typeface="Arial"/>
                <a:ea typeface="ＭＳ Ｐゴシック"/>
              </a:rPr>
              <a:t>Stress testing is a form of performance testing where the system is deliberately overloaded to test its failure behaviour.</a:t>
            </a:r>
            <a:endParaRPr b="0" lang="en-US" sz="2400" spc="-1" strike="noStrike">
              <a:latin typeface="Arial"/>
            </a:endParaRPr>
          </a:p>
        </p:txBody>
      </p:sp>
      <p:sp>
        <p:nvSpPr>
          <p:cNvPr id="159" name="CustomShape 3"/>
          <p:cNvSpPr/>
          <p:nvPr/>
        </p:nvSpPr>
        <p:spPr>
          <a:xfrm>
            <a:off x="464796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Chapter 8 Software Testing</a:t>
            </a:r>
            <a:endParaRPr b="0" lang="en-US" sz="1200" spc="-1" strike="noStrike">
              <a:latin typeface="Arial"/>
            </a:endParaRPr>
          </a:p>
        </p:txBody>
      </p:sp>
      <p:sp>
        <p:nvSpPr>
          <p:cNvPr id="160" name="CustomShape 4"/>
          <p:cNvSpPr/>
          <p:nvPr/>
        </p:nvSpPr>
        <p:spPr>
          <a:xfrm>
            <a:off x="807696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CFAA61C-90E7-4812-AE1A-ECE3907CE9CC}" type="slidenum">
              <a:rPr b="0" lang="en-US" sz="1200" spc="-1" strike="noStrike">
                <a:solidFill>
                  <a:srgbClr val="8b8b8b"/>
                </a:solidFill>
                <a:latin typeface="Calibri"/>
              </a:rPr>
              <a:t>&lt;number&gt;</a:t>
            </a:fld>
            <a:endParaRPr b="0" lang="en-US" sz="1200" spc="-1" strike="noStrike">
              <a:latin typeface="Arial"/>
            </a:endParaRPr>
          </a:p>
        </p:txBody>
      </p:sp>
      <p:sp>
        <p:nvSpPr>
          <p:cNvPr id="161" name="CustomShape 5"/>
          <p:cNvSpPr/>
          <p:nvPr/>
        </p:nvSpPr>
        <p:spPr>
          <a:xfrm>
            <a:off x="198108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p:transition spd="med">
    <p:wipe dir="r"/>
  </p:transition>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162</TotalTime>
  <Application>LibreOffice/6.0.7.3$Linux_X86_64 LibreOffice_project/00m0$Build-3</Application>
  <Words>1191</Words>
  <Paragraphs>107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2021-05-17T06:00:55Z</dcterms:created>
  <dc:creator>Sara Qasim</dc:creator>
  <dc:description/>
  <dc:language>en-US</dc:language>
  <cp:lastModifiedBy/>
  <dcterms:modified xsi:type="dcterms:W3CDTF">2021-05-19T13:10:36Z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