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gif" ContentType="image/gif"/>
  <Override PartName="/ppt/media/image5.png" ContentType="image/png"/>
  <Override PartName="/ppt/media/image7.png" ContentType="image/png"/>
  <Override PartName="/ppt/media/image6.png" ContentType="image/png"/>
  <Override PartName="/ppt/media/image8.png" ContentType="image/png"/>
  <Override PartName="/ppt/media/image9.png" ContentType="image/png"/>
  <Override PartName="/ppt/media/image17.png" ContentType="image/png"/>
  <Override PartName="/ppt/media/image3.jpeg" ContentType="image/jpeg"/>
  <Override PartName="/ppt/media/image11.png" ContentType="image/png"/>
  <Override PartName="/ppt/media/image1.jpeg" ContentType="image/jpeg"/>
  <Override PartName="/ppt/media/image2.jpeg" ContentType="image/jpeg"/>
  <Override PartName="/ppt/media/image10.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7750440" y="287280"/>
            <a:ext cx="923040" cy="1142280"/>
          </a:xfrm>
          <a:prstGeom prst="rect">
            <a:avLst/>
          </a:prstGeom>
          <a:ln>
            <a:noFill/>
          </a:ln>
        </p:spPr>
      </p:pic>
      <p:sp>
        <p:nvSpPr>
          <p:cNvPr id="1"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2" name="PlaceHolder 2"/>
          <p:cNvSpPr>
            <a:spLocks noGrp="1"/>
          </p:cNvSpPr>
          <p:nvPr>
            <p:ph type="title"/>
          </p:nvPr>
        </p:nvSpPr>
        <p:spPr>
          <a:xfrm>
            <a:off x="457200" y="274680"/>
            <a:ext cx="7292520" cy="1142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6" descr=""/>
          <p:cNvPicPr/>
          <p:nvPr/>
        </p:nvPicPr>
        <p:blipFill>
          <a:blip r:embed="rId2"/>
          <a:stretch/>
        </p:blipFill>
        <p:spPr>
          <a:xfrm>
            <a:off x="7750440" y="287280"/>
            <a:ext cx="923040" cy="1142280"/>
          </a:xfrm>
          <a:prstGeom prst="rect">
            <a:avLst/>
          </a:prstGeom>
          <a:ln>
            <a:noFill/>
          </a:ln>
        </p:spPr>
      </p:pic>
      <p:sp>
        <p:nvSpPr>
          <p:cNvPr id="41"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42"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3"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Picture 6" descr=""/>
          <p:cNvPicPr/>
          <p:nvPr/>
        </p:nvPicPr>
        <p:blipFill>
          <a:blip r:embed="rId2"/>
          <a:stretch/>
        </p:blipFill>
        <p:spPr>
          <a:xfrm>
            <a:off x="7750440" y="287280"/>
            <a:ext cx="923040" cy="1142280"/>
          </a:xfrm>
          <a:prstGeom prst="rect">
            <a:avLst/>
          </a:prstGeom>
          <a:ln>
            <a:noFill/>
          </a:ln>
        </p:spPr>
      </p:pic>
      <p:sp>
        <p:nvSpPr>
          <p:cNvPr id="81"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82" name="PlaceHolder 2"/>
          <p:cNvSpPr>
            <a:spLocks noGrp="1"/>
          </p:cNvSpPr>
          <p:nvPr>
            <p:ph type="title"/>
          </p:nvPr>
        </p:nvSpPr>
        <p:spPr>
          <a:xfrm>
            <a:off x="457200" y="274680"/>
            <a:ext cx="7292520" cy="1142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83" name="PlaceHolder 3"/>
          <p:cNvSpPr>
            <a:spLocks noGrp="1"/>
          </p:cNvSpPr>
          <p:nvPr>
            <p:ph type="body"/>
          </p:nvPr>
        </p:nvSpPr>
        <p:spPr>
          <a:xfrm>
            <a:off x="457200" y="1600200"/>
            <a:ext cx="8228880" cy="45252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gif"/><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85800" y="2130480"/>
            <a:ext cx="7771680" cy="146916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Chapter 9 – Software Evolution</a:t>
            </a:r>
            <a:endParaRPr b="0" lang="en-US" sz="2400" spc="-1" strike="noStrike">
              <a:latin typeface="Arial"/>
            </a:endParaRPr>
          </a:p>
        </p:txBody>
      </p:sp>
      <p:sp>
        <p:nvSpPr>
          <p:cNvPr id="121"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8b8b8b"/>
                </a:solidFill>
                <a:latin typeface="Arial"/>
              </a:rPr>
              <a:t>Lecture 1</a:t>
            </a:r>
            <a:endParaRPr b="0" lang="en-US" sz="3200" spc="-1" strike="noStrike">
              <a:latin typeface="Arial"/>
            </a:endParaRPr>
          </a:p>
        </p:txBody>
      </p:sp>
      <p:sp>
        <p:nvSpPr>
          <p:cNvPr id="12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46D514C-A728-42AD-A723-6701D997F453}" type="slidenum">
              <a:rPr b="0" lang="en-US" sz="1200" spc="-1" strike="noStrike">
                <a:solidFill>
                  <a:srgbClr val="8b8b8b"/>
                </a:solidFill>
                <a:latin typeface="Calibri"/>
              </a:rPr>
              <a:t>&lt;number&gt;</a:t>
            </a:fld>
            <a:endParaRPr b="0" lang="en-US" sz="1200" spc="-1" strike="noStrike">
              <a:latin typeface="Arial"/>
            </a:endParaRPr>
          </a:p>
        </p:txBody>
      </p:sp>
      <p:sp>
        <p:nvSpPr>
          <p:cNvPr id="123"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 spiral model of development and evolution</a:t>
            </a:r>
            <a:endParaRPr b="0" lang="en-US" sz="2400" spc="-1" strike="noStrike">
              <a:latin typeface="Arial"/>
            </a:endParaRPr>
          </a:p>
        </p:txBody>
      </p:sp>
      <p:pic>
        <p:nvPicPr>
          <p:cNvPr id="151" name="Content Placeholder 3" descr=""/>
          <p:cNvPicPr/>
          <p:nvPr/>
        </p:nvPicPr>
        <p:blipFill>
          <a:blip r:embed="rId1"/>
          <a:srcRect l="-7972" t="0" r="-7972" b="0"/>
          <a:stretch/>
        </p:blipFill>
        <p:spPr>
          <a:xfrm>
            <a:off x="457200" y="1600200"/>
            <a:ext cx="8228880" cy="4525200"/>
          </a:xfrm>
          <a:prstGeom prst="rect">
            <a:avLst/>
          </a:prstGeom>
          <a:ln>
            <a:noFill/>
          </a:ln>
        </p:spPr>
      </p:pic>
      <p:sp>
        <p:nvSpPr>
          <p:cNvPr id="152"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3E3C1EC-6BB4-43CE-9260-145E24F6C852}" type="slidenum">
              <a:rPr b="0" lang="en-US" sz="1200" spc="-1" strike="noStrike">
                <a:solidFill>
                  <a:srgbClr val="8b8b8b"/>
                </a:solidFill>
                <a:latin typeface="Calibri"/>
              </a:rPr>
              <a:t>&lt;number&gt;</a:t>
            </a:fld>
            <a:endParaRPr b="0" lang="en-US" sz="1200" spc="-1" strike="noStrike">
              <a:latin typeface="Arial"/>
            </a:endParaRPr>
          </a:p>
        </p:txBody>
      </p:sp>
      <p:sp>
        <p:nvSpPr>
          <p:cNvPr id="15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Evolution and servicing</a:t>
            </a:r>
            <a:endParaRPr b="0" lang="en-US" sz="2400" spc="-1" strike="noStrike">
              <a:latin typeface="Arial"/>
            </a:endParaRPr>
          </a:p>
        </p:txBody>
      </p:sp>
      <p:pic>
        <p:nvPicPr>
          <p:cNvPr id="155" name="Content Placeholder 3" descr=""/>
          <p:cNvPicPr/>
          <p:nvPr/>
        </p:nvPicPr>
        <p:blipFill>
          <a:blip r:embed="rId1"/>
          <a:srcRect l="0" t="-123810" r="0" b="-123810"/>
          <a:stretch/>
        </p:blipFill>
        <p:spPr>
          <a:xfrm>
            <a:off x="789120" y="1600200"/>
            <a:ext cx="7575480" cy="4165920"/>
          </a:xfrm>
          <a:prstGeom prst="rect">
            <a:avLst/>
          </a:prstGeom>
          <a:ln>
            <a:noFill/>
          </a:ln>
        </p:spPr>
      </p:pic>
      <p:sp>
        <p:nvSpPr>
          <p:cNvPr id="156"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A66E483-E5B5-44DA-B559-977770151BBD}" type="slidenum">
              <a:rPr b="0" lang="en-US" sz="1200" spc="-1" strike="noStrike">
                <a:solidFill>
                  <a:srgbClr val="8b8b8b"/>
                </a:solidFill>
                <a:latin typeface="Calibri"/>
              </a:rPr>
              <a:t>&lt;number&gt;</a:t>
            </a:fld>
            <a:endParaRPr b="0" lang="en-US" sz="1200" spc="-1" strike="noStrike">
              <a:latin typeface="Arial"/>
            </a:endParaRPr>
          </a:p>
        </p:txBody>
      </p:sp>
      <p:sp>
        <p:nvSpPr>
          <p:cNvPr id="157"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Evolution and servicing</a:t>
            </a:r>
            <a:endParaRPr b="0" lang="en-US" sz="2400" spc="-1" strike="noStrike">
              <a:latin typeface="Arial"/>
            </a:endParaRPr>
          </a:p>
        </p:txBody>
      </p:sp>
      <p:sp>
        <p:nvSpPr>
          <p:cNvPr id="15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Evolution</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stage in a software system’s life cycle where it is in operational use and is evolving as new requirements are proposed and implemented in the system.</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Servicing</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At this stage, the software remains useful but the only changes made are those required to keep it operational i.e. bug fixes and changes to reflect changes in the software’s environment. No new functionality is added.</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Phase-out</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software may still be used but no further changes are made to it.</a:t>
            </a:r>
            <a:endParaRPr b="0" lang="en-US" sz="2000" spc="-1" strike="noStrike">
              <a:latin typeface="Arial"/>
            </a:endParaRPr>
          </a:p>
        </p:txBody>
      </p:sp>
      <p:sp>
        <p:nvSpPr>
          <p:cNvPr id="16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FA04906-EB6E-4394-A5B1-32D066BBD8AC}" type="slidenum">
              <a:rPr b="0" lang="en-US" sz="1200" spc="-1" strike="noStrike">
                <a:solidFill>
                  <a:srgbClr val="8b8b8b"/>
                </a:solidFill>
                <a:latin typeface="Calibri"/>
              </a:rPr>
              <a:t>&lt;number&gt;</a:t>
            </a:fld>
            <a:endParaRPr b="0" lang="en-US" sz="1200" spc="-1" strike="noStrike">
              <a:latin typeface="Arial"/>
            </a:endParaRPr>
          </a:p>
        </p:txBody>
      </p:sp>
      <p:sp>
        <p:nvSpPr>
          <p:cNvPr id="161"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Evolution processes</a:t>
            </a:r>
            <a:endParaRPr b="0" lang="en-US" sz="2400" spc="-1" strike="noStrike">
              <a:latin typeface="Arial"/>
            </a:endParaRPr>
          </a:p>
        </p:txBody>
      </p:sp>
      <p:sp>
        <p:nvSpPr>
          <p:cNvPr id="163" name="CustomShape 2"/>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Software evolution processes depend on</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type of software being maintained;</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development processes used;</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skills and experience of the people involved.</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Proposals for change are the driver for system evolution.</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Should be linked with components that are affected by the change, thus allowing the cost and impact of the change to be estimated.</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Change identification and evolution continues throughout the system lifetime.</a:t>
            </a:r>
            <a:endParaRPr b="0" lang="en-US" sz="2400" spc="-1" strike="noStrike">
              <a:latin typeface="Arial"/>
            </a:endParaRPr>
          </a:p>
        </p:txBody>
      </p:sp>
      <p:sp>
        <p:nvSpPr>
          <p:cNvPr id="16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220C8D9-130A-4A2C-BDF3-BA09649D428A}" type="slidenum">
              <a:rPr b="0" lang="en-US" sz="1200" spc="-1" strike="noStrike">
                <a:solidFill>
                  <a:srgbClr val="8b8b8b"/>
                </a:solidFill>
                <a:latin typeface="Calibri"/>
              </a:rPr>
              <a:t>&lt;number&gt;</a:t>
            </a:fld>
            <a:endParaRPr b="0" lang="en-US" sz="1200" spc="-1" strike="noStrike">
              <a:latin typeface="Arial"/>
            </a:endParaRPr>
          </a:p>
        </p:txBody>
      </p:sp>
      <p:sp>
        <p:nvSpPr>
          <p:cNvPr id="165"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Change identification and evolution processes</a:t>
            </a:r>
            <a:endParaRPr b="0" lang="en-US" sz="2400" spc="-1" strike="noStrike">
              <a:latin typeface="Arial"/>
            </a:endParaRPr>
          </a:p>
        </p:txBody>
      </p:sp>
      <p:pic>
        <p:nvPicPr>
          <p:cNvPr id="167" name="Content Placeholder 3" descr=""/>
          <p:cNvPicPr/>
          <p:nvPr/>
        </p:nvPicPr>
        <p:blipFill>
          <a:blip r:embed="rId1"/>
          <a:srcRect l="-7886" t="0" r="-7886" b="0"/>
          <a:stretch/>
        </p:blipFill>
        <p:spPr>
          <a:xfrm>
            <a:off x="1200960" y="1966320"/>
            <a:ext cx="6349320" cy="3491640"/>
          </a:xfrm>
          <a:prstGeom prst="rect">
            <a:avLst/>
          </a:prstGeom>
          <a:ln>
            <a:noFill/>
          </a:ln>
        </p:spPr>
      </p:pic>
      <p:sp>
        <p:nvSpPr>
          <p:cNvPr id="168"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04CA662-0A36-4B93-9235-059FB809EC4F}" type="slidenum">
              <a:rPr b="0" lang="en-US" sz="1200" spc="-1" strike="noStrike">
                <a:solidFill>
                  <a:srgbClr val="8b8b8b"/>
                </a:solidFill>
                <a:latin typeface="Calibri"/>
              </a:rPr>
              <a:t>&lt;number&gt;</a:t>
            </a:fld>
            <a:endParaRPr b="0" lang="en-US" sz="1200" spc="-1" strike="noStrike">
              <a:latin typeface="Arial"/>
            </a:endParaRPr>
          </a:p>
        </p:txBody>
      </p:sp>
      <p:sp>
        <p:nvSpPr>
          <p:cNvPr id="169"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The software evolution process</a:t>
            </a:r>
            <a:endParaRPr b="0" lang="en-US" sz="2400" spc="-1" strike="noStrike">
              <a:latin typeface="Arial"/>
            </a:endParaRPr>
          </a:p>
        </p:txBody>
      </p:sp>
      <p:pic>
        <p:nvPicPr>
          <p:cNvPr id="171" name="Content Placeholder 3" descr=""/>
          <p:cNvPicPr/>
          <p:nvPr/>
        </p:nvPicPr>
        <p:blipFill>
          <a:blip r:embed="rId1"/>
          <a:srcRect l="0" t="-50833" r="0" b="-50833"/>
          <a:stretch/>
        </p:blipFill>
        <p:spPr>
          <a:xfrm>
            <a:off x="457200" y="1600200"/>
            <a:ext cx="8228880" cy="4525200"/>
          </a:xfrm>
          <a:prstGeom prst="rect">
            <a:avLst/>
          </a:prstGeom>
          <a:ln>
            <a:noFill/>
          </a:ln>
        </p:spPr>
      </p:pic>
      <p:sp>
        <p:nvSpPr>
          <p:cNvPr id="172"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0BE1DA5-8921-44D2-99FC-ABF61C1C1BC2}" type="slidenum">
              <a:rPr b="0" lang="en-US" sz="1200" spc="-1" strike="noStrike">
                <a:solidFill>
                  <a:srgbClr val="8b8b8b"/>
                </a:solidFill>
                <a:latin typeface="Calibri"/>
              </a:rPr>
              <a:t>&lt;number&gt;</a:t>
            </a:fld>
            <a:endParaRPr b="0" lang="en-US" sz="1200" spc="-1" strike="noStrike">
              <a:latin typeface="Arial"/>
            </a:endParaRPr>
          </a:p>
        </p:txBody>
      </p:sp>
      <p:sp>
        <p:nvSpPr>
          <p:cNvPr id="173"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Change implementation</a:t>
            </a:r>
            <a:endParaRPr b="0" lang="en-US" sz="2400" spc="-1" strike="noStrike">
              <a:latin typeface="Arial"/>
            </a:endParaRPr>
          </a:p>
        </p:txBody>
      </p:sp>
      <p:pic>
        <p:nvPicPr>
          <p:cNvPr id="175" name="Content Placeholder 3" descr=""/>
          <p:cNvPicPr/>
          <p:nvPr/>
        </p:nvPicPr>
        <p:blipFill>
          <a:blip r:embed="rId1"/>
          <a:srcRect l="0" t="-116667" r="0" b="-116667"/>
          <a:stretch/>
        </p:blipFill>
        <p:spPr>
          <a:xfrm>
            <a:off x="1143720" y="1600200"/>
            <a:ext cx="6955560" cy="3825000"/>
          </a:xfrm>
          <a:prstGeom prst="rect">
            <a:avLst/>
          </a:prstGeom>
          <a:ln>
            <a:noFill/>
          </a:ln>
        </p:spPr>
      </p:pic>
      <p:sp>
        <p:nvSpPr>
          <p:cNvPr id="176"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4CA20B3-225A-4D84-A051-E1689C0C013F}" type="slidenum">
              <a:rPr b="0" lang="en-US" sz="1200" spc="-1" strike="noStrike">
                <a:solidFill>
                  <a:srgbClr val="8b8b8b"/>
                </a:solidFill>
                <a:latin typeface="Calibri"/>
              </a:rPr>
              <a:t>&lt;number&gt;</a:t>
            </a:fld>
            <a:endParaRPr b="0" lang="en-US" sz="1200" spc="-1" strike="noStrike">
              <a:latin typeface="Arial"/>
            </a:endParaRPr>
          </a:p>
        </p:txBody>
      </p:sp>
      <p:sp>
        <p:nvSpPr>
          <p:cNvPr id="177"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Change implementation</a:t>
            </a:r>
            <a:endParaRPr b="0" lang="en-US" sz="2400" spc="-1" strike="noStrike">
              <a:latin typeface="Arial"/>
            </a:endParaRPr>
          </a:p>
        </p:txBody>
      </p:sp>
      <p:sp>
        <p:nvSpPr>
          <p:cNvPr id="17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Iteration of the development process where the revisions to the system are designed, implemented and tested.</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critical difference is that the first stage of change implementation may involve program understanding, especially if the original system developers are not responsible for  the change implementation.</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During the program understanding phase, you have to understand how the program is structured, how it delivers functionality and how the proposed change might affect the program. </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18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EA05EA7-2ABF-4FDA-BDE1-9A1A8A5A0B8B}" type="slidenum">
              <a:rPr b="0" lang="en-US" sz="1200" spc="-1" strike="noStrike">
                <a:solidFill>
                  <a:srgbClr val="8b8b8b"/>
                </a:solidFill>
                <a:latin typeface="Calibri"/>
              </a:rPr>
              <a:t>&lt;number&gt;</a:t>
            </a:fld>
            <a:endParaRPr b="0" lang="en-US" sz="1200" spc="-1" strike="noStrike">
              <a:latin typeface="Arial"/>
            </a:endParaRPr>
          </a:p>
        </p:txBody>
      </p:sp>
      <p:sp>
        <p:nvSpPr>
          <p:cNvPr id="181"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Urgent change requests</a:t>
            </a:r>
            <a:endParaRPr b="0" lang="en-US" sz="2400" spc="-1" strike="noStrike">
              <a:latin typeface="Arial"/>
            </a:endParaRPr>
          </a:p>
        </p:txBody>
      </p:sp>
      <p:sp>
        <p:nvSpPr>
          <p:cNvPr id="183" name="CustomShape 2"/>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Urgent changes may have to be implemented without going through all stages of the software engineering process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If a serious system fault has to be repaired to allow normal operation to continue;</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If changes to the system’s environment (e.g. an OS upgrade) have unexpected effects;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If there are business changes that require a very rapid response (e.g. the release of a competing product).</a:t>
            </a:r>
            <a:endParaRPr b="0" lang="en-US" sz="2000" spc="-1" strike="noStrike">
              <a:latin typeface="Arial"/>
            </a:endParaRPr>
          </a:p>
        </p:txBody>
      </p:sp>
      <p:sp>
        <p:nvSpPr>
          <p:cNvPr id="18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25CC44D-F94E-4E46-94DF-D50EE40EBA9E}" type="slidenum">
              <a:rPr b="0" lang="en-US" sz="1200" spc="-1" strike="noStrike">
                <a:solidFill>
                  <a:srgbClr val="8b8b8b"/>
                </a:solidFill>
                <a:latin typeface="Calibri"/>
              </a:rPr>
              <a:t>&lt;number&gt;</a:t>
            </a:fld>
            <a:endParaRPr b="0" lang="en-US" sz="1200" spc="-1" strike="noStrike">
              <a:latin typeface="Arial"/>
            </a:endParaRPr>
          </a:p>
        </p:txBody>
      </p:sp>
      <p:sp>
        <p:nvSpPr>
          <p:cNvPr id="185"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The emergency repair process</a:t>
            </a:r>
            <a:endParaRPr b="0" lang="en-US" sz="2400" spc="-1" strike="noStrike">
              <a:latin typeface="Arial"/>
            </a:endParaRPr>
          </a:p>
        </p:txBody>
      </p:sp>
      <p:pic>
        <p:nvPicPr>
          <p:cNvPr id="187" name="Content Placeholder 3" descr=""/>
          <p:cNvPicPr/>
          <p:nvPr/>
        </p:nvPicPr>
        <p:blipFill>
          <a:blip r:embed="rId1"/>
          <a:srcRect l="0" t="-212534" r="0" b="-212534"/>
          <a:stretch/>
        </p:blipFill>
        <p:spPr>
          <a:xfrm>
            <a:off x="1280880" y="1897560"/>
            <a:ext cx="6269400" cy="3447360"/>
          </a:xfrm>
          <a:prstGeom prst="rect">
            <a:avLst/>
          </a:prstGeom>
          <a:ln>
            <a:noFill/>
          </a:ln>
        </p:spPr>
      </p:pic>
      <p:sp>
        <p:nvSpPr>
          <p:cNvPr id="188"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1705152-746C-42E4-872B-7C8810CDBA31}" type="slidenum">
              <a:rPr b="0" lang="en-US" sz="1200" spc="-1" strike="noStrike">
                <a:solidFill>
                  <a:srgbClr val="8b8b8b"/>
                </a:solidFill>
                <a:latin typeface="Calibri"/>
              </a:rPr>
              <a:t>&lt;number&gt;</a:t>
            </a:fld>
            <a:endParaRPr b="0" lang="en-US" sz="1200" spc="-1" strike="noStrike">
              <a:latin typeface="Arial"/>
            </a:endParaRPr>
          </a:p>
        </p:txBody>
      </p:sp>
      <p:sp>
        <p:nvSpPr>
          <p:cNvPr id="189"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Topics covered</a:t>
            </a:r>
            <a:endParaRPr b="0" lang="en-US" sz="2400" spc="-1" strike="noStrike">
              <a:latin typeface="Arial"/>
            </a:endParaRPr>
          </a:p>
        </p:txBody>
      </p:sp>
      <p:sp>
        <p:nvSpPr>
          <p:cNvPr id="12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Evolution processes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Change processes for software systems </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Program evolution dynamics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Understanding software evolution</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Software maintenance</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Making changes to operational software systems</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Legacy system management</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Making decisions about software change</a:t>
            </a:r>
            <a:endParaRPr b="0" lang="en-US" sz="2000" spc="-1" strike="noStrike">
              <a:latin typeface="Arial"/>
            </a:endParaRPr>
          </a:p>
        </p:txBody>
      </p:sp>
      <p:sp>
        <p:nvSpPr>
          <p:cNvPr id="12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3A7BA0B-583D-4300-955F-E298153CB7F0}" type="slidenum">
              <a:rPr b="0" lang="en-US" sz="1200" spc="-1" strike="noStrike">
                <a:solidFill>
                  <a:srgbClr val="8b8b8b"/>
                </a:solidFill>
                <a:latin typeface="Calibri"/>
              </a:rPr>
              <a:t>&lt;number&gt;</a:t>
            </a:fld>
            <a:endParaRPr b="0" lang="en-US" sz="1200" spc="-1" strike="noStrike">
              <a:latin typeface="Arial"/>
            </a:endParaRPr>
          </a:p>
        </p:txBody>
      </p:sp>
      <p:sp>
        <p:nvSpPr>
          <p:cNvPr id="127"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Agile methods and evolution</a:t>
            </a:r>
            <a:endParaRPr b="0" lang="en-US" sz="2400" spc="-1" strike="noStrike">
              <a:latin typeface="Arial"/>
            </a:endParaRPr>
          </a:p>
        </p:txBody>
      </p:sp>
      <p:sp>
        <p:nvSpPr>
          <p:cNvPr id="19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Agile methods are based on incremental development so the transition from development to evolution is a seamless one.</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Evolution is simply a continuation of the development process based on frequent system releases.</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Automated regression testing is particularly valuable when changes are made to a system.</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Changes may be expressed as additional user stories.</a:t>
            </a:r>
            <a:endParaRPr b="0" lang="en-US" sz="2400" spc="-1" strike="noStrike">
              <a:latin typeface="Arial"/>
            </a:endParaRPr>
          </a:p>
        </p:txBody>
      </p:sp>
      <p:sp>
        <p:nvSpPr>
          <p:cNvPr id="19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945FFAF-9F9D-4EFD-94A8-737B3CE4E447}" type="slidenum">
              <a:rPr b="0" lang="en-US" sz="1200" spc="-1" strike="noStrike">
                <a:solidFill>
                  <a:srgbClr val="8b8b8b"/>
                </a:solidFill>
                <a:latin typeface="Calibri"/>
              </a:rPr>
              <a:t>&lt;number&gt;</a:t>
            </a:fld>
            <a:endParaRPr b="0" lang="en-US" sz="1200" spc="-1" strike="noStrike">
              <a:latin typeface="Arial"/>
            </a:endParaRPr>
          </a:p>
        </p:txBody>
      </p:sp>
      <p:sp>
        <p:nvSpPr>
          <p:cNvPr id="193"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Handover problems</a:t>
            </a:r>
            <a:endParaRPr b="0" lang="en-US" sz="2400" spc="-1" strike="noStrike">
              <a:latin typeface="Arial"/>
            </a:endParaRPr>
          </a:p>
        </p:txBody>
      </p:sp>
      <p:sp>
        <p:nvSpPr>
          <p:cNvPr id="19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Where the development team have used an agile approach but the evolution team is unfamiliar with agile methods and prefer a plan-based approach.</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evolution team may expect detailed documentation to support evolution and this is not produced in agile processes.</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Where a plan-based approach has been used for development but the evolution team prefer to use agile methods.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evolution team may have to start from scratch developing automated tests and the code in the system may not have been refactored and simplified as is expected in agile development.</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19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FDC1F1D-D490-47E9-BFA2-D9CEB46624D7}" type="slidenum">
              <a:rPr b="0" lang="en-US" sz="1200" spc="-1" strike="noStrike">
                <a:solidFill>
                  <a:srgbClr val="8b8b8b"/>
                </a:solidFill>
                <a:latin typeface="Calibri"/>
              </a:rPr>
              <a:t>&lt;number&gt;</a:t>
            </a:fld>
            <a:endParaRPr b="0" lang="en-US" sz="1200" spc="-1" strike="noStrike">
              <a:latin typeface="Arial"/>
            </a:endParaRPr>
          </a:p>
        </p:txBody>
      </p:sp>
      <p:sp>
        <p:nvSpPr>
          <p:cNvPr id="197"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720" rIns="90720" tIns="44640" bIns="44640"/>
          <a:p>
            <a:pPr marL="343080" indent="-342360">
              <a:lnSpc>
                <a:spcPct val="90000"/>
              </a:lnSpc>
              <a:spcBef>
                <a:spcPts val="601"/>
              </a:spcBef>
              <a:spcAft>
                <a:spcPts val="601"/>
              </a:spcAft>
              <a:buClr>
                <a:srgbClr val="953735"/>
              </a:buClr>
              <a:buFont typeface="Wingdings" charset="2"/>
              <a:buChar char=""/>
            </a:pPr>
            <a:r>
              <a:rPr b="0" i="1" lang="en-US" sz="2400" spc="-1" strike="noStrike">
                <a:solidFill>
                  <a:srgbClr val="953735"/>
                </a:solidFill>
                <a:latin typeface="Arial"/>
                <a:ea typeface="ＭＳ Ｐゴシック"/>
              </a:rPr>
              <a:t>Program evolution dynamics </a:t>
            </a:r>
            <a:r>
              <a:rPr b="0" lang="en-US" sz="2400" spc="-1" strike="noStrike">
                <a:solidFill>
                  <a:srgbClr val="46424d"/>
                </a:solidFill>
                <a:latin typeface="Arial"/>
                <a:ea typeface="ＭＳ Ｐゴシック"/>
              </a:rPr>
              <a:t>is the study of the processes of system change.</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After several major empirical studies, Lehman and Belady proposed that there were a number of ‘laws’ which applied to all systems as they evolved.</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There are sensible observations rather than laws. They are applicable to large systems developed by large organisations.</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It is not clear if these are applicable to other types of software system.</a:t>
            </a:r>
            <a:endParaRPr b="0" lang="en-US" sz="2000" spc="-1" strike="noStrike">
              <a:latin typeface="Arial"/>
            </a:endParaRPr>
          </a:p>
        </p:txBody>
      </p:sp>
      <p:sp>
        <p:nvSpPr>
          <p:cNvPr id="199" name="CustomShape 2"/>
          <p:cNvSpPr/>
          <p:nvPr/>
        </p:nvSpPr>
        <p:spPr>
          <a:xfrm>
            <a:off x="457200" y="274680"/>
            <a:ext cx="7292520" cy="1142280"/>
          </a:xfrm>
          <a:prstGeom prst="rect">
            <a:avLst/>
          </a:prstGeom>
          <a:noFill/>
          <a:ln w="9360">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latin typeface="Arial"/>
                <a:ea typeface="ＭＳ Ｐゴシック"/>
              </a:rPr>
              <a:t>Program evolution dynamics</a:t>
            </a:r>
            <a:endParaRPr b="0" lang="en-US" sz="2400" spc="-1" strike="noStrike">
              <a:latin typeface="Arial"/>
            </a:endParaRPr>
          </a:p>
        </p:txBody>
      </p:sp>
      <p:sp>
        <p:nvSpPr>
          <p:cNvPr id="20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DF4D831-4BF6-4F96-9BA6-DBFAA3DFF5F1}" type="slidenum">
              <a:rPr b="0" lang="en-US" sz="1200" spc="-1" strike="noStrike">
                <a:solidFill>
                  <a:srgbClr val="8b8b8b"/>
                </a:solidFill>
                <a:latin typeface="Calibri"/>
              </a:rPr>
              <a:t>&lt;number&gt;</a:t>
            </a:fld>
            <a:endParaRPr b="0" lang="en-US" sz="1200" spc="-1" strike="noStrike">
              <a:latin typeface="Arial"/>
            </a:endParaRPr>
          </a:p>
        </p:txBody>
      </p:sp>
      <p:sp>
        <p:nvSpPr>
          <p:cNvPr id="201"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720" rIns="90720" tIns="44640" bIns="4464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system requirements are likely to change </a:t>
            </a:r>
            <a:br/>
            <a:r>
              <a:rPr b="0" lang="en-US" sz="2400" spc="-1" strike="noStrike">
                <a:solidFill>
                  <a:srgbClr val="46424d"/>
                </a:solidFill>
                <a:latin typeface="Arial"/>
                <a:ea typeface="ＭＳ Ｐゴシック"/>
              </a:rPr>
              <a:t>while the system is being developed because </a:t>
            </a:r>
            <a:br/>
            <a:r>
              <a:rPr b="0" lang="en-US" sz="2400" spc="-1" strike="noStrike">
                <a:solidFill>
                  <a:srgbClr val="46424d"/>
                </a:solidFill>
                <a:latin typeface="Arial"/>
                <a:ea typeface="ＭＳ Ｐゴシック"/>
              </a:rPr>
              <a:t>the environment is changing. Therefore a </a:t>
            </a:r>
            <a:br/>
            <a:r>
              <a:rPr b="0" lang="en-US" sz="2400" spc="-1" strike="noStrike">
                <a:solidFill>
                  <a:srgbClr val="46424d"/>
                </a:solidFill>
                <a:latin typeface="Arial"/>
                <a:ea typeface="ＭＳ Ｐゴシック"/>
              </a:rPr>
              <a:t>delivered system won't meet its requirements!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Systems are tightly coupled with their environment. When a system is installed in an </a:t>
            </a:r>
            <a:br/>
            <a:r>
              <a:rPr b="0" lang="en-US" sz="2400" spc="-1" strike="noStrike">
                <a:solidFill>
                  <a:srgbClr val="46424d"/>
                </a:solidFill>
                <a:latin typeface="Arial"/>
                <a:ea typeface="ＭＳ Ｐゴシック"/>
              </a:rPr>
              <a:t>environment it changes that environment and </a:t>
            </a:r>
            <a:br/>
            <a:r>
              <a:rPr b="0" lang="en-US" sz="2400" spc="-1" strike="noStrike">
                <a:solidFill>
                  <a:srgbClr val="46424d"/>
                </a:solidFill>
                <a:latin typeface="Arial"/>
                <a:ea typeface="ＭＳ Ｐゴシック"/>
              </a:rPr>
              <a:t>therefore changes the system requirements.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Systems MUST be changed if they </a:t>
            </a:r>
            <a:br/>
            <a:r>
              <a:rPr b="0" lang="en-US" sz="2400" spc="-1" strike="noStrike">
                <a:solidFill>
                  <a:srgbClr val="46424d"/>
                </a:solidFill>
                <a:latin typeface="Arial"/>
                <a:ea typeface="ＭＳ Ｐゴシック"/>
              </a:rPr>
              <a:t>are to remain useful in an environment.</a:t>
            </a:r>
            <a:endParaRPr b="0" lang="en-US" sz="2400" spc="-1" strike="noStrike">
              <a:latin typeface="Arial"/>
            </a:endParaRPr>
          </a:p>
        </p:txBody>
      </p:sp>
      <p:sp>
        <p:nvSpPr>
          <p:cNvPr id="203" name="CustomShape 2"/>
          <p:cNvSpPr/>
          <p:nvPr/>
        </p:nvSpPr>
        <p:spPr>
          <a:xfrm>
            <a:off x="457200" y="274680"/>
            <a:ext cx="7292520" cy="1142280"/>
          </a:xfrm>
          <a:prstGeom prst="rect">
            <a:avLst/>
          </a:prstGeom>
          <a:noFill/>
          <a:ln w="9360">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latin typeface="Arial"/>
                <a:ea typeface="ＭＳ Ｐゴシック"/>
              </a:rPr>
              <a:t>Change is inevitable</a:t>
            </a:r>
            <a:endParaRPr b="0" lang="en-US" sz="2400" spc="-1" strike="noStrike">
              <a:latin typeface="Arial"/>
            </a:endParaRPr>
          </a:p>
        </p:txBody>
      </p:sp>
      <p:sp>
        <p:nvSpPr>
          <p:cNvPr id="20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94F1B80-DC55-418E-8EEC-AE998507F8A1}" type="slidenum">
              <a:rPr b="0" lang="en-US" sz="1200" spc="-1" strike="noStrike">
                <a:solidFill>
                  <a:srgbClr val="8b8b8b"/>
                </a:solidFill>
                <a:latin typeface="Calibri"/>
              </a:rPr>
              <a:t>&lt;number&gt;</a:t>
            </a:fld>
            <a:endParaRPr b="0" lang="en-US" sz="1200" spc="-1" strike="noStrike">
              <a:latin typeface="Arial"/>
            </a:endParaRPr>
          </a:p>
        </p:txBody>
      </p:sp>
      <p:sp>
        <p:nvSpPr>
          <p:cNvPr id="205"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10">
                                  <p:stCondLst>
                                    <p:cond delay="0"/>
                                  </p:stCondLst>
                                  <p:childTnLst>
                                    <p:set>
                                      <p:cBhvr>
                                        <p:cTn id="66" dur="1" fill="hold">
                                          <p:stCondLst>
                                            <p:cond delay="0"/>
                                          </p:stCondLst>
                                        </p:cTn>
                                        <p:tgtEl>
                                          <p:spTgt spid="202"/>
                                        </p:tgtEl>
                                        <p:attrNameLst>
                                          <p:attrName>style.visibility</p:attrName>
                                        </p:attrNameLst>
                                      </p:cBhvr>
                                      <p:to>
                                        <p:strVal val="visible"/>
                                      </p:to>
                                    </p:set>
                                    <p:animEffect filter="fade" transition="in">
                                      <p:cBhvr additive="repl">
                                        <p:cTn id="67" dur="2000"/>
                                        <p:tgtEl>
                                          <p:spTgt spid="202"/>
                                        </p:tgtEl>
                                      </p:cBhvr>
                                    </p:animEffec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0">
                                  <p:stCondLst>
                                    <p:cond delay="0"/>
                                  </p:stCondLst>
                                  <p:childTnLst>
                                    <p:set>
                                      <p:cBhvr>
                                        <p:cTn id="71" dur="1" fill="hold">
                                          <p:stCondLst>
                                            <p:cond delay="0"/>
                                          </p:stCondLst>
                                        </p:cTn>
                                        <p:tgtEl>
                                          <p:spTgt spid="202">
                                            <p:txEl>
                                              <p:pRg st="0" end="0"/>
                                            </p:txEl>
                                          </p:spTgt>
                                        </p:tgtEl>
                                        <p:attrNameLst>
                                          <p:attrName>style.visibility</p:attrName>
                                        </p:attrNameLst>
                                      </p:cBhvr>
                                      <p:to>
                                        <p:strVal val="visible"/>
                                      </p:to>
                                    </p:set>
                                    <p:animEffect filter="fade" transition="in">
                                      <p:cBhvr additive="repl">
                                        <p:cTn id="72" dur="2000"/>
                                        <p:tgtEl>
                                          <p:spTgt spid="202">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0">
                                  <p:stCondLst>
                                    <p:cond delay="0"/>
                                  </p:stCondLst>
                                  <p:childTnLst>
                                    <p:set>
                                      <p:cBhvr>
                                        <p:cTn id="76" dur="1" fill="hold">
                                          <p:stCondLst>
                                            <p:cond delay="0"/>
                                          </p:stCondLst>
                                        </p:cTn>
                                        <p:tgtEl>
                                          <p:spTgt spid="202">
                                            <p:txEl>
                                              <p:pRg st="1" end="1"/>
                                            </p:txEl>
                                          </p:spTgt>
                                        </p:tgtEl>
                                        <p:attrNameLst>
                                          <p:attrName>style.visibility</p:attrName>
                                        </p:attrNameLst>
                                      </p:cBhvr>
                                      <p:to>
                                        <p:strVal val="visible"/>
                                      </p:to>
                                    </p:set>
                                    <p:animEffect filter="fade" transition="in">
                                      <p:cBhvr additive="repl">
                                        <p:cTn id="77" dur="2000"/>
                                        <p:tgtEl>
                                          <p:spTgt spid="202">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10">
                                  <p:stCondLst>
                                    <p:cond delay="0"/>
                                  </p:stCondLst>
                                  <p:childTnLst>
                                    <p:set>
                                      <p:cBhvr>
                                        <p:cTn id="81" dur="1" fill="hold">
                                          <p:stCondLst>
                                            <p:cond delay="0"/>
                                          </p:stCondLst>
                                        </p:cTn>
                                        <p:tgtEl>
                                          <p:spTgt spid="202">
                                            <p:txEl>
                                              <p:pRg st="2" end="2"/>
                                            </p:txEl>
                                          </p:spTgt>
                                        </p:tgtEl>
                                        <p:attrNameLst>
                                          <p:attrName>style.visibility</p:attrName>
                                        </p:attrNameLst>
                                      </p:cBhvr>
                                      <p:to>
                                        <p:strVal val="visible"/>
                                      </p:to>
                                    </p:set>
                                    <p:animEffect filter="fade" transition="in">
                                      <p:cBhvr additive="repl">
                                        <p:cTn id="82" dur="2000"/>
                                        <p:tgtEl>
                                          <p:spTgt spid="202">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02">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0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457200" y="274680"/>
            <a:ext cx="7292520" cy="114228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000000"/>
                </a:solidFill>
                <a:latin typeface="Calibri"/>
              </a:rPr>
              <a:t>Software Evolution Laws</a:t>
            </a:r>
            <a:endParaRPr b="0" lang="en-US" sz="1800" spc="-1" strike="noStrike">
              <a:latin typeface="Arial"/>
            </a:endParaRPr>
          </a:p>
        </p:txBody>
      </p:sp>
      <p:sp>
        <p:nvSpPr>
          <p:cNvPr id="207" name="CustomShape 2"/>
          <p:cNvSpPr/>
          <p:nvPr/>
        </p:nvSpPr>
        <p:spPr>
          <a:xfrm>
            <a:off x="457200" y="1600200"/>
            <a:ext cx="8228880" cy="452520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Calibri"/>
              </a:rPr>
              <a:t>Lehman has given laws for software evolution. He divided the software into three different categories:</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3200" spc="-1" strike="noStrike">
                <a:solidFill>
                  <a:srgbClr val="000000"/>
                </a:solidFill>
                <a:latin typeface="Calibri"/>
              </a:rPr>
              <a:t>S-type (static-type)</a:t>
            </a:r>
            <a:r>
              <a:rPr b="0" lang="en-US" sz="3200" spc="-1" strike="noStrike">
                <a:solidFill>
                  <a:srgbClr val="000000"/>
                </a:solidFill>
                <a:latin typeface="Calibri"/>
              </a:rPr>
              <a:t> - This is a software, which works strictly according to defined specifications and solutions.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Calibri"/>
              </a:rPr>
              <a:t>The solution and the method to achieve it, both are immediately understood before coding.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Calibri"/>
              </a:rPr>
              <a:t>The s-type software is least subjected to changes hence this is the simplest of all. For example, calculator program for mathematical computation.</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3200" spc="-1" strike="noStrike">
                <a:solidFill>
                  <a:srgbClr val="000000"/>
                </a:solidFill>
                <a:latin typeface="Calibri"/>
              </a:rPr>
              <a:t>P-type (practical-type) -</a:t>
            </a:r>
            <a:r>
              <a:rPr b="0" lang="en-US" sz="3200" spc="-1" strike="noStrike">
                <a:solidFill>
                  <a:srgbClr val="000000"/>
                </a:solidFill>
                <a:latin typeface="Calibri"/>
              </a:rPr>
              <a:t> This is a software with a collection of procedures. This is defined by exactly what procedures can do.</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Calibri"/>
              </a:rPr>
              <a:t> </a:t>
            </a:r>
            <a:r>
              <a:rPr b="0" lang="en-US" sz="3200" spc="-1" strike="noStrike">
                <a:solidFill>
                  <a:srgbClr val="000000"/>
                </a:solidFill>
                <a:latin typeface="Calibri"/>
              </a:rPr>
              <a:t>In this software, the specifications can be described but the solution is not obvious instantly. For example, gaming software.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3200" spc="-1" strike="noStrike">
                <a:solidFill>
                  <a:srgbClr val="000000"/>
                </a:solidFill>
                <a:latin typeface="Calibri"/>
              </a:rPr>
              <a:t>E-type (embedded-type) - </a:t>
            </a:r>
            <a:r>
              <a:rPr b="0" lang="en-US" sz="3200" spc="-1" strike="noStrike">
                <a:solidFill>
                  <a:srgbClr val="000000"/>
                </a:solidFill>
                <a:latin typeface="Calibri"/>
              </a:rPr>
              <a:t>This software works closely as the requirement of real-world environment.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Calibri"/>
              </a:rPr>
              <a:t>This software has a high degree of evolution as there are various changes in laws, taxes etc. in the real world situations. For example, Online trading software.</a:t>
            </a:r>
            <a:endParaRPr b="0" lang="en-US" sz="3200" spc="-1" strike="noStrike">
              <a:latin typeface="Arial"/>
            </a:endParaRPr>
          </a:p>
        </p:txBody>
      </p:sp>
      <p:sp>
        <p:nvSpPr>
          <p:cNvPr id="208" name="CustomShape 3"/>
          <p:cNvSpPr/>
          <p:nvPr/>
        </p:nvSpPr>
        <p:spPr>
          <a:xfrm>
            <a:off x="457560" y="1600560"/>
            <a:ext cx="8228880" cy="4525200"/>
          </a:xfrm>
          <a:prstGeom prst="rect">
            <a:avLst/>
          </a:prstGeom>
          <a:noFill/>
          <a:ln>
            <a:noFill/>
          </a:ln>
        </p:spPr>
        <p:style>
          <a:lnRef idx="0"/>
          <a:fillRef idx="0"/>
          <a:effectRef idx="0"/>
          <a:fontRef idx="minor"/>
        </p:style>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07">
                                            <p:txEl>
                                              <p:pRg st="3" end="3"/>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207">
                                            <p:txEl>
                                              <p:pRg st="4" end="4"/>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07">
                                            <p:txEl>
                                              <p:pRg st="5" end="5"/>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207">
                                            <p:txEl>
                                              <p:pRg st="6" end="6"/>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07">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07">
                                            <p:txEl>
                                              <p:pRg st="7" end="7"/>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07">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457200" y="274680"/>
            <a:ext cx="7292520" cy="114228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000000"/>
                </a:solidFill>
                <a:latin typeface="Calibri"/>
              </a:rPr>
              <a:t>Lehman’s Laws</a:t>
            </a:r>
            <a:endParaRPr b="0" lang="en-US" sz="1800" spc="-1" strike="noStrike">
              <a:latin typeface="Arial"/>
            </a:endParaRPr>
          </a:p>
        </p:txBody>
      </p:sp>
      <p:sp>
        <p:nvSpPr>
          <p:cNvPr id="210" name="CustomShape 2"/>
          <p:cNvSpPr/>
          <p:nvPr/>
        </p:nvSpPr>
        <p:spPr>
          <a:xfrm>
            <a:off x="457200" y="1600200"/>
            <a:ext cx="8228880" cy="452520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1" lang="en-US" sz="3200" spc="-1" strike="noStrike">
                <a:solidFill>
                  <a:srgbClr val="000000"/>
                </a:solidFill>
                <a:latin typeface="Calibri"/>
              </a:rPr>
              <a:t>Continuing change</a:t>
            </a:r>
            <a:r>
              <a:rPr b="0" lang="en-US" sz="3200" spc="-1" strike="noStrike">
                <a:solidFill>
                  <a:srgbClr val="000000"/>
                </a:solidFill>
                <a:latin typeface="Calibri"/>
              </a:rPr>
              <a:t> - An E-type software system must continue to adapt to the real world changes, else it becomes progressively less useful.</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3200" spc="-1" strike="noStrike">
                <a:solidFill>
                  <a:srgbClr val="000000"/>
                </a:solidFill>
                <a:latin typeface="Calibri"/>
              </a:rPr>
              <a:t>Increasing complexity</a:t>
            </a:r>
            <a:r>
              <a:rPr b="0" lang="en-US" sz="3200" spc="-1" strike="noStrike">
                <a:solidFill>
                  <a:srgbClr val="000000"/>
                </a:solidFill>
                <a:latin typeface="Calibri"/>
              </a:rPr>
              <a:t> - As an E-type software system evolves, its complexity tends to increase unless work is done to maintain or reduce it.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3200" spc="-1" strike="noStrike">
                <a:solidFill>
                  <a:srgbClr val="000000"/>
                </a:solidFill>
                <a:latin typeface="Calibri"/>
              </a:rPr>
              <a:t>Conservation of familiarity</a:t>
            </a:r>
            <a:r>
              <a:rPr b="0" lang="en-US" sz="3200" spc="-1" strike="noStrike">
                <a:solidFill>
                  <a:srgbClr val="000000"/>
                </a:solidFill>
                <a:latin typeface="Calibri"/>
              </a:rPr>
              <a:t> - The familiarity with the software or the knowledge about how it was developed, why was it developed in that particular manner etc. must be retained at any cost, to implement the changes in the system.</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3200" spc="-1" strike="noStrike">
                <a:solidFill>
                  <a:srgbClr val="000000"/>
                </a:solidFill>
                <a:latin typeface="Calibri"/>
              </a:rPr>
              <a:t>Continuing growth</a:t>
            </a:r>
            <a:r>
              <a:rPr b="0" lang="en-US" sz="3200" spc="-1" strike="noStrike">
                <a:solidFill>
                  <a:srgbClr val="000000"/>
                </a:solidFill>
                <a:latin typeface="Calibri"/>
              </a:rPr>
              <a:t>- In order for an E-type system intended to resolve some business problem, its size of implementing the changes grows according to the lifestyle changes of the business.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3200" spc="-1" strike="noStrike">
                <a:solidFill>
                  <a:srgbClr val="000000"/>
                </a:solidFill>
                <a:latin typeface="Calibri"/>
              </a:rPr>
              <a:t>Reducing quality</a:t>
            </a:r>
            <a:r>
              <a:rPr b="0" lang="en-US" sz="3200" spc="-1" strike="noStrike">
                <a:solidFill>
                  <a:srgbClr val="000000"/>
                </a:solidFill>
                <a:latin typeface="Calibri"/>
              </a:rPr>
              <a:t> - An E-type software system declines in quality unless rigorously maintained and adapted to a changing operational environment.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3200" spc="-1" strike="noStrike">
                <a:solidFill>
                  <a:srgbClr val="000000"/>
                </a:solidFill>
                <a:latin typeface="Calibri"/>
              </a:rPr>
              <a:t>Feedback systems</a:t>
            </a:r>
            <a:r>
              <a:rPr b="0" lang="en-US" sz="3200" spc="-1" strike="noStrike">
                <a:solidFill>
                  <a:srgbClr val="000000"/>
                </a:solidFill>
                <a:latin typeface="Calibri"/>
              </a:rPr>
              <a:t>- The E-type software systems constitute multi-loop, multi-level feedback systems and must be treated as such to be successfully modified or improved.</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3200" spc="-1" strike="noStrike">
                <a:solidFill>
                  <a:srgbClr val="000000"/>
                </a:solidFill>
                <a:latin typeface="Calibri"/>
                <a:ea typeface="ＭＳ Ｐゴシック"/>
              </a:rPr>
              <a:t>Self-regulation </a:t>
            </a:r>
            <a:r>
              <a:rPr b="0" lang="en-US" sz="3200" spc="-1" strike="noStrike">
                <a:solidFill>
                  <a:srgbClr val="000000"/>
                </a:solidFill>
                <a:latin typeface="Calibri"/>
                <a:ea typeface="ＭＳ Ｐゴシック"/>
              </a:rPr>
              <a:t>-</a:t>
            </a:r>
            <a:r>
              <a:rPr b="0" lang="en-US" sz="3200" spc="-1" strike="noStrike">
                <a:solidFill>
                  <a:srgbClr val="000000"/>
                </a:solidFill>
                <a:latin typeface="Arial"/>
                <a:ea typeface="Calibri"/>
              </a:rPr>
              <a:t>Program evolution is a self-regulating process. System attributes such as size, time between releases, and the number of reported errors is approximately invariant for each system release.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3200" spc="-1" strike="noStrike">
                <a:solidFill>
                  <a:srgbClr val="000000"/>
                </a:solidFill>
                <a:latin typeface="Calibri"/>
                <a:ea typeface="ＭＳ Ｐゴシック"/>
              </a:rPr>
              <a:t>Organizational stability</a:t>
            </a:r>
            <a:r>
              <a:rPr b="0" lang="en-US" sz="3200" spc="-1" strike="noStrike">
                <a:solidFill>
                  <a:srgbClr val="000000"/>
                </a:solidFill>
                <a:latin typeface="Calibri"/>
                <a:ea typeface="ＭＳ Ｐゴシック"/>
              </a:rPr>
              <a:t> -</a:t>
            </a:r>
            <a:r>
              <a:rPr b="0" lang="en-US" sz="7200" spc="-1" strike="noStrike">
                <a:solidFill>
                  <a:srgbClr val="000000"/>
                </a:solidFill>
                <a:latin typeface="Calibri"/>
                <a:ea typeface="ＭＳ Ｐゴシック"/>
              </a:rPr>
              <a:t> </a:t>
            </a:r>
            <a:r>
              <a:rPr b="0" lang="en-US" sz="3600" spc="-1" strike="noStrike">
                <a:solidFill>
                  <a:srgbClr val="000000"/>
                </a:solidFill>
                <a:latin typeface="Arial"/>
                <a:ea typeface="Calibri"/>
              </a:rPr>
              <a:t>Over a program’s lifetime, its rate of development is approximately constant and independent of the resources devoted to system development.</a:t>
            </a:r>
            <a:endParaRPr b="0" lang="en-US" sz="3600" spc="-1" strike="noStrike">
              <a:latin typeface="Arial"/>
            </a:endParaRPr>
          </a:p>
        </p:txBody>
      </p:sp>
    </p:spTree>
  </p:cSld>
  <p:timing>
    <p:tnLst>
      <p:par>
        <p:cTn id="125" dur="indefinite" restart="never" nodeType="tmRoot">
          <p:childTnLst>
            <p:seq>
              <p:cTn id="126" dur="indefinite" nodeType="mainSeq">
                <p:childTnLst>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210">
                                            <p:txEl>
                                              <p:pRg st="1" end="1"/>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210">
                                            <p:txEl>
                                              <p:pRg st="3" end="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210">
                                            <p:txEl>
                                              <p:pRg st="4" end="4"/>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10">
                                            <p:txEl>
                                              <p:pRg st="5" end="5"/>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10">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Lehman’s laws</a:t>
            </a:r>
            <a:endParaRPr b="0" lang="en-US" sz="2400" spc="-1" strike="noStrike">
              <a:latin typeface="Arial"/>
            </a:endParaRPr>
          </a:p>
        </p:txBody>
      </p:sp>
      <p:graphicFrame>
        <p:nvGraphicFramePr>
          <p:cNvPr id="212" name="Table 2"/>
          <p:cNvGraphicFramePr/>
          <p:nvPr/>
        </p:nvGraphicFramePr>
        <p:xfrm>
          <a:off x="446040" y="1850760"/>
          <a:ext cx="8240040" cy="3372120"/>
        </p:xfrm>
        <a:graphic>
          <a:graphicData uri="http://schemas.openxmlformats.org/drawingml/2006/table">
            <a:tbl>
              <a:tblPr/>
              <a:tblGrid>
                <a:gridCol w="1918440"/>
                <a:gridCol w="6321960"/>
              </a:tblGrid>
              <a:tr h="317520">
                <a:tc>
                  <a:txBody>
                    <a:bodyPr lIns="54360" rIns="54360"/>
                    <a:p>
                      <a:pPr>
                        <a:lnSpc>
                          <a:spcPct val="100000"/>
                        </a:lnSpc>
                        <a:spcAft>
                          <a:spcPts val="601"/>
                        </a:spcAft>
                      </a:pPr>
                      <a:r>
                        <a:rPr b="1" lang="en-US" sz="1600" spc="-1" strike="noStrike">
                          <a:solidFill>
                            <a:srgbClr val="ffffff"/>
                          </a:solidFill>
                          <a:latin typeface="Arial"/>
                          <a:ea typeface="Calibri"/>
                        </a:rPr>
                        <a:t>Law</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4360" rIns="54360"/>
                    <a:p>
                      <a:pPr>
                        <a:lnSpc>
                          <a:spcPct val="100000"/>
                        </a:lnSpc>
                        <a:spcAft>
                          <a:spcPts val="601"/>
                        </a:spcAft>
                      </a:pPr>
                      <a:r>
                        <a:rPr b="1" lang="en-US" sz="1600" spc="-1" strike="noStrike">
                          <a:solidFill>
                            <a:srgbClr val="ffffff"/>
                          </a:solidFill>
                          <a:latin typeface="Arial"/>
                          <a:ea typeface="Calibri"/>
                        </a:rPr>
                        <a:t>Description</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768960">
                <a:tc>
                  <a:txBody>
                    <a:bodyPr lIns="54360" rIns="54360"/>
                    <a:p>
                      <a:pPr>
                        <a:lnSpc>
                          <a:spcPct val="100000"/>
                        </a:lnSpc>
                        <a:spcAft>
                          <a:spcPts val="601"/>
                        </a:spcAft>
                      </a:pPr>
                      <a:r>
                        <a:rPr b="0" lang="en-US" sz="1600" spc="-1" strike="noStrike">
                          <a:solidFill>
                            <a:srgbClr val="000000"/>
                          </a:solidFill>
                          <a:latin typeface="Arial"/>
                          <a:ea typeface="Calibri"/>
                        </a:rPr>
                        <a:t>Continuing change</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4360" rIns="54360"/>
                    <a:p>
                      <a:pPr>
                        <a:lnSpc>
                          <a:spcPct val="100000"/>
                        </a:lnSpc>
                        <a:spcAft>
                          <a:spcPts val="601"/>
                        </a:spcAft>
                      </a:pPr>
                      <a:r>
                        <a:rPr b="0" lang="en-US" sz="1600" spc="-1" strike="noStrike">
                          <a:solidFill>
                            <a:srgbClr val="000000"/>
                          </a:solidFill>
                          <a:latin typeface="Arial"/>
                          <a:ea typeface="Calibri"/>
                        </a:rPr>
                        <a:t>A program that is used in a real-world environment must necessarily change, or else become progressively less useful in that environment.</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768960">
                <a:tc>
                  <a:txBody>
                    <a:bodyPr lIns="54360" rIns="54360"/>
                    <a:p>
                      <a:pPr>
                        <a:lnSpc>
                          <a:spcPct val="100000"/>
                        </a:lnSpc>
                        <a:spcAft>
                          <a:spcPts val="601"/>
                        </a:spcAft>
                      </a:pPr>
                      <a:r>
                        <a:rPr b="0" lang="en-US" sz="1600" spc="-1" strike="noStrike">
                          <a:solidFill>
                            <a:srgbClr val="000000"/>
                          </a:solidFill>
                          <a:latin typeface="Arial"/>
                          <a:ea typeface="Calibri"/>
                        </a:rPr>
                        <a:t>Increasing complexity</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4360" rIns="54360"/>
                    <a:p>
                      <a:pPr>
                        <a:lnSpc>
                          <a:spcPct val="100000"/>
                        </a:lnSpc>
                        <a:spcAft>
                          <a:spcPts val="601"/>
                        </a:spcAft>
                      </a:pPr>
                      <a:r>
                        <a:rPr b="0" lang="en-US" sz="1600" spc="-1" strike="noStrike">
                          <a:solidFill>
                            <a:srgbClr val="000000"/>
                          </a:solidFill>
                          <a:latin typeface="Arial"/>
                          <a:ea typeface="Calibri"/>
                        </a:rPr>
                        <a:t>As an evolving program changes, its structure tends to become more complex. Extra resources must be devoted to preserving and simplifying the structure.</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768960">
                <a:tc>
                  <a:txBody>
                    <a:bodyPr lIns="54360" rIns="54360"/>
                    <a:p>
                      <a:pPr>
                        <a:lnSpc>
                          <a:spcPct val="100000"/>
                        </a:lnSpc>
                        <a:spcAft>
                          <a:spcPts val="601"/>
                        </a:spcAft>
                      </a:pPr>
                      <a:r>
                        <a:rPr b="0" lang="en-US" sz="1600" spc="-1" strike="noStrike">
                          <a:solidFill>
                            <a:srgbClr val="000000"/>
                          </a:solidFill>
                          <a:latin typeface="Arial"/>
                          <a:ea typeface="Calibri"/>
                        </a:rPr>
                        <a:t>Large program evolution</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4360" rIns="54360"/>
                    <a:p>
                      <a:pPr>
                        <a:lnSpc>
                          <a:spcPct val="100000"/>
                        </a:lnSpc>
                        <a:spcAft>
                          <a:spcPts val="601"/>
                        </a:spcAft>
                      </a:pPr>
                      <a:r>
                        <a:rPr b="0" lang="en-US" sz="1600" spc="-1" strike="noStrike">
                          <a:solidFill>
                            <a:srgbClr val="000000"/>
                          </a:solidFill>
                          <a:latin typeface="Arial"/>
                          <a:ea typeface="Calibri"/>
                        </a:rPr>
                        <a:t>Program evolution is a self-regulating process. System attributes such as size, time between releases, and the number of reported errors is approximately invariant for each system release.</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768960">
                <a:tc>
                  <a:txBody>
                    <a:bodyPr lIns="54360" rIns="54360"/>
                    <a:p>
                      <a:pPr>
                        <a:lnSpc>
                          <a:spcPct val="100000"/>
                        </a:lnSpc>
                        <a:spcAft>
                          <a:spcPts val="601"/>
                        </a:spcAft>
                      </a:pPr>
                      <a:r>
                        <a:rPr b="0" lang="en-US" sz="1600" spc="-1" strike="noStrike">
                          <a:solidFill>
                            <a:srgbClr val="000000"/>
                          </a:solidFill>
                          <a:latin typeface="Arial"/>
                          <a:ea typeface="Calibri"/>
                        </a:rPr>
                        <a:t>Organizational stability</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4360" rIns="54360"/>
                    <a:p>
                      <a:pPr>
                        <a:lnSpc>
                          <a:spcPct val="100000"/>
                        </a:lnSpc>
                        <a:spcAft>
                          <a:spcPts val="601"/>
                        </a:spcAft>
                      </a:pPr>
                      <a:r>
                        <a:rPr b="0" lang="en-US" sz="1600" spc="-1" strike="noStrike">
                          <a:solidFill>
                            <a:srgbClr val="000000"/>
                          </a:solidFill>
                          <a:latin typeface="Arial"/>
                          <a:ea typeface="Calibri"/>
                        </a:rPr>
                        <a:t>Over a program’s lifetime, its rate of development is approximately constant and independent of the resources devoted to system development.</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21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9D0FFAD-826D-40C2-8DDC-5D24599D3358}" type="slidenum">
              <a:rPr b="0" lang="en-US" sz="1200" spc="-1" strike="noStrike">
                <a:solidFill>
                  <a:srgbClr val="8b8b8b"/>
                </a:solidFill>
                <a:latin typeface="Calibri"/>
              </a:rPr>
              <a:t>&lt;number&gt;</a:t>
            </a:fld>
            <a:endParaRPr b="0" lang="en-US" sz="1200" spc="-1" strike="noStrike">
              <a:latin typeface="Arial"/>
            </a:endParaRPr>
          </a:p>
        </p:txBody>
      </p:sp>
      <p:sp>
        <p:nvSpPr>
          <p:cNvPr id="214"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Lehman’s laws</a:t>
            </a:r>
            <a:endParaRPr b="0" lang="en-US" sz="2400" spc="-1" strike="noStrike">
              <a:latin typeface="Arial"/>
            </a:endParaRPr>
          </a:p>
        </p:txBody>
      </p:sp>
      <p:graphicFrame>
        <p:nvGraphicFramePr>
          <p:cNvPr id="216" name="Table 2"/>
          <p:cNvGraphicFramePr/>
          <p:nvPr/>
        </p:nvGraphicFramePr>
        <p:xfrm>
          <a:off x="457200" y="1891440"/>
          <a:ext cx="8228880" cy="2640960"/>
        </p:xfrm>
        <a:graphic>
          <a:graphicData uri="http://schemas.openxmlformats.org/drawingml/2006/table">
            <a:tbl>
              <a:tblPr/>
              <a:tblGrid>
                <a:gridCol w="2501640"/>
                <a:gridCol w="5727600"/>
              </a:tblGrid>
              <a:tr h="317520">
                <a:tc>
                  <a:txBody>
                    <a:bodyPr/>
                    <a:p>
                      <a:pPr>
                        <a:lnSpc>
                          <a:spcPct val="100000"/>
                        </a:lnSpc>
                      </a:pPr>
                      <a:r>
                        <a:rPr b="1" lang="en-US" sz="1600" spc="-1" strike="noStrike">
                          <a:solidFill>
                            <a:srgbClr val="ffffff"/>
                          </a:solidFill>
                          <a:latin typeface="Arial"/>
                        </a:rPr>
                        <a:t>Law</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600" spc="-1" strike="noStrike">
                          <a:solidFill>
                            <a:srgbClr val="ffffff"/>
                          </a:solidFill>
                          <a:latin typeface="Arial"/>
                        </a:rPr>
                        <a:t>Description</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543240">
                <a:tc>
                  <a:txBody>
                    <a:bodyPr lIns="54360" rIns="54360"/>
                    <a:p>
                      <a:pPr>
                        <a:lnSpc>
                          <a:spcPct val="100000"/>
                        </a:lnSpc>
                        <a:spcAft>
                          <a:spcPts val="601"/>
                        </a:spcAft>
                      </a:pPr>
                      <a:r>
                        <a:rPr b="0" lang="en-US" sz="1600" spc="-1" strike="noStrike">
                          <a:solidFill>
                            <a:srgbClr val="000000"/>
                          </a:solidFill>
                          <a:latin typeface="Arial"/>
                          <a:ea typeface="Calibri"/>
                        </a:rPr>
                        <a:t>Conservation of familiarity</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4360" rIns="54360"/>
                    <a:p>
                      <a:pPr>
                        <a:lnSpc>
                          <a:spcPct val="100000"/>
                        </a:lnSpc>
                        <a:spcAft>
                          <a:spcPts val="601"/>
                        </a:spcAft>
                      </a:pPr>
                      <a:r>
                        <a:rPr b="0" lang="en-US" sz="1600" spc="-1" strike="noStrike">
                          <a:solidFill>
                            <a:srgbClr val="000000"/>
                          </a:solidFill>
                          <a:latin typeface="Arial"/>
                          <a:ea typeface="Calibri"/>
                        </a:rPr>
                        <a:t>Over the lifetime of a system, the incremental change in each release is approximately constant.</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43240">
                <a:tc>
                  <a:txBody>
                    <a:bodyPr lIns="54360" rIns="54360"/>
                    <a:p>
                      <a:pPr>
                        <a:lnSpc>
                          <a:spcPct val="100000"/>
                        </a:lnSpc>
                        <a:spcAft>
                          <a:spcPts val="601"/>
                        </a:spcAft>
                      </a:pPr>
                      <a:r>
                        <a:rPr b="0" lang="en-US" sz="1600" spc="-1" strike="noStrike">
                          <a:solidFill>
                            <a:srgbClr val="000000"/>
                          </a:solidFill>
                          <a:latin typeface="Arial"/>
                          <a:ea typeface="Calibri"/>
                        </a:rPr>
                        <a:t>Continuing growth</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4360" rIns="54360"/>
                    <a:p>
                      <a:pPr>
                        <a:lnSpc>
                          <a:spcPct val="100000"/>
                        </a:lnSpc>
                        <a:spcAft>
                          <a:spcPts val="601"/>
                        </a:spcAft>
                      </a:pPr>
                      <a:r>
                        <a:rPr b="0" lang="en-US" sz="1600" spc="-1" strike="noStrike">
                          <a:solidFill>
                            <a:srgbClr val="000000"/>
                          </a:solidFill>
                          <a:latin typeface="Arial"/>
                          <a:ea typeface="Calibri"/>
                        </a:rPr>
                        <a:t>The functionality offered by systems has to continually increase to maintain user satisfaction.</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43240">
                <a:tc>
                  <a:txBody>
                    <a:bodyPr lIns="54360" rIns="54360"/>
                    <a:p>
                      <a:pPr>
                        <a:lnSpc>
                          <a:spcPct val="100000"/>
                        </a:lnSpc>
                        <a:spcAft>
                          <a:spcPts val="601"/>
                        </a:spcAft>
                      </a:pPr>
                      <a:r>
                        <a:rPr b="0" lang="en-US" sz="1600" spc="-1" strike="noStrike">
                          <a:solidFill>
                            <a:srgbClr val="000000"/>
                          </a:solidFill>
                          <a:latin typeface="Arial"/>
                          <a:ea typeface="Calibri"/>
                        </a:rPr>
                        <a:t>Declining quality</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4360" rIns="54360"/>
                    <a:p>
                      <a:pPr>
                        <a:lnSpc>
                          <a:spcPct val="100000"/>
                        </a:lnSpc>
                        <a:spcAft>
                          <a:spcPts val="601"/>
                        </a:spcAft>
                      </a:pPr>
                      <a:r>
                        <a:rPr b="0" lang="en-US" sz="1600" spc="-1" strike="noStrike">
                          <a:solidFill>
                            <a:srgbClr val="000000"/>
                          </a:solidFill>
                          <a:latin typeface="Arial"/>
                          <a:ea typeface="Calibri"/>
                        </a:rPr>
                        <a:t>The quality of systems will decline unless they are modified to reflect changes in their operational environment.</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768960">
                <a:tc>
                  <a:txBody>
                    <a:bodyPr lIns="54360" rIns="54360"/>
                    <a:p>
                      <a:pPr>
                        <a:lnSpc>
                          <a:spcPct val="100000"/>
                        </a:lnSpc>
                        <a:spcAft>
                          <a:spcPts val="601"/>
                        </a:spcAft>
                      </a:pPr>
                      <a:r>
                        <a:rPr b="0" lang="en-US" sz="1600" spc="-1" strike="noStrike">
                          <a:solidFill>
                            <a:srgbClr val="000000"/>
                          </a:solidFill>
                          <a:latin typeface="Arial"/>
                          <a:ea typeface="Calibri"/>
                        </a:rPr>
                        <a:t>Feedback system</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4360" rIns="54360"/>
                    <a:p>
                      <a:pPr>
                        <a:lnSpc>
                          <a:spcPct val="100000"/>
                        </a:lnSpc>
                        <a:spcAft>
                          <a:spcPts val="601"/>
                        </a:spcAft>
                      </a:pPr>
                      <a:r>
                        <a:rPr b="0" lang="en-US" sz="1600" spc="-1" strike="noStrike">
                          <a:solidFill>
                            <a:srgbClr val="000000"/>
                          </a:solidFill>
                          <a:latin typeface="Arial"/>
                          <a:ea typeface="Calibri"/>
                        </a:rPr>
                        <a:t>Evolution processes incorporate multiagent, multiloop feedback systems and you have to treat them as feedback systems to achieve significant product improvement.</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21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88B36D4-7A9F-4A17-B5CE-EB89E7B0705B}" type="slidenum">
              <a:rPr b="0" lang="en-US" sz="1200" spc="-1" strike="noStrike">
                <a:solidFill>
                  <a:srgbClr val="8b8b8b"/>
                </a:solidFill>
                <a:latin typeface="Calibri"/>
              </a:rPr>
              <a:t>&lt;number&gt;</a:t>
            </a:fld>
            <a:endParaRPr b="0" lang="en-US" sz="1200" spc="-1" strike="noStrike">
              <a:latin typeface="Arial"/>
            </a:endParaRPr>
          </a:p>
        </p:txBody>
      </p:sp>
      <p:sp>
        <p:nvSpPr>
          <p:cNvPr id="218"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Applicability of Lehman’s laws</a:t>
            </a:r>
            <a:endParaRPr b="0" lang="en-US" sz="2400" spc="-1" strike="noStrike">
              <a:latin typeface="Arial"/>
            </a:endParaRPr>
          </a:p>
        </p:txBody>
      </p:sp>
      <p:sp>
        <p:nvSpPr>
          <p:cNvPr id="220" name="CustomShape 2"/>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Lehman’s laws seem to be generally applicable to large, tailored systems developed by large organisations.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Confirmed in early 2000’s by work by Lehman on the FEAST project.</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It is not clear how they should be modified for</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Shrink-wrapped software products;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Systems that incorporate a significant number of COTS components;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Small organisations;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Medium sized systems.</a:t>
            </a:r>
            <a:endParaRPr b="0" lang="en-US" sz="2000" spc="-1" strike="noStrike">
              <a:latin typeface="Arial"/>
            </a:endParaRPr>
          </a:p>
        </p:txBody>
      </p:sp>
      <p:sp>
        <p:nvSpPr>
          <p:cNvPr id="22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BC453AE-1BAA-4280-B104-966BD35605E9}" type="slidenum">
              <a:rPr b="0" lang="en-US" sz="1200" spc="-1" strike="noStrike">
                <a:solidFill>
                  <a:srgbClr val="8b8b8b"/>
                </a:solidFill>
                <a:latin typeface="Calibri"/>
              </a:rPr>
              <a:t>&lt;number&gt;</a:t>
            </a:fld>
            <a:endParaRPr b="0" lang="en-US" sz="1200" spc="-1" strike="noStrike">
              <a:latin typeface="Arial"/>
            </a:endParaRPr>
          </a:p>
        </p:txBody>
      </p:sp>
      <p:sp>
        <p:nvSpPr>
          <p:cNvPr id="222"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155" dur="indefinite" restart="never" nodeType="tmRoot">
          <p:childTnLst>
            <p:seq>
              <p:cTn id="156" dur="indefinite" nodeType="mainSeq">
                <p:childTnLst>
                  <p:par>
                    <p:cTn id="157" fill="hold">
                      <p:stCondLst>
                        <p:cond delay="indefinite"/>
                      </p:stCondLst>
                      <p:childTnLst>
                        <p:par>
                          <p:cTn id="158" fill="hold">
                            <p:stCondLst>
                              <p:cond delay="0"/>
                            </p:stCondLst>
                            <p:childTnLst>
                              <p:par>
                                <p:cTn id="159" nodeType="clickEffect" fill="hold" presetClass="entr" presetID="10">
                                  <p:stCondLst>
                                    <p:cond delay="0"/>
                                  </p:stCondLst>
                                  <p:childTnLst>
                                    <p:set>
                                      <p:cBhvr>
                                        <p:cTn id="160" dur="1" fill="hold">
                                          <p:stCondLst>
                                            <p:cond delay="0"/>
                                          </p:stCondLst>
                                        </p:cTn>
                                        <p:tgtEl>
                                          <p:spTgt spid="220">
                                            <p:txEl>
                                              <p:pRg st="0" end="0"/>
                                            </p:txEl>
                                          </p:spTgt>
                                        </p:tgtEl>
                                        <p:attrNameLst>
                                          <p:attrName>style.visibility</p:attrName>
                                        </p:attrNameLst>
                                      </p:cBhvr>
                                      <p:to>
                                        <p:strVal val="visible"/>
                                      </p:to>
                                    </p:set>
                                    <p:animEffect filter="fade" transition="in">
                                      <p:cBhvr additive="repl">
                                        <p:cTn id="161" dur="2000"/>
                                        <p:tgtEl>
                                          <p:spTgt spid="220">
                                            <p:txEl>
                                              <p:pRg st="0" end="0"/>
                                            </p:txEl>
                                          </p:spTgt>
                                        </p:tgtEl>
                                      </p:cBhvr>
                                    </p:animEffect>
                                  </p:childTnLst>
                                </p:cTn>
                              </p:par>
                              <p:par>
                                <p:cTn id="162" nodeType="withEffect" fill="hold" presetClass="entr" presetID="10">
                                  <p:stCondLst>
                                    <p:cond delay="0"/>
                                  </p:stCondLst>
                                  <p:childTnLst>
                                    <p:set>
                                      <p:cBhvr>
                                        <p:cTn id="163" dur="1" fill="hold">
                                          <p:stCondLst>
                                            <p:cond delay="0"/>
                                          </p:stCondLst>
                                        </p:cTn>
                                        <p:tgtEl>
                                          <p:spTgt spid="220">
                                            <p:txEl>
                                              <p:pRg st="1" end="1"/>
                                            </p:txEl>
                                          </p:spTgt>
                                        </p:tgtEl>
                                        <p:attrNameLst>
                                          <p:attrName>style.visibility</p:attrName>
                                        </p:attrNameLst>
                                      </p:cBhvr>
                                      <p:to>
                                        <p:strVal val="visible"/>
                                      </p:to>
                                    </p:set>
                                    <p:animEffect filter="fade" transition="in">
                                      <p:cBhvr additive="repl">
                                        <p:cTn id="164" dur="2000"/>
                                        <p:tgtEl>
                                          <p:spTgt spid="220">
                                            <p:txEl>
                                              <p:pRg st="1" end="1"/>
                                            </p:txEl>
                                          </p:spTgt>
                                        </p:tgtEl>
                                      </p:cBhvr>
                                    </p:animEffec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0">
                                  <p:stCondLst>
                                    <p:cond delay="0"/>
                                  </p:stCondLst>
                                  <p:childTnLst>
                                    <p:set>
                                      <p:cBhvr>
                                        <p:cTn id="168" dur="1" fill="hold">
                                          <p:stCondLst>
                                            <p:cond delay="0"/>
                                          </p:stCondLst>
                                        </p:cTn>
                                        <p:tgtEl>
                                          <p:spTgt spid="220">
                                            <p:txEl>
                                              <p:pRg st="2" end="2"/>
                                            </p:txEl>
                                          </p:spTgt>
                                        </p:tgtEl>
                                        <p:attrNameLst>
                                          <p:attrName>style.visibility</p:attrName>
                                        </p:attrNameLst>
                                      </p:cBhvr>
                                      <p:to>
                                        <p:strVal val="visible"/>
                                      </p:to>
                                    </p:set>
                                    <p:animEffect filter="fade" transition="in">
                                      <p:cBhvr additive="repl">
                                        <p:cTn id="169" dur="2000"/>
                                        <p:tgtEl>
                                          <p:spTgt spid="220">
                                            <p:txEl>
                                              <p:pRg st="2" end="2"/>
                                            </p:txEl>
                                          </p:spTgt>
                                        </p:tgtEl>
                                      </p:cBhvr>
                                    </p:animEffect>
                                  </p:childTnLst>
                                </p:cTn>
                              </p:par>
                              <p:par>
                                <p:cTn id="170" nodeType="withEffect" fill="hold" presetClass="entr" presetID="10">
                                  <p:stCondLst>
                                    <p:cond delay="0"/>
                                  </p:stCondLst>
                                  <p:childTnLst>
                                    <p:set>
                                      <p:cBhvr>
                                        <p:cTn id="171" dur="1" fill="hold">
                                          <p:stCondLst>
                                            <p:cond delay="0"/>
                                          </p:stCondLst>
                                        </p:cTn>
                                        <p:tgtEl>
                                          <p:spTgt spid="220">
                                            <p:txEl>
                                              <p:pRg st="3" end="3"/>
                                            </p:txEl>
                                          </p:spTgt>
                                        </p:tgtEl>
                                        <p:attrNameLst>
                                          <p:attrName>style.visibility</p:attrName>
                                        </p:attrNameLst>
                                      </p:cBhvr>
                                      <p:to>
                                        <p:strVal val="visible"/>
                                      </p:to>
                                    </p:set>
                                    <p:animEffect filter="fade" transition="in">
                                      <p:cBhvr additive="repl">
                                        <p:cTn id="172" dur="2000"/>
                                        <p:tgtEl>
                                          <p:spTgt spid="220">
                                            <p:txEl>
                                              <p:pRg st="3" end="3"/>
                                            </p:txEl>
                                          </p:spTgt>
                                        </p:tgtEl>
                                      </p:cBhvr>
                                    </p:animEffect>
                                  </p:childTnLst>
                                </p:cTn>
                              </p:par>
                              <p:par>
                                <p:cTn id="173" nodeType="withEffect" fill="hold" presetClass="entr" presetID="10">
                                  <p:stCondLst>
                                    <p:cond delay="0"/>
                                  </p:stCondLst>
                                  <p:childTnLst>
                                    <p:set>
                                      <p:cBhvr>
                                        <p:cTn id="174" dur="1" fill="hold">
                                          <p:stCondLst>
                                            <p:cond delay="0"/>
                                          </p:stCondLst>
                                        </p:cTn>
                                        <p:tgtEl>
                                          <p:spTgt spid="220">
                                            <p:txEl>
                                              <p:pRg st="4" end="4"/>
                                            </p:txEl>
                                          </p:spTgt>
                                        </p:tgtEl>
                                        <p:attrNameLst>
                                          <p:attrName>style.visibility</p:attrName>
                                        </p:attrNameLst>
                                      </p:cBhvr>
                                      <p:to>
                                        <p:strVal val="visible"/>
                                      </p:to>
                                    </p:set>
                                    <p:animEffect filter="fade" transition="in">
                                      <p:cBhvr additive="repl">
                                        <p:cTn id="175" dur="2000"/>
                                        <p:tgtEl>
                                          <p:spTgt spid="220">
                                            <p:txEl>
                                              <p:pRg st="4" end="4"/>
                                            </p:txEl>
                                          </p:spTgt>
                                        </p:tgtEl>
                                      </p:cBhvr>
                                    </p:animEffect>
                                  </p:childTnLst>
                                </p:cTn>
                              </p:par>
                              <p:par>
                                <p:cTn id="176" nodeType="withEffect" fill="hold" presetClass="entr" presetID="10">
                                  <p:stCondLst>
                                    <p:cond delay="0"/>
                                  </p:stCondLst>
                                  <p:childTnLst>
                                    <p:set>
                                      <p:cBhvr>
                                        <p:cTn id="177" dur="1" fill="hold">
                                          <p:stCondLst>
                                            <p:cond delay="0"/>
                                          </p:stCondLst>
                                        </p:cTn>
                                        <p:tgtEl>
                                          <p:spTgt spid="220">
                                            <p:txEl>
                                              <p:pRg st="5" end="5"/>
                                            </p:txEl>
                                          </p:spTgt>
                                        </p:tgtEl>
                                        <p:attrNameLst>
                                          <p:attrName>style.visibility</p:attrName>
                                        </p:attrNameLst>
                                      </p:cBhvr>
                                      <p:to>
                                        <p:strVal val="visible"/>
                                      </p:to>
                                    </p:set>
                                    <p:animEffect filter="fade" transition="in">
                                      <p:cBhvr additive="repl">
                                        <p:cTn id="178" dur="2000"/>
                                        <p:tgtEl>
                                          <p:spTgt spid="220">
                                            <p:txEl>
                                              <p:pRg st="5" end="5"/>
                                            </p:txEl>
                                          </p:spTgt>
                                        </p:tgtEl>
                                      </p:cBhvr>
                                    </p:animEffect>
                                  </p:childTnLst>
                                </p:cTn>
                              </p:par>
                              <p:par>
                                <p:cTn id="179" nodeType="withEffect" fill="hold" presetClass="entr" presetID="10">
                                  <p:stCondLst>
                                    <p:cond delay="0"/>
                                  </p:stCondLst>
                                  <p:childTnLst>
                                    <p:set>
                                      <p:cBhvr>
                                        <p:cTn id="180" dur="1" fill="hold">
                                          <p:stCondLst>
                                            <p:cond delay="0"/>
                                          </p:stCondLst>
                                        </p:cTn>
                                        <p:tgtEl>
                                          <p:spTgt spid="220">
                                            <p:txEl>
                                              <p:pRg st="6" end="6"/>
                                            </p:txEl>
                                          </p:spTgt>
                                        </p:tgtEl>
                                        <p:attrNameLst>
                                          <p:attrName>style.visibility</p:attrName>
                                        </p:attrNameLst>
                                      </p:cBhvr>
                                      <p:to>
                                        <p:strVal val="visible"/>
                                      </p:to>
                                    </p:set>
                                    <p:animEffect filter="fade" transition="in">
                                      <p:cBhvr additive="repl">
                                        <p:cTn id="181" dur="2000"/>
                                        <p:tgtEl>
                                          <p:spTgt spid="220">
                                            <p:txEl>
                                              <p:pRg st="6" end="6"/>
                                            </p:txEl>
                                          </p:spTgt>
                                        </p:tgtEl>
                                      </p:cBhvr>
                                    </p:animEffect>
                                  </p:childTnLst>
                                </p:cTn>
                              </p:par>
                            </p:childTnLst>
                          </p:cTn>
                        </p:par>
                      </p:childTnLst>
                    </p:cTn>
                  </p:par>
                  <p:par>
                    <p:cTn id="182" fill="hold">
                      <p:stCondLst>
                        <p:cond delay="indefinite"/>
                      </p:stCondLst>
                      <p:childTnLst>
                        <p:par>
                          <p:cTn id="183" fill="hold">
                            <p:stCondLst>
                              <p:cond delay="0"/>
                            </p:stCondLst>
                            <p:childTnLst>
                              <p:par>
                                <p:cTn id="184" nodeType="clickEffect" fill="hold" presetClass="entr" presetID="1">
                                  <p:stCondLst>
                                    <p:cond delay="0"/>
                                  </p:stCondLst>
                                  <p:childTnLst>
                                    <p:set>
                                      <p:cBhvr>
                                        <p:cTn id="185" dur="1" fill="hold">
                                          <p:stCondLst>
                                            <p:cond delay="0"/>
                                          </p:stCondLst>
                                        </p:cTn>
                                        <p:tgtEl>
                                          <p:spTgt spid="220">
                                            <p:txEl>
                                              <p:pRg st="0" end="0"/>
                                            </p:txEl>
                                          </p:spTgt>
                                        </p:tgtEl>
                                        <p:attrNameLst>
                                          <p:attrName>style.visibility</p:attrName>
                                        </p:attrNameLst>
                                      </p:cBhvr>
                                      <p:to>
                                        <p:strVal val="visible"/>
                                      </p:to>
                                    </p:set>
                                  </p:childTnLst>
                                </p:cTn>
                              </p:par>
                              <p:par>
                                <p:cTn id="186" nodeType="withEffect" fill="hold" presetClass="entr" presetID="1">
                                  <p:stCondLst>
                                    <p:cond delay="0"/>
                                  </p:stCondLst>
                                  <p:childTnLst>
                                    <p:set>
                                      <p:cBhvr>
                                        <p:cTn id="187" dur="1" fill="hold">
                                          <p:stCondLst>
                                            <p:cond delay="0"/>
                                          </p:stCondLst>
                                        </p:cTn>
                                        <p:tgtEl>
                                          <p:spTgt spid="220">
                                            <p:txEl>
                                              <p:pRg st="1" end="1"/>
                                            </p:txEl>
                                          </p:spTgt>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nodeType="clickEffect" fill="hold" presetClass="entr" presetID="1">
                                  <p:stCondLst>
                                    <p:cond delay="0"/>
                                  </p:stCondLst>
                                  <p:childTnLst>
                                    <p:set>
                                      <p:cBhvr>
                                        <p:cTn id="191" dur="1" fill="hold">
                                          <p:stCondLst>
                                            <p:cond delay="0"/>
                                          </p:stCondLst>
                                        </p:cTn>
                                        <p:tgtEl>
                                          <p:spTgt spid="220">
                                            <p:txEl>
                                              <p:pRg st="2" end="2"/>
                                            </p:txEl>
                                          </p:spTgt>
                                        </p:tgtEl>
                                        <p:attrNameLst>
                                          <p:attrName>style.visibility</p:attrName>
                                        </p:attrNameLst>
                                      </p:cBhvr>
                                      <p:to>
                                        <p:strVal val="visible"/>
                                      </p:to>
                                    </p:set>
                                  </p:childTnLst>
                                </p:cTn>
                              </p:par>
                              <p:par>
                                <p:cTn id="192" nodeType="withEffect" fill="hold" presetClass="entr" presetID="1">
                                  <p:stCondLst>
                                    <p:cond delay="0"/>
                                  </p:stCondLst>
                                  <p:childTnLst>
                                    <p:set>
                                      <p:cBhvr>
                                        <p:cTn id="193" dur="1" fill="hold">
                                          <p:stCondLst>
                                            <p:cond delay="0"/>
                                          </p:stCondLst>
                                        </p:cTn>
                                        <p:tgtEl>
                                          <p:spTgt spid="220">
                                            <p:txEl>
                                              <p:pRg st="3" end="3"/>
                                            </p:txEl>
                                          </p:spTgt>
                                        </p:tgtEl>
                                        <p:attrNameLst>
                                          <p:attrName>style.visibility</p:attrName>
                                        </p:attrNameLst>
                                      </p:cBhvr>
                                      <p:to>
                                        <p:strVal val="visible"/>
                                      </p:to>
                                    </p:set>
                                  </p:childTnLst>
                                </p:cTn>
                              </p:par>
                              <p:par>
                                <p:cTn id="194" nodeType="withEffect" fill="hold" presetClass="entr" presetID="1">
                                  <p:stCondLst>
                                    <p:cond delay="0"/>
                                  </p:stCondLst>
                                  <p:childTnLst>
                                    <p:set>
                                      <p:cBhvr>
                                        <p:cTn id="195" dur="1" fill="hold">
                                          <p:stCondLst>
                                            <p:cond delay="0"/>
                                          </p:stCondLst>
                                        </p:cTn>
                                        <p:tgtEl>
                                          <p:spTgt spid="220">
                                            <p:txEl>
                                              <p:pRg st="4" end="4"/>
                                            </p:txEl>
                                          </p:spTgt>
                                        </p:tgtEl>
                                        <p:attrNameLst>
                                          <p:attrName>style.visibility</p:attrName>
                                        </p:attrNameLst>
                                      </p:cBhvr>
                                      <p:to>
                                        <p:strVal val="visible"/>
                                      </p:to>
                                    </p:set>
                                  </p:childTnLst>
                                </p:cTn>
                              </p:par>
                              <p:par>
                                <p:cTn id="196" nodeType="withEffect" fill="hold" presetClass="entr" presetID="1">
                                  <p:stCondLst>
                                    <p:cond delay="0"/>
                                  </p:stCondLst>
                                  <p:childTnLst>
                                    <p:set>
                                      <p:cBhvr>
                                        <p:cTn id="197" dur="1" fill="hold">
                                          <p:stCondLst>
                                            <p:cond delay="0"/>
                                          </p:stCondLst>
                                        </p:cTn>
                                        <p:tgtEl>
                                          <p:spTgt spid="220">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Key points</a:t>
            </a:r>
            <a:endParaRPr b="0" lang="en-US" sz="2400" spc="-1" strike="noStrike">
              <a:latin typeface="Arial"/>
            </a:endParaRPr>
          </a:p>
        </p:txBody>
      </p:sp>
      <p:sp>
        <p:nvSpPr>
          <p:cNvPr id="22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Software development and evolution can be thought of as an integrated, iterative process that can be represented using a spiral model.</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For custom systems, the costs of software maintenance usually exceed the software development costs.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process of software evolution is driven by requests for changes and includes change impact analysis, release planning and change implementation.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Lehman’s laws, such as the notion that change is continuous, describe a number of insights derived from long-term studies of system evolution.</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22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181CCEE-E1FD-4329-BD7F-76F4902A32DF}" type="slidenum">
              <a:rPr b="0" lang="en-US" sz="1200" spc="-1" strike="noStrike">
                <a:solidFill>
                  <a:srgbClr val="8b8b8b"/>
                </a:solidFill>
                <a:latin typeface="Calibri"/>
              </a:rPr>
              <a:t>&lt;number&gt;</a:t>
            </a:fld>
            <a:endParaRPr b="0" lang="en-US" sz="1200" spc="-1" strike="noStrike">
              <a:latin typeface="Arial"/>
            </a:endParaRPr>
          </a:p>
        </p:txBody>
      </p:sp>
      <p:sp>
        <p:nvSpPr>
          <p:cNvPr id="226"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198" dur="indefinite" restart="never" nodeType="tmRoot">
          <p:childTnLst>
            <p:seq>
              <p:cTn id="199"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Evolution</a:t>
            </a:r>
            <a:endParaRPr b="0" lang="en-US" sz="2400" spc="-1" strike="noStrike">
              <a:latin typeface="Arial"/>
            </a:endParaRPr>
          </a:p>
        </p:txBody>
      </p:sp>
      <p:sp>
        <p:nvSpPr>
          <p:cNvPr id="129" name="CustomShape 2"/>
          <p:cNvSpPr/>
          <p:nvPr/>
        </p:nvSpPr>
        <p:spPr>
          <a:xfrm>
            <a:off x="457200" y="1600200"/>
            <a:ext cx="8228880" cy="33519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t>
            </a:r>
            <a:r>
              <a:rPr b="0" lang="en-US" sz="2400" spc="-1" strike="noStrike">
                <a:solidFill>
                  <a:srgbClr val="46424d"/>
                </a:solidFill>
                <a:latin typeface="Arial"/>
                <a:ea typeface="ＭＳ Ｐゴシック"/>
              </a:rPr>
              <a:t>The process by which different kinds of living organism are believed to have developed from earlier forms during the history of the earth”. This is biological evolution.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gradual development of something.</a:t>
            </a:r>
            <a:endParaRPr b="0" lang="en-US" sz="2400" spc="-1" strike="noStrike">
              <a:latin typeface="Arial"/>
            </a:endParaRPr>
          </a:p>
        </p:txBody>
      </p:sp>
      <p:pic>
        <p:nvPicPr>
          <p:cNvPr id="130" name="Picture 3" descr=""/>
          <p:cNvPicPr/>
          <p:nvPr/>
        </p:nvPicPr>
        <p:blipFill>
          <a:blip r:embed="rId1"/>
          <a:stretch/>
        </p:blipFill>
        <p:spPr>
          <a:xfrm>
            <a:off x="3276720" y="4267080"/>
            <a:ext cx="3123360" cy="21402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685800" y="2130480"/>
            <a:ext cx="7771680" cy="146916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Chapter 9 – Software Evolution</a:t>
            </a:r>
            <a:endParaRPr b="0" lang="en-US" sz="2400" spc="-1" strike="noStrike">
              <a:latin typeface="Arial"/>
            </a:endParaRPr>
          </a:p>
        </p:txBody>
      </p:sp>
      <p:sp>
        <p:nvSpPr>
          <p:cNvPr id="228"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8b8b8b"/>
                </a:solidFill>
                <a:latin typeface="Arial"/>
              </a:rPr>
              <a:t>Lecture 2</a:t>
            </a:r>
            <a:endParaRPr b="0" lang="en-US" sz="3200" spc="-1" strike="noStrike">
              <a:latin typeface="Arial"/>
            </a:endParaRPr>
          </a:p>
        </p:txBody>
      </p:sp>
      <p:sp>
        <p:nvSpPr>
          <p:cNvPr id="22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380913A-A014-4BBA-9697-AD475811938C}" type="slidenum">
              <a:rPr b="0" lang="en-US" sz="1200" spc="-1" strike="noStrike">
                <a:solidFill>
                  <a:srgbClr val="8b8b8b"/>
                </a:solidFill>
                <a:latin typeface="Calibri"/>
              </a:rPr>
              <a:t>&lt;number&gt;</a:t>
            </a:fld>
            <a:endParaRPr b="0" lang="en-US" sz="1200" spc="-1" strike="noStrike">
              <a:latin typeface="Arial"/>
            </a:endParaRPr>
          </a:p>
        </p:txBody>
      </p:sp>
      <p:sp>
        <p:nvSpPr>
          <p:cNvPr id="230"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200" dur="indefinite" restart="never" nodeType="tmRoot">
          <p:childTnLst>
            <p:seq>
              <p:cTn id="201"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720" rIns="90720" tIns="44640" bIns="4464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Modifying a program after it has been put into use.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term is mostly used for changing custom software. Generic software products are said to evolve to create new versions.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Maintenance does not normally involve major changes to the system’s architecture.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Changes are implemented by modifying existing components and adding new components to the system.</a:t>
            </a:r>
            <a:endParaRPr b="0" lang="en-US" sz="2400" spc="-1" strike="noStrike">
              <a:latin typeface="Arial"/>
            </a:endParaRPr>
          </a:p>
        </p:txBody>
      </p:sp>
      <p:sp>
        <p:nvSpPr>
          <p:cNvPr id="232" name="CustomShape 2"/>
          <p:cNvSpPr/>
          <p:nvPr/>
        </p:nvSpPr>
        <p:spPr>
          <a:xfrm>
            <a:off x="457200" y="274680"/>
            <a:ext cx="7292520" cy="1142280"/>
          </a:xfrm>
          <a:prstGeom prst="rect">
            <a:avLst/>
          </a:prstGeom>
          <a:noFill/>
          <a:ln w="9360">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latin typeface="Arial"/>
                <a:ea typeface="ＭＳ Ｐゴシック"/>
              </a:rPr>
              <a:t>Software maintenance</a:t>
            </a:r>
            <a:endParaRPr b="0" lang="en-US" sz="2400" spc="-1" strike="noStrike">
              <a:latin typeface="Arial"/>
            </a:endParaRPr>
          </a:p>
        </p:txBody>
      </p:sp>
      <p:sp>
        <p:nvSpPr>
          <p:cNvPr id="23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F6B9E49-6B59-4722-B070-03F6FAE80E11}" type="slidenum">
              <a:rPr b="0" lang="en-US" sz="1200" spc="-1" strike="noStrike">
                <a:solidFill>
                  <a:srgbClr val="8b8b8b"/>
                </a:solidFill>
                <a:latin typeface="Calibri"/>
              </a:rPr>
              <a:t>&lt;number&gt;</a:t>
            </a:fld>
            <a:endParaRPr b="0" lang="en-US" sz="1200" spc="-1" strike="noStrike">
              <a:latin typeface="Arial"/>
            </a:endParaRPr>
          </a:p>
        </p:txBody>
      </p:sp>
      <p:sp>
        <p:nvSpPr>
          <p:cNvPr id="234"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202" dur="indefinite" restart="never" nodeType="tmRoot">
          <p:childTnLst>
            <p:seq>
              <p:cTn id="203" dur="indefinite" nodeType="mainSeq">
                <p:childTnLst>
                  <p:par>
                    <p:cTn id="204" fill="hold">
                      <p:stCondLst>
                        <p:cond delay="indefinite"/>
                      </p:stCondLst>
                      <p:childTnLst>
                        <p:par>
                          <p:cTn id="205" fill="hold">
                            <p:stCondLst>
                              <p:cond delay="0"/>
                            </p:stCondLst>
                            <p:childTnLst>
                              <p:par>
                                <p:cTn id="206" nodeType="clickEffect" fill="hold" presetClass="entr" presetID="10">
                                  <p:stCondLst>
                                    <p:cond delay="0"/>
                                  </p:stCondLst>
                                  <p:childTnLst>
                                    <p:set>
                                      <p:cBhvr>
                                        <p:cTn id="207" dur="1" fill="hold">
                                          <p:stCondLst>
                                            <p:cond delay="0"/>
                                          </p:stCondLst>
                                        </p:cTn>
                                        <p:tgtEl>
                                          <p:spTgt spid="231"/>
                                        </p:tgtEl>
                                        <p:attrNameLst>
                                          <p:attrName>style.visibility</p:attrName>
                                        </p:attrNameLst>
                                      </p:cBhvr>
                                      <p:to>
                                        <p:strVal val="visible"/>
                                      </p:to>
                                    </p:set>
                                    <p:animEffect filter="fade" transition="in">
                                      <p:cBhvr additive="repl">
                                        <p:cTn id="208" dur="2000"/>
                                        <p:tgtEl>
                                          <p:spTgt spid="231"/>
                                        </p:tgtEl>
                                      </p:cBhvr>
                                    </p:animEffec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0">
                                  <p:stCondLst>
                                    <p:cond delay="0"/>
                                  </p:stCondLst>
                                  <p:childTnLst>
                                    <p:set>
                                      <p:cBhvr>
                                        <p:cTn id="212" dur="1" fill="hold">
                                          <p:stCondLst>
                                            <p:cond delay="0"/>
                                          </p:stCondLst>
                                        </p:cTn>
                                        <p:tgtEl>
                                          <p:spTgt spid="231">
                                            <p:txEl>
                                              <p:pRg st="0" end="0"/>
                                            </p:txEl>
                                          </p:spTgt>
                                        </p:tgtEl>
                                        <p:attrNameLst>
                                          <p:attrName>style.visibility</p:attrName>
                                        </p:attrNameLst>
                                      </p:cBhvr>
                                      <p:to>
                                        <p:strVal val="visible"/>
                                      </p:to>
                                    </p:set>
                                    <p:animEffect filter="fade" transition="in">
                                      <p:cBhvr additive="repl">
                                        <p:cTn id="213" dur="2000"/>
                                        <p:tgtEl>
                                          <p:spTgt spid="231">
                                            <p:txEl>
                                              <p:pRg st="0" end="0"/>
                                            </p:txEl>
                                          </p:spTgt>
                                        </p:tgtEl>
                                      </p:cBhvr>
                                    </p:animEffect>
                                  </p:childTnLst>
                                </p:cTn>
                              </p:par>
                            </p:childTnLst>
                          </p:cTn>
                        </p:par>
                      </p:childTnLst>
                    </p:cTn>
                  </p:par>
                  <p:par>
                    <p:cTn id="214" fill="hold">
                      <p:stCondLst>
                        <p:cond delay="indefinite"/>
                      </p:stCondLst>
                      <p:childTnLst>
                        <p:par>
                          <p:cTn id="215" fill="hold">
                            <p:stCondLst>
                              <p:cond delay="0"/>
                            </p:stCondLst>
                            <p:childTnLst>
                              <p:par>
                                <p:cTn id="216" nodeType="clickEffect" fill="hold" presetClass="entr" presetID="10">
                                  <p:stCondLst>
                                    <p:cond delay="0"/>
                                  </p:stCondLst>
                                  <p:childTnLst>
                                    <p:set>
                                      <p:cBhvr>
                                        <p:cTn id="217" dur="1" fill="hold">
                                          <p:stCondLst>
                                            <p:cond delay="0"/>
                                          </p:stCondLst>
                                        </p:cTn>
                                        <p:tgtEl>
                                          <p:spTgt spid="231">
                                            <p:txEl>
                                              <p:pRg st="1" end="1"/>
                                            </p:txEl>
                                          </p:spTgt>
                                        </p:tgtEl>
                                        <p:attrNameLst>
                                          <p:attrName>style.visibility</p:attrName>
                                        </p:attrNameLst>
                                      </p:cBhvr>
                                      <p:to>
                                        <p:strVal val="visible"/>
                                      </p:to>
                                    </p:set>
                                    <p:animEffect filter="fade" transition="in">
                                      <p:cBhvr additive="repl">
                                        <p:cTn id="218" dur="2000"/>
                                        <p:tgtEl>
                                          <p:spTgt spid="231">
                                            <p:txEl>
                                              <p:pRg st="1" end="1"/>
                                            </p:txEl>
                                          </p:spTgt>
                                        </p:tgtEl>
                                      </p:cBhvr>
                                    </p:animEffec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0">
                                  <p:stCondLst>
                                    <p:cond delay="0"/>
                                  </p:stCondLst>
                                  <p:childTnLst>
                                    <p:set>
                                      <p:cBhvr>
                                        <p:cTn id="222" dur="1" fill="hold">
                                          <p:stCondLst>
                                            <p:cond delay="0"/>
                                          </p:stCondLst>
                                        </p:cTn>
                                        <p:tgtEl>
                                          <p:spTgt spid="231">
                                            <p:txEl>
                                              <p:pRg st="2" end="2"/>
                                            </p:txEl>
                                          </p:spTgt>
                                        </p:tgtEl>
                                        <p:attrNameLst>
                                          <p:attrName>style.visibility</p:attrName>
                                        </p:attrNameLst>
                                      </p:cBhvr>
                                      <p:to>
                                        <p:strVal val="visible"/>
                                      </p:to>
                                    </p:set>
                                    <p:animEffect filter="fade" transition="in">
                                      <p:cBhvr additive="repl">
                                        <p:cTn id="223" dur="2000"/>
                                        <p:tgtEl>
                                          <p:spTgt spid="231">
                                            <p:txEl>
                                              <p:pRg st="2" end="2"/>
                                            </p:txEl>
                                          </p:spTgt>
                                        </p:tgtEl>
                                      </p:cBhvr>
                                    </p:animEffect>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10">
                                  <p:stCondLst>
                                    <p:cond delay="0"/>
                                  </p:stCondLst>
                                  <p:childTnLst>
                                    <p:set>
                                      <p:cBhvr>
                                        <p:cTn id="227" dur="1" fill="hold">
                                          <p:stCondLst>
                                            <p:cond delay="0"/>
                                          </p:stCondLst>
                                        </p:cTn>
                                        <p:tgtEl>
                                          <p:spTgt spid="231">
                                            <p:txEl>
                                              <p:pRg st="3" end="3"/>
                                            </p:txEl>
                                          </p:spTgt>
                                        </p:tgtEl>
                                        <p:attrNameLst>
                                          <p:attrName>style.visibility</p:attrName>
                                        </p:attrNameLst>
                                      </p:cBhvr>
                                      <p:to>
                                        <p:strVal val="visible"/>
                                      </p:to>
                                    </p:set>
                                    <p:animEffect filter="fade" transition="in">
                                      <p:cBhvr additive="repl">
                                        <p:cTn id="228" dur="2000"/>
                                        <p:tgtEl>
                                          <p:spTgt spid="231">
                                            <p:txEl>
                                              <p:pRg st="3" end="3"/>
                                            </p:txEl>
                                          </p:spTgt>
                                        </p:tgtEl>
                                      </p:cBhvr>
                                    </p:animEffec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720" rIns="90720" tIns="44640" bIns="4464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Maintenance to repair software faults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Changing a system to correct deficiencies in the way meets its requirements.</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Maintenance to adapt software to a different operating environment</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Changing a system so that it operates in a different environment (computer, OS, etc.) from its initial implementation.</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Maintenance to add to or modify the system’s functionality</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Modifying the system to satisfy new requirements.</a:t>
            </a:r>
            <a:endParaRPr b="0" lang="en-US" sz="2000" spc="-1" strike="noStrike">
              <a:latin typeface="Arial"/>
            </a:endParaRPr>
          </a:p>
        </p:txBody>
      </p:sp>
      <p:sp>
        <p:nvSpPr>
          <p:cNvPr id="236" name="CustomShape 2"/>
          <p:cNvSpPr/>
          <p:nvPr/>
        </p:nvSpPr>
        <p:spPr>
          <a:xfrm>
            <a:off x="457200" y="274680"/>
            <a:ext cx="7292520" cy="1142280"/>
          </a:xfrm>
          <a:prstGeom prst="rect">
            <a:avLst/>
          </a:prstGeom>
          <a:noFill/>
          <a:ln w="9360">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latin typeface="Arial"/>
                <a:ea typeface="ＭＳ Ｐゴシック"/>
              </a:rPr>
              <a:t>Types of maintenance</a:t>
            </a:r>
            <a:endParaRPr b="0" lang="en-US" sz="2400" spc="-1" strike="noStrike">
              <a:latin typeface="Arial"/>
            </a:endParaRPr>
          </a:p>
        </p:txBody>
      </p:sp>
      <p:sp>
        <p:nvSpPr>
          <p:cNvPr id="23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CC7B967-24D1-4E1D-BAFF-4DF2226FC9E9}" type="slidenum">
              <a:rPr b="0" lang="en-US" sz="1200" spc="-1" strike="noStrike">
                <a:solidFill>
                  <a:srgbClr val="8b8b8b"/>
                </a:solidFill>
                <a:latin typeface="Calibri"/>
              </a:rPr>
              <a:t>&lt;number&gt;</a:t>
            </a:fld>
            <a:endParaRPr b="0" lang="en-US" sz="1200" spc="-1" strike="noStrike">
              <a:latin typeface="Arial"/>
            </a:endParaRPr>
          </a:p>
        </p:txBody>
      </p:sp>
      <p:sp>
        <p:nvSpPr>
          <p:cNvPr id="238"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245" dur="indefinite" restart="never" nodeType="tmRoot">
          <p:childTnLst>
            <p:seq>
              <p:cTn id="246" dur="indefinite" nodeType="mainSeq">
                <p:childTnLst>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235">
                                            <p:txEl>
                                              <p:pRg st="0" end="0"/>
                                            </p:txEl>
                                          </p:spTgt>
                                        </p:tgtEl>
                                        <p:attrNameLst>
                                          <p:attrName>style.visibility</p:attrName>
                                        </p:attrNameLst>
                                      </p:cBhvr>
                                      <p:to>
                                        <p:strVal val="visible"/>
                                      </p:to>
                                    </p:set>
                                  </p:childTnLst>
                                </p:cTn>
                              </p:par>
                              <p:par>
                                <p:cTn id="251" nodeType="withEffect" fill="hold" presetClass="entr" presetID="1">
                                  <p:stCondLst>
                                    <p:cond delay="0"/>
                                  </p:stCondLst>
                                  <p:childTnLst>
                                    <p:set>
                                      <p:cBhvr>
                                        <p:cTn id="252"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235">
                                            <p:txEl>
                                              <p:pRg st="2" end="2"/>
                                            </p:txEl>
                                          </p:spTgt>
                                        </p:tgtEl>
                                        <p:attrNameLst>
                                          <p:attrName>style.visibility</p:attrName>
                                        </p:attrNameLst>
                                      </p:cBhvr>
                                      <p:to>
                                        <p:strVal val="visible"/>
                                      </p:to>
                                    </p:set>
                                  </p:childTnLst>
                                </p:cTn>
                              </p:par>
                              <p:par>
                                <p:cTn id="257" nodeType="withEffect" fill="hold" presetClass="entr" presetID="1">
                                  <p:stCondLst>
                                    <p:cond delay="0"/>
                                  </p:stCondLst>
                                  <p:childTnLst>
                                    <p:set>
                                      <p:cBhvr>
                                        <p:cTn id="25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235">
                                            <p:txEl>
                                              <p:pRg st="4" end="4"/>
                                            </p:txEl>
                                          </p:spTgt>
                                        </p:tgtEl>
                                        <p:attrNameLst>
                                          <p:attrName>style.visibility</p:attrName>
                                        </p:attrNameLst>
                                      </p:cBhvr>
                                      <p:to>
                                        <p:strVal val="visible"/>
                                      </p:to>
                                    </p:set>
                                  </p:childTnLst>
                                </p:cTn>
                              </p:par>
                              <p:par>
                                <p:cTn id="263" nodeType="withEffect" fill="hold" presetClass="entr" presetID="1">
                                  <p:stCondLst>
                                    <p:cond delay="0"/>
                                  </p:stCondLst>
                                  <p:childTnLst>
                                    <p:set>
                                      <p:cBhvr>
                                        <p:cTn id="264"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Figure 9.8Maintenance effort distribution</a:t>
            </a:r>
            <a:endParaRPr b="0" lang="en-US" sz="2400" spc="-1" strike="noStrike">
              <a:latin typeface="Arial"/>
            </a:endParaRPr>
          </a:p>
        </p:txBody>
      </p:sp>
      <p:pic>
        <p:nvPicPr>
          <p:cNvPr id="240" name="Content Placeholder 3" descr=""/>
          <p:cNvPicPr/>
          <p:nvPr/>
        </p:nvPicPr>
        <p:blipFill>
          <a:blip r:embed="rId1"/>
          <a:srcRect l="-40910" t="0" r="-40910" b="0"/>
          <a:stretch/>
        </p:blipFill>
        <p:spPr>
          <a:xfrm>
            <a:off x="1258200" y="1989360"/>
            <a:ext cx="6028920" cy="3315240"/>
          </a:xfrm>
          <a:prstGeom prst="rect">
            <a:avLst/>
          </a:prstGeom>
          <a:ln>
            <a:noFill/>
          </a:ln>
        </p:spPr>
      </p:pic>
      <p:sp>
        <p:nvSpPr>
          <p:cNvPr id="24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786F196-C4EF-4E35-9B4B-D4018245456A}" type="slidenum">
              <a:rPr b="0" lang="en-US" sz="1200" spc="-1" strike="noStrike">
                <a:solidFill>
                  <a:srgbClr val="8b8b8b"/>
                </a:solidFill>
                <a:latin typeface="Calibri"/>
              </a:rPr>
              <a:t>&lt;number&gt;</a:t>
            </a:fld>
            <a:endParaRPr b="0" lang="en-US" sz="1200" spc="-1" strike="noStrike">
              <a:latin typeface="Arial"/>
            </a:endParaRPr>
          </a:p>
        </p:txBody>
      </p:sp>
      <p:sp>
        <p:nvSpPr>
          <p:cNvPr id="242"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265" dur="indefinite" restart="never" nodeType="tmRoot">
          <p:childTnLst>
            <p:seq>
              <p:cTn id="2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720" rIns="90720" tIns="44640" bIns="4464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Usually greater than development costs (2* to </a:t>
            </a:r>
            <a:br/>
            <a:r>
              <a:rPr b="0" lang="en-US" sz="2400" spc="-1" strike="noStrike">
                <a:solidFill>
                  <a:srgbClr val="46424d"/>
                </a:solidFill>
                <a:latin typeface="Arial"/>
                <a:ea typeface="ＭＳ Ｐゴシック"/>
              </a:rPr>
              <a:t>100* depending on the application).</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Affected by both technical and non-technical </a:t>
            </a:r>
            <a:br/>
            <a:r>
              <a:rPr b="0" lang="en-US" sz="2400" spc="-1" strike="noStrike">
                <a:solidFill>
                  <a:srgbClr val="46424d"/>
                </a:solidFill>
                <a:latin typeface="Arial"/>
                <a:ea typeface="ＭＳ Ｐゴシック"/>
              </a:rPr>
              <a:t>factors.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Increases as software is maintained. </a:t>
            </a:r>
            <a:br/>
            <a:r>
              <a:rPr b="0" lang="en-US" sz="2400" spc="-1" strike="noStrike">
                <a:solidFill>
                  <a:srgbClr val="46424d"/>
                </a:solidFill>
                <a:latin typeface="Arial"/>
                <a:ea typeface="ＭＳ Ｐゴシック"/>
              </a:rPr>
              <a:t>Maintenance corrupts the software structure so </a:t>
            </a:r>
            <a:br/>
            <a:r>
              <a:rPr b="0" lang="en-US" sz="2400" spc="-1" strike="noStrike">
                <a:solidFill>
                  <a:srgbClr val="46424d"/>
                </a:solidFill>
                <a:latin typeface="Arial"/>
                <a:ea typeface="ＭＳ Ｐゴシック"/>
              </a:rPr>
              <a:t>makes further maintenance more difficult.</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Ageing software can have high support costs </a:t>
            </a:r>
            <a:br/>
            <a:r>
              <a:rPr b="0" lang="en-US" sz="2400" spc="-1" strike="noStrike">
                <a:solidFill>
                  <a:srgbClr val="46424d"/>
                </a:solidFill>
                <a:latin typeface="Arial"/>
                <a:ea typeface="ＭＳ Ｐゴシック"/>
              </a:rPr>
              <a:t>(e.g. old languages, compilers etc.).</a:t>
            </a:r>
            <a:endParaRPr b="0" lang="en-US" sz="2400" spc="-1" strike="noStrike">
              <a:latin typeface="Arial"/>
            </a:endParaRPr>
          </a:p>
        </p:txBody>
      </p:sp>
      <p:sp>
        <p:nvSpPr>
          <p:cNvPr id="244" name="CustomShape 2"/>
          <p:cNvSpPr/>
          <p:nvPr/>
        </p:nvSpPr>
        <p:spPr>
          <a:xfrm>
            <a:off x="457200" y="274680"/>
            <a:ext cx="7292520" cy="1142280"/>
          </a:xfrm>
          <a:prstGeom prst="rect">
            <a:avLst/>
          </a:prstGeom>
          <a:noFill/>
          <a:ln w="9360">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latin typeface="Arial"/>
                <a:ea typeface="ＭＳ Ｐゴシック"/>
              </a:rPr>
              <a:t>Maintenance costs</a:t>
            </a:r>
            <a:endParaRPr b="0" lang="en-US" sz="2400" spc="-1" strike="noStrike">
              <a:latin typeface="Arial"/>
            </a:endParaRPr>
          </a:p>
        </p:txBody>
      </p:sp>
      <p:sp>
        <p:nvSpPr>
          <p:cNvPr id="24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68CB6F8-1508-447B-B322-D86C4E57C3D9}" type="slidenum">
              <a:rPr b="0" lang="en-US" sz="1200" spc="-1" strike="noStrike">
                <a:solidFill>
                  <a:srgbClr val="8b8b8b"/>
                </a:solidFill>
                <a:latin typeface="Calibri"/>
              </a:rPr>
              <a:t>&lt;number&gt;</a:t>
            </a:fld>
            <a:endParaRPr b="0" lang="en-US" sz="1200" spc="-1" strike="noStrike">
              <a:latin typeface="Arial"/>
            </a:endParaRPr>
          </a:p>
        </p:txBody>
      </p:sp>
      <p:sp>
        <p:nvSpPr>
          <p:cNvPr id="246"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267" dur="indefinite" restart="never" nodeType="tmRoot">
          <p:childTnLst>
            <p:seq>
              <p:cTn id="268" dur="indefinite" nodeType="mainSeq">
                <p:childTnLst>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243">
                                            <p:txEl>
                                              <p:pRg st="0" end="0"/>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243">
                                            <p:txEl>
                                              <p:pRg st="1" end="1"/>
                                            </p:txEl>
                                          </p:spTgt>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243">
                                            <p:txEl>
                                              <p:pRg st="2" end="2"/>
                                            </p:txEl>
                                          </p:spTgt>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24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Figure 9.9Development and maintenance costs</a:t>
            </a:r>
            <a:endParaRPr b="0" lang="en-US" sz="2400" spc="-1" strike="noStrike">
              <a:latin typeface="Arial"/>
            </a:endParaRPr>
          </a:p>
        </p:txBody>
      </p:sp>
      <p:pic>
        <p:nvPicPr>
          <p:cNvPr id="248" name="Content Placeholder 3" descr=""/>
          <p:cNvPicPr/>
          <p:nvPr/>
        </p:nvPicPr>
        <p:blipFill>
          <a:blip r:embed="rId1"/>
          <a:srcRect l="0" t="-17588" r="0" b="-17588"/>
          <a:stretch/>
        </p:blipFill>
        <p:spPr>
          <a:xfrm>
            <a:off x="1292400" y="1932120"/>
            <a:ext cx="6578280" cy="3617280"/>
          </a:xfrm>
          <a:prstGeom prst="rect">
            <a:avLst/>
          </a:prstGeom>
          <a:ln>
            <a:noFill/>
          </a:ln>
        </p:spPr>
      </p:pic>
      <p:sp>
        <p:nvSpPr>
          <p:cNvPr id="249"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21D942A-AC73-4A73-837C-3E9D12B957B9}" type="slidenum">
              <a:rPr b="0" lang="en-US" sz="1200" spc="-1" strike="noStrike">
                <a:solidFill>
                  <a:srgbClr val="8b8b8b"/>
                </a:solidFill>
                <a:latin typeface="Calibri"/>
              </a:rPr>
              <a:t>&lt;number&gt;</a:t>
            </a:fld>
            <a:endParaRPr b="0" lang="en-US" sz="1200" spc="-1" strike="noStrike">
              <a:latin typeface="Arial"/>
            </a:endParaRPr>
          </a:p>
        </p:txBody>
      </p:sp>
      <p:sp>
        <p:nvSpPr>
          <p:cNvPr id="250"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285" dur="indefinite" restart="never" nodeType="tmRoot">
          <p:childTnLst>
            <p:seq>
              <p:cTn id="286"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534960" y="1530360"/>
            <a:ext cx="8111520" cy="4358520"/>
          </a:xfrm>
          <a:prstGeom prst="rect">
            <a:avLst/>
          </a:prstGeom>
          <a:noFill/>
          <a:ln>
            <a:solidFill>
              <a:srgbClr val="404040"/>
            </a:solidFill>
          </a:ln>
        </p:spPr>
        <p:style>
          <a:lnRef idx="0"/>
          <a:fillRef idx="0"/>
          <a:effectRef idx="0"/>
          <a:fontRef idx="minor"/>
        </p:style>
        <p:txBody>
          <a:bodyPr lIns="90720" rIns="90720" tIns="44640" bIns="44640"/>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Team stability</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Maintenance costs are reduced if the same staff are involved with them for some time.</a:t>
            </a:r>
            <a:endParaRPr b="0" lang="en-US" sz="20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Contractual responsibility</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developers of a system may have no contractual responsibility for maintenance so there is no incentive to design for future change.</a:t>
            </a:r>
            <a:endParaRPr b="0" lang="en-US" sz="20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Staff skills</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Maintenance staff are often inexperienced and have limited domain knowledge.</a:t>
            </a:r>
            <a:endParaRPr b="0" lang="en-US" sz="20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Program age and structure</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As programs age, their structure is degraded and they become harder to understand and change.</a:t>
            </a:r>
            <a:endParaRPr b="0" lang="en-US" sz="2000" spc="-1" strike="noStrike">
              <a:latin typeface="Arial"/>
            </a:endParaRPr>
          </a:p>
        </p:txBody>
      </p:sp>
      <p:sp>
        <p:nvSpPr>
          <p:cNvPr id="252" name="CustomShape 2"/>
          <p:cNvSpPr/>
          <p:nvPr/>
        </p:nvSpPr>
        <p:spPr>
          <a:xfrm>
            <a:off x="457200" y="274680"/>
            <a:ext cx="7292520" cy="1142280"/>
          </a:xfrm>
          <a:prstGeom prst="rect">
            <a:avLst/>
          </a:prstGeom>
          <a:noFill/>
          <a:ln w="9360">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latin typeface="Arial"/>
                <a:ea typeface="ＭＳ Ｐゴシック"/>
              </a:rPr>
              <a:t>Maintenance cost factors</a:t>
            </a:r>
            <a:endParaRPr b="0" lang="en-US" sz="2400" spc="-1" strike="noStrike">
              <a:latin typeface="Arial"/>
            </a:endParaRPr>
          </a:p>
        </p:txBody>
      </p:sp>
      <p:sp>
        <p:nvSpPr>
          <p:cNvPr id="25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84CF3F3-6440-4A9D-BBDF-E19FCA34CCED}" type="slidenum">
              <a:rPr b="0" lang="en-US" sz="1200" spc="-1" strike="noStrike">
                <a:solidFill>
                  <a:srgbClr val="8b8b8b"/>
                </a:solidFill>
                <a:latin typeface="Calibri"/>
              </a:rPr>
              <a:t>&lt;number&gt;</a:t>
            </a:fld>
            <a:endParaRPr b="0" lang="en-US" sz="1200" spc="-1" strike="noStrike">
              <a:latin typeface="Arial"/>
            </a:endParaRPr>
          </a:p>
        </p:txBody>
      </p:sp>
      <p:sp>
        <p:nvSpPr>
          <p:cNvPr id="254"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287" dur="indefinite" restart="never" nodeType="tmRoot">
          <p:childTnLst>
            <p:seq>
              <p:cTn id="288" dur="indefinite" nodeType="mainSeq">
                <p:childTnLst>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251">
                                            <p:txEl>
                                              <p:pRg st="0" end="0"/>
                                            </p:txEl>
                                          </p:spTgt>
                                        </p:tgtEl>
                                        <p:attrNameLst>
                                          <p:attrName>style.visibility</p:attrName>
                                        </p:attrNameLst>
                                      </p:cBhvr>
                                      <p:to>
                                        <p:strVal val="visible"/>
                                      </p:to>
                                    </p:set>
                                  </p:childTnLst>
                                </p:cTn>
                              </p:par>
                              <p:par>
                                <p:cTn id="293" nodeType="withEffect" fill="hold" presetClass="entr" presetID="1">
                                  <p:stCondLst>
                                    <p:cond delay="0"/>
                                  </p:stCondLst>
                                  <p:childTnLst>
                                    <p:set>
                                      <p:cBhvr>
                                        <p:cTn id="294" dur="1" fill="hold">
                                          <p:stCondLst>
                                            <p:cond delay="0"/>
                                          </p:stCondLst>
                                        </p:cTn>
                                        <p:tgtEl>
                                          <p:spTgt spid="251">
                                            <p:txEl>
                                              <p:pRg st="1" end="1"/>
                                            </p:txEl>
                                          </p:spTgt>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251">
                                            <p:txEl>
                                              <p:pRg st="2" end="2"/>
                                            </p:txEl>
                                          </p:spTgt>
                                        </p:tgtEl>
                                        <p:attrNameLst>
                                          <p:attrName>style.visibility</p:attrName>
                                        </p:attrNameLst>
                                      </p:cBhvr>
                                      <p:to>
                                        <p:strVal val="visible"/>
                                      </p:to>
                                    </p:set>
                                  </p:childTnLst>
                                </p:cTn>
                              </p:par>
                              <p:par>
                                <p:cTn id="299" nodeType="withEffect" fill="hold" presetClass="entr" presetID="1">
                                  <p:stCondLst>
                                    <p:cond delay="0"/>
                                  </p:stCondLst>
                                  <p:childTnLst>
                                    <p:set>
                                      <p:cBhvr>
                                        <p:cTn id="300" dur="1" fill="hold">
                                          <p:stCondLst>
                                            <p:cond delay="0"/>
                                          </p:stCondLst>
                                        </p:cTn>
                                        <p:tgtEl>
                                          <p:spTgt spid="251">
                                            <p:txEl>
                                              <p:pRg st="3" end="3"/>
                                            </p:txEl>
                                          </p:spTgt>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251">
                                            <p:txEl>
                                              <p:pRg st="4" end="4"/>
                                            </p:txEl>
                                          </p:spTgt>
                                        </p:tgtEl>
                                        <p:attrNameLst>
                                          <p:attrName>style.visibility</p:attrName>
                                        </p:attrNameLst>
                                      </p:cBhvr>
                                      <p:to>
                                        <p:strVal val="visible"/>
                                      </p:to>
                                    </p:set>
                                  </p:childTnLst>
                                </p:cTn>
                              </p:par>
                              <p:par>
                                <p:cTn id="305" nodeType="withEffect" fill="hold" presetClass="entr" presetID="1">
                                  <p:stCondLst>
                                    <p:cond delay="0"/>
                                  </p:stCondLst>
                                  <p:childTnLst>
                                    <p:set>
                                      <p:cBhvr>
                                        <p:cTn id="306" dur="1" fill="hold">
                                          <p:stCondLst>
                                            <p:cond delay="0"/>
                                          </p:stCondLst>
                                        </p:cTn>
                                        <p:tgtEl>
                                          <p:spTgt spid="251">
                                            <p:txEl>
                                              <p:pRg st="5" end="5"/>
                                            </p:txEl>
                                          </p:spTgt>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251">
                                            <p:txEl>
                                              <p:pRg st="6" end="6"/>
                                            </p:txEl>
                                          </p:spTgt>
                                        </p:tgtEl>
                                        <p:attrNameLst>
                                          <p:attrName>style.visibility</p:attrName>
                                        </p:attrNameLst>
                                      </p:cBhvr>
                                      <p:to>
                                        <p:strVal val="visible"/>
                                      </p:to>
                                    </p:set>
                                  </p:childTnLst>
                                </p:cTn>
                              </p:par>
                              <p:par>
                                <p:cTn id="311" nodeType="withEffect" fill="hold" presetClass="entr" presetID="1">
                                  <p:stCondLst>
                                    <p:cond delay="0"/>
                                  </p:stCondLst>
                                  <p:childTnLst>
                                    <p:set>
                                      <p:cBhvr>
                                        <p:cTn id="312" dur="1" fill="hold">
                                          <p:stCondLst>
                                            <p:cond delay="0"/>
                                          </p:stCondLst>
                                        </p:cTn>
                                        <p:tgtEl>
                                          <p:spTgt spid="251">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Maintenance prediction</a:t>
            </a:r>
            <a:endParaRPr b="0" lang="en-US" sz="2400" spc="-1" strike="noStrike">
              <a:latin typeface="Arial"/>
            </a:endParaRPr>
          </a:p>
        </p:txBody>
      </p:sp>
      <p:sp>
        <p:nvSpPr>
          <p:cNvPr id="256" name="CustomShape 2"/>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Maintenance prediction is concerned with assessing which parts of the system may cause problems and have high maintenance costs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Change acceptance depends on the maintainability of the components affected by the change;</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Implementing changes degrades the system and reduces its maintainability;</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Maintenance costs depend on the number of changes and costs of change depend on maintainability.</a:t>
            </a:r>
            <a:endParaRPr b="0" lang="en-US" sz="2000" spc="-1" strike="noStrike">
              <a:latin typeface="Arial"/>
            </a:endParaRPr>
          </a:p>
        </p:txBody>
      </p:sp>
      <p:sp>
        <p:nvSpPr>
          <p:cNvPr id="25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A8AA35B-56E9-4ED4-8D77-78D4D65F5617}" type="slidenum">
              <a:rPr b="0" lang="en-US" sz="1200" spc="-1" strike="noStrike">
                <a:solidFill>
                  <a:srgbClr val="8b8b8b"/>
                </a:solidFill>
                <a:latin typeface="Calibri"/>
              </a:rPr>
              <a:t>&lt;number&gt;</a:t>
            </a:fld>
            <a:endParaRPr b="0" lang="en-US" sz="1200" spc="-1" strike="noStrike">
              <a:latin typeface="Arial"/>
            </a:endParaRPr>
          </a:p>
        </p:txBody>
      </p:sp>
      <p:sp>
        <p:nvSpPr>
          <p:cNvPr id="258"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313" dur="indefinite" restart="never" nodeType="tmRoot">
          <p:childTnLst>
            <p:seq>
              <p:cTn id="314" dur="indefinite" nodeType="mainSeq">
                <p:childTnLst>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256">
                                            <p:txEl>
                                              <p:pRg st="0" end="0"/>
                                            </p:txEl>
                                          </p:spTgt>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256">
                                            <p:txEl>
                                              <p:pRg st="2" end="2"/>
                                            </p:txEl>
                                          </p:spTgt>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Maintenance prediction</a:t>
            </a:r>
            <a:endParaRPr b="0" lang="en-US" sz="2400" spc="-1" strike="noStrike">
              <a:latin typeface="Arial"/>
            </a:endParaRPr>
          </a:p>
        </p:txBody>
      </p:sp>
      <p:pic>
        <p:nvPicPr>
          <p:cNvPr id="260" name="Content Placeholder 3" descr=""/>
          <p:cNvPicPr/>
          <p:nvPr/>
        </p:nvPicPr>
        <p:blipFill>
          <a:blip r:embed="rId1"/>
          <a:srcRect l="0" t="-5542" r="0" b="-5542"/>
          <a:stretch/>
        </p:blipFill>
        <p:spPr>
          <a:xfrm>
            <a:off x="457200" y="1600200"/>
            <a:ext cx="8228880" cy="4525200"/>
          </a:xfrm>
          <a:prstGeom prst="rect">
            <a:avLst/>
          </a:prstGeom>
          <a:ln>
            <a:noFill/>
          </a:ln>
        </p:spPr>
      </p:pic>
      <p:sp>
        <p:nvSpPr>
          <p:cNvPr id="26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8B2888E-94B7-48FA-9063-C0C1C39342B3}" type="slidenum">
              <a:rPr b="0" lang="en-US" sz="1200" spc="-1" strike="noStrike">
                <a:solidFill>
                  <a:srgbClr val="8b8b8b"/>
                </a:solidFill>
                <a:latin typeface="Calibri"/>
              </a:rPr>
              <a:t>&lt;number&gt;</a:t>
            </a:fld>
            <a:endParaRPr b="0" lang="en-US" sz="1200" spc="-1" strike="noStrike">
              <a:latin typeface="Arial"/>
            </a:endParaRPr>
          </a:p>
        </p:txBody>
      </p:sp>
      <p:sp>
        <p:nvSpPr>
          <p:cNvPr id="262"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331" dur="indefinite" restart="never" nodeType="tmRoot">
          <p:childTnLst>
            <p:seq>
              <p:cTn id="332"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Change prediction</a:t>
            </a:r>
            <a:endParaRPr b="0" lang="en-US" sz="2400" spc="-1" strike="noStrike">
              <a:latin typeface="Arial"/>
            </a:endParaRPr>
          </a:p>
        </p:txBody>
      </p:sp>
      <p:sp>
        <p:nvSpPr>
          <p:cNvPr id="264" name="CustomShape 2"/>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Predicting the number of changes requires and understanding of the relationships between a system and its environment.</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Tightly coupled systems require changes whenever the environment is changed.</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Factors influencing this relationship are</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Number and complexity of system interfaces;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Number of inherently volatile system requirements;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business processes where the system is used.</a:t>
            </a:r>
            <a:endParaRPr b="0" lang="en-US" sz="2000" spc="-1" strike="noStrike">
              <a:latin typeface="Arial"/>
            </a:endParaRPr>
          </a:p>
        </p:txBody>
      </p:sp>
      <p:sp>
        <p:nvSpPr>
          <p:cNvPr id="26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8C1CE58-1A54-48E5-8BA7-8C703CA0D6D6}" type="slidenum">
              <a:rPr b="0" lang="en-US" sz="1200" spc="-1" strike="noStrike">
                <a:solidFill>
                  <a:srgbClr val="8b8b8b"/>
                </a:solidFill>
                <a:latin typeface="Calibri"/>
              </a:rPr>
              <a:t>&lt;number&gt;</a:t>
            </a:fld>
            <a:endParaRPr b="0" lang="en-US" sz="1200" spc="-1" strike="noStrike">
              <a:latin typeface="Arial"/>
            </a:endParaRPr>
          </a:p>
        </p:txBody>
      </p:sp>
      <p:sp>
        <p:nvSpPr>
          <p:cNvPr id="266"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333" dur="indefinite" restart="never" nodeType="tmRoot">
          <p:childTnLst>
            <p:seq>
              <p:cTn id="334" dur="indefinite" nodeType="mainSeq">
                <p:childTnLst>
                  <p:par>
                    <p:cTn id="335" fill="hold">
                      <p:stCondLst>
                        <p:cond delay="indefinite"/>
                      </p:stCondLst>
                      <p:childTnLst>
                        <p:par>
                          <p:cTn id="336" fill="hold">
                            <p:stCondLst>
                              <p:cond delay="0"/>
                            </p:stCondLst>
                            <p:childTnLst>
                              <p:par>
                                <p:cTn id="337" nodeType="clickEffect" fill="hold" presetClass="entr" presetID="1">
                                  <p:stCondLst>
                                    <p:cond delay="0"/>
                                  </p:stCondLst>
                                  <p:childTnLst>
                                    <p:set>
                                      <p:cBhvr>
                                        <p:cTn id="338" dur="1" fill="hold">
                                          <p:stCondLst>
                                            <p:cond delay="0"/>
                                          </p:stCondLst>
                                        </p:cTn>
                                        <p:tgtEl>
                                          <p:spTgt spid="264">
                                            <p:txEl>
                                              <p:pRg st="0" end="0"/>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nodeType="clickEffect" fill="hold" presetClass="entr" presetID="1">
                                  <p:stCondLst>
                                    <p:cond delay="0"/>
                                  </p:stCondLst>
                                  <p:childTnLst>
                                    <p:set>
                                      <p:cBhvr>
                                        <p:cTn id="342" dur="1" fill="hold">
                                          <p:stCondLst>
                                            <p:cond delay="0"/>
                                          </p:stCondLst>
                                        </p:cTn>
                                        <p:tgtEl>
                                          <p:spTgt spid="264">
                                            <p:txEl>
                                              <p:pRg st="1" end="1"/>
                                            </p:txEl>
                                          </p:spTgt>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264">
                                            <p:txEl>
                                              <p:pRg st="2" end="2"/>
                                            </p:txEl>
                                          </p:spTgt>
                                        </p:tgtEl>
                                        <p:attrNameLst>
                                          <p:attrName>style.visibility</p:attrName>
                                        </p:attrNameLst>
                                      </p:cBhvr>
                                      <p:to>
                                        <p:strVal val="visible"/>
                                      </p:to>
                                    </p:set>
                                  </p:childTnLst>
                                </p:cTn>
                              </p:par>
                              <p:par>
                                <p:cTn id="347" nodeType="withEffect" fill="hold" presetClass="entr" presetID="1">
                                  <p:stCondLst>
                                    <p:cond delay="0"/>
                                  </p:stCondLst>
                                  <p:childTnLst>
                                    <p:set>
                                      <p:cBhvr>
                                        <p:cTn id="348" dur="1" fill="hold">
                                          <p:stCondLst>
                                            <p:cond delay="0"/>
                                          </p:stCondLst>
                                        </p:cTn>
                                        <p:tgtEl>
                                          <p:spTgt spid="264">
                                            <p:txEl>
                                              <p:pRg st="3" end="3"/>
                                            </p:txEl>
                                          </p:spTgt>
                                        </p:tgtEl>
                                        <p:attrNameLst>
                                          <p:attrName>style.visibility</p:attrName>
                                        </p:attrNameLst>
                                      </p:cBhvr>
                                      <p:to>
                                        <p:strVal val="visible"/>
                                      </p:to>
                                    </p:set>
                                  </p:childTnLst>
                                </p:cTn>
                              </p:par>
                              <p:par>
                                <p:cTn id="349" nodeType="withEffect" fill="hold" presetClass="entr" presetID="1">
                                  <p:stCondLst>
                                    <p:cond delay="0"/>
                                  </p:stCondLst>
                                  <p:childTnLst>
                                    <p:set>
                                      <p:cBhvr>
                                        <p:cTn id="350" dur="1" fill="hold">
                                          <p:stCondLst>
                                            <p:cond delay="0"/>
                                          </p:stCondLst>
                                        </p:cTn>
                                        <p:tgtEl>
                                          <p:spTgt spid="264">
                                            <p:txEl>
                                              <p:pRg st="4" end="4"/>
                                            </p:txEl>
                                          </p:spTgt>
                                        </p:tgtEl>
                                        <p:attrNameLst>
                                          <p:attrName>style.visibility</p:attrName>
                                        </p:attrNameLst>
                                      </p:cBhvr>
                                      <p:to>
                                        <p:strVal val="visible"/>
                                      </p:to>
                                    </p:set>
                                  </p:childTnLst>
                                </p:cTn>
                              </p:par>
                              <p:par>
                                <p:cTn id="351" nodeType="withEffect" fill="hold" presetClass="entr" presetID="1">
                                  <p:stCondLst>
                                    <p:cond delay="0"/>
                                  </p:stCondLst>
                                  <p:childTnLst>
                                    <p:set>
                                      <p:cBhvr>
                                        <p:cTn id="352" dur="1" fill="hold">
                                          <p:stCondLst>
                                            <p:cond delay="0"/>
                                          </p:stCondLst>
                                        </p:cTn>
                                        <p:tgtEl>
                                          <p:spTgt spid="264">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Software Evolution</a:t>
            </a:r>
            <a:endParaRPr b="0" lang="en-US" sz="2400" spc="-1" strike="noStrike">
              <a:latin typeface="Arial"/>
            </a:endParaRPr>
          </a:p>
        </p:txBody>
      </p:sp>
      <p:sp>
        <p:nvSpPr>
          <p:cNvPr id="13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 software engineering, software evolution is referred to as the process of developing, maintaining and updating software for various reasons. </a:t>
            </a: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Complexity metrics</a:t>
            </a:r>
            <a:endParaRPr b="0" lang="en-US" sz="2400" spc="-1" strike="noStrike">
              <a:latin typeface="Arial"/>
            </a:endParaRPr>
          </a:p>
        </p:txBody>
      </p:sp>
      <p:sp>
        <p:nvSpPr>
          <p:cNvPr id="268" name="CustomShape 2"/>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Predictions of maintainability can be made by assessing the complexity of system components.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Studies have shown that most maintenance effort is spent on a relatively small number of system components.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Complexity depends on</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Complexity of control structures;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Complexity of data structures;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Object, method (procedure) and module size.</a:t>
            </a:r>
            <a:endParaRPr b="0" lang="en-US" sz="2000" spc="-1" strike="noStrike">
              <a:latin typeface="Arial"/>
            </a:endParaRPr>
          </a:p>
        </p:txBody>
      </p:sp>
      <p:sp>
        <p:nvSpPr>
          <p:cNvPr id="26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EA73EF1-A758-4586-924F-D3ABF7A56FB7}" type="slidenum">
              <a:rPr b="0" lang="en-US" sz="1200" spc="-1" strike="noStrike">
                <a:solidFill>
                  <a:srgbClr val="8b8b8b"/>
                </a:solidFill>
                <a:latin typeface="Calibri"/>
              </a:rPr>
              <a:t>&lt;number&gt;</a:t>
            </a:fld>
            <a:endParaRPr b="0" lang="en-US" sz="1200" spc="-1" strike="noStrike">
              <a:latin typeface="Arial"/>
            </a:endParaRPr>
          </a:p>
        </p:txBody>
      </p:sp>
      <p:sp>
        <p:nvSpPr>
          <p:cNvPr id="270"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353" dur="indefinite" restart="never" nodeType="tmRoot">
          <p:childTnLst>
            <p:seq>
              <p:cTn id="354" dur="indefinite" nodeType="mainSeq">
                <p:childTnLst>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268">
                                            <p:txEl>
                                              <p:pRg st="2" end="2"/>
                                            </p:txEl>
                                          </p:spTgt>
                                        </p:tgtEl>
                                        <p:attrNameLst>
                                          <p:attrName>style.visibility</p:attrName>
                                        </p:attrNameLst>
                                      </p:cBhvr>
                                      <p:to>
                                        <p:strVal val="visible"/>
                                      </p:to>
                                    </p:set>
                                  </p:childTnLst>
                                </p:cTn>
                              </p:par>
                              <p:par>
                                <p:cTn id="367" nodeType="withEffect" fill="hold" presetClass="entr" presetID="1">
                                  <p:stCondLst>
                                    <p:cond delay="0"/>
                                  </p:stCondLst>
                                  <p:childTnLst>
                                    <p:set>
                                      <p:cBhvr>
                                        <p:cTn id="368" dur="1" fill="hold">
                                          <p:stCondLst>
                                            <p:cond delay="0"/>
                                          </p:stCondLst>
                                        </p:cTn>
                                        <p:tgtEl>
                                          <p:spTgt spid="268">
                                            <p:txEl>
                                              <p:pRg st="3" end="3"/>
                                            </p:txEl>
                                          </p:spTgt>
                                        </p:tgtEl>
                                        <p:attrNameLst>
                                          <p:attrName>style.visibility</p:attrName>
                                        </p:attrNameLst>
                                      </p:cBhvr>
                                      <p:to>
                                        <p:strVal val="visible"/>
                                      </p:to>
                                    </p:set>
                                  </p:childTnLst>
                                </p:cTn>
                              </p:par>
                              <p:par>
                                <p:cTn id="369" nodeType="withEffect" fill="hold" presetClass="entr" presetID="1">
                                  <p:stCondLst>
                                    <p:cond delay="0"/>
                                  </p:stCondLst>
                                  <p:childTnLst>
                                    <p:set>
                                      <p:cBhvr>
                                        <p:cTn id="370" dur="1" fill="hold">
                                          <p:stCondLst>
                                            <p:cond delay="0"/>
                                          </p:stCondLst>
                                        </p:cTn>
                                        <p:tgtEl>
                                          <p:spTgt spid="268">
                                            <p:txEl>
                                              <p:pRg st="4" end="4"/>
                                            </p:txEl>
                                          </p:spTgt>
                                        </p:tgtEl>
                                        <p:attrNameLst>
                                          <p:attrName>style.visibility</p:attrName>
                                        </p:attrNameLst>
                                      </p:cBhvr>
                                      <p:to>
                                        <p:strVal val="visible"/>
                                      </p:to>
                                    </p:set>
                                  </p:childTnLst>
                                </p:cTn>
                              </p:par>
                              <p:par>
                                <p:cTn id="371" nodeType="withEffect" fill="hold" presetClass="entr" presetID="1">
                                  <p:stCondLst>
                                    <p:cond delay="0"/>
                                  </p:stCondLst>
                                  <p:childTnLst>
                                    <p:set>
                                      <p:cBhvr>
                                        <p:cTn id="372"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457200" y="274680"/>
            <a:ext cx="7292520" cy="1142280"/>
          </a:xfrm>
          <a:prstGeom prst="rect">
            <a:avLst/>
          </a:prstGeom>
          <a:noFill/>
          <a:ln w="9360">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latin typeface="Arial"/>
                <a:ea typeface="ＭＳ Ｐゴシック"/>
              </a:rPr>
              <a:t>Process metrics</a:t>
            </a:r>
            <a:endParaRPr b="0" lang="en-US" sz="2400" spc="-1" strike="noStrike">
              <a:latin typeface="Arial"/>
            </a:endParaRPr>
          </a:p>
        </p:txBody>
      </p:sp>
      <p:sp>
        <p:nvSpPr>
          <p:cNvPr id="272" name="CustomShape 2"/>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720" rIns="90720" tIns="44640" bIns="4464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Process metrics may be used to assess maintainability</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Number of requests for corrective maintenance;</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Average time required for impact analysis;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Average time taken to implement a change request;</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Number of outstanding change requests.</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If any or all of these is increasing, this may indicate a decline in maintainability.</a:t>
            </a:r>
            <a:endParaRPr b="0" lang="en-US" sz="2400" spc="-1" strike="noStrike">
              <a:latin typeface="Arial"/>
            </a:endParaRPr>
          </a:p>
        </p:txBody>
      </p:sp>
      <p:sp>
        <p:nvSpPr>
          <p:cNvPr id="27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76B6EAE-19CB-4415-BD97-64F30CD19207}" type="slidenum">
              <a:rPr b="0" lang="en-US" sz="1200" spc="-1" strike="noStrike">
                <a:solidFill>
                  <a:srgbClr val="8b8b8b"/>
                </a:solidFill>
                <a:latin typeface="Calibri"/>
              </a:rPr>
              <a:t>&lt;number&gt;</a:t>
            </a:fld>
            <a:endParaRPr b="0" lang="en-US" sz="1200" spc="-1" strike="noStrike">
              <a:latin typeface="Arial"/>
            </a:endParaRPr>
          </a:p>
        </p:txBody>
      </p:sp>
      <p:sp>
        <p:nvSpPr>
          <p:cNvPr id="274"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373" dur="indefinite" restart="never" nodeType="tmRoot">
          <p:childTnLst>
            <p:seq>
              <p:cTn id="374" dur="indefinite" nodeType="mainSeq">
                <p:childTnLst>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272">
                                            <p:txEl>
                                              <p:pRg st="1" end="1"/>
                                            </p:txEl>
                                          </p:spTgt>
                                        </p:tgtEl>
                                        <p:attrNameLst>
                                          <p:attrName>style.visibility</p:attrName>
                                        </p:attrNameLst>
                                      </p:cBhvr>
                                      <p:to>
                                        <p:strVal val="visible"/>
                                      </p:to>
                                    </p:set>
                                  </p:childTnLst>
                                </p:cTn>
                              </p:par>
                              <p:par>
                                <p:cTn id="383" nodeType="withEffect" fill="hold" presetClass="entr" presetID="1">
                                  <p:stCondLst>
                                    <p:cond delay="0"/>
                                  </p:stCondLst>
                                  <p:childTnLst>
                                    <p:set>
                                      <p:cBhvr>
                                        <p:cTn id="384" dur="1" fill="hold">
                                          <p:stCondLst>
                                            <p:cond delay="0"/>
                                          </p:stCondLst>
                                        </p:cTn>
                                        <p:tgtEl>
                                          <p:spTgt spid="272">
                                            <p:txEl>
                                              <p:pRg st="2" end="2"/>
                                            </p:txEl>
                                          </p:spTgt>
                                        </p:tgtEl>
                                        <p:attrNameLst>
                                          <p:attrName>style.visibility</p:attrName>
                                        </p:attrNameLst>
                                      </p:cBhvr>
                                      <p:to>
                                        <p:strVal val="visible"/>
                                      </p:to>
                                    </p:set>
                                  </p:childTnLst>
                                </p:cTn>
                              </p:par>
                              <p:par>
                                <p:cTn id="385" nodeType="withEffect" fill="hold" presetClass="entr" presetID="1">
                                  <p:stCondLst>
                                    <p:cond delay="0"/>
                                  </p:stCondLst>
                                  <p:childTnLst>
                                    <p:set>
                                      <p:cBhvr>
                                        <p:cTn id="386" dur="1" fill="hold">
                                          <p:stCondLst>
                                            <p:cond delay="0"/>
                                          </p:stCondLst>
                                        </p:cTn>
                                        <p:tgtEl>
                                          <p:spTgt spid="272">
                                            <p:txEl>
                                              <p:pRg st="3" end="3"/>
                                            </p:txEl>
                                          </p:spTgt>
                                        </p:tgtEl>
                                        <p:attrNameLst>
                                          <p:attrName>style.visibility</p:attrName>
                                        </p:attrNameLst>
                                      </p:cBhvr>
                                      <p:to>
                                        <p:strVal val="visible"/>
                                      </p:to>
                                    </p:set>
                                  </p:childTnLst>
                                </p:cTn>
                              </p:par>
                              <p:par>
                                <p:cTn id="387" nodeType="withEffect" fill="hold" presetClass="entr" presetID="1">
                                  <p:stCondLst>
                                    <p:cond delay="0"/>
                                  </p:stCondLst>
                                  <p:childTnLst>
                                    <p:set>
                                      <p:cBhvr>
                                        <p:cTn id="388" dur="1" fill="hold">
                                          <p:stCondLst>
                                            <p:cond delay="0"/>
                                          </p:stCondLst>
                                        </p:cTn>
                                        <p:tgtEl>
                                          <p:spTgt spid="272">
                                            <p:txEl>
                                              <p:pRg st="4" end="4"/>
                                            </p:txEl>
                                          </p:spTgt>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272">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System re-engineering</a:t>
            </a:r>
            <a:endParaRPr b="0" lang="en-US" sz="2400" spc="-1" strike="noStrike">
              <a:latin typeface="Arial"/>
            </a:endParaRPr>
          </a:p>
        </p:txBody>
      </p:sp>
      <p:sp>
        <p:nvSpPr>
          <p:cNvPr id="276" name="CustomShape 2"/>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Re-structuring or re-writing part or all of a </a:t>
            </a:r>
            <a:br/>
            <a:r>
              <a:rPr b="0" lang="en-US" sz="2400" spc="-1" strike="noStrike">
                <a:solidFill>
                  <a:srgbClr val="46424d"/>
                </a:solidFill>
                <a:latin typeface="Arial"/>
                <a:ea typeface="ＭＳ Ｐゴシック"/>
              </a:rPr>
              <a:t>legacy system without changing its </a:t>
            </a:r>
            <a:br/>
            <a:r>
              <a:rPr b="0" lang="en-US" sz="2400" spc="-1" strike="noStrike">
                <a:solidFill>
                  <a:srgbClr val="46424d"/>
                </a:solidFill>
                <a:latin typeface="Arial"/>
                <a:ea typeface="ＭＳ Ｐゴシック"/>
              </a:rPr>
              <a:t>functionality.</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Applicable where some but not all sub-systems </a:t>
            </a:r>
            <a:br/>
            <a:r>
              <a:rPr b="0" lang="en-US" sz="2400" spc="-1" strike="noStrike">
                <a:solidFill>
                  <a:srgbClr val="46424d"/>
                </a:solidFill>
                <a:latin typeface="Arial"/>
                <a:ea typeface="ＭＳ Ｐゴシック"/>
              </a:rPr>
              <a:t>of a larger system require frequent </a:t>
            </a:r>
            <a:br/>
            <a:r>
              <a:rPr b="0" lang="en-US" sz="2400" spc="-1" strike="noStrike">
                <a:solidFill>
                  <a:srgbClr val="46424d"/>
                </a:solidFill>
                <a:latin typeface="Arial"/>
                <a:ea typeface="ＭＳ Ｐゴシック"/>
              </a:rPr>
              <a:t>maintenance.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Re-engineering involves adding effort to make </a:t>
            </a:r>
            <a:br/>
            <a:r>
              <a:rPr b="0" lang="en-US" sz="2400" spc="-1" strike="noStrike">
                <a:solidFill>
                  <a:srgbClr val="46424d"/>
                </a:solidFill>
                <a:latin typeface="Arial"/>
                <a:ea typeface="ＭＳ Ｐゴシック"/>
              </a:rPr>
              <a:t>them easier to maintain. The system may be re-structured and re-documented.</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27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FE16DD9-BB77-43AE-9394-DC7EB0B3684A}" type="slidenum">
              <a:rPr b="0" lang="en-US" sz="1200" spc="-1" strike="noStrike">
                <a:solidFill>
                  <a:srgbClr val="8b8b8b"/>
                </a:solidFill>
                <a:latin typeface="Calibri"/>
              </a:rPr>
              <a:t>&lt;number&gt;</a:t>
            </a:fld>
            <a:endParaRPr b="0" lang="en-US" sz="1200" spc="-1" strike="noStrike">
              <a:latin typeface="Arial"/>
            </a:endParaRPr>
          </a:p>
        </p:txBody>
      </p:sp>
      <p:sp>
        <p:nvSpPr>
          <p:cNvPr id="278"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393" dur="indefinite" restart="never" nodeType="tmRoot">
          <p:childTnLst>
            <p:seq>
              <p:cTn id="394" dur="indefinite" nodeType="mainSeq">
                <p:childTnLst>
                  <p:par>
                    <p:cTn id="395" fill="hold">
                      <p:stCondLst>
                        <p:cond delay="indefinite"/>
                      </p:stCondLst>
                      <p:childTnLst>
                        <p:par>
                          <p:cTn id="396" fill="hold">
                            <p:stCondLst>
                              <p:cond delay="0"/>
                            </p:stCondLst>
                            <p:childTnLst>
                              <p:par>
                                <p:cTn id="397" nodeType="clickEffect" fill="hold" presetClass="entr" presetID="10">
                                  <p:stCondLst>
                                    <p:cond delay="0"/>
                                  </p:stCondLst>
                                  <p:childTnLst>
                                    <p:set>
                                      <p:cBhvr>
                                        <p:cTn id="398" dur="1" fill="hold">
                                          <p:stCondLst>
                                            <p:cond delay="0"/>
                                          </p:stCondLst>
                                        </p:cTn>
                                        <p:tgtEl>
                                          <p:spTgt spid="276">
                                            <p:txEl>
                                              <p:pRg st="0" end="0"/>
                                            </p:txEl>
                                          </p:spTgt>
                                        </p:tgtEl>
                                        <p:attrNameLst>
                                          <p:attrName>style.visibility</p:attrName>
                                        </p:attrNameLst>
                                      </p:cBhvr>
                                      <p:to>
                                        <p:strVal val="visible"/>
                                      </p:to>
                                    </p:set>
                                    <p:animEffect filter="fade" transition="in">
                                      <p:cBhvr additive="repl">
                                        <p:cTn id="399" dur="2000"/>
                                        <p:tgtEl>
                                          <p:spTgt spid="276">
                                            <p:txEl>
                                              <p:pRg st="0" end="0"/>
                                            </p:txEl>
                                          </p:spTgt>
                                        </p:tgtEl>
                                      </p:cBhvr>
                                    </p:animEffect>
                                  </p:childTnLst>
                                </p:cTn>
                              </p:par>
                            </p:childTnLst>
                          </p:cTn>
                        </p:par>
                      </p:childTnLst>
                    </p:cTn>
                  </p:par>
                  <p:par>
                    <p:cTn id="400" fill="hold">
                      <p:stCondLst>
                        <p:cond delay="indefinite"/>
                      </p:stCondLst>
                      <p:childTnLst>
                        <p:par>
                          <p:cTn id="401" fill="hold">
                            <p:stCondLst>
                              <p:cond delay="0"/>
                            </p:stCondLst>
                            <p:childTnLst>
                              <p:par>
                                <p:cTn id="402" nodeType="clickEffect" fill="hold" presetClass="entr" presetID="10">
                                  <p:stCondLst>
                                    <p:cond delay="0"/>
                                  </p:stCondLst>
                                  <p:childTnLst>
                                    <p:set>
                                      <p:cBhvr>
                                        <p:cTn id="403" dur="1" fill="hold">
                                          <p:stCondLst>
                                            <p:cond delay="0"/>
                                          </p:stCondLst>
                                        </p:cTn>
                                        <p:tgtEl>
                                          <p:spTgt spid="276">
                                            <p:txEl>
                                              <p:pRg st="1" end="1"/>
                                            </p:txEl>
                                          </p:spTgt>
                                        </p:tgtEl>
                                        <p:attrNameLst>
                                          <p:attrName>style.visibility</p:attrName>
                                        </p:attrNameLst>
                                      </p:cBhvr>
                                      <p:to>
                                        <p:strVal val="visible"/>
                                      </p:to>
                                    </p:set>
                                    <p:animEffect filter="fade" transition="in">
                                      <p:cBhvr additive="repl">
                                        <p:cTn id="404" dur="2000"/>
                                        <p:tgtEl>
                                          <p:spTgt spid="276">
                                            <p:txEl>
                                              <p:pRg st="1" end="1"/>
                                            </p:txEl>
                                          </p:spTgt>
                                        </p:tgtEl>
                                      </p:cBhvr>
                                    </p:animEffec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0">
                                  <p:stCondLst>
                                    <p:cond delay="0"/>
                                  </p:stCondLst>
                                  <p:childTnLst>
                                    <p:set>
                                      <p:cBhvr>
                                        <p:cTn id="408" dur="1" fill="hold">
                                          <p:stCondLst>
                                            <p:cond delay="0"/>
                                          </p:stCondLst>
                                        </p:cTn>
                                        <p:tgtEl>
                                          <p:spTgt spid="276">
                                            <p:txEl>
                                              <p:pRg st="2" end="2"/>
                                            </p:txEl>
                                          </p:spTgt>
                                        </p:tgtEl>
                                        <p:attrNameLst>
                                          <p:attrName>style.visibility</p:attrName>
                                        </p:attrNameLst>
                                      </p:cBhvr>
                                      <p:to>
                                        <p:strVal val="visible"/>
                                      </p:to>
                                    </p:set>
                                    <p:animEffect filter="fade" transition="in">
                                      <p:cBhvr additive="repl">
                                        <p:cTn id="409" dur="2000"/>
                                        <p:tgtEl>
                                          <p:spTgt spid="276">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Advantages of reengineering</a:t>
            </a:r>
            <a:endParaRPr b="0" lang="en-US" sz="2400" spc="-1" strike="noStrike">
              <a:latin typeface="Arial"/>
            </a:endParaRPr>
          </a:p>
        </p:txBody>
      </p:sp>
      <p:sp>
        <p:nvSpPr>
          <p:cNvPr id="280" name="CustomShape 2"/>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Reduced risk</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There is a high risk in new software development. There may be development problems, staffing problems and specification problems.</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Reduced cost</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cost of re-engineering is often significantly less than the costs of developing new software.</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28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E244FD9-C8DD-4F24-BB79-DCB65954550C}" type="slidenum">
              <a:rPr b="0" lang="en-US" sz="1200" spc="-1" strike="noStrike">
                <a:solidFill>
                  <a:srgbClr val="8b8b8b"/>
                </a:solidFill>
                <a:latin typeface="Calibri"/>
              </a:rPr>
              <a:t>&lt;number&gt;</a:t>
            </a:fld>
            <a:endParaRPr b="0" lang="en-US" sz="1200" spc="-1" strike="noStrike">
              <a:latin typeface="Arial"/>
            </a:endParaRPr>
          </a:p>
        </p:txBody>
      </p:sp>
      <p:sp>
        <p:nvSpPr>
          <p:cNvPr id="282"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410" dur="indefinite" restart="never" nodeType="tmRoot">
          <p:childTnLst>
            <p:seq>
              <p:cTn id="411" dur="indefinite" nodeType="mainSeq">
                <p:childTnLst>
                  <p:par>
                    <p:cTn id="412" fill="hold">
                      <p:stCondLst>
                        <p:cond delay="indefinite"/>
                      </p:stCondLst>
                      <p:childTnLst>
                        <p:par>
                          <p:cTn id="413" fill="hold">
                            <p:stCondLst>
                              <p:cond delay="0"/>
                            </p:stCondLst>
                            <p:childTnLst>
                              <p:par>
                                <p:cTn id="414" nodeType="clickEffect" fill="hold" presetClass="entr" presetID="10">
                                  <p:stCondLst>
                                    <p:cond delay="0"/>
                                  </p:stCondLst>
                                  <p:childTnLst>
                                    <p:set>
                                      <p:cBhvr>
                                        <p:cTn id="415" dur="1" fill="hold">
                                          <p:stCondLst>
                                            <p:cond delay="0"/>
                                          </p:stCondLst>
                                        </p:cTn>
                                        <p:tgtEl>
                                          <p:spTgt spid="280">
                                            <p:txEl>
                                              <p:pRg st="0" end="0"/>
                                            </p:txEl>
                                          </p:spTgt>
                                        </p:tgtEl>
                                        <p:attrNameLst>
                                          <p:attrName>style.visibility</p:attrName>
                                        </p:attrNameLst>
                                      </p:cBhvr>
                                      <p:to>
                                        <p:strVal val="visible"/>
                                      </p:to>
                                    </p:set>
                                    <p:animEffect filter="fade" transition="in">
                                      <p:cBhvr additive="repl">
                                        <p:cTn id="416" dur="2000"/>
                                        <p:tgtEl>
                                          <p:spTgt spid="280">
                                            <p:txEl>
                                              <p:pRg st="0" end="0"/>
                                            </p:txEl>
                                          </p:spTgt>
                                        </p:tgtEl>
                                      </p:cBhvr>
                                    </p:animEffect>
                                  </p:childTnLst>
                                </p:cTn>
                              </p:par>
                              <p:par>
                                <p:cTn id="417" nodeType="withEffect" fill="hold" presetClass="entr" presetID="10">
                                  <p:stCondLst>
                                    <p:cond delay="0"/>
                                  </p:stCondLst>
                                  <p:childTnLst>
                                    <p:set>
                                      <p:cBhvr>
                                        <p:cTn id="418" dur="1" fill="hold">
                                          <p:stCondLst>
                                            <p:cond delay="0"/>
                                          </p:stCondLst>
                                        </p:cTn>
                                        <p:tgtEl>
                                          <p:spTgt spid="280">
                                            <p:txEl>
                                              <p:pRg st="1" end="1"/>
                                            </p:txEl>
                                          </p:spTgt>
                                        </p:tgtEl>
                                        <p:attrNameLst>
                                          <p:attrName>style.visibility</p:attrName>
                                        </p:attrNameLst>
                                      </p:cBhvr>
                                      <p:to>
                                        <p:strVal val="visible"/>
                                      </p:to>
                                    </p:set>
                                    <p:animEffect filter="fade" transition="in">
                                      <p:cBhvr additive="repl">
                                        <p:cTn id="419" dur="2000"/>
                                        <p:tgtEl>
                                          <p:spTgt spid="280">
                                            <p:txEl>
                                              <p:pRg st="1" end="1"/>
                                            </p:txEl>
                                          </p:spTgt>
                                        </p:tgtEl>
                                      </p:cBhvr>
                                    </p:animEffect>
                                  </p:childTnLst>
                                </p:cTn>
                              </p:par>
                            </p:childTnLst>
                          </p:cTn>
                        </p:par>
                      </p:childTnLst>
                    </p:cTn>
                  </p:par>
                  <p:par>
                    <p:cTn id="420" fill="hold">
                      <p:stCondLst>
                        <p:cond delay="indefinite"/>
                      </p:stCondLst>
                      <p:childTnLst>
                        <p:par>
                          <p:cTn id="421" fill="hold">
                            <p:stCondLst>
                              <p:cond delay="0"/>
                            </p:stCondLst>
                            <p:childTnLst>
                              <p:par>
                                <p:cTn id="422" nodeType="clickEffect" fill="hold" presetClass="entr" presetID="10">
                                  <p:stCondLst>
                                    <p:cond delay="0"/>
                                  </p:stCondLst>
                                  <p:childTnLst>
                                    <p:set>
                                      <p:cBhvr>
                                        <p:cTn id="423" dur="1" fill="hold">
                                          <p:stCondLst>
                                            <p:cond delay="0"/>
                                          </p:stCondLst>
                                        </p:cTn>
                                        <p:tgtEl>
                                          <p:spTgt spid="280">
                                            <p:txEl>
                                              <p:pRg st="2" end="2"/>
                                            </p:txEl>
                                          </p:spTgt>
                                        </p:tgtEl>
                                        <p:attrNameLst>
                                          <p:attrName>style.visibility</p:attrName>
                                        </p:attrNameLst>
                                      </p:cBhvr>
                                      <p:to>
                                        <p:strVal val="visible"/>
                                      </p:to>
                                    </p:set>
                                    <p:animEffect filter="fade" transition="in">
                                      <p:cBhvr additive="repl">
                                        <p:cTn id="424" dur="2000"/>
                                        <p:tgtEl>
                                          <p:spTgt spid="280">
                                            <p:txEl>
                                              <p:pRg st="2" end="2"/>
                                            </p:txEl>
                                          </p:spTgt>
                                        </p:tgtEl>
                                      </p:cBhvr>
                                    </p:animEffect>
                                  </p:childTnLst>
                                </p:cTn>
                              </p:par>
                              <p:par>
                                <p:cTn id="425" nodeType="withEffect" fill="hold" presetClass="entr" presetID="10">
                                  <p:stCondLst>
                                    <p:cond delay="0"/>
                                  </p:stCondLst>
                                  <p:childTnLst>
                                    <p:set>
                                      <p:cBhvr>
                                        <p:cTn id="426" dur="1" fill="hold">
                                          <p:stCondLst>
                                            <p:cond delay="0"/>
                                          </p:stCondLst>
                                        </p:cTn>
                                        <p:tgtEl>
                                          <p:spTgt spid="280">
                                            <p:txEl>
                                              <p:pRg st="3" end="3"/>
                                            </p:txEl>
                                          </p:spTgt>
                                        </p:tgtEl>
                                        <p:attrNameLst>
                                          <p:attrName>style.visibility</p:attrName>
                                        </p:attrNameLst>
                                      </p:cBhvr>
                                      <p:to>
                                        <p:strVal val="visible"/>
                                      </p:to>
                                    </p:set>
                                    <p:animEffect filter="fade" transition="in">
                                      <p:cBhvr additive="repl">
                                        <p:cTn id="427" dur="2000"/>
                                        <p:tgtEl>
                                          <p:spTgt spid="280">
                                            <p:txEl>
                                              <p:pRg st="3" end="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The reengineering process</a:t>
            </a:r>
            <a:endParaRPr b="0" lang="en-US" sz="2400" spc="-1" strike="noStrike">
              <a:latin typeface="Arial"/>
            </a:endParaRPr>
          </a:p>
        </p:txBody>
      </p:sp>
      <p:sp>
        <p:nvSpPr>
          <p:cNvPr id="284" name="CustomShape 2"/>
          <p:cNvSpPr/>
          <p:nvPr/>
        </p:nvSpPr>
        <p:spPr>
          <a:xfrm>
            <a:off x="457200" y="1600200"/>
            <a:ext cx="8228880" cy="4525200"/>
          </a:xfrm>
          <a:prstGeom prst="rect">
            <a:avLst/>
          </a:prstGeom>
          <a:noFill/>
          <a:ln>
            <a:noFill/>
          </a:ln>
        </p:spPr>
        <p:style>
          <a:lnRef idx="0"/>
          <a:fillRef idx="0"/>
          <a:effectRef idx="0"/>
          <a:fontRef idx="minor"/>
        </p:style>
      </p:sp>
      <p:sp>
        <p:nvSpPr>
          <p:cNvPr id="285"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
        <p:nvSpPr>
          <p:cNvPr id="286"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62327B0-79F8-4724-9B67-BF2A5C142F77}" type="slidenum">
              <a:rPr b="0" lang="en-US" sz="1200" spc="-1" strike="noStrike">
                <a:solidFill>
                  <a:srgbClr val="8b8b8b"/>
                </a:solidFill>
                <a:latin typeface="Calibri"/>
              </a:rPr>
              <a:t>&lt;number&gt;</a:t>
            </a:fld>
            <a:endParaRPr b="0" lang="en-US" sz="1200" spc="-1" strike="noStrike">
              <a:latin typeface="Arial"/>
            </a:endParaRPr>
          </a:p>
        </p:txBody>
      </p:sp>
      <p:sp>
        <p:nvSpPr>
          <p:cNvPr id="287" name="CustomShape 5"/>
          <p:cNvSpPr/>
          <p:nvPr/>
        </p:nvSpPr>
        <p:spPr>
          <a:xfrm>
            <a:off x="1004400" y="2083680"/>
            <a:ext cx="1258560" cy="583920"/>
          </a:xfrm>
          <a:prstGeom prst="rect">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Original Program</a:t>
            </a:r>
            <a:endParaRPr b="0" lang="en-US" sz="1800" spc="-1" strike="noStrike">
              <a:latin typeface="Arial"/>
            </a:endParaRPr>
          </a:p>
        </p:txBody>
      </p:sp>
      <p:sp>
        <p:nvSpPr>
          <p:cNvPr id="288" name="CustomShape 6"/>
          <p:cNvSpPr/>
          <p:nvPr/>
        </p:nvSpPr>
        <p:spPr>
          <a:xfrm>
            <a:off x="704520" y="3432600"/>
            <a:ext cx="1558080" cy="838800"/>
          </a:xfrm>
          <a:prstGeom prst="roundRect">
            <a:avLst>
              <a:gd name="adj" fmla="val 16667"/>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Source code Translation</a:t>
            </a:r>
            <a:endParaRPr b="0" lang="en-US" sz="1800" spc="-1" strike="noStrike">
              <a:latin typeface="Arial"/>
            </a:endParaRPr>
          </a:p>
        </p:txBody>
      </p:sp>
      <p:sp>
        <p:nvSpPr>
          <p:cNvPr id="289" name="CustomShape 7"/>
          <p:cNvSpPr/>
          <p:nvPr/>
        </p:nvSpPr>
        <p:spPr>
          <a:xfrm>
            <a:off x="2443320" y="2668320"/>
            <a:ext cx="1605600" cy="763920"/>
          </a:xfrm>
          <a:prstGeom prst="roundRect">
            <a:avLst>
              <a:gd name="adj" fmla="val 16667"/>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Reverse Engineering</a:t>
            </a:r>
            <a:endParaRPr b="0" lang="en-US" sz="1800" spc="-1" strike="noStrike">
              <a:latin typeface="Arial"/>
            </a:endParaRPr>
          </a:p>
        </p:txBody>
      </p:sp>
      <p:sp>
        <p:nvSpPr>
          <p:cNvPr id="290" name="CustomShape 8"/>
          <p:cNvSpPr/>
          <p:nvPr/>
        </p:nvSpPr>
        <p:spPr>
          <a:xfrm>
            <a:off x="2659680" y="4489560"/>
            <a:ext cx="1716840" cy="763920"/>
          </a:xfrm>
          <a:prstGeom prst="roundRect">
            <a:avLst>
              <a:gd name="adj" fmla="val 16667"/>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Program Structure Improvement</a:t>
            </a:r>
            <a:endParaRPr b="0" lang="en-US" sz="1800" spc="-1" strike="noStrike">
              <a:latin typeface="Arial"/>
            </a:endParaRPr>
          </a:p>
        </p:txBody>
      </p:sp>
      <p:sp>
        <p:nvSpPr>
          <p:cNvPr id="291" name="CustomShape 9"/>
          <p:cNvSpPr/>
          <p:nvPr/>
        </p:nvSpPr>
        <p:spPr>
          <a:xfrm>
            <a:off x="4679280" y="2972880"/>
            <a:ext cx="1873080" cy="763920"/>
          </a:xfrm>
          <a:prstGeom prst="roundRect">
            <a:avLst>
              <a:gd name="adj" fmla="val 16667"/>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Program Modularization</a:t>
            </a:r>
            <a:endParaRPr b="0" lang="en-US" sz="1800" spc="-1" strike="noStrike">
              <a:latin typeface="Arial"/>
            </a:endParaRPr>
          </a:p>
        </p:txBody>
      </p:sp>
      <p:sp>
        <p:nvSpPr>
          <p:cNvPr id="292" name="CustomShape 10"/>
          <p:cNvSpPr/>
          <p:nvPr/>
        </p:nvSpPr>
        <p:spPr>
          <a:xfrm>
            <a:off x="5861520" y="1943640"/>
            <a:ext cx="1482840" cy="723960"/>
          </a:xfrm>
          <a:prstGeom prst="rect">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Reengineered Program</a:t>
            </a:r>
            <a:endParaRPr b="0" lang="en-US" sz="1800" spc="-1" strike="noStrike">
              <a:latin typeface="Arial"/>
            </a:endParaRPr>
          </a:p>
        </p:txBody>
      </p:sp>
      <p:sp>
        <p:nvSpPr>
          <p:cNvPr id="293" name="CustomShape 11"/>
          <p:cNvSpPr/>
          <p:nvPr/>
        </p:nvSpPr>
        <p:spPr>
          <a:xfrm>
            <a:off x="7120800" y="4272120"/>
            <a:ext cx="1565280" cy="583920"/>
          </a:xfrm>
          <a:prstGeom prst="rect">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Reengineered Data</a:t>
            </a:r>
            <a:endParaRPr b="0" lang="en-US" sz="1800" spc="-1" strike="noStrike">
              <a:latin typeface="Arial"/>
            </a:endParaRPr>
          </a:p>
        </p:txBody>
      </p:sp>
      <p:sp>
        <p:nvSpPr>
          <p:cNvPr id="294" name="CustomShape 12"/>
          <p:cNvSpPr/>
          <p:nvPr/>
        </p:nvSpPr>
        <p:spPr>
          <a:xfrm>
            <a:off x="4679280" y="4287240"/>
            <a:ext cx="1873080" cy="583920"/>
          </a:xfrm>
          <a:prstGeom prst="rect">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Restructured Program</a:t>
            </a:r>
            <a:endParaRPr b="0" lang="en-US" sz="1800" spc="-1" strike="noStrike">
              <a:latin typeface="Arial"/>
            </a:endParaRPr>
          </a:p>
        </p:txBody>
      </p:sp>
      <p:sp>
        <p:nvSpPr>
          <p:cNvPr id="295" name="CustomShape 13"/>
          <p:cNvSpPr/>
          <p:nvPr/>
        </p:nvSpPr>
        <p:spPr>
          <a:xfrm>
            <a:off x="3735000" y="1943640"/>
            <a:ext cx="1888200" cy="583920"/>
          </a:xfrm>
          <a:prstGeom prst="rect">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Program Documentation</a:t>
            </a:r>
            <a:endParaRPr b="0" lang="en-US" sz="1800" spc="-1" strike="noStrike">
              <a:latin typeface="Arial"/>
            </a:endParaRPr>
          </a:p>
        </p:txBody>
      </p:sp>
      <p:sp>
        <p:nvSpPr>
          <p:cNvPr id="296" name="CustomShape 14"/>
          <p:cNvSpPr/>
          <p:nvPr/>
        </p:nvSpPr>
        <p:spPr>
          <a:xfrm>
            <a:off x="6925320" y="3050640"/>
            <a:ext cx="1760760" cy="763920"/>
          </a:xfrm>
          <a:prstGeom prst="roundRect">
            <a:avLst>
              <a:gd name="adj" fmla="val 16667"/>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Data Reengineering</a:t>
            </a:r>
            <a:endParaRPr b="0" lang="en-US" sz="1800" spc="-1" strike="noStrike">
              <a:latin typeface="Arial"/>
            </a:endParaRPr>
          </a:p>
        </p:txBody>
      </p:sp>
      <p:sp>
        <p:nvSpPr>
          <p:cNvPr id="297" name="CustomShape 15"/>
          <p:cNvSpPr/>
          <p:nvPr/>
        </p:nvSpPr>
        <p:spPr>
          <a:xfrm>
            <a:off x="7497720" y="1943640"/>
            <a:ext cx="1482840" cy="723960"/>
          </a:xfrm>
          <a:prstGeom prst="rect">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Original Data</a:t>
            </a:r>
            <a:endParaRPr b="0" lang="en-US" sz="1800" spc="-1" strike="noStrike">
              <a:latin typeface="Arial"/>
            </a:endParaRPr>
          </a:p>
        </p:txBody>
      </p:sp>
      <p:sp>
        <p:nvSpPr>
          <p:cNvPr id="298" name="CustomShape 16"/>
          <p:cNvSpPr/>
          <p:nvPr/>
        </p:nvSpPr>
        <p:spPr>
          <a:xfrm flipH="1" rot="16200000">
            <a:off x="1258920" y="3043080"/>
            <a:ext cx="763920" cy="14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99" name="CustomShape 17"/>
          <p:cNvSpPr/>
          <p:nvPr/>
        </p:nvSpPr>
        <p:spPr>
          <a:xfrm flipV="1">
            <a:off x="2263680" y="3431880"/>
            <a:ext cx="982440" cy="419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0" name="CustomShape 18"/>
          <p:cNvSpPr/>
          <p:nvPr/>
        </p:nvSpPr>
        <p:spPr>
          <a:xfrm>
            <a:off x="2263680" y="3867480"/>
            <a:ext cx="1254240" cy="621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1" name="CustomShape 19"/>
          <p:cNvSpPr/>
          <p:nvPr/>
        </p:nvSpPr>
        <p:spPr>
          <a:xfrm flipV="1">
            <a:off x="4050000" y="2527560"/>
            <a:ext cx="628920" cy="5212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2" name="CustomShape 20"/>
          <p:cNvSpPr/>
          <p:nvPr/>
        </p:nvSpPr>
        <p:spPr>
          <a:xfrm>
            <a:off x="4377240" y="4856760"/>
            <a:ext cx="301680" cy="7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3" name="CustomShape 21"/>
          <p:cNvSpPr/>
          <p:nvPr/>
        </p:nvSpPr>
        <p:spPr>
          <a:xfrm flipH="1" rot="16200000">
            <a:off x="4925520" y="2282040"/>
            <a:ext cx="443880" cy="9360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4" name="CustomShape 22"/>
          <p:cNvSpPr/>
          <p:nvPr/>
        </p:nvSpPr>
        <p:spPr>
          <a:xfrm flipH="1" flipV="1" rot="5400000">
            <a:off x="5341320" y="4011480"/>
            <a:ext cx="549000" cy="7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5" name="CustomShape 23"/>
          <p:cNvSpPr/>
          <p:nvPr/>
        </p:nvSpPr>
        <p:spPr>
          <a:xfrm flipH="1" flipV="1" rot="5400000">
            <a:off x="5957280" y="2326320"/>
            <a:ext cx="304200" cy="986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6" name="CustomShape 24"/>
          <p:cNvSpPr/>
          <p:nvPr/>
        </p:nvSpPr>
        <p:spPr>
          <a:xfrm rot="5400000">
            <a:off x="7804440" y="2615040"/>
            <a:ext cx="381600" cy="4881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7" name="CustomShape 25"/>
          <p:cNvSpPr/>
          <p:nvPr/>
        </p:nvSpPr>
        <p:spPr>
          <a:xfrm flipH="1" rot="16200000">
            <a:off x="7013520" y="2257920"/>
            <a:ext cx="381600" cy="1202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8" name="CustomShape 26"/>
          <p:cNvSpPr/>
          <p:nvPr/>
        </p:nvSpPr>
        <p:spPr>
          <a:xfrm flipH="1" rot="16200000">
            <a:off x="7626240" y="3994560"/>
            <a:ext cx="456480" cy="968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428" dur="indefinite" restart="never" nodeType="tmRoot">
          <p:childTnLst>
            <p:seq>
              <p:cTn id="429" dur="indefinite" nodeType="mainSeq">
                <p:childTnLst>
                  <p:par>
                    <p:cTn id="430" fill="hold">
                      <p:stCondLst>
                        <p:cond delay="indefinite"/>
                      </p:stCondLst>
                      <p:childTnLst>
                        <p:par>
                          <p:cTn id="431" fill="hold">
                            <p:stCondLst>
                              <p:cond delay="0"/>
                            </p:stCondLst>
                            <p:childTnLst>
                              <p:par>
                                <p:cTn id="432" nodeType="clickEffect" fill="hold" presetClass="entr" presetID="10">
                                  <p:stCondLst>
                                    <p:cond delay="0"/>
                                  </p:stCondLst>
                                  <p:childTnLst>
                                    <p:set>
                                      <p:cBhvr>
                                        <p:cTn id="433" dur="1" fill="hold">
                                          <p:stCondLst>
                                            <p:cond delay="0"/>
                                          </p:stCondLst>
                                        </p:cTn>
                                        <p:tgtEl>
                                          <p:spTgt spid="287"/>
                                        </p:tgtEl>
                                        <p:attrNameLst>
                                          <p:attrName>style.visibility</p:attrName>
                                        </p:attrNameLst>
                                      </p:cBhvr>
                                      <p:to>
                                        <p:strVal val="visible"/>
                                      </p:to>
                                    </p:set>
                                    <p:animEffect filter="fade" transition="in">
                                      <p:cBhvr additive="repl">
                                        <p:cTn id="434" dur="2000"/>
                                        <p:tgtEl>
                                          <p:spTgt spid="287"/>
                                        </p:tgtEl>
                                      </p:cBhvr>
                                    </p:animEffect>
                                  </p:childTnLst>
                                </p:cTn>
                              </p:par>
                            </p:childTnLst>
                          </p:cTn>
                        </p:par>
                      </p:childTnLst>
                    </p:cTn>
                  </p:par>
                  <p:par>
                    <p:cTn id="435" fill="hold">
                      <p:stCondLst>
                        <p:cond delay="indefinite"/>
                      </p:stCondLst>
                      <p:childTnLst>
                        <p:par>
                          <p:cTn id="436" fill="hold">
                            <p:stCondLst>
                              <p:cond delay="0"/>
                            </p:stCondLst>
                            <p:childTnLst>
                              <p:par>
                                <p:cTn id="437" nodeType="clickEffect" fill="hold" presetClass="entr" presetID="10">
                                  <p:stCondLst>
                                    <p:cond delay="0"/>
                                  </p:stCondLst>
                                  <p:childTnLst>
                                    <p:set>
                                      <p:cBhvr>
                                        <p:cTn id="438" dur="1" fill="hold">
                                          <p:stCondLst>
                                            <p:cond delay="0"/>
                                          </p:stCondLst>
                                        </p:cTn>
                                        <p:tgtEl>
                                          <p:spTgt spid="287">
                                            <p:txEl>
                                              <p:pRg st="0" end="0"/>
                                            </p:txEl>
                                          </p:spTgt>
                                        </p:tgtEl>
                                        <p:attrNameLst>
                                          <p:attrName>style.visibility</p:attrName>
                                        </p:attrNameLst>
                                      </p:cBhvr>
                                      <p:to>
                                        <p:strVal val="visible"/>
                                      </p:to>
                                    </p:set>
                                    <p:animEffect filter="fade" transition="in">
                                      <p:cBhvr additive="repl">
                                        <p:cTn id="439" dur="2000"/>
                                        <p:tgtEl>
                                          <p:spTgt spid="287">
                                            <p:txEl>
                                              <p:pRg st="0" end="0"/>
                                            </p:txEl>
                                          </p:spTgt>
                                        </p:tgtEl>
                                      </p:cBhvr>
                                    </p:animEffect>
                                  </p:childTnLst>
                                </p:cTn>
                              </p:par>
                            </p:childTnLst>
                          </p:cTn>
                        </p:par>
                      </p:childTnLst>
                    </p:cTn>
                  </p:par>
                  <p:par>
                    <p:cTn id="440" fill="hold">
                      <p:stCondLst>
                        <p:cond delay="indefinite"/>
                      </p:stCondLst>
                      <p:childTnLst>
                        <p:par>
                          <p:cTn id="441" fill="hold">
                            <p:stCondLst>
                              <p:cond delay="0"/>
                            </p:stCondLst>
                            <p:childTnLst>
                              <p:par>
                                <p:cTn id="442" nodeType="clickEffect" fill="hold" presetClass="entr" presetID="10">
                                  <p:stCondLst>
                                    <p:cond delay="0"/>
                                  </p:stCondLst>
                                  <p:childTnLst>
                                    <p:set>
                                      <p:cBhvr>
                                        <p:cTn id="443" dur="1" fill="hold">
                                          <p:stCondLst>
                                            <p:cond delay="0"/>
                                          </p:stCondLst>
                                        </p:cTn>
                                        <p:tgtEl>
                                          <p:spTgt spid="298"/>
                                        </p:tgtEl>
                                        <p:attrNameLst>
                                          <p:attrName>style.visibility</p:attrName>
                                        </p:attrNameLst>
                                      </p:cBhvr>
                                      <p:to>
                                        <p:strVal val="visible"/>
                                      </p:to>
                                    </p:set>
                                    <p:animEffect filter="fade" transition="in">
                                      <p:cBhvr additive="repl">
                                        <p:cTn id="444" dur="2000"/>
                                        <p:tgtEl>
                                          <p:spTgt spid="298"/>
                                        </p:tgtEl>
                                      </p:cBhvr>
                                    </p:animEffect>
                                  </p:childTnLst>
                                </p:cTn>
                              </p:par>
                              <p:par>
                                <p:cTn id="445" nodeType="withEffect" fill="hold" presetClass="entr" presetID="10">
                                  <p:stCondLst>
                                    <p:cond delay="0"/>
                                  </p:stCondLst>
                                  <p:childTnLst>
                                    <p:set>
                                      <p:cBhvr>
                                        <p:cTn id="446" dur="1" fill="hold">
                                          <p:stCondLst>
                                            <p:cond delay="0"/>
                                          </p:stCondLst>
                                        </p:cTn>
                                        <p:tgtEl>
                                          <p:spTgt spid="288"/>
                                        </p:tgtEl>
                                        <p:attrNameLst>
                                          <p:attrName>style.visibility</p:attrName>
                                        </p:attrNameLst>
                                      </p:cBhvr>
                                      <p:to>
                                        <p:strVal val="visible"/>
                                      </p:to>
                                    </p:set>
                                    <p:animEffect filter="fade" transition="in">
                                      <p:cBhvr additive="repl">
                                        <p:cTn id="447" dur="2000"/>
                                        <p:tgtEl>
                                          <p:spTgt spid="288"/>
                                        </p:tgtEl>
                                      </p:cBhvr>
                                    </p:animEffect>
                                  </p:childTnLst>
                                </p:cTn>
                              </p:par>
                            </p:childTnLst>
                          </p:cTn>
                        </p:par>
                      </p:childTnLst>
                    </p:cTn>
                  </p:par>
                  <p:par>
                    <p:cTn id="448" fill="hold">
                      <p:stCondLst>
                        <p:cond delay="indefinite"/>
                      </p:stCondLst>
                      <p:childTnLst>
                        <p:par>
                          <p:cTn id="449" fill="hold">
                            <p:stCondLst>
                              <p:cond delay="0"/>
                            </p:stCondLst>
                            <p:childTnLst>
                              <p:par>
                                <p:cTn id="450" nodeType="clickEffect" fill="hold" presetClass="entr" presetID="10">
                                  <p:stCondLst>
                                    <p:cond delay="0"/>
                                  </p:stCondLst>
                                  <p:childTnLst>
                                    <p:set>
                                      <p:cBhvr>
                                        <p:cTn id="451" dur="1" fill="hold">
                                          <p:stCondLst>
                                            <p:cond delay="0"/>
                                          </p:stCondLst>
                                        </p:cTn>
                                        <p:tgtEl>
                                          <p:spTgt spid="300"/>
                                        </p:tgtEl>
                                        <p:attrNameLst>
                                          <p:attrName>style.visibility</p:attrName>
                                        </p:attrNameLst>
                                      </p:cBhvr>
                                      <p:to>
                                        <p:strVal val="visible"/>
                                      </p:to>
                                    </p:set>
                                    <p:animEffect filter="fade" transition="in">
                                      <p:cBhvr additive="repl">
                                        <p:cTn id="452" dur="2000"/>
                                        <p:tgtEl>
                                          <p:spTgt spid="300"/>
                                        </p:tgtEl>
                                      </p:cBhvr>
                                    </p:animEffect>
                                  </p:childTnLst>
                                </p:cTn>
                              </p:par>
                              <p:par>
                                <p:cTn id="453" nodeType="withEffect" fill="hold" presetClass="entr" presetID="10">
                                  <p:stCondLst>
                                    <p:cond delay="0"/>
                                  </p:stCondLst>
                                  <p:childTnLst>
                                    <p:set>
                                      <p:cBhvr>
                                        <p:cTn id="454" dur="1" fill="hold">
                                          <p:stCondLst>
                                            <p:cond delay="0"/>
                                          </p:stCondLst>
                                        </p:cTn>
                                        <p:tgtEl>
                                          <p:spTgt spid="290"/>
                                        </p:tgtEl>
                                        <p:attrNameLst>
                                          <p:attrName>style.visibility</p:attrName>
                                        </p:attrNameLst>
                                      </p:cBhvr>
                                      <p:to>
                                        <p:strVal val="visible"/>
                                      </p:to>
                                    </p:set>
                                    <p:animEffect filter="fade" transition="in">
                                      <p:cBhvr additive="repl">
                                        <p:cTn id="455" dur="2000"/>
                                        <p:tgtEl>
                                          <p:spTgt spid="290"/>
                                        </p:tgtEl>
                                      </p:cBhvr>
                                    </p:animEffect>
                                  </p:childTnLst>
                                </p:cTn>
                              </p:par>
                            </p:childTnLst>
                          </p:cTn>
                        </p:par>
                      </p:childTnLst>
                    </p:cTn>
                  </p:par>
                  <p:par>
                    <p:cTn id="456" fill="hold">
                      <p:stCondLst>
                        <p:cond delay="indefinite"/>
                      </p:stCondLst>
                      <p:childTnLst>
                        <p:par>
                          <p:cTn id="457" fill="hold">
                            <p:stCondLst>
                              <p:cond delay="0"/>
                            </p:stCondLst>
                            <p:childTnLst>
                              <p:par>
                                <p:cTn id="458" nodeType="clickEffect" fill="hold" presetClass="entr" presetID="10">
                                  <p:stCondLst>
                                    <p:cond delay="0"/>
                                  </p:stCondLst>
                                  <p:childTnLst>
                                    <p:set>
                                      <p:cBhvr>
                                        <p:cTn id="459" dur="1" fill="hold">
                                          <p:stCondLst>
                                            <p:cond delay="0"/>
                                          </p:stCondLst>
                                        </p:cTn>
                                        <p:tgtEl>
                                          <p:spTgt spid="302"/>
                                        </p:tgtEl>
                                        <p:attrNameLst>
                                          <p:attrName>style.visibility</p:attrName>
                                        </p:attrNameLst>
                                      </p:cBhvr>
                                      <p:to>
                                        <p:strVal val="visible"/>
                                      </p:to>
                                    </p:set>
                                    <p:animEffect filter="fade" transition="in">
                                      <p:cBhvr additive="repl">
                                        <p:cTn id="460" dur="2000"/>
                                        <p:tgtEl>
                                          <p:spTgt spid="302"/>
                                        </p:tgtEl>
                                      </p:cBhvr>
                                    </p:animEffect>
                                  </p:childTnLst>
                                </p:cTn>
                              </p:par>
                              <p:par>
                                <p:cTn id="461" nodeType="withEffect" fill="hold" presetClass="entr" presetID="10">
                                  <p:stCondLst>
                                    <p:cond delay="0"/>
                                  </p:stCondLst>
                                  <p:childTnLst>
                                    <p:set>
                                      <p:cBhvr>
                                        <p:cTn id="462" dur="1" fill="hold">
                                          <p:stCondLst>
                                            <p:cond delay="0"/>
                                          </p:stCondLst>
                                        </p:cTn>
                                        <p:tgtEl>
                                          <p:spTgt spid="294"/>
                                        </p:tgtEl>
                                        <p:attrNameLst>
                                          <p:attrName>style.visibility</p:attrName>
                                        </p:attrNameLst>
                                      </p:cBhvr>
                                      <p:to>
                                        <p:strVal val="visible"/>
                                      </p:to>
                                    </p:set>
                                    <p:animEffect filter="fade" transition="in">
                                      <p:cBhvr additive="repl">
                                        <p:cTn id="463" dur="2000"/>
                                        <p:tgtEl>
                                          <p:spTgt spid="294"/>
                                        </p:tgtEl>
                                      </p:cBhvr>
                                    </p:animEffect>
                                  </p:childTnLst>
                                </p:cTn>
                              </p:par>
                            </p:childTnLst>
                          </p:cTn>
                        </p:par>
                      </p:childTnLst>
                    </p:cTn>
                  </p:par>
                  <p:par>
                    <p:cTn id="464" fill="hold">
                      <p:stCondLst>
                        <p:cond delay="indefinite"/>
                      </p:stCondLst>
                      <p:childTnLst>
                        <p:par>
                          <p:cTn id="465" fill="hold">
                            <p:stCondLst>
                              <p:cond delay="0"/>
                            </p:stCondLst>
                            <p:childTnLst>
                              <p:par>
                                <p:cTn id="466" nodeType="clickEffect" fill="hold" presetClass="entr" presetID="10">
                                  <p:stCondLst>
                                    <p:cond delay="0"/>
                                  </p:stCondLst>
                                  <p:childTnLst>
                                    <p:set>
                                      <p:cBhvr>
                                        <p:cTn id="467" dur="1" fill="hold">
                                          <p:stCondLst>
                                            <p:cond delay="0"/>
                                          </p:stCondLst>
                                        </p:cTn>
                                        <p:tgtEl>
                                          <p:spTgt spid="299"/>
                                        </p:tgtEl>
                                        <p:attrNameLst>
                                          <p:attrName>style.visibility</p:attrName>
                                        </p:attrNameLst>
                                      </p:cBhvr>
                                      <p:to>
                                        <p:strVal val="visible"/>
                                      </p:to>
                                    </p:set>
                                    <p:animEffect filter="fade" transition="in">
                                      <p:cBhvr additive="repl">
                                        <p:cTn id="468" dur="2000"/>
                                        <p:tgtEl>
                                          <p:spTgt spid="299"/>
                                        </p:tgtEl>
                                      </p:cBhvr>
                                    </p:animEffect>
                                  </p:childTnLst>
                                </p:cTn>
                              </p:par>
                              <p:par>
                                <p:cTn id="469" nodeType="withEffect" fill="hold" presetClass="entr" presetID="10">
                                  <p:stCondLst>
                                    <p:cond delay="0"/>
                                  </p:stCondLst>
                                  <p:childTnLst>
                                    <p:set>
                                      <p:cBhvr>
                                        <p:cTn id="470" dur="1" fill="hold">
                                          <p:stCondLst>
                                            <p:cond delay="0"/>
                                          </p:stCondLst>
                                        </p:cTn>
                                        <p:tgtEl>
                                          <p:spTgt spid="289"/>
                                        </p:tgtEl>
                                        <p:attrNameLst>
                                          <p:attrName>style.visibility</p:attrName>
                                        </p:attrNameLst>
                                      </p:cBhvr>
                                      <p:to>
                                        <p:strVal val="visible"/>
                                      </p:to>
                                    </p:set>
                                    <p:animEffect filter="fade" transition="in">
                                      <p:cBhvr additive="repl">
                                        <p:cTn id="471" dur="2000"/>
                                        <p:tgtEl>
                                          <p:spTgt spid="289"/>
                                        </p:tgtEl>
                                      </p:cBhvr>
                                    </p:animEffect>
                                  </p:childTnLst>
                                </p:cTn>
                              </p:par>
                            </p:childTnLst>
                          </p:cTn>
                        </p:par>
                      </p:childTnLst>
                    </p:cTn>
                  </p:par>
                  <p:par>
                    <p:cTn id="472" fill="hold">
                      <p:stCondLst>
                        <p:cond delay="indefinite"/>
                      </p:stCondLst>
                      <p:childTnLst>
                        <p:par>
                          <p:cTn id="473" fill="hold">
                            <p:stCondLst>
                              <p:cond delay="0"/>
                            </p:stCondLst>
                            <p:childTnLst>
                              <p:par>
                                <p:cTn id="474" nodeType="clickEffect" fill="hold" presetClass="entr" presetID="10">
                                  <p:stCondLst>
                                    <p:cond delay="0"/>
                                  </p:stCondLst>
                                  <p:childTnLst>
                                    <p:set>
                                      <p:cBhvr>
                                        <p:cTn id="475" dur="1" fill="hold">
                                          <p:stCondLst>
                                            <p:cond delay="0"/>
                                          </p:stCondLst>
                                        </p:cTn>
                                        <p:tgtEl>
                                          <p:spTgt spid="301"/>
                                        </p:tgtEl>
                                        <p:attrNameLst>
                                          <p:attrName>style.visibility</p:attrName>
                                        </p:attrNameLst>
                                      </p:cBhvr>
                                      <p:to>
                                        <p:strVal val="visible"/>
                                      </p:to>
                                    </p:set>
                                    <p:animEffect filter="fade" transition="in">
                                      <p:cBhvr additive="repl">
                                        <p:cTn id="476" dur="2000"/>
                                        <p:tgtEl>
                                          <p:spTgt spid="301"/>
                                        </p:tgtEl>
                                      </p:cBhvr>
                                    </p:animEffect>
                                  </p:childTnLst>
                                </p:cTn>
                              </p:par>
                              <p:par>
                                <p:cTn id="477" nodeType="withEffect" fill="hold" presetClass="entr" presetID="10">
                                  <p:stCondLst>
                                    <p:cond delay="0"/>
                                  </p:stCondLst>
                                  <p:childTnLst>
                                    <p:set>
                                      <p:cBhvr>
                                        <p:cTn id="478" dur="1" fill="hold">
                                          <p:stCondLst>
                                            <p:cond delay="0"/>
                                          </p:stCondLst>
                                        </p:cTn>
                                        <p:tgtEl>
                                          <p:spTgt spid="295"/>
                                        </p:tgtEl>
                                        <p:attrNameLst>
                                          <p:attrName>style.visibility</p:attrName>
                                        </p:attrNameLst>
                                      </p:cBhvr>
                                      <p:to>
                                        <p:strVal val="visible"/>
                                      </p:to>
                                    </p:set>
                                    <p:animEffect filter="fade" transition="in">
                                      <p:cBhvr additive="repl">
                                        <p:cTn id="479" dur="2000"/>
                                        <p:tgtEl>
                                          <p:spTgt spid="295"/>
                                        </p:tgtEl>
                                      </p:cBhvr>
                                    </p:animEffect>
                                  </p:childTnLst>
                                </p:cTn>
                              </p:par>
                            </p:childTnLst>
                          </p:cTn>
                        </p:par>
                      </p:childTnLst>
                    </p:cTn>
                  </p:par>
                  <p:par>
                    <p:cTn id="480" fill="hold">
                      <p:stCondLst>
                        <p:cond delay="indefinite"/>
                      </p:stCondLst>
                      <p:childTnLst>
                        <p:par>
                          <p:cTn id="481" fill="hold">
                            <p:stCondLst>
                              <p:cond delay="0"/>
                            </p:stCondLst>
                            <p:childTnLst>
                              <p:par>
                                <p:cTn id="482" nodeType="clickEffect" fill="hold" presetClass="entr" presetID="10">
                                  <p:stCondLst>
                                    <p:cond delay="0"/>
                                  </p:stCondLst>
                                  <p:childTnLst>
                                    <p:set>
                                      <p:cBhvr>
                                        <p:cTn id="483" dur="1" fill="hold">
                                          <p:stCondLst>
                                            <p:cond delay="0"/>
                                          </p:stCondLst>
                                        </p:cTn>
                                        <p:tgtEl>
                                          <p:spTgt spid="304"/>
                                        </p:tgtEl>
                                        <p:attrNameLst>
                                          <p:attrName>style.visibility</p:attrName>
                                        </p:attrNameLst>
                                      </p:cBhvr>
                                      <p:to>
                                        <p:strVal val="visible"/>
                                      </p:to>
                                    </p:set>
                                    <p:animEffect filter="fade" transition="in">
                                      <p:cBhvr additive="repl">
                                        <p:cTn id="484" dur="2000"/>
                                        <p:tgtEl>
                                          <p:spTgt spid="304"/>
                                        </p:tgtEl>
                                      </p:cBhvr>
                                    </p:animEffect>
                                  </p:childTnLst>
                                </p:cTn>
                              </p:par>
                              <p:par>
                                <p:cTn id="485" nodeType="withEffect" fill="hold" presetClass="entr" presetID="10">
                                  <p:stCondLst>
                                    <p:cond delay="0"/>
                                  </p:stCondLst>
                                  <p:childTnLst>
                                    <p:set>
                                      <p:cBhvr>
                                        <p:cTn id="486" dur="1" fill="hold">
                                          <p:stCondLst>
                                            <p:cond delay="0"/>
                                          </p:stCondLst>
                                        </p:cTn>
                                        <p:tgtEl>
                                          <p:spTgt spid="291"/>
                                        </p:tgtEl>
                                        <p:attrNameLst>
                                          <p:attrName>style.visibility</p:attrName>
                                        </p:attrNameLst>
                                      </p:cBhvr>
                                      <p:to>
                                        <p:strVal val="visible"/>
                                      </p:to>
                                    </p:set>
                                    <p:animEffect filter="fade" transition="in">
                                      <p:cBhvr additive="repl">
                                        <p:cTn id="487" dur="2000"/>
                                        <p:tgtEl>
                                          <p:spTgt spid="291"/>
                                        </p:tgtEl>
                                      </p:cBhvr>
                                    </p:animEffect>
                                  </p:childTnLst>
                                </p:cTn>
                              </p:par>
                            </p:childTnLst>
                          </p:cTn>
                        </p:par>
                      </p:childTnLst>
                    </p:cTn>
                  </p:par>
                  <p:par>
                    <p:cTn id="488" fill="hold">
                      <p:stCondLst>
                        <p:cond delay="indefinite"/>
                      </p:stCondLst>
                      <p:childTnLst>
                        <p:par>
                          <p:cTn id="489" fill="hold">
                            <p:stCondLst>
                              <p:cond delay="0"/>
                            </p:stCondLst>
                            <p:childTnLst>
                              <p:par>
                                <p:cTn id="490" nodeType="clickEffect" fill="hold" presetClass="entr" presetID="10">
                                  <p:stCondLst>
                                    <p:cond delay="0"/>
                                  </p:stCondLst>
                                  <p:childTnLst>
                                    <p:set>
                                      <p:cBhvr>
                                        <p:cTn id="491" dur="1" fill="hold">
                                          <p:stCondLst>
                                            <p:cond delay="0"/>
                                          </p:stCondLst>
                                        </p:cTn>
                                        <p:tgtEl>
                                          <p:spTgt spid="303"/>
                                        </p:tgtEl>
                                        <p:attrNameLst>
                                          <p:attrName>style.visibility</p:attrName>
                                        </p:attrNameLst>
                                      </p:cBhvr>
                                      <p:to>
                                        <p:strVal val="visible"/>
                                      </p:to>
                                    </p:set>
                                    <p:animEffect filter="fade" transition="in">
                                      <p:cBhvr additive="repl">
                                        <p:cTn id="492" dur="2000"/>
                                        <p:tgtEl>
                                          <p:spTgt spid="303"/>
                                        </p:tgtEl>
                                      </p:cBhvr>
                                    </p:animEffect>
                                  </p:childTnLst>
                                </p:cTn>
                              </p:par>
                            </p:childTnLst>
                          </p:cTn>
                        </p:par>
                      </p:childTnLst>
                    </p:cTn>
                  </p:par>
                  <p:par>
                    <p:cTn id="493" fill="hold">
                      <p:stCondLst>
                        <p:cond delay="indefinite"/>
                      </p:stCondLst>
                      <p:childTnLst>
                        <p:par>
                          <p:cTn id="494" fill="hold">
                            <p:stCondLst>
                              <p:cond delay="0"/>
                            </p:stCondLst>
                            <p:childTnLst>
                              <p:par>
                                <p:cTn id="495" nodeType="clickEffect" fill="hold" presetClass="entr" presetID="10">
                                  <p:stCondLst>
                                    <p:cond delay="0"/>
                                  </p:stCondLst>
                                  <p:childTnLst>
                                    <p:set>
                                      <p:cBhvr>
                                        <p:cTn id="496" dur="1" fill="hold">
                                          <p:stCondLst>
                                            <p:cond delay="0"/>
                                          </p:stCondLst>
                                        </p:cTn>
                                        <p:tgtEl>
                                          <p:spTgt spid="305"/>
                                        </p:tgtEl>
                                        <p:attrNameLst>
                                          <p:attrName>style.visibility</p:attrName>
                                        </p:attrNameLst>
                                      </p:cBhvr>
                                      <p:to>
                                        <p:strVal val="visible"/>
                                      </p:to>
                                    </p:set>
                                    <p:animEffect filter="fade" transition="in">
                                      <p:cBhvr additive="repl">
                                        <p:cTn id="497" dur="2000"/>
                                        <p:tgtEl>
                                          <p:spTgt spid="305"/>
                                        </p:tgtEl>
                                      </p:cBhvr>
                                    </p:animEffect>
                                  </p:childTnLst>
                                </p:cTn>
                              </p:par>
                              <p:par>
                                <p:cTn id="498" nodeType="withEffect" fill="hold" presetClass="entr" presetID="10">
                                  <p:stCondLst>
                                    <p:cond delay="0"/>
                                  </p:stCondLst>
                                  <p:childTnLst>
                                    <p:set>
                                      <p:cBhvr>
                                        <p:cTn id="499" dur="1" fill="hold">
                                          <p:stCondLst>
                                            <p:cond delay="0"/>
                                          </p:stCondLst>
                                        </p:cTn>
                                        <p:tgtEl>
                                          <p:spTgt spid="292"/>
                                        </p:tgtEl>
                                        <p:attrNameLst>
                                          <p:attrName>style.visibility</p:attrName>
                                        </p:attrNameLst>
                                      </p:cBhvr>
                                      <p:to>
                                        <p:strVal val="visible"/>
                                      </p:to>
                                    </p:set>
                                    <p:animEffect filter="fade" transition="in">
                                      <p:cBhvr additive="repl">
                                        <p:cTn id="500" dur="2000"/>
                                        <p:tgtEl>
                                          <p:spTgt spid="292"/>
                                        </p:tgtEl>
                                      </p:cBhvr>
                                    </p:animEffec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0">
                                  <p:stCondLst>
                                    <p:cond delay="0"/>
                                  </p:stCondLst>
                                  <p:childTnLst>
                                    <p:set>
                                      <p:cBhvr>
                                        <p:cTn id="504" dur="1" fill="hold">
                                          <p:stCondLst>
                                            <p:cond delay="0"/>
                                          </p:stCondLst>
                                        </p:cTn>
                                        <p:tgtEl>
                                          <p:spTgt spid="297"/>
                                        </p:tgtEl>
                                        <p:attrNameLst>
                                          <p:attrName>style.visibility</p:attrName>
                                        </p:attrNameLst>
                                      </p:cBhvr>
                                      <p:to>
                                        <p:strVal val="visible"/>
                                      </p:to>
                                    </p:set>
                                    <p:animEffect filter="fade" transition="in">
                                      <p:cBhvr additive="repl">
                                        <p:cTn id="505" dur="2000"/>
                                        <p:tgtEl>
                                          <p:spTgt spid="297"/>
                                        </p:tgtEl>
                                      </p:cBhvr>
                                    </p:animEffect>
                                  </p:childTnLst>
                                </p:cTn>
                              </p:par>
                              <p:par>
                                <p:cTn id="506" nodeType="withEffect" fill="hold" presetClass="entr" presetID="10">
                                  <p:stCondLst>
                                    <p:cond delay="0"/>
                                  </p:stCondLst>
                                  <p:childTnLst>
                                    <p:set>
                                      <p:cBhvr>
                                        <p:cTn id="507" dur="1" fill="hold">
                                          <p:stCondLst>
                                            <p:cond delay="0"/>
                                          </p:stCondLst>
                                        </p:cTn>
                                        <p:tgtEl>
                                          <p:spTgt spid="306"/>
                                        </p:tgtEl>
                                        <p:attrNameLst>
                                          <p:attrName>style.visibility</p:attrName>
                                        </p:attrNameLst>
                                      </p:cBhvr>
                                      <p:to>
                                        <p:strVal val="visible"/>
                                      </p:to>
                                    </p:set>
                                    <p:animEffect filter="fade" transition="in">
                                      <p:cBhvr additive="repl">
                                        <p:cTn id="508" dur="2000"/>
                                        <p:tgtEl>
                                          <p:spTgt spid="306"/>
                                        </p:tgtEl>
                                      </p:cBhvr>
                                    </p:animEffect>
                                  </p:childTnLst>
                                </p:cTn>
                              </p:par>
                              <p:par>
                                <p:cTn id="509" nodeType="withEffect" fill="hold" presetClass="entr" presetID="10">
                                  <p:stCondLst>
                                    <p:cond delay="0"/>
                                  </p:stCondLst>
                                  <p:childTnLst>
                                    <p:set>
                                      <p:cBhvr>
                                        <p:cTn id="510" dur="1" fill="hold">
                                          <p:stCondLst>
                                            <p:cond delay="0"/>
                                          </p:stCondLst>
                                        </p:cTn>
                                        <p:tgtEl>
                                          <p:spTgt spid="307"/>
                                        </p:tgtEl>
                                        <p:attrNameLst>
                                          <p:attrName>style.visibility</p:attrName>
                                        </p:attrNameLst>
                                      </p:cBhvr>
                                      <p:to>
                                        <p:strVal val="visible"/>
                                      </p:to>
                                    </p:set>
                                    <p:animEffect filter="fade" transition="in">
                                      <p:cBhvr additive="repl">
                                        <p:cTn id="511" dur="2000"/>
                                        <p:tgtEl>
                                          <p:spTgt spid="307"/>
                                        </p:tgtEl>
                                      </p:cBhvr>
                                    </p:animEffect>
                                  </p:childTnLst>
                                </p:cTn>
                              </p:par>
                              <p:par>
                                <p:cTn id="512" nodeType="withEffect" fill="hold" presetClass="entr" presetID="10">
                                  <p:stCondLst>
                                    <p:cond delay="0"/>
                                  </p:stCondLst>
                                  <p:childTnLst>
                                    <p:set>
                                      <p:cBhvr>
                                        <p:cTn id="513" dur="1" fill="hold">
                                          <p:stCondLst>
                                            <p:cond delay="0"/>
                                          </p:stCondLst>
                                        </p:cTn>
                                        <p:tgtEl>
                                          <p:spTgt spid="296"/>
                                        </p:tgtEl>
                                        <p:attrNameLst>
                                          <p:attrName>style.visibility</p:attrName>
                                        </p:attrNameLst>
                                      </p:cBhvr>
                                      <p:to>
                                        <p:strVal val="visible"/>
                                      </p:to>
                                    </p:set>
                                    <p:animEffect filter="fade" transition="in">
                                      <p:cBhvr additive="repl">
                                        <p:cTn id="514" dur="2000"/>
                                        <p:tgtEl>
                                          <p:spTgt spid="296"/>
                                        </p:tgtEl>
                                      </p:cBhvr>
                                    </p:animEffect>
                                  </p:childTnLst>
                                </p:cTn>
                              </p:par>
                            </p:childTnLst>
                          </p:cTn>
                        </p:par>
                      </p:childTnLst>
                    </p:cTn>
                  </p:par>
                  <p:par>
                    <p:cTn id="515" fill="hold">
                      <p:stCondLst>
                        <p:cond delay="indefinite"/>
                      </p:stCondLst>
                      <p:childTnLst>
                        <p:par>
                          <p:cTn id="516" fill="hold">
                            <p:stCondLst>
                              <p:cond delay="0"/>
                            </p:stCondLst>
                            <p:childTnLst>
                              <p:par>
                                <p:cTn id="517" nodeType="clickEffect" fill="hold" presetClass="entr" presetID="10">
                                  <p:stCondLst>
                                    <p:cond delay="0"/>
                                  </p:stCondLst>
                                  <p:childTnLst>
                                    <p:set>
                                      <p:cBhvr>
                                        <p:cTn id="518" dur="1" fill="hold">
                                          <p:stCondLst>
                                            <p:cond delay="0"/>
                                          </p:stCondLst>
                                        </p:cTn>
                                        <p:tgtEl>
                                          <p:spTgt spid="308"/>
                                        </p:tgtEl>
                                        <p:attrNameLst>
                                          <p:attrName>style.visibility</p:attrName>
                                        </p:attrNameLst>
                                      </p:cBhvr>
                                      <p:to>
                                        <p:strVal val="visible"/>
                                      </p:to>
                                    </p:set>
                                    <p:animEffect filter="fade" transition="in">
                                      <p:cBhvr additive="repl">
                                        <p:cTn id="519" dur="2000"/>
                                        <p:tgtEl>
                                          <p:spTgt spid="308"/>
                                        </p:tgtEl>
                                      </p:cBhvr>
                                    </p:animEffect>
                                  </p:childTnLst>
                                </p:cTn>
                              </p:par>
                              <p:par>
                                <p:cTn id="520" nodeType="withEffect" fill="hold" presetClass="entr" presetID="10">
                                  <p:stCondLst>
                                    <p:cond delay="0"/>
                                  </p:stCondLst>
                                  <p:childTnLst>
                                    <p:set>
                                      <p:cBhvr>
                                        <p:cTn id="521" dur="1" fill="hold">
                                          <p:stCondLst>
                                            <p:cond delay="0"/>
                                          </p:stCondLst>
                                        </p:cTn>
                                        <p:tgtEl>
                                          <p:spTgt spid="293"/>
                                        </p:tgtEl>
                                        <p:attrNameLst>
                                          <p:attrName>style.visibility</p:attrName>
                                        </p:attrNameLst>
                                      </p:cBhvr>
                                      <p:to>
                                        <p:strVal val="visible"/>
                                      </p:to>
                                    </p:set>
                                    <p:animEffect filter="fade" transition="in">
                                      <p:cBhvr additive="repl">
                                        <p:cTn id="522" dur="2000"/>
                                        <p:tgtEl>
                                          <p:spTgt spid="29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The reengineering process</a:t>
            </a:r>
            <a:endParaRPr b="0" lang="en-US" sz="2400" spc="-1" strike="noStrike">
              <a:latin typeface="Arial"/>
            </a:endParaRPr>
          </a:p>
        </p:txBody>
      </p:sp>
      <p:pic>
        <p:nvPicPr>
          <p:cNvPr id="310" name="Content Placeholder 3" descr=""/>
          <p:cNvPicPr/>
          <p:nvPr/>
        </p:nvPicPr>
        <p:blipFill>
          <a:blip r:embed="rId1"/>
          <a:srcRect l="0" t="-12703" r="0" b="-12703"/>
          <a:stretch/>
        </p:blipFill>
        <p:spPr>
          <a:xfrm>
            <a:off x="457200" y="1600200"/>
            <a:ext cx="8228880" cy="4525200"/>
          </a:xfrm>
          <a:prstGeom prst="rect">
            <a:avLst/>
          </a:prstGeom>
          <a:ln>
            <a:noFill/>
          </a:ln>
        </p:spPr>
      </p:pic>
      <p:sp>
        <p:nvSpPr>
          <p:cNvPr id="31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84FE9BC-7B5A-4885-8F85-D383700830DF}" type="slidenum">
              <a:rPr b="0" lang="en-US" sz="1200" spc="-1" strike="noStrike">
                <a:solidFill>
                  <a:srgbClr val="8b8b8b"/>
                </a:solidFill>
                <a:latin typeface="Calibri"/>
              </a:rPr>
              <a:t>&lt;number&gt;</a:t>
            </a:fld>
            <a:endParaRPr b="0" lang="en-US" sz="1200" spc="-1" strike="noStrike">
              <a:latin typeface="Arial"/>
            </a:endParaRPr>
          </a:p>
        </p:txBody>
      </p:sp>
      <p:sp>
        <p:nvSpPr>
          <p:cNvPr id="312"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523" dur="indefinite" restart="never" nodeType="tmRoot">
          <p:childTnLst>
            <p:seq>
              <p:cTn id="524"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Reengineering process activities</a:t>
            </a:r>
            <a:endParaRPr b="0" lang="en-US" sz="2400" spc="-1" strike="noStrike">
              <a:latin typeface="Arial"/>
            </a:endParaRPr>
          </a:p>
        </p:txBody>
      </p:sp>
      <p:sp>
        <p:nvSpPr>
          <p:cNvPr id="314" name="CustomShape 2"/>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Source code translation</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Convert code to a new language.</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Reverse engineering</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Analyse the program to understand it;</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Program structure improvement</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Restructure automatically for understandability;</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Program modularisation</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Reorganise the program structure;</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Data reengineering</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Clean-up and restructure system data.</a:t>
            </a:r>
            <a:endParaRPr b="0" lang="en-US" sz="2000" spc="-1" strike="noStrike">
              <a:latin typeface="Arial"/>
            </a:endParaRPr>
          </a:p>
        </p:txBody>
      </p:sp>
      <p:sp>
        <p:nvSpPr>
          <p:cNvPr id="31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B30023C-7EE7-4BDF-8CD6-057F7C125F8E}" type="slidenum">
              <a:rPr b="0" lang="en-US" sz="1200" spc="-1" strike="noStrike">
                <a:solidFill>
                  <a:srgbClr val="8b8b8b"/>
                </a:solidFill>
                <a:latin typeface="Calibri"/>
              </a:rPr>
              <a:t>&lt;number&gt;</a:t>
            </a:fld>
            <a:endParaRPr b="0" lang="en-US" sz="1200" spc="-1" strike="noStrike">
              <a:latin typeface="Arial"/>
            </a:endParaRPr>
          </a:p>
        </p:txBody>
      </p:sp>
      <p:sp>
        <p:nvSpPr>
          <p:cNvPr id="316"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525" dur="indefinite" restart="never" nodeType="tmRoot">
          <p:childTnLst>
            <p:seq>
              <p:cTn id="526" dur="indefinite" nodeType="mainSeq">
                <p:childTnLst>
                  <p:par>
                    <p:cTn id="527" fill="hold">
                      <p:stCondLst>
                        <p:cond delay="indefinite"/>
                      </p:stCondLst>
                      <p:childTnLst>
                        <p:par>
                          <p:cTn id="528" fill="hold">
                            <p:stCondLst>
                              <p:cond delay="0"/>
                            </p:stCondLst>
                            <p:childTnLst>
                              <p:par>
                                <p:cTn id="529" nodeType="clickEffect" fill="hold" presetClass="entr" presetID="10">
                                  <p:stCondLst>
                                    <p:cond delay="0"/>
                                  </p:stCondLst>
                                  <p:childTnLst>
                                    <p:set>
                                      <p:cBhvr>
                                        <p:cTn id="530" dur="1" fill="hold">
                                          <p:stCondLst>
                                            <p:cond delay="0"/>
                                          </p:stCondLst>
                                        </p:cTn>
                                        <p:tgtEl>
                                          <p:spTgt spid="314">
                                            <p:txEl>
                                              <p:pRg st="0" end="0"/>
                                            </p:txEl>
                                          </p:spTgt>
                                        </p:tgtEl>
                                        <p:attrNameLst>
                                          <p:attrName>style.visibility</p:attrName>
                                        </p:attrNameLst>
                                      </p:cBhvr>
                                      <p:to>
                                        <p:strVal val="visible"/>
                                      </p:to>
                                    </p:set>
                                    <p:animEffect filter="fade" transition="in">
                                      <p:cBhvr additive="repl">
                                        <p:cTn id="531" dur="2000"/>
                                        <p:tgtEl>
                                          <p:spTgt spid="314">
                                            <p:txEl>
                                              <p:pRg st="0" end="0"/>
                                            </p:txEl>
                                          </p:spTgt>
                                        </p:tgtEl>
                                      </p:cBhvr>
                                    </p:animEffect>
                                  </p:childTnLst>
                                </p:cTn>
                              </p:par>
                              <p:par>
                                <p:cTn id="532" nodeType="withEffect" fill="hold" presetClass="entr" presetID="10">
                                  <p:stCondLst>
                                    <p:cond delay="0"/>
                                  </p:stCondLst>
                                  <p:childTnLst>
                                    <p:set>
                                      <p:cBhvr>
                                        <p:cTn id="533" dur="1" fill="hold">
                                          <p:stCondLst>
                                            <p:cond delay="0"/>
                                          </p:stCondLst>
                                        </p:cTn>
                                        <p:tgtEl>
                                          <p:spTgt spid="314">
                                            <p:txEl>
                                              <p:pRg st="1" end="1"/>
                                            </p:txEl>
                                          </p:spTgt>
                                        </p:tgtEl>
                                        <p:attrNameLst>
                                          <p:attrName>style.visibility</p:attrName>
                                        </p:attrNameLst>
                                      </p:cBhvr>
                                      <p:to>
                                        <p:strVal val="visible"/>
                                      </p:to>
                                    </p:set>
                                    <p:animEffect filter="fade" transition="in">
                                      <p:cBhvr additive="repl">
                                        <p:cTn id="534" dur="2000"/>
                                        <p:tgtEl>
                                          <p:spTgt spid="314">
                                            <p:txEl>
                                              <p:pRg st="1" end="1"/>
                                            </p:txEl>
                                          </p:spTgt>
                                        </p:tgtEl>
                                      </p:cBhvr>
                                    </p:animEffect>
                                  </p:childTnLst>
                                </p:cTn>
                              </p:par>
                            </p:childTnLst>
                          </p:cTn>
                        </p:par>
                      </p:childTnLst>
                    </p:cTn>
                  </p:par>
                  <p:par>
                    <p:cTn id="535" fill="hold">
                      <p:stCondLst>
                        <p:cond delay="indefinite"/>
                      </p:stCondLst>
                      <p:childTnLst>
                        <p:par>
                          <p:cTn id="536" fill="hold">
                            <p:stCondLst>
                              <p:cond delay="0"/>
                            </p:stCondLst>
                            <p:childTnLst>
                              <p:par>
                                <p:cTn id="537" nodeType="clickEffect" fill="hold" presetClass="entr" presetID="10">
                                  <p:stCondLst>
                                    <p:cond delay="0"/>
                                  </p:stCondLst>
                                  <p:childTnLst>
                                    <p:set>
                                      <p:cBhvr>
                                        <p:cTn id="538" dur="1" fill="hold">
                                          <p:stCondLst>
                                            <p:cond delay="0"/>
                                          </p:stCondLst>
                                        </p:cTn>
                                        <p:tgtEl>
                                          <p:spTgt spid="314">
                                            <p:txEl>
                                              <p:pRg st="2" end="2"/>
                                            </p:txEl>
                                          </p:spTgt>
                                        </p:tgtEl>
                                        <p:attrNameLst>
                                          <p:attrName>style.visibility</p:attrName>
                                        </p:attrNameLst>
                                      </p:cBhvr>
                                      <p:to>
                                        <p:strVal val="visible"/>
                                      </p:to>
                                    </p:set>
                                    <p:animEffect filter="fade" transition="in">
                                      <p:cBhvr additive="repl">
                                        <p:cTn id="539" dur="2000"/>
                                        <p:tgtEl>
                                          <p:spTgt spid="314">
                                            <p:txEl>
                                              <p:pRg st="2" end="2"/>
                                            </p:txEl>
                                          </p:spTgt>
                                        </p:tgtEl>
                                      </p:cBhvr>
                                    </p:animEffect>
                                  </p:childTnLst>
                                </p:cTn>
                              </p:par>
                              <p:par>
                                <p:cTn id="540" nodeType="withEffect" fill="hold" presetClass="entr" presetID="10">
                                  <p:stCondLst>
                                    <p:cond delay="0"/>
                                  </p:stCondLst>
                                  <p:childTnLst>
                                    <p:set>
                                      <p:cBhvr>
                                        <p:cTn id="541" dur="1" fill="hold">
                                          <p:stCondLst>
                                            <p:cond delay="0"/>
                                          </p:stCondLst>
                                        </p:cTn>
                                        <p:tgtEl>
                                          <p:spTgt spid="314">
                                            <p:txEl>
                                              <p:pRg st="3" end="3"/>
                                            </p:txEl>
                                          </p:spTgt>
                                        </p:tgtEl>
                                        <p:attrNameLst>
                                          <p:attrName>style.visibility</p:attrName>
                                        </p:attrNameLst>
                                      </p:cBhvr>
                                      <p:to>
                                        <p:strVal val="visible"/>
                                      </p:to>
                                    </p:set>
                                    <p:animEffect filter="fade" transition="in">
                                      <p:cBhvr additive="repl">
                                        <p:cTn id="542" dur="2000"/>
                                        <p:tgtEl>
                                          <p:spTgt spid="314">
                                            <p:txEl>
                                              <p:pRg st="3" end="3"/>
                                            </p:txEl>
                                          </p:spTgt>
                                        </p:tgtEl>
                                      </p:cBhvr>
                                    </p:animEffect>
                                  </p:childTnLst>
                                </p:cTn>
                              </p:par>
                            </p:childTnLst>
                          </p:cTn>
                        </p:par>
                      </p:childTnLst>
                    </p:cTn>
                  </p:par>
                  <p:par>
                    <p:cTn id="543" fill="hold">
                      <p:stCondLst>
                        <p:cond delay="indefinite"/>
                      </p:stCondLst>
                      <p:childTnLst>
                        <p:par>
                          <p:cTn id="544" fill="hold">
                            <p:stCondLst>
                              <p:cond delay="0"/>
                            </p:stCondLst>
                            <p:childTnLst>
                              <p:par>
                                <p:cTn id="545" nodeType="clickEffect" fill="hold" presetClass="entr" presetID="10">
                                  <p:stCondLst>
                                    <p:cond delay="0"/>
                                  </p:stCondLst>
                                  <p:childTnLst>
                                    <p:set>
                                      <p:cBhvr>
                                        <p:cTn id="546" dur="1" fill="hold">
                                          <p:stCondLst>
                                            <p:cond delay="0"/>
                                          </p:stCondLst>
                                        </p:cTn>
                                        <p:tgtEl>
                                          <p:spTgt spid="314">
                                            <p:txEl>
                                              <p:pRg st="4" end="4"/>
                                            </p:txEl>
                                          </p:spTgt>
                                        </p:tgtEl>
                                        <p:attrNameLst>
                                          <p:attrName>style.visibility</p:attrName>
                                        </p:attrNameLst>
                                      </p:cBhvr>
                                      <p:to>
                                        <p:strVal val="visible"/>
                                      </p:to>
                                    </p:set>
                                    <p:animEffect filter="fade" transition="in">
                                      <p:cBhvr additive="repl">
                                        <p:cTn id="547" dur="2000"/>
                                        <p:tgtEl>
                                          <p:spTgt spid="314">
                                            <p:txEl>
                                              <p:pRg st="4" end="4"/>
                                            </p:txEl>
                                          </p:spTgt>
                                        </p:tgtEl>
                                      </p:cBhvr>
                                    </p:animEffect>
                                  </p:childTnLst>
                                </p:cTn>
                              </p:par>
                              <p:par>
                                <p:cTn id="548" nodeType="withEffect" fill="hold" presetClass="entr" presetID="10">
                                  <p:stCondLst>
                                    <p:cond delay="0"/>
                                  </p:stCondLst>
                                  <p:childTnLst>
                                    <p:set>
                                      <p:cBhvr>
                                        <p:cTn id="549" dur="1" fill="hold">
                                          <p:stCondLst>
                                            <p:cond delay="0"/>
                                          </p:stCondLst>
                                        </p:cTn>
                                        <p:tgtEl>
                                          <p:spTgt spid="314">
                                            <p:txEl>
                                              <p:pRg st="5" end="5"/>
                                            </p:txEl>
                                          </p:spTgt>
                                        </p:tgtEl>
                                        <p:attrNameLst>
                                          <p:attrName>style.visibility</p:attrName>
                                        </p:attrNameLst>
                                      </p:cBhvr>
                                      <p:to>
                                        <p:strVal val="visible"/>
                                      </p:to>
                                    </p:set>
                                    <p:animEffect filter="fade" transition="in">
                                      <p:cBhvr additive="repl">
                                        <p:cTn id="550" dur="2000"/>
                                        <p:tgtEl>
                                          <p:spTgt spid="314">
                                            <p:txEl>
                                              <p:pRg st="5" end="5"/>
                                            </p:txEl>
                                          </p:spTgt>
                                        </p:tgtEl>
                                      </p:cBhvr>
                                    </p:animEffect>
                                  </p:childTnLst>
                                </p:cTn>
                              </p:par>
                            </p:childTnLst>
                          </p:cTn>
                        </p:par>
                      </p:childTnLst>
                    </p:cTn>
                  </p:par>
                  <p:par>
                    <p:cTn id="551" fill="hold">
                      <p:stCondLst>
                        <p:cond delay="indefinite"/>
                      </p:stCondLst>
                      <p:childTnLst>
                        <p:par>
                          <p:cTn id="552" fill="hold">
                            <p:stCondLst>
                              <p:cond delay="0"/>
                            </p:stCondLst>
                            <p:childTnLst>
                              <p:par>
                                <p:cTn id="553" nodeType="clickEffect" fill="hold" presetClass="entr" presetID="10">
                                  <p:stCondLst>
                                    <p:cond delay="0"/>
                                  </p:stCondLst>
                                  <p:childTnLst>
                                    <p:set>
                                      <p:cBhvr>
                                        <p:cTn id="554" dur="1" fill="hold">
                                          <p:stCondLst>
                                            <p:cond delay="0"/>
                                          </p:stCondLst>
                                        </p:cTn>
                                        <p:tgtEl>
                                          <p:spTgt spid="314">
                                            <p:txEl>
                                              <p:pRg st="6" end="6"/>
                                            </p:txEl>
                                          </p:spTgt>
                                        </p:tgtEl>
                                        <p:attrNameLst>
                                          <p:attrName>style.visibility</p:attrName>
                                        </p:attrNameLst>
                                      </p:cBhvr>
                                      <p:to>
                                        <p:strVal val="visible"/>
                                      </p:to>
                                    </p:set>
                                    <p:animEffect filter="fade" transition="in">
                                      <p:cBhvr additive="repl">
                                        <p:cTn id="555" dur="2000"/>
                                        <p:tgtEl>
                                          <p:spTgt spid="314">
                                            <p:txEl>
                                              <p:pRg st="6" end="6"/>
                                            </p:txEl>
                                          </p:spTgt>
                                        </p:tgtEl>
                                      </p:cBhvr>
                                    </p:animEffect>
                                  </p:childTnLst>
                                </p:cTn>
                              </p:par>
                              <p:par>
                                <p:cTn id="556" nodeType="withEffect" fill="hold" presetClass="entr" presetID="10">
                                  <p:stCondLst>
                                    <p:cond delay="0"/>
                                  </p:stCondLst>
                                  <p:childTnLst>
                                    <p:set>
                                      <p:cBhvr>
                                        <p:cTn id="557" dur="1" fill="hold">
                                          <p:stCondLst>
                                            <p:cond delay="0"/>
                                          </p:stCondLst>
                                        </p:cTn>
                                        <p:tgtEl>
                                          <p:spTgt spid="314">
                                            <p:txEl>
                                              <p:pRg st="7" end="7"/>
                                            </p:txEl>
                                          </p:spTgt>
                                        </p:tgtEl>
                                        <p:attrNameLst>
                                          <p:attrName>style.visibility</p:attrName>
                                        </p:attrNameLst>
                                      </p:cBhvr>
                                      <p:to>
                                        <p:strVal val="visible"/>
                                      </p:to>
                                    </p:set>
                                    <p:animEffect filter="fade" transition="in">
                                      <p:cBhvr additive="repl">
                                        <p:cTn id="558" dur="2000"/>
                                        <p:tgtEl>
                                          <p:spTgt spid="314">
                                            <p:txEl>
                                              <p:pRg st="7" end="7"/>
                                            </p:txEl>
                                          </p:spTgt>
                                        </p:tgtEl>
                                      </p:cBhvr>
                                    </p:animEffect>
                                  </p:childTnLst>
                                </p:cTn>
                              </p:par>
                            </p:childTnLst>
                          </p:cTn>
                        </p:par>
                      </p:childTnLst>
                    </p:cTn>
                  </p:par>
                  <p:par>
                    <p:cTn id="559" fill="hold">
                      <p:stCondLst>
                        <p:cond delay="indefinite"/>
                      </p:stCondLst>
                      <p:childTnLst>
                        <p:par>
                          <p:cTn id="560" fill="hold">
                            <p:stCondLst>
                              <p:cond delay="0"/>
                            </p:stCondLst>
                            <p:childTnLst>
                              <p:par>
                                <p:cTn id="561" nodeType="clickEffect" fill="hold" presetClass="entr" presetID="10">
                                  <p:stCondLst>
                                    <p:cond delay="0"/>
                                  </p:stCondLst>
                                  <p:childTnLst>
                                    <p:set>
                                      <p:cBhvr>
                                        <p:cTn id="562" dur="1" fill="hold">
                                          <p:stCondLst>
                                            <p:cond delay="0"/>
                                          </p:stCondLst>
                                        </p:cTn>
                                        <p:tgtEl>
                                          <p:spTgt spid="314">
                                            <p:txEl>
                                              <p:pRg st="8" end="8"/>
                                            </p:txEl>
                                          </p:spTgt>
                                        </p:tgtEl>
                                        <p:attrNameLst>
                                          <p:attrName>style.visibility</p:attrName>
                                        </p:attrNameLst>
                                      </p:cBhvr>
                                      <p:to>
                                        <p:strVal val="visible"/>
                                      </p:to>
                                    </p:set>
                                    <p:animEffect filter="fade" transition="in">
                                      <p:cBhvr additive="repl">
                                        <p:cTn id="563" dur="2000"/>
                                        <p:tgtEl>
                                          <p:spTgt spid="314">
                                            <p:txEl>
                                              <p:pRg st="8" end="8"/>
                                            </p:txEl>
                                          </p:spTgt>
                                        </p:tgtEl>
                                      </p:cBhvr>
                                    </p:animEffect>
                                  </p:childTnLst>
                                </p:cTn>
                              </p:par>
                              <p:par>
                                <p:cTn id="564" nodeType="withEffect" fill="hold" presetClass="entr" presetID="10">
                                  <p:stCondLst>
                                    <p:cond delay="0"/>
                                  </p:stCondLst>
                                  <p:childTnLst>
                                    <p:set>
                                      <p:cBhvr>
                                        <p:cTn id="565" dur="1" fill="hold">
                                          <p:stCondLst>
                                            <p:cond delay="0"/>
                                          </p:stCondLst>
                                        </p:cTn>
                                        <p:tgtEl>
                                          <p:spTgt spid="314">
                                            <p:txEl>
                                              <p:pRg st="9" end="9"/>
                                            </p:txEl>
                                          </p:spTgt>
                                        </p:tgtEl>
                                        <p:attrNameLst>
                                          <p:attrName>style.visibility</p:attrName>
                                        </p:attrNameLst>
                                      </p:cBhvr>
                                      <p:to>
                                        <p:strVal val="visible"/>
                                      </p:to>
                                    </p:set>
                                    <p:animEffect filter="fade" transition="in">
                                      <p:cBhvr additive="repl">
                                        <p:cTn id="566" dur="2000"/>
                                        <p:tgtEl>
                                          <p:spTgt spid="314">
                                            <p:txEl>
                                              <p:pRg st="9" end="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Figure 9.12 Reengineering approaches</a:t>
            </a:r>
            <a:endParaRPr b="0" lang="en-US" sz="2400" spc="-1" strike="noStrike">
              <a:latin typeface="Arial"/>
            </a:endParaRPr>
          </a:p>
        </p:txBody>
      </p:sp>
      <p:pic>
        <p:nvPicPr>
          <p:cNvPr id="318" name="Content Placeholder 3" descr=""/>
          <p:cNvPicPr/>
          <p:nvPr/>
        </p:nvPicPr>
        <p:blipFill>
          <a:blip r:embed="rId1"/>
          <a:srcRect l="0" t="-25182" r="0" b="-25182"/>
          <a:stretch/>
        </p:blipFill>
        <p:spPr>
          <a:xfrm>
            <a:off x="1143720" y="1851840"/>
            <a:ext cx="6932880" cy="3812400"/>
          </a:xfrm>
          <a:prstGeom prst="rect">
            <a:avLst/>
          </a:prstGeom>
          <a:ln>
            <a:noFill/>
          </a:ln>
        </p:spPr>
      </p:pic>
      <p:sp>
        <p:nvSpPr>
          <p:cNvPr id="319"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1AE1731-0838-43EF-B5AC-DD432FE01446}" type="slidenum">
              <a:rPr b="0" lang="en-US" sz="1200" spc="-1" strike="noStrike">
                <a:solidFill>
                  <a:srgbClr val="8b8b8b"/>
                </a:solidFill>
                <a:latin typeface="Calibri"/>
              </a:rPr>
              <a:t>&lt;number&gt;</a:t>
            </a:fld>
            <a:endParaRPr b="0" lang="en-US" sz="1200" spc="-1" strike="noStrike">
              <a:latin typeface="Arial"/>
            </a:endParaRPr>
          </a:p>
        </p:txBody>
      </p:sp>
      <p:sp>
        <p:nvSpPr>
          <p:cNvPr id="320"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567" dur="indefinite" restart="never" nodeType="tmRoot">
          <p:childTnLst>
            <p:seq>
              <p:cTn id="568"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Reengineering cost factors</a:t>
            </a:r>
            <a:endParaRPr b="0" lang="en-US" sz="2400" spc="-1" strike="noStrike">
              <a:latin typeface="Arial"/>
            </a:endParaRPr>
          </a:p>
        </p:txBody>
      </p:sp>
      <p:sp>
        <p:nvSpPr>
          <p:cNvPr id="322" name="CustomShape 2"/>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000" rIns="90000" tIns="45000" bIns="45000"/>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quality of the software to be reengineered.</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tool support available for reengineering.</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extent of the data conversion which is required.</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availability of expert staff for reengineering. </a:t>
            </a:r>
            <a:endParaRPr b="0" lang="en-US" sz="2400" spc="-1" strike="noStrike">
              <a:latin typeface="Arial"/>
            </a:endParaRPr>
          </a:p>
          <a:p>
            <a:pPr lvl="1" marL="743040" indent="-285120">
              <a:lnSpc>
                <a:spcPct val="9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This can be a problem with old systems based on technology that is no longer widely used.</a:t>
            </a:r>
            <a:endParaRPr b="0" lang="en-US" sz="2000" spc="-1" strike="noStrike">
              <a:latin typeface="Arial"/>
            </a:endParaRPr>
          </a:p>
        </p:txBody>
      </p:sp>
      <p:sp>
        <p:nvSpPr>
          <p:cNvPr id="32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4A05C1A-F00E-4030-B735-AE3E03F6F7F1}" type="slidenum">
              <a:rPr b="0" lang="en-US" sz="1200" spc="-1" strike="noStrike">
                <a:solidFill>
                  <a:srgbClr val="8b8b8b"/>
                </a:solidFill>
                <a:latin typeface="Calibri"/>
              </a:rPr>
              <a:t>&lt;number&gt;</a:t>
            </a:fld>
            <a:endParaRPr b="0" lang="en-US" sz="1200" spc="-1" strike="noStrike">
              <a:latin typeface="Arial"/>
            </a:endParaRPr>
          </a:p>
        </p:txBody>
      </p:sp>
      <p:sp>
        <p:nvSpPr>
          <p:cNvPr id="324"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569" dur="indefinite" restart="never" nodeType="tmRoot">
          <p:childTnLst>
            <p:seq>
              <p:cTn id="570"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Preventative maintenance by refactoring</a:t>
            </a:r>
            <a:endParaRPr b="0" lang="en-US" sz="2400" spc="-1" strike="noStrike">
              <a:latin typeface="Arial"/>
            </a:endParaRPr>
          </a:p>
        </p:txBody>
      </p:sp>
      <p:sp>
        <p:nvSpPr>
          <p:cNvPr id="32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Refactoring is the process of making improvements to a program to slow down degradation through change.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You can think of refactoring as ‘preventative maintenance’ that reduces the problems of future change.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Refactoring involves modifying a program to improve its structure, reduce its complexity or make it easier to understand.</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When you refactor a program, you should not add functionality but rather concentrate on program improvement.</a:t>
            </a:r>
            <a:endParaRPr b="0" lang="en-US" sz="2400" spc="-1" strike="noStrike">
              <a:latin typeface="Arial"/>
            </a:endParaRPr>
          </a:p>
        </p:txBody>
      </p:sp>
      <p:sp>
        <p:nvSpPr>
          <p:cNvPr id="32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2C5FEBD-4DA6-4E79-B10F-B2B49177BE31}" type="slidenum">
              <a:rPr b="0" lang="en-US" sz="1200" spc="-1" strike="noStrike">
                <a:solidFill>
                  <a:srgbClr val="8b8b8b"/>
                </a:solidFill>
                <a:latin typeface="Calibri"/>
              </a:rPr>
              <a:t>&lt;number&gt;</a:t>
            </a:fld>
            <a:endParaRPr b="0" lang="en-US" sz="1200" spc="-1" strike="noStrike">
              <a:latin typeface="Arial"/>
            </a:endParaRPr>
          </a:p>
        </p:txBody>
      </p:sp>
      <p:sp>
        <p:nvSpPr>
          <p:cNvPr id="328"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571" dur="indefinite" restart="never" nodeType="tmRoot">
          <p:childTnLst>
            <p:seq>
              <p:cTn id="572" dur="indefinite" nodeType="mainSeq">
                <p:childTnLst>
                  <p:par>
                    <p:cTn id="573" fill="hold">
                      <p:stCondLst>
                        <p:cond delay="indefinite"/>
                      </p:stCondLst>
                      <p:childTnLst>
                        <p:par>
                          <p:cTn id="574" fill="hold">
                            <p:stCondLst>
                              <p:cond delay="0"/>
                            </p:stCondLst>
                            <p:childTnLst>
                              <p:par>
                                <p:cTn id="575" nodeType="clickEffect" fill="hold" presetClass="entr" presetID="10">
                                  <p:stCondLst>
                                    <p:cond delay="0"/>
                                  </p:stCondLst>
                                  <p:childTnLst>
                                    <p:set>
                                      <p:cBhvr>
                                        <p:cTn id="576" dur="1" fill="hold">
                                          <p:stCondLst>
                                            <p:cond delay="0"/>
                                          </p:stCondLst>
                                        </p:cTn>
                                        <p:tgtEl>
                                          <p:spTgt spid="326">
                                            <p:txEl>
                                              <p:pRg st="0" end="0"/>
                                            </p:txEl>
                                          </p:spTgt>
                                        </p:tgtEl>
                                        <p:attrNameLst>
                                          <p:attrName>style.visibility</p:attrName>
                                        </p:attrNameLst>
                                      </p:cBhvr>
                                      <p:to>
                                        <p:strVal val="visible"/>
                                      </p:to>
                                    </p:set>
                                    <p:animEffect filter="fade" transition="in">
                                      <p:cBhvr additive="repl">
                                        <p:cTn id="577" dur="2000"/>
                                        <p:tgtEl>
                                          <p:spTgt spid="326">
                                            <p:txEl>
                                              <p:pRg st="0" end="0"/>
                                            </p:txEl>
                                          </p:spTgt>
                                        </p:tgtEl>
                                      </p:cBhvr>
                                    </p:animEffect>
                                  </p:childTnLst>
                                </p:cTn>
                              </p:par>
                            </p:childTnLst>
                          </p:cTn>
                        </p:par>
                      </p:childTnLst>
                    </p:cTn>
                  </p:par>
                  <p:par>
                    <p:cTn id="578" fill="hold">
                      <p:stCondLst>
                        <p:cond delay="indefinite"/>
                      </p:stCondLst>
                      <p:childTnLst>
                        <p:par>
                          <p:cTn id="579" fill="hold">
                            <p:stCondLst>
                              <p:cond delay="0"/>
                            </p:stCondLst>
                            <p:childTnLst>
                              <p:par>
                                <p:cTn id="580" nodeType="clickEffect" fill="hold" presetClass="entr" presetID="10">
                                  <p:stCondLst>
                                    <p:cond delay="0"/>
                                  </p:stCondLst>
                                  <p:childTnLst>
                                    <p:set>
                                      <p:cBhvr>
                                        <p:cTn id="581" dur="1" fill="hold">
                                          <p:stCondLst>
                                            <p:cond delay="0"/>
                                          </p:stCondLst>
                                        </p:cTn>
                                        <p:tgtEl>
                                          <p:spTgt spid="326">
                                            <p:txEl>
                                              <p:pRg st="1" end="1"/>
                                            </p:txEl>
                                          </p:spTgt>
                                        </p:tgtEl>
                                        <p:attrNameLst>
                                          <p:attrName>style.visibility</p:attrName>
                                        </p:attrNameLst>
                                      </p:cBhvr>
                                      <p:to>
                                        <p:strVal val="visible"/>
                                      </p:to>
                                    </p:set>
                                    <p:animEffect filter="fade" transition="in">
                                      <p:cBhvr additive="repl">
                                        <p:cTn id="582" dur="2000"/>
                                        <p:tgtEl>
                                          <p:spTgt spid="326">
                                            <p:txEl>
                                              <p:pRg st="1" end="1"/>
                                            </p:txEl>
                                          </p:spTgt>
                                        </p:tgtEl>
                                      </p:cBhvr>
                                    </p:animEffect>
                                  </p:childTnLst>
                                </p:cTn>
                              </p:par>
                            </p:childTnLst>
                          </p:cTn>
                        </p:par>
                      </p:childTnLst>
                    </p:cTn>
                  </p:par>
                  <p:par>
                    <p:cTn id="583" fill="hold">
                      <p:stCondLst>
                        <p:cond delay="indefinite"/>
                      </p:stCondLst>
                      <p:childTnLst>
                        <p:par>
                          <p:cTn id="584" fill="hold">
                            <p:stCondLst>
                              <p:cond delay="0"/>
                            </p:stCondLst>
                            <p:childTnLst>
                              <p:par>
                                <p:cTn id="585" nodeType="clickEffect" fill="hold" presetClass="entr" presetID="10">
                                  <p:stCondLst>
                                    <p:cond delay="0"/>
                                  </p:stCondLst>
                                  <p:childTnLst>
                                    <p:set>
                                      <p:cBhvr>
                                        <p:cTn id="586" dur="1" fill="hold">
                                          <p:stCondLst>
                                            <p:cond delay="0"/>
                                          </p:stCondLst>
                                        </p:cTn>
                                        <p:tgtEl>
                                          <p:spTgt spid="326">
                                            <p:txEl>
                                              <p:pRg st="2" end="2"/>
                                            </p:txEl>
                                          </p:spTgt>
                                        </p:tgtEl>
                                        <p:attrNameLst>
                                          <p:attrName>style.visibility</p:attrName>
                                        </p:attrNameLst>
                                      </p:cBhvr>
                                      <p:to>
                                        <p:strVal val="visible"/>
                                      </p:to>
                                    </p:set>
                                    <p:animEffect filter="fade" transition="in">
                                      <p:cBhvr additive="repl">
                                        <p:cTn id="587" dur="2000"/>
                                        <p:tgtEl>
                                          <p:spTgt spid="326">
                                            <p:txEl>
                                              <p:pRg st="2" end="2"/>
                                            </p:txEl>
                                          </p:spTgt>
                                        </p:tgtEl>
                                      </p:cBhvr>
                                    </p:animEffect>
                                  </p:childTnLst>
                                </p:cTn>
                              </p:par>
                            </p:childTnLst>
                          </p:cTn>
                        </p:par>
                      </p:childTnLst>
                    </p:cTn>
                  </p:par>
                  <p:par>
                    <p:cTn id="588" fill="hold">
                      <p:stCondLst>
                        <p:cond delay="indefinite"/>
                      </p:stCondLst>
                      <p:childTnLst>
                        <p:par>
                          <p:cTn id="589" fill="hold">
                            <p:stCondLst>
                              <p:cond delay="0"/>
                            </p:stCondLst>
                            <p:childTnLst>
                              <p:par>
                                <p:cTn id="590" nodeType="clickEffect" fill="hold" presetClass="entr" presetID="10">
                                  <p:stCondLst>
                                    <p:cond delay="0"/>
                                  </p:stCondLst>
                                  <p:childTnLst>
                                    <p:set>
                                      <p:cBhvr>
                                        <p:cTn id="591" dur="1" fill="hold">
                                          <p:stCondLst>
                                            <p:cond delay="0"/>
                                          </p:stCondLst>
                                        </p:cTn>
                                        <p:tgtEl>
                                          <p:spTgt spid="326">
                                            <p:txEl>
                                              <p:pRg st="3" end="3"/>
                                            </p:txEl>
                                          </p:spTgt>
                                        </p:tgtEl>
                                        <p:attrNameLst>
                                          <p:attrName>style.visibility</p:attrName>
                                        </p:attrNameLst>
                                      </p:cBhvr>
                                      <p:to>
                                        <p:strVal val="visible"/>
                                      </p:to>
                                    </p:set>
                                    <p:animEffect filter="fade" transition="in">
                                      <p:cBhvr additive="repl">
                                        <p:cTn id="592" dur="2000"/>
                                        <p:tgtEl>
                                          <p:spTgt spid="326">
                                            <p:txEl>
                                              <p:pRg st="3" end="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Software Failure</a:t>
            </a:r>
            <a:endParaRPr b="0" lang="en-US" sz="2400" spc="-1" strike="noStrike">
              <a:latin typeface="Arial"/>
            </a:endParaRPr>
          </a:p>
        </p:txBody>
      </p:sp>
      <p:sp>
        <p:nvSpPr>
          <p:cNvPr id="13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Billions of $ per year wasted on preventable mistakes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Biggest tragedy : software failure is mostly predictable and avoidable.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Organisations don't see preventing failure as important </a:t>
            </a: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Refactoring and reengineering</a:t>
            </a:r>
            <a:endParaRPr b="0" lang="en-US" sz="2400" spc="-1" strike="noStrike">
              <a:latin typeface="Arial"/>
            </a:endParaRPr>
          </a:p>
        </p:txBody>
      </p:sp>
      <p:sp>
        <p:nvSpPr>
          <p:cNvPr id="33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Re-engineering takes place after a system has been maintained for some time and maintenance costs are increasing. You use automated tools to process and re-engineer a legacy system to create a new system that is more maintainable.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Refactoring is a continuous process of improvement throughout the development and evolution process. It is intended to avoid the structure and code degradation that increases the costs and difficulties of maintaining a system.</a:t>
            </a:r>
            <a:endParaRPr b="0" lang="en-US" sz="2400" spc="-1" strike="noStrike">
              <a:latin typeface="Arial"/>
            </a:endParaRPr>
          </a:p>
        </p:txBody>
      </p:sp>
      <p:sp>
        <p:nvSpPr>
          <p:cNvPr id="33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27429F5-BC50-4A6E-87CF-8588079E49C9}" type="slidenum">
              <a:rPr b="0" lang="en-US" sz="1200" spc="-1" strike="noStrike">
                <a:solidFill>
                  <a:srgbClr val="8b8b8b"/>
                </a:solidFill>
                <a:latin typeface="Calibri"/>
              </a:rPr>
              <a:t>&lt;number&gt;</a:t>
            </a:fld>
            <a:endParaRPr b="0" lang="en-US" sz="1200" spc="-1" strike="noStrike">
              <a:latin typeface="Arial"/>
            </a:endParaRPr>
          </a:p>
        </p:txBody>
      </p:sp>
      <p:sp>
        <p:nvSpPr>
          <p:cNvPr id="332"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593" dur="indefinite" restart="never" nodeType="tmRoot">
          <p:childTnLst>
            <p:seq>
              <p:cTn id="594" dur="indefinite" nodeType="mainSeq">
                <p:childTnLst>
                  <p:par>
                    <p:cTn id="595" fill="hold">
                      <p:stCondLst>
                        <p:cond delay="indefinite"/>
                      </p:stCondLst>
                      <p:childTnLst>
                        <p:par>
                          <p:cTn id="596" fill="hold">
                            <p:stCondLst>
                              <p:cond delay="0"/>
                            </p:stCondLst>
                            <p:childTnLst>
                              <p:par>
                                <p:cTn id="597" nodeType="clickEffect" fill="hold" presetClass="entr" presetID="10">
                                  <p:stCondLst>
                                    <p:cond delay="0"/>
                                  </p:stCondLst>
                                  <p:childTnLst>
                                    <p:set>
                                      <p:cBhvr>
                                        <p:cTn id="598" dur="1" fill="hold">
                                          <p:stCondLst>
                                            <p:cond delay="0"/>
                                          </p:stCondLst>
                                        </p:cTn>
                                        <p:tgtEl>
                                          <p:spTgt spid="330">
                                            <p:txEl>
                                              <p:pRg st="0" end="0"/>
                                            </p:txEl>
                                          </p:spTgt>
                                        </p:tgtEl>
                                        <p:attrNameLst>
                                          <p:attrName>style.visibility</p:attrName>
                                        </p:attrNameLst>
                                      </p:cBhvr>
                                      <p:to>
                                        <p:strVal val="visible"/>
                                      </p:to>
                                    </p:set>
                                    <p:animEffect filter="fade" transition="in">
                                      <p:cBhvr additive="repl">
                                        <p:cTn id="599" dur="2000"/>
                                        <p:tgtEl>
                                          <p:spTgt spid="330">
                                            <p:txEl>
                                              <p:pRg st="0" end="0"/>
                                            </p:txEl>
                                          </p:spTgt>
                                        </p:tgtEl>
                                      </p:cBhvr>
                                    </p:animEffect>
                                  </p:childTnLst>
                                </p:cTn>
                              </p:par>
                            </p:childTnLst>
                          </p:cTn>
                        </p:par>
                      </p:childTnLst>
                    </p:cTn>
                  </p:par>
                  <p:par>
                    <p:cTn id="600" fill="hold">
                      <p:stCondLst>
                        <p:cond delay="indefinite"/>
                      </p:stCondLst>
                      <p:childTnLst>
                        <p:par>
                          <p:cTn id="601" fill="hold">
                            <p:stCondLst>
                              <p:cond delay="0"/>
                            </p:stCondLst>
                            <p:childTnLst>
                              <p:par>
                                <p:cTn id="602" nodeType="clickEffect" fill="hold" presetClass="entr" presetID="10">
                                  <p:stCondLst>
                                    <p:cond delay="0"/>
                                  </p:stCondLst>
                                  <p:childTnLst>
                                    <p:set>
                                      <p:cBhvr>
                                        <p:cTn id="603" dur="1" fill="hold">
                                          <p:stCondLst>
                                            <p:cond delay="0"/>
                                          </p:stCondLst>
                                        </p:cTn>
                                        <p:tgtEl>
                                          <p:spTgt spid="330">
                                            <p:txEl>
                                              <p:pRg st="1" end="1"/>
                                            </p:txEl>
                                          </p:spTgt>
                                        </p:tgtEl>
                                        <p:attrNameLst>
                                          <p:attrName>style.visibility</p:attrName>
                                        </p:attrNameLst>
                                      </p:cBhvr>
                                      <p:to>
                                        <p:strVal val="visible"/>
                                      </p:to>
                                    </p:set>
                                    <p:animEffect filter="fade" transition="in">
                                      <p:cBhvr additive="repl">
                                        <p:cTn id="604" dur="2000"/>
                                        <p:tgtEl>
                                          <p:spTgt spid="330">
                                            <p:txEl>
                                              <p:pRg st="1" end="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t>
            </a:r>
            <a:r>
              <a:rPr b="1" lang="en-US" sz="2400" spc="-1" strike="noStrike">
                <a:solidFill>
                  <a:srgbClr val="46424d"/>
                </a:solidFill>
                <a:latin typeface="Arial"/>
                <a:ea typeface="ＭＳ Ｐゴシック"/>
              </a:rPr>
              <a:t>Bad smells’ in program code</a:t>
            </a:r>
            <a:endParaRPr b="0" lang="en-US" sz="2400" spc="-1" strike="noStrike">
              <a:latin typeface="Arial"/>
            </a:endParaRPr>
          </a:p>
        </p:txBody>
      </p:sp>
      <p:sp>
        <p:nvSpPr>
          <p:cNvPr id="33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Duplicate code</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same or very similar code may be included at different places in a program. This can be removed and implemented as a single method or function that is called as required.</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Long methods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If a method is too long, it should be redesigned as a number of shorter methods.</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Switch (case) statements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These often involve duplication, where the switch depends on the type of a value. The switch statements may be scattered around a program. In object-oriented languages, you can often use polymorphism to achieve the same thing.</a:t>
            </a:r>
            <a:endParaRPr b="0" lang="en-US" sz="2000" spc="-1" strike="noStrike">
              <a:latin typeface="Arial"/>
            </a:endParaRPr>
          </a:p>
        </p:txBody>
      </p:sp>
      <p:sp>
        <p:nvSpPr>
          <p:cNvPr id="33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7E70463-C8A2-43BE-93BD-C775DF6809C3}" type="slidenum">
              <a:rPr b="0" lang="en-US" sz="1200" spc="-1" strike="noStrike">
                <a:solidFill>
                  <a:srgbClr val="8b8b8b"/>
                </a:solidFill>
                <a:latin typeface="Calibri"/>
              </a:rPr>
              <a:t>&lt;number&gt;</a:t>
            </a:fld>
            <a:endParaRPr b="0" lang="en-US" sz="1200" spc="-1" strike="noStrike">
              <a:latin typeface="Arial"/>
            </a:endParaRPr>
          </a:p>
        </p:txBody>
      </p:sp>
      <p:sp>
        <p:nvSpPr>
          <p:cNvPr id="336"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605" dur="indefinite" restart="never" nodeType="tmRoot">
          <p:childTnLst>
            <p:seq>
              <p:cTn id="606" dur="indefinite" nodeType="mainSeq">
                <p:childTnLst>
                  <p:par>
                    <p:cTn id="607" fill="hold">
                      <p:stCondLst>
                        <p:cond delay="indefinite"/>
                      </p:stCondLst>
                      <p:childTnLst>
                        <p:par>
                          <p:cTn id="608" fill="hold">
                            <p:stCondLst>
                              <p:cond delay="0"/>
                            </p:stCondLst>
                            <p:childTnLst>
                              <p:par>
                                <p:cTn id="609" nodeType="clickEffect" fill="hold" presetClass="entr" presetID="10">
                                  <p:stCondLst>
                                    <p:cond delay="0"/>
                                  </p:stCondLst>
                                  <p:childTnLst>
                                    <p:set>
                                      <p:cBhvr>
                                        <p:cTn id="610" dur="1" fill="hold">
                                          <p:stCondLst>
                                            <p:cond delay="0"/>
                                          </p:stCondLst>
                                        </p:cTn>
                                        <p:tgtEl>
                                          <p:spTgt spid="334">
                                            <p:txEl>
                                              <p:pRg st="0" end="0"/>
                                            </p:txEl>
                                          </p:spTgt>
                                        </p:tgtEl>
                                        <p:attrNameLst>
                                          <p:attrName>style.visibility</p:attrName>
                                        </p:attrNameLst>
                                      </p:cBhvr>
                                      <p:to>
                                        <p:strVal val="visible"/>
                                      </p:to>
                                    </p:set>
                                    <p:animEffect filter="fade" transition="in">
                                      <p:cBhvr additive="repl">
                                        <p:cTn id="611" dur="2000"/>
                                        <p:tgtEl>
                                          <p:spTgt spid="334">
                                            <p:txEl>
                                              <p:pRg st="0" end="0"/>
                                            </p:txEl>
                                          </p:spTgt>
                                        </p:tgtEl>
                                      </p:cBhvr>
                                    </p:animEffect>
                                  </p:childTnLst>
                                </p:cTn>
                              </p:par>
                              <p:par>
                                <p:cTn id="612" nodeType="withEffect" fill="hold" presetClass="entr" presetID="10">
                                  <p:stCondLst>
                                    <p:cond delay="0"/>
                                  </p:stCondLst>
                                  <p:childTnLst>
                                    <p:set>
                                      <p:cBhvr>
                                        <p:cTn id="613" dur="1" fill="hold">
                                          <p:stCondLst>
                                            <p:cond delay="0"/>
                                          </p:stCondLst>
                                        </p:cTn>
                                        <p:tgtEl>
                                          <p:spTgt spid="334">
                                            <p:txEl>
                                              <p:pRg st="1" end="1"/>
                                            </p:txEl>
                                          </p:spTgt>
                                        </p:tgtEl>
                                        <p:attrNameLst>
                                          <p:attrName>style.visibility</p:attrName>
                                        </p:attrNameLst>
                                      </p:cBhvr>
                                      <p:to>
                                        <p:strVal val="visible"/>
                                      </p:to>
                                    </p:set>
                                    <p:animEffect filter="fade" transition="in">
                                      <p:cBhvr additive="repl">
                                        <p:cTn id="614" dur="2000"/>
                                        <p:tgtEl>
                                          <p:spTgt spid="334">
                                            <p:txEl>
                                              <p:pRg st="1" end="1"/>
                                            </p:txEl>
                                          </p:spTgt>
                                        </p:tgtEl>
                                      </p:cBhvr>
                                    </p:animEffect>
                                  </p:childTnLst>
                                </p:cTn>
                              </p:par>
                            </p:childTnLst>
                          </p:cTn>
                        </p:par>
                      </p:childTnLst>
                    </p:cTn>
                  </p:par>
                  <p:par>
                    <p:cTn id="615" fill="hold">
                      <p:stCondLst>
                        <p:cond delay="indefinite"/>
                      </p:stCondLst>
                      <p:childTnLst>
                        <p:par>
                          <p:cTn id="616" fill="hold">
                            <p:stCondLst>
                              <p:cond delay="0"/>
                            </p:stCondLst>
                            <p:childTnLst>
                              <p:par>
                                <p:cTn id="617" nodeType="clickEffect" fill="hold" presetClass="entr" presetID="10">
                                  <p:stCondLst>
                                    <p:cond delay="0"/>
                                  </p:stCondLst>
                                  <p:childTnLst>
                                    <p:set>
                                      <p:cBhvr>
                                        <p:cTn id="618" dur="1" fill="hold">
                                          <p:stCondLst>
                                            <p:cond delay="0"/>
                                          </p:stCondLst>
                                        </p:cTn>
                                        <p:tgtEl>
                                          <p:spTgt spid="334">
                                            <p:txEl>
                                              <p:pRg st="2" end="2"/>
                                            </p:txEl>
                                          </p:spTgt>
                                        </p:tgtEl>
                                        <p:attrNameLst>
                                          <p:attrName>style.visibility</p:attrName>
                                        </p:attrNameLst>
                                      </p:cBhvr>
                                      <p:to>
                                        <p:strVal val="visible"/>
                                      </p:to>
                                    </p:set>
                                    <p:animEffect filter="fade" transition="in">
                                      <p:cBhvr additive="repl">
                                        <p:cTn id="619" dur="2000"/>
                                        <p:tgtEl>
                                          <p:spTgt spid="334">
                                            <p:txEl>
                                              <p:pRg st="2" end="2"/>
                                            </p:txEl>
                                          </p:spTgt>
                                        </p:tgtEl>
                                      </p:cBhvr>
                                    </p:animEffect>
                                  </p:childTnLst>
                                </p:cTn>
                              </p:par>
                              <p:par>
                                <p:cTn id="620" nodeType="withEffect" fill="hold" presetClass="entr" presetID="10">
                                  <p:stCondLst>
                                    <p:cond delay="0"/>
                                  </p:stCondLst>
                                  <p:childTnLst>
                                    <p:set>
                                      <p:cBhvr>
                                        <p:cTn id="621" dur="1" fill="hold">
                                          <p:stCondLst>
                                            <p:cond delay="0"/>
                                          </p:stCondLst>
                                        </p:cTn>
                                        <p:tgtEl>
                                          <p:spTgt spid="334">
                                            <p:txEl>
                                              <p:pRg st="3" end="3"/>
                                            </p:txEl>
                                          </p:spTgt>
                                        </p:tgtEl>
                                        <p:attrNameLst>
                                          <p:attrName>style.visibility</p:attrName>
                                        </p:attrNameLst>
                                      </p:cBhvr>
                                      <p:to>
                                        <p:strVal val="visible"/>
                                      </p:to>
                                    </p:set>
                                    <p:animEffect filter="fade" transition="in">
                                      <p:cBhvr additive="repl">
                                        <p:cTn id="622" dur="2000"/>
                                        <p:tgtEl>
                                          <p:spTgt spid="334">
                                            <p:txEl>
                                              <p:pRg st="3" end="3"/>
                                            </p:txEl>
                                          </p:spTgt>
                                        </p:tgtEl>
                                      </p:cBhvr>
                                    </p:animEffect>
                                  </p:childTnLst>
                                </p:cTn>
                              </p:par>
                            </p:childTnLst>
                          </p:cTn>
                        </p:par>
                      </p:childTnLst>
                    </p:cTn>
                  </p:par>
                  <p:par>
                    <p:cTn id="623" fill="hold">
                      <p:stCondLst>
                        <p:cond delay="indefinite"/>
                      </p:stCondLst>
                      <p:childTnLst>
                        <p:par>
                          <p:cTn id="624" fill="hold">
                            <p:stCondLst>
                              <p:cond delay="0"/>
                            </p:stCondLst>
                            <p:childTnLst>
                              <p:par>
                                <p:cTn id="625" nodeType="clickEffect" fill="hold" presetClass="entr" presetID="10">
                                  <p:stCondLst>
                                    <p:cond delay="0"/>
                                  </p:stCondLst>
                                  <p:childTnLst>
                                    <p:set>
                                      <p:cBhvr>
                                        <p:cTn id="626" dur="1" fill="hold">
                                          <p:stCondLst>
                                            <p:cond delay="0"/>
                                          </p:stCondLst>
                                        </p:cTn>
                                        <p:tgtEl>
                                          <p:spTgt spid="334">
                                            <p:txEl>
                                              <p:pRg st="4" end="4"/>
                                            </p:txEl>
                                          </p:spTgt>
                                        </p:tgtEl>
                                        <p:attrNameLst>
                                          <p:attrName>style.visibility</p:attrName>
                                        </p:attrNameLst>
                                      </p:cBhvr>
                                      <p:to>
                                        <p:strVal val="visible"/>
                                      </p:to>
                                    </p:set>
                                    <p:animEffect filter="fade" transition="in">
                                      <p:cBhvr additive="repl">
                                        <p:cTn id="627" dur="2000"/>
                                        <p:tgtEl>
                                          <p:spTgt spid="334">
                                            <p:txEl>
                                              <p:pRg st="4" end="4"/>
                                            </p:txEl>
                                          </p:spTgt>
                                        </p:tgtEl>
                                      </p:cBhvr>
                                    </p:animEffect>
                                  </p:childTnLst>
                                </p:cTn>
                              </p:par>
                              <p:par>
                                <p:cTn id="628" nodeType="withEffect" fill="hold" presetClass="entr" presetID="10">
                                  <p:stCondLst>
                                    <p:cond delay="0"/>
                                  </p:stCondLst>
                                  <p:childTnLst>
                                    <p:set>
                                      <p:cBhvr>
                                        <p:cTn id="629" dur="1" fill="hold">
                                          <p:stCondLst>
                                            <p:cond delay="0"/>
                                          </p:stCondLst>
                                        </p:cTn>
                                        <p:tgtEl>
                                          <p:spTgt spid="334">
                                            <p:txEl>
                                              <p:pRg st="5" end="5"/>
                                            </p:txEl>
                                          </p:spTgt>
                                        </p:tgtEl>
                                        <p:attrNameLst>
                                          <p:attrName>style.visibility</p:attrName>
                                        </p:attrNameLst>
                                      </p:cBhvr>
                                      <p:to>
                                        <p:strVal val="visible"/>
                                      </p:to>
                                    </p:set>
                                    <p:animEffect filter="fade" transition="in">
                                      <p:cBhvr additive="repl">
                                        <p:cTn id="630" dur="2000"/>
                                        <p:tgtEl>
                                          <p:spTgt spid="334">
                                            <p:txEl>
                                              <p:pRg st="5" end="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t>
            </a:r>
            <a:r>
              <a:rPr b="1" lang="en-US" sz="2400" spc="-1" strike="noStrike">
                <a:solidFill>
                  <a:srgbClr val="46424d"/>
                </a:solidFill>
                <a:latin typeface="Arial"/>
                <a:ea typeface="ＭＳ Ｐゴシック"/>
              </a:rPr>
              <a:t>Bad smells’ in program code</a:t>
            </a:r>
            <a:endParaRPr b="0" lang="en-US" sz="2400" spc="-1" strike="noStrike">
              <a:latin typeface="Arial"/>
            </a:endParaRPr>
          </a:p>
        </p:txBody>
      </p:sp>
      <p:sp>
        <p:nvSpPr>
          <p:cNvPr id="33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Data clumping</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Data clumps occur when the same group of data items (fields in classes, parameters in methods) re-occur in several places in a program. These can often be replaced with an object that encapsulates all of the data.</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Speculative generality</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This occurs when developers include generality in a program in case it is required in the future. This can often simply be removed.</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33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42FE018-4271-417A-8737-7615CDF09359}" type="slidenum">
              <a:rPr b="0" lang="en-US" sz="1200" spc="-1" strike="noStrike">
                <a:solidFill>
                  <a:srgbClr val="8b8b8b"/>
                </a:solidFill>
                <a:latin typeface="Calibri"/>
              </a:rPr>
              <a:t>&lt;number&gt;</a:t>
            </a:fld>
            <a:endParaRPr b="0" lang="en-US" sz="1200" spc="-1" strike="noStrike">
              <a:latin typeface="Arial"/>
            </a:endParaRPr>
          </a:p>
        </p:txBody>
      </p:sp>
      <p:sp>
        <p:nvSpPr>
          <p:cNvPr id="340"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631" dur="indefinite" restart="never" nodeType="tmRoot">
          <p:childTnLst>
            <p:seq>
              <p:cTn id="632"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Examples of Software Failures</a:t>
            </a:r>
            <a:endParaRPr b="0" lang="en-US" sz="2400" spc="-1" strike="noStrike">
              <a:latin typeface="Arial"/>
            </a:endParaRPr>
          </a:p>
        </p:txBody>
      </p:sp>
      <p:sp>
        <p:nvSpPr>
          <p:cNvPr id="136" name="CustomShape 2"/>
          <p:cNvSpPr/>
          <p:nvPr/>
        </p:nvSpPr>
        <p:spPr>
          <a:xfrm>
            <a:off x="457200" y="1600200"/>
            <a:ext cx="8228880" cy="4525200"/>
          </a:xfrm>
          <a:prstGeom prst="rect">
            <a:avLst/>
          </a:prstGeom>
          <a:noFill/>
          <a:ln>
            <a:noFill/>
          </a:ln>
        </p:spPr>
        <p:style>
          <a:lnRef idx="0"/>
          <a:fillRef idx="0"/>
          <a:effectRef idx="0"/>
          <a:fontRef idx="minor"/>
        </p:style>
      </p:sp>
      <p:pic>
        <p:nvPicPr>
          <p:cNvPr id="137" name="Picture 3" descr=""/>
          <p:cNvPicPr/>
          <p:nvPr/>
        </p:nvPicPr>
        <p:blipFill>
          <a:blip r:embed="rId1"/>
          <a:stretch/>
        </p:blipFill>
        <p:spPr>
          <a:xfrm>
            <a:off x="0" y="2666880"/>
            <a:ext cx="9143280" cy="3666240"/>
          </a:xfrm>
          <a:prstGeom prst="rect">
            <a:avLst/>
          </a:prstGeom>
          <a:ln w="9360">
            <a:noFill/>
          </a:ln>
        </p:spPr>
      </p:pic>
      <p:sp>
        <p:nvSpPr>
          <p:cNvPr id="138" name="CustomShape 3"/>
          <p:cNvSpPr/>
          <p:nvPr/>
        </p:nvSpPr>
        <p:spPr>
          <a:xfrm>
            <a:off x="762120" y="1828800"/>
            <a:ext cx="678096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http://spectrum.ieee.org/computing/software/why-software-fails</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57200" y="274680"/>
            <a:ext cx="7292520" cy="1142280"/>
          </a:xfrm>
          <a:prstGeom prst="rect">
            <a:avLst/>
          </a:prstGeom>
          <a:noFill/>
          <a:ln w="9360">
            <a:noFill/>
          </a:ln>
        </p:spPr>
        <p:style>
          <a:lnRef idx="0"/>
          <a:fillRef idx="0"/>
          <a:effectRef idx="0"/>
          <a:fontRef idx="minor"/>
        </p:style>
      </p:sp>
      <p:sp>
        <p:nvSpPr>
          <p:cNvPr id="140" name="CustomShape 2"/>
          <p:cNvSpPr/>
          <p:nvPr/>
        </p:nvSpPr>
        <p:spPr>
          <a:xfrm>
            <a:off x="457200" y="1600200"/>
            <a:ext cx="8228880" cy="4525200"/>
          </a:xfrm>
          <a:prstGeom prst="rect">
            <a:avLst/>
          </a:prstGeom>
          <a:noFill/>
          <a:ln>
            <a:noFill/>
          </a:ln>
        </p:spPr>
        <p:style>
          <a:lnRef idx="0"/>
          <a:fillRef idx="0"/>
          <a:effectRef idx="0"/>
          <a:fontRef idx="minor"/>
        </p:style>
      </p:sp>
      <p:pic>
        <p:nvPicPr>
          <p:cNvPr id="141" name="Picture 2" descr=""/>
          <p:cNvPicPr/>
          <p:nvPr/>
        </p:nvPicPr>
        <p:blipFill>
          <a:blip r:embed="rId1"/>
          <a:stretch/>
        </p:blipFill>
        <p:spPr>
          <a:xfrm>
            <a:off x="0" y="1590840"/>
            <a:ext cx="9495720" cy="3675960"/>
          </a:xfrm>
          <a:prstGeom prst="rect">
            <a:avLst/>
          </a:prstGeom>
          <a:ln w="9360">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Software change</a:t>
            </a:r>
            <a:endParaRPr b="0" lang="en-US" sz="2400" spc="-1" strike="noStrike">
              <a:latin typeface="Arial"/>
            </a:endParaRPr>
          </a:p>
        </p:txBody>
      </p:sp>
      <p:sp>
        <p:nvSpPr>
          <p:cNvPr id="143" name="CustomShape 2"/>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Software change is inevitable</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New requirements emerge when the software is used;</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business environment changes;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Errors must be repaired;</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New computers and equipment is added to the system;</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performance or reliability of the system may have to be improved.</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key problem for all organizations is implementing and managing change to their existing software systems.</a:t>
            </a:r>
            <a:endParaRPr b="0" lang="en-US" sz="2400" spc="-1" strike="noStrike">
              <a:latin typeface="Arial"/>
            </a:endParaRPr>
          </a:p>
        </p:txBody>
      </p:sp>
      <p:sp>
        <p:nvSpPr>
          <p:cNvPr id="14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EBD2B05-8BAC-4451-8303-D00E2EEEFAFA}" type="slidenum">
              <a:rPr b="0" lang="en-US" sz="1200" spc="-1" strike="noStrike">
                <a:solidFill>
                  <a:srgbClr val="8b8b8b"/>
                </a:solidFill>
                <a:latin typeface="Calibri"/>
              </a:rPr>
              <a:t>&lt;number&gt;</a:t>
            </a:fld>
            <a:endParaRPr b="0" lang="en-US" sz="1200" spc="-1" strike="noStrike">
              <a:latin typeface="Arial"/>
            </a:endParaRPr>
          </a:p>
        </p:txBody>
      </p:sp>
      <p:sp>
        <p:nvSpPr>
          <p:cNvPr id="145"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Importance of evolution</a:t>
            </a:r>
            <a:endParaRPr b="0" lang="en-US" sz="2400" spc="-1" strike="noStrike">
              <a:latin typeface="Arial"/>
            </a:endParaRPr>
          </a:p>
        </p:txBody>
      </p:sp>
      <p:sp>
        <p:nvSpPr>
          <p:cNvPr id="147" name="CustomShape 2"/>
          <p:cNvSpPr/>
          <p:nvPr/>
        </p:nvSpPr>
        <p:spPr>
          <a:xfrm>
            <a:off x="457200" y="1419120"/>
            <a:ext cx="7305120" cy="720"/>
          </a:xfrm>
          <a:prstGeom prst="rect">
            <a:avLst/>
          </a:prstGeom>
          <a:noFill/>
          <a:ln>
            <a:solidFill>
              <a:srgbClr val="404040"/>
            </a:solidFill>
          </a:ln>
        </p:spPr>
        <p:style>
          <a:lnRef idx="0"/>
          <a:fillRef idx="0"/>
          <a:effectRef idx="0"/>
          <a:fontRef idx="minor"/>
        </p:style>
        <p:txBody>
          <a:bodyPr lIns="90000" rIns="90000" tIns="45000" bIns="45000"/>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Organisations have huge investments in their software systems - they are critical business assets.</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To maintain the value of these assets to the business, they must be changed and updated.</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majority of the software budget in large companies is devoted to changing and evolving existing software rather than developing new software.</a:t>
            </a:r>
            <a:endParaRPr b="0" lang="en-US" sz="2400" spc="-1" strike="noStrike">
              <a:latin typeface="Arial"/>
            </a:endParaRPr>
          </a:p>
        </p:txBody>
      </p:sp>
      <p:sp>
        <p:nvSpPr>
          <p:cNvPr id="14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C76D517-7D05-4020-A407-402CA807640C}" type="slidenum">
              <a:rPr b="0" lang="en-US" sz="1200" spc="-1" strike="noStrike">
                <a:solidFill>
                  <a:srgbClr val="8b8b8b"/>
                </a:solidFill>
                <a:latin typeface="Calibri"/>
              </a:rPr>
              <a:t>&lt;number&gt;</a:t>
            </a:fld>
            <a:endParaRPr b="0" lang="en-US" sz="1200" spc="-1" strike="noStrike">
              <a:latin typeface="Arial"/>
            </a:endParaRPr>
          </a:p>
        </p:txBody>
      </p:sp>
      <p:sp>
        <p:nvSpPr>
          <p:cNvPr id="149"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9 Software evolution</a:t>
            </a:r>
            <a:endParaRPr b="0" lang="en-US" sz="1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SE9.thmx</Template>
  <TotalTime>874</TotalTime>
  <Application>LibreOffice/6.0.7.3$Linux_X86_64 LibreOffice_project/00m0$Build-3</Application>
  <Words>3525</Words>
  <Paragraphs>452</Paragraphs>
  <Company>St Andrews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2009-12-29T15:27:38Z</dcterms:created>
  <dc:creator>Ian Sommerville</dc:creator>
  <dc:description/>
  <dc:language>en-US</dc:language>
  <cp:lastModifiedBy/>
  <dcterms:modified xsi:type="dcterms:W3CDTF">2021-06-21T17:07:07Z</dcterms:modified>
  <cp:revision>85</cp:revision>
  <dc:subject/>
  <dc:title>Figures – Chapter 9</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St Andrews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63</vt:i4>
  </property>
</Properties>
</file>