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A948E29D-2062-4E34-BFF8-EA1A989997AA}" type="datetime">
              <a:rPr b="0" lang="en-US" sz="1200" spc="-1" strike="noStrike">
                <a:solidFill>
                  <a:srgbClr val="8b8b8b"/>
                </a:solidFill>
                <a:latin typeface="Calibri"/>
              </a:rPr>
              <a:t>3/19/21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ECE58953-C8C8-47EF-84F5-9398867A7898}"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56AFE590-F5D3-44E4-8D7E-9D78F644F77B}" type="datetime">
              <a:rPr b="0" lang="en-US" sz="1200" spc="-1" strike="noStrike">
                <a:solidFill>
                  <a:srgbClr val="8b8b8b"/>
                </a:solidFill>
                <a:latin typeface="Calibri"/>
              </a:rPr>
              <a:t>3/19/21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7F69ED2-6982-47B2-96D5-40C4E3D0442C}"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Introduction to Software Engineering</a:t>
            </a:r>
            <a:endParaRPr b="0" lang="en-US" sz="6000" spc="-1" strike="noStrike">
              <a:solidFill>
                <a:srgbClr val="000000"/>
              </a:solidFill>
              <a:latin typeface="Calibri Light"/>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Lectures 4 and 5</a:t>
            </a:r>
            <a:endParaRPr b="0" lang="en-US" sz="2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Static Perspective of Unified Process – Software Engineering Workflows</a:t>
            </a:r>
            <a:endParaRPr b="0" lang="en-US" sz="4400" spc="-1" strike="noStrike">
              <a:solidFill>
                <a:srgbClr val="000000"/>
              </a:solidFill>
              <a:latin typeface="Calibri"/>
            </a:endParaRPr>
          </a:p>
        </p:txBody>
      </p:sp>
      <p:pic>
        <p:nvPicPr>
          <p:cNvPr id="101" name="Content Placeholder 3" descr=""/>
          <p:cNvPicPr/>
          <p:nvPr/>
        </p:nvPicPr>
        <p:blipFill>
          <a:blip r:embed="rId1"/>
          <a:stretch/>
        </p:blipFill>
        <p:spPr>
          <a:xfrm>
            <a:off x="2416680" y="1564920"/>
            <a:ext cx="7141680" cy="529272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 practice perspective</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1" i="1" lang="en-US" sz="2800" spc="-1" strike="noStrike">
                <a:solidFill>
                  <a:srgbClr val="000000"/>
                </a:solidFill>
                <a:latin typeface="Calibri"/>
              </a:rPr>
              <a:t>Develop software iteratively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 </a:t>
            </a:r>
            <a:r>
              <a:rPr b="0" lang="en-US" sz="2800" spc="-1" strike="noStrike">
                <a:solidFill>
                  <a:srgbClr val="000000"/>
                </a:solidFill>
                <a:latin typeface="Calibri"/>
              </a:rPr>
              <a:t>Plan increments of the system based on customer priorities and develop the highest-priority system features early in the development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Manage requirements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 </a:t>
            </a:r>
            <a:r>
              <a:rPr b="0" lang="en-US" sz="2800" spc="-1" strike="noStrike">
                <a:solidFill>
                  <a:srgbClr val="000000"/>
                </a:solidFill>
                <a:latin typeface="Calibri"/>
              </a:rPr>
              <a:t>Explicitly document the customer’s requirements and keep track of changes to these requirements. Analyze the impact of changes on the system before accepting them.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Use component-based architectures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Structure the system architecture into components,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Visually model software </a:t>
            </a:r>
            <a:r>
              <a:rPr b="0" lang="en-US" sz="2800" spc="-1" strike="noStrike">
                <a:solidFill>
                  <a:srgbClr val="000000"/>
                </a:solidFill>
                <a:latin typeface="Calibri"/>
              </a:rPr>
              <a:t>Use graphical UML models to present static and dynamic views of the software.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Verify software quality </a:t>
            </a:r>
            <a:r>
              <a:rPr b="0" lang="en-US" sz="2800" spc="-1" strike="noStrike">
                <a:solidFill>
                  <a:srgbClr val="000000"/>
                </a:solidFill>
                <a:latin typeface="Calibri"/>
              </a:rPr>
              <a:t>Ensure that the software meets the organizational quality standards.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i="1" lang="en-US" sz="2800" spc="-1" strike="noStrike">
                <a:solidFill>
                  <a:srgbClr val="000000"/>
                </a:solidFill>
                <a:latin typeface="Calibri"/>
              </a:rPr>
              <a:t>Control changes to software </a:t>
            </a:r>
            <a:r>
              <a:rPr b="0" lang="en-US" sz="2800" spc="-1" strike="noStrike">
                <a:solidFill>
                  <a:srgbClr val="000000"/>
                </a:solidFill>
                <a:latin typeface="Calibri"/>
              </a:rPr>
              <a:t>Manage changes to the software using a change management system and configuration management procedures and tools.</a:t>
            </a:r>
            <a:endParaRPr b="0" lang="en-US" sz="2800" spc="-1" strike="noStrike">
              <a:solidFill>
                <a:srgbClr val="000000"/>
              </a:solidFill>
              <a:latin typeface="Calibri"/>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Boehm’s Spiral Process Model</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risk-driven software process framework (the spiral model) was proposed by Boehm (1988).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software process is represented as a spiral, rather than a sequence of activities with some backtracking from one activity to another.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Spiral Process Model</a:t>
            </a:r>
            <a:endParaRPr b="0" lang="en-US" sz="4400" spc="-1" strike="noStrike">
              <a:solidFill>
                <a:srgbClr val="000000"/>
              </a:solidFill>
              <a:latin typeface="Calibri"/>
            </a:endParaRPr>
          </a:p>
        </p:txBody>
      </p:sp>
      <p:pic>
        <p:nvPicPr>
          <p:cNvPr id="87" name="Content Placeholder 3" descr=""/>
          <p:cNvPicPr/>
          <p:nvPr/>
        </p:nvPicPr>
        <p:blipFill>
          <a:blip r:embed="rId1"/>
          <a:stretch/>
        </p:blipFill>
        <p:spPr>
          <a:xfrm>
            <a:off x="2258640" y="1825560"/>
            <a:ext cx="7674480" cy="43509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Loops represent phases or versions</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Each loop in the spiral represents a phase of the software process.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Thus, the innermost loop might be concerned with system feasibility, the next loop with requirements definition, the next loop with system design, and so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loops may represent different versions of the same software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Rational Unified Process</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Rational Unified Process (RUP) (Krutchen, 2003) is an example of a modern process model that has been derived from work on the UML and the associated Unified Software Development Process.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a good example of a hybrid process model.</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It brings together elements from all of the generic process models illustrates good practice in specification and design and supports prototyping and incremental </a:t>
            </a:r>
            <a:endParaRPr b="0" lang="en-US" sz="2400" spc="-1" strike="noStrike">
              <a:solidFill>
                <a:srgbClr val="000000"/>
              </a:solidFill>
              <a:latin typeface="Calibri"/>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91">
                                            <p:txEl>
                                              <p:pRg st="1" end="1"/>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Rational Unified Process</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UP recognizes that conventional process models present a single view of the process. In contrast, the RUP is normally described from three perspectives: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A dynamic perspective, which shows the phases of the model over time.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static perspective, which shows the process activities that are enacted.</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a:t>
            </a:r>
            <a:endParaRPr b="0" lang="en-US" sz="2400" spc="-1" strike="noStrike">
              <a:solidFill>
                <a:srgbClr val="000000"/>
              </a:solidFill>
              <a:latin typeface="Calibri"/>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93">
                                            <p:txEl>
                                              <p:pRg st="0" end="0"/>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93">
                                            <p:txEl>
                                              <p:pRg st="1" end="1"/>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93">
                                            <p:txEl>
                                              <p:pRg st="2" end="2"/>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Dynamic Perspective</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RUP is a phased model that identifies four discrete phases in the software process.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Inception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goal of the inception phase is to establish a business case for the system.</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Elaboration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i="1" lang="en-US" sz="2400" spc="-1" strike="noStrike">
                <a:solidFill>
                  <a:srgbClr val="000000"/>
                </a:solidFill>
                <a:latin typeface="Calibri"/>
              </a:rPr>
              <a:t> </a:t>
            </a:r>
            <a:r>
              <a:rPr b="0" lang="en-US" sz="2400" spc="-1" strike="noStrike">
                <a:solidFill>
                  <a:srgbClr val="000000"/>
                </a:solidFill>
                <a:latin typeface="Calibri"/>
              </a:rPr>
              <a:t>The goals of the elaboration phase are to develop an understanding of the problem domain, establish an architectural framework for the system, develop the project plan, and identify key project risks.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Construction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construction phase involves system design, programming, and testing. Parts of the system are developed in parallel and integrated during this phase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i="1" lang="en-US" sz="2800" spc="-1" strike="noStrike">
                <a:solidFill>
                  <a:srgbClr val="000000"/>
                </a:solidFill>
                <a:latin typeface="Calibri"/>
              </a:rPr>
              <a:t>Transition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final phase of the RUP is concerned with moving the system from the development community to the user community and making it work in a </a:t>
            </a:r>
            <a:endParaRPr b="0" lang="en-US" sz="2400" spc="-1" strike="noStrike">
              <a:solidFill>
                <a:srgbClr val="000000"/>
              </a:solidFill>
              <a:latin typeface="Calibri"/>
            </a:endParaRPr>
          </a:p>
        </p:txBody>
      </p:sp>
    </p:spTree>
  </p:cSld>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95">
                                            <p:txEl>
                                              <p:pRg st="1" end="1"/>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95">
                                            <p:txEl>
                                              <p:pRg st="3" end="3"/>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95">
                                            <p:txEl>
                                              <p:pRg st="5" end="5"/>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95">
                                            <p:txEl>
                                              <p:pRg st="7" end="7"/>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Dynamic Perspective of UP</a:t>
            </a:r>
            <a:endParaRPr b="0" lang="en-US" sz="4400" spc="-1" strike="noStrike">
              <a:solidFill>
                <a:srgbClr val="000000"/>
              </a:solidFill>
              <a:latin typeface="Calibri"/>
            </a:endParaRPr>
          </a:p>
        </p:txBody>
      </p:sp>
      <p:pic>
        <p:nvPicPr>
          <p:cNvPr id="97" name="Content Placeholder 3" descr=""/>
          <p:cNvPicPr/>
          <p:nvPr/>
        </p:nvPicPr>
        <p:blipFill>
          <a:blip r:embed="rId1"/>
          <a:stretch/>
        </p:blipFill>
        <p:spPr>
          <a:xfrm>
            <a:off x="1180800" y="2743200"/>
            <a:ext cx="9208080" cy="2124720"/>
          </a:xfrm>
          <a:prstGeom prst="rect">
            <a:avLst/>
          </a:prstGeom>
          <a:ln>
            <a:noFill/>
          </a:ln>
        </p:spPr>
      </p:pic>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Static Perspective of UP</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software engineering workflow </a:t>
            </a:r>
            <a:r>
              <a:rPr b="0" lang="en-US" sz="2800" spc="-1" strike="noStrike">
                <a:solidFill>
                  <a:srgbClr val="000000"/>
                </a:solidFill>
                <a:latin typeface="Calibri"/>
              </a:rPr>
              <a:t>is distributed across all UP phases.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 the context of UP, a </a:t>
            </a:r>
            <a:r>
              <a:rPr b="0" i="1" lang="en-US" sz="2800" spc="-1" strike="noStrike">
                <a:solidFill>
                  <a:srgbClr val="000000"/>
                </a:solidFill>
                <a:latin typeface="Calibri"/>
              </a:rPr>
              <a:t>workflow </a:t>
            </a:r>
            <a:r>
              <a:rPr b="0" lang="en-US" sz="2800" spc="-1" strike="noStrike">
                <a:solidFill>
                  <a:srgbClr val="000000"/>
                </a:solidFill>
                <a:latin typeface="Calibri"/>
              </a:rPr>
              <a:t>is analogous to a task set.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That is, a workflow identifies the tasks required to accomplish an important software engineering action and the work products that are produced as a consequence of successfully completing the tasks.</a:t>
            </a:r>
            <a:endParaRPr b="0" lang="en-US" sz="2800" spc="-1" strike="noStrike">
              <a:solidFill>
                <a:srgbClr val="000000"/>
              </a:solidFill>
              <a:latin typeface="Calibri"/>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TotalTime>
  <Application>LibreOffice/6.0.7.3$Linux_X86_64 LibreOffice_project/00m0$Build-3</Application>
  <Words>609</Words>
  <Paragraphs>45</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2021-03-16T06:29:37Z</dcterms:created>
  <dc:creator>Sara Rehmat</dc:creator>
  <dc:description/>
  <dc:language>en-US</dc:language>
  <cp:lastModifiedBy/>
  <dcterms:modified xsi:type="dcterms:W3CDTF">2021-03-19T13:26:30Z</dcterms:modified>
  <cp:revision>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