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BDCBB8D-AF30-4C3B-807C-A0F503F9E3F5}" type="datetime">
              <a:rPr b="0" lang="en-US" sz="1200" spc="-1" strike="noStrike">
                <a:solidFill>
                  <a:srgbClr val="8b8b8b"/>
                </a:solidFill>
                <a:latin typeface="Calibri"/>
              </a:rPr>
              <a:t>3/19/21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414F4A9D-E524-4EAC-9280-725AB900D58E}" type="slidenum">
              <a:rPr b="0" lang="en-US" sz="1200" spc="-1" strike="noStrike">
                <a:solidFill>
                  <a:srgbClr val="8b8b8b"/>
                </a:solidFill>
                <a:latin typeface="Calibri"/>
              </a:rPr>
              <a:t>31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A227B08E-3DD6-48AD-8ED2-CD840D8D024E}" type="datetime">
              <a:rPr b="0" lang="en-US" sz="1200" spc="-1" strike="noStrike">
                <a:solidFill>
                  <a:srgbClr val="8b8b8b"/>
                </a:solidFill>
                <a:latin typeface="Calibri"/>
              </a:rPr>
              <a:t>3/19/21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83D3665A-401D-468C-BC3C-A7F054794CD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Introduction to Software Engineering</a:t>
            </a:r>
            <a:endParaRPr b="0" lang="en-US" sz="6000" spc="-1" strike="noStrike">
              <a:solidFill>
                <a:srgbClr val="000000"/>
              </a:solidFill>
              <a:latin typeface="Calibri Light"/>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Lectures 5 and 6</a:t>
            </a:r>
            <a:endParaRPr b="0" lang="en-US" sz="2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XP and Agile Principles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Incremental development is supported through small, frequent system releases.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Customer involvement means full-time customer engagement with the team.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People not process through pair programming, collective ownership and a process that avoids long working hours.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Change supported through regular system releases.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Maintaining simplicity through constant refactoring of code.</a:t>
            </a:r>
            <a:endParaRPr b="0" lang="en-US" sz="2800" spc="-1" strike="noStrike">
              <a:solidFill>
                <a:srgbClr val="000000"/>
              </a:solidFill>
              <a:latin typeface="Calibri"/>
            </a:endParaRPr>
          </a:p>
        </p:txBody>
      </p:sp>
    </p:spTree>
  </p:cSld>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Influential XP Practices</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Extreme programming has a technical focus and is not easy to integrate with management practice in most organizations.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Key practices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User stories for specification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Refactoring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Test-first development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Pair programming</a:t>
            </a:r>
            <a:endParaRPr b="0" lang="en-US" sz="2400" spc="-1" strike="noStrike">
              <a:solidFill>
                <a:srgbClr val="000000"/>
              </a:solidFill>
              <a:latin typeface="Calibri"/>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User Stories</a:t>
            </a:r>
            <a:endParaRPr b="0" lang="en-US"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XP, a customer or user is part of the XP team and is responsible for making decisions on requirements.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User requirements are expressed as scenarios or user stories.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These are written on cards and the development team break them down into implementation tasks. These tasks are the basis of schedule and cost estimates.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06" name="TextShape 3"/>
          <p:cNvSpPr txBox="1"/>
          <p:nvPr/>
        </p:nvSpPr>
        <p:spPr>
          <a:xfrm>
            <a:off x="8610480" y="6356520"/>
            <a:ext cx="2742840" cy="364680"/>
          </a:xfrm>
          <a:prstGeom prst="rect">
            <a:avLst/>
          </a:prstGeom>
          <a:noFill/>
          <a:ln>
            <a:noFill/>
          </a:ln>
        </p:spPr>
        <p:txBody>
          <a:bodyPr anchor="ctr"/>
          <a:p>
            <a:pPr algn="r">
              <a:lnSpc>
                <a:spcPct val="100000"/>
              </a:lnSpc>
            </a:pPr>
            <a:fld id="{83CF1AE0-FEE5-478A-88F2-4CC364BF4131}" type="slidenum">
              <a:rPr b="0" lang="en-US" sz="1200" spc="-1" strike="noStrike">
                <a:solidFill>
                  <a:srgbClr val="8b8b8b"/>
                </a:solidFill>
                <a:latin typeface="Calibri"/>
              </a:rPr>
              <a:t>&lt;number&gt;</a:t>
            </a:fld>
            <a:endParaRPr b="0" lang="en-US" sz="1200" spc="-1" strike="noStrike">
              <a:latin typeface="Times New Roman"/>
            </a:endParaRPr>
          </a:p>
        </p:txBody>
      </p:sp>
      <p:sp>
        <p:nvSpPr>
          <p:cNvPr id="107"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 ‘prescribing medication’ story </a:t>
            </a:r>
            <a:endParaRPr b="0" lang="en-US" sz="4400" spc="-1" strike="noStrike">
              <a:solidFill>
                <a:srgbClr val="000000"/>
              </a:solidFill>
              <a:latin typeface="Calibri"/>
            </a:endParaRPr>
          </a:p>
        </p:txBody>
      </p:sp>
      <p:pic>
        <p:nvPicPr>
          <p:cNvPr id="109" name="Picture 3" descr=""/>
          <p:cNvPicPr/>
          <p:nvPr/>
        </p:nvPicPr>
        <p:blipFill>
          <a:blip r:embed="rId1"/>
          <a:stretch/>
        </p:blipFill>
        <p:spPr>
          <a:xfrm>
            <a:off x="1702800" y="1393200"/>
            <a:ext cx="7387920" cy="5928840"/>
          </a:xfrm>
          <a:prstGeom prst="rect">
            <a:avLst/>
          </a:prstGeom>
          <a:ln>
            <a:noFill/>
          </a:ln>
        </p:spPr>
      </p:pic>
      <p:sp>
        <p:nvSpPr>
          <p:cNvPr id="110" name="TextShape 2"/>
          <p:cNvSpPr txBox="1"/>
          <p:nvPr/>
        </p:nvSpPr>
        <p:spPr>
          <a:xfrm>
            <a:off x="8610480" y="6356520"/>
            <a:ext cx="2742840" cy="364680"/>
          </a:xfrm>
          <a:prstGeom prst="rect">
            <a:avLst/>
          </a:prstGeom>
          <a:noFill/>
          <a:ln>
            <a:noFill/>
          </a:ln>
        </p:spPr>
        <p:txBody>
          <a:bodyPr anchor="ctr"/>
          <a:p>
            <a:pPr algn="r">
              <a:lnSpc>
                <a:spcPct val="100000"/>
              </a:lnSpc>
            </a:pPr>
            <a:fld id="{A4F688C3-22D5-4E96-B1AB-B0B2C12F4C23}" type="slidenum">
              <a:rPr b="0" lang="en-US" sz="1200" spc="-1" strike="noStrike">
                <a:solidFill>
                  <a:srgbClr val="8b8b8b"/>
                </a:solidFill>
                <a:latin typeface="Calibri"/>
              </a:rPr>
              <a:t>&lt;number&gt;</a:t>
            </a:fld>
            <a:endParaRPr b="0" lang="en-US" sz="1200" spc="-1" strike="noStrike">
              <a:latin typeface="Times New Roman"/>
            </a:endParaRPr>
          </a:p>
        </p:txBody>
      </p:sp>
      <p:sp>
        <p:nvSpPr>
          <p:cNvPr id="111"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Examples of task cards for prescribing medication </a:t>
            </a:r>
            <a:endParaRPr b="0" lang="en-US" sz="4400" spc="-1" strike="noStrike">
              <a:solidFill>
                <a:srgbClr val="000000"/>
              </a:solidFill>
              <a:latin typeface="Calibri"/>
            </a:endParaRPr>
          </a:p>
        </p:txBody>
      </p:sp>
      <p:pic>
        <p:nvPicPr>
          <p:cNvPr id="113" name="Picture 3" descr=""/>
          <p:cNvPicPr/>
          <p:nvPr/>
        </p:nvPicPr>
        <p:blipFill>
          <a:blip r:embed="rId1"/>
          <a:stretch/>
        </p:blipFill>
        <p:spPr>
          <a:xfrm>
            <a:off x="2857320" y="1760760"/>
            <a:ext cx="6416640" cy="4518360"/>
          </a:xfrm>
          <a:prstGeom prst="rect">
            <a:avLst/>
          </a:prstGeom>
          <a:ln>
            <a:noFill/>
          </a:ln>
        </p:spPr>
      </p:pic>
      <p:sp>
        <p:nvSpPr>
          <p:cNvPr id="114" name="TextShape 2"/>
          <p:cNvSpPr txBox="1"/>
          <p:nvPr/>
        </p:nvSpPr>
        <p:spPr>
          <a:xfrm>
            <a:off x="8610480" y="6356520"/>
            <a:ext cx="2742840" cy="364680"/>
          </a:xfrm>
          <a:prstGeom prst="rect">
            <a:avLst/>
          </a:prstGeom>
          <a:noFill/>
          <a:ln>
            <a:noFill/>
          </a:ln>
        </p:spPr>
        <p:txBody>
          <a:bodyPr anchor="ctr"/>
          <a:p>
            <a:pPr algn="r">
              <a:lnSpc>
                <a:spcPct val="100000"/>
              </a:lnSpc>
            </a:pPr>
            <a:fld id="{E9050B8C-ECF7-461D-8CE2-446124F15C03}" type="slidenum">
              <a:rPr b="0" lang="en-US" sz="1200" spc="-1" strike="noStrike">
                <a:solidFill>
                  <a:srgbClr val="8b8b8b"/>
                </a:solidFill>
                <a:latin typeface="Calibri"/>
              </a:rPr>
              <a:t>&lt;number&gt;</a:t>
            </a:fld>
            <a:endParaRPr b="0" lang="en-US" sz="1200" spc="-1" strike="noStrike">
              <a:latin typeface="Times New Roman"/>
            </a:endParaRPr>
          </a:p>
        </p:txBody>
      </p:sp>
      <p:sp>
        <p:nvSpPr>
          <p:cNvPr id="115"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XP and change</a:t>
            </a:r>
            <a:endParaRPr b="0" lang="en-US"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Conventional wisdom in software engineering is to design for change. It is worth spending time and effort anticipating changes as this reduces costs later in the life cycle.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XP, however, maintains that this is not worthwhile as changes cannot be reliably anticipated.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18" name="TextShape 3"/>
          <p:cNvSpPr txBox="1"/>
          <p:nvPr/>
        </p:nvSpPr>
        <p:spPr>
          <a:xfrm>
            <a:off x="8610480" y="6356520"/>
            <a:ext cx="2742840" cy="364680"/>
          </a:xfrm>
          <a:prstGeom prst="rect">
            <a:avLst/>
          </a:prstGeom>
          <a:noFill/>
          <a:ln>
            <a:noFill/>
          </a:ln>
        </p:spPr>
        <p:txBody>
          <a:bodyPr anchor="ctr"/>
          <a:p>
            <a:pPr algn="r">
              <a:lnSpc>
                <a:spcPct val="100000"/>
              </a:lnSpc>
            </a:pPr>
            <a:fld id="{ED3D92A2-D7B7-4509-BC1C-7F54DB1CCDA8}" type="slidenum">
              <a:rPr b="0" lang="en-US" sz="1200" spc="-1" strike="noStrike">
                <a:solidFill>
                  <a:srgbClr val="8b8b8b"/>
                </a:solidFill>
                <a:latin typeface="Calibri"/>
              </a:rPr>
              <a:t>&lt;number&gt;</a:t>
            </a:fld>
            <a:endParaRPr b="0" lang="en-US" sz="1200" spc="-1" strike="noStrike">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Refactoring</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Programming team look for possible software improvements and make these improvements even where there is no immediate need for them.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improves the understandability of the software and so reduces the need for documentation.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Changes are easier to make because the code is well-structured and clear.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22"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23" name="TextShape 4"/>
          <p:cNvSpPr txBox="1"/>
          <p:nvPr/>
        </p:nvSpPr>
        <p:spPr>
          <a:xfrm>
            <a:off x="8610480" y="6356520"/>
            <a:ext cx="2742840" cy="364680"/>
          </a:xfrm>
          <a:prstGeom prst="rect">
            <a:avLst/>
          </a:prstGeom>
          <a:noFill/>
          <a:ln>
            <a:noFill/>
          </a:ln>
        </p:spPr>
        <p:txBody>
          <a:bodyPr anchor="ctr"/>
          <a:p>
            <a:pPr algn="r">
              <a:lnSpc>
                <a:spcPct val="100000"/>
              </a:lnSpc>
            </a:pPr>
            <a:fld id="{9A48CB6D-8844-4B65-84B0-F501D51BA0B3}"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Examples of refactoring</a:t>
            </a: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Re-organization of a class hierarchy to remove duplicate code.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Tidying up and renaming attributes and methods to make them easier to understand.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26"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27" name="TextShape 4"/>
          <p:cNvSpPr txBox="1"/>
          <p:nvPr/>
        </p:nvSpPr>
        <p:spPr>
          <a:xfrm>
            <a:off x="8610480" y="6356520"/>
            <a:ext cx="2742840" cy="364680"/>
          </a:xfrm>
          <a:prstGeom prst="rect">
            <a:avLst/>
          </a:prstGeom>
          <a:noFill/>
          <a:ln>
            <a:noFill/>
          </a:ln>
        </p:spPr>
        <p:txBody>
          <a:bodyPr anchor="ctr"/>
          <a:p>
            <a:pPr algn="r">
              <a:lnSpc>
                <a:spcPct val="100000"/>
              </a:lnSpc>
            </a:pPr>
            <a:fld id="{7688B4D6-A44E-4011-842E-D356B0E89BAD}"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Test-first development</a:t>
            </a: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Writing tests before code clarifies the requirements to be implemented.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Tests are written as programs rather than data so that they can be executed automatically. The test includes a check that it has executed correctly.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Usually relies on a testing framework such as Junit.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All previous and new tests are run automatically when new functionality is added, thus checking </a:t>
            </a:r>
            <a:endParaRPr b="0" lang="en-US" sz="2800" spc="-1" strike="noStrike">
              <a:solidFill>
                <a:srgbClr val="000000"/>
              </a:solidFill>
              <a:latin typeface="Calibri"/>
            </a:endParaRPr>
          </a:p>
        </p:txBody>
      </p:sp>
      <p:sp>
        <p:nvSpPr>
          <p:cNvPr id="130" name="TextShape 3"/>
          <p:cNvSpPr txBox="1"/>
          <p:nvPr/>
        </p:nvSpPr>
        <p:spPr>
          <a:xfrm>
            <a:off x="8610480" y="6356520"/>
            <a:ext cx="2742840" cy="364680"/>
          </a:xfrm>
          <a:prstGeom prst="rect">
            <a:avLst/>
          </a:prstGeom>
          <a:noFill/>
          <a:ln>
            <a:noFill/>
          </a:ln>
        </p:spPr>
        <p:txBody>
          <a:bodyPr anchor="ctr"/>
          <a:p>
            <a:pPr algn="r">
              <a:lnSpc>
                <a:spcPct val="100000"/>
              </a:lnSpc>
            </a:pPr>
            <a:fld id="{9DF15B26-59A3-4EF3-9BBD-8291EAC20FCD}" type="slidenum">
              <a:rPr b="0" lang="en-US" sz="1200" spc="-1" strike="noStrike">
                <a:solidFill>
                  <a:srgbClr val="8b8b8b"/>
                </a:solidFill>
                <a:latin typeface="Calibri"/>
              </a:rPr>
              <a:t>&lt;number&gt;</a:t>
            </a:fld>
            <a:endParaRPr b="0" lang="en-US" sz="1200" spc="-1" strike="noStrike">
              <a:latin typeface="Times New Roman"/>
            </a:endParaRPr>
          </a:p>
        </p:txBody>
      </p:sp>
      <p:sp>
        <p:nvSpPr>
          <p:cNvPr id="131"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29">
                                            <p:txEl>
                                              <p:pRg st="1" end="1"/>
                                            </p:txEl>
                                          </p:spTgt>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Customer involvement</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role of the customer in the testing process is to help develop acceptance tests for the stories that are to be implemented in the next release of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customer who is part of the team writes tests as development proceeds. All new code is therefore validated to ensure that it is what the customer needs.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3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35" name="TextShape 4"/>
          <p:cNvSpPr txBox="1"/>
          <p:nvPr/>
        </p:nvSpPr>
        <p:spPr>
          <a:xfrm>
            <a:off x="8610480" y="6356520"/>
            <a:ext cx="2742840" cy="364680"/>
          </a:xfrm>
          <a:prstGeom prst="rect">
            <a:avLst/>
          </a:prstGeom>
          <a:noFill/>
          <a:ln>
            <a:noFill/>
          </a:ln>
        </p:spPr>
        <p:txBody>
          <a:bodyPr anchor="ctr"/>
          <a:p>
            <a:pPr algn="r">
              <a:lnSpc>
                <a:spcPct val="100000"/>
              </a:lnSpc>
            </a:pPr>
            <a:fld id="{3EB9108D-0470-4A4C-B792-3586B50F590B}"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Agile Methods</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Rapid development and delivery is now often the most important requirement for software systems.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Businesses rapidly change and software has to evolve quickly to reflect changing business needs.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Agile development methods emerged in the late 1990s whose aim was to radically reduce the delivery time for working software systems.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Dissatisfaction with the overheads involved in software design methods of the 1980s and 1990s led to the  creation of agile methods.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aim of agile methods is to reduce overheads in the software process (e.g. by limiting documentation) and to be able to respond quickly to changing requirements without excessive rework.</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Test case description for dose checking </a:t>
            </a:r>
            <a:endParaRPr b="0" lang="en-US" sz="4400" spc="-1" strike="noStrike">
              <a:solidFill>
                <a:srgbClr val="000000"/>
              </a:solidFill>
              <a:latin typeface="Calibri"/>
            </a:endParaRPr>
          </a:p>
        </p:txBody>
      </p:sp>
      <p:pic>
        <p:nvPicPr>
          <p:cNvPr id="137" name="Picture 3" descr=""/>
          <p:cNvPicPr/>
          <p:nvPr/>
        </p:nvPicPr>
        <p:blipFill>
          <a:blip r:embed="rId1"/>
          <a:stretch/>
        </p:blipFill>
        <p:spPr>
          <a:xfrm>
            <a:off x="2329560" y="1950120"/>
            <a:ext cx="7436160" cy="4048920"/>
          </a:xfrm>
          <a:prstGeom prst="rect">
            <a:avLst/>
          </a:prstGeom>
          <a:ln>
            <a:noFill/>
          </a:ln>
        </p:spPr>
      </p:pic>
      <p:sp>
        <p:nvSpPr>
          <p:cNvPr id="138" name="TextShape 2"/>
          <p:cNvSpPr txBox="1"/>
          <p:nvPr/>
        </p:nvSpPr>
        <p:spPr>
          <a:xfrm>
            <a:off x="8610480" y="6356520"/>
            <a:ext cx="2742840" cy="364680"/>
          </a:xfrm>
          <a:prstGeom prst="rect">
            <a:avLst/>
          </a:prstGeom>
          <a:noFill/>
          <a:ln>
            <a:noFill/>
          </a:ln>
        </p:spPr>
        <p:txBody>
          <a:bodyPr anchor="ctr"/>
          <a:p>
            <a:pPr algn="r">
              <a:lnSpc>
                <a:spcPct val="100000"/>
              </a:lnSpc>
            </a:pPr>
            <a:fld id="{1159B1AD-6D87-47B8-8E3D-0B9527BB32F0}" type="slidenum">
              <a:rPr b="0" lang="en-US" sz="1200" spc="-1" strike="noStrike">
                <a:solidFill>
                  <a:srgbClr val="8b8b8b"/>
                </a:solidFill>
                <a:latin typeface="Calibri"/>
              </a:rPr>
              <a:t>&lt;number&gt;</a:t>
            </a:fld>
            <a:endParaRPr b="0" lang="en-US" sz="1200" spc="-1" strike="noStrike">
              <a:latin typeface="Times New Roman"/>
            </a:endParaRPr>
          </a:p>
        </p:txBody>
      </p:sp>
      <p:sp>
        <p:nvSpPr>
          <p:cNvPr id="13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Test automation</a:t>
            </a: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 automation means that tests are written as executable components before the task is implemented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These testing components should be stand-alone, should simulate the submission of input to be tested and should check that the result meets the output specification. An automated test framework (e.g. Junit) is a system that makes it easy to write executable tests and submit a set of tests for execution.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testing is automated, there is always a set of tests that can be quickly and easily executed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Whenever any functionality is added to the system, the tests can be run and problems that the new code has introduced can be caught immediately.  </a:t>
            </a:r>
            <a:endParaRPr b="0" lang="en-US" sz="2400" spc="-1" strike="noStrike">
              <a:solidFill>
                <a:srgbClr val="000000"/>
              </a:solidFill>
              <a:latin typeface="Calibri"/>
            </a:endParaRPr>
          </a:p>
        </p:txBody>
      </p:sp>
      <p:sp>
        <p:nvSpPr>
          <p:cNvPr id="142"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43" name="TextShape 4"/>
          <p:cNvSpPr txBox="1"/>
          <p:nvPr/>
        </p:nvSpPr>
        <p:spPr>
          <a:xfrm>
            <a:off x="8610480" y="6356520"/>
            <a:ext cx="2742840" cy="364680"/>
          </a:xfrm>
          <a:prstGeom prst="rect">
            <a:avLst/>
          </a:prstGeom>
          <a:noFill/>
          <a:ln>
            <a:noFill/>
          </a:ln>
        </p:spPr>
        <p:txBody>
          <a:bodyPr anchor="ctr"/>
          <a:p>
            <a:pPr algn="r">
              <a:lnSpc>
                <a:spcPct val="100000"/>
              </a:lnSpc>
            </a:pPr>
            <a:fld id="{911E47DB-FE13-43A3-9E64-1323C0250835}"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41">
                                            <p:txEl>
                                              <p:pRg st="0" end="0"/>
                                            </p:txEl>
                                          </p:spTgt>
                                        </p:tgtEl>
                                        <p:attrNameLst>
                                          <p:attrName>style.visibility</p:attrName>
                                        </p:attrNameLst>
                                      </p:cBhvr>
                                      <p:to>
                                        <p:strVal val="visible"/>
                                      </p:to>
                                    </p:set>
                                  </p:childTnLst>
                                </p:cTn>
                              </p:par>
                              <p:par>
                                <p:cTn id="303" nodeType="withEffect" fill="hold" presetClass="entr" presetID="1">
                                  <p:stCondLst>
                                    <p:cond delay="0"/>
                                  </p:stCondLst>
                                  <p:childTnLst>
                                    <p:set>
                                      <p:cBhvr>
                                        <p:cTn id="304"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41">
                                            <p:txEl>
                                              <p:pRg st="2" end="2"/>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Pair programming</a:t>
            </a: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 XP, programmers work in pairs, sitting together to develop code.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This helps develop common ownership of code and spreads knowledge across the team.</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It serves as an informal review process as each line of code is looked at by more than 1 person.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It encourages refactoring as the whole team can benefit from this.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146" name="TextShape 3"/>
          <p:cNvSpPr txBox="1"/>
          <p:nvPr/>
        </p:nvSpPr>
        <p:spPr>
          <a:xfrm>
            <a:off x="8610480" y="6356520"/>
            <a:ext cx="2742840" cy="364680"/>
          </a:xfrm>
          <a:prstGeom prst="rect">
            <a:avLst/>
          </a:prstGeom>
          <a:noFill/>
          <a:ln>
            <a:noFill/>
          </a:ln>
        </p:spPr>
        <p:txBody>
          <a:bodyPr anchor="ctr"/>
          <a:p>
            <a:pPr algn="r">
              <a:lnSpc>
                <a:spcPct val="100000"/>
              </a:lnSpc>
            </a:pPr>
            <a:fld id="{562D74FC-BE04-45AF-9097-FD5B0C717B36}" type="slidenum">
              <a:rPr b="0" lang="en-US" sz="1200" spc="-1" strike="noStrike">
                <a:solidFill>
                  <a:srgbClr val="8b8b8b"/>
                </a:solidFill>
                <a:latin typeface="Calibri"/>
              </a:rPr>
              <a:t>&lt;number&gt;</a:t>
            </a:fld>
            <a:endParaRPr b="0" lang="en-US" sz="1200" spc="-1" strike="noStrike">
              <a:latin typeface="Times New Roman"/>
            </a:endParaRPr>
          </a:p>
        </p:txBody>
      </p:sp>
      <p:sp>
        <p:nvSpPr>
          <p:cNvPr id="147"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Advantages of pair programming</a:t>
            </a:r>
            <a:endParaRPr b="0" lang="en-US" sz="4400" spc="-1" strike="noStrike">
              <a:solidFill>
                <a:srgbClr val="000000"/>
              </a:solidFill>
              <a:latin typeface="Calibri"/>
            </a:endParaRPr>
          </a:p>
        </p:txBody>
      </p:sp>
      <p:sp>
        <p:nvSpPr>
          <p:cNvPr id="14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supports the idea of collective ownership and responsibility for the system.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Individuals are not held responsible for problems with the code. Instead, the team has collective responsibility for resolving these problems.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acts as an informal review process because each line of code is looked at by at least two people.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helps support refactoring, which is a process of software improvement.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Where pair programming and collective ownership are used, others benefit immediately from the refactoring so they are likely to support the process. </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50"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51" name="TextShape 4"/>
          <p:cNvSpPr txBox="1"/>
          <p:nvPr/>
        </p:nvSpPr>
        <p:spPr>
          <a:xfrm>
            <a:off x="8610480" y="6356520"/>
            <a:ext cx="2742840" cy="364680"/>
          </a:xfrm>
          <a:prstGeom prst="rect">
            <a:avLst/>
          </a:prstGeom>
          <a:noFill/>
          <a:ln>
            <a:noFill/>
          </a:ln>
        </p:spPr>
        <p:txBody>
          <a:bodyPr anchor="ctr"/>
          <a:p>
            <a:pPr algn="r">
              <a:lnSpc>
                <a:spcPct val="100000"/>
              </a:lnSpc>
            </a:pPr>
            <a:fld id="{681C58EB-CFE0-4A44-87D3-3626640C1A89}"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Agile project management</a:t>
            </a: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principal responsibility of software project managers is to manage the project so that the software is delivered on time and within the planned budget for the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standard approach to project management is plan-driven. Managers draw up a plan for the project showing what should be delivered, when it should be delivered and who will work on the development of the project deliverables.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54" name="TextShape 3"/>
          <p:cNvSpPr txBox="1"/>
          <p:nvPr/>
        </p:nvSpPr>
        <p:spPr>
          <a:xfrm>
            <a:off x="8610480" y="6356520"/>
            <a:ext cx="2742840" cy="364680"/>
          </a:xfrm>
          <a:prstGeom prst="rect">
            <a:avLst/>
          </a:prstGeom>
          <a:noFill/>
          <a:ln>
            <a:noFill/>
          </a:ln>
        </p:spPr>
        <p:txBody>
          <a:bodyPr anchor="ctr"/>
          <a:p>
            <a:pPr algn="r">
              <a:lnSpc>
                <a:spcPct val="100000"/>
              </a:lnSpc>
            </a:pPr>
            <a:fld id="{DF4D8B87-F167-4225-8120-8740C28A44B0}" type="slidenum">
              <a:rPr b="0" lang="en-US" sz="1200" spc="-1" strike="noStrike">
                <a:solidFill>
                  <a:srgbClr val="8b8b8b"/>
                </a:solidFill>
                <a:latin typeface="Calibri"/>
              </a:rPr>
              <a:t>&lt;number&gt;</a:t>
            </a:fld>
            <a:endParaRPr b="0" lang="en-US" sz="1200" spc="-1" strike="noStrike">
              <a:latin typeface="Times New Roman"/>
            </a:endParaRPr>
          </a:p>
        </p:txBody>
      </p:sp>
      <p:sp>
        <p:nvSpPr>
          <p:cNvPr id="155"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335" dur="indefinite" restart="never" nodeType="tmRoot">
          <p:childTnLst>
            <p:seq>
              <p:cTn id="336" dur="indefinite" nodeType="mainSeq">
                <p:childTnLst>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Scrum</a:t>
            </a:r>
            <a:endParaRPr b="0" lang="en-US" sz="4400" spc="-1" strike="noStrike">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Scrum approach is a general agile method but its focus is on managing iterative development rather than specific agile practices.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are three phases in Scrum.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initial phase is an outline planning phase where you establish the general objectives for the project and design the software architecture.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is followed by a series of sprint cycles, where each cycle develops an increment of the system.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project closure phase wraps up the project, completes required documentation such as system help frames and user manuals and assesses the lessons learned from the project.</a:t>
            </a:r>
            <a:endParaRPr b="0" lang="en-US" sz="24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5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59" name="TextShape 4"/>
          <p:cNvSpPr txBox="1"/>
          <p:nvPr/>
        </p:nvSpPr>
        <p:spPr>
          <a:xfrm>
            <a:off x="8610480" y="6356520"/>
            <a:ext cx="2742840" cy="364680"/>
          </a:xfrm>
          <a:prstGeom prst="rect">
            <a:avLst/>
          </a:prstGeom>
          <a:noFill/>
          <a:ln>
            <a:noFill/>
          </a:ln>
        </p:spPr>
        <p:txBody>
          <a:bodyPr anchor="ctr"/>
          <a:p>
            <a:pPr algn="r">
              <a:lnSpc>
                <a:spcPct val="100000"/>
              </a:lnSpc>
            </a:pPr>
            <a:fld id="{9ECCC7AB-C8FC-42E9-9B10-6CD5EA3198EB}"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349" dur="indefinite" restart="never" nodeType="tmRoot">
          <p:childTnLst>
            <p:seq>
              <p:cTn id="350" dur="indefinite" nodeType="mainSeq">
                <p:childTnLst>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57">
                                            <p:txEl>
                                              <p:pRg st="1" end="1"/>
                                            </p:txEl>
                                          </p:spTgt>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157">
                                            <p:txEl>
                                              <p:pRg st="2" end="2"/>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157">
                                            <p:txEl>
                                              <p:pRg st="3" end="3"/>
                                            </p:txEl>
                                          </p:spTgt>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157">
                                            <p:txEl>
                                              <p:pRg st="4" end="4"/>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5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The Scrum process </a:t>
            </a:r>
            <a:endParaRPr b="0" lang="en-US" sz="4400" spc="-1" strike="noStrike">
              <a:solidFill>
                <a:srgbClr val="000000"/>
              </a:solidFill>
              <a:latin typeface="Calibri"/>
            </a:endParaRPr>
          </a:p>
        </p:txBody>
      </p:sp>
      <p:pic>
        <p:nvPicPr>
          <p:cNvPr id="161" name="Picture 3" descr=""/>
          <p:cNvPicPr/>
          <p:nvPr/>
        </p:nvPicPr>
        <p:blipFill>
          <a:blip r:embed="rId1"/>
          <a:stretch/>
        </p:blipFill>
        <p:spPr>
          <a:xfrm>
            <a:off x="2638800" y="2637720"/>
            <a:ext cx="6875640" cy="2441880"/>
          </a:xfrm>
          <a:prstGeom prst="rect">
            <a:avLst/>
          </a:prstGeom>
          <a:ln>
            <a:noFill/>
          </a:ln>
        </p:spPr>
      </p:pic>
      <p:sp>
        <p:nvSpPr>
          <p:cNvPr id="162" name="TextShape 2"/>
          <p:cNvSpPr txBox="1"/>
          <p:nvPr/>
        </p:nvSpPr>
        <p:spPr>
          <a:xfrm>
            <a:off x="8610480" y="6356520"/>
            <a:ext cx="2742840" cy="364680"/>
          </a:xfrm>
          <a:prstGeom prst="rect">
            <a:avLst/>
          </a:prstGeom>
          <a:noFill/>
          <a:ln>
            <a:noFill/>
          </a:ln>
        </p:spPr>
        <p:txBody>
          <a:bodyPr anchor="ctr"/>
          <a:p>
            <a:pPr algn="r">
              <a:lnSpc>
                <a:spcPct val="100000"/>
              </a:lnSpc>
            </a:pPr>
            <a:fld id="{F66D6CAB-E977-48AE-B119-A82CCE34B460}" type="slidenum">
              <a:rPr b="0" lang="en-US" sz="1200" spc="-1" strike="noStrike">
                <a:solidFill>
                  <a:srgbClr val="8b8b8b"/>
                </a:solidFill>
                <a:latin typeface="Calibri"/>
              </a:rPr>
              <a:t>&lt;number&gt;</a:t>
            </a:fld>
            <a:endParaRPr b="0" lang="en-US" sz="1200" spc="-1" strike="noStrike">
              <a:latin typeface="Times New Roman"/>
            </a:endParaRPr>
          </a:p>
        </p:txBody>
      </p:sp>
      <p:sp>
        <p:nvSpPr>
          <p:cNvPr id="16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369" dur="indefinite" restart="never" nodeType="tmRoot">
          <p:childTnLst>
            <p:seq>
              <p:cTn id="37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The Sprint cycle</a:t>
            </a:r>
            <a:endParaRPr b="0" lang="en-US" sz="4400" spc="-1" strike="noStrike">
              <a:solidFill>
                <a:srgbClr val="000000"/>
              </a:solidFill>
              <a:latin typeface="Calibri"/>
            </a:endParaRPr>
          </a:p>
        </p:txBody>
      </p:sp>
      <p:sp>
        <p:nvSpPr>
          <p:cNvPr id="16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Sprints are fixed length, normally 2–4 weeks. They correspond to the development of a release of the system in XP.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starting point for planning is the product backlog, which is the list of work to be done on the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66" name="TextShape 3"/>
          <p:cNvSpPr txBox="1"/>
          <p:nvPr/>
        </p:nvSpPr>
        <p:spPr>
          <a:xfrm>
            <a:off x="8610480" y="6356520"/>
            <a:ext cx="2742840" cy="364680"/>
          </a:xfrm>
          <a:prstGeom prst="rect">
            <a:avLst/>
          </a:prstGeom>
          <a:noFill/>
          <a:ln>
            <a:noFill/>
          </a:ln>
        </p:spPr>
        <p:txBody>
          <a:bodyPr anchor="ctr"/>
          <a:p>
            <a:pPr algn="r">
              <a:lnSpc>
                <a:spcPct val="100000"/>
              </a:lnSpc>
            </a:pPr>
            <a:fld id="{388B5D2A-4D58-496D-8F79-748E94B27D91}" type="slidenum">
              <a:rPr b="0" lang="en-US" sz="1200" spc="-1" strike="noStrike">
                <a:solidFill>
                  <a:srgbClr val="8b8b8b"/>
                </a:solidFill>
                <a:latin typeface="Calibri"/>
              </a:rPr>
              <a:t>&lt;number&gt;</a:t>
            </a:fld>
            <a:endParaRPr b="0" lang="en-US" sz="1200" spc="-1" strike="noStrike">
              <a:latin typeface="Times New Roman"/>
            </a:endParaRPr>
          </a:p>
        </p:txBody>
      </p:sp>
      <p:sp>
        <p:nvSpPr>
          <p:cNvPr id="167"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The Sprint cycle</a:t>
            </a:r>
            <a:endParaRPr b="0" lang="en-US" sz="4400" spc="-1" strike="noStrike">
              <a:solidFill>
                <a:srgbClr val="000000"/>
              </a:solidFill>
              <a:latin typeface="Calibri"/>
            </a:endParaRPr>
          </a:p>
        </p:txBody>
      </p:sp>
      <p:sp>
        <p:nvSpPr>
          <p:cNvPr id="16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Once these are agreed, the team organize themselves to develop the software. During this stage the team is isolated from the customer and the organization, with all communications channelled through the so-called ‘Scrum master’.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role of the Scrum master is to protect the development team from external distractions.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At the end of the sprint, the work done is reviewed and presented to stakeholders. The next sprint cycle then begins.</a:t>
            </a:r>
            <a:endParaRPr b="0" lang="en-US" sz="2800" spc="-1" strike="noStrike">
              <a:solidFill>
                <a:srgbClr val="000000"/>
              </a:solidFill>
              <a:latin typeface="Calibri"/>
            </a:endParaRPr>
          </a:p>
        </p:txBody>
      </p:sp>
      <p:sp>
        <p:nvSpPr>
          <p:cNvPr id="170" name="TextShape 3"/>
          <p:cNvSpPr txBox="1"/>
          <p:nvPr/>
        </p:nvSpPr>
        <p:spPr>
          <a:xfrm>
            <a:off x="8610480" y="6356520"/>
            <a:ext cx="2742840" cy="364680"/>
          </a:xfrm>
          <a:prstGeom prst="rect">
            <a:avLst/>
          </a:prstGeom>
          <a:noFill/>
          <a:ln>
            <a:noFill/>
          </a:ln>
        </p:spPr>
        <p:txBody>
          <a:bodyPr anchor="ctr"/>
          <a:p>
            <a:pPr algn="r">
              <a:lnSpc>
                <a:spcPct val="100000"/>
              </a:lnSpc>
            </a:pPr>
            <a:fld id="{0B9A09A0-BDEF-48C3-95A4-C301FC35BC1E}" type="slidenum">
              <a:rPr b="0" lang="en-US" sz="1200" spc="-1" strike="noStrike">
                <a:solidFill>
                  <a:srgbClr val="8b8b8b"/>
                </a:solidFill>
                <a:latin typeface="Calibri"/>
              </a:rPr>
              <a:t>&lt;number&gt;</a:t>
            </a:fld>
            <a:endParaRPr b="0" lang="en-US" sz="1200" spc="-1" strike="noStrike">
              <a:latin typeface="Times New Roman"/>
            </a:endParaRPr>
          </a:p>
        </p:txBody>
      </p:sp>
      <p:sp>
        <p:nvSpPr>
          <p:cNvPr id="171"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16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Teamwork in Scrum</a:t>
            </a:r>
            <a:endParaRPr b="0" lang="en-US" sz="4400" spc="-1" strike="noStrike">
              <a:solidFill>
                <a:srgbClr val="000000"/>
              </a:solidFill>
              <a:latin typeface="Calibri"/>
            </a:endParaRPr>
          </a:p>
        </p:txBody>
      </p:sp>
      <p:sp>
        <p:nvSpPr>
          <p:cNvPr id="17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‘Scrum master’ is a facilitator who arranges daily meetings, tracks the backlog of work to be done, records decisions, measures progress against the backlog and communicates with customers and management outside of the team.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whole team attends short daily meetings where all team members share information, describe their progress since the last meeting, problems that have arisen and what is planned for the following day.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This means that everyone on the team knows what is going on and, if problems arise, can re-plan short-term work to cope with them. </a:t>
            </a:r>
            <a:endParaRPr b="0" lang="en-US" sz="2400" spc="-1" strike="noStrike">
              <a:solidFill>
                <a:srgbClr val="000000"/>
              </a:solidFill>
              <a:latin typeface="Calibri"/>
            </a:endParaRPr>
          </a:p>
        </p:txBody>
      </p:sp>
      <p:sp>
        <p:nvSpPr>
          <p:cNvPr id="17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75" name="TextShape 4"/>
          <p:cNvSpPr txBox="1"/>
          <p:nvPr/>
        </p:nvSpPr>
        <p:spPr>
          <a:xfrm>
            <a:off x="8610480" y="6356520"/>
            <a:ext cx="2742840" cy="364680"/>
          </a:xfrm>
          <a:prstGeom prst="rect">
            <a:avLst/>
          </a:prstGeom>
          <a:noFill/>
          <a:ln>
            <a:noFill/>
          </a:ln>
        </p:spPr>
        <p:txBody>
          <a:bodyPr anchor="ctr"/>
          <a:p>
            <a:pPr algn="r">
              <a:lnSpc>
                <a:spcPct val="100000"/>
              </a:lnSpc>
            </a:pPr>
            <a:fld id="{31021904-5BEB-4C61-B800-5FCB845C78D6}"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73">
                                            <p:txEl>
                                              <p:pRg st="1" end="1"/>
                                            </p:txEl>
                                          </p:spTgt>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Agile Manifesto</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We are uncovering better ways of developing software by doing it and helping others do it. Through this work we have come to value: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Individuals and interactions over processes and tools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Working software over comprehensive documentation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Customer collaboration over contract negotiation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Responding to change over following a plan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That is, while there is value in the items on the right, we value </a:t>
            </a:r>
            <a:endParaRPr b="0" lang="en-US" sz="2800" spc="-1" strike="noStrike">
              <a:solidFill>
                <a:srgbClr val="000000"/>
              </a:solidFill>
              <a:latin typeface="Calibri"/>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87">
                                            <p:txEl>
                                              <p:pRg st="0" end="0"/>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87">
                                            <p:txEl>
                                              <p:pRg st="1" end="1"/>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87">
                                            <p:txEl>
                                              <p:pRg st="2" end="2"/>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87">
                                            <p:txEl>
                                              <p:pRg st="3" end="3"/>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Scrum benefits</a:t>
            </a:r>
            <a:endParaRPr b="0" lang="en-US" sz="4400" spc="-1" strike="noStrike">
              <a:solidFill>
                <a:srgbClr val="000000"/>
              </a:solidFill>
              <a:latin typeface="Calibri"/>
            </a:endParaRPr>
          </a:p>
        </p:txBody>
      </p:sp>
      <p:sp>
        <p:nvSpPr>
          <p:cNvPr id="17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product is broken down into a set of manageable and understandable chunks.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Unstable requirements do not hold up progress.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whole team have visibility of everything and consequently team communication is improved.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Customers see on-time delivery of increments and gain feedback on how the product works.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Trust between customers and developers is established and a positive culture is created in which everyone expects the project to succeed.</a:t>
            </a:r>
            <a:endParaRPr b="0" lang="en-US" sz="2800" spc="-1" strike="noStrike">
              <a:solidFill>
                <a:srgbClr val="000000"/>
              </a:solidFill>
              <a:latin typeface="Calibri"/>
            </a:endParaRPr>
          </a:p>
        </p:txBody>
      </p:sp>
      <p:sp>
        <p:nvSpPr>
          <p:cNvPr id="17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3 Agile software development</a:t>
            </a:r>
            <a:endParaRPr b="0" lang="en-US" sz="1200" spc="-1" strike="noStrike">
              <a:latin typeface="Times New Roman"/>
            </a:endParaRPr>
          </a:p>
        </p:txBody>
      </p:sp>
      <p:sp>
        <p:nvSpPr>
          <p:cNvPr id="179" name="TextShape 4"/>
          <p:cNvSpPr txBox="1"/>
          <p:nvPr/>
        </p:nvSpPr>
        <p:spPr>
          <a:xfrm>
            <a:off x="8610480" y="6356520"/>
            <a:ext cx="2742840" cy="364680"/>
          </a:xfrm>
          <a:prstGeom prst="rect">
            <a:avLst/>
          </a:prstGeom>
          <a:noFill/>
          <a:ln>
            <a:noFill/>
          </a:ln>
        </p:spPr>
        <p:txBody>
          <a:bodyPr anchor="ctr"/>
          <a:p>
            <a:pPr algn="r">
              <a:lnSpc>
                <a:spcPct val="100000"/>
              </a:lnSpc>
            </a:pPr>
            <a:fld id="{422139DA-50F0-44EA-ABCC-DDE3EFDE6669}" type="slidenum">
              <a:rPr b="0" lang="en-US" sz="1200" spc="-1" strike="noStrike">
                <a:solidFill>
                  <a:srgbClr val="8b8b8b"/>
                </a:solidFill>
                <a:latin typeface="Calibri"/>
              </a:rPr>
              <a:t>&lt;number&gt;</a:t>
            </a:fld>
            <a:endParaRPr b="0" lang="en-US" sz="1200" spc="-1" strike="noStrike">
              <a:latin typeface="Times New Roman"/>
            </a:endParaRPr>
          </a:p>
        </p:txBody>
      </p:sp>
    </p:spTree>
  </p:cSld>
  <p:timing>
    <p:tnLst>
      <p:par>
        <p:cTn id="411" dur="indefinite" restart="never" nodeType="tmRoot">
          <p:childTnLst>
            <p:seq>
              <p:cTn id="412" dur="indefinite" nodeType="mainSeq">
                <p:childTnLst>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lIns="0" rIns="0" tIns="0" bIns="0" anchor="ctr"/>
          <a:p>
            <a:r>
              <a:rPr b="1" lang="en-US" sz="1800" spc="-1" strike="noStrike">
                <a:solidFill>
                  <a:srgbClr val="000000"/>
                </a:solidFill>
                <a:latin typeface="Calibri"/>
              </a:rPr>
              <a:t>References</a:t>
            </a:r>
            <a:endParaRPr b="1" lang="en-US" sz="1800" spc="-1" strike="noStrike">
              <a:solidFill>
                <a:srgbClr val="000000"/>
              </a:solidFill>
              <a:latin typeface="Calibri"/>
            </a:endParaRPr>
          </a:p>
        </p:txBody>
      </p:sp>
      <p:sp>
        <p:nvSpPr>
          <p:cNvPr id="181" name="TextShape 2"/>
          <p:cNvSpPr txBox="1"/>
          <p:nvPr/>
        </p:nvSpPr>
        <p:spPr>
          <a:xfrm>
            <a:off x="914400" y="1463040"/>
            <a:ext cx="4364280" cy="346320"/>
          </a:xfrm>
          <a:prstGeom prst="rect">
            <a:avLst/>
          </a:prstGeom>
          <a:noFill/>
          <a:ln>
            <a:noFill/>
          </a:ln>
        </p:spPr>
        <p:txBody>
          <a:bodyPr lIns="90000" rIns="90000" tIns="45000" bIns="45000"/>
          <a:p>
            <a:r>
              <a:rPr b="0" lang="en-US" sz="1800" spc="-1" strike="noStrike">
                <a:latin typeface="Arial"/>
              </a:rPr>
              <a:t>Software Engineering by Ian Sommerville</a:t>
            </a:r>
            <a:endParaRPr b="0" lang="en-US"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Agile Manifesto</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Individuals and interactions over processes and tools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skills of the development team should be recognized and exploited.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Team members should be left to develop their own ways of working without prescriptive processes.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Working software over comprehensive documentation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Customer collaboration over contract negotiation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Customers should be closely involved throughout the development process.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Their role is provide and prioritize new system requirements and to evaluate the iterations of the system.</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Responding to change over following a plan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Expect the system requirements to change and so design the system to accommodate these changes.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89">
                                            <p:txEl>
                                              <p:pRg st="0" end="0"/>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89">
                                            <p:txEl>
                                              <p:pRg st="1" end="1"/>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89">
                                            <p:txEl>
                                              <p:pRg st="4" end="4"/>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89">
                                            <p:txEl>
                                              <p:pRg st="5" end="5"/>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89">
                                            <p:txEl>
                                              <p:pRg st="7" end="7"/>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89">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principles of agile methods</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Customer involvement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Incremental delivery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People not process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Embrace change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Maintain </a:t>
            </a:r>
            <a:endParaRPr b="0" lang="en-US" sz="2800" spc="-1" strike="noStrike">
              <a:solidFill>
                <a:srgbClr val="000000"/>
              </a:solidFill>
              <a:latin typeface="Calibri"/>
            </a:endParaRPr>
          </a:p>
        </p:txBody>
      </p:sp>
    </p:spTree>
  </p:cSld>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Agile Methods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Extreme Programming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Scrum</a:t>
            </a:r>
            <a:endParaRPr b="0" lang="en-US" sz="2800" spc="-1" strike="noStrike">
              <a:solidFill>
                <a:srgbClr val="000000"/>
              </a:solidFill>
              <a:latin typeface="Calibri"/>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Extreme programming</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very influential agile method, developed in the late 1990s, that introduced a range of agile development techniques.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Extreme Programming (XP) takes an ‘extreme’ approach to iterative development.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New versions may be built several times per day;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Increments are delivered to customers every 2 weeks;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tests must be run for every build and the build is only accepted </a:t>
            </a:r>
            <a:endParaRPr b="0" lang="en-US" sz="2400" spc="-1" strike="noStrike">
              <a:solidFill>
                <a:srgbClr val="000000"/>
              </a:solidFill>
              <a:latin typeface="Calibri"/>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95">
                                            <p:txEl>
                                              <p:pRg st="1" end="1"/>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95">
                                            <p:txEl>
                                              <p:pRg st="2" end="2"/>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95">
                                            <p:txEl>
                                              <p:pRg st="3" end="3"/>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Extreme Programming Principles</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Incremental planning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Requirements are recorded on story cards and the stories to be included in a release are determined by the time available and their relative priority. The developers break these stories into development ‘Tasks’.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Small releases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minimal useful set of functionality that provides business value is developed first. Releases of the system are frequent and incrementally add functionality to the first release.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Simple design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Enough design is carried out to meet the current requirements and no more.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Test-first development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An automated unit test framework is used to write tests for a new piece of functionality before that functionality itself is implemented.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Refactoring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developers are expected to refactor the code continuously as soon as possible code improvements are found. This keeps the code simple and maintainable.</a:t>
            </a:r>
            <a:endParaRPr b="0" lang="en-US" sz="2400" spc="-1" strike="noStrike">
              <a:solidFill>
                <a:srgbClr val="000000"/>
              </a:solidFill>
              <a:latin typeface="Calibri"/>
            </a:endParaRPr>
          </a:p>
        </p:txBody>
      </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97">
                                            <p:txEl>
                                              <p:pRg st="0" end="0"/>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97">
                                            <p:txEl>
                                              <p:pRg st="2" end="2"/>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97">
                                            <p:txEl>
                                              <p:pRg st="4" end="4"/>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7">
                                            <p:txEl>
                                              <p:pRg st="6" end="6"/>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97">
                                            <p:txEl>
                                              <p:pRg st="8" end="8"/>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9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Extreme Programming Principles</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Pair programming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Developers work in pairs, checking each other’s work and providing the support to always do a good job.</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Collective ownership</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pairs of developers work on all areas of the system, so that no islands of expertise develop and all the developers take responsibility for all of the code. Anyone can change anything.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Continuous integration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 soon as the work on a task is complete, it is integrated into the whole system. After any such integration, all the unit tests in the system must pass.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Sustainable pace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Large amounts of overtime are not considered acceptable as the net effect is often to reduce code quality and medium term productivity</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On-site customer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b="0" lang="en-US" sz="2400" spc="-1" strike="noStrike">
              <a:solidFill>
                <a:srgbClr val="000000"/>
              </a:solidFill>
              <a:latin typeface="Calibri"/>
            </a:endParaRPr>
          </a:p>
        </p:txBody>
      </p:sp>
    </p:spTree>
  </p:cSld>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99">
                                            <p:txEl>
                                              <p:pRg st="0" end="0"/>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9">
                                            <p:txEl>
                                              <p:pRg st="2" end="2"/>
                                            </p:txEl>
                                          </p:spTgt>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99">
                                            <p:txEl>
                                              <p:pRg st="4" end="4"/>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99">
                                            <p:txEl>
                                              <p:pRg st="6" end="6"/>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99">
                                            <p:txEl>
                                              <p:pRg st="7" end="7"/>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99">
                                            <p:txEl>
                                              <p:pRg st="8" end="8"/>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LibreOffice/6.0.7.3$Linux_X86_64 LibreOffice_project/00m0$Build-3</Application>
  <Words>2210</Words>
  <Paragraphs>189</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2021-03-16T05:35:09Z</dcterms:created>
  <dc:creator>Sara Rehmat</dc:creator>
  <dc:description/>
  <dc:language>en-US</dc:language>
  <cp:lastModifiedBy/>
  <dcterms:modified xsi:type="dcterms:W3CDTF">2021-03-19T13:20:38Z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30</vt:i4>
  </property>
</Properties>
</file>