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0C30E-9978-4E51-805D-075BC23B7E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395240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C30E-9978-4E51-805D-075BC23B7E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154138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C30E-9978-4E51-805D-075BC23B7E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28313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C30E-9978-4E51-805D-075BC23B7E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292257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0C30E-9978-4E51-805D-075BC23B7E3A}"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309310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0C30E-9978-4E51-805D-075BC23B7E3A}"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5757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0C30E-9978-4E51-805D-075BC23B7E3A}"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386483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0C30E-9978-4E51-805D-075BC23B7E3A}"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422883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0C30E-9978-4E51-805D-075BC23B7E3A}"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12097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0C30E-9978-4E51-805D-075BC23B7E3A}"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22614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0C30E-9978-4E51-805D-075BC23B7E3A}"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FB18-DCC4-4C4A-943A-EF4F7CADEDD6}" type="slidenum">
              <a:rPr lang="en-US" smtClean="0"/>
              <a:t>‹#›</a:t>
            </a:fld>
            <a:endParaRPr lang="en-US"/>
          </a:p>
        </p:txBody>
      </p:sp>
    </p:spTree>
    <p:extLst>
      <p:ext uri="{BB962C8B-B14F-4D97-AF65-F5344CB8AC3E}">
        <p14:creationId xmlns:p14="http://schemas.microsoft.com/office/powerpoint/2010/main" val="375218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C30E-9978-4E51-805D-075BC23B7E3A}"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EFB18-DCC4-4C4A-943A-EF4F7CADEDD6}" type="slidenum">
              <a:rPr lang="en-US" smtClean="0"/>
              <a:t>‹#›</a:t>
            </a:fld>
            <a:endParaRPr lang="en-US"/>
          </a:p>
        </p:txBody>
      </p:sp>
    </p:spTree>
    <p:extLst>
      <p:ext uri="{BB962C8B-B14F-4D97-AF65-F5344CB8AC3E}">
        <p14:creationId xmlns:p14="http://schemas.microsoft.com/office/powerpoint/2010/main" val="316296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6000" b="0" strike="noStrike" spc="-1" dirty="0">
                <a:solidFill>
                  <a:srgbClr val="000000"/>
                </a:solidFill>
                <a:latin typeface="Calibri Light"/>
              </a:rPr>
              <a:t>Introduction to Software Engineering</a:t>
            </a:r>
          </a:p>
        </p:txBody>
      </p:sp>
      <p:sp>
        <p:nvSpPr>
          <p:cNvPr id="83" name="TextShape 2"/>
          <p:cNvSpPr txBox="1"/>
          <p:nvPr/>
        </p:nvSpPr>
        <p:spPr>
          <a:xfrm>
            <a:off x="1523880" y="3602160"/>
            <a:ext cx="9143640" cy="1655280"/>
          </a:xfrm>
          <a:prstGeom prst="rect">
            <a:avLst/>
          </a:prstGeom>
          <a:noFill/>
          <a:ln>
            <a:noFill/>
          </a:ln>
        </p:spPr>
        <p:txBody>
          <a:bodyPr/>
          <a:lstStyle/>
          <a:p>
            <a:pPr algn="ctr">
              <a:lnSpc>
                <a:spcPct val="90000"/>
              </a:lnSpc>
              <a:spcBef>
                <a:spcPts val="1001"/>
              </a:spcBef>
            </a:pPr>
            <a:r>
              <a:rPr lang="en-US" sz="2400" b="0" strike="noStrike" spc="-1" dirty="0">
                <a:solidFill>
                  <a:srgbClr val="000000"/>
                </a:solidFill>
                <a:latin typeface="Calibri"/>
              </a:rPr>
              <a:t>Lectures </a:t>
            </a:r>
            <a:r>
              <a:rPr lang="en-US" sz="2400" spc="-1" dirty="0" smtClean="0">
                <a:solidFill>
                  <a:srgbClr val="000000"/>
                </a:solidFill>
                <a:latin typeface="Calibri"/>
              </a:rPr>
              <a:t>6 </a:t>
            </a:r>
            <a:r>
              <a:rPr lang="en-US" sz="2400" spc="-1" smtClean="0">
                <a:solidFill>
                  <a:srgbClr val="000000"/>
                </a:solidFill>
                <a:latin typeface="Calibri"/>
              </a:rPr>
              <a:t>and</a:t>
            </a:r>
            <a:r>
              <a:rPr lang="en-US" sz="2400" b="0" strike="noStrike" spc="-1" smtClean="0">
                <a:solidFill>
                  <a:srgbClr val="000000"/>
                </a:solidFill>
                <a:latin typeface="Calibri"/>
              </a:rPr>
              <a:t> </a:t>
            </a:r>
            <a:r>
              <a:rPr lang="en-US" sz="2400" spc="-1" dirty="0">
                <a:solidFill>
                  <a:srgbClr val="000000"/>
                </a:solidFill>
                <a:latin typeface="Calibri"/>
              </a:rPr>
              <a:t>7</a:t>
            </a:r>
            <a:endParaRPr lang="en-US" sz="2400" b="0" strike="noStrike" spc="-1" dirty="0">
              <a:solidFill>
                <a:srgbClr val="000000"/>
              </a:solidFill>
              <a:latin typeface="Calibri"/>
            </a:endParaRPr>
          </a:p>
        </p:txBody>
      </p:sp>
    </p:spTree>
    <p:extLst>
      <p:ext uri="{BB962C8B-B14F-4D97-AF65-F5344CB8AC3E}">
        <p14:creationId xmlns:p14="http://schemas.microsoft.com/office/powerpoint/2010/main" val="1247525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75944" y="449580"/>
            <a:ext cx="8382000" cy="1104900"/>
          </a:xfrm>
        </p:spPr>
        <p:txBody>
          <a:bodyPr>
            <a:normAutofit/>
          </a:bodyPr>
          <a:lstStyle/>
          <a:p>
            <a:r>
              <a:rPr lang="en-GB" dirty="0" smtClean="0"/>
              <a:t>Types of Requirements</a:t>
            </a:r>
            <a:endParaRPr lang="en-GB" dirty="0"/>
          </a:p>
        </p:txBody>
      </p:sp>
      <p:sp>
        <p:nvSpPr>
          <p:cNvPr id="34819" name="Rectangle 3"/>
          <p:cNvSpPr>
            <a:spLocks noGrp="1" noChangeArrowheads="1"/>
          </p:cNvSpPr>
          <p:nvPr>
            <p:ph idx="1"/>
          </p:nvPr>
        </p:nvSpPr>
        <p:spPr>
          <a:xfrm>
            <a:off x="1228344" y="1692433"/>
            <a:ext cx="8229600" cy="4525963"/>
          </a:xfrm>
        </p:spPr>
        <p:txBody>
          <a:bodyPr>
            <a:normAutofit/>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a:t>.</a:t>
            </a:r>
          </a:p>
          <a:p>
            <a:pPr lvl="1">
              <a:lnSpc>
                <a:spcPct val="90000"/>
              </a:lnSpc>
            </a:pPr>
            <a:r>
              <a:rPr lang="en-GB" dirty="0" smtClean="0"/>
              <a:t>May state what the system should not do.</a:t>
            </a:r>
            <a:endParaRPr lang="en-GB" sz="2000" dirty="0"/>
          </a:p>
          <a:p>
            <a:pPr>
              <a:lnSpc>
                <a:spcPct val="90000"/>
              </a:lnSpc>
            </a:pPr>
            <a:r>
              <a:rPr lang="en-GB" sz="2400" dirty="0"/>
              <a:t>Non-functional requirements</a:t>
            </a:r>
            <a:endParaRPr lang="en-GB" sz="2400" dirty="0"/>
          </a:p>
          <a:p>
            <a:pPr lvl="1">
              <a:lnSpc>
                <a:spcPct val="90000"/>
              </a:lnSpc>
            </a:pPr>
            <a:r>
              <a:rPr lang="en-GB" dirty="0"/>
              <a:t>C</a:t>
            </a:r>
            <a:r>
              <a:rPr lang="en-GB" sz="2000" dirty="0"/>
              <a:t>onstraints </a:t>
            </a:r>
            <a:r>
              <a:rPr lang="en-GB" sz="2000" dirty="0"/>
              <a:t>on the services or functions offered by the system such as timing constraints, constraints on the development process, standards, etc</a:t>
            </a:r>
            <a:r>
              <a:rPr lang="en-GB" sz="2000" dirty="0"/>
              <a:t>.</a:t>
            </a:r>
          </a:p>
          <a:p>
            <a:pPr lvl="1">
              <a:lnSpc>
                <a:spcPct val="90000"/>
              </a:lnSpc>
            </a:pPr>
            <a:r>
              <a:rPr lang="en-GB" dirty="0" smtClean="0"/>
              <a:t>Often apply to the system as a whole rather than individual features or services</a:t>
            </a:r>
            <a:r>
              <a:rPr lang="en-GB" dirty="0" smtClean="0"/>
              <a:t>.</a:t>
            </a:r>
            <a:endParaRPr lang="en-GB"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10598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9596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47714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67194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9548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87" tIns="44450" rIns="90487" bIns="44450" rtlCol="0" anchor="ctr">
            <a:normAutofit/>
          </a:bodyPr>
          <a:lstStyle/>
          <a:p>
            <a:r>
              <a:rPr lang="en-GB"/>
              <a:t>Non-functional requirements</a:t>
            </a:r>
          </a:p>
        </p:txBody>
      </p:sp>
      <p:sp>
        <p:nvSpPr>
          <p:cNvPr id="35843"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5569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pic>
        <p:nvPicPr>
          <p:cNvPr id="4" name="Picture 3" descr="4.3 Non-functionalReq.eps"/>
          <p:cNvPicPr>
            <a:picLocks noChangeAspect="1"/>
          </p:cNvPicPr>
          <p:nvPr/>
        </p:nvPicPr>
        <p:blipFill>
          <a:blip r:embed="rId2"/>
          <a:stretch>
            <a:fillRect/>
          </a:stretch>
        </p:blipFill>
        <p:spPr>
          <a:xfrm>
            <a:off x="2514601"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8411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90729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r>
              <a:rPr lang="en-GB"/>
              <a:t>Non-functional classifications</a:t>
            </a:r>
          </a:p>
        </p:txBody>
      </p:sp>
      <p:sp>
        <p:nvSpPr>
          <p:cNvPr id="36867" name="Rectangle 3"/>
          <p:cNvSpPr>
            <a:spLocks noGrp="1" noChangeArrowheads="1"/>
          </p:cNvSpPr>
          <p:nvPr>
            <p:ph idx="1"/>
          </p:nvPr>
        </p:nvSpPr>
        <p:spPr>
          <a:noFill/>
          <a:ln/>
        </p:spPr>
        <p:txBody>
          <a:bodyPr vert="horz" lIns="90487" tIns="44450" rIns="90487" bIns="44450" rtlCol="0">
            <a:normAutofit/>
          </a:bodyPr>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09335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graphicFrame>
        <p:nvGraphicFramePr>
          <p:cNvPr id="4" name="Table 3"/>
          <p:cNvGraphicFramePr>
            <a:graphicFrameLocks noGrp="1"/>
          </p:cNvGraphicFramePr>
          <p:nvPr>
            <p:extLst/>
          </p:nvPr>
        </p:nvGraphicFramePr>
        <p:xfrm>
          <a:off x="2492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009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a:t>
            </a:r>
            <a:endParaRPr lang="en-US" dirty="0"/>
          </a:p>
        </p:txBody>
      </p:sp>
      <p:sp>
        <p:nvSpPr>
          <p:cNvPr id="3" name="Content Placeholder 2"/>
          <p:cNvSpPr>
            <a:spLocks noGrp="1"/>
          </p:cNvSpPr>
          <p:nvPr>
            <p:ph idx="1"/>
          </p:nvPr>
        </p:nvSpPr>
        <p:spPr/>
        <p:txBody>
          <a:bodyPr/>
          <a:lstStyle/>
          <a:p>
            <a:r>
              <a:rPr lang="en-GB" dirty="0" smtClean="0"/>
              <a:t>The system requirements are the descriptions of the system services and constraints.</a:t>
            </a:r>
          </a:p>
          <a:p>
            <a:r>
              <a:rPr lang="en-GB" dirty="0" smtClean="0"/>
              <a:t>The process of establishing the services that a customer requires from a system and the constraints under which it operates and is developed.</a:t>
            </a:r>
          </a:p>
          <a:p>
            <a:endParaRPr lang="en-GB" dirty="0" smtClean="0"/>
          </a:p>
          <a:p>
            <a:endParaRPr lang="en-US" dirty="0"/>
          </a:p>
        </p:txBody>
      </p:sp>
    </p:spTree>
    <p:extLst>
      <p:ext uri="{BB962C8B-B14F-4D97-AF65-F5344CB8AC3E}">
        <p14:creationId xmlns:p14="http://schemas.microsoft.com/office/powerpoint/2010/main" val="24254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41442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32255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nvGraphicFramePr>
        <p:xfrm>
          <a:off x="2514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98469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normAutofit fontScale="90000"/>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23998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normAutofit lnSpcReduction="10000"/>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041693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pic>
        <p:nvPicPr>
          <p:cNvPr id="4" name="Picture 3" descr="4.12 ReqEngSpiral.eps"/>
          <p:cNvPicPr>
            <a:picLocks noChangeAspect="1"/>
          </p:cNvPicPr>
          <p:nvPr/>
        </p:nvPicPr>
        <p:blipFill>
          <a:blip r:embed="rId2"/>
          <a:stretch>
            <a:fillRect/>
          </a:stretch>
        </p:blipFill>
        <p:spPr>
          <a:xfrm>
            <a:off x="3498850"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16906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vert="horz" lIns="90487" tIns="44450" rIns="90487" bIns="44450" rtlCol="0">
            <a:normAutofit/>
          </a:bodyPr>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52036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69316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lIns="90487" tIns="44450" rIns="90487" bIns="44450" rtlCol="0" anchor="ctr">
            <a:normAutofit/>
          </a:bodyPr>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vert="horz" lIns="90487" tIns="44450" rIns="90487" bIns="44450" rtlCol="0">
            <a:normAutofit/>
          </a:bodyPr>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04424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3 RequirementsElicitation.eps"/>
          <p:cNvPicPr>
            <a:picLocks noChangeAspect="1"/>
          </p:cNvPicPr>
          <p:nvPr/>
        </p:nvPicPr>
        <p:blipFill>
          <a:blip r:embed="rId2"/>
          <a:stretch>
            <a:fillRect/>
          </a:stretch>
        </p:blipFill>
        <p:spPr>
          <a:xfrm>
            <a:off x="3071665"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41027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requirement?</a:t>
            </a:r>
            <a:endParaRPr lang="en-US" dirty="0"/>
          </a:p>
        </p:txBody>
      </p:sp>
      <p:sp>
        <p:nvSpPr>
          <p:cNvPr id="3" name="Content Placeholder 2"/>
          <p:cNvSpPr>
            <a:spLocks noGrp="1"/>
          </p:cNvSpPr>
          <p:nvPr>
            <p:ph idx="1"/>
          </p:nvPr>
        </p:nvSpPr>
        <p:spPr/>
        <p:txBody>
          <a:bodyPr/>
          <a:lstStyle/>
          <a:p>
            <a:r>
              <a:rPr lang="en-GB" dirty="0" smtClean="0"/>
              <a:t>It may range from a high-level abstract statement of a service or of a system constraint to a detailed specification.</a:t>
            </a:r>
          </a:p>
          <a:p>
            <a:r>
              <a:rPr lang="en-GB" dirty="0" smtClean="0"/>
              <a:t>This is inevitable as requirements may serve a dual function</a:t>
            </a:r>
          </a:p>
          <a:p>
            <a:pPr lvl="1"/>
            <a:r>
              <a:rPr lang="en-GB" dirty="0" smtClean="0"/>
              <a:t>May be the basis for a bid for a contract - therefore must be open to interpretation;</a:t>
            </a:r>
          </a:p>
          <a:p>
            <a:pPr lvl="1"/>
            <a:r>
              <a:rPr lang="en-GB" dirty="0" smtClean="0"/>
              <a:t>May be the basis for the contract itself - therefore must be defined in detail;</a:t>
            </a:r>
          </a:p>
          <a:p>
            <a:pPr lvl="1"/>
            <a:r>
              <a:rPr lang="en-GB" dirty="0" smtClean="0"/>
              <a:t>Both these statements may be called requirements.</a:t>
            </a:r>
          </a:p>
          <a:p>
            <a:endParaRPr lang="en-US" dirty="0"/>
          </a:p>
        </p:txBody>
      </p:sp>
    </p:spTree>
    <p:extLst>
      <p:ext uri="{BB962C8B-B14F-4D97-AF65-F5344CB8AC3E}">
        <p14:creationId xmlns:p14="http://schemas.microsoft.com/office/powerpoint/2010/main" val="425356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87" tIns="44450" rIns="90487" bIns="44450" rtlCol="0" anchor="ctr">
            <a:normAutofit/>
          </a:bodyPr>
          <a:lstStyle/>
          <a:p>
            <a:r>
              <a:rPr lang="en-GB"/>
              <a:t>Process activities</a:t>
            </a:r>
          </a:p>
        </p:txBody>
      </p:sp>
      <p:sp>
        <p:nvSpPr>
          <p:cNvPr id="10243"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extLst>
      <p:ext uri="{BB962C8B-B14F-4D97-AF65-F5344CB8AC3E}">
        <p14:creationId xmlns:p14="http://schemas.microsoft.com/office/powerpoint/2010/main" val="2777610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92225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071638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817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r>
              <a:rPr lang="en-GB"/>
              <a:t>Ethnography</a:t>
            </a:r>
          </a:p>
        </p:txBody>
      </p:sp>
      <p:sp>
        <p:nvSpPr>
          <p:cNvPr id="36867" name="Rectangle 3"/>
          <p:cNvSpPr>
            <a:spLocks noGrp="1" noChangeArrowheads="1"/>
          </p:cNvSpPr>
          <p:nvPr>
            <p:ph idx="1"/>
          </p:nvPr>
        </p:nvSpPr>
        <p:spPr>
          <a:noFill/>
          <a:ln/>
        </p:spPr>
        <p:txBody>
          <a:bodyPr vert="horz" lIns="90487" tIns="44450" rIns="90487" bIns="44450" rtlCol="0">
            <a:normAutofit/>
          </a:bodyPr>
          <a:lstStyle/>
          <a:p>
            <a:r>
              <a:rPr lang="en-GB" sz="2400" dirty="0"/>
              <a:t>A social </a:t>
            </a:r>
            <a:r>
              <a:rPr lang="en-GB" sz="2400" dirty="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23875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54329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90487" tIns="44450" rIns="90487" bIns="44450" rtlCol="0" anchor="ctr">
            <a:normAutofit/>
          </a:bodyPr>
          <a:lstStyle/>
          <a:p>
            <a:r>
              <a:rPr lang="en-GB"/>
              <a:t>Focused ethnography</a:t>
            </a:r>
          </a:p>
        </p:txBody>
      </p:sp>
      <p:sp>
        <p:nvSpPr>
          <p:cNvPr id="37891"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Developed in a project studying the air traffic control process</a:t>
            </a:r>
          </a:p>
          <a:p>
            <a:pPr>
              <a:lnSpc>
                <a:spcPct val="90000"/>
              </a:lnSpc>
            </a:pPr>
            <a:r>
              <a:rPr lang="en-GB" dirty="0"/>
              <a:t>Combines ethnography with prototyping</a:t>
            </a:r>
          </a:p>
          <a:p>
            <a:pPr>
              <a:lnSpc>
                <a:spcPct val="90000"/>
              </a:lnSpc>
            </a:pPr>
            <a:r>
              <a:rPr lang="en-GB" dirty="0"/>
              <a:t>Prototype development results in unanswered questions which focus the ethnographic analysis.</a:t>
            </a:r>
          </a:p>
          <a:p>
            <a:pPr>
              <a:lnSpc>
                <a:spcPct val="90000"/>
              </a:lnSpc>
            </a:pPr>
            <a:r>
              <a:rPr lang="en-GB" dirty="0"/>
              <a:t>The problem with ethnography is that it studies existing practices which may have some historical basis which is no longer relevant.</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10166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pic>
        <p:nvPicPr>
          <p:cNvPr id="4" name="Picture 3" descr="4.16 Ethno-prototyping.eps"/>
          <p:cNvPicPr>
            <a:picLocks noChangeAspect="1"/>
          </p:cNvPicPr>
          <p:nvPr/>
        </p:nvPicPr>
        <p:blipFill>
          <a:blip r:embed="rId2"/>
          <a:stretch>
            <a:fillRect/>
          </a:stretch>
        </p:blipFill>
        <p:spPr>
          <a:xfrm>
            <a:off x="2667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38150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178937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07889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541338"/>
            <a:ext cx="8915400" cy="1104900"/>
          </a:xfrm>
          <a:noFill/>
          <a:ln/>
        </p:spPr>
        <p:txBody>
          <a:bodyPr vert="horz" lIns="90487" tIns="44450" rIns="90487" bIns="44450" rtlCol="0" anchor="ctr">
            <a:normAutofit/>
          </a:bodyPr>
          <a:lstStyle/>
          <a:p>
            <a:r>
              <a:rPr lang="en-GB"/>
              <a:t>Types of requirement</a:t>
            </a:r>
          </a:p>
        </p:txBody>
      </p:sp>
      <p:sp>
        <p:nvSpPr>
          <p:cNvPr id="9219" name="Rectangle 3"/>
          <p:cNvSpPr>
            <a:spLocks noGrp="1" noChangeArrowheads="1"/>
          </p:cNvSpPr>
          <p:nvPr>
            <p:ph idx="1"/>
          </p:nvPr>
        </p:nvSpPr>
        <p:spPr>
          <a:noFill/>
          <a:ln/>
        </p:spPr>
        <p:txBody>
          <a:bodyPr vert="horz" lIns="90487" tIns="44450" rIns="90487" bIns="44450" rtlCol="0">
            <a:normAutofit/>
          </a:bodyPr>
          <a:lstStyle/>
          <a:p>
            <a:r>
              <a:rPr lang="en-GB" dirty="0"/>
              <a:t>User requirements</a:t>
            </a:r>
          </a:p>
          <a:p>
            <a:pPr lvl="1"/>
            <a:r>
              <a:rPr lang="en-GB" dirty="0"/>
              <a:t>Statements in natural language plus diagrams of the services the system provides and its operational constraints. </a:t>
            </a:r>
            <a:endParaRPr lang="en-GB" dirty="0" smtClean="0"/>
          </a:p>
          <a:p>
            <a:pPr lvl="1"/>
            <a:r>
              <a:rPr lang="en-GB" dirty="0" smtClean="0"/>
              <a:t>Written </a:t>
            </a:r>
            <a:r>
              <a:rPr lang="en-GB" dirty="0"/>
              <a:t>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21340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8924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a:p>
          <a:p>
            <a:r>
              <a:rPr lang="en-US" sz="1600" dirty="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a:t>.</a:t>
            </a:r>
            <a:endParaRPr lang="en-US" sz="1600" dirty="0"/>
          </a:p>
          <a:p>
            <a:r>
              <a:rPr lang="en-US" sz="1600" b="1" dirty="0"/>
              <a:t>Other </a:t>
            </a:r>
            <a:r>
              <a:rPr lang="en-US" sz="1600" b="1" dirty="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2819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5487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smtClean="0"/>
              <a:t>down </a:t>
            </a:r>
            <a:r>
              <a:rPr lang="en-US" dirty="0" smtClean="0"/>
              <a:t>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49055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graphicFrame>
        <p:nvGraphicFramePr>
          <p:cNvPr id="5" name="Table 4"/>
          <p:cNvGraphicFramePr>
            <a:graphicFrameLocks noGrp="1"/>
          </p:cNvGraphicFramePr>
          <p:nvPr/>
        </p:nvGraphicFramePr>
        <p:xfrm>
          <a:off x="2209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72009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a:p>
          <a:p>
            <a:pPr lvl="1">
              <a:lnSpc>
                <a:spcPct val="90000"/>
              </a:lnSpc>
            </a:pPr>
            <a:r>
              <a:rPr lang="en-GB" sz="1800" dirty="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1118027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45658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05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1261472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3827853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graphicFrame>
        <p:nvGraphicFramePr>
          <p:cNvPr id="4" name="Table 3"/>
          <p:cNvGraphicFramePr>
            <a:graphicFrameLocks noGrp="1"/>
          </p:cNvGraphicFramePr>
          <p:nvPr/>
        </p:nvGraphicFramePr>
        <p:xfrm>
          <a:off x="3048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40091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121" y="1556792"/>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0019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59881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lIns="90487" tIns="44450" rIns="90487" bIns="44450" rtlCol="0" anchor="ctr">
            <a:normAutofit/>
          </a:bodyPr>
          <a:lstStyle/>
          <a:p>
            <a:r>
              <a:rPr lang="en-GB"/>
              <a:t>Form-based specifications</a:t>
            </a:r>
          </a:p>
        </p:txBody>
      </p:sp>
      <p:sp>
        <p:nvSpPr>
          <p:cNvPr id="67587" name="Rectangle 3"/>
          <p:cNvSpPr>
            <a:spLocks noGrp="1" noChangeArrowheads="1"/>
          </p:cNvSpPr>
          <p:nvPr>
            <p:ph idx="1"/>
          </p:nvPr>
        </p:nvSpPr>
        <p:spPr>
          <a:noFill/>
          <a:ln/>
        </p:spPr>
        <p:txBody>
          <a:bodyPr vert="horz" lIns="90487" tIns="44450" rIns="90487" bIns="44450" rtlCol="0">
            <a:normAutofit/>
          </a:bodyPr>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2397759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27650" name="Object 2"/>
          <p:cNvGraphicFramePr>
            <a:graphicFrameLocks noChangeAspect="1"/>
          </p:cNvGraphicFramePr>
          <p:nvPr/>
        </p:nvGraphicFramePr>
        <p:xfrm>
          <a:off x="2667000" y="2057400"/>
          <a:ext cx="5943600" cy="3314700"/>
        </p:xfrm>
        <a:graphic>
          <a:graphicData uri="http://schemas.openxmlformats.org/presentationml/2006/ole">
            <mc:AlternateContent xmlns:mc="http://schemas.openxmlformats.org/markup-compatibility/2006">
              <mc:Choice xmlns:v="urn:schemas-microsoft-com:vml" Requires="v">
                <p:oleObj spid="_x0000_s1031"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19399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graphicFrame>
        <p:nvGraphicFramePr>
          <p:cNvPr id="27650" name="Object 2"/>
          <p:cNvGraphicFramePr>
            <a:graphicFrameLocks noChangeAspect="1"/>
          </p:cNvGraphicFramePr>
          <p:nvPr/>
        </p:nvGraphicFramePr>
        <p:xfrm>
          <a:off x="2819400" y="1690688"/>
          <a:ext cx="5943600" cy="4445000"/>
        </p:xfrm>
        <a:graphic>
          <a:graphicData uri="http://schemas.openxmlformats.org/presentationml/2006/ole">
            <mc:AlternateContent xmlns:mc="http://schemas.openxmlformats.org/markup-compatibility/2006">
              <mc:Choice xmlns:v="urn:schemas-microsoft-com:vml" Requires="v">
                <p:oleObj spid="_x0000_s2055"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8575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4093166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4" name="Table 3"/>
          <p:cNvGraphicFramePr>
            <a:graphicFrameLocks noGrp="1"/>
          </p:cNvGraphicFramePr>
          <p:nvPr/>
        </p:nvGraphicFramePr>
        <p:xfrm>
          <a:off x="2209801" y="1981201"/>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04344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27821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pic>
        <p:nvPicPr>
          <p:cNvPr id="4" name="Picture 3" descr="4.15 UseCases.eps"/>
          <p:cNvPicPr>
            <a:picLocks noChangeAspect="1"/>
          </p:cNvPicPr>
          <p:nvPr/>
        </p:nvPicPr>
        <p:blipFill>
          <a:blip r:embed="rId2"/>
          <a:stretch>
            <a:fillRect/>
          </a:stretch>
        </p:blipFill>
        <p:spPr>
          <a:xfrm>
            <a:off x="2971800"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7179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0487" tIns="44450" rIns="90487" bIns="44450" rtlCol="0" anchor="ctr">
            <a:normAutofit/>
          </a:bodyPr>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vert="horz" lIns="90487" tIns="44450" rIns="90487" bIns="44450" rtlCol="0">
            <a:normAutofit/>
          </a:bodyPr>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7755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pic>
        <p:nvPicPr>
          <p:cNvPr id="4" name="Picture 3" descr="4.6 ReqDocUsers.eps"/>
          <p:cNvPicPr>
            <a:picLocks noChangeAspect="1"/>
          </p:cNvPicPr>
          <p:nvPr/>
        </p:nvPicPr>
        <p:blipFill>
          <a:blip r:embed="rId2"/>
          <a:stretch>
            <a:fillRect/>
          </a:stretch>
        </p:blipFill>
        <p:spPr>
          <a:xfrm>
            <a:off x="4038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9418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a:t>
            </a:r>
            <a:r>
              <a:rPr lang="en-US" dirty="0" smtClean="0"/>
              <a:t>interest.</a:t>
            </a:r>
            <a:endParaRPr lang="en-US" dirty="0" smtClean="0"/>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23484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49261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normAutofit fontScale="90000"/>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4" name="Table 3"/>
          <p:cNvGraphicFramePr>
            <a:graphicFrameLocks noGrp="1"/>
          </p:cNvGraphicFramePr>
          <p:nvPr/>
        </p:nvGraphicFramePr>
        <p:xfrm>
          <a:off x="2286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0233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1981200" y="1676401"/>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69648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32821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ctr">
            <a:normAutofit/>
          </a:bodyPr>
          <a:lstStyle/>
          <a:p>
            <a:r>
              <a:rPr lang="en-GB"/>
              <a:t>Requirements validation</a:t>
            </a:r>
          </a:p>
        </p:txBody>
      </p:sp>
      <p:sp>
        <p:nvSpPr>
          <p:cNvPr id="57347" name="Rectangle 3"/>
          <p:cNvSpPr>
            <a:spLocks noGrp="1" noChangeArrowheads="1"/>
          </p:cNvSpPr>
          <p:nvPr>
            <p:ph idx="1"/>
          </p:nvPr>
        </p:nvSpPr>
        <p:spPr>
          <a:noFill/>
          <a:ln/>
        </p:spPr>
        <p:txBody>
          <a:bodyPr vert="horz" lIns="90487" tIns="44450" rIns="90487" bIns="44450" rtlCol="0">
            <a:normAutofit/>
          </a:bodyPr>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95251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90487" tIns="44450" rIns="90487" bIns="44450" rtlCol="0" anchor="ctr">
            <a:normAutofit/>
          </a:bodyPr>
          <a:lstStyle/>
          <a:p>
            <a:r>
              <a:rPr lang="en-GB"/>
              <a:t>Requirements checking</a:t>
            </a:r>
          </a:p>
        </p:txBody>
      </p:sp>
      <p:sp>
        <p:nvSpPr>
          <p:cNvPr id="58371" name="Rectangle 3"/>
          <p:cNvSpPr>
            <a:spLocks noGrp="1" noChangeArrowheads="1"/>
          </p:cNvSpPr>
          <p:nvPr>
            <p:ph idx="1"/>
          </p:nvPr>
        </p:nvSpPr>
        <p:spPr>
          <a:noFill/>
          <a:ln/>
        </p:spPr>
        <p:txBody>
          <a:bodyPr vert="horz" lIns="90487" tIns="44450" rIns="90487" bIns="44450" rtlCol="0">
            <a:normAutofit/>
          </a:bodyPr>
          <a:lstStyle/>
          <a:p>
            <a:r>
              <a:rPr lang="en-GB" sz="2400" dirty="0">
                <a:solidFill>
                  <a:srgbClr val="000000"/>
                </a:solidFill>
              </a:rPr>
              <a:t>Validity.</a:t>
            </a:r>
            <a:r>
              <a:rPr lang="en-GB" sz="2400" dirty="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a:solidFill>
                  <a:srgbClr val="000000"/>
                </a:solidFill>
              </a:rPr>
              <a:t>. </a:t>
            </a:r>
            <a:r>
              <a:rPr lang="en-GB" sz="2400" dirty="0">
                <a:solidFill>
                  <a:srgbClr val="000000"/>
                </a:solidFill>
              </a:rPr>
              <a:t>Are there any requirements conflicts?</a:t>
            </a:r>
          </a:p>
          <a:p>
            <a:r>
              <a:rPr lang="en-GB" sz="2400" dirty="0">
                <a:solidFill>
                  <a:srgbClr val="000000"/>
                </a:solidFill>
              </a:rPr>
              <a:t>Completeness. Are </a:t>
            </a:r>
            <a:r>
              <a:rPr lang="en-GB" sz="2400" dirty="0">
                <a:solidFill>
                  <a:srgbClr val="000000"/>
                </a:solidFill>
              </a:rPr>
              <a:t>all functions required by the customer included?</a:t>
            </a:r>
          </a:p>
          <a:p>
            <a:r>
              <a:rPr lang="en-GB" sz="2400" dirty="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86546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a:t>
            </a:r>
            <a:r>
              <a:rPr lang="en-GB" dirty="0" smtClean="0"/>
              <a:t>.</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393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lIns="90487" tIns="44450" rIns="90487" bIns="44450" rtlCol="0" anchor="ctr">
            <a:normAutofit/>
          </a:bodyPr>
          <a:lstStyle/>
          <a:p>
            <a:r>
              <a:rPr lang="en-GB"/>
              <a:t>Requirements reviews</a:t>
            </a:r>
          </a:p>
        </p:txBody>
      </p:sp>
      <p:sp>
        <p:nvSpPr>
          <p:cNvPr id="59395" name="Rectangle 3"/>
          <p:cNvSpPr>
            <a:spLocks noGrp="1" noChangeArrowheads="1"/>
          </p:cNvSpPr>
          <p:nvPr>
            <p:ph idx="1"/>
          </p:nvPr>
        </p:nvSpPr>
        <p:spPr>
          <a:noFill/>
          <a:ln/>
        </p:spPr>
        <p:txBody>
          <a:bodyPr vert="horz" lIns="90487" tIns="44450" rIns="90487" bIns="44450" rtlCol="0">
            <a:normAutofit/>
          </a:bodyPr>
          <a:lstStyle/>
          <a:p>
            <a:r>
              <a:rPr lang="en-GB" dirty="0"/>
              <a:t>Regular reviews should be held while the requirements definition is being formulated.</a:t>
            </a:r>
          </a:p>
          <a:p>
            <a:r>
              <a:rPr lang="en-GB" dirty="0"/>
              <a:t>Both client and contractor staff should be involved in reviews.</a:t>
            </a:r>
          </a:p>
          <a:p>
            <a:r>
              <a:rPr lang="en-GB" dirty="0"/>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17362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lIns="90487" tIns="44450" rIns="90487" bIns="44450" rtlCol="0" anchor="ctr">
            <a:normAutofit/>
          </a:bodyPr>
          <a:lstStyle/>
          <a:p>
            <a:r>
              <a:rPr lang="en-GB"/>
              <a:t>Review checks</a:t>
            </a:r>
          </a:p>
        </p:txBody>
      </p:sp>
      <p:sp>
        <p:nvSpPr>
          <p:cNvPr id="60419"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1575219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27041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64098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2457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63069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pic>
        <p:nvPicPr>
          <p:cNvPr id="4" name="Picture 3" descr="4.17 ReqEvolution.eps"/>
          <p:cNvPicPr>
            <a:picLocks noChangeAspect="1"/>
          </p:cNvPicPr>
          <p:nvPr/>
        </p:nvPicPr>
        <p:blipFill>
          <a:blip r:embed="rId2"/>
          <a:stretch>
            <a:fillRect/>
          </a:stretch>
        </p:blipFill>
        <p:spPr>
          <a:xfrm>
            <a:off x="3657601"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75749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89427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1828800" y="1524001"/>
            <a:ext cx="8686800" cy="4525963"/>
          </a:xfrm>
        </p:spPr>
        <p:txBody>
          <a:bodyPr>
            <a:normAutofit fontScale="92500" lnSpcReduction="20000"/>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0300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57615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pic>
        <p:nvPicPr>
          <p:cNvPr id="4" name="Picture 3" descr="4.18 ReqChangeMan.eps"/>
          <p:cNvPicPr>
            <a:picLocks noChangeAspect="1"/>
          </p:cNvPicPr>
          <p:nvPr/>
        </p:nvPicPr>
        <p:blipFill>
          <a:blip r:embed="rId2"/>
          <a:stretch>
            <a:fillRect/>
          </a:stretch>
        </p:blipFill>
        <p:spPr>
          <a:xfrm>
            <a:off x="1752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6755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0507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60041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5071</Words>
  <Application>Microsoft Office PowerPoint</Application>
  <PresentationFormat>Widescreen</PresentationFormat>
  <Paragraphs>620</Paragraphs>
  <Slides>76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3" baseType="lpstr">
      <vt:lpstr>Arial</vt:lpstr>
      <vt:lpstr>Calibri</vt:lpstr>
      <vt:lpstr>Calibri Light</vt:lpstr>
      <vt:lpstr>Times New Roman</vt:lpstr>
      <vt:lpstr>Zapf Dingbats</vt:lpstr>
      <vt:lpstr>Office Theme</vt:lpstr>
      <vt:lpstr>Document</vt:lpstr>
      <vt:lpstr>PowerPoint Presentation</vt:lpstr>
      <vt:lpstr>Requirement Engineering</vt:lpstr>
      <vt:lpstr>What is a requirement?</vt:lpstr>
      <vt:lpstr>Types of requirement</vt:lpstr>
      <vt:lpstr>User and system requirements </vt:lpstr>
      <vt:lpstr>System stakeholders</vt:lpstr>
      <vt:lpstr>Stakeholders in the Mentcare system</vt:lpstr>
      <vt:lpstr>Stakeholders in the Mentcare system</vt:lpstr>
      <vt:lpstr>Agile methods and requirements</vt:lpstr>
      <vt:lpstr>Types of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Problems with interviews</vt:lpstr>
      <vt:lpstr>Ethnography</vt:lpstr>
      <vt:lpstr>Scope of ethnography</vt:lpstr>
      <vt:lpstr>Focused ethnography</vt:lpstr>
      <vt:lpstr>Ethnography and prototyping for requirements analysis </vt:lpstr>
      <vt:lpstr>Stories and scenarios</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Rehmat</dc:creator>
  <cp:lastModifiedBy>Sara Rehmat</cp:lastModifiedBy>
  <cp:revision>10</cp:revision>
  <dcterms:created xsi:type="dcterms:W3CDTF">2021-03-22T04:37:37Z</dcterms:created>
  <dcterms:modified xsi:type="dcterms:W3CDTF">2021-03-22T08:19:02Z</dcterms:modified>
</cp:coreProperties>
</file>