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7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25198"/>
    <a:srgbClr val="000099"/>
    <a:srgbClr val="1C1C1C"/>
    <a:srgbClr val="3366FF"/>
    <a:srgbClr val="000058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75" autoAdjust="0"/>
    <p:restoredTop sz="94652" autoAdjust="0"/>
  </p:normalViewPr>
  <p:slideViewPr>
    <p:cSldViewPr>
      <p:cViewPr varScale="1">
        <p:scale>
          <a:sx n="70" d="100"/>
          <a:sy n="70" d="100"/>
        </p:scale>
        <p:origin x="-11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7221D9-2123-4C1A-8F83-D3571AE33BA8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03509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88AB2-AE45-4EA0-8F31-57B03706611C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9360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7ABECD-83B3-47E7-98FB-2B98614D616D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98491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416A72-55B5-40CF-B554-8445D66D64BD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73629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9700A-F249-4195-8774-05DA9B698E1F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158357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2EC420-412E-42AC-8668-EB9C5C9531BF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533338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40D12B-8A4C-4134-A95D-80569C199D1B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151990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67C459-AE39-4340-B979-0C24387BD450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670145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6FD7A1-5D8D-4461-B3B6-1055ACC6E022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773355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8DB88B-3F8B-4DC7-B445-3EB9A67688E8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258716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556037-63BB-4BC1-A282-6E2209A134B5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39872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modificar el estilo de texto del patrón</a:t>
            </a:r>
          </a:p>
          <a:p>
            <a:pPr lvl="1"/>
            <a:r>
              <a:rPr lang="es-ES" altLang="en-US" smtClean="0"/>
              <a:t>Segundo nivel</a:t>
            </a:r>
          </a:p>
          <a:p>
            <a:pPr lvl="2"/>
            <a:r>
              <a:rPr lang="es-ES" altLang="en-US" smtClean="0"/>
              <a:t>Tercer nivel</a:t>
            </a:r>
          </a:p>
          <a:p>
            <a:pPr lvl="3"/>
            <a:r>
              <a:rPr lang="es-ES" altLang="en-US" smtClean="0"/>
              <a:t>Cuarto nivel</a:t>
            </a:r>
          </a:p>
          <a:p>
            <a:pPr lvl="4"/>
            <a:r>
              <a:rPr lang="es-ES" altLang="en-U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CEA8F95-2B89-46F8-84E6-11F8BEED8FB5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251520" y="4581128"/>
            <a:ext cx="8281615" cy="544512"/>
          </a:xfrm>
          <a:noFill/>
          <a:ln/>
        </p:spPr>
        <p:txBody>
          <a:bodyPr/>
          <a:lstStyle/>
          <a:p>
            <a:pPr algn="l"/>
            <a:r>
              <a:rPr lang="es-UY" altLang="en-US" b="1" dirty="0" smtClean="0">
                <a:solidFill>
                  <a:schemeClr val="bg1"/>
                </a:solidFill>
              </a:rPr>
              <a:t/>
            </a:r>
            <a:br>
              <a:rPr lang="es-UY" altLang="en-US" b="1" dirty="0" smtClean="0">
                <a:solidFill>
                  <a:schemeClr val="bg1"/>
                </a:solidFill>
              </a:rPr>
            </a:br>
            <a:r>
              <a:rPr lang="es-UY" altLang="en-US" b="1" dirty="0" err="1" smtClean="0">
                <a:solidFill>
                  <a:schemeClr val="bg1"/>
                </a:solidFill>
              </a:rPr>
              <a:t>Object</a:t>
            </a:r>
            <a:r>
              <a:rPr lang="es-UY" altLang="en-US" b="1" dirty="0" err="1">
                <a:solidFill>
                  <a:schemeClr val="bg1"/>
                </a:solidFill>
              </a:rPr>
              <a:t>-</a:t>
            </a:r>
            <a:r>
              <a:rPr lang="es-UY" altLang="en-US" b="1" dirty="0" err="1" smtClean="0">
                <a:solidFill>
                  <a:schemeClr val="bg1"/>
                </a:solidFill>
              </a:rPr>
              <a:t>Oriented</a:t>
            </a:r>
            <a:r>
              <a:rPr lang="es-UY" altLang="en-US" b="1" dirty="0" smtClean="0">
                <a:solidFill>
                  <a:schemeClr val="bg1"/>
                </a:solidFill>
              </a:rPr>
              <a:t> </a:t>
            </a:r>
            <a:r>
              <a:rPr lang="es-UY" altLang="en-US" b="1" dirty="0" err="1" smtClean="0">
                <a:solidFill>
                  <a:schemeClr val="bg1"/>
                </a:solidFill>
              </a:rPr>
              <a:t>Programming</a:t>
            </a:r>
            <a:r>
              <a:rPr lang="es-UY" altLang="en-US" b="1" dirty="0" smtClean="0">
                <a:solidFill>
                  <a:schemeClr val="bg1"/>
                </a:solidFill>
              </a:rPr>
              <a:t> 4(3,1)</a:t>
            </a:r>
            <a:endParaRPr lang="es-ES" altLang="en-US" b="1" dirty="0">
              <a:solidFill>
                <a:schemeClr val="bg1"/>
              </a:solidFill>
            </a:endParaRPr>
          </a:p>
        </p:txBody>
      </p:sp>
      <p:sp>
        <p:nvSpPr>
          <p:cNvPr id="2167" name="Rectangle 119"/>
          <p:cNvSpPr>
            <a:spLocks noChangeArrowheads="1"/>
          </p:cNvSpPr>
          <p:nvPr/>
        </p:nvSpPr>
        <p:spPr bwMode="auto">
          <a:xfrm>
            <a:off x="5580112" y="5733256"/>
            <a:ext cx="338455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s-UY" altLang="en-US" sz="1800" b="1" dirty="0" smtClean="0">
                <a:solidFill>
                  <a:schemeClr val="bg1"/>
                </a:solidFill>
              </a:rPr>
              <a:t>Dr. M</a:t>
            </a:r>
            <a:r>
              <a:rPr lang="es-UY" altLang="en-US" sz="1800" b="1" dirty="0" smtClean="0">
                <a:solidFill>
                  <a:schemeClr val="bg1"/>
                </a:solidFill>
              </a:rPr>
              <a:t>. Taimoor </a:t>
            </a:r>
            <a:r>
              <a:rPr lang="es-UY" altLang="en-US" sz="1800" b="1" dirty="0" err="1" smtClean="0">
                <a:solidFill>
                  <a:schemeClr val="bg1"/>
                </a:solidFill>
              </a:rPr>
              <a:t>Khan</a:t>
            </a:r>
            <a:endParaRPr lang="es-UY" altLang="en-US" sz="1800" b="1" dirty="0" smtClean="0">
              <a:solidFill>
                <a:schemeClr val="bg1"/>
              </a:solidFill>
            </a:endParaRPr>
          </a:p>
          <a:p>
            <a:pPr algn="r"/>
            <a:r>
              <a:rPr lang="es-UY" altLang="en-US" sz="1800" b="1" dirty="0" err="1" smtClean="0">
                <a:solidFill>
                  <a:schemeClr val="bg1"/>
                </a:solidFill>
              </a:rPr>
              <a:t>Asst</a:t>
            </a:r>
            <a:r>
              <a:rPr lang="es-UY" altLang="en-US" sz="1800" b="1" dirty="0" smtClean="0">
                <a:solidFill>
                  <a:schemeClr val="bg1"/>
                </a:solidFill>
              </a:rPr>
              <a:t>. </a:t>
            </a:r>
            <a:r>
              <a:rPr lang="es-UY" altLang="en-US" sz="1800" b="1" dirty="0" err="1" smtClean="0">
                <a:solidFill>
                  <a:schemeClr val="bg1"/>
                </a:solidFill>
              </a:rPr>
              <a:t>Professor</a:t>
            </a:r>
            <a:endParaRPr lang="es-UY" altLang="en-US" sz="1800" b="1" dirty="0" smtClean="0">
              <a:solidFill>
                <a:schemeClr val="bg1"/>
              </a:solidFill>
            </a:endParaRPr>
          </a:p>
          <a:p>
            <a:pPr algn="r"/>
            <a:r>
              <a:rPr lang="es-UY" altLang="en-US" sz="1800" b="1" dirty="0" smtClean="0">
                <a:solidFill>
                  <a:schemeClr val="bg1"/>
                </a:solidFill>
              </a:rPr>
              <a:t>taimoor.khan@nu.edu.pk</a:t>
            </a:r>
            <a:endParaRPr lang="es-ES" altLang="en-US" sz="1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level languages</a:t>
            </a:r>
          </a:p>
          <a:p>
            <a:r>
              <a:rPr lang="en-US" dirty="0" smtClean="0"/>
              <a:t>High level languages</a:t>
            </a:r>
          </a:p>
          <a:p>
            <a:pPr lvl="1"/>
            <a:r>
              <a:rPr lang="en-US" dirty="0" smtClean="0"/>
              <a:t>Sequential programming</a:t>
            </a:r>
          </a:p>
          <a:p>
            <a:pPr lvl="1"/>
            <a:r>
              <a:rPr lang="en-US" dirty="0" smtClean="0"/>
              <a:t>Procedural programming</a:t>
            </a:r>
          </a:p>
          <a:p>
            <a:pPr lvl="1"/>
            <a:r>
              <a:rPr lang="en-US" dirty="0" smtClean="0"/>
              <a:t>Structural programming</a:t>
            </a:r>
          </a:p>
          <a:p>
            <a:pPr lvl="1"/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Aspect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272027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Simple Program using cout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5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Using namespace std;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//This is my first C++ Program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“Hello to C++”;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&lt;&lt;“Print me on the screen”;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mtClean="0"/>
              <a:t>	return 0;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/>
              <a:t>Header file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/>
              <a:t>Preprocessor directives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/>
              <a:t>Main method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/>
              <a:t>Console output stream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/>
              <a:t>Insertion operator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/>
              <a:t>String constant or string literal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/>
              <a:t>White spaces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/>
              <a:t>Program statements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78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Header file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These are the library files in the include folder that has pre-defined functions and operators for us to use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Preprocessor directives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These are executed before the normal execution of the program. They helps make the necessary arrangements that would help the program run smoothly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Main method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A special method that the compiler looks for to start execution of the code. A program will not run if it does not have a main method. 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Console output stream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What ever is passed to this stream is brought up on the display screen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Insertion operator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This operator  takes the constant or variables and put them in the output stream to be displayed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99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String constant or string literal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String constants are hard coded strings, that can be put into the output stream or assigned to a variable.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White spaces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They are used to make the code more organized. White spaces are ignored while the execution of the program. One or more than one white spaces are considered as a single white space by the compiler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Program statements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This is a line of code for the compiler. It is terminated by a semi-colon (;). When a statement is executed the program proceeds to the next statement in the program.</a:t>
            </a:r>
            <a:endParaRPr lang="en-US" b="1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Comments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Comments are also ignored while executing the code by the compiler. Comments helps the programmer to take notes at various sections of the code that he / she can recall at later stage (its just to help the programmer to remember about a variable, a control statement, a loop or any other block of code)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b="1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/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69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93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books and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Programming: From problem analysis to program design, 2</a:t>
            </a:r>
            <a:r>
              <a:rPr lang="en-US" baseline="30000" dirty="0" smtClean="0"/>
              <a:t>nd</a:t>
            </a:r>
            <a:r>
              <a:rPr lang="en-US" dirty="0" smtClean="0"/>
              <a:t> Edition by D.S. </a:t>
            </a:r>
            <a:r>
              <a:rPr lang="en-US" dirty="0" err="1" smtClean="0"/>
              <a:t>Malik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Object oriented programming in C++, 4</a:t>
            </a:r>
            <a:r>
              <a:rPr lang="en-US" baseline="30000" dirty="0" smtClean="0"/>
              <a:t>th</a:t>
            </a:r>
            <a:r>
              <a:rPr lang="en-US" dirty="0" smtClean="0"/>
              <a:t> Edition, by Robert </a:t>
            </a:r>
            <a:r>
              <a:rPr lang="en-US" dirty="0" err="1" smtClean="0"/>
              <a:t>Lafore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4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Credit hours: 4</a:t>
            </a:r>
          </a:p>
          <a:p>
            <a:r>
              <a:rPr lang="en-US" dirty="0" smtClean="0"/>
              <a:t>Theory 3/ Lab 1</a:t>
            </a:r>
          </a:p>
        </p:txBody>
      </p:sp>
    </p:spTree>
    <p:extLst>
      <p:ext uri="{BB962C8B-B14F-4D97-AF65-F5344CB8AC3E}">
        <p14:creationId xmlns:p14="http://schemas.microsoft.com/office/powerpoint/2010/main" val="77028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042860"/>
              </p:ext>
            </p:extLst>
          </p:nvPr>
        </p:nvGraphicFramePr>
        <p:xfrm>
          <a:off x="467544" y="2276872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Assessments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Project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Quizzes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Sessional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Sessional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Terminal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9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Structured Programming</a:t>
            </a:r>
          </a:p>
          <a:p>
            <a:r>
              <a:rPr lang="en-US" dirty="0" smtClean="0"/>
              <a:t>Object Oriented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95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40364" y="2590800"/>
            <a:ext cx="1688836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Structured Programming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019800" y="1600200"/>
            <a:ext cx="12192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52600" y="0"/>
            <a:ext cx="213360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Program Structure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72400" y="1676400"/>
            <a:ext cx="9906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Static</a:t>
            </a:r>
            <a:endParaRPr lang="en-US" sz="16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7848600" y="1371600"/>
            <a:ext cx="9906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Global</a:t>
            </a:r>
            <a:endParaRPr lang="en-US" sz="16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7772400" y="1981200"/>
            <a:ext cx="11430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Constant</a:t>
            </a:r>
            <a:endParaRPr lang="en-US" sz="16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7848600" y="1066800"/>
            <a:ext cx="7620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Local</a:t>
            </a:r>
            <a:endParaRPr lang="en-US" sz="16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7772400" y="762000"/>
            <a:ext cx="13716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Data types</a:t>
            </a:r>
            <a:endParaRPr lang="en-US" sz="16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8915400" y="4114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3810000" y="1066800"/>
            <a:ext cx="21336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Escape Characters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67400" y="990600"/>
            <a:ext cx="114300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172200" y="228600"/>
            <a:ext cx="1143000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Input</a:t>
            </a:r>
            <a:endParaRPr lang="en-US" sz="16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7329387" y="413708"/>
            <a:ext cx="1143000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Output</a:t>
            </a:r>
            <a:endParaRPr lang="en-US" sz="16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5257800" y="2743200"/>
            <a:ext cx="158248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Arithmetic Op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176459" y="2438400"/>
            <a:ext cx="1904689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Mixed Expressions</a:t>
            </a:r>
            <a:endParaRPr lang="en-US" sz="16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7381009" y="2743200"/>
            <a:ext cx="1673022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Type conversion</a:t>
            </a:r>
            <a:endParaRPr lang="en-US" sz="16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7009954" y="3124200"/>
            <a:ext cx="2021707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Arithmetic operators</a:t>
            </a:r>
            <a:endParaRPr lang="en-US" sz="16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6877802" y="3505200"/>
            <a:ext cx="2226892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Assignment Operators</a:t>
            </a:r>
            <a:endParaRPr lang="en-US" sz="16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5815140" y="4572000"/>
            <a:ext cx="3166251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Increment / decrement operators</a:t>
            </a:r>
            <a:endParaRPr lang="en-US" sz="16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6781800" y="3810000"/>
            <a:ext cx="2018501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Relational operators</a:t>
            </a:r>
            <a:endParaRPr lang="en-US" sz="1600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3581400" y="4572000"/>
            <a:ext cx="813043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124200" y="5715000"/>
            <a:ext cx="936475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For loop</a:t>
            </a:r>
            <a:endParaRPr lang="en-US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2667000" y="6324600"/>
            <a:ext cx="1215397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While</a:t>
            </a:r>
            <a:r>
              <a:rPr lang="en-US" i="1" dirty="0" smtClean="0"/>
              <a:t> </a:t>
            </a:r>
            <a:r>
              <a:rPr lang="en-US" sz="1600" i="1" dirty="0" smtClean="0"/>
              <a:t>Loop</a:t>
            </a:r>
            <a:endParaRPr lang="en-US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2590800" y="6019800"/>
            <a:ext cx="1423788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Do-while loop</a:t>
            </a:r>
            <a:endParaRPr lang="en-US" sz="1600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3949674" y="6488668"/>
            <a:ext cx="1641796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Nested</a:t>
            </a:r>
            <a:r>
              <a:rPr lang="en-US" i="1" dirty="0" smtClean="0"/>
              <a:t> looping</a:t>
            </a:r>
            <a:endParaRPr lang="en-US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3810000" y="5029200"/>
            <a:ext cx="3124200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Control/Decision Statements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315200" y="5181600"/>
            <a:ext cx="312906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If</a:t>
            </a:r>
            <a:endParaRPr lang="en-US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7315200" y="5486400"/>
            <a:ext cx="744114" cy="33855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If-else</a:t>
            </a:r>
            <a:endParaRPr lang="en-US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7315200" y="5791200"/>
            <a:ext cx="1479892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nested</a:t>
            </a:r>
            <a:r>
              <a:rPr lang="en-US" i="1" dirty="0" smtClean="0"/>
              <a:t> if-else</a:t>
            </a:r>
            <a:endParaRPr lang="en-US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7244954" y="6096000"/>
            <a:ext cx="1856598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Switch</a:t>
            </a:r>
            <a:r>
              <a:rPr lang="en-US" i="1" dirty="0" smtClean="0"/>
              <a:t> </a:t>
            </a:r>
            <a:r>
              <a:rPr lang="en-US" sz="1600" i="1" dirty="0" smtClean="0"/>
              <a:t>statements</a:t>
            </a:r>
            <a:endParaRPr lang="en-US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7162799" y="6477000"/>
            <a:ext cx="1937331" cy="33855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Logical operators</a:t>
            </a:r>
            <a:endParaRPr lang="en-US" sz="1600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6629400" y="4191000"/>
            <a:ext cx="2124299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Operator precedence</a:t>
            </a:r>
            <a:endParaRPr lang="en-US" sz="1600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14600" y="3948499"/>
            <a:ext cx="1219200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0" y="4495800"/>
            <a:ext cx="3124200" cy="33855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Declaration/Definition/calling</a:t>
            </a:r>
            <a:endParaRPr lang="en-US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0" y="4800600"/>
            <a:ext cx="2514600" cy="3810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 dirty="0" smtClean="0"/>
              <a:t>By </a:t>
            </a:r>
            <a:r>
              <a:rPr lang="en-US" sz="1600" i="1" dirty="0" smtClean="0"/>
              <a:t>value/reference</a:t>
            </a:r>
            <a:endParaRPr lang="en-US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0" y="5105400"/>
            <a:ext cx="1524000" cy="33855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Overloading</a:t>
            </a:r>
            <a:endParaRPr lang="en-US" i="1" dirty="0"/>
          </a:p>
        </p:txBody>
      </p:sp>
      <p:sp>
        <p:nvSpPr>
          <p:cNvPr id="50" name="TextBox 49"/>
          <p:cNvSpPr txBox="1"/>
          <p:nvPr/>
        </p:nvSpPr>
        <p:spPr>
          <a:xfrm>
            <a:off x="0" y="5410200"/>
            <a:ext cx="1295400" cy="33855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Recursion</a:t>
            </a:r>
            <a:endParaRPr lang="en-US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0" y="5715000"/>
            <a:ext cx="1828800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 dirty="0" smtClean="0"/>
              <a:t>Inline </a:t>
            </a:r>
            <a:r>
              <a:rPr lang="en-US" sz="1600" i="1" dirty="0" smtClean="0"/>
              <a:t>functions</a:t>
            </a:r>
            <a:endParaRPr lang="en-US" i="1" dirty="0"/>
          </a:p>
        </p:txBody>
      </p:sp>
      <p:sp>
        <p:nvSpPr>
          <p:cNvPr id="52" name="TextBox 51"/>
          <p:cNvSpPr txBox="1"/>
          <p:nvPr/>
        </p:nvSpPr>
        <p:spPr>
          <a:xfrm>
            <a:off x="-1" y="6019800"/>
            <a:ext cx="2209799" cy="33855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Constant Functions</a:t>
            </a:r>
            <a:endParaRPr lang="en-US" i="1" dirty="0"/>
          </a:p>
        </p:txBody>
      </p:sp>
      <p:cxnSp>
        <p:nvCxnSpPr>
          <p:cNvPr id="54" name="Straight Arrow Connector 53"/>
          <p:cNvCxnSpPr/>
          <p:nvPr/>
        </p:nvCxnSpPr>
        <p:spPr>
          <a:xfrm rot="16200000" flipV="1">
            <a:off x="2400300" y="1028700"/>
            <a:ext cx="22098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5400000" flipH="1" flipV="1">
            <a:off x="3695700" y="1638300"/>
            <a:ext cx="1219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962400" y="1371600"/>
            <a:ext cx="20574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5400000" flipH="1" flipV="1">
            <a:off x="6096000" y="762000"/>
            <a:ext cx="533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9" idx="0"/>
          </p:cNvCxnSpPr>
          <p:nvPr/>
        </p:nvCxnSpPr>
        <p:spPr>
          <a:xfrm rot="5400000" flipH="1" flipV="1">
            <a:off x="6686550" y="285750"/>
            <a:ext cx="457200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7" idx="1"/>
          </p:cNvCxnSpPr>
          <p:nvPr/>
        </p:nvCxnSpPr>
        <p:spPr>
          <a:xfrm flipV="1">
            <a:off x="3962400" y="1784866"/>
            <a:ext cx="2057400" cy="805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15" idx="1"/>
          </p:cNvCxnSpPr>
          <p:nvPr/>
        </p:nvCxnSpPr>
        <p:spPr>
          <a:xfrm flipV="1">
            <a:off x="7010400" y="931277"/>
            <a:ext cx="762000" cy="745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14" idx="1"/>
          </p:cNvCxnSpPr>
          <p:nvPr/>
        </p:nvCxnSpPr>
        <p:spPr>
          <a:xfrm flipV="1">
            <a:off x="7010400" y="1236077"/>
            <a:ext cx="838200" cy="5165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12" idx="1"/>
          </p:cNvCxnSpPr>
          <p:nvPr/>
        </p:nvCxnSpPr>
        <p:spPr>
          <a:xfrm flipV="1">
            <a:off x="7010400" y="1540877"/>
            <a:ext cx="838200" cy="1355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11" idx="1"/>
          </p:cNvCxnSpPr>
          <p:nvPr/>
        </p:nvCxnSpPr>
        <p:spPr>
          <a:xfrm>
            <a:off x="7010400" y="1828800"/>
            <a:ext cx="762000" cy="168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13" idx="1"/>
          </p:cNvCxnSpPr>
          <p:nvPr/>
        </p:nvCxnSpPr>
        <p:spPr>
          <a:xfrm>
            <a:off x="6934200" y="1828800"/>
            <a:ext cx="838200" cy="3216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" idx="3"/>
            <a:endCxn id="22" idx="1"/>
          </p:cNvCxnSpPr>
          <p:nvPr/>
        </p:nvCxnSpPr>
        <p:spPr>
          <a:xfrm>
            <a:off x="5029200" y="2913966"/>
            <a:ext cx="228600" cy="1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23" idx="1"/>
          </p:cNvCxnSpPr>
          <p:nvPr/>
        </p:nvCxnSpPr>
        <p:spPr>
          <a:xfrm flipV="1">
            <a:off x="6782753" y="2607677"/>
            <a:ext cx="393706" cy="211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2" idx="3"/>
            <a:endCxn id="24" idx="1"/>
          </p:cNvCxnSpPr>
          <p:nvPr/>
        </p:nvCxnSpPr>
        <p:spPr>
          <a:xfrm flipV="1">
            <a:off x="6840284" y="2912477"/>
            <a:ext cx="540725" cy="15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25" idx="1"/>
          </p:cNvCxnSpPr>
          <p:nvPr/>
        </p:nvCxnSpPr>
        <p:spPr>
          <a:xfrm>
            <a:off x="6934200" y="3048000"/>
            <a:ext cx="75754" cy="245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26" idx="1"/>
          </p:cNvCxnSpPr>
          <p:nvPr/>
        </p:nvCxnSpPr>
        <p:spPr>
          <a:xfrm>
            <a:off x="6705600" y="3048000"/>
            <a:ext cx="172202" cy="626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28" idx="1"/>
          </p:cNvCxnSpPr>
          <p:nvPr/>
        </p:nvCxnSpPr>
        <p:spPr>
          <a:xfrm>
            <a:off x="6553200" y="2971800"/>
            <a:ext cx="228600" cy="1007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2" idx="2"/>
            <a:endCxn id="45" idx="1"/>
          </p:cNvCxnSpPr>
          <p:nvPr/>
        </p:nvCxnSpPr>
        <p:spPr>
          <a:xfrm>
            <a:off x="6049042" y="3112532"/>
            <a:ext cx="580358" cy="1247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22" idx="2"/>
          </p:cNvCxnSpPr>
          <p:nvPr/>
        </p:nvCxnSpPr>
        <p:spPr>
          <a:xfrm flipH="1">
            <a:off x="5943600" y="3112532"/>
            <a:ext cx="105442" cy="1535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5" idx="2"/>
            <a:endCxn id="39" idx="0"/>
          </p:cNvCxnSpPr>
          <p:nvPr/>
        </p:nvCxnSpPr>
        <p:spPr>
          <a:xfrm>
            <a:off x="4184782" y="3237131"/>
            <a:ext cx="1187318" cy="1792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39" idx="3"/>
            <a:endCxn id="40" idx="1"/>
          </p:cNvCxnSpPr>
          <p:nvPr/>
        </p:nvCxnSpPr>
        <p:spPr>
          <a:xfrm>
            <a:off x="6934200" y="5213866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39" idx="3"/>
            <a:endCxn id="41" idx="1"/>
          </p:cNvCxnSpPr>
          <p:nvPr/>
        </p:nvCxnSpPr>
        <p:spPr>
          <a:xfrm>
            <a:off x="6934200" y="5213866"/>
            <a:ext cx="381000" cy="441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39" idx="3"/>
            <a:endCxn id="42" idx="1"/>
          </p:cNvCxnSpPr>
          <p:nvPr/>
        </p:nvCxnSpPr>
        <p:spPr>
          <a:xfrm>
            <a:off x="6934200" y="5213866"/>
            <a:ext cx="381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39" idx="3"/>
            <a:endCxn id="43" idx="1"/>
          </p:cNvCxnSpPr>
          <p:nvPr/>
        </p:nvCxnSpPr>
        <p:spPr>
          <a:xfrm>
            <a:off x="6934200" y="5213866"/>
            <a:ext cx="310754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39" idx="3"/>
            <a:endCxn id="44" idx="1"/>
          </p:cNvCxnSpPr>
          <p:nvPr/>
        </p:nvCxnSpPr>
        <p:spPr>
          <a:xfrm>
            <a:off x="6934200" y="5213866"/>
            <a:ext cx="228599" cy="1432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endCxn id="29" idx="0"/>
          </p:cNvCxnSpPr>
          <p:nvPr/>
        </p:nvCxnSpPr>
        <p:spPr>
          <a:xfrm flipH="1">
            <a:off x="3987922" y="3308866"/>
            <a:ext cx="196860" cy="1263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29" idx="2"/>
            <a:endCxn id="31" idx="0"/>
          </p:cNvCxnSpPr>
          <p:nvPr/>
        </p:nvCxnSpPr>
        <p:spPr>
          <a:xfrm flipH="1">
            <a:off x="3592438" y="4941332"/>
            <a:ext cx="395484" cy="773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9" idx="2"/>
            <a:endCxn id="34" idx="0"/>
          </p:cNvCxnSpPr>
          <p:nvPr/>
        </p:nvCxnSpPr>
        <p:spPr>
          <a:xfrm>
            <a:off x="3987922" y="4941332"/>
            <a:ext cx="782650" cy="1547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rot="5400000">
            <a:off x="2590800" y="5181600"/>
            <a:ext cx="1295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29" idx="1"/>
          </p:cNvCxnSpPr>
          <p:nvPr/>
        </p:nvCxnSpPr>
        <p:spPr>
          <a:xfrm flipH="1">
            <a:off x="2590800" y="4756666"/>
            <a:ext cx="990600" cy="1796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>
            <a:off x="2667000" y="4375666"/>
            <a:ext cx="571500" cy="196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>
            <a:off x="1905000" y="4375666"/>
            <a:ext cx="1333500" cy="577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endCxn id="49" idx="3"/>
          </p:cNvCxnSpPr>
          <p:nvPr/>
        </p:nvCxnSpPr>
        <p:spPr>
          <a:xfrm flipH="1">
            <a:off x="1524000" y="4317831"/>
            <a:ext cx="1714500" cy="9568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H="1">
            <a:off x="1143000" y="4375666"/>
            <a:ext cx="2095500" cy="1263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H="1">
            <a:off x="1600200" y="4375666"/>
            <a:ext cx="1676400" cy="1491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H="1">
            <a:off x="2209798" y="4255532"/>
            <a:ext cx="1081732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990600" y="3276600"/>
            <a:ext cx="12192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914400" y="2819400"/>
            <a:ext cx="9906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914400" y="2286000"/>
            <a:ext cx="11430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914400" y="1676400"/>
            <a:ext cx="12954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Structures</a:t>
            </a:r>
            <a:endParaRPr lang="en-US" dirty="0"/>
          </a:p>
        </p:txBody>
      </p:sp>
      <p:cxnSp>
        <p:nvCxnSpPr>
          <p:cNvPr id="153" name="Straight Arrow Connector 152"/>
          <p:cNvCxnSpPr>
            <a:endCxn id="147" idx="3"/>
          </p:cNvCxnSpPr>
          <p:nvPr/>
        </p:nvCxnSpPr>
        <p:spPr>
          <a:xfrm rot="10800000" flipV="1">
            <a:off x="2209800" y="2971800"/>
            <a:ext cx="1219200" cy="489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endCxn id="149" idx="3"/>
          </p:cNvCxnSpPr>
          <p:nvPr/>
        </p:nvCxnSpPr>
        <p:spPr>
          <a:xfrm flipH="1">
            <a:off x="1905000" y="2971800"/>
            <a:ext cx="1524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endCxn id="150" idx="3"/>
          </p:cNvCxnSpPr>
          <p:nvPr/>
        </p:nvCxnSpPr>
        <p:spPr>
          <a:xfrm flipH="1" flipV="1">
            <a:off x="2057400" y="2476500"/>
            <a:ext cx="13716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rot="10800000">
            <a:off x="2209800" y="1981200"/>
            <a:ext cx="1219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914400" y="1143000"/>
            <a:ext cx="16002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File Handling</a:t>
            </a:r>
            <a:endParaRPr lang="en-US" dirty="0"/>
          </a:p>
        </p:txBody>
      </p:sp>
      <p:cxnSp>
        <p:nvCxnSpPr>
          <p:cNvPr id="168" name="Straight Arrow Connector 167"/>
          <p:cNvCxnSpPr/>
          <p:nvPr/>
        </p:nvCxnSpPr>
        <p:spPr>
          <a:xfrm rot="16200000" flipV="1">
            <a:off x="2209800" y="1752600"/>
            <a:ext cx="1524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581400" y="533400"/>
            <a:ext cx="223374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Coding Standards</a:t>
            </a:r>
            <a:endParaRPr lang="en-US" dirty="0"/>
          </a:p>
        </p:txBody>
      </p:sp>
      <p:cxnSp>
        <p:nvCxnSpPr>
          <p:cNvPr id="96" name="Straight Arrow Connector 95"/>
          <p:cNvCxnSpPr/>
          <p:nvPr/>
        </p:nvCxnSpPr>
        <p:spPr>
          <a:xfrm rot="16200000" flipV="1">
            <a:off x="3048000" y="1676400"/>
            <a:ext cx="1752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3340364" y="3237131"/>
            <a:ext cx="393436" cy="643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876800" y="5714999"/>
            <a:ext cx="1676400" cy="64633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Operators (&amp;, this, </a:t>
            </a:r>
            <a:r>
              <a:rPr lang="en-US" dirty="0" err="1" smtClean="0"/>
              <a:t>endl</a:t>
            </a:r>
            <a:r>
              <a:rPr lang="en-US" dirty="0" smtClean="0"/>
              <a:t> etc.)</a:t>
            </a:r>
            <a:endParaRPr lang="en-US" dirty="0"/>
          </a:p>
        </p:txBody>
      </p:sp>
      <p:cxnSp>
        <p:nvCxnSpPr>
          <p:cNvPr id="98" name="Straight Arrow Connector 97"/>
          <p:cNvCxnSpPr>
            <a:stCxn id="5" idx="2"/>
          </p:cNvCxnSpPr>
          <p:nvPr/>
        </p:nvCxnSpPr>
        <p:spPr>
          <a:xfrm>
            <a:off x="4184782" y="3237131"/>
            <a:ext cx="1187318" cy="2477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46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048000"/>
            <a:ext cx="32766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Object Oriented Programming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76800" y="914400"/>
            <a:ext cx="11430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Classes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29300" y="1937266"/>
            <a:ext cx="10668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53000" y="1219200"/>
            <a:ext cx="28956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Object state and behavior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19355" y="2318266"/>
            <a:ext cx="19812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Access </a:t>
            </a:r>
            <a:r>
              <a:rPr lang="en-US" dirty="0" err="1" smtClean="0"/>
              <a:t>specifiers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17227" y="2623066"/>
            <a:ext cx="23622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Data encapsulation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55327" y="3380509"/>
            <a:ext cx="22860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Method overloading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0" y="3749841"/>
            <a:ext cx="21336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Method overriding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43600" y="4123914"/>
            <a:ext cx="26670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91200" y="4507835"/>
            <a:ext cx="20574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62600" y="4877167"/>
            <a:ext cx="16002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238750" y="5260354"/>
            <a:ext cx="15240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219450" y="13855"/>
            <a:ext cx="15621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OO problem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24400" y="609600"/>
            <a:ext cx="10668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OOAD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81600" y="1524000"/>
            <a:ext cx="29718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Constructors / Destructors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324600" y="3011177"/>
            <a:ext cx="252152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Static data members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876800" y="5629686"/>
            <a:ext cx="25908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Dynamic data binding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91000" y="6481741"/>
            <a:ext cx="19812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Types of classes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5" idx="3"/>
          </p:cNvCxnSpPr>
          <p:nvPr/>
        </p:nvCxnSpPr>
        <p:spPr>
          <a:xfrm flipV="1">
            <a:off x="3276600" y="383187"/>
            <a:ext cx="571500" cy="28494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18" idx="1"/>
          </p:cNvCxnSpPr>
          <p:nvPr/>
        </p:nvCxnSpPr>
        <p:spPr>
          <a:xfrm flipV="1">
            <a:off x="3276600" y="794266"/>
            <a:ext cx="1447800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3"/>
            <a:endCxn id="6" idx="1"/>
          </p:cNvCxnSpPr>
          <p:nvPr/>
        </p:nvCxnSpPr>
        <p:spPr>
          <a:xfrm flipV="1">
            <a:off x="3276600" y="1099066"/>
            <a:ext cx="160020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3"/>
            <a:endCxn id="8" idx="1"/>
          </p:cNvCxnSpPr>
          <p:nvPr/>
        </p:nvCxnSpPr>
        <p:spPr>
          <a:xfrm flipV="1">
            <a:off x="3276600" y="1403866"/>
            <a:ext cx="16764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3"/>
            <a:endCxn id="19" idx="1"/>
          </p:cNvCxnSpPr>
          <p:nvPr/>
        </p:nvCxnSpPr>
        <p:spPr>
          <a:xfrm flipV="1">
            <a:off x="3276600" y="1708666"/>
            <a:ext cx="19050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7" idx="1"/>
          </p:cNvCxnSpPr>
          <p:nvPr/>
        </p:nvCxnSpPr>
        <p:spPr>
          <a:xfrm flipV="1">
            <a:off x="3276600" y="2127766"/>
            <a:ext cx="2552700" cy="1104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3"/>
            <a:endCxn id="9" idx="1"/>
          </p:cNvCxnSpPr>
          <p:nvPr/>
        </p:nvCxnSpPr>
        <p:spPr>
          <a:xfrm flipV="1">
            <a:off x="3276600" y="2502932"/>
            <a:ext cx="2642755" cy="729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3"/>
            <a:endCxn id="10" idx="1"/>
          </p:cNvCxnSpPr>
          <p:nvPr/>
        </p:nvCxnSpPr>
        <p:spPr>
          <a:xfrm flipV="1">
            <a:off x="3276600" y="2807732"/>
            <a:ext cx="2940627" cy="424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20" idx="1"/>
          </p:cNvCxnSpPr>
          <p:nvPr/>
        </p:nvCxnSpPr>
        <p:spPr>
          <a:xfrm flipV="1">
            <a:off x="3276600" y="3195843"/>
            <a:ext cx="3048000" cy="36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5" idx="3"/>
            <a:endCxn id="11" idx="1"/>
          </p:cNvCxnSpPr>
          <p:nvPr/>
        </p:nvCxnSpPr>
        <p:spPr>
          <a:xfrm>
            <a:off x="3276600" y="3232666"/>
            <a:ext cx="2978727" cy="332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5" idx="3"/>
            <a:endCxn id="12" idx="1"/>
          </p:cNvCxnSpPr>
          <p:nvPr/>
        </p:nvCxnSpPr>
        <p:spPr>
          <a:xfrm>
            <a:off x="3276600" y="3232666"/>
            <a:ext cx="2819400" cy="7018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5" idx="3"/>
            <a:endCxn id="13" idx="1"/>
          </p:cNvCxnSpPr>
          <p:nvPr/>
        </p:nvCxnSpPr>
        <p:spPr>
          <a:xfrm>
            <a:off x="3276600" y="3232666"/>
            <a:ext cx="2667000" cy="10759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" idx="3"/>
            <a:endCxn id="14" idx="1"/>
          </p:cNvCxnSpPr>
          <p:nvPr/>
        </p:nvCxnSpPr>
        <p:spPr>
          <a:xfrm>
            <a:off x="3276600" y="3232666"/>
            <a:ext cx="2514600" cy="1459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" idx="3"/>
            <a:endCxn id="15" idx="1"/>
          </p:cNvCxnSpPr>
          <p:nvPr/>
        </p:nvCxnSpPr>
        <p:spPr>
          <a:xfrm>
            <a:off x="3276600" y="3232666"/>
            <a:ext cx="2286000" cy="18291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" idx="3"/>
            <a:endCxn id="21" idx="1"/>
          </p:cNvCxnSpPr>
          <p:nvPr/>
        </p:nvCxnSpPr>
        <p:spPr>
          <a:xfrm>
            <a:off x="3276600" y="3232666"/>
            <a:ext cx="1600200" cy="25816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" idx="3"/>
            <a:endCxn id="22" idx="1"/>
          </p:cNvCxnSpPr>
          <p:nvPr/>
        </p:nvCxnSpPr>
        <p:spPr>
          <a:xfrm>
            <a:off x="3276600" y="3232666"/>
            <a:ext cx="914400" cy="34337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667250" y="240268"/>
            <a:ext cx="3009900" cy="36933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Software Engineering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5" idx="3"/>
          </p:cNvCxnSpPr>
          <p:nvPr/>
        </p:nvCxnSpPr>
        <p:spPr>
          <a:xfrm flipV="1">
            <a:off x="3276600" y="609600"/>
            <a:ext cx="1350818" cy="2623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627417" y="6112409"/>
            <a:ext cx="3273138" cy="36933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Virtual /Pure virtual functions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5" idx="3"/>
            <a:endCxn id="67" idx="1"/>
          </p:cNvCxnSpPr>
          <p:nvPr/>
        </p:nvCxnSpPr>
        <p:spPr>
          <a:xfrm>
            <a:off x="3276600" y="3232666"/>
            <a:ext cx="1350817" cy="3064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" idx="3"/>
            <a:endCxn id="16" idx="1"/>
          </p:cNvCxnSpPr>
          <p:nvPr/>
        </p:nvCxnSpPr>
        <p:spPr>
          <a:xfrm>
            <a:off x="3276600" y="3232666"/>
            <a:ext cx="1962150" cy="22123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14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Low Level Languages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High Level Languages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Loose Typed Languages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Strict Typed Languages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Case sensitive Languages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Case in-sensitive Languages</a:t>
            </a:r>
          </a:p>
        </p:txBody>
      </p:sp>
    </p:spTree>
    <p:extLst>
      <p:ext uri="{BB962C8B-B14F-4D97-AF65-F5344CB8AC3E}">
        <p14:creationId xmlns:p14="http://schemas.microsoft.com/office/powerpoint/2010/main" val="365522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6138</TotalTime>
  <Words>546</Words>
  <Application>Microsoft Office PowerPoint</Application>
  <PresentationFormat>On-screen Show (4:3)</PresentationFormat>
  <Paragraphs>157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Diseño predeterminado</vt:lpstr>
      <vt:lpstr> Object-Oriented Programming 4(3,1)</vt:lpstr>
      <vt:lpstr>Pre-requisite</vt:lpstr>
      <vt:lpstr>Text books and References</vt:lpstr>
      <vt:lpstr>Course Structure</vt:lpstr>
      <vt:lpstr>Assessments</vt:lpstr>
      <vt:lpstr>Course Outline</vt:lpstr>
      <vt:lpstr>PowerPoint Presentation</vt:lpstr>
      <vt:lpstr>PowerPoint Presentation</vt:lpstr>
      <vt:lpstr>Programming Languages</vt:lpstr>
      <vt:lpstr>Evolution of programming languages</vt:lpstr>
      <vt:lpstr>Simple Program using cout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Dr. Taimoor Khan</cp:lastModifiedBy>
  <cp:revision>638</cp:revision>
  <dcterms:created xsi:type="dcterms:W3CDTF">2010-05-23T14:28:12Z</dcterms:created>
  <dcterms:modified xsi:type="dcterms:W3CDTF">2021-03-07T17:09:19Z</dcterms:modified>
</cp:coreProperties>
</file>