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5" r:id="rId6"/>
    <p:sldId id="279" r:id="rId7"/>
    <p:sldId id="280" r:id="rId8"/>
    <p:sldId id="281" r:id="rId9"/>
    <p:sldId id="285" r:id="rId10"/>
    <p:sldId id="288" r:id="rId11"/>
    <p:sldId id="290" r:id="rId12"/>
    <p:sldId id="293" r:id="rId13"/>
    <p:sldId id="295" r:id="rId14"/>
    <p:sldId id="296" r:id="rId15"/>
    <p:sldId id="297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0000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279B9-B395-4C1C-9142-58FAC388C2A9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093EE-3987-4A83-9CB8-0CD1D152C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B1CDD-181B-4195-986D-A8E8D4293035}" type="slidenum">
              <a:rPr lang="en-US"/>
              <a:pPr/>
              <a:t>14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97D6E-704F-45DF-8817-FC682897F1F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5097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D22FC-7569-4746-BADE-D3BF875850A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0716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35D0B-B8E4-4A79-95FB-A61ED621520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316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1846E-7E7E-429C-81DF-1B27DBB214F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3851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FEA69-3375-4C64-B5C5-8D4E1B92F9E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426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0FD27-9DE9-4017-ADCC-4E822C75C11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1967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1AF0E-5DA3-446A-8B97-2931FAB91ED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7135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2A165-09BC-4004-9B0E-6DDF48854AA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15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0C970-809F-4262-8443-861A6454D12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5936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DDCA9-B9BD-4F6D-AC90-2C6789901AC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663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82C92-82B5-49C9-9BE9-4DCE43235C8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3543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2378BBC-205C-4B31-BB02-11ACB0AE287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4900613"/>
            <a:ext cx="5392745" cy="544512"/>
          </a:xfrm>
          <a:noFill/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</a:rPr>
              <a:t>Decisions /  Control Statements</a:t>
            </a:r>
            <a:endParaRPr lang="es-E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119"/>
          <p:cNvSpPr>
            <a:spLocks noChangeArrowheads="1"/>
          </p:cNvSpPr>
          <p:nvPr/>
        </p:nvSpPr>
        <p:spPr bwMode="auto">
          <a:xfrm>
            <a:off x="5508104" y="5733256"/>
            <a:ext cx="33845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s-UY" altLang="en-US" b="1" dirty="0" smtClean="0">
                <a:solidFill>
                  <a:schemeClr val="bg1"/>
                </a:solidFill>
              </a:rPr>
              <a:t>Dr. M</a:t>
            </a:r>
            <a:r>
              <a:rPr lang="es-UY" altLang="en-US" b="1" dirty="0" smtClean="0">
                <a:solidFill>
                  <a:schemeClr val="bg1"/>
                </a:solidFill>
              </a:rPr>
              <a:t>. Taimoor </a:t>
            </a:r>
            <a:r>
              <a:rPr lang="es-UY" altLang="en-US" b="1" dirty="0" err="1" smtClean="0">
                <a:solidFill>
                  <a:schemeClr val="bg1"/>
                </a:solidFill>
              </a:rPr>
              <a:t>Khan</a:t>
            </a:r>
            <a:endParaRPr lang="es-UY" altLang="en-US" b="1" dirty="0" smtClean="0">
              <a:solidFill>
                <a:schemeClr val="bg1"/>
              </a:solidFill>
            </a:endParaRPr>
          </a:p>
          <a:p>
            <a:pPr algn="r" eaLnBrk="1" hangingPunct="1"/>
            <a:r>
              <a:rPr lang="es-UY" altLang="en-US" b="1" dirty="0" err="1" smtClean="0">
                <a:solidFill>
                  <a:schemeClr val="bg1"/>
                </a:solidFill>
              </a:rPr>
              <a:t>Asst</a:t>
            </a:r>
            <a:r>
              <a:rPr lang="es-UY" altLang="en-US" b="1" dirty="0" smtClean="0">
                <a:solidFill>
                  <a:schemeClr val="bg1"/>
                </a:solidFill>
              </a:rPr>
              <a:t>. </a:t>
            </a:r>
            <a:r>
              <a:rPr lang="es-UY" altLang="en-US" b="1" dirty="0" err="1" smtClean="0">
                <a:solidFill>
                  <a:schemeClr val="bg1"/>
                </a:solidFill>
              </a:rPr>
              <a:t>Professor</a:t>
            </a:r>
            <a:endParaRPr lang="es-UY" altLang="en-US" b="1" dirty="0" smtClean="0">
              <a:solidFill>
                <a:schemeClr val="bg1"/>
              </a:solidFill>
            </a:endParaRPr>
          </a:p>
          <a:p>
            <a:pPr algn="r" eaLnBrk="1" hangingPunct="1"/>
            <a:r>
              <a:rPr lang="es-UY" altLang="en-US" b="1" dirty="0" smtClean="0">
                <a:solidFill>
                  <a:schemeClr val="bg1"/>
                </a:solidFill>
              </a:rPr>
              <a:t>taimoor.khan@nu.edu.pk</a:t>
            </a:r>
            <a:endParaRPr lang="es-ES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05800" cy="1143000"/>
          </a:xfrm>
        </p:spPr>
        <p:txBody>
          <a:bodyPr/>
          <a:lstStyle/>
          <a:p>
            <a:r>
              <a:rPr lang="en-US" sz="4000"/>
              <a:t>if… else if Ladder: General Form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4876800"/>
          </a:xfrm>
          <a:solidFill>
            <a:srgbClr val="FF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 if (condition 1)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	statement 1;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 else if (condition 2)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	statement 2;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 else if (condition 3)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 	statement 3;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 else if (condition n)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 	statement n;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 else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</a:rPr>
              <a:t>	default statement;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statement x;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Arial Unicode MS" pitchFamily="34" charset="-128"/>
                <a:cs typeface="Arial Unicode MS" pitchFamily="34" charset="-128"/>
              </a:rPr>
              <a:t>Nested If Statements</a:t>
            </a:r>
            <a:r>
              <a:rPr lang="en-US"/>
              <a:t> 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structures and if/else statements can be nested within one another in order to model complex decision structures. </a:t>
            </a:r>
          </a:p>
          <a:p>
            <a:pPr lvl="1"/>
            <a:r>
              <a:rPr lang="en-US"/>
              <a:t>Use the braces and semicolons properly when coding such structures.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Switch Structure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7772400" cy="41148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switch (character_entered)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case ‘A’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	cout &lt;&lt; “The character entered was A.\n”;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	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case ‘B’: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	cout &lt;&lt; “The character entered was B.\n”;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default: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	cout &lt;&lt; “Illegal entry\n”;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7772400" cy="60198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switch (number)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case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case 3: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case 5: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case 7: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case 9: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     </a:t>
            </a:r>
            <a:r>
              <a:rPr lang="en-US" sz="1800" dirty="0" err="1">
                <a:solidFill>
                  <a:schemeClr val="bg2"/>
                </a:solidFill>
              </a:rPr>
              <a:t>cout</a:t>
            </a:r>
            <a:r>
              <a:rPr lang="en-US" sz="1800" dirty="0">
                <a:solidFill>
                  <a:schemeClr val="bg2"/>
                </a:solidFill>
              </a:rPr>
              <a:t> &lt;&lt; number &lt;&lt; " is an even number." &lt;&lt; </a:t>
            </a:r>
            <a:r>
              <a:rPr lang="en-US" sz="1800" dirty="0" err="1">
                <a:solidFill>
                  <a:schemeClr val="bg2"/>
                </a:solidFill>
              </a:rPr>
              <a:t>endl</a:t>
            </a:r>
            <a:r>
              <a:rPr lang="en-US" sz="1800" dirty="0">
                <a:solidFill>
                  <a:schemeClr val="bg2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    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case 2: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case 4: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case 6: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case 8: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     </a:t>
            </a:r>
            <a:r>
              <a:rPr lang="en-US" sz="1800" dirty="0" err="1">
                <a:solidFill>
                  <a:schemeClr val="bg2"/>
                </a:solidFill>
              </a:rPr>
              <a:t>cout</a:t>
            </a:r>
            <a:r>
              <a:rPr lang="en-US" sz="1800" dirty="0">
                <a:solidFill>
                  <a:schemeClr val="bg2"/>
                </a:solidFill>
              </a:rPr>
              <a:t> &lt;&lt; number &lt;&lt; " is an odd number. " &lt;&lt; </a:t>
            </a:r>
            <a:r>
              <a:rPr lang="en-US" sz="1800" dirty="0" err="1">
                <a:solidFill>
                  <a:schemeClr val="bg2"/>
                </a:solidFill>
              </a:rPr>
              <a:t>endl</a:t>
            </a:r>
            <a:r>
              <a:rPr lang="en-US" sz="1800" dirty="0">
                <a:solidFill>
                  <a:schemeClr val="bg2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    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default: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     </a:t>
            </a:r>
            <a:r>
              <a:rPr lang="en-US" sz="1800" dirty="0" err="1">
                <a:solidFill>
                  <a:schemeClr val="bg2"/>
                </a:solidFill>
              </a:rPr>
              <a:t>cout</a:t>
            </a:r>
            <a:r>
              <a:rPr lang="en-US" sz="1800" dirty="0">
                <a:solidFill>
                  <a:schemeClr val="bg2"/>
                </a:solidFill>
              </a:rPr>
              <a:t> &lt;&lt; number &lt;&lt; " is not a value between or including 1 and 9." &lt;&lt; </a:t>
            </a:r>
            <a:r>
              <a:rPr lang="en-US" sz="1800" dirty="0" err="1">
                <a:solidFill>
                  <a:schemeClr val="bg2"/>
                </a:solidFill>
              </a:rPr>
              <a:t>endl</a:t>
            </a:r>
            <a:r>
              <a:rPr lang="en-US" sz="1800" dirty="0">
                <a:solidFill>
                  <a:schemeClr val="bg2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bg2"/>
                </a:solidFill>
              </a:rPr>
              <a:t>break; }</a:t>
            </a:r>
            <a:r>
              <a:rPr lang="en-US" sz="3600" dirty="0"/>
              <a:t> </a:t>
            </a: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44008" y="476672"/>
            <a:ext cx="4244008" cy="685800"/>
          </a:xfrm>
        </p:spPr>
        <p:txBody>
          <a:bodyPr/>
          <a:lstStyle/>
          <a:p>
            <a:r>
              <a:rPr lang="en-US" dirty="0"/>
              <a:t>Grouping Cases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Operator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 form: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rgbClr val="CC0000"/>
                </a:solidFill>
              </a:rPr>
              <a:t>conditional expression ? exp-1:exp-2 ;</a:t>
            </a:r>
          </a:p>
          <a:p>
            <a:pPr lvl="2"/>
            <a:r>
              <a:rPr lang="en-US"/>
              <a:t>The conditional expression is evaluated first. If the result is non-zero, exp-1 is evaluated and is returned as the value of the conditional expression. Otherwise, exp-2 is evaluated and its value is returned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009900"/>
                </a:solidFill>
              </a:rPr>
              <a:t>f=(c = = 'y') ? 1: 0;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009900"/>
                </a:solidFill>
              </a:rPr>
              <a:t>	</a:t>
            </a:r>
          </a:p>
          <a:p>
            <a:endParaRPr lang="en-US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GOTO Statement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Unconditional branching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</a:rPr>
              <a:t>	GOTO label; 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</a:rPr>
              <a:t>	…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</a:rPr>
              <a:t>	label: statement;</a:t>
            </a:r>
          </a:p>
          <a:p>
            <a:r>
              <a:rPr lang="en-US"/>
              <a:t>Not recommended but may be used occasionally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 In Computers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Times New Roman" pitchFamily="18" charset="0"/>
              </a:rPr>
              <a:t>A circuit quite simply allows one out of two choices to be made depending on its inputs</a:t>
            </a:r>
          </a:p>
          <a:p>
            <a:r>
              <a:rPr lang="en-US" sz="2800">
                <a:latin typeface="Times New Roman" pitchFamily="18" charset="0"/>
              </a:rPr>
              <a:t>When decisions are made in a computer program, they are simply the result of a computation in which the final result is either </a:t>
            </a:r>
            <a:r>
              <a:rPr lang="en-US" sz="2800" b="1">
                <a:latin typeface="Times New Roman" pitchFamily="18" charset="0"/>
              </a:rPr>
              <a:t>TRUE</a:t>
            </a:r>
            <a:r>
              <a:rPr lang="en-US" sz="2800">
                <a:latin typeface="Times New Roman" pitchFamily="18" charset="0"/>
              </a:rPr>
              <a:t> or </a:t>
            </a:r>
            <a:r>
              <a:rPr lang="en-US" sz="2800" b="1">
                <a:latin typeface="Times New Roman" pitchFamily="18" charset="0"/>
              </a:rPr>
              <a:t>FALSE</a:t>
            </a:r>
          </a:p>
          <a:p>
            <a:r>
              <a:rPr lang="en-US" sz="2800">
                <a:latin typeface="Times New Roman" pitchFamily="18" charset="0"/>
              </a:rPr>
              <a:t>The value zero (0) is considered to be FALSE by C++. Any positive or negative value is considered to be TRUE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&amp; Decisions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Practically all computer programs, when modeled with a flowchart, demonstrate that branching occurs within their algorithms. </a:t>
            </a:r>
          </a:p>
        </p:txBody>
      </p:sp>
      <p:sp>
        <p:nvSpPr>
          <p:cNvPr id="574468" name="AutoShape 4"/>
          <p:cNvSpPr>
            <a:spLocks noChangeArrowheads="1"/>
          </p:cNvSpPr>
          <p:nvPr/>
        </p:nvSpPr>
        <p:spPr bwMode="auto">
          <a:xfrm>
            <a:off x="5791200" y="4572000"/>
            <a:ext cx="1214438" cy="914400"/>
          </a:xfrm>
          <a:prstGeom prst="parallelogram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469" name="AutoShape 5"/>
          <p:cNvSpPr>
            <a:spLocks noChangeArrowheads="1"/>
          </p:cNvSpPr>
          <p:nvPr/>
        </p:nvSpPr>
        <p:spPr bwMode="auto">
          <a:xfrm>
            <a:off x="4114800" y="4419600"/>
            <a:ext cx="1214438" cy="12144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470" name="AutoShape 6"/>
          <p:cNvSpPr>
            <a:spLocks noChangeArrowheads="1"/>
          </p:cNvSpPr>
          <p:nvPr/>
        </p:nvSpPr>
        <p:spPr bwMode="auto">
          <a:xfrm>
            <a:off x="4191000" y="3352800"/>
            <a:ext cx="1214438" cy="914400"/>
          </a:xfrm>
          <a:prstGeom prst="parallelogram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4472" name="Rectangle 8"/>
          <p:cNvSpPr>
            <a:spLocks noChangeArrowheads="1"/>
          </p:cNvSpPr>
          <p:nvPr/>
        </p:nvSpPr>
        <p:spPr bwMode="auto">
          <a:xfrm>
            <a:off x="4267200" y="579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>
            <a:off x="47244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>
            <a:off x="4724400" y="563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5334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 in C++</a:t>
            </a:r>
          </a:p>
        </p:txBody>
      </p:sp>
      <p:sp>
        <p:nvSpPr>
          <p:cNvPr id="591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if statement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switch statement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? conditional operator statement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goto</a:t>
            </a:r>
            <a:r>
              <a:rPr lang="en-US" dirty="0"/>
              <a:t> 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Logical Operators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2743200"/>
          </a:xfrm>
        </p:spPr>
        <p:txBody>
          <a:bodyPr/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When complex decisions must be coded into an algorithm, </a:t>
            </a:r>
            <a:r>
              <a:rPr 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it may be necessary to "chain together" a few relational expressions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(that use relational operators)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 This is done with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logical operators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(also called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Boolean operators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.)</a:t>
            </a:r>
            <a:r>
              <a:rPr lang="en-US" sz="2800"/>
              <a:t> </a:t>
            </a: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1524000" y="4724400"/>
            <a:ext cx="6629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chemeClr val="hlink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&amp;&amp;</a:t>
            </a:r>
            <a:r>
              <a:rPr lang="en-US" sz="320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       is the logical AND operator</a:t>
            </a:r>
            <a:br>
              <a:rPr lang="en-US" sz="320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3200">
                <a:solidFill>
                  <a:schemeClr val="hlink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||</a:t>
            </a:r>
            <a:r>
              <a:rPr lang="en-US" sz="320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         is the logical OR operator</a:t>
            </a:r>
            <a:br>
              <a:rPr lang="en-US" sz="320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320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>
                <a:solidFill>
                  <a:schemeClr val="hlink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!   </a:t>
            </a:r>
            <a:r>
              <a:rPr lang="en-US" sz="320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      is the logical NOT operator</a:t>
            </a:r>
            <a:r>
              <a:rPr lang="en-US" sz="3200">
                <a:latin typeface="Tahoma" pitchFamily="34" charset="0"/>
              </a:rPr>
              <a:t> </a:t>
            </a:r>
          </a:p>
        </p:txBody>
      </p:sp>
      <p:sp>
        <p:nvSpPr>
          <p:cNvPr id="568325" name="Rectangle 5"/>
          <p:cNvSpPr>
            <a:spLocks noChangeArrowheads="1"/>
          </p:cNvSpPr>
          <p:nvPr/>
        </p:nvSpPr>
        <p:spPr bwMode="auto">
          <a:xfrm>
            <a:off x="1524000" y="4724400"/>
            <a:ext cx="6629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en-US"/>
              <a:t>Compare and Branch</a:t>
            </a:r>
          </a:p>
        </p:txBody>
      </p:sp>
      <p:sp>
        <p:nvSpPr>
          <p:cNvPr id="588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382000" cy="4325938"/>
          </a:xfrm>
          <a:noFill/>
          <a:ln/>
        </p:spPr>
        <p:txBody>
          <a:bodyPr lIns="90488" tIns="44450" rIns="90488" bIns="44450"/>
          <a:lstStyle/>
          <a:p>
            <a:r>
              <a:rPr lang="en-US" altLang="en-US"/>
              <a:t>A program can instruct a computer to compare two items and do something based on a match or mismatch which, in turn, redirect the sequence of programming instructions.</a:t>
            </a:r>
          </a:p>
          <a:p>
            <a:pPr lvl="1"/>
            <a:r>
              <a:rPr lang="en-US" altLang="en-US"/>
              <a:t>There are two forms:</a:t>
            </a:r>
          </a:p>
          <a:p>
            <a:pPr lvl="1"/>
            <a:r>
              <a:rPr lang="en-US" altLang="en-US">
                <a:solidFill>
                  <a:schemeClr val="accent1"/>
                </a:solidFill>
              </a:rPr>
              <a:t>IF-THEN</a:t>
            </a:r>
          </a:p>
          <a:p>
            <a:pPr lvl="1"/>
            <a:r>
              <a:rPr lang="en-US" altLang="en-US">
                <a:solidFill>
                  <a:schemeClr val="accent1"/>
                </a:solidFill>
              </a:rPr>
              <a:t>IF-THEN-ELSE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Complexity for if</a:t>
            </a:r>
          </a:p>
        </p:txBody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if statement</a:t>
            </a:r>
          </a:p>
          <a:p>
            <a:r>
              <a:rPr lang="en-US"/>
              <a:t>if … else statement</a:t>
            </a:r>
          </a:p>
          <a:p>
            <a:r>
              <a:rPr lang="en-US"/>
              <a:t>Nested if … else statement</a:t>
            </a:r>
          </a:p>
          <a:p>
            <a:r>
              <a:rPr lang="en-US"/>
              <a:t>else..if ladder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en-US"/>
              <a:t>IF-THEN</a:t>
            </a:r>
          </a:p>
        </p:txBody>
      </p:sp>
      <p:sp>
        <p:nvSpPr>
          <p:cNvPr id="589827" name="Rectangle 1027"/>
          <p:cNvSpPr>
            <a:spLocks noChangeArrowheads="1"/>
          </p:cNvSpPr>
          <p:nvPr/>
        </p:nvSpPr>
        <p:spPr bwMode="auto">
          <a:xfrm>
            <a:off x="838200" y="3276600"/>
            <a:ext cx="2239963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Test condition p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233488" y="1981200"/>
            <a:ext cx="7910512" cy="4305300"/>
            <a:chOff x="483" y="1202"/>
            <a:chExt cx="4983" cy="2712"/>
          </a:xfrm>
        </p:grpSpPr>
        <p:sp>
          <p:nvSpPr>
            <p:cNvPr id="589829" name="AutoShape 1029"/>
            <p:cNvSpPr>
              <a:spLocks noChangeArrowheads="1"/>
            </p:cNvSpPr>
            <p:nvPr/>
          </p:nvSpPr>
          <p:spPr bwMode="auto">
            <a:xfrm>
              <a:off x="2429" y="2216"/>
              <a:ext cx="1355" cy="542"/>
            </a:xfrm>
            <a:prstGeom prst="diamond">
              <a:avLst/>
            </a:prstGeom>
            <a:solidFill>
              <a:schemeClr val="accent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830" name="Oval 1030"/>
            <p:cNvSpPr>
              <a:spLocks noChangeArrowheads="1"/>
            </p:cNvSpPr>
            <p:nvPr/>
          </p:nvSpPr>
          <p:spPr bwMode="auto">
            <a:xfrm>
              <a:off x="2825" y="1202"/>
              <a:ext cx="563" cy="582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831" name="Rectangle 1031"/>
            <p:cNvSpPr>
              <a:spLocks noChangeArrowheads="1"/>
            </p:cNvSpPr>
            <p:nvPr/>
          </p:nvSpPr>
          <p:spPr bwMode="auto">
            <a:xfrm>
              <a:off x="2007" y="2115"/>
              <a:ext cx="54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false</a:t>
              </a:r>
            </a:p>
          </p:txBody>
        </p:sp>
        <p:grpSp>
          <p:nvGrpSpPr>
            <p:cNvPr id="3" name="Group 1032"/>
            <p:cNvGrpSpPr>
              <a:grpSpLocks/>
            </p:cNvGrpSpPr>
            <p:nvPr/>
          </p:nvGrpSpPr>
          <p:grpSpPr bwMode="auto">
            <a:xfrm>
              <a:off x="1811" y="2519"/>
              <a:ext cx="826" cy="760"/>
              <a:chOff x="1811" y="2519"/>
              <a:chExt cx="826" cy="760"/>
            </a:xfrm>
          </p:grpSpPr>
          <p:sp>
            <p:nvSpPr>
              <p:cNvPr id="589833" name="Line 1033"/>
              <p:cNvSpPr>
                <a:spLocks noChangeShapeType="1"/>
              </p:cNvSpPr>
              <p:nvPr/>
            </p:nvSpPr>
            <p:spPr bwMode="auto">
              <a:xfrm flipH="1">
                <a:off x="1811" y="2519"/>
                <a:ext cx="485" cy="0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834" name="Line 1034"/>
              <p:cNvSpPr>
                <a:spLocks noChangeShapeType="1"/>
              </p:cNvSpPr>
              <p:nvPr/>
            </p:nvSpPr>
            <p:spPr bwMode="auto">
              <a:xfrm>
                <a:off x="1825" y="2522"/>
                <a:ext cx="0" cy="741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835" name="Line 1035"/>
              <p:cNvSpPr>
                <a:spLocks noChangeShapeType="1"/>
              </p:cNvSpPr>
              <p:nvPr/>
            </p:nvSpPr>
            <p:spPr bwMode="auto">
              <a:xfrm>
                <a:off x="1844" y="3279"/>
                <a:ext cx="793" cy="0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36" name="Line 1036"/>
            <p:cNvSpPr>
              <a:spLocks noChangeShapeType="1"/>
            </p:cNvSpPr>
            <p:nvPr/>
          </p:nvSpPr>
          <p:spPr bwMode="auto">
            <a:xfrm>
              <a:off x="3106" y="1874"/>
              <a:ext cx="0" cy="2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837" name="Rectangle 1037"/>
            <p:cNvSpPr>
              <a:spLocks noChangeArrowheads="1"/>
            </p:cNvSpPr>
            <p:nvPr/>
          </p:nvSpPr>
          <p:spPr bwMode="auto">
            <a:xfrm>
              <a:off x="3945" y="2115"/>
              <a:ext cx="50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true</a:t>
              </a:r>
            </a:p>
          </p:txBody>
        </p:sp>
        <p:sp>
          <p:nvSpPr>
            <p:cNvPr id="589838" name="Oval 1038"/>
            <p:cNvSpPr>
              <a:spLocks noChangeArrowheads="1"/>
            </p:cNvSpPr>
            <p:nvPr/>
          </p:nvSpPr>
          <p:spPr bwMode="auto">
            <a:xfrm>
              <a:off x="2828" y="2984"/>
              <a:ext cx="563" cy="582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839" name="Rectangle 1039"/>
            <p:cNvSpPr>
              <a:spLocks noChangeArrowheads="1"/>
            </p:cNvSpPr>
            <p:nvPr/>
          </p:nvSpPr>
          <p:spPr bwMode="auto">
            <a:xfrm>
              <a:off x="483" y="1329"/>
              <a:ext cx="72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28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Entry</a:t>
              </a:r>
            </a:p>
          </p:txBody>
        </p:sp>
        <p:sp>
          <p:nvSpPr>
            <p:cNvPr id="589840" name="Rectangle 1040"/>
            <p:cNvSpPr>
              <a:spLocks noChangeArrowheads="1"/>
            </p:cNvSpPr>
            <p:nvPr/>
          </p:nvSpPr>
          <p:spPr bwMode="auto">
            <a:xfrm>
              <a:off x="571" y="3131"/>
              <a:ext cx="55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28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Exit</a:t>
              </a:r>
            </a:p>
          </p:txBody>
        </p:sp>
        <p:sp>
          <p:nvSpPr>
            <p:cNvPr id="589841" name="Rectangle 1041"/>
            <p:cNvSpPr>
              <a:spLocks noChangeArrowheads="1"/>
            </p:cNvSpPr>
            <p:nvPr/>
          </p:nvSpPr>
          <p:spPr bwMode="auto">
            <a:xfrm>
              <a:off x="3988" y="3320"/>
              <a:ext cx="1478" cy="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28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True statement a</a:t>
              </a:r>
            </a:p>
          </p:txBody>
        </p:sp>
        <p:grpSp>
          <p:nvGrpSpPr>
            <p:cNvPr id="4" name="Group 1042"/>
            <p:cNvGrpSpPr>
              <a:grpSpLocks/>
            </p:cNvGrpSpPr>
            <p:nvPr/>
          </p:nvGrpSpPr>
          <p:grpSpPr bwMode="auto">
            <a:xfrm>
              <a:off x="3585" y="2521"/>
              <a:ext cx="857" cy="760"/>
              <a:chOff x="3585" y="2521"/>
              <a:chExt cx="857" cy="760"/>
            </a:xfrm>
          </p:grpSpPr>
          <p:sp>
            <p:nvSpPr>
              <p:cNvPr id="589843" name="Line 1043"/>
              <p:cNvSpPr>
                <a:spLocks noChangeShapeType="1"/>
              </p:cNvSpPr>
              <p:nvPr/>
            </p:nvSpPr>
            <p:spPr bwMode="auto">
              <a:xfrm>
                <a:off x="3990" y="2521"/>
                <a:ext cx="421" cy="0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844" name="Line 1044"/>
              <p:cNvSpPr>
                <a:spLocks noChangeShapeType="1"/>
              </p:cNvSpPr>
              <p:nvPr/>
            </p:nvSpPr>
            <p:spPr bwMode="auto">
              <a:xfrm>
                <a:off x="4429" y="2524"/>
                <a:ext cx="0" cy="741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845" name="Line 1045"/>
              <p:cNvSpPr>
                <a:spLocks noChangeShapeType="1"/>
              </p:cNvSpPr>
              <p:nvPr/>
            </p:nvSpPr>
            <p:spPr bwMode="auto">
              <a:xfrm flipH="1">
                <a:off x="3585" y="3281"/>
                <a:ext cx="857" cy="0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6" name="Rectangle 1046"/>
            <p:cNvSpPr>
              <a:spLocks noChangeArrowheads="1"/>
            </p:cNvSpPr>
            <p:nvPr/>
          </p:nvSpPr>
          <p:spPr bwMode="auto">
            <a:xfrm>
              <a:off x="4176" y="2655"/>
              <a:ext cx="1115" cy="46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altLang="en-US"/>
              <a:t>IF…ELSE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2150" y="1905000"/>
            <a:ext cx="8451850" cy="4402138"/>
            <a:chOff x="142" y="1202"/>
            <a:chExt cx="5324" cy="2773"/>
          </a:xfrm>
        </p:grpSpPr>
        <p:sp>
          <p:nvSpPr>
            <p:cNvPr id="590852" name="AutoShape 4"/>
            <p:cNvSpPr>
              <a:spLocks noChangeArrowheads="1"/>
            </p:cNvSpPr>
            <p:nvPr/>
          </p:nvSpPr>
          <p:spPr bwMode="auto">
            <a:xfrm>
              <a:off x="2429" y="2216"/>
              <a:ext cx="1355" cy="542"/>
            </a:xfrm>
            <a:prstGeom prst="diamond">
              <a:avLst/>
            </a:prstGeom>
            <a:solidFill>
              <a:schemeClr val="accent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53" name="Oval 5"/>
            <p:cNvSpPr>
              <a:spLocks noChangeArrowheads="1"/>
            </p:cNvSpPr>
            <p:nvPr/>
          </p:nvSpPr>
          <p:spPr bwMode="auto">
            <a:xfrm>
              <a:off x="2825" y="1202"/>
              <a:ext cx="563" cy="582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54" name="Rectangle 6"/>
            <p:cNvSpPr>
              <a:spLocks noChangeArrowheads="1"/>
            </p:cNvSpPr>
            <p:nvPr/>
          </p:nvSpPr>
          <p:spPr bwMode="auto">
            <a:xfrm>
              <a:off x="2007" y="2115"/>
              <a:ext cx="54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false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811" y="2519"/>
              <a:ext cx="826" cy="760"/>
              <a:chOff x="1811" y="2519"/>
              <a:chExt cx="826" cy="760"/>
            </a:xfrm>
          </p:grpSpPr>
          <p:sp>
            <p:nvSpPr>
              <p:cNvPr id="590856" name="Line 8"/>
              <p:cNvSpPr>
                <a:spLocks noChangeShapeType="1"/>
              </p:cNvSpPr>
              <p:nvPr/>
            </p:nvSpPr>
            <p:spPr bwMode="auto">
              <a:xfrm flipH="1">
                <a:off x="1811" y="2519"/>
                <a:ext cx="485" cy="0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7" name="Line 9"/>
              <p:cNvSpPr>
                <a:spLocks noChangeShapeType="1"/>
              </p:cNvSpPr>
              <p:nvPr/>
            </p:nvSpPr>
            <p:spPr bwMode="auto">
              <a:xfrm>
                <a:off x="1825" y="2522"/>
                <a:ext cx="0" cy="741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8" name="Line 10"/>
              <p:cNvSpPr>
                <a:spLocks noChangeShapeType="1"/>
              </p:cNvSpPr>
              <p:nvPr/>
            </p:nvSpPr>
            <p:spPr bwMode="auto">
              <a:xfrm>
                <a:off x="1844" y="3279"/>
                <a:ext cx="793" cy="0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59" name="Line 11"/>
            <p:cNvSpPr>
              <a:spLocks noChangeShapeType="1"/>
            </p:cNvSpPr>
            <p:nvPr/>
          </p:nvSpPr>
          <p:spPr bwMode="auto">
            <a:xfrm>
              <a:off x="3106" y="1874"/>
              <a:ext cx="0" cy="2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60" name="Rectangle 12"/>
            <p:cNvSpPr>
              <a:spLocks noChangeArrowheads="1"/>
            </p:cNvSpPr>
            <p:nvPr/>
          </p:nvSpPr>
          <p:spPr bwMode="auto">
            <a:xfrm>
              <a:off x="3945" y="2115"/>
              <a:ext cx="50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true</a:t>
              </a:r>
            </a:p>
          </p:txBody>
        </p:sp>
        <p:sp>
          <p:nvSpPr>
            <p:cNvPr id="590861" name="Oval 13"/>
            <p:cNvSpPr>
              <a:spLocks noChangeArrowheads="1"/>
            </p:cNvSpPr>
            <p:nvPr/>
          </p:nvSpPr>
          <p:spPr bwMode="auto">
            <a:xfrm>
              <a:off x="2828" y="2984"/>
              <a:ext cx="563" cy="582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62" name="Rectangle 14"/>
            <p:cNvSpPr>
              <a:spLocks noChangeArrowheads="1"/>
            </p:cNvSpPr>
            <p:nvPr/>
          </p:nvSpPr>
          <p:spPr bwMode="auto">
            <a:xfrm>
              <a:off x="483" y="1329"/>
              <a:ext cx="72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28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Entry</a:t>
              </a:r>
            </a:p>
          </p:txBody>
        </p:sp>
        <p:sp>
          <p:nvSpPr>
            <p:cNvPr id="590863" name="Rectangle 15"/>
            <p:cNvSpPr>
              <a:spLocks noChangeArrowheads="1"/>
            </p:cNvSpPr>
            <p:nvPr/>
          </p:nvSpPr>
          <p:spPr bwMode="auto">
            <a:xfrm>
              <a:off x="2837" y="3650"/>
              <a:ext cx="55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28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Exit</a:t>
              </a:r>
            </a:p>
          </p:txBody>
        </p:sp>
        <p:sp>
          <p:nvSpPr>
            <p:cNvPr id="590864" name="Rectangle 16"/>
            <p:cNvSpPr>
              <a:spLocks noChangeArrowheads="1"/>
            </p:cNvSpPr>
            <p:nvPr/>
          </p:nvSpPr>
          <p:spPr bwMode="auto">
            <a:xfrm>
              <a:off x="142" y="1879"/>
              <a:ext cx="1411" cy="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28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Test condition p</a:t>
              </a:r>
            </a:p>
          </p:txBody>
        </p:sp>
        <p:sp>
          <p:nvSpPr>
            <p:cNvPr id="590865" name="Rectangle 17"/>
            <p:cNvSpPr>
              <a:spLocks noChangeArrowheads="1"/>
            </p:cNvSpPr>
            <p:nvPr/>
          </p:nvSpPr>
          <p:spPr bwMode="auto">
            <a:xfrm>
              <a:off x="3988" y="3320"/>
              <a:ext cx="1478" cy="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28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“true” statement a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85" y="2521"/>
              <a:ext cx="857" cy="760"/>
              <a:chOff x="3585" y="2521"/>
              <a:chExt cx="857" cy="760"/>
            </a:xfrm>
          </p:grpSpPr>
          <p:sp>
            <p:nvSpPr>
              <p:cNvPr id="590867" name="Line 19"/>
              <p:cNvSpPr>
                <a:spLocks noChangeShapeType="1"/>
              </p:cNvSpPr>
              <p:nvPr/>
            </p:nvSpPr>
            <p:spPr bwMode="auto">
              <a:xfrm>
                <a:off x="3990" y="2521"/>
                <a:ext cx="421" cy="0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8" name="Line 20"/>
              <p:cNvSpPr>
                <a:spLocks noChangeShapeType="1"/>
              </p:cNvSpPr>
              <p:nvPr/>
            </p:nvSpPr>
            <p:spPr bwMode="auto">
              <a:xfrm>
                <a:off x="4429" y="2524"/>
                <a:ext cx="0" cy="741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9" name="Line 21"/>
              <p:cNvSpPr>
                <a:spLocks noChangeShapeType="1"/>
              </p:cNvSpPr>
              <p:nvPr/>
            </p:nvSpPr>
            <p:spPr bwMode="auto">
              <a:xfrm flipH="1">
                <a:off x="3585" y="3281"/>
                <a:ext cx="857" cy="0"/>
              </a:xfrm>
              <a:prstGeom prst="line">
                <a:avLst/>
              </a:prstGeom>
              <a:noFill/>
              <a:ln w="50800">
                <a:solidFill>
                  <a:srgbClr val="BC37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70" name="Rectangle 22"/>
            <p:cNvSpPr>
              <a:spLocks noChangeArrowheads="1"/>
            </p:cNvSpPr>
            <p:nvPr/>
          </p:nvSpPr>
          <p:spPr bwMode="auto">
            <a:xfrm>
              <a:off x="4176" y="2778"/>
              <a:ext cx="1115" cy="260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1" name="Rectangle 23"/>
            <p:cNvSpPr>
              <a:spLocks noChangeArrowheads="1"/>
            </p:cNvSpPr>
            <p:nvPr/>
          </p:nvSpPr>
          <p:spPr bwMode="auto">
            <a:xfrm>
              <a:off x="778" y="3320"/>
              <a:ext cx="1478" cy="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28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man Old Style" pitchFamily="18" charset="0"/>
                </a:rPr>
                <a:t>“false” statement a</a:t>
              </a:r>
            </a:p>
          </p:txBody>
        </p:sp>
        <p:sp>
          <p:nvSpPr>
            <p:cNvPr id="590872" name="Rectangle 24"/>
            <p:cNvSpPr>
              <a:spLocks noChangeArrowheads="1"/>
            </p:cNvSpPr>
            <p:nvPr/>
          </p:nvSpPr>
          <p:spPr bwMode="auto">
            <a:xfrm>
              <a:off x="952" y="2794"/>
              <a:ext cx="1115" cy="260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429</Words>
  <Application>Microsoft Office PowerPoint</Application>
  <PresentationFormat>On-screen Show (4:3)</PresentationFormat>
  <Paragraphs>102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Diseño predeterminado</vt:lpstr>
      <vt:lpstr>Decisions /  Control Statements</vt:lpstr>
      <vt:lpstr>Decision Making In Computers</vt:lpstr>
      <vt:lpstr>Programming &amp; Decisions</vt:lpstr>
      <vt:lpstr>Decision Making in C++</vt:lpstr>
      <vt:lpstr>Using Logical Operators</vt:lpstr>
      <vt:lpstr>Compare and Branch</vt:lpstr>
      <vt:lpstr>Levels of Complexity for if</vt:lpstr>
      <vt:lpstr>IF-THEN</vt:lpstr>
      <vt:lpstr>IF…ELSE</vt:lpstr>
      <vt:lpstr>if… else if Ladder: General Form</vt:lpstr>
      <vt:lpstr>Nested If Statements </vt:lpstr>
      <vt:lpstr>Sample Switch Structure</vt:lpstr>
      <vt:lpstr>Grouping Cases</vt:lpstr>
      <vt:lpstr>Conditional Operator</vt:lpstr>
      <vt:lpstr>GOTO Statement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Dr. Taimoor Khan</cp:lastModifiedBy>
  <cp:revision>635</cp:revision>
  <dcterms:created xsi:type="dcterms:W3CDTF">2010-05-23T14:28:12Z</dcterms:created>
  <dcterms:modified xsi:type="dcterms:W3CDTF">2021-03-07T17:14:21Z</dcterms:modified>
</cp:coreProperties>
</file>