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91" r:id="rId3"/>
    <p:sldId id="292" r:id="rId4"/>
    <p:sldId id="293" r:id="rId5"/>
    <p:sldId id="294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97D6E-704F-45DF-8817-FC682897F1FD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7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D22FC-7569-4746-BADE-D3BF875850A6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16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35D0B-B8E4-4A79-95FB-A61ED621520D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3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1846E-7E7E-429C-81DF-1B27DBB214FE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51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FEA69-3375-4C64-B5C5-8D4E1B92F9EC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7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0FD27-9DE9-4017-ADCC-4E822C75C116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7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1AF0E-5DA3-446A-8B97-2931FAB91ED0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5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2A165-09BC-4004-9B0E-6DDF48854AAC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0C970-809F-4262-8443-861A6454D122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6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DDCA9-B9BD-4F6D-AC90-2C6789901AC8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7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82C92-82B5-49C9-9BE9-4DCE43235C87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3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378BBC-205C-4B31-BB02-11ACB0AE2874}" type="slidenum">
              <a:rPr lang="es-E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50825" y="4900613"/>
            <a:ext cx="5392745" cy="544512"/>
          </a:xfrm>
          <a:noFill/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</a:rPr>
              <a:t>Loops / </a:t>
            </a:r>
            <a:r>
              <a:rPr lang="en-US" altLang="en-US" b="1" dirty="0" err="1" smtClean="0">
                <a:solidFill>
                  <a:schemeClr val="bg1"/>
                </a:solidFill>
              </a:rPr>
              <a:t>Iterators</a:t>
            </a:r>
            <a:endParaRPr lang="es-ES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51" name="Rectangle 119"/>
          <p:cNvSpPr>
            <a:spLocks noChangeArrowheads="1"/>
          </p:cNvSpPr>
          <p:nvPr/>
        </p:nvSpPr>
        <p:spPr bwMode="auto">
          <a:xfrm>
            <a:off x="5508104" y="5733256"/>
            <a:ext cx="338455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UY" altLang="en-US" b="1" dirty="0" smtClean="0">
                <a:solidFill>
                  <a:srgbClr val="FFFFFF"/>
                </a:solidFill>
              </a:rPr>
              <a:t>Dr. M</a:t>
            </a:r>
            <a:r>
              <a:rPr lang="es-UY" altLang="en-US" b="1" dirty="0" smtClean="0">
                <a:solidFill>
                  <a:srgbClr val="FFFFFF"/>
                </a:solidFill>
              </a:rPr>
              <a:t>. Taimoor </a:t>
            </a:r>
            <a:r>
              <a:rPr lang="es-UY" altLang="en-US" b="1" dirty="0" err="1" smtClean="0">
                <a:solidFill>
                  <a:srgbClr val="FFFFFF"/>
                </a:solidFill>
              </a:rPr>
              <a:t>Khan</a:t>
            </a:r>
            <a:endParaRPr lang="es-UY" altLang="en-US" b="1" dirty="0" smtClean="0">
              <a:solidFill>
                <a:srgbClr val="FFFFFF"/>
              </a:solidFill>
            </a:endParaRP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UY" altLang="en-US" b="1" dirty="0" err="1" smtClean="0">
                <a:solidFill>
                  <a:srgbClr val="FFFFFF"/>
                </a:solidFill>
              </a:rPr>
              <a:t>Asst</a:t>
            </a:r>
            <a:r>
              <a:rPr lang="es-UY" altLang="en-US" b="1" dirty="0" smtClean="0">
                <a:solidFill>
                  <a:srgbClr val="FFFFFF"/>
                </a:solidFill>
              </a:rPr>
              <a:t>. </a:t>
            </a:r>
            <a:r>
              <a:rPr lang="es-UY" altLang="en-US" b="1" dirty="0" err="1" smtClean="0">
                <a:solidFill>
                  <a:srgbClr val="FFFFFF"/>
                </a:solidFill>
              </a:rPr>
              <a:t>Professor</a:t>
            </a:r>
            <a:endParaRPr lang="es-UY" altLang="en-US" b="1" dirty="0" smtClean="0">
              <a:solidFill>
                <a:srgbClr val="FFFFFF"/>
              </a:solidFill>
            </a:endParaRP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UY" altLang="en-US" b="1" dirty="0" smtClean="0">
                <a:solidFill>
                  <a:srgbClr val="FFFFFF"/>
                </a:solidFill>
              </a:rPr>
              <a:t>taimoor.khan@nu.edu.pk</a:t>
            </a:r>
            <a:endParaRPr lang="es-ES" altLang="en-US" b="1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" y="6019800"/>
            <a:ext cx="2514600" cy="47625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Courtesy: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Pearson Addison-Wesley</a:t>
            </a:r>
            <a:endParaRPr lang="en-C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627EE4EF-E0C6-498C-920C-F6CE3EAF8CD8}" type="slidenum">
              <a:rPr lang="en-US"/>
              <a:pPr/>
              <a:t>10</a:t>
            </a:fld>
            <a:endParaRPr lang="en-CA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Issues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Loop’s condition expression can be ANY boolean expression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Examples: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	while (count&lt;3 &amp;&amp; done!=0)</a:t>
            </a:r>
            <a:br>
              <a:rPr lang="en-US" sz="24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     // Do something</a:t>
            </a:r>
            <a:br>
              <a:rPr lang="en-US" sz="2400"/>
            </a:br>
            <a:r>
              <a:rPr lang="en-US" sz="240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	for (index=0;index&lt;10 &amp;&amp; entry!=-99)</a:t>
            </a:r>
            <a:br>
              <a:rPr lang="en-US" sz="24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     // Do something</a:t>
            </a:r>
            <a:br>
              <a:rPr lang="en-US" sz="2400"/>
            </a:br>
            <a:r>
              <a:rPr lang="en-US" sz="2400"/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CF4EBFA1-B759-485F-978C-B79852C81BA2}" type="slidenum">
              <a:rPr lang="en-US"/>
              <a:pPr/>
              <a:t>11</a:t>
            </a:fld>
            <a:endParaRPr lang="en-CA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Pitfalls: Misplaced ;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Watch the misplaced ; (semicolon)</a:t>
            </a:r>
          </a:p>
          <a:p>
            <a:pPr lvl="1">
              <a:lnSpc>
                <a:spcPct val="90000"/>
              </a:lnSpc>
            </a:pPr>
            <a:r>
              <a:rPr lang="en-US"/>
              <a:t>Example:</a:t>
            </a:r>
            <a:br>
              <a:rPr lang="en-US"/>
            </a:br>
            <a:r>
              <a:rPr lang="en-US"/>
              <a:t>while (response != 0) ;</a:t>
            </a:r>
            <a:r>
              <a:rPr lang="en-US" b="1">
                <a:sym typeface="Wingdings" pitchFamily="2" charset="2"/>
              </a:rPr>
              <a:t></a:t>
            </a:r>
            <a:r>
              <a:rPr lang="en-US"/>
              <a:t/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     cout &lt;&lt; "Enter val: ";</a:t>
            </a:r>
            <a:br>
              <a:rPr lang="en-US"/>
            </a:br>
            <a:r>
              <a:rPr lang="en-US"/>
              <a:t>     cin &gt;&gt; response;</a:t>
            </a:r>
            <a:br>
              <a:rPr lang="en-US"/>
            </a:br>
            <a:r>
              <a:rPr lang="en-US"/>
              <a:t>}</a:t>
            </a:r>
          </a:p>
          <a:p>
            <a:pPr lvl="1">
              <a:lnSpc>
                <a:spcPct val="90000"/>
              </a:lnSpc>
            </a:pPr>
            <a:r>
              <a:rPr lang="en-US"/>
              <a:t>Notice the ";" after the while condition!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/>
              <a:t>Result here: INFINITE LOOP!</a:t>
            </a: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1EA26E3A-DB9E-41B8-9179-8696B918ACFF}" type="slidenum">
              <a:rPr lang="en-US"/>
              <a:pPr/>
              <a:t>12</a:t>
            </a:fld>
            <a:endParaRPr lang="en-CA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Pitfalls: Infinite Loops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Loop condition must evaluate to false at</a:t>
            </a:r>
            <a:br>
              <a:rPr lang="en-US" sz="2800"/>
            </a:br>
            <a:r>
              <a:rPr lang="en-US" sz="2800"/>
              <a:t>some iteration through loop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not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 infinite loop.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Example:</a:t>
            </a:r>
            <a:br>
              <a:rPr lang="en-US" sz="2400"/>
            </a:br>
            <a:r>
              <a:rPr lang="en-US" sz="2400"/>
              <a:t>while (1)</a:t>
            </a:r>
            <a:br>
              <a:rPr lang="en-US" sz="24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     cout &lt;&lt; "Hello ";</a:t>
            </a:r>
            <a:br>
              <a:rPr lang="en-US" sz="2400"/>
            </a:br>
            <a:r>
              <a:rPr lang="en-US" sz="2400"/>
              <a:t>}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perfectly legal C++ loop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always infinite!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Infinite loops can be desirable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e.g., "Embedded Systems"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CD8118AB-7DB1-4B20-A2FF-79C47CBA9260}" type="slidenum">
              <a:rPr lang="en-US"/>
              <a:pPr/>
              <a:t>13</a:t>
            </a:fld>
            <a:endParaRPr lang="en-CA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break and continue Statements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Flow of Control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400"/>
              <a:t>Recall how loops provide "graceful" and clear flow of control in and out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400"/>
              <a:t>In RARE instances, can alter natural flow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800"/>
              <a:t>break; 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400"/>
              <a:t>Forces loop to exit immediately.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800"/>
              <a:t>continue;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400"/>
              <a:t> Skips rest of loop body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800"/>
              <a:t>These statements violate natural flow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400"/>
              <a:t>Only used when absolutely necessary!</a:t>
            </a: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E2054D1A-0121-40F1-9BAA-A405A1CA33CB}" type="slidenum">
              <a:rPr lang="en-US"/>
              <a:pPr/>
              <a:t>14</a:t>
            </a:fld>
            <a:endParaRPr lang="en-CA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Recall: ANY valid C++ statements can be</a:t>
            </a:r>
            <a:br>
              <a:rPr lang="en-US" sz="2800"/>
            </a:br>
            <a:r>
              <a:rPr lang="en-US" sz="2800"/>
              <a:t>inside body of loop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This includes additional loop statements!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Called "nested loops"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Requires careful indenting:</a:t>
            </a:r>
            <a:br>
              <a:rPr lang="en-US" sz="2800"/>
            </a:br>
            <a:r>
              <a:rPr lang="en-US" sz="2800"/>
              <a:t>for (outer=0; outer&lt;5; outer++)</a:t>
            </a:r>
            <a:br>
              <a:rPr lang="en-US" sz="2800"/>
            </a:br>
            <a:r>
              <a:rPr lang="en-US" sz="2800"/>
              <a:t>     for (inner=7; inner&gt;2; inner--)</a:t>
            </a:r>
            <a:br>
              <a:rPr lang="en-US" sz="2800"/>
            </a:br>
            <a:r>
              <a:rPr lang="en-US" sz="2800"/>
              <a:t>          cout &lt;&lt; outer &lt;&lt; inner;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Notice no { } since each body is one statement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Good style dictates we use { } anyway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9C400C3D-9A44-4101-AE79-3528021962D6}" type="slidenum">
              <a:rPr lang="en-US"/>
              <a:pPr/>
              <a:t>2</a:t>
            </a:fld>
            <a:endParaRPr lang="en-CA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3 Types of loops in C++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while</a:t>
            </a:r>
          </a:p>
          <a:p>
            <a:pPr lvl="2"/>
            <a:r>
              <a:rPr lang="en-US" sz="2000" dirty="0"/>
              <a:t>Most flexible</a:t>
            </a:r>
          </a:p>
          <a:p>
            <a:pPr lvl="2"/>
            <a:r>
              <a:rPr lang="en-US" sz="2000" dirty="0"/>
              <a:t>No "restrictions"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do-while</a:t>
            </a:r>
          </a:p>
          <a:p>
            <a:pPr lvl="2"/>
            <a:r>
              <a:rPr lang="en-US" sz="2000" dirty="0" smtClean="0"/>
              <a:t>Always </a:t>
            </a:r>
            <a:r>
              <a:rPr lang="en-US" sz="2000" dirty="0"/>
              <a:t>executes loop body at least once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for</a:t>
            </a:r>
          </a:p>
          <a:p>
            <a:pPr lvl="2"/>
            <a:r>
              <a:rPr lang="en-US" sz="2000" dirty="0"/>
              <a:t>Natural "counting" loop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6CAB0A54-071E-4459-875E-B26CDC729727}" type="slidenum">
              <a:rPr lang="en-US"/>
              <a:pPr/>
              <a:t>3</a:t>
            </a:fld>
            <a:endParaRPr lang="en-CA"/>
          </a:p>
        </p:txBody>
      </p:sp>
      <p:sp>
        <p:nvSpPr>
          <p:cNvPr id="472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while Loops Syntax: Display, page 69</a:t>
            </a:r>
          </a:p>
        </p:txBody>
      </p:sp>
      <p:pic>
        <p:nvPicPr>
          <p:cNvPr id="472070" name="Picture 6" descr="savitchc02d_p69.gif                                            000528B5backup                         BE9810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238" y="1582738"/>
            <a:ext cx="7751762" cy="439578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8A624A40-476C-4A3E-820D-6F8E97A9522C}" type="slidenum">
              <a:rPr lang="en-US"/>
              <a:pPr/>
              <a:t>4</a:t>
            </a:fld>
            <a:endParaRPr lang="en-CA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Example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Consider:</a:t>
            </a:r>
            <a:br>
              <a:rPr lang="en-US" sz="2800"/>
            </a:br>
            <a:r>
              <a:rPr lang="en-US" sz="2800"/>
              <a:t>count = 0;			// Initialization</a:t>
            </a:r>
            <a:br>
              <a:rPr lang="en-US" sz="2800"/>
            </a:br>
            <a:r>
              <a:rPr lang="en-US" sz="2800"/>
              <a:t>while (count &lt; 3)		// Loop Condition</a:t>
            </a:r>
            <a:br>
              <a:rPr lang="en-US" sz="2800"/>
            </a:br>
            <a:r>
              <a:rPr lang="en-US" sz="2800"/>
              <a:t>{</a:t>
            </a:r>
            <a:br>
              <a:rPr lang="en-US" sz="2800"/>
            </a:br>
            <a:r>
              <a:rPr lang="en-US" sz="2800"/>
              <a:t>	cout &lt;&lt; "Hi ";		// Loop Body</a:t>
            </a:r>
            <a:br>
              <a:rPr lang="en-US" sz="2800"/>
            </a:br>
            <a:r>
              <a:rPr lang="en-US" sz="2800"/>
              <a:t>	count++;			// Update expression</a:t>
            </a:r>
            <a:br>
              <a:rPr lang="en-US" sz="2800"/>
            </a:br>
            <a:r>
              <a:rPr lang="en-US" sz="2800"/>
              <a:t>}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Loop body executes how many times?</a:t>
            </a: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28FFBB4A-D3CB-46A7-B033-D7130C83EA2F}" type="slidenum">
              <a:rPr lang="en-US"/>
              <a:pPr/>
              <a:t>5</a:t>
            </a:fld>
            <a:endParaRPr lang="en-CA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do-while Loop Syntax: </a:t>
            </a:r>
            <a:br>
              <a:rPr lang="en-US" sz="3600"/>
            </a:br>
            <a:r>
              <a:rPr lang="en-US" sz="3600"/>
              <a:t>Display, page 70</a:t>
            </a:r>
          </a:p>
        </p:txBody>
      </p:sp>
      <p:pic>
        <p:nvPicPr>
          <p:cNvPr id="474116" name="Picture 4" descr="C:\WINDOWS\Desktop\Oh_type\sacitch_C++_ppt\gif\savitchc02d_p70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7763" y="1600200"/>
            <a:ext cx="7458075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3D613F57-9AB5-4F85-A398-BA416B0899CA}" type="slidenum">
              <a:rPr lang="en-US"/>
              <a:pPr/>
              <a:t>6</a:t>
            </a:fld>
            <a:endParaRPr lang="en-CA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Loop Example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count = 0;		// Initialization</a:t>
            </a:r>
            <a:br>
              <a:rPr lang="en-US" sz="2800"/>
            </a:br>
            <a:r>
              <a:rPr lang="en-US" sz="2800"/>
              <a:t>do   		</a:t>
            </a:r>
            <a:br>
              <a:rPr lang="en-US" sz="2800"/>
            </a:br>
            <a:r>
              <a:rPr lang="en-US" sz="2800"/>
              <a:t>{</a:t>
            </a:r>
            <a:br>
              <a:rPr lang="en-US" sz="2800"/>
            </a:br>
            <a:r>
              <a:rPr lang="en-US" sz="2800"/>
              <a:t>	cout &lt;&lt; "Hi ";	// Loop Body</a:t>
            </a:r>
            <a:br>
              <a:rPr lang="en-US" sz="2800"/>
            </a:br>
            <a:r>
              <a:rPr lang="en-US" sz="2800"/>
              <a:t>	count++;		// Update expression</a:t>
            </a:r>
            <a:br>
              <a:rPr lang="en-US" sz="2800"/>
            </a:br>
            <a:r>
              <a:rPr lang="en-US" sz="2800"/>
              <a:t>} while (count &lt; 3);	// Loop Condition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Loop body executes how many times?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do-while loops always execute body at least once!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61FFBB0B-2A88-4A40-B084-8A4D330FAD46}" type="slidenum">
              <a:rPr lang="en-US"/>
              <a:pPr/>
              <a:t>7</a:t>
            </a:fld>
            <a:endParaRPr lang="en-CA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vs. do-while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Very similar, but…</a:t>
            </a:r>
          </a:p>
          <a:p>
            <a:pPr lvl="1"/>
            <a:r>
              <a:rPr lang="en-US" sz="2400" dirty="0"/>
              <a:t>One important difference</a:t>
            </a:r>
          </a:p>
          <a:p>
            <a:pPr lvl="2"/>
            <a:r>
              <a:rPr lang="en-US" sz="2000" dirty="0"/>
              <a:t>Issue is "WHEN" </a:t>
            </a:r>
            <a:r>
              <a:rPr lang="en-US" sz="2000" dirty="0" err="1"/>
              <a:t>boolean</a:t>
            </a:r>
            <a:r>
              <a:rPr lang="en-US" sz="2000" dirty="0"/>
              <a:t> expression is checked</a:t>
            </a:r>
          </a:p>
          <a:p>
            <a:pPr lvl="2"/>
            <a:r>
              <a:rPr lang="en-US" sz="2000" dirty="0"/>
              <a:t>while:		checks BEFORE body is executed</a:t>
            </a:r>
          </a:p>
          <a:p>
            <a:pPr lvl="2"/>
            <a:r>
              <a:rPr lang="en-US" sz="2000" dirty="0"/>
              <a:t>do-while:	checked AFTER body is executed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After this difference, they’re </a:t>
            </a:r>
            <a:br>
              <a:rPr lang="en-US" sz="2800" dirty="0"/>
            </a:br>
            <a:r>
              <a:rPr lang="en-US" sz="2800" dirty="0"/>
              <a:t>essentially </a:t>
            </a:r>
            <a:r>
              <a:rPr lang="en-US" sz="2800"/>
              <a:t>identical</a:t>
            </a:r>
            <a:r>
              <a:rPr lang="en-US" sz="2800" smtClean="0"/>
              <a:t>!</a:t>
            </a:r>
            <a:endParaRPr lang="en-US" sz="2800" dirty="0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DE575570-2CC6-458D-A77A-856F7236BCCE}" type="slidenum">
              <a:rPr lang="en-US"/>
              <a:pPr/>
              <a:t>8</a:t>
            </a:fld>
            <a:endParaRPr lang="en-CA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 Syntax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sz="2800"/>
              <a:t>for (Init_Action; Bool_Exp; Update_Action)</a:t>
            </a:r>
          </a:p>
          <a:p>
            <a:pPr>
              <a:buFont typeface="Symbol" pitchFamily="18" charset="2"/>
              <a:buNone/>
            </a:pPr>
            <a:r>
              <a:rPr lang="en-US" sz="2800"/>
              <a:t>	Body_Statement</a:t>
            </a:r>
          </a:p>
          <a:p>
            <a:endParaRPr lang="en-US" sz="2800"/>
          </a:p>
          <a:p>
            <a:r>
              <a:rPr lang="en-US" sz="2800"/>
              <a:t>Like if-else, Body_Statement can be</a:t>
            </a:r>
            <a:br>
              <a:rPr lang="en-US" sz="2800"/>
            </a:br>
            <a:r>
              <a:rPr lang="en-US" sz="2800"/>
              <a:t>a block statement</a:t>
            </a:r>
          </a:p>
          <a:p>
            <a:pPr lvl="1"/>
            <a:r>
              <a:rPr lang="en-US" sz="2400"/>
              <a:t>Much more typical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</a:t>
            </a:r>
            <a:fld id="{301CDBBA-60E2-4A10-B17D-80435E8EC276}" type="slidenum">
              <a:rPr lang="en-US"/>
              <a:pPr/>
              <a:t>9</a:t>
            </a:fld>
            <a:endParaRPr lang="en-CA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 Example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for (count=0;count&lt;3;count++)   		</a:t>
            </a:r>
            <a:br>
              <a:rPr lang="en-US" sz="2800"/>
            </a:br>
            <a:r>
              <a:rPr lang="en-US" sz="2800"/>
              <a:t>{</a:t>
            </a:r>
            <a:br>
              <a:rPr lang="en-US" sz="2800"/>
            </a:br>
            <a:r>
              <a:rPr lang="en-US" sz="2800"/>
              <a:t>	cout &lt;&lt; "Hi ";	// Loop Body</a:t>
            </a:r>
            <a:br>
              <a:rPr lang="en-US" sz="2800"/>
            </a:br>
            <a:r>
              <a:rPr lang="en-US" sz="2800"/>
              <a:t>}</a:t>
            </a:r>
          </a:p>
          <a:p>
            <a:pPr>
              <a:spcBef>
                <a:spcPct val="50000"/>
              </a:spcBef>
            </a:pPr>
            <a:r>
              <a:rPr lang="en-US" sz="2800"/>
              <a:t>How many times does loop body execute?</a:t>
            </a:r>
          </a:p>
          <a:p>
            <a:pPr>
              <a:spcBef>
                <a:spcPct val="50000"/>
              </a:spcBef>
            </a:pPr>
            <a:r>
              <a:rPr lang="en-US" sz="2800"/>
              <a:t>Initialization, loop condition and update all</a:t>
            </a:r>
            <a:br>
              <a:rPr lang="en-US" sz="2800"/>
            </a:br>
            <a:r>
              <a:rPr lang="en-US" sz="2800"/>
              <a:t>"built into" the for-loop structure!</a:t>
            </a:r>
          </a:p>
          <a:p>
            <a:pPr>
              <a:spcBef>
                <a:spcPct val="50000"/>
              </a:spcBef>
            </a:pPr>
            <a:r>
              <a:rPr lang="en-US" sz="2800"/>
              <a:t>A natural "counting" loop</a:t>
            </a: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231</Words>
  <Application>Microsoft Office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Diseño predeterminado</vt:lpstr>
      <vt:lpstr>Loops / Iterators</vt:lpstr>
      <vt:lpstr>Loops</vt:lpstr>
      <vt:lpstr>while Loops Syntax: Display, page 69</vt:lpstr>
      <vt:lpstr>while Loop Example</vt:lpstr>
      <vt:lpstr>do-while Loop Syntax:  Display, page 70</vt:lpstr>
      <vt:lpstr>do-while Loop Example</vt:lpstr>
      <vt:lpstr>while vs. do-while</vt:lpstr>
      <vt:lpstr>for Loop Syntax</vt:lpstr>
      <vt:lpstr>for Loop Example</vt:lpstr>
      <vt:lpstr>Loop Issues</vt:lpstr>
      <vt:lpstr>Loop Pitfalls: Misplaced ;</vt:lpstr>
      <vt:lpstr>Loop Pitfalls: Infinite Loops</vt:lpstr>
      <vt:lpstr>The break and continue Statements</vt:lpstr>
      <vt:lpstr>Nested Loops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/ Iterators</dc:title>
  <dc:creator>DELL</dc:creator>
  <cp:lastModifiedBy>Dr. Taimoor Khan</cp:lastModifiedBy>
  <cp:revision>6</cp:revision>
  <dcterms:created xsi:type="dcterms:W3CDTF">2014-08-27T06:48:25Z</dcterms:created>
  <dcterms:modified xsi:type="dcterms:W3CDTF">2021-03-07T17:44:52Z</dcterms:modified>
</cp:coreProperties>
</file>