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Roboto Slab"/>
      <p:regular r:id="rId79"/>
      <p:bold r:id="rId80"/>
    </p:embeddedFont>
    <p:embeddedFont>
      <p:font typeface="Robot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boldItalic.fntdata"/><Relationship Id="rId83" Type="http://schemas.openxmlformats.org/officeDocument/2006/relationships/font" Target="fonts/Robot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Slab-bold.fntdata"/><Relationship Id="rId82" Type="http://schemas.openxmlformats.org/officeDocument/2006/relationships/font" Target="fonts/Roboto-bold.fntdata"/><Relationship Id="rId81"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Slab-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03a4b03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03a4b03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03a4b03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03a4b03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03a4b03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03a4b03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03a4b038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03a4b038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85230f77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85230f77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03a4b038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03a4b038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03a4b038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03a4b038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03a4b03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03a4b03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03a4b03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03a4b03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03a4b03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03a4b03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03a4b038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03a4b038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3a4b03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03a4b03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03a4b03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03a4b03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03a4b038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03a4b038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03a4b038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03a4b038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85230f7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85230f7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03a4b038e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03a4b038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information needed about the relationship between the shipyard owner and the truck drivers/owners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Truckers make money when they are moving </a:t>
            </a:r>
            <a:endParaRPr/>
          </a:p>
          <a:p>
            <a:pPr indent="-298450" lvl="0" marL="457200" rtl="0" algn="l">
              <a:spcBef>
                <a:spcPts val="0"/>
              </a:spcBef>
              <a:spcAft>
                <a:spcPts val="0"/>
              </a:spcAft>
              <a:buSzPts val="1100"/>
              <a:buChar char="-"/>
            </a:pPr>
            <a:r>
              <a:rPr lang="en"/>
              <a:t>Truck driver should reduce waiting time</a:t>
            </a:r>
            <a:endParaRPr/>
          </a:p>
          <a:p>
            <a:pPr indent="-298450" lvl="0" marL="457200" rtl="0" algn="l">
              <a:spcBef>
                <a:spcPts val="0"/>
              </a:spcBef>
              <a:spcAft>
                <a:spcPts val="0"/>
              </a:spcAft>
              <a:buSzPts val="1100"/>
              <a:buChar char="-"/>
            </a:pPr>
            <a:r>
              <a:rPr lang="en"/>
              <a:t>Should we take into account the wait time of trucks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03a4b038e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03a4b038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sure if we will be needing the other section for stakeholders.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Ship: Fast in and fast out</a:t>
            </a:r>
            <a:endParaRPr/>
          </a:p>
          <a:p>
            <a:pPr indent="-298450" lvl="0" marL="457200" rtl="0" algn="l">
              <a:spcBef>
                <a:spcPts val="0"/>
              </a:spcBef>
              <a:spcAft>
                <a:spcPts val="0"/>
              </a:spcAft>
              <a:buSzPts val="1100"/>
              <a:buChar char="-"/>
            </a:pPr>
            <a:r>
              <a:rPr lang="en"/>
              <a:t>Responsible for manifest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Security guards can be ignored in scope of the program (Remove)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04cde7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04cde7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03a4b038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03a4b038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03a4b038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03a4b038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add a scenario where the operator uses the “Note” function, its a freebee but should work in our favor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03a4b03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03a4b03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03a4b038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03a4b038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add a scenario where the operator uses the “Note” function, its a freebee but should work in our favor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03a4b038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03a4b038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03a4b038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03a4b038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03a4b038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03a4b038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03a4b038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03a4b038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03a4b038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03a4b038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03a4b038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03a4b038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03a4b038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03a4b038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85230f7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85230f7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985230f77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985230f77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03a4b03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03a4b03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85230f77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85230f77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85230f779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985230f779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985230f77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985230f77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85230f779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85230f779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985230f77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985230f77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985230f77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985230f77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985230f77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985230f77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985230f77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985230f77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77430b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77430b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604cde7c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604cde7c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03a4b03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03a4b03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604cde7c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604cde7c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604cde7cb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604cde7cb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981255df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981255df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981255df8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981255df8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981255df8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981255df8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981255df8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981255df8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985230f77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985230f77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977430bf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977430bf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985230f77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985230f77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985230f77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985230f77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03a4b038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03a4b038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985230f77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985230f7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977430bf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977430bf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https://softwareengineering.stackexchange.com/questions/241018/what-is-software-maintenance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977430bf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977430bf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977430bf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977430bf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977430bf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977430bf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977430bf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977430bf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977430bf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977430bf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977430bf7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977430bf7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603a4b038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603a4b038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603a4b038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603a4b038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03a4b03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03a4b03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603a4b038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603a4b038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603a4b038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603a4b038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603a4b038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603a4b038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977430bf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977430bf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03a4b03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03a4b03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03a4b038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03a4b038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ostco.com/hp-23.8%22-touchscreen-all-in-one-desktop---amd-ryzen-3-7320u---1080p---windows-11.product.4000148774.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www.cyberpowersystems.com/product/ups/avr/cp900avr/"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threatlocker.com/" TargetMode="External"/><Relationship Id="rId4" Type="http://schemas.openxmlformats.org/officeDocument/2006/relationships/hyperlink" Target="https://aws.amazon.com/backup/"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softwareengineering.stackexchange.com/questions/241018/what-is-software-maintenance" TargetMode="External"/><Relationship Id="rId4" Type="http://schemas.openxmlformats.org/officeDocument/2006/relationships/hyperlink" Target="https://softwareengineering.stackexchange.com/questions/134379/industry-averages-for-time-spent-on-maintenance" TargetMode="External"/><Relationship Id="rId10" Type="http://schemas.openxmlformats.org/officeDocument/2006/relationships/hyperlink" Target="https://www.xda-developers.com/windows-12/" TargetMode="External"/><Relationship Id="rId9" Type="http://schemas.openxmlformats.org/officeDocument/2006/relationships/hyperlink" Target="https://www.techtarget.com/searchdatacenter/definition/uninterruptible-power-supply" TargetMode="External"/><Relationship Id="rId5" Type="http://schemas.openxmlformats.org/officeDocument/2006/relationships/hyperlink" Target="https://www.threatlocker.com/" TargetMode="External"/><Relationship Id="rId6" Type="http://schemas.openxmlformats.org/officeDocument/2006/relationships/hyperlink" Target="https://aws.amazon.com/" TargetMode="External"/><Relationship Id="rId7" Type="http://schemas.openxmlformats.org/officeDocument/2006/relationships/hyperlink" Target="https://www.statista.com/chart/18819/worldwide-market-share-of-leading-cloud-infrastructure-service-providers/" TargetMode="External"/><Relationship Id="rId8" Type="http://schemas.openxmlformats.org/officeDocument/2006/relationships/hyperlink" Target="https://www.cyberpowersystems.com/product/ups/avr/cp900avr/"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resources.scrumalliance.org/Article/need-know-acceptance-criteria#:~:text=Acceptance%20criteria%20are%20defined%20as,quality%20of%20product%20backlog%20items." TargetMode="External"/><Relationship Id="rId4" Type="http://schemas.openxmlformats.org/officeDocument/2006/relationships/hyperlink" Target="https://docs.google.com/document/d/1zMtqj2j6mCqs4DdblHONaswqO5ivLuaOyyh85Vi6ovQ/edit?usp=sharin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Deckware Project Pitch</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Resolv LLC</a:t>
            </a:r>
            <a:endParaRPr/>
          </a:p>
        </p:txBody>
      </p:sp>
      <p:pic>
        <p:nvPicPr>
          <p:cNvPr id="65" name="Google Shape;65;p13"/>
          <p:cNvPicPr preferRelativeResize="0"/>
          <p:nvPr/>
        </p:nvPicPr>
        <p:blipFill>
          <a:blip r:embed="rId3">
            <a:alphaModFix/>
          </a:blip>
          <a:stretch>
            <a:fillRect/>
          </a:stretch>
        </p:blipFill>
        <p:spPr>
          <a:xfrm>
            <a:off x="3715638" y="285325"/>
            <a:ext cx="1712724" cy="150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Manifest Understanding (Cont.)</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The origin of the manifest file will be the lower left corner</a:t>
            </a:r>
            <a:endParaRPr/>
          </a:p>
          <a:p>
            <a:pPr indent="-304165" lvl="1" marL="914400" rtl="0" algn="l">
              <a:spcBef>
                <a:spcPts val="0"/>
              </a:spcBef>
              <a:spcAft>
                <a:spcPts val="0"/>
              </a:spcAft>
              <a:buSzPct val="100000"/>
              <a:buChar char="○"/>
            </a:pPr>
            <a:r>
              <a:rPr lang="en"/>
              <a:t>“Origin” being the {01, 01} coordinate</a:t>
            </a:r>
            <a:endParaRPr/>
          </a:p>
          <a:p>
            <a:pPr indent="-325755" lvl="0" marL="457200" rtl="0" algn="l">
              <a:spcBef>
                <a:spcPts val="0"/>
              </a:spcBef>
              <a:spcAft>
                <a:spcPts val="0"/>
              </a:spcAft>
              <a:buSzPct val="100000"/>
              <a:buChar char="●"/>
            </a:pPr>
            <a:r>
              <a:rPr lang="en"/>
              <a:t>Raw manifest container data will be represented like so: </a:t>
            </a:r>
            <a:r>
              <a:rPr lang="en" sz="1400"/>
              <a:t>[XX, YY], {Weight}, “Name”</a:t>
            </a:r>
            <a:endParaRPr/>
          </a:p>
          <a:p>
            <a:pPr indent="-304165" lvl="1" marL="914400" rtl="0" algn="l">
              <a:spcBef>
                <a:spcPts val="0"/>
              </a:spcBef>
              <a:spcAft>
                <a:spcPts val="0"/>
              </a:spcAft>
              <a:buSzPct val="100000"/>
              <a:buChar char="○"/>
            </a:pPr>
            <a:r>
              <a:rPr lang="en"/>
              <a:t>Name range is 1-256 characters</a:t>
            </a:r>
            <a:endParaRPr/>
          </a:p>
          <a:p>
            <a:pPr indent="-304165" lvl="1" marL="914400" rtl="0" algn="l">
              <a:spcBef>
                <a:spcPts val="0"/>
              </a:spcBef>
              <a:spcAft>
                <a:spcPts val="0"/>
              </a:spcAft>
              <a:buSzPct val="100000"/>
              <a:buChar char="○"/>
            </a:pPr>
            <a:r>
              <a:rPr lang="en"/>
              <a:t>‘NAN”, ‘UNUSED’ and ‘ ’ are restricted container descriptions</a:t>
            </a:r>
            <a:endParaRPr/>
          </a:p>
          <a:p>
            <a:pPr indent="-304165" lvl="1" marL="914400" rtl="0" algn="l">
              <a:spcBef>
                <a:spcPts val="0"/>
              </a:spcBef>
              <a:spcAft>
                <a:spcPts val="0"/>
              </a:spcAft>
              <a:buSzPct val="100000"/>
              <a:buChar char="○"/>
            </a:pPr>
            <a:r>
              <a:rPr lang="en"/>
              <a:t>Names are case sensitive, and allow any english character and number combination</a:t>
            </a:r>
            <a:endParaRPr/>
          </a:p>
          <a:p>
            <a:pPr indent="-304165" lvl="1" marL="914400" rtl="0" algn="l">
              <a:spcBef>
                <a:spcPts val="0"/>
              </a:spcBef>
              <a:spcAft>
                <a:spcPts val="0"/>
              </a:spcAft>
              <a:buSzPct val="100000"/>
              <a:buChar char="○"/>
            </a:pPr>
            <a:r>
              <a:rPr lang="en"/>
              <a:t>Existing names on a manifest cannot be edited by the application or operator (legal)</a:t>
            </a:r>
            <a:endParaRPr/>
          </a:p>
          <a:p>
            <a:pPr indent="-304165" lvl="1" marL="914400" rtl="0" algn="l">
              <a:spcBef>
                <a:spcPts val="0"/>
              </a:spcBef>
              <a:spcAft>
                <a:spcPts val="0"/>
              </a:spcAft>
              <a:buSzPct val="100000"/>
              <a:buChar char="○"/>
            </a:pPr>
            <a:r>
              <a:rPr lang="en"/>
              <a:t>Container mass can range from 0-99,999kg, not including the mass of the container</a:t>
            </a:r>
            <a:endParaRPr/>
          </a:p>
          <a:p>
            <a:pPr indent="-304164" lvl="2" marL="1371600" rtl="0" algn="l">
              <a:spcBef>
                <a:spcPts val="0"/>
              </a:spcBef>
              <a:spcAft>
                <a:spcPts val="0"/>
              </a:spcAft>
              <a:buSzPct val="100000"/>
              <a:buChar char="■"/>
            </a:pPr>
            <a:r>
              <a:rPr lang="en"/>
              <a:t>So 0kg would be an empty container</a:t>
            </a:r>
            <a:endParaRPr/>
          </a:p>
          <a:p>
            <a:pPr indent="-325755" lvl="0" marL="457200" rtl="0" algn="l">
              <a:spcBef>
                <a:spcPts val="0"/>
              </a:spcBef>
              <a:spcAft>
                <a:spcPts val="0"/>
              </a:spcAft>
              <a:buSzPct val="100000"/>
              <a:buChar char="●"/>
            </a:pPr>
            <a:r>
              <a:rPr lang="en"/>
              <a:t>When computing a solution, the original Manifest will be preserved while a new Manifest with “OUTBOUND” in its name will be created from a copy and put on the desktop.</a:t>
            </a:r>
            <a:endParaRPr/>
          </a:p>
          <a:p>
            <a:pPr indent="-325755" lvl="0" marL="457200" rtl="0" algn="l">
              <a:spcBef>
                <a:spcPts val="0"/>
              </a:spcBef>
              <a:spcAft>
                <a:spcPts val="0"/>
              </a:spcAft>
              <a:buSzPct val="100000"/>
              <a:buChar char="●"/>
            </a:pPr>
            <a:r>
              <a:rPr lang="en"/>
              <a:t>Containers with identical names will also always have the same mass value.</a:t>
            </a:r>
            <a:endParaRPr/>
          </a:p>
          <a:p>
            <a:pPr indent="-325755" lvl="0" marL="457200" rtl="0" algn="l">
              <a:spcBef>
                <a:spcPts val="0"/>
              </a:spcBef>
              <a:spcAft>
                <a:spcPts val="0"/>
              </a:spcAft>
              <a:buSzPct val="100000"/>
              <a:buChar char="●"/>
            </a:pPr>
            <a:r>
              <a:rPr lang="en"/>
              <a:t>If any manifest standards are beached, then file will fail to load.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 Understanding</a:t>
            </a:r>
            <a:endParaRPr/>
          </a:p>
        </p:txBody>
      </p:sp>
      <p:sp>
        <p:nvSpPr>
          <p:cNvPr id="126" name="Google Shape;126;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Logs are to be “hidden” from the operator, and not to be edited or viewed directly by the operator</a:t>
            </a:r>
            <a:endParaRPr/>
          </a:p>
          <a:p>
            <a:pPr indent="-342900" lvl="0" marL="457200" rtl="0" algn="l">
              <a:spcBef>
                <a:spcPts val="0"/>
              </a:spcBef>
              <a:spcAft>
                <a:spcPts val="0"/>
              </a:spcAft>
              <a:buSzPts val="1800"/>
              <a:buChar char="●"/>
            </a:pPr>
            <a:r>
              <a:rPr lang="en"/>
              <a:t>Actions Logged include:</a:t>
            </a:r>
            <a:endParaRPr/>
          </a:p>
          <a:p>
            <a:pPr indent="-317500" lvl="1" marL="914400" rtl="0" algn="l">
              <a:spcBef>
                <a:spcPts val="0"/>
              </a:spcBef>
              <a:spcAft>
                <a:spcPts val="0"/>
              </a:spcAft>
              <a:buSzPts val="1400"/>
              <a:buChar char="○"/>
            </a:pPr>
            <a:r>
              <a:rPr lang="en"/>
              <a:t>Loads/Unloads</a:t>
            </a:r>
            <a:endParaRPr/>
          </a:p>
          <a:p>
            <a:pPr indent="-317500" lvl="1" marL="914400" rtl="0" algn="l">
              <a:spcBef>
                <a:spcPts val="0"/>
              </a:spcBef>
              <a:spcAft>
                <a:spcPts val="0"/>
              </a:spcAft>
              <a:buSzPts val="1400"/>
              <a:buChar char="○"/>
            </a:pPr>
            <a:r>
              <a:rPr lang="en"/>
              <a:t>Clock ins/Clock Outs</a:t>
            </a:r>
            <a:endParaRPr/>
          </a:p>
          <a:p>
            <a:pPr indent="-317500" lvl="1" marL="914400" rtl="0" algn="l">
              <a:spcBef>
                <a:spcPts val="0"/>
              </a:spcBef>
              <a:spcAft>
                <a:spcPts val="0"/>
              </a:spcAft>
              <a:buSzPts val="1400"/>
              <a:buChar char="○"/>
            </a:pPr>
            <a:r>
              <a:rPr lang="en"/>
              <a:t>Manifest loads/edits/creations</a:t>
            </a:r>
            <a:endParaRPr/>
          </a:p>
          <a:p>
            <a:pPr indent="-317500" lvl="1" marL="914400" rtl="0" algn="l">
              <a:spcBef>
                <a:spcPts val="0"/>
              </a:spcBef>
              <a:spcAft>
                <a:spcPts val="0"/>
              </a:spcAft>
              <a:buSzPts val="1400"/>
              <a:buChar char="○"/>
            </a:pPr>
            <a:r>
              <a:rPr lang="en"/>
              <a:t>Custom Logs</a:t>
            </a:r>
            <a:endParaRPr/>
          </a:p>
          <a:p>
            <a:pPr indent="-342900" lvl="0" marL="457200" rtl="0" algn="l">
              <a:spcBef>
                <a:spcPts val="0"/>
              </a:spcBef>
              <a:spcAft>
                <a:spcPts val="0"/>
              </a:spcAft>
              <a:buSzPts val="1800"/>
              <a:buChar char="●"/>
            </a:pPr>
            <a:r>
              <a:rPr lang="en"/>
              <a:t>Custom logs can be made by the operator at any point when clocked in</a:t>
            </a:r>
            <a:endParaRPr/>
          </a:p>
          <a:p>
            <a:pPr indent="-317500" lvl="1" marL="914400" rtl="0" algn="l">
              <a:spcBef>
                <a:spcPts val="0"/>
              </a:spcBef>
              <a:spcAft>
                <a:spcPts val="0"/>
              </a:spcAft>
              <a:buSzPts val="1400"/>
              <a:buChar char="○"/>
            </a:pPr>
            <a:r>
              <a:rPr lang="en"/>
              <a:t>Operator will only have to put in a message, as time is taken from the system OS and the name being used will be the name of the clocked-in user</a:t>
            </a:r>
            <a:endParaRPr/>
          </a:p>
          <a:p>
            <a:pPr indent="-317500" lvl="1" marL="914400" rtl="0" algn="l">
              <a:spcBef>
                <a:spcPts val="0"/>
              </a:spcBef>
              <a:spcAft>
                <a:spcPts val="0"/>
              </a:spcAft>
              <a:buSzPts val="1400"/>
              <a:buChar char="○"/>
            </a:pPr>
            <a:r>
              <a:rPr lang="en"/>
              <a:t>Custom logs cannot be deleted. If a mistake is made, another log must be made to clarify the mistake.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 (Cont.)</a:t>
            </a:r>
            <a:endParaRPr/>
          </a:p>
        </p:txBody>
      </p:sp>
      <p:sp>
        <p:nvSpPr>
          <p:cNvPr id="132" name="Google Shape;132;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log file is created and used over the span of a year. (One log file represents an entire year)</a:t>
            </a:r>
            <a:endParaRPr/>
          </a:p>
          <a:p>
            <a:pPr indent="-317500" lvl="1" marL="914400" rtl="0" algn="l">
              <a:spcBef>
                <a:spcPts val="0"/>
              </a:spcBef>
              <a:spcAft>
                <a:spcPts val="0"/>
              </a:spcAft>
              <a:buSzPts val="1400"/>
              <a:buChar char="○"/>
            </a:pPr>
            <a:r>
              <a:rPr lang="en"/>
              <a:t>Even after reboots or other interruptions</a:t>
            </a:r>
            <a:endParaRPr/>
          </a:p>
          <a:p>
            <a:pPr indent="-317500" lvl="1" marL="914400" rtl="0" algn="l">
              <a:spcBef>
                <a:spcPts val="0"/>
              </a:spcBef>
              <a:spcAft>
                <a:spcPts val="0"/>
              </a:spcAft>
              <a:buSzPts val="1400"/>
              <a:buChar char="○"/>
            </a:pPr>
            <a:r>
              <a:rPr lang="en"/>
              <a:t>Application moves to another log file after December 24th</a:t>
            </a:r>
            <a:endParaRPr/>
          </a:p>
          <a:p>
            <a:pPr indent="-342900" lvl="0" marL="457200" rtl="0" algn="l">
              <a:spcBef>
                <a:spcPts val="0"/>
              </a:spcBef>
              <a:spcAft>
                <a:spcPts val="0"/>
              </a:spcAft>
              <a:buSzPts val="1800"/>
              <a:buChar char="●"/>
            </a:pPr>
            <a:r>
              <a:rPr lang="en"/>
              <a:t>Time and date for the log is taken from the system (OS)</a:t>
            </a:r>
            <a:endParaRPr/>
          </a:p>
          <a:p>
            <a:pPr indent="-317500" lvl="1" marL="914400" rtl="0" algn="l">
              <a:spcBef>
                <a:spcPts val="0"/>
              </a:spcBef>
              <a:spcAft>
                <a:spcPts val="0"/>
              </a:spcAft>
              <a:buSzPts val="1400"/>
              <a:buChar char="○"/>
            </a:pPr>
            <a:r>
              <a:rPr lang="en"/>
              <a:t>This will be in military time/24hr time</a:t>
            </a:r>
            <a:endParaRPr/>
          </a:p>
          <a:p>
            <a:pPr indent="-317500" lvl="1" marL="914400" rtl="0" algn="l">
              <a:spcBef>
                <a:spcPts val="0"/>
              </a:spcBef>
              <a:spcAft>
                <a:spcPts val="0"/>
              </a:spcAft>
              <a:buSzPts val="1400"/>
              <a:buChar char="○"/>
            </a:pPr>
            <a:r>
              <a:rPr lang="en"/>
              <a:t>Time Zone</a:t>
            </a:r>
            <a:r>
              <a:rPr lang="en"/>
              <a:t> will be PDT, as </a:t>
            </a:r>
            <a:endParaRPr/>
          </a:p>
          <a:p>
            <a:pPr indent="-342900" lvl="0" marL="457200" rtl="0" algn="l">
              <a:spcBef>
                <a:spcPts val="0"/>
              </a:spcBef>
              <a:spcAft>
                <a:spcPts val="0"/>
              </a:spcAft>
              <a:buSzPts val="1800"/>
              <a:buChar char="●"/>
            </a:pPr>
            <a:r>
              <a:rPr lang="en"/>
              <a:t>Format for a log-line will be as follows:</a:t>
            </a:r>
            <a:endParaRPr/>
          </a:p>
          <a:p>
            <a:pPr indent="-317500" lvl="1" marL="914400" rtl="0" algn="l">
              <a:spcBef>
                <a:spcPts val="0"/>
              </a:spcBef>
              <a:spcAft>
                <a:spcPts val="0"/>
              </a:spcAft>
              <a:buSzPts val="1400"/>
              <a:buChar char="○"/>
            </a:pPr>
            <a:r>
              <a:rPr lang="en"/>
              <a:t>Month, DD, YYYY: HH:MM &lt;Message&gt;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Understanding</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There is a buffer available with a 4x24 grid</a:t>
            </a:r>
            <a:endParaRPr/>
          </a:p>
          <a:p>
            <a:pPr indent="-342900" lvl="0" marL="457200" rtl="0" algn="l">
              <a:spcBef>
                <a:spcPts val="0"/>
              </a:spcBef>
              <a:spcAft>
                <a:spcPts val="0"/>
              </a:spcAft>
              <a:buSzPts val="1800"/>
              <a:buChar char="●"/>
            </a:pPr>
            <a:r>
              <a:rPr lang="en"/>
              <a:t>When moving containers, the manhattan distance is used to calculate cost from gridspot to gridspot</a:t>
            </a:r>
            <a:endParaRPr/>
          </a:p>
          <a:p>
            <a:pPr indent="-317500" lvl="1" marL="914400" rtl="0" algn="l">
              <a:spcBef>
                <a:spcPts val="0"/>
              </a:spcBef>
              <a:spcAft>
                <a:spcPts val="0"/>
              </a:spcAft>
              <a:buSzPts val="1400"/>
              <a:buChar char="○"/>
            </a:pPr>
            <a:r>
              <a:rPr lang="en"/>
              <a:t>Each move is 1 minute</a:t>
            </a:r>
            <a:endParaRPr/>
          </a:p>
          <a:p>
            <a:pPr indent="-342900" lvl="0" marL="457200" rtl="0" algn="l">
              <a:spcBef>
                <a:spcPts val="0"/>
              </a:spcBef>
              <a:spcAft>
                <a:spcPts val="0"/>
              </a:spcAft>
              <a:buSzPts val="1800"/>
              <a:buChar char="●"/>
            </a:pPr>
            <a:r>
              <a:rPr lang="en"/>
              <a:t>Buffer -&gt; Ship and vice-versa is 4 minutes</a:t>
            </a:r>
            <a:endParaRPr/>
          </a:p>
          <a:p>
            <a:pPr indent="-342900" lvl="0" marL="457200" rtl="0" algn="l">
              <a:spcBef>
                <a:spcPts val="0"/>
              </a:spcBef>
              <a:spcAft>
                <a:spcPts val="0"/>
              </a:spcAft>
              <a:buSzPts val="1800"/>
              <a:buChar char="●"/>
            </a:pPr>
            <a:r>
              <a:rPr lang="en"/>
              <a:t>Truck -&gt; Ship/Buffer is 2 minutes</a:t>
            </a:r>
            <a:endParaRPr/>
          </a:p>
          <a:p>
            <a:pPr indent="-317500" lvl="1" marL="914400" rtl="0" algn="l">
              <a:spcBef>
                <a:spcPts val="0"/>
              </a:spcBef>
              <a:spcAft>
                <a:spcPts val="0"/>
              </a:spcAft>
              <a:buSzPts val="1400"/>
              <a:buChar char="○"/>
            </a:pPr>
            <a:r>
              <a:rPr lang="en"/>
              <a:t>Container will always enter a “spot” above the most upper-right section of the buffer and upper-left section of the ship</a:t>
            </a:r>
            <a:endParaRPr/>
          </a:p>
          <a:p>
            <a:pPr indent="-342900" lvl="0" marL="457200" rtl="0" algn="l">
              <a:spcBef>
                <a:spcPts val="0"/>
              </a:spcBef>
              <a:spcAft>
                <a:spcPts val="0"/>
              </a:spcAft>
              <a:buSzPts val="1800"/>
              <a:buChar char="●"/>
            </a:pPr>
            <a:r>
              <a:rPr lang="en"/>
              <a:t>Containers can be temporarily stacked in the cargo ship 1 above max, but solution must fall within 12x8 grid</a:t>
            </a:r>
            <a:endParaRPr/>
          </a:p>
          <a:p>
            <a:pPr indent="-317500" lvl="1" marL="914400" rtl="0" algn="l">
              <a:spcBef>
                <a:spcPts val="0"/>
              </a:spcBef>
              <a:spcAft>
                <a:spcPts val="0"/>
              </a:spcAft>
              <a:buSzPts val="1400"/>
              <a:buChar char="○"/>
            </a:pPr>
            <a:r>
              <a:rPr lang="en"/>
              <a:t>Containers can be “moved around” a max stack of containers with no extra cost</a:t>
            </a:r>
            <a:endParaRPr/>
          </a:p>
          <a:p>
            <a:pPr indent="-342900" lvl="0" marL="457200" rtl="0" algn="l">
              <a:spcBef>
                <a:spcPts val="0"/>
              </a:spcBef>
              <a:spcAft>
                <a:spcPts val="0"/>
              </a:spcAft>
              <a:buSzPts val="1800"/>
              <a:buChar char="●"/>
            </a:pPr>
            <a:r>
              <a:rPr lang="en"/>
              <a:t>Containers will all be of the same size, 1 grid spot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59950" y="4804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Understanding (Cont.)</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container can temporarily be placed 1 spot above the max height of the manifest to reduce moving time</a:t>
            </a:r>
            <a:endParaRPr/>
          </a:p>
          <a:p>
            <a:pPr indent="-317500" lvl="1" marL="914400" rtl="0" algn="l">
              <a:spcBef>
                <a:spcPts val="0"/>
              </a:spcBef>
              <a:spcAft>
                <a:spcPts val="0"/>
              </a:spcAft>
              <a:buSzPts val="1400"/>
              <a:buChar char="○"/>
            </a:pPr>
            <a:r>
              <a:rPr lang="en"/>
              <a:t>However, the solution must all fit within the cargo ship.</a:t>
            </a:r>
            <a:endParaRPr/>
          </a:p>
          <a:p>
            <a:pPr indent="-342900" lvl="0" marL="457200" rtl="0" algn="l">
              <a:spcBef>
                <a:spcPts val="0"/>
              </a:spcBef>
              <a:spcAft>
                <a:spcPts val="0"/>
              </a:spcAft>
              <a:buSzPts val="1800"/>
              <a:buChar char="●"/>
            </a:pPr>
            <a:r>
              <a:rPr lang="en"/>
              <a:t>The containers may go around a max stack of containers if need be, with no extra time cost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Understanding</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definition of a “balanced” ship is to have one side of the ship weigh no more than 1.1x that of the other side</a:t>
            </a:r>
            <a:endParaRPr/>
          </a:p>
          <a:p>
            <a:pPr indent="-317500" lvl="1" marL="914400" rtl="0" algn="l">
              <a:spcBef>
                <a:spcPts val="0"/>
              </a:spcBef>
              <a:spcAft>
                <a:spcPts val="0"/>
              </a:spcAft>
              <a:buSzPts val="1400"/>
              <a:buChar char="○"/>
            </a:pPr>
            <a:r>
              <a:rPr lang="en"/>
              <a:t>This is the legal definition from Maritime Law.</a:t>
            </a:r>
            <a:endParaRPr/>
          </a:p>
          <a:p>
            <a:pPr indent="-342900" lvl="0" marL="457200" rtl="0" algn="l">
              <a:spcBef>
                <a:spcPts val="0"/>
              </a:spcBef>
              <a:spcAft>
                <a:spcPts val="0"/>
              </a:spcAft>
              <a:buSzPts val="1800"/>
              <a:buChar char="●"/>
            </a:pPr>
            <a:r>
              <a:rPr lang="en"/>
              <a:t>SIFT can be used to represent a goal state that will count as “passing”. </a:t>
            </a:r>
            <a:endParaRPr/>
          </a:p>
          <a:p>
            <a:pPr indent="-317500" lvl="1" marL="914400" rtl="0" algn="l">
              <a:spcBef>
                <a:spcPts val="0"/>
              </a:spcBef>
              <a:spcAft>
                <a:spcPts val="0"/>
              </a:spcAft>
              <a:buSzPts val="1400"/>
              <a:buChar char="○"/>
            </a:pPr>
            <a:r>
              <a:rPr lang="en"/>
              <a:t>If the program finds that differing to SIFT than true balancing would be a faster operation, then the program should use it.</a:t>
            </a:r>
            <a:endParaRPr/>
          </a:p>
          <a:p>
            <a:pPr indent="-317500" lvl="1" marL="914400" rtl="0" algn="l">
              <a:spcBef>
                <a:spcPts val="0"/>
              </a:spcBef>
              <a:spcAft>
                <a:spcPts val="0"/>
              </a:spcAft>
              <a:buSzPts val="1400"/>
              <a:buChar char="○"/>
            </a:pPr>
            <a:r>
              <a:rPr lang="en"/>
              <a:t>Though, it is mainly used in situations where it is “impossible” to reach the legal definition of a balanced cargo ship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Load/Unload Understanding</a:t>
            </a:r>
            <a:endParaRPr/>
          </a:p>
        </p:txBody>
      </p:sp>
      <p:sp>
        <p:nvSpPr>
          <p:cNvPr id="156" name="Google Shape;15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Operator will get to choose what gets loaded and unloaded, based on the info from a transfer list</a:t>
            </a:r>
            <a:endParaRPr/>
          </a:p>
          <a:p>
            <a:pPr indent="-317500" lvl="1" marL="914400" rtl="0" algn="l">
              <a:spcBef>
                <a:spcPts val="0"/>
              </a:spcBef>
              <a:spcAft>
                <a:spcPts val="0"/>
              </a:spcAft>
              <a:buSzPts val="1400"/>
              <a:buChar char="○"/>
            </a:pPr>
            <a:r>
              <a:rPr lang="en"/>
              <a:t>Transfer list comes from the head office</a:t>
            </a:r>
            <a:endParaRPr/>
          </a:p>
          <a:p>
            <a:pPr indent="-317500" lvl="1" marL="914400" rtl="0" algn="l">
              <a:spcBef>
                <a:spcPts val="0"/>
              </a:spcBef>
              <a:spcAft>
                <a:spcPts val="0"/>
              </a:spcAft>
              <a:buSzPts val="1400"/>
              <a:buChar char="○"/>
            </a:pPr>
            <a:r>
              <a:rPr lang="en"/>
              <a:t>Transfer list is human readable, and operator will input data themselves. The application will never interact with this info directly.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General Overview</a:t>
            </a:r>
            <a:endParaRPr/>
          </a:p>
        </p:txBody>
      </p:sp>
      <p:sp>
        <p:nvSpPr>
          <p:cNvPr id="162" name="Google Shape;162;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9"/>
          <p:cNvPicPr preferRelativeResize="0"/>
          <p:nvPr/>
        </p:nvPicPr>
        <p:blipFill>
          <a:blip r:embed="rId3">
            <a:alphaModFix/>
          </a:blip>
          <a:stretch>
            <a:fillRect/>
          </a:stretch>
        </p:blipFill>
        <p:spPr>
          <a:xfrm>
            <a:off x="1490050" y="1103638"/>
            <a:ext cx="6687800" cy="3851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Flow</a:t>
            </a:r>
            <a:endParaRPr/>
          </a:p>
        </p:txBody>
      </p:sp>
      <p:sp>
        <p:nvSpPr>
          <p:cNvPr id="169" name="Google Shape;169;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298425" y="717250"/>
            <a:ext cx="8668349" cy="4072975"/>
          </a:xfrm>
          <a:prstGeom prst="rect">
            <a:avLst/>
          </a:prstGeom>
          <a:noFill/>
          <a:ln>
            <a:noFill/>
          </a:ln>
        </p:spPr>
      </p:pic>
      <p:sp>
        <p:nvSpPr>
          <p:cNvPr id="171" name="Google Shape;171;p30"/>
          <p:cNvSpPr/>
          <p:nvPr/>
        </p:nvSpPr>
        <p:spPr>
          <a:xfrm>
            <a:off x="520475" y="1080175"/>
            <a:ext cx="1034400" cy="63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Inputs</a:t>
            </a:r>
            <a:endParaRPr/>
          </a:p>
        </p:txBody>
      </p:sp>
      <p:sp>
        <p:nvSpPr>
          <p:cNvPr id="177" name="Google Shape;177;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manifest, a file retrieved from email which will be available on the desktop</a:t>
            </a:r>
            <a:endParaRPr/>
          </a:p>
          <a:p>
            <a:pPr indent="-317500" lvl="1" marL="914400" rtl="0" algn="l">
              <a:spcBef>
                <a:spcPts val="0"/>
              </a:spcBef>
              <a:spcAft>
                <a:spcPts val="0"/>
              </a:spcAft>
              <a:buSzPts val="1400"/>
              <a:buChar char="○"/>
            </a:pPr>
            <a:r>
              <a:rPr lang="en"/>
              <a:t>Format of manifest:</a:t>
            </a:r>
            <a:endParaRPr/>
          </a:p>
          <a:p>
            <a:pPr indent="-317500" lvl="2" marL="1371600" rtl="0" algn="l">
              <a:spcBef>
                <a:spcPts val="0"/>
              </a:spcBef>
              <a:spcAft>
                <a:spcPts val="0"/>
              </a:spcAft>
              <a:buSzPts val="1400"/>
              <a:buChar char="■"/>
            </a:pPr>
            <a:r>
              <a:rPr lang="en"/>
              <a:t>ASCII text</a:t>
            </a:r>
            <a:endParaRPr/>
          </a:p>
          <a:p>
            <a:pPr indent="-317500" lvl="2" marL="1371600" rtl="0" algn="l">
              <a:spcBef>
                <a:spcPts val="0"/>
              </a:spcBef>
              <a:spcAft>
                <a:spcPts val="0"/>
              </a:spcAft>
              <a:buSzPts val="1400"/>
              <a:buChar char="■"/>
            </a:pPr>
            <a:r>
              <a:rPr lang="en"/>
              <a:t>One line per container</a:t>
            </a:r>
            <a:endParaRPr/>
          </a:p>
          <a:p>
            <a:pPr indent="-317500" lvl="2" marL="1371600" rtl="0" algn="l">
              <a:spcBef>
                <a:spcPts val="0"/>
              </a:spcBef>
              <a:spcAft>
                <a:spcPts val="0"/>
              </a:spcAft>
              <a:buSzPts val="1400"/>
              <a:buChar char="■"/>
            </a:pPr>
            <a:r>
              <a:rPr lang="en"/>
              <a:t>Fields are comma-</a:t>
            </a:r>
            <a:r>
              <a:rPr lang="en"/>
              <a:t>separated</a:t>
            </a:r>
            <a:endParaRPr/>
          </a:p>
          <a:p>
            <a:pPr indent="-317500" lvl="2" marL="1371600" rtl="0" algn="l">
              <a:spcBef>
                <a:spcPts val="0"/>
              </a:spcBef>
              <a:spcAft>
                <a:spcPts val="0"/>
              </a:spcAft>
              <a:buSzPts val="1400"/>
              <a:buChar char="■"/>
            </a:pPr>
            <a:r>
              <a:rPr lang="en"/>
              <a:t>Fields are:</a:t>
            </a:r>
            <a:endParaRPr/>
          </a:p>
          <a:p>
            <a:pPr indent="-317500" lvl="3" marL="1828800" rtl="0" algn="l">
              <a:spcBef>
                <a:spcPts val="0"/>
              </a:spcBef>
              <a:spcAft>
                <a:spcPts val="0"/>
              </a:spcAft>
              <a:buSzPts val="1400"/>
              <a:buChar char="●"/>
            </a:pPr>
            <a:r>
              <a:rPr lang="en"/>
              <a:t>Grid position of container as a two digit, comma-separated, x-position and y-position surrounded by </a:t>
            </a:r>
            <a:r>
              <a:rPr lang="en"/>
              <a:t>brackets</a:t>
            </a:r>
            <a:endParaRPr/>
          </a:p>
          <a:p>
            <a:pPr indent="-317500" lvl="3" marL="1828800" rtl="0" algn="l">
              <a:spcBef>
                <a:spcPts val="0"/>
              </a:spcBef>
              <a:spcAft>
                <a:spcPts val="0"/>
              </a:spcAft>
              <a:buSzPts val="1400"/>
              <a:buChar char="●"/>
            </a:pPr>
            <a:r>
              <a:rPr lang="en"/>
              <a:t>Weight of container in kilos as a five-digit number surrounded by curly brackets</a:t>
            </a:r>
            <a:endParaRPr/>
          </a:p>
          <a:p>
            <a:pPr indent="-317500" lvl="3" marL="1828800" rtl="0" algn="l">
              <a:spcBef>
                <a:spcPts val="0"/>
              </a:spcBef>
              <a:spcAft>
                <a:spcPts val="0"/>
              </a:spcAft>
              <a:buSzPts val="1400"/>
              <a:buChar char="●"/>
            </a:pPr>
            <a:r>
              <a:rPr lang="en"/>
              <a:t>English </a:t>
            </a:r>
            <a:r>
              <a:rPr lang="en"/>
              <a:t>section containing description of container contents as well as indicating an unused slot with “UNUSED” or an nonexistent slot with “NAN”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Restatement of the Problem</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customer owns a port in Long Beach and wants to optimize the time it takes for their crane operator employees to solve balancing and load/unloading tasks for cargo ships</a:t>
            </a:r>
            <a:endParaRPr/>
          </a:p>
          <a:p>
            <a:pPr indent="-317500" lvl="1" marL="914400" rtl="0" algn="l">
              <a:spcBef>
                <a:spcPts val="0"/>
              </a:spcBef>
              <a:spcAft>
                <a:spcPts val="0"/>
              </a:spcAft>
              <a:buSzPts val="1400"/>
              <a:buChar char="○"/>
            </a:pPr>
            <a:r>
              <a:rPr lang="en"/>
              <a:t>The customer makes money based off the number of containers moved and the number of ships are serviced</a:t>
            </a:r>
            <a:endParaRPr/>
          </a:p>
          <a:p>
            <a:pPr indent="-342900" lvl="0" marL="457200" rtl="0" algn="l">
              <a:spcBef>
                <a:spcPts val="0"/>
              </a:spcBef>
              <a:spcAft>
                <a:spcPts val="0"/>
              </a:spcAft>
              <a:buSzPts val="1800"/>
              <a:buChar char="●"/>
            </a:pPr>
            <a:r>
              <a:rPr lang="en"/>
              <a:t>The main goal of this program is to </a:t>
            </a:r>
            <a:r>
              <a:rPr b="1" lang="en"/>
              <a:t>simplify the tasks by automatically solving the balancing and load/unloading problems and display the solution to the operator in a way that is easy to understand</a:t>
            </a:r>
            <a:endParaRPr b="1"/>
          </a:p>
          <a:p>
            <a:pPr indent="-317500" lvl="1" marL="914400" rtl="0" algn="l">
              <a:spcBef>
                <a:spcPts val="0"/>
              </a:spcBef>
              <a:spcAft>
                <a:spcPts val="0"/>
              </a:spcAft>
              <a:buSzPts val="1400"/>
              <a:buChar char="○"/>
            </a:pPr>
            <a:r>
              <a:rPr lang="en"/>
              <a:t>As a result, more ships will be serviced, meaning more money for the customer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Inputs</a:t>
            </a:r>
            <a:endParaRPr/>
          </a:p>
        </p:txBody>
      </p:sp>
      <p:sp>
        <p:nvSpPr>
          <p:cNvPr id="183" name="Google Shape;183;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system time from the Windows API</a:t>
            </a:r>
            <a:endParaRPr/>
          </a:p>
          <a:p>
            <a:pPr indent="-317500" lvl="1" marL="914400" rtl="0" algn="l">
              <a:spcBef>
                <a:spcPts val="0"/>
              </a:spcBef>
              <a:spcAft>
                <a:spcPts val="0"/>
              </a:spcAft>
              <a:buSzPts val="1400"/>
              <a:buChar char="○"/>
            </a:pPr>
            <a:r>
              <a:rPr lang="en"/>
              <a:t>SYSTEMTIME structure:</a:t>
            </a:r>
            <a:endParaRPr/>
          </a:p>
          <a:p>
            <a:pPr indent="-317500" lvl="2" marL="1371600" rtl="0" algn="l">
              <a:spcBef>
                <a:spcPts val="0"/>
              </a:spcBef>
              <a:spcAft>
                <a:spcPts val="0"/>
              </a:spcAft>
              <a:buSzPts val="1400"/>
              <a:buChar char="■"/>
            </a:pPr>
            <a:r>
              <a:rPr lang="en"/>
              <a:t>wYear</a:t>
            </a:r>
            <a:endParaRPr/>
          </a:p>
          <a:p>
            <a:pPr indent="-317500" lvl="2" marL="1371600" rtl="0" algn="l">
              <a:spcBef>
                <a:spcPts val="0"/>
              </a:spcBef>
              <a:spcAft>
                <a:spcPts val="0"/>
              </a:spcAft>
              <a:buSzPts val="1400"/>
              <a:buChar char="■"/>
            </a:pPr>
            <a:r>
              <a:rPr lang="en"/>
              <a:t>wMonth</a:t>
            </a:r>
            <a:endParaRPr/>
          </a:p>
          <a:p>
            <a:pPr indent="-317500" lvl="2" marL="1371600" rtl="0" algn="l">
              <a:spcBef>
                <a:spcPts val="0"/>
              </a:spcBef>
              <a:spcAft>
                <a:spcPts val="0"/>
              </a:spcAft>
              <a:buSzPts val="1400"/>
              <a:buChar char="■"/>
            </a:pPr>
            <a:r>
              <a:rPr lang="en"/>
              <a:t>wDay</a:t>
            </a:r>
            <a:endParaRPr/>
          </a:p>
          <a:p>
            <a:pPr indent="-317500" lvl="2" marL="1371600" rtl="0" algn="l">
              <a:spcBef>
                <a:spcPts val="0"/>
              </a:spcBef>
              <a:spcAft>
                <a:spcPts val="0"/>
              </a:spcAft>
              <a:buSzPts val="1400"/>
              <a:buChar char="■"/>
            </a:pPr>
            <a:r>
              <a:rPr lang="en"/>
              <a:t>wHour</a:t>
            </a:r>
            <a:endParaRPr/>
          </a:p>
          <a:p>
            <a:pPr indent="-317500" lvl="2" marL="1371600" rtl="0" algn="l">
              <a:spcBef>
                <a:spcPts val="0"/>
              </a:spcBef>
              <a:spcAft>
                <a:spcPts val="0"/>
              </a:spcAft>
              <a:buSzPts val="1400"/>
              <a:buChar char="■"/>
            </a:pPr>
            <a:r>
              <a:rPr lang="en"/>
              <a:t>wMinute</a:t>
            </a:r>
            <a:endParaRPr/>
          </a:p>
          <a:p>
            <a:pPr indent="-317500" lvl="2" marL="1371600" rtl="0" algn="l">
              <a:spcBef>
                <a:spcPts val="0"/>
              </a:spcBef>
              <a:spcAft>
                <a:spcPts val="0"/>
              </a:spcAft>
              <a:buSzPts val="1400"/>
              <a:buChar char="■"/>
            </a:pPr>
            <a:r>
              <a:rPr lang="en"/>
              <a:t>wSecond</a:t>
            </a:r>
            <a:endParaRPr/>
          </a:p>
          <a:p>
            <a:pPr indent="-342900" lvl="0" marL="457200" rtl="0" algn="l">
              <a:spcBef>
                <a:spcPts val="0"/>
              </a:spcBef>
              <a:spcAft>
                <a:spcPts val="0"/>
              </a:spcAft>
              <a:buSzPts val="1800"/>
              <a:buChar char="●"/>
            </a:pPr>
            <a:r>
              <a:rPr lang="en"/>
              <a:t>The </a:t>
            </a:r>
            <a:r>
              <a:rPr lang="en"/>
              <a:t>keyboard</a:t>
            </a:r>
            <a:r>
              <a:rPr lang="en"/>
              <a:t> input</a:t>
            </a:r>
            <a:endParaRPr/>
          </a:p>
          <a:p>
            <a:pPr indent="-317500" lvl="1" marL="914400" rtl="0" algn="l">
              <a:spcBef>
                <a:spcPts val="0"/>
              </a:spcBef>
              <a:spcAft>
                <a:spcPts val="0"/>
              </a:spcAft>
              <a:buSzPts val="1400"/>
              <a:buChar char="○"/>
            </a:pPr>
            <a:r>
              <a:rPr lang="en"/>
              <a:t>Roman alphabet</a:t>
            </a:r>
            <a:endParaRPr/>
          </a:p>
          <a:p>
            <a:pPr indent="-317500" lvl="1" marL="914400" rtl="0" algn="l">
              <a:spcBef>
                <a:spcPts val="0"/>
              </a:spcBef>
              <a:spcAft>
                <a:spcPts val="0"/>
              </a:spcAft>
              <a:buSzPts val="1400"/>
              <a:buChar char="○"/>
            </a:pPr>
            <a:r>
              <a:rPr lang="en"/>
              <a:t>QWERTY layout</a:t>
            </a:r>
            <a:endParaRPr/>
          </a:p>
          <a:p>
            <a:pPr indent="-317500" lvl="1" marL="914400" rtl="0" algn="l">
              <a:spcBef>
                <a:spcPts val="0"/>
              </a:spcBef>
              <a:spcAft>
                <a:spcPts val="0"/>
              </a:spcAft>
              <a:buSzPts val="1400"/>
              <a:buChar char="○"/>
            </a:pPr>
            <a:r>
              <a:rPr lang="en"/>
              <a:t>ASCII text as binary data </a:t>
            </a:r>
            <a:r>
              <a:rPr lang="en"/>
              <a:t>corresponding</a:t>
            </a:r>
            <a:r>
              <a:rPr lang="en"/>
              <a:t> to individual key presses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Inputs</a:t>
            </a:r>
            <a:endParaRPr/>
          </a:p>
        </p:txBody>
      </p:sp>
      <p:sp>
        <p:nvSpPr>
          <p:cNvPr id="189" name="Google Shape;189;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mouse input</a:t>
            </a:r>
            <a:endParaRPr/>
          </a:p>
          <a:p>
            <a:pPr indent="-317500" lvl="1" marL="914400" rtl="0" algn="l">
              <a:spcBef>
                <a:spcPts val="0"/>
              </a:spcBef>
              <a:spcAft>
                <a:spcPts val="0"/>
              </a:spcAft>
              <a:buSzPts val="1400"/>
              <a:buChar char="○"/>
            </a:pPr>
            <a:r>
              <a:rPr lang="en"/>
              <a:t>Pointer motion corresponding to mouse motion</a:t>
            </a:r>
            <a:endParaRPr/>
          </a:p>
          <a:p>
            <a:pPr indent="-317500" lvl="1" marL="914400" rtl="0" algn="l">
              <a:spcBef>
                <a:spcPts val="0"/>
              </a:spcBef>
              <a:spcAft>
                <a:spcPts val="0"/>
              </a:spcAft>
              <a:buSzPts val="1400"/>
              <a:buChar char="○"/>
            </a:pPr>
            <a:r>
              <a:rPr lang="en"/>
              <a:t>Selection corresponding to left button click</a:t>
            </a:r>
            <a:endParaRPr/>
          </a:p>
          <a:p>
            <a:pPr indent="-342900" lvl="0" marL="457200" rtl="0" algn="l">
              <a:spcBef>
                <a:spcPts val="0"/>
              </a:spcBef>
              <a:spcAft>
                <a:spcPts val="0"/>
              </a:spcAft>
              <a:buSzPts val="1800"/>
              <a:buChar char="●"/>
            </a:pPr>
            <a:r>
              <a:rPr lang="en"/>
              <a:t>System power from the Windows event log</a:t>
            </a:r>
            <a:endParaRPr/>
          </a:p>
          <a:p>
            <a:pPr indent="-317500" lvl="1" marL="914400" rtl="0" algn="l">
              <a:spcBef>
                <a:spcPts val="0"/>
              </a:spcBef>
              <a:spcAft>
                <a:spcPts val="0"/>
              </a:spcAft>
              <a:buSzPts val="1400"/>
              <a:buChar char="○"/>
            </a:pPr>
            <a:r>
              <a:rPr lang="en"/>
              <a:t>Events:</a:t>
            </a:r>
            <a:endParaRPr/>
          </a:p>
          <a:p>
            <a:pPr indent="-317500" lvl="2" marL="1371600" rtl="0" algn="l">
              <a:spcBef>
                <a:spcPts val="0"/>
              </a:spcBef>
              <a:spcAft>
                <a:spcPts val="0"/>
              </a:spcAft>
              <a:buSzPts val="1400"/>
              <a:buChar char="■"/>
            </a:pPr>
            <a:r>
              <a:rPr lang="en"/>
              <a:t>Boot</a:t>
            </a:r>
            <a:endParaRPr/>
          </a:p>
          <a:p>
            <a:pPr indent="-317500" lvl="2" marL="1371600" rtl="0" algn="l">
              <a:spcBef>
                <a:spcPts val="0"/>
              </a:spcBef>
              <a:spcAft>
                <a:spcPts val="0"/>
              </a:spcAft>
              <a:buSzPts val="1400"/>
              <a:buChar char="■"/>
            </a:pPr>
            <a:r>
              <a:rPr lang="en"/>
              <a:t>Shutdown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Outputs</a:t>
            </a:r>
            <a:endParaRPr/>
          </a:p>
        </p:txBody>
      </p:sp>
      <p:sp>
        <p:nvSpPr>
          <p:cNvPr id="195" name="Google Shape;195;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 outbound manifest. This is placed on the desktop after balancing, loading, and/or unloading are completed.</a:t>
            </a:r>
            <a:endParaRPr/>
          </a:p>
          <a:p>
            <a:pPr indent="-317500" lvl="1" marL="914400" rtl="0" algn="l">
              <a:spcBef>
                <a:spcPts val="0"/>
              </a:spcBef>
              <a:spcAft>
                <a:spcPts val="0"/>
              </a:spcAft>
              <a:buSzPts val="1400"/>
              <a:buChar char="○"/>
            </a:pPr>
            <a:r>
              <a:rPr lang="en"/>
              <a:t>It reflects the new state of the bay after all requested operations have been performed</a:t>
            </a:r>
            <a:endParaRPr/>
          </a:p>
          <a:p>
            <a:pPr indent="-317500" lvl="1" marL="914400" rtl="0" algn="l">
              <a:spcBef>
                <a:spcPts val="0"/>
              </a:spcBef>
              <a:spcAft>
                <a:spcPts val="0"/>
              </a:spcAft>
              <a:buSzPts val="1400"/>
              <a:buChar char="○"/>
            </a:pPr>
            <a:r>
              <a:rPr lang="en"/>
              <a:t>Format of manifest:</a:t>
            </a:r>
            <a:endParaRPr/>
          </a:p>
          <a:p>
            <a:pPr indent="-317500" lvl="2" marL="1371600" rtl="0" algn="l">
              <a:spcBef>
                <a:spcPts val="0"/>
              </a:spcBef>
              <a:spcAft>
                <a:spcPts val="0"/>
              </a:spcAft>
              <a:buSzPts val="1400"/>
              <a:buChar char="■"/>
            </a:pPr>
            <a:r>
              <a:rPr lang="en"/>
              <a:t>ASCII text</a:t>
            </a:r>
            <a:endParaRPr/>
          </a:p>
          <a:p>
            <a:pPr indent="-317500" lvl="2" marL="1371600" rtl="0" algn="l">
              <a:spcBef>
                <a:spcPts val="0"/>
              </a:spcBef>
              <a:spcAft>
                <a:spcPts val="0"/>
              </a:spcAft>
              <a:buSzPts val="1400"/>
              <a:buChar char="■"/>
            </a:pPr>
            <a:r>
              <a:rPr lang="en"/>
              <a:t>One line per container</a:t>
            </a:r>
            <a:endParaRPr/>
          </a:p>
          <a:p>
            <a:pPr indent="-317500" lvl="2" marL="1371600" rtl="0" algn="l">
              <a:spcBef>
                <a:spcPts val="0"/>
              </a:spcBef>
              <a:spcAft>
                <a:spcPts val="0"/>
              </a:spcAft>
              <a:buSzPts val="1400"/>
              <a:buChar char="■"/>
            </a:pPr>
            <a:r>
              <a:rPr lang="en"/>
              <a:t>Fields are comma-separated</a:t>
            </a:r>
            <a:endParaRPr/>
          </a:p>
          <a:p>
            <a:pPr indent="-317500" lvl="2" marL="1371600" rtl="0" algn="l">
              <a:spcBef>
                <a:spcPts val="0"/>
              </a:spcBef>
              <a:spcAft>
                <a:spcPts val="0"/>
              </a:spcAft>
              <a:buSzPts val="1400"/>
              <a:buChar char="■"/>
            </a:pPr>
            <a:r>
              <a:rPr lang="en"/>
              <a:t>Fields are</a:t>
            </a:r>
            <a:endParaRPr/>
          </a:p>
          <a:p>
            <a:pPr indent="-317500" lvl="3" marL="1828800" rtl="0" algn="l">
              <a:spcBef>
                <a:spcPts val="0"/>
              </a:spcBef>
              <a:spcAft>
                <a:spcPts val="0"/>
              </a:spcAft>
              <a:buSzPts val="1400"/>
              <a:buChar char="●"/>
            </a:pPr>
            <a:r>
              <a:rPr lang="en"/>
              <a:t>Grid position of container as a two-digit, comma-separated, x-position and y-position </a:t>
            </a:r>
            <a:r>
              <a:rPr lang="en"/>
              <a:t>surrounded</a:t>
            </a:r>
            <a:r>
              <a:rPr lang="en"/>
              <a:t> by brackets</a:t>
            </a:r>
            <a:endParaRPr/>
          </a:p>
          <a:p>
            <a:pPr indent="-317500" lvl="3" marL="1828800" rtl="0" algn="l">
              <a:spcBef>
                <a:spcPts val="0"/>
              </a:spcBef>
              <a:spcAft>
                <a:spcPts val="0"/>
              </a:spcAft>
              <a:buSzPts val="1400"/>
              <a:buChar char="●"/>
            </a:pPr>
            <a:r>
              <a:rPr lang="en"/>
              <a:t>Weight of container in kilos as a five-digit number surrounded by curly brackets</a:t>
            </a:r>
            <a:endParaRPr/>
          </a:p>
          <a:p>
            <a:pPr indent="-317500" lvl="3" marL="1828800" rtl="0" algn="l">
              <a:spcBef>
                <a:spcPts val="0"/>
              </a:spcBef>
              <a:spcAft>
                <a:spcPts val="0"/>
              </a:spcAft>
              <a:buSzPts val="1400"/>
              <a:buChar char="●"/>
            </a:pPr>
            <a:r>
              <a:rPr lang="en"/>
              <a:t>English section containing description of container contents as well as indicating an unused slot with “UNUSED” or a nonexistent slot with “NAN”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Outputs</a:t>
            </a:r>
            <a:endParaRPr/>
          </a:p>
        </p:txBody>
      </p:sp>
      <p:sp>
        <p:nvSpPr>
          <p:cNvPr id="201" name="Google Shape;201;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GUI</a:t>
            </a:r>
            <a:endParaRPr/>
          </a:p>
          <a:p>
            <a:pPr indent="-317500" lvl="1" marL="914400" rtl="0" algn="l">
              <a:spcBef>
                <a:spcPts val="0"/>
              </a:spcBef>
              <a:spcAft>
                <a:spcPts val="0"/>
              </a:spcAft>
              <a:buSzPts val="1400"/>
              <a:buChar char="○"/>
            </a:pPr>
            <a:r>
              <a:rPr lang="en"/>
              <a:t>Displayed to the all-in-one PC monitor</a:t>
            </a:r>
            <a:endParaRPr/>
          </a:p>
          <a:p>
            <a:pPr indent="-317500" lvl="1" marL="914400" rtl="0" algn="l">
              <a:spcBef>
                <a:spcPts val="0"/>
              </a:spcBef>
              <a:spcAft>
                <a:spcPts val="0"/>
              </a:spcAft>
              <a:buSzPts val="1400"/>
              <a:buChar char="○"/>
            </a:pPr>
            <a:r>
              <a:rPr lang="en"/>
              <a:t>Operator sign in</a:t>
            </a:r>
            <a:endParaRPr/>
          </a:p>
          <a:p>
            <a:pPr indent="-317500" lvl="2" marL="1371600" rtl="0" algn="l">
              <a:spcBef>
                <a:spcPts val="0"/>
              </a:spcBef>
              <a:spcAft>
                <a:spcPts val="0"/>
              </a:spcAft>
              <a:buSzPts val="1400"/>
              <a:buChar char="■"/>
            </a:pPr>
            <a:r>
              <a:rPr lang="en"/>
              <a:t>Text box</a:t>
            </a:r>
            <a:endParaRPr/>
          </a:p>
          <a:p>
            <a:pPr indent="-317500" lvl="2" marL="1371600" rtl="0" algn="l">
              <a:spcBef>
                <a:spcPts val="0"/>
              </a:spcBef>
              <a:spcAft>
                <a:spcPts val="0"/>
              </a:spcAft>
              <a:buSzPts val="1400"/>
              <a:buChar char="■"/>
            </a:pPr>
            <a:r>
              <a:rPr lang="en"/>
              <a:t>Submit button</a:t>
            </a:r>
            <a:endParaRPr/>
          </a:p>
          <a:p>
            <a:pPr indent="-317500" lvl="1" marL="914400" rtl="0" algn="l">
              <a:spcBef>
                <a:spcPts val="0"/>
              </a:spcBef>
              <a:spcAft>
                <a:spcPts val="0"/>
              </a:spcAft>
              <a:buSzPts val="1400"/>
              <a:buChar char="○"/>
            </a:pPr>
            <a:r>
              <a:rPr lang="en"/>
              <a:t>Manifest file upload</a:t>
            </a:r>
            <a:endParaRPr/>
          </a:p>
          <a:p>
            <a:pPr indent="-317500" lvl="2" marL="1371600" rtl="0" algn="l">
              <a:spcBef>
                <a:spcPts val="0"/>
              </a:spcBef>
              <a:spcAft>
                <a:spcPts val="0"/>
              </a:spcAft>
              <a:buSzPts val="1400"/>
              <a:buChar char="■"/>
            </a:pPr>
            <a:r>
              <a:rPr lang="en"/>
              <a:t>Windows file explorer</a:t>
            </a:r>
            <a:endParaRPr/>
          </a:p>
          <a:p>
            <a:pPr indent="-317500" lvl="1" marL="914400" rtl="0" algn="l">
              <a:spcBef>
                <a:spcPts val="0"/>
              </a:spcBef>
              <a:spcAft>
                <a:spcPts val="0"/>
              </a:spcAft>
              <a:buSzPts val="1400"/>
              <a:buChar char="○"/>
            </a:pPr>
            <a:r>
              <a:rPr lang="en"/>
              <a:t>Manifest data display</a:t>
            </a:r>
            <a:endParaRPr/>
          </a:p>
          <a:p>
            <a:pPr indent="-317500" lvl="1" marL="914400" rtl="0" algn="l">
              <a:spcBef>
                <a:spcPts val="0"/>
              </a:spcBef>
              <a:spcAft>
                <a:spcPts val="0"/>
              </a:spcAft>
              <a:buSzPts val="1400"/>
              <a:buChar char="○"/>
            </a:pPr>
            <a:r>
              <a:rPr lang="en"/>
              <a:t>Load/unload and balancing selection buttons</a:t>
            </a:r>
            <a:endParaRPr/>
          </a:p>
          <a:p>
            <a:pPr indent="-317500" lvl="1" marL="914400" rtl="0" algn="l">
              <a:spcBef>
                <a:spcPts val="0"/>
              </a:spcBef>
              <a:spcAft>
                <a:spcPts val="0"/>
              </a:spcAft>
              <a:buSzPts val="1400"/>
              <a:buChar char="○"/>
            </a:pPr>
            <a:r>
              <a:rPr lang="en"/>
              <a:t>Create container button</a:t>
            </a:r>
            <a:endParaRPr/>
          </a:p>
          <a:p>
            <a:pPr indent="-317500" lvl="1" marL="914400" rtl="0" algn="l">
              <a:spcBef>
                <a:spcPts val="0"/>
              </a:spcBef>
              <a:spcAft>
                <a:spcPts val="0"/>
              </a:spcAft>
              <a:buSzPts val="1400"/>
              <a:buChar char="○"/>
            </a:pPr>
            <a:r>
              <a:rPr lang="en"/>
              <a:t>Animation of operator moves</a:t>
            </a:r>
            <a:endParaRPr/>
          </a:p>
          <a:p>
            <a:pPr indent="-317500" lvl="1" marL="914400" rtl="0" algn="l">
              <a:spcBef>
                <a:spcPts val="0"/>
              </a:spcBef>
              <a:spcAft>
                <a:spcPts val="0"/>
              </a:spcAft>
              <a:buSzPts val="1400"/>
              <a:buChar char="○"/>
            </a:pPr>
            <a:r>
              <a:rPr lang="en"/>
              <a:t>Send updated manifest to captain reminder window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Outputs</a:t>
            </a:r>
            <a:endParaRPr/>
          </a:p>
        </p:txBody>
      </p:sp>
      <p:sp>
        <p:nvSpPr>
          <p:cNvPr id="207" name="Google Shape;207;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Logs, a .txt file located in an area hidden from the operator </a:t>
            </a:r>
            <a:endParaRPr/>
          </a:p>
          <a:p>
            <a:pPr indent="-310832" lvl="1" marL="914400" rtl="0" algn="l">
              <a:spcBef>
                <a:spcPts val="0"/>
              </a:spcBef>
              <a:spcAft>
                <a:spcPts val="0"/>
              </a:spcAft>
              <a:buSzPct val="100000"/>
              <a:buChar char="○"/>
            </a:pPr>
            <a:r>
              <a:rPr lang="en"/>
              <a:t>Format of logs</a:t>
            </a:r>
            <a:endParaRPr/>
          </a:p>
          <a:p>
            <a:pPr indent="-310832" lvl="2" marL="1371600" rtl="0" algn="l">
              <a:spcBef>
                <a:spcPts val="0"/>
              </a:spcBef>
              <a:spcAft>
                <a:spcPts val="0"/>
              </a:spcAft>
              <a:buSzPct val="100000"/>
              <a:buChar char="■"/>
            </a:pPr>
            <a:r>
              <a:rPr lang="en"/>
              <a:t>ASCII text</a:t>
            </a:r>
            <a:endParaRPr/>
          </a:p>
          <a:p>
            <a:pPr indent="-310832" lvl="2" marL="1371600" rtl="0" algn="l">
              <a:spcBef>
                <a:spcPts val="0"/>
              </a:spcBef>
              <a:spcAft>
                <a:spcPts val="0"/>
              </a:spcAft>
              <a:buSzPct val="100000"/>
              <a:buChar char="■"/>
            </a:pPr>
            <a:r>
              <a:rPr lang="en"/>
              <a:t>One line per log</a:t>
            </a:r>
            <a:endParaRPr/>
          </a:p>
          <a:p>
            <a:pPr indent="-310832" lvl="2" marL="1371600" rtl="0" algn="l">
              <a:spcBef>
                <a:spcPts val="0"/>
              </a:spcBef>
              <a:spcAft>
                <a:spcPts val="0"/>
              </a:spcAft>
              <a:buSzPct val="100000"/>
              <a:buChar char="■"/>
            </a:pPr>
            <a:r>
              <a:rPr lang="en"/>
              <a:t>Fields are</a:t>
            </a:r>
            <a:endParaRPr/>
          </a:p>
          <a:p>
            <a:pPr indent="-310832" lvl="3" marL="1828800" rtl="0" algn="l">
              <a:spcBef>
                <a:spcPts val="0"/>
              </a:spcBef>
              <a:spcAft>
                <a:spcPts val="0"/>
              </a:spcAft>
              <a:buSzPct val="100000"/>
              <a:buChar char="●"/>
            </a:pPr>
            <a:r>
              <a:rPr lang="en"/>
              <a:t>Month in plain english</a:t>
            </a:r>
            <a:endParaRPr/>
          </a:p>
          <a:p>
            <a:pPr indent="-310832" lvl="3" marL="1828800" rtl="0" algn="l">
              <a:spcBef>
                <a:spcPts val="0"/>
              </a:spcBef>
              <a:spcAft>
                <a:spcPts val="0"/>
              </a:spcAft>
              <a:buSzPct val="100000"/>
              <a:buChar char="●"/>
            </a:pPr>
            <a:r>
              <a:rPr lang="en"/>
              <a:t>Day as a 1-2  digit ordinal number</a:t>
            </a:r>
            <a:endParaRPr/>
          </a:p>
          <a:p>
            <a:pPr indent="-310832" lvl="3" marL="1828800" rtl="0" algn="l">
              <a:spcBef>
                <a:spcPts val="0"/>
              </a:spcBef>
              <a:spcAft>
                <a:spcPts val="0"/>
              </a:spcAft>
              <a:buSzPct val="100000"/>
              <a:buChar char="●"/>
            </a:pPr>
            <a:r>
              <a:rPr lang="en"/>
              <a:t>Year as a 4 digit number</a:t>
            </a:r>
            <a:endParaRPr/>
          </a:p>
          <a:p>
            <a:pPr indent="-310832" lvl="3" marL="1828800" rtl="0" algn="l">
              <a:spcBef>
                <a:spcPts val="0"/>
              </a:spcBef>
              <a:spcAft>
                <a:spcPts val="0"/>
              </a:spcAft>
              <a:buSzPct val="100000"/>
              <a:buChar char="●"/>
            </a:pPr>
            <a:r>
              <a:rPr lang="en"/>
              <a:t>Hour out of 24 as a 2 digit number</a:t>
            </a:r>
            <a:endParaRPr/>
          </a:p>
          <a:p>
            <a:pPr indent="-310832" lvl="3" marL="1828800" rtl="0" algn="l">
              <a:spcBef>
                <a:spcPts val="0"/>
              </a:spcBef>
              <a:spcAft>
                <a:spcPts val="0"/>
              </a:spcAft>
              <a:buSzPct val="100000"/>
              <a:buChar char="●"/>
            </a:pPr>
            <a:r>
              <a:rPr lang="en"/>
              <a:t>Minute as a 2 digit number</a:t>
            </a:r>
            <a:endParaRPr/>
          </a:p>
          <a:p>
            <a:pPr indent="-310832" lvl="3" marL="1828800" rtl="0" algn="l">
              <a:spcBef>
                <a:spcPts val="0"/>
              </a:spcBef>
              <a:spcAft>
                <a:spcPts val="0"/>
              </a:spcAft>
              <a:buSzPct val="100000"/>
              <a:buChar char="●"/>
            </a:pPr>
            <a:r>
              <a:rPr lang="en"/>
              <a:t>Message in plain english</a:t>
            </a:r>
            <a:endParaRPr/>
          </a:p>
          <a:p>
            <a:pPr indent="-310832" lvl="4" marL="2286000" rtl="0" algn="l">
              <a:spcBef>
                <a:spcPts val="0"/>
              </a:spcBef>
              <a:spcAft>
                <a:spcPts val="0"/>
              </a:spcAft>
              <a:buSzPct val="100000"/>
              <a:buChar char="○"/>
            </a:pPr>
            <a:r>
              <a:rPr lang="en"/>
              <a:t>Loads/Unloads</a:t>
            </a:r>
            <a:endParaRPr/>
          </a:p>
          <a:p>
            <a:pPr indent="-310832" lvl="4" marL="2286000" rtl="0" algn="l">
              <a:spcBef>
                <a:spcPts val="0"/>
              </a:spcBef>
              <a:spcAft>
                <a:spcPts val="0"/>
              </a:spcAft>
              <a:buSzPct val="100000"/>
              <a:buChar char="○"/>
            </a:pPr>
            <a:r>
              <a:rPr lang="en"/>
              <a:t>Clock ins/Clock Outs</a:t>
            </a:r>
            <a:endParaRPr/>
          </a:p>
          <a:p>
            <a:pPr indent="-310832" lvl="4" marL="2286000" rtl="0" algn="l">
              <a:spcBef>
                <a:spcPts val="0"/>
              </a:spcBef>
              <a:spcAft>
                <a:spcPts val="0"/>
              </a:spcAft>
              <a:buSzPct val="100000"/>
              <a:buChar char="○"/>
            </a:pPr>
            <a:r>
              <a:rPr lang="en"/>
              <a:t>Manifest loads/edits/creations</a:t>
            </a:r>
            <a:endParaRPr/>
          </a:p>
          <a:p>
            <a:pPr indent="-310832" lvl="4" marL="2286000" rtl="0" algn="l">
              <a:spcBef>
                <a:spcPts val="0"/>
              </a:spcBef>
              <a:spcAft>
                <a:spcPts val="0"/>
              </a:spcAft>
              <a:buSzPct val="100000"/>
              <a:buChar char="○"/>
            </a:pPr>
            <a:r>
              <a:rPr lang="en"/>
              <a:t>Custom message by operator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grpSp>
        <p:nvGrpSpPr>
          <p:cNvPr id="213" name="Google Shape;213;p37"/>
          <p:cNvGrpSpPr/>
          <p:nvPr/>
        </p:nvGrpSpPr>
        <p:grpSpPr>
          <a:xfrm>
            <a:off x="431925" y="1304875"/>
            <a:ext cx="2628925" cy="3416400"/>
            <a:chOff x="431925" y="1304875"/>
            <a:chExt cx="2628925" cy="3416400"/>
          </a:xfrm>
        </p:grpSpPr>
        <p:sp>
          <p:nvSpPr>
            <p:cNvPr id="214" name="Google Shape;214;p3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7"/>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Operators</a:t>
            </a:r>
            <a:endParaRPr>
              <a:solidFill>
                <a:schemeClr val="lt1"/>
              </a:solidFill>
            </a:endParaRPr>
          </a:p>
        </p:txBody>
      </p:sp>
      <p:sp>
        <p:nvSpPr>
          <p:cNvPr id="217" name="Google Shape;217;p37"/>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They should not be affected in a negative manner. </a:t>
            </a:r>
            <a:endParaRPr sz="1400"/>
          </a:p>
          <a:p>
            <a:pPr indent="-317500" lvl="0" marL="457200" rtl="0" algn="l">
              <a:spcBef>
                <a:spcPts val="0"/>
              </a:spcBef>
              <a:spcAft>
                <a:spcPts val="0"/>
              </a:spcAft>
              <a:buSzPts val="1400"/>
              <a:buChar char="●"/>
            </a:pPr>
            <a:r>
              <a:rPr lang="en" sz="1400"/>
              <a:t>Their job should now be a lot easier and faster. </a:t>
            </a:r>
            <a:endParaRPr sz="1400"/>
          </a:p>
          <a:p>
            <a:pPr indent="-317500" lvl="0" marL="457200" rtl="0" algn="l">
              <a:spcBef>
                <a:spcPts val="0"/>
              </a:spcBef>
              <a:spcAft>
                <a:spcPts val="0"/>
              </a:spcAft>
              <a:buSzPts val="1400"/>
              <a:buChar char="●"/>
            </a:pPr>
            <a:r>
              <a:rPr lang="en" sz="1400"/>
              <a:t>More possible idle time, if flow of ships stays the same</a:t>
            </a:r>
            <a:endParaRPr sz="1400"/>
          </a:p>
        </p:txBody>
      </p:sp>
      <p:grpSp>
        <p:nvGrpSpPr>
          <p:cNvPr id="218" name="Google Shape;218;p37"/>
          <p:cNvGrpSpPr/>
          <p:nvPr/>
        </p:nvGrpSpPr>
        <p:grpSpPr>
          <a:xfrm>
            <a:off x="3320450" y="1304875"/>
            <a:ext cx="2632500" cy="3416400"/>
            <a:chOff x="3320450" y="1304875"/>
            <a:chExt cx="2632500" cy="3416400"/>
          </a:xfrm>
        </p:grpSpPr>
        <p:sp>
          <p:nvSpPr>
            <p:cNvPr id="219" name="Google Shape;219;p3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37"/>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Truck Drivers/Owners</a:t>
            </a:r>
            <a:endParaRPr>
              <a:solidFill>
                <a:schemeClr val="lt1"/>
              </a:solidFill>
            </a:endParaRPr>
          </a:p>
        </p:txBody>
      </p:sp>
      <p:sp>
        <p:nvSpPr>
          <p:cNvPr id="222" name="Google Shape;222;p3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Application will reduce total waiting time at dock ideally</a:t>
            </a:r>
            <a:endParaRPr sz="1300"/>
          </a:p>
          <a:p>
            <a:pPr indent="-311150" lvl="0" marL="457200" rtl="0" algn="l">
              <a:spcBef>
                <a:spcPts val="0"/>
              </a:spcBef>
              <a:spcAft>
                <a:spcPts val="0"/>
              </a:spcAft>
              <a:buSzPts val="1300"/>
              <a:buChar char="●"/>
            </a:pPr>
            <a:r>
              <a:rPr lang="en" sz="1300"/>
              <a:t>Truck Owners do not need to send more trucks than needed</a:t>
            </a:r>
            <a:endParaRPr sz="1300"/>
          </a:p>
        </p:txBody>
      </p:sp>
      <p:grpSp>
        <p:nvGrpSpPr>
          <p:cNvPr id="223" name="Google Shape;223;p37"/>
          <p:cNvGrpSpPr/>
          <p:nvPr/>
        </p:nvGrpSpPr>
        <p:grpSpPr>
          <a:xfrm>
            <a:off x="6212550" y="1304875"/>
            <a:ext cx="2632500" cy="3416400"/>
            <a:chOff x="6212550" y="1304875"/>
            <a:chExt cx="2632500" cy="3416400"/>
          </a:xfrm>
        </p:grpSpPr>
        <p:sp>
          <p:nvSpPr>
            <p:cNvPr id="224" name="Google Shape;224;p3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37"/>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Shipyard </a:t>
            </a:r>
            <a:r>
              <a:rPr lang="en">
                <a:solidFill>
                  <a:schemeClr val="lt1"/>
                </a:solidFill>
              </a:rPr>
              <a:t>Owner</a:t>
            </a:r>
            <a:endParaRPr>
              <a:solidFill>
                <a:schemeClr val="lt1"/>
              </a:solidFill>
            </a:endParaRPr>
          </a:p>
        </p:txBody>
      </p:sp>
      <p:sp>
        <p:nvSpPr>
          <p:cNvPr id="227" name="Google Shape;227;p3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Benefits from the optimization and automation of the best route</a:t>
            </a:r>
            <a:endParaRPr sz="1400"/>
          </a:p>
          <a:p>
            <a:pPr indent="-317500" lvl="0" marL="457200" rtl="0" algn="l">
              <a:spcBef>
                <a:spcPts val="0"/>
              </a:spcBef>
              <a:spcAft>
                <a:spcPts val="0"/>
              </a:spcAft>
              <a:buSzPts val="1400"/>
              <a:buChar char="●"/>
            </a:pPr>
            <a:r>
              <a:rPr lang="en" sz="1400"/>
              <a:t>Will only stand to profit from this</a:t>
            </a:r>
            <a:endParaRPr sz="1400"/>
          </a:p>
          <a:p>
            <a:pPr indent="-317500" lvl="1" marL="914400" rtl="0" algn="l">
              <a:spcBef>
                <a:spcPts val="0"/>
              </a:spcBef>
              <a:spcAft>
                <a:spcPts val="0"/>
              </a:spcAft>
              <a:buSzPts val="1400"/>
              <a:buChar char="○"/>
            </a:pPr>
            <a:r>
              <a:rPr lang="en"/>
              <a:t>Will be able to serve more ships</a:t>
            </a:r>
            <a:endParaRPr/>
          </a:p>
          <a:p>
            <a:pPr indent="-304800" lvl="0" marL="457200" rtl="0" algn="l">
              <a:spcBef>
                <a:spcPts val="0"/>
              </a:spcBef>
              <a:spcAft>
                <a:spcPts val="0"/>
              </a:spcAft>
              <a:buSzPts val="1200"/>
              <a:buChar char="●"/>
            </a:pPr>
            <a:r>
              <a:rPr lang="en" sz="1200"/>
              <a:t>Easier access/documentation of logs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grpSp>
        <p:nvGrpSpPr>
          <p:cNvPr id="233" name="Google Shape;233;p38"/>
          <p:cNvGrpSpPr/>
          <p:nvPr/>
        </p:nvGrpSpPr>
        <p:grpSpPr>
          <a:xfrm>
            <a:off x="431925" y="1304875"/>
            <a:ext cx="2628925" cy="3416400"/>
            <a:chOff x="431925" y="1304875"/>
            <a:chExt cx="2628925" cy="3416400"/>
          </a:xfrm>
        </p:grpSpPr>
        <p:sp>
          <p:nvSpPr>
            <p:cNvPr id="234" name="Google Shape;234;p3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8"/>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Ship Owners</a:t>
            </a:r>
            <a:endParaRPr>
              <a:solidFill>
                <a:schemeClr val="lt1"/>
              </a:solidFill>
            </a:endParaRPr>
          </a:p>
        </p:txBody>
      </p:sp>
      <p:sp>
        <p:nvSpPr>
          <p:cNvPr id="237" name="Google Shape;237;p38"/>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sz="1400"/>
              <a:t>Will not be negatively affected by the change</a:t>
            </a:r>
            <a:endParaRPr sz="1400"/>
          </a:p>
          <a:p>
            <a:pPr indent="-310832" lvl="1" marL="914400" rtl="0" algn="l">
              <a:spcBef>
                <a:spcPts val="0"/>
              </a:spcBef>
              <a:spcAft>
                <a:spcPts val="0"/>
              </a:spcAft>
              <a:buSzPct val="100000"/>
              <a:buChar char="○"/>
            </a:pPr>
            <a:r>
              <a:rPr lang="en"/>
              <a:t>Will lose less profit from being ported</a:t>
            </a:r>
            <a:endParaRPr/>
          </a:p>
          <a:p>
            <a:pPr indent="-310832" lvl="1" marL="914400" rtl="0" algn="l">
              <a:spcBef>
                <a:spcPts val="0"/>
              </a:spcBef>
              <a:spcAft>
                <a:spcPts val="0"/>
              </a:spcAft>
              <a:buSzPct val="100000"/>
              <a:buChar char="○"/>
            </a:pPr>
            <a:r>
              <a:rPr lang="en"/>
              <a:t>They </a:t>
            </a:r>
            <a:r>
              <a:rPr lang="en"/>
              <a:t>don't</a:t>
            </a:r>
            <a:r>
              <a:rPr lang="en"/>
              <a:t> need to worry about the manifest being wrong </a:t>
            </a:r>
            <a:endParaRPr/>
          </a:p>
          <a:p>
            <a:pPr indent="-310832" lvl="1" marL="914400" rtl="0" algn="l">
              <a:spcBef>
                <a:spcPts val="0"/>
              </a:spcBef>
              <a:spcAft>
                <a:spcPts val="0"/>
              </a:spcAft>
              <a:buSzPct val="100000"/>
              <a:buChar char="○"/>
            </a:pPr>
            <a:r>
              <a:rPr lang="en"/>
              <a:t>Program will be accurate to allow the ship owners to know what they have</a:t>
            </a:r>
            <a:endParaRPr/>
          </a:p>
        </p:txBody>
      </p:sp>
      <p:grpSp>
        <p:nvGrpSpPr>
          <p:cNvPr id="238" name="Google Shape;238;p38"/>
          <p:cNvGrpSpPr/>
          <p:nvPr/>
        </p:nvGrpSpPr>
        <p:grpSpPr>
          <a:xfrm>
            <a:off x="6123600" y="1304875"/>
            <a:ext cx="2632500" cy="3416400"/>
            <a:chOff x="3320450" y="1304875"/>
            <a:chExt cx="2632500" cy="3416400"/>
          </a:xfrm>
        </p:grpSpPr>
        <p:sp>
          <p:nvSpPr>
            <p:cNvPr id="239" name="Google Shape;239;p3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8"/>
          <p:cNvSpPr txBox="1"/>
          <p:nvPr>
            <p:ph idx="4294967295" type="body"/>
          </p:nvPr>
        </p:nvSpPr>
        <p:spPr>
          <a:xfrm>
            <a:off x="619260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Ship Captains</a:t>
            </a:r>
            <a:endParaRPr>
              <a:solidFill>
                <a:schemeClr val="lt1"/>
              </a:solidFill>
            </a:endParaRPr>
          </a:p>
        </p:txBody>
      </p:sp>
      <p:sp>
        <p:nvSpPr>
          <p:cNvPr id="242" name="Google Shape;242;p38"/>
          <p:cNvSpPr txBox="1"/>
          <p:nvPr>
            <p:ph idx="4294967295" type="body"/>
          </p:nvPr>
        </p:nvSpPr>
        <p:spPr>
          <a:xfrm>
            <a:off x="6199925" y="1850300"/>
            <a:ext cx="2478600" cy="2794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dk1"/>
              </a:buClr>
              <a:buSzPct val="128571"/>
              <a:buChar char="●"/>
            </a:pPr>
            <a:r>
              <a:rPr lang="en" sz="1400">
                <a:solidFill>
                  <a:schemeClr val="dk1"/>
                </a:solidFill>
              </a:rPr>
              <a:t>This group of individuals will not be negatively affected by the integration of the program</a:t>
            </a:r>
            <a:endParaRPr sz="1400">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They will only stand to gain from it by not wasting time in the port. </a:t>
            </a:r>
            <a:endParaRPr>
              <a:solidFill>
                <a:schemeClr val="dk1"/>
              </a:solidFill>
            </a:endParaRPr>
          </a:p>
          <a:p>
            <a:pPr indent="-302414" lvl="0" marL="457200" rtl="0" algn="l">
              <a:spcBef>
                <a:spcPts val="0"/>
              </a:spcBef>
              <a:spcAft>
                <a:spcPts val="0"/>
              </a:spcAft>
              <a:buSzPct val="100000"/>
              <a:buChar char="●"/>
            </a:pPr>
            <a:r>
              <a:rPr lang="en" sz="1367"/>
              <a:t>Main goal is to be “Fast in Fast out”</a:t>
            </a:r>
            <a:endParaRPr sz="1367"/>
          </a:p>
          <a:p>
            <a:pPr indent="-302414" lvl="0" marL="457200" rtl="0" algn="l">
              <a:spcBef>
                <a:spcPts val="0"/>
              </a:spcBef>
              <a:spcAft>
                <a:spcPts val="0"/>
              </a:spcAft>
              <a:buSzPct val="100000"/>
              <a:buChar char="●"/>
            </a:pPr>
            <a:r>
              <a:rPr lang="en" sz="1367"/>
              <a:t>The program will allow them to have an accurate manifest</a:t>
            </a:r>
            <a:endParaRPr sz="1367"/>
          </a:p>
          <a:p>
            <a:pPr indent="0" lvl="0" marL="0" rtl="0" algn="l">
              <a:spcBef>
                <a:spcPts val="1200"/>
              </a:spcBef>
              <a:spcAft>
                <a:spcPts val="1200"/>
              </a:spcAft>
              <a:buNone/>
            </a:pPr>
            <a:r>
              <a:t/>
            </a:r>
            <a:endParaRPr sz="1400">
              <a:solidFill>
                <a:srgbClr val="D5A6BD"/>
              </a:solidFill>
            </a:endParaRPr>
          </a:p>
        </p:txBody>
      </p:sp>
      <p:sp>
        <p:nvSpPr>
          <p:cNvPr id="243" name="Google Shape;243;p38"/>
          <p:cNvSpPr txBox="1"/>
          <p:nvPr/>
        </p:nvSpPr>
        <p:spPr>
          <a:xfrm>
            <a:off x="3366300" y="1589125"/>
            <a:ext cx="24945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Both of these groups </a:t>
            </a:r>
            <a:r>
              <a:rPr lang="en">
                <a:solidFill>
                  <a:schemeClr val="dk1"/>
                </a:solidFill>
                <a:latin typeface="Roboto"/>
                <a:ea typeface="Roboto"/>
                <a:cs typeface="Roboto"/>
                <a:sym typeface="Roboto"/>
              </a:rPr>
              <a:t>need</a:t>
            </a:r>
            <a:r>
              <a:rPr lang="en">
                <a:solidFill>
                  <a:schemeClr val="dk1"/>
                </a:solidFill>
                <a:latin typeface="Roboto"/>
                <a:ea typeface="Roboto"/>
                <a:cs typeface="Roboto"/>
                <a:sym typeface="Roboto"/>
              </a:rPr>
              <a:t> the program to be accurate and </a:t>
            </a:r>
            <a:r>
              <a:rPr lang="en">
                <a:solidFill>
                  <a:schemeClr val="dk1"/>
                </a:solidFill>
                <a:latin typeface="Roboto"/>
                <a:ea typeface="Roboto"/>
                <a:cs typeface="Roboto"/>
                <a:sym typeface="Roboto"/>
              </a:rPr>
              <a:t>efficient, otherwise they lose money and time </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grpSp>
        <p:nvGrpSpPr>
          <p:cNvPr id="249" name="Google Shape;249;p39"/>
          <p:cNvGrpSpPr/>
          <p:nvPr/>
        </p:nvGrpSpPr>
        <p:grpSpPr>
          <a:xfrm>
            <a:off x="387900" y="1333850"/>
            <a:ext cx="2632500" cy="3416400"/>
            <a:chOff x="3320450" y="1304875"/>
            <a:chExt cx="2632500" cy="3416400"/>
          </a:xfrm>
        </p:grpSpPr>
        <p:sp>
          <p:nvSpPr>
            <p:cNvPr id="250" name="Google Shape;250;p3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9"/>
          <p:cNvSpPr txBox="1"/>
          <p:nvPr>
            <p:ph idx="4294967295" type="body"/>
          </p:nvPr>
        </p:nvSpPr>
        <p:spPr>
          <a:xfrm>
            <a:off x="456900" y="1333850"/>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Lawyers</a:t>
            </a:r>
            <a:r>
              <a:rPr lang="en">
                <a:solidFill>
                  <a:schemeClr val="lt1"/>
                </a:solidFill>
              </a:rPr>
              <a:t> </a:t>
            </a:r>
            <a:endParaRPr>
              <a:solidFill>
                <a:schemeClr val="lt1"/>
              </a:solidFill>
            </a:endParaRPr>
          </a:p>
        </p:txBody>
      </p:sp>
      <p:sp>
        <p:nvSpPr>
          <p:cNvPr id="253" name="Google Shape;253;p39"/>
          <p:cNvSpPr txBox="1"/>
          <p:nvPr>
            <p:ph idx="4294967295" type="body"/>
          </p:nvPr>
        </p:nvSpPr>
        <p:spPr>
          <a:xfrm>
            <a:off x="464225" y="1879275"/>
            <a:ext cx="2478600" cy="279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200">
                <a:solidFill>
                  <a:schemeClr val="dk1"/>
                </a:solidFill>
              </a:rPr>
              <a:t>This group of in</a:t>
            </a:r>
            <a:r>
              <a:rPr lang="en" sz="1200"/>
              <a:t>dividuals rarely use this program</a:t>
            </a:r>
            <a:endParaRPr sz="1200"/>
          </a:p>
          <a:p>
            <a:pPr indent="-304800" lvl="1" marL="914400" rtl="0" algn="l">
              <a:spcBef>
                <a:spcPts val="0"/>
              </a:spcBef>
              <a:spcAft>
                <a:spcPts val="0"/>
              </a:spcAft>
              <a:buSzPts val="1200"/>
              <a:buChar char="○"/>
            </a:pPr>
            <a:r>
              <a:rPr lang="en" sz="1200"/>
              <a:t>Most of their interactions with the program would be checking the log file</a:t>
            </a:r>
            <a:endParaRPr sz="1200"/>
          </a:p>
          <a:p>
            <a:pPr indent="-304800" lvl="1" marL="914400" rtl="0" algn="l">
              <a:spcBef>
                <a:spcPts val="0"/>
              </a:spcBef>
              <a:spcAft>
                <a:spcPts val="0"/>
              </a:spcAft>
              <a:buSzPts val="1200"/>
              <a:buChar char="○"/>
            </a:pPr>
            <a:r>
              <a:rPr lang="en" sz="1200"/>
              <a:t>The owner will more than likely give them this information, so their interaction with the program may be NULL</a:t>
            </a:r>
            <a:endParaRPr sz="1200"/>
          </a:p>
        </p:txBody>
      </p:sp>
      <p:grpSp>
        <p:nvGrpSpPr>
          <p:cNvPr id="254" name="Google Shape;254;p39"/>
          <p:cNvGrpSpPr/>
          <p:nvPr/>
        </p:nvGrpSpPr>
        <p:grpSpPr>
          <a:xfrm>
            <a:off x="5733100" y="1333850"/>
            <a:ext cx="2632500" cy="3416400"/>
            <a:chOff x="3320450" y="1304875"/>
            <a:chExt cx="2632500" cy="3416400"/>
          </a:xfrm>
        </p:grpSpPr>
        <p:sp>
          <p:nvSpPr>
            <p:cNvPr id="255" name="Google Shape;255;p3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9"/>
          <p:cNvSpPr txBox="1"/>
          <p:nvPr>
            <p:ph idx="4294967295" type="body"/>
          </p:nvPr>
        </p:nvSpPr>
        <p:spPr>
          <a:xfrm>
            <a:off x="5802100" y="1333850"/>
            <a:ext cx="2494500" cy="461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lt1"/>
                </a:solidFill>
              </a:rPr>
              <a:t>Federal/Local Authorities</a:t>
            </a:r>
            <a:endParaRPr>
              <a:solidFill>
                <a:schemeClr val="lt1"/>
              </a:solidFill>
            </a:endParaRPr>
          </a:p>
        </p:txBody>
      </p:sp>
      <p:sp>
        <p:nvSpPr>
          <p:cNvPr id="258" name="Google Shape;258;p39"/>
          <p:cNvSpPr txBox="1"/>
          <p:nvPr>
            <p:ph idx="4294967295" type="body"/>
          </p:nvPr>
        </p:nvSpPr>
        <p:spPr>
          <a:xfrm>
            <a:off x="5809425" y="1879275"/>
            <a:ext cx="2478600" cy="27948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28571"/>
              <a:buChar char="●"/>
            </a:pPr>
            <a:r>
              <a:rPr lang="en" sz="1400">
                <a:solidFill>
                  <a:schemeClr val="dk1"/>
                </a:solidFill>
              </a:rPr>
              <a:t>This group o</a:t>
            </a:r>
            <a:r>
              <a:rPr lang="en" sz="1400"/>
              <a:t>f individuals may interact with the program </a:t>
            </a:r>
            <a:endParaRPr sz="1400"/>
          </a:p>
          <a:p>
            <a:pPr indent="-297497" lvl="1" marL="914400" rtl="0" algn="l">
              <a:spcBef>
                <a:spcPts val="0"/>
              </a:spcBef>
              <a:spcAft>
                <a:spcPts val="0"/>
              </a:spcAft>
              <a:buSzPct val="100000"/>
              <a:buChar char="○"/>
            </a:pPr>
            <a:r>
              <a:rPr lang="en"/>
              <a:t>They can subpoena the log files </a:t>
            </a:r>
            <a:endParaRPr/>
          </a:p>
          <a:p>
            <a:pPr indent="-297497" lvl="1" marL="914400" rtl="0" algn="l">
              <a:spcBef>
                <a:spcPts val="0"/>
              </a:spcBef>
              <a:spcAft>
                <a:spcPts val="0"/>
              </a:spcAft>
              <a:buSzPct val="100000"/>
              <a:buChar char="○"/>
            </a:pPr>
            <a:r>
              <a:rPr lang="en"/>
              <a:t>Similar to the lawyers, their interactions with the program will be minimal and rare</a:t>
            </a:r>
            <a:endParaRPr/>
          </a:p>
          <a:p>
            <a:pPr indent="-297497" lvl="1" marL="914400" rtl="0" algn="l">
              <a:spcBef>
                <a:spcPts val="0"/>
              </a:spcBef>
              <a:spcAft>
                <a:spcPts val="0"/>
              </a:spcAft>
              <a:buSzPct val="100000"/>
              <a:buChar char="○"/>
            </a:pPr>
            <a:r>
              <a:rPr lang="en"/>
              <a:t>They can access the files through Mr. Keogh or the company’s lawyer</a:t>
            </a:r>
            <a:endParaRPr/>
          </a:p>
          <a:p>
            <a:pPr indent="0" lvl="0" marL="0" rtl="0" algn="l">
              <a:spcBef>
                <a:spcPts val="1200"/>
              </a:spcBef>
              <a:spcAft>
                <a:spcPts val="1200"/>
              </a:spcAft>
              <a:buNone/>
            </a:pPr>
            <a:r>
              <a:t/>
            </a:r>
            <a:endParaRPr sz="1400">
              <a:solidFill>
                <a:srgbClr val="D5A6BD"/>
              </a:solidFill>
            </a:endParaRPr>
          </a:p>
        </p:txBody>
      </p:sp>
      <p:sp>
        <p:nvSpPr>
          <p:cNvPr id="259" name="Google Shape;259;p39"/>
          <p:cNvSpPr txBox="1"/>
          <p:nvPr/>
        </p:nvSpPr>
        <p:spPr>
          <a:xfrm>
            <a:off x="3317900" y="1611425"/>
            <a:ext cx="21177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Both of these groups need to get a hold of the logs in rare occasions. Regardless if they are rare, we need to keep them in mind</a:t>
            </a:r>
            <a:endParaRPr sz="1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1/10</a:t>
            </a:r>
            <a:endParaRPr/>
          </a:p>
        </p:txBody>
      </p:sp>
      <p:sp>
        <p:nvSpPr>
          <p:cNvPr id="265" name="Google Shape;265;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David Smith is a seasoned crane operator employee at the </a:t>
            </a:r>
            <a:r>
              <a:rPr lang="en"/>
              <a:t>Long Beach</a:t>
            </a:r>
            <a:r>
              <a:rPr lang="en"/>
              <a:t> shipyard</a:t>
            </a:r>
            <a:endParaRPr/>
          </a:p>
          <a:p>
            <a:pPr indent="-342900" lvl="0" marL="457200" rtl="0" algn="l">
              <a:spcBef>
                <a:spcPts val="0"/>
              </a:spcBef>
              <a:spcAft>
                <a:spcPts val="0"/>
              </a:spcAft>
              <a:buSzPts val="1800"/>
              <a:buChar char="●"/>
            </a:pPr>
            <a:r>
              <a:rPr lang="en"/>
              <a:t>He works full time, Sunday through Thursday, usually taking the normal 8am-4pm shifts.</a:t>
            </a:r>
            <a:endParaRPr/>
          </a:p>
          <a:p>
            <a:pPr indent="-342900" lvl="0" marL="457200" rtl="0" algn="l">
              <a:spcBef>
                <a:spcPts val="0"/>
              </a:spcBef>
              <a:spcAft>
                <a:spcPts val="0"/>
              </a:spcAft>
              <a:buSzPts val="1800"/>
              <a:buChar char="●"/>
            </a:pPr>
            <a:r>
              <a:rPr lang="en"/>
              <a:t>He has a GED, and does not have any visual or physical impairments that would keep him from doing his job</a:t>
            </a:r>
            <a:endParaRPr/>
          </a:p>
          <a:p>
            <a:pPr indent="-342900" lvl="0" marL="457200" rtl="0" algn="l">
              <a:spcBef>
                <a:spcPts val="0"/>
              </a:spcBef>
              <a:spcAft>
                <a:spcPts val="0"/>
              </a:spcAft>
              <a:buSzPts val="1800"/>
              <a:buChar char="●"/>
            </a:pPr>
            <a:r>
              <a:rPr lang="en"/>
              <a:t>On January 5th, 2024 he arrives at work at 7:55am climbs up the crane and signals to the graveyard employee Sam Woodward that it is time to switch.</a:t>
            </a:r>
            <a:endParaRPr/>
          </a:p>
        </p:txBody>
      </p:sp>
      <p:sp>
        <p:nvSpPr>
          <p:cNvPr id="266" name="Google Shape;266;p40"/>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2/</a:t>
            </a:r>
            <a:r>
              <a:rPr lang="en"/>
              <a:t>10</a:t>
            </a:r>
            <a:endParaRPr/>
          </a:p>
        </p:txBody>
      </p:sp>
      <p:sp>
        <p:nvSpPr>
          <p:cNvPr id="272" name="Google Shape;272;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David gets settled into his cabin, and is greeted by a simple login screen for deckware.</a:t>
            </a:r>
            <a:endParaRPr/>
          </a:p>
          <a:p>
            <a:pPr indent="-342900" lvl="0" marL="457200" rtl="0" algn="l">
              <a:spcBef>
                <a:spcPts val="0"/>
              </a:spcBef>
              <a:spcAft>
                <a:spcPts val="0"/>
              </a:spcAft>
              <a:buSzPts val="1800"/>
              <a:buChar char="●"/>
            </a:pPr>
            <a:r>
              <a:rPr lang="en"/>
              <a:t>To log in, David simply types in his name and is greeted by a welcome message, followed by an empty manifest grid and an option to load a new manifest</a:t>
            </a:r>
            <a:endParaRPr/>
          </a:p>
        </p:txBody>
      </p:sp>
      <p:pic>
        <p:nvPicPr>
          <p:cNvPr id="273" name="Google Shape;273;p41"/>
          <p:cNvPicPr preferRelativeResize="0"/>
          <p:nvPr/>
        </p:nvPicPr>
        <p:blipFill>
          <a:blip r:embed="rId3">
            <a:alphaModFix/>
          </a:blip>
          <a:stretch>
            <a:fillRect/>
          </a:stretch>
        </p:blipFill>
        <p:spPr>
          <a:xfrm>
            <a:off x="1163900" y="3265675"/>
            <a:ext cx="2543325" cy="1463075"/>
          </a:xfrm>
          <a:prstGeom prst="rect">
            <a:avLst/>
          </a:prstGeom>
          <a:noFill/>
          <a:ln>
            <a:noFill/>
          </a:ln>
        </p:spPr>
      </p:pic>
      <p:pic>
        <p:nvPicPr>
          <p:cNvPr id="274" name="Google Shape;274;p41"/>
          <p:cNvPicPr preferRelativeResize="0"/>
          <p:nvPr/>
        </p:nvPicPr>
        <p:blipFill>
          <a:blip r:embed="rId4">
            <a:alphaModFix/>
          </a:blip>
          <a:stretch>
            <a:fillRect/>
          </a:stretch>
        </p:blipFill>
        <p:spPr>
          <a:xfrm>
            <a:off x="5879625" y="3279173"/>
            <a:ext cx="2456750" cy="1436100"/>
          </a:xfrm>
          <a:prstGeom prst="rect">
            <a:avLst/>
          </a:prstGeom>
          <a:noFill/>
          <a:ln>
            <a:noFill/>
          </a:ln>
        </p:spPr>
      </p:pic>
      <p:sp>
        <p:nvSpPr>
          <p:cNvPr id="275" name="Google Shape;275;p41"/>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59950" y="435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Understanding</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Application is capable of running 24/7, whether it is active or not</a:t>
            </a:r>
            <a:endParaRPr/>
          </a:p>
          <a:p>
            <a:pPr indent="-310832" lvl="1" marL="914400" rtl="0" algn="l">
              <a:spcBef>
                <a:spcPts val="0"/>
              </a:spcBef>
              <a:spcAft>
                <a:spcPts val="0"/>
              </a:spcAft>
              <a:buSzPct val="100000"/>
              <a:buChar char="○"/>
            </a:pPr>
            <a:r>
              <a:rPr lang="en"/>
              <a:t>Blackouts are expected, but as of our </a:t>
            </a:r>
            <a:r>
              <a:rPr lang="en" u="sng"/>
              <a:t>meeting on 10/20 at 4pm</a:t>
            </a:r>
            <a:r>
              <a:rPr lang="en"/>
              <a:t>, there will be gasoline backup generators capable of being ran 2 minutes after blackout</a:t>
            </a:r>
            <a:endParaRPr/>
          </a:p>
          <a:p>
            <a:pPr indent="-334327" lvl="0" marL="457200" rtl="0" algn="l">
              <a:spcBef>
                <a:spcPts val="0"/>
              </a:spcBef>
              <a:spcAft>
                <a:spcPts val="0"/>
              </a:spcAft>
              <a:buSzPct val="100000"/>
              <a:buChar char="●"/>
            </a:pPr>
            <a:r>
              <a:rPr lang="en"/>
              <a:t>Application will be running on cheapest “Costco” All-in-One, running the latest version of Windows 11</a:t>
            </a:r>
            <a:endParaRPr/>
          </a:p>
          <a:p>
            <a:pPr indent="-310832" lvl="1" marL="914400" rtl="0" algn="l">
              <a:spcBef>
                <a:spcPts val="0"/>
              </a:spcBef>
              <a:spcAft>
                <a:spcPts val="0"/>
              </a:spcAft>
              <a:buSzPct val="100000"/>
              <a:buChar char="○"/>
            </a:pPr>
            <a:r>
              <a:rPr lang="en"/>
              <a:t>Assuming the following PC will be purchased: </a:t>
            </a:r>
            <a:r>
              <a:rPr lang="en" sz="1100" u="sng">
                <a:solidFill>
                  <a:schemeClr val="hlink"/>
                </a:solidFill>
                <a:latin typeface="Arial"/>
                <a:ea typeface="Arial"/>
                <a:cs typeface="Arial"/>
                <a:sym typeface="Arial"/>
                <a:hlinkClick r:id="rId3"/>
              </a:rPr>
              <a:t>HP 23.8" Touchscreen All-in-One Desktop - AMD Ryzen 3 7320U - 1080p - Windows 11 | Costco</a:t>
            </a:r>
            <a:endParaRPr/>
          </a:p>
          <a:p>
            <a:pPr indent="-334327" lvl="0" marL="457200" rtl="0" algn="l">
              <a:spcBef>
                <a:spcPts val="0"/>
              </a:spcBef>
              <a:spcAft>
                <a:spcPts val="0"/>
              </a:spcAft>
              <a:buSzPct val="100000"/>
              <a:buChar char="●"/>
            </a:pPr>
            <a:r>
              <a:rPr lang="en"/>
              <a:t>PC will only have the work application, a calculator, notepad, and google chrome for GMail installed/active.</a:t>
            </a:r>
            <a:endParaRPr/>
          </a:p>
          <a:p>
            <a:pPr indent="-310832" lvl="1" marL="914400" rtl="0" algn="l">
              <a:spcBef>
                <a:spcPts val="0"/>
              </a:spcBef>
              <a:spcAft>
                <a:spcPts val="0"/>
              </a:spcAft>
              <a:buSzPct val="100000"/>
              <a:buChar char="○"/>
            </a:pPr>
            <a:r>
              <a:rPr lang="en"/>
              <a:t>Otherwise, just an empty desktop besides inbound/outbound manifests</a:t>
            </a:r>
            <a:endParaRPr/>
          </a:p>
          <a:p>
            <a:pPr indent="-334327" lvl="0" marL="457200" rtl="0" algn="l">
              <a:spcBef>
                <a:spcPts val="0"/>
              </a:spcBef>
              <a:spcAft>
                <a:spcPts val="0"/>
              </a:spcAft>
              <a:buSzPct val="100000"/>
              <a:buChar char="●"/>
            </a:pPr>
            <a:r>
              <a:rPr lang="en"/>
              <a:t>Off-site backup is fine, but the datastore must be located somewhere in the U.S.</a:t>
            </a:r>
            <a:endParaRPr/>
          </a:p>
          <a:p>
            <a:pPr indent="-310832" lvl="1" marL="914400" rtl="0" algn="l">
              <a:spcBef>
                <a:spcPts val="0"/>
              </a:spcBef>
              <a:spcAft>
                <a:spcPts val="0"/>
              </a:spcAft>
              <a:buSzPct val="100000"/>
              <a:buChar char="○"/>
            </a:pPr>
            <a:r>
              <a:rPr lang="en"/>
              <a:t>This is in accordance with our requirements </a:t>
            </a:r>
            <a:r>
              <a:rPr lang="en"/>
              <a:t>elicitation</a:t>
            </a:r>
            <a:r>
              <a:rPr lang="en"/>
              <a:t> meeting on October 20, 2023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3/</a:t>
            </a:r>
            <a:r>
              <a:rPr lang="en"/>
              <a:t>10</a:t>
            </a:r>
            <a:endParaRPr/>
          </a:p>
        </p:txBody>
      </p:sp>
      <p:sp>
        <p:nvSpPr>
          <p:cNvPr id="281" name="Google Shape;281;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David does not have any active ships at the time of clock in. He stays on standby until 8:17am, where he receives an email on the company gmail account from a ship captain with an attached manifest file</a:t>
            </a:r>
            <a:endParaRPr/>
          </a:p>
          <a:p>
            <a:pPr indent="-342900" lvl="0" marL="457200" rtl="0" algn="l">
              <a:spcBef>
                <a:spcPts val="0"/>
              </a:spcBef>
              <a:spcAft>
                <a:spcPts val="0"/>
              </a:spcAft>
              <a:buSzPts val="1800"/>
              <a:buChar char="●"/>
            </a:pPr>
            <a:r>
              <a:rPr lang="en"/>
              <a:t>Minutes later, David receives instructions on a transfer list, telling him to offload 2 Target Lego Set containers, and load 1 Vans container and 1 Pillow Pets container</a:t>
            </a:r>
            <a:endParaRPr/>
          </a:p>
        </p:txBody>
      </p:sp>
      <p:pic>
        <p:nvPicPr>
          <p:cNvPr id="282" name="Google Shape;282;p42"/>
          <p:cNvPicPr preferRelativeResize="0"/>
          <p:nvPr/>
        </p:nvPicPr>
        <p:blipFill>
          <a:blip r:embed="rId3">
            <a:alphaModFix/>
          </a:blip>
          <a:stretch>
            <a:fillRect/>
          </a:stretch>
        </p:blipFill>
        <p:spPr>
          <a:xfrm>
            <a:off x="2499274" y="3315274"/>
            <a:ext cx="1666375" cy="1523425"/>
          </a:xfrm>
          <a:prstGeom prst="rect">
            <a:avLst/>
          </a:prstGeom>
          <a:noFill/>
          <a:ln>
            <a:noFill/>
          </a:ln>
        </p:spPr>
      </p:pic>
      <p:pic>
        <p:nvPicPr>
          <p:cNvPr id="283" name="Google Shape;283;p42"/>
          <p:cNvPicPr preferRelativeResize="0"/>
          <p:nvPr/>
        </p:nvPicPr>
        <p:blipFill>
          <a:blip r:embed="rId4">
            <a:alphaModFix/>
          </a:blip>
          <a:stretch>
            <a:fillRect/>
          </a:stretch>
        </p:blipFill>
        <p:spPr>
          <a:xfrm>
            <a:off x="5659925" y="3239575"/>
            <a:ext cx="2473425" cy="1674825"/>
          </a:xfrm>
          <a:prstGeom prst="rect">
            <a:avLst/>
          </a:prstGeom>
          <a:noFill/>
          <a:ln>
            <a:noFill/>
          </a:ln>
        </p:spPr>
      </p:pic>
      <p:sp>
        <p:nvSpPr>
          <p:cNvPr id="284" name="Google Shape;284;p42"/>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4/</a:t>
            </a:r>
            <a:r>
              <a:rPr lang="en"/>
              <a:t>10</a:t>
            </a:r>
            <a:endParaRPr/>
          </a:p>
        </p:txBody>
      </p:sp>
      <p:sp>
        <p:nvSpPr>
          <p:cNvPr id="290" name="Google Shape;290;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a:t>
            </a:r>
            <a:r>
              <a:rPr lang="en"/>
              <a:t>manifest</a:t>
            </a:r>
            <a:r>
              <a:rPr lang="en"/>
              <a:t> file and the transfer list, David can now use the application to solve his task.</a:t>
            </a:r>
            <a:endParaRPr/>
          </a:p>
          <a:p>
            <a:pPr indent="-342900" lvl="0" marL="457200" rtl="0" algn="l">
              <a:spcBef>
                <a:spcPts val="0"/>
              </a:spcBef>
              <a:spcAft>
                <a:spcPts val="0"/>
              </a:spcAft>
              <a:buSzPts val="1800"/>
              <a:buChar char="●"/>
            </a:pPr>
            <a:r>
              <a:rPr lang="en"/>
              <a:t>David downloads the manifest file to the computer desktop</a:t>
            </a:r>
            <a:endParaRPr/>
          </a:p>
          <a:p>
            <a:pPr indent="-342900" lvl="0" marL="457200" rtl="0" algn="l">
              <a:spcBef>
                <a:spcPts val="0"/>
              </a:spcBef>
              <a:spcAft>
                <a:spcPts val="0"/>
              </a:spcAft>
              <a:buSzPts val="1800"/>
              <a:buChar char="●"/>
            </a:pPr>
            <a:r>
              <a:rPr lang="en"/>
              <a:t>He uploads the manifest to the application file via file browser, and is greeted with an option to load/unload or balance the ship</a:t>
            </a:r>
            <a:endParaRPr/>
          </a:p>
        </p:txBody>
      </p:sp>
      <p:pic>
        <p:nvPicPr>
          <p:cNvPr id="291" name="Google Shape;291;p43"/>
          <p:cNvPicPr preferRelativeResize="0"/>
          <p:nvPr/>
        </p:nvPicPr>
        <p:blipFill>
          <a:blip r:embed="rId3">
            <a:alphaModFix/>
          </a:blip>
          <a:stretch>
            <a:fillRect/>
          </a:stretch>
        </p:blipFill>
        <p:spPr>
          <a:xfrm>
            <a:off x="5513525" y="3183675"/>
            <a:ext cx="2867574" cy="1700800"/>
          </a:xfrm>
          <a:prstGeom prst="rect">
            <a:avLst/>
          </a:prstGeom>
          <a:noFill/>
          <a:ln>
            <a:noFill/>
          </a:ln>
        </p:spPr>
      </p:pic>
      <p:sp>
        <p:nvSpPr>
          <p:cNvPr id="292" name="Google Shape;292;p43"/>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293" name="Google Shape;293;p43"/>
          <p:cNvPicPr preferRelativeResize="0"/>
          <p:nvPr/>
        </p:nvPicPr>
        <p:blipFill>
          <a:blip r:embed="rId4">
            <a:alphaModFix/>
          </a:blip>
          <a:stretch>
            <a:fillRect/>
          </a:stretch>
        </p:blipFill>
        <p:spPr>
          <a:xfrm>
            <a:off x="1113024" y="3254025"/>
            <a:ext cx="2041550" cy="1560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5/</a:t>
            </a:r>
            <a:r>
              <a:rPr lang="en"/>
              <a:t>10</a:t>
            </a:r>
            <a:endParaRPr/>
          </a:p>
        </p:txBody>
      </p:sp>
      <p:sp>
        <p:nvSpPr>
          <p:cNvPr id="299" name="Google Shape;299;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David chooses the load/unload task. He is prompted to first choose the containers to unload from the ship.</a:t>
            </a:r>
            <a:endParaRPr/>
          </a:p>
          <a:p>
            <a:pPr indent="-317500" lvl="1" marL="914400" rtl="0" algn="l">
              <a:spcBef>
                <a:spcPts val="0"/>
              </a:spcBef>
              <a:spcAft>
                <a:spcPts val="0"/>
              </a:spcAft>
              <a:buSzPts val="1400"/>
              <a:buChar char="○"/>
            </a:pPr>
            <a:r>
              <a:rPr lang="en"/>
              <a:t>The containers he selects from the manifest are highlighted in red</a:t>
            </a:r>
            <a:endParaRPr/>
          </a:p>
          <a:p>
            <a:pPr indent="-342900" lvl="0" marL="457200" rtl="0" algn="l">
              <a:spcBef>
                <a:spcPts val="0"/>
              </a:spcBef>
              <a:spcAft>
                <a:spcPts val="0"/>
              </a:spcAft>
              <a:buSzPts val="1800"/>
              <a:buChar char="●"/>
            </a:pPr>
            <a:r>
              <a:rPr lang="en"/>
              <a:t>Once done, David presses continue to move to loading task</a:t>
            </a:r>
            <a:endParaRPr/>
          </a:p>
          <a:p>
            <a:pPr indent="-342900" lvl="0" marL="457200" rtl="0" algn="l">
              <a:spcBef>
                <a:spcPts val="0"/>
              </a:spcBef>
              <a:spcAft>
                <a:spcPts val="0"/>
              </a:spcAft>
              <a:buSzPts val="1800"/>
              <a:buChar char="●"/>
            </a:pPr>
            <a:r>
              <a:t/>
            </a:r>
            <a:endParaRPr/>
          </a:p>
        </p:txBody>
      </p:sp>
      <p:pic>
        <p:nvPicPr>
          <p:cNvPr id="300" name="Google Shape;300;p44"/>
          <p:cNvPicPr preferRelativeResize="0"/>
          <p:nvPr/>
        </p:nvPicPr>
        <p:blipFill>
          <a:blip r:embed="rId3">
            <a:alphaModFix/>
          </a:blip>
          <a:stretch>
            <a:fillRect/>
          </a:stretch>
        </p:blipFill>
        <p:spPr>
          <a:xfrm>
            <a:off x="2504469" y="2867444"/>
            <a:ext cx="3366376" cy="2006050"/>
          </a:xfrm>
          <a:prstGeom prst="rect">
            <a:avLst/>
          </a:prstGeom>
          <a:noFill/>
          <a:ln>
            <a:noFill/>
          </a:ln>
        </p:spPr>
      </p:pic>
      <p:sp>
        <p:nvSpPr>
          <p:cNvPr id="301" name="Google Shape;301;p44"/>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6/</a:t>
            </a:r>
            <a:r>
              <a:rPr lang="en"/>
              <a:t>10</a:t>
            </a:r>
            <a:endParaRPr/>
          </a:p>
        </p:txBody>
      </p:sp>
      <p:sp>
        <p:nvSpPr>
          <p:cNvPr id="307" name="Google Shape;307;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loading, David will “create” containers to load by specifying their name and weight</a:t>
            </a:r>
            <a:endParaRPr/>
          </a:p>
          <a:p>
            <a:pPr indent="-317500" lvl="1" marL="914400" rtl="0" algn="l">
              <a:spcBef>
                <a:spcPts val="0"/>
              </a:spcBef>
              <a:spcAft>
                <a:spcPts val="0"/>
              </a:spcAft>
              <a:buSzPts val="1400"/>
              <a:buChar char="○"/>
            </a:pPr>
            <a:r>
              <a:rPr lang="en"/>
              <a:t>Position is set by the application</a:t>
            </a:r>
            <a:endParaRPr/>
          </a:p>
          <a:p>
            <a:pPr indent="-342900" lvl="0" marL="457200" rtl="0" algn="l">
              <a:spcBef>
                <a:spcPts val="0"/>
              </a:spcBef>
              <a:spcAft>
                <a:spcPts val="0"/>
              </a:spcAft>
              <a:buSzPts val="1800"/>
              <a:buChar char="●"/>
            </a:pPr>
            <a:r>
              <a:rPr lang="en"/>
              <a:t>Once David has added the Vans container, the program will ask if there is a second container to load. He presses yes and loads the Pillow Pets container</a:t>
            </a:r>
            <a:endParaRPr/>
          </a:p>
        </p:txBody>
      </p:sp>
      <p:sp>
        <p:nvSpPr>
          <p:cNvPr id="308" name="Google Shape;308;p45"/>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09" name="Google Shape;309;p45"/>
          <p:cNvPicPr preferRelativeResize="0"/>
          <p:nvPr/>
        </p:nvPicPr>
        <p:blipFill>
          <a:blip r:embed="rId3">
            <a:alphaModFix/>
          </a:blip>
          <a:stretch>
            <a:fillRect/>
          </a:stretch>
        </p:blipFill>
        <p:spPr>
          <a:xfrm>
            <a:off x="1538750" y="3418925"/>
            <a:ext cx="2593350" cy="1495375"/>
          </a:xfrm>
          <a:prstGeom prst="rect">
            <a:avLst/>
          </a:prstGeom>
          <a:noFill/>
          <a:ln>
            <a:noFill/>
          </a:ln>
        </p:spPr>
      </p:pic>
      <p:pic>
        <p:nvPicPr>
          <p:cNvPr id="310" name="Google Shape;310;p45"/>
          <p:cNvPicPr preferRelativeResize="0"/>
          <p:nvPr/>
        </p:nvPicPr>
        <p:blipFill>
          <a:blip r:embed="rId4">
            <a:alphaModFix/>
          </a:blip>
          <a:stretch>
            <a:fillRect/>
          </a:stretch>
        </p:blipFill>
        <p:spPr>
          <a:xfrm>
            <a:off x="5918750" y="3418925"/>
            <a:ext cx="2556813" cy="1495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7/</a:t>
            </a:r>
            <a:r>
              <a:rPr lang="en"/>
              <a:t>10</a:t>
            </a:r>
            <a:endParaRPr/>
          </a:p>
        </p:txBody>
      </p:sp>
      <p:sp>
        <p:nvSpPr>
          <p:cNvPr id="316" name="Google Shape;316;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When David is done adding containers, he will press “no”. The application will then calculate an efficient task sequence to reach the goal state of the load/unload. A new manifest tagged “CSC_Manifest_OUTBOUND.txt” is created</a:t>
            </a:r>
            <a:endParaRPr sz="1700"/>
          </a:p>
          <a:p>
            <a:pPr indent="-336550" lvl="0" marL="457200" rtl="0" algn="l">
              <a:spcBef>
                <a:spcPts val="0"/>
              </a:spcBef>
              <a:spcAft>
                <a:spcPts val="0"/>
              </a:spcAft>
              <a:buSzPts val="1700"/>
              <a:buChar char="●"/>
            </a:pPr>
            <a:r>
              <a:rPr lang="en" sz="1700"/>
              <a:t>When done, the first move animation will be shown along with an overview list of all/upcoming moves. David will not begin until the ship arrives at 10am.</a:t>
            </a:r>
            <a:endParaRPr sz="1700"/>
          </a:p>
          <a:p>
            <a:pPr indent="-317500" lvl="1" marL="914400" rtl="0" algn="l">
              <a:spcBef>
                <a:spcPts val="0"/>
              </a:spcBef>
              <a:spcAft>
                <a:spcPts val="0"/>
              </a:spcAft>
              <a:buSzPts val="1400"/>
              <a:buChar char="○"/>
            </a:pPr>
            <a:r>
              <a:rPr lang="en"/>
              <a:t>Additionally, the screen what move David is currently on, as well as the estimated time</a:t>
            </a:r>
            <a:endParaRPr/>
          </a:p>
        </p:txBody>
      </p:sp>
      <p:sp>
        <p:nvSpPr>
          <p:cNvPr id="317" name="Google Shape;317;p46"/>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18" name="Google Shape;318;p46"/>
          <p:cNvPicPr preferRelativeResize="0"/>
          <p:nvPr/>
        </p:nvPicPr>
        <p:blipFill>
          <a:blip r:embed="rId3">
            <a:alphaModFix/>
          </a:blip>
          <a:stretch>
            <a:fillRect/>
          </a:stretch>
        </p:blipFill>
        <p:spPr>
          <a:xfrm>
            <a:off x="833425" y="3373275"/>
            <a:ext cx="2666400" cy="1555750"/>
          </a:xfrm>
          <a:prstGeom prst="rect">
            <a:avLst/>
          </a:prstGeom>
          <a:noFill/>
          <a:ln>
            <a:noFill/>
          </a:ln>
        </p:spPr>
      </p:pic>
      <p:pic>
        <p:nvPicPr>
          <p:cNvPr id="319" name="Google Shape;319;p46"/>
          <p:cNvPicPr preferRelativeResize="0"/>
          <p:nvPr/>
        </p:nvPicPr>
        <p:blipFill>
          <a:blip r:embed="rId4">
            <a:alphaModFix/>
          </a:blip>
          <a:stretch>
            <a:fillRect/>
          </a:stretch>
        </p:blipFill>
        <p:spPr>
          <a:xfrm>
            <a:off x="4866225" y="3389174"/>
            <a:ext cx="2614751" cy="1523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8/</a:t>
            </a:r>
            <a:r>
              <a:rPr lang="en"/>
              <a:t>10</a:t>
            </a:r>
            <a:endParaRPr/>
          </a:p>
        </p:txBody>
      </p:sp>
      <p:sp>
        <p:nvSpPr>
          <p:cNvPr id="325" name="Google Shape;325;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David will press the spacebar to move forward to the next move.</a:t>
            </a:r>
            <a:endParaRPr/>
          </a:p>
          <a:p>
            <a:pPr indent="-342900" lvl="0" marL="457200" rtl="0" algn="l">
              <a:spcBef>
                <a:spcPts val="0"/>
              </a:spcBef>
              <a:spcAft>
                <a:spcPts val="0"/>
              </a:spcAft>
              <a:buSzPts val="1800"/>
              <a:buChar char="●"/>
            </a:pPr>
            <a:r>
              <a:rPr lang="en"/>
              <a:t>However, when loading the Vans shoes container, he notices that it has minor damage. He reports this by emailing the front office, as well as creating a quick log note using the log button.</a:t>
            </a:r>
            <a:endParaRPr/>
          </a:p>
          <a:p>
            <a:pPr indent="-342900" lvl="0" marL="457200" rtl="0" algn="l">
              <a:spcBef>
                <a:spcPts val="0"/>
              </a:spcBef>
              <a:spcAft>
                <a:spcPts val="0"/>
              </a:spcAft>
              <a:buSzPts val="1800"/>
              <a:buChar char="●"/>
            </a:pPr>
            <a:r>
              <a:rPr lang="en"/>
              <a:t>David then continues with the next step</a:t>
            </a:r>
            <a:endParaRPr/>
          </a:p>
        </p:txBody>
      </p:sp>
      <p:sp>
        <p:nvSpPr>
          <p:cNvPr id="326" name="Google Shape;326;p47"/>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27" name="Google Shape;327;p47"/>
          <p:cNvPicPr preferRelativeResize="0"/>
          <p:nvPr/>
        </p:nvPicPr>
        <p:blipFill>
          <a:blip r:embed="rId3">
            <a:alphaModFix/>
          </a:blip>
          <a:stretch>
            <a:fillRect/>
          </a:stretch>
        </p:blipFill>
        <p:spPr>
          <a:xfrm>
            <a:off x="5840712" y="2873500"/>
            <a:ext cx="2128674" cy="1824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9/</a:t>
            </a:r>
            <a:r>
              <a:rPr lang="en"/>
              <a:t>10</a:t>
            </a:r>
            <a:endParaRPr/>
          </a:p>
        </p:txBody>
      </p:sp>
      <p:sp>
        <p:nvSpPr>
          <p:cNvPr id="333" name="Google Shape;333;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done, the application will prompt David to ensure all moves are done. </a:t>
            </a:r>
            <a:endParaRPr/>
          </a:p>
          <a:p>
            <a:pPr indent="-342900" lvl="0" marL="457200" rtl="0" algn="l">
              <a:spcBef>
                <a:spcPts val="0"/>
              </a:spcBef>
              <a:spcAft>
                <a:spcPts val="0"/>
              </a:spcAft>
              <a:buSzPts val="1800"/>
              <a:buChar char="●"/>
            </a:pPr>
            <a:r>
              <a:rPr lang="en"/>
              <a:t>Once he confirms, the application will send a reminder of where the OUTBOUND manifest file is, as well as to email said manifest file to the ship once the physical action is done </a:t>
            </a:r>
            <a:endParaRPr/>
          </a:p>
        </p:txBody>
      </p:sp>
      <p:sp>
        <p:nvSpPr>
          <p:cNvPr id="334" name="Google Shape;334;p48"/>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35" name="Google Shape;335;p48"/>
          <p:cNvPicPr preferRelativeResize="0"/>
          <p:nvPr/>
        </p:nvPicPr>
        <p:blipFill>
          <a:blip r:embed="rId3">
            <a:alphaModFix/>
          </a:blip>
          <a:stretch>
            <a:fillRect/>
          </a:stretch>
        </p:blipFill>
        <p:spPr>
          <a:xfrm>
            <a:off x="4572000" y="2704424"/>
            <a:ext cx="3470975" cy="2000300"/>
          </a:xfrm>
          <a:prstGeom prst="rect">
            <a:avLst/>
          </a:prstGeom>
          <a:noFill/>
          <a:ln>
            <a:noFill/>
          </a:ln>
        </p:spPr>
      </p:pic>
      <p:pic>
        <p:nvPicPr>
          <p:cNvPr id="336" name="Google Shape;336;p48"/>
          <p:cNvPicPr preferRelativeResize="0"/>
          <p:nvPr/>
        </p:nvPicPr>
        <p:blipFill>
          <a:blip r:embed="rId4">
            <a:alphaModFix/>
          </a:blip>
          <a:stretch>
            <a:fillRect/>
          </a:stretch>
        </p:blipFill>
        <p:spPr>
          <a:xfrm>
            <a:off x="950700" y="2933600"/>
            <a:ext cx="2795650" cy="2042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 10/</a:t>
            </a:r>
            <a:r>
              <a:rPr lang="en"/>
              <a:t>10</a:t>
            </a:r>
            <a:endParaRPr/>
          </a:p>
        </p:txBody>
      </p:sp>
      <p:sp>
        <p:nvSpPr>
          <p:cNvPr id="342" name="Google Shape;342;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application returns to an idle state, awaiting the next manifest file to be loaded</a:t>
            </a:r>
            <a:endParaRPr/>
          </a:p>
          <a:p>
            <a:pPr indent="-342900" lvl="0" marL="457200" rtl="0" algn="l">
              <a:spcBef>
                <a:spcPts val="0"/>
              </a:spcBef>
              <a:spcAft>
                <a:spcPts val="0"/>
              </a:spcAft>
              <a:buSzPts val="1800"/>
              <a:buChar char="●"/>
            </a:pPr>
            <a:r>
              <a:rPr lang="en"/>
              <a:t>David now emails the ship captain back with the new manifest through the company gmail, signalling to them that the task is done, and they are free to undock.</a:t>
            </a:r>
            <a:endParaRPr/>
          </a:p>
        </p:txBody>
      </p:sp>
      <p:sp>
        <p:nvSpPr>
          <p:cNvPr id="343" name="Google Shape;343;p49"/>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44" name="Google Shape;344;p49"/>
          <p:cNvPicPr preferRelativeResize="0"/>
          <p:nvPr/>
        </p:nvPicPr>
        <p:blipFill>
          <a:blip r:embed="rId3">
            <a:alphaModFix/>
          </a:blip>
          <a:stretch>
            <a:fillRect/>
          </a:stretch>
        </p:blipFill>
        <p:spPr>
          <a:xfrm>
            <a:off x="5993075" y="3182948"/>
            <a:ext cx="2456750" cy="1436100"/>
          </a:xfrm>
          <a:prstGeom prst="rect">
            <a:avLst/>
          </a:prstGeom>
          <a:noFill/>
          <a:ln>
            <a:noFill/>
          </a:ln>
        </p:spPr>
      </p:pic>
      <p:sp>
        <p:nvSpPr>
          <p:cNvPr id="345" name="Google Shape;345;p49"/>
          <p:cNvSpPr/>
          <p:nvPr/>
        </p:nvSpPr>
        <p:spPr>
          <a:xfrm>
            <a:off x="7872325" y="4457000"/>
            <a:ext cx="497700" cy="111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346" name="Google Shape;346;p49"/>
          <p:cNvPicPr preferRelativeResize="0"/>
          <p:nvPr/>
        </p:nvPicPr>
        <p:blipFill>
          <a:blip r:embed="rId4">
            <a:alphaModFix/>
          </a:blip>
          <a:stretch>
            <a:fillRect/>
          </a:stretch>
        </p:blipFill>
        <p:spPr>
          <a:xfrm>
            <a:off x="2318999" y="2935687"/>
            <a:ext cx="1920150" cy="1930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1/9</a:t>
            </a:r>
            <a:endParaRPr/>
          </a:p>
        </p:txBody>
      </p:sp>
      <p:sp>
        <p:nvSpPr>
          <p:cNvPr id="352" name="Google Shape;352;p50"/>
          <p:cNvSpPr txBox="1"/>
          <p:nvPr>
            <p:ph idx="1" type="body"/>
          </p:nvPr>
        </p:nvSpPr>
        <p:spPr>
          <a:xfrm>
            <a:off x="387900" y="1489825"/>
            <a:ext cx="8368200" cy="349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Riley Radricks is a trusted crane operator at the Long Beach shipyard. </a:t>
            </a:r>
            <a:endParaRPr/>
          </a:p>
          <a:p>
            <a:pPr indent="-342900" lvl="0" marL="457200" rtl="0" algn="l">
              <a:spcBef>
                <a:spcPts val="0"/>
              </a:spcBef>
              <a:spcAft>
                <a:spcPts val="0"/>
              </a:spcAft>
              <a:buSzPts val="1800"/>
              <a:buChar char="●"/>
            </a:pPr>
            <a:r>
              <a:rPr lang="en"/>
              <a:t>His </a:t>
            </a:r>
            <a:r>
              <a:rPr lang="en"/>
              <a:t>dedication</a:t>
            </a:r>
            <a:r>
              <a:rPr lang="en"/>
              <a:t> to his job is evident in his work schedule. He </a:t>
            </a:r>
            <a:r>
              <a:rPr lang="en"/>
              <a:t>maintains</a:t>
            </a:r>
            <a:r>
              <a:rPr lang="en"/>
              <a:t> it working form Sunday through Thursday with his usual shifts running from 8 a.m. to 4 p.m.</a:t>
            </a:r>
            <a:endParaRPr/>
          </a:p>
          <a:p>
            <a:pPr indent="-342900" lvl="0" marL="457200" rtl="0" algn="l">
              <a:spcBef>
                <a:spcPts val="0"/>
              </a:spcBef>
              <a:spcAft>
                <a:spcPts val="0"/>
              </a:spcAft>
              <a:buSzPts val="1800"/>
              <a:buChar char="●"/>
            </a:pPr>
            <a:r>
              <a:rPr lang="en"/>
              <a:t>Ernesto Eccentrico is a passionate crane operator at the Long Beach shipyard. His usual shifts run from 4 p.m to 12 a.m. and showcase his flexibility to work during the night. </a:t>
            </a:r>
            <a:endParaRPr/>
          </a:p>
          <a:p>
            <a:pPr indent="-342900" lvl="0" marL="457200" rtl="0" algn="l">
              <a:spcBef>
                <a:spcPts val="0"/>
              </a:spcBef>
              <a:spcAft>
                <a:spcPts val="0"/>
              </a:spcAft>
              <a:buSzPts val="1800"/>
              <a:buChar char="●"/>
            </a:pPr>
            <a:r>
              <a:rPr lang="en"/>
              <a:t>On February 11th 2024, Ernesto is set to take over after Riley’s shift.</a:t>
            </a:r>
            <a:endParaRPr/>
          </a:p>
          <a:p>
            <a:pPr indent="0" lvl="0" marL="0" rtl="0" algn="l">
              <a:spcBef>
                <a:spcPts val="1200"/>
              </a:spcBef>
              <a:spcAft>
                <a:spcPts val="1200"/>
              </a:spcAft>
              <a:buNone/>
            </a:pPr>
            <a:r>
              <a:t/>
            </a:r>
            <a:endParaRPr/>
          </a:p>
        </p:txBody>
      </p:sp>
      <p:sp>
        <p:nvSpPr>
          <p:cNvPr id="353" name="Google Shape;353;p50"/>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2/9</a:t>
            </a:r>
            <a:endParaRPr/>
          </a:p>
        </p:txBody>
      </p:sp>
      <p:sp>
        <p:nvSpPr>
          <p:cNvPr id="359" name="Google Shape;359;p51"/>
          <p:cNvSpPr txBox="1"/>
          <p:nvPr>
            <p:ph idx="1" type="body"/>
          </p:nvPr>
        </p:nvSpPr>
        <p:spPr>
          <a:xfrm>
            <a:off x="387900" y="1489825"/>
            <a:ext cx="8368200" cy="353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Riley logs in the application at 8 a.m. and goes on about the day’s operations, mostly </a:t>
            </a:r>
            <a:r>
              <a:rPr lang="en"/>
              <a:t>offloading</a:t>
            </a:r>
            <a:r>
              <a:rPr lang="en"/>
              <a:t> containers. </a:t>
            </a:r>
            <a:endParaRPr/>
          </a:p>
          <a:p>
            <a:pPr indent="-342900" lvl="0" marL="457200" rtl="0" algn="l">
              <a:spcBef>
                <a:spcPts val="0"/>
              </a:spcBef>
              <a:spcAft>
                <a:spcPts val="0"/>
              </a:spcAft>
              <a:buSzPts val="1800"/>
              <a:buChar char="●"/>
            </a:pPr>
            <a:r>
              <a:rPr lang="en"/>
              <a:t>At 3:30 p.m. Riley notices an email from a ship captain from Highlanders Shipping Company with an attached manifest file. </a:t>
            </a:r>
            <a:endParaRPr/>
          </a:p>
          <a:p>
            <a:pPr indent="-342900" lvl="0" marL="457200" rtl="0" algn="l">
              <a:spcBef>
                <a:spcPts val="0"/>
              </a:spcBef>
              <a:spcAft>
                <a:spcPts val="0"/>
              </a:spcAft>
              <a:buSzPts val="1800"/>
              <a:buChar char="●"/>
            </a:pPr>
            <a:r>
              <a:rPr lang="en"/>
              <a:t>He also </a:t>
            </a:r>
            <a:r>
              <a:rPr lang="en"/>
              <a:t>receives</a:t>
            </a:r>
            <a:r>
              <a:rPr lang="en"/>
              <a:t> the needed transfer list, telling him to offload 1 Kohls home goods container and 1 </a:t>
            </a:r>
            <a:r>
              <a:rPr lang="en"/>
              <a:t>Joann</a:t>
            </a:r>
            <a:r>
              <a:rPr lang="en"/>
              <a:t> Fabrics container. </a:t>
            </a:r>
            <a:endParaRPr/>
          </a:p>
          <a:p>
            <a:pPr indent="0" lvl="0" marL="457200" rtl="0" algn="l">
              <a:spcBef>
                <a:spcPts val="1200"/>
              </a:spcBef>
              <a:spcAft>
                <a:spcPts val="1200"/>
              </a:spcAft>
              <a:buNone/>
            </a:pPr>
            <a:r>
              <a:t/>
            </a:r>
            <a:endParaRPr/>
          </a:p>
        </p:txBody>
      </p:sp>
      <p:sp>
        <p:nvSpPr>
          <p:cNvPr id="360" name="Google Shape;360;p51"/>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61" name="Google Shape;361;p51"/>
          <p:cNvPicPr preferRelativeResize="0"/>
          <p:nvPr/>
        </p:nvPicPr>
        <p:blipFill>
          <a:blip r:embed="rId3">
            <a:alphaModFix/>
          </a:blip>
          <a:stretch>
            <a:fillRect/>
          </a:stretch>
        </p:blipFill>
        <p:spPr>
          <a:xfrm>
            <a:off x="483650" y="3489025"/>
            <a:ext cx="2554375" cy="1469450"/>
          </a:xfrm>
          <a:prstGeom prst="rect">
            <a:avLst/>
          </a:prstGeom>
          <a:noFill/>
          <a:ln>
            <a:noFill/>
          </a:ln>
        </p:spPr>
      </p:pic>
      <p:sp>
        <p:nvSpPr>
          <p:cNvPr id="362" name="Google Shape;362;p51"/>
          <p:cNvSpPr/>
          <p:nvPr/>
        </p:nvSpPr>
        <p:spPr>
          <a:xfrm>
            <a:off x="1205688" y="4207550"/>
            <a:ext cx="1110300" cy="114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3" name="Google Shape;363;p51"/>
          <p:cNvSpPr txBox="1"/>
          <p:nvPr/>
        </p:nvSpPr>
        <p:spPr>
          <a:xfrm>
            <a:off x="1199250" y="4118450"/>
            <a:ext cx="11232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Riley Radricks</a:t>
            </a:r>
            <a:endParaRPr b="1" sz="800">
              <a:latin typeface="Roboto"/>
              <a:ea typeface="Roboto"/>
              <a:cs typeface="Roboto"/>
              <a:sym typeface="Roboto"/>
            </a:endParaRPr>
          </a:p>
        </p:txBody>
      </p:sp>
      <p:pic>
        <p:nvPicPr>
          <p:cNvPr id="364" name="Google Shape;364;p51"/>
          <p:cNvPicPr preferRelativeResize="0"/>
          <p:nvPr/>
        </p:nvPicPr>
        <p:blipFill>
          <a:blip r:embed="rId4">
            <a:alphaModFix/>
          </a:blip>
          <a:stretch>
            <a:fillRect/>
          </a:stretch>
        </p:blipFill>
        <p:spPr>
          <a:xfrm>
            <a:off x="3266898" y="3450938"/>
            <a:ext cx="2030826" cy="1545625"/>
          </a:xfrm>
          <a:prstGeom prst="rect">
            <a:avLst/>
          </a:prstGeom>
          <a:noFill/>
          <a:ln>
            <a:noFill/>
          </a:ln>
        </p:spPr>
      </p:pic>
      <p:pic>
        <p:nvPicPr>
          <p:cNvPr id="365" name="Google Shape;365;p51"/>
          <p:cNvPicPr preferRelativeResize="0"/>
          <p:nvPr/>
        </p:nvPicPr>
        <p:blipFill>
          <a:blip r:embed="rId5">
            <a:alphaModFix/>
          </a:blip>
          <a:stretch>
            <a:fillRect/>
          </a:stretch>
        </p:blipFill>
        <p:spPr>
          <a:xfrm>
            <a:off x="5611301" y="3439125"/>
            <a:ext cx="2828924" cy="165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(Cont.)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An Operator will be able to “clock in” by typing their name into a window, and pressing a submit Button</a:t>
            </a:r>
            <a:endParaRPr/>
          </a:p>
          <a:p>
            <a:pPr indent="-297497" lvl="1" marL="914400" rtl="0" algn="l">
              <a:spcBef>
                <a:spcPts val="0"/>
              </a:spcBef>
              <a:spcAft>
                <a:spcPts val="0"/>
              </a:spcAft>
              <a:buSzPct val="100000"/>
              <a:buChar char="○"/>
            </a:pPr>
            <a:r>
              <a:rPr lang="en"/>
              <a:t>Once signed in, any further action done on the application will be considered the responsibility of the current operator until the next person clocks in</a:t>
            </a:r>
            <a:endParaRPr/>
          </a:p>
          <a:p>
            <a:pPr indent="-297497" lvl="1" marL="914400" rtl="0" algn="l">
              <a:spcBef>
                <a:spcPts val="0"/>
              </a:spcBef>
              <a:spcAft>
                <a:spcPts val="0"/>
              </a:spcAft>
              <a:buSzPct val="100000"/>
              <a:buChar char="○"/>
            </a:pPr>
            <a:r>
              <a:rPr lang="en"/>
              <a:t>Administrative account will be protected via password, rest log right in</a:t>
            </a:r>
            <a:endParaRPr/>
          </a:p>
          <a:p>
            <a:pPr indent="-297497" lvl="1" marL="914400" rtl="0" algn="l">
              <a:spcBef>
                <a:spcPts val="0"/>
              </a:spcBef>
              <a:spcAft>
                <a:spcPts val="0"/>
              </a:spcAft>
              <a:buSzPct val="100000"/>
              <a:buChar char="○"/>
            </a:pPr>
            <a:r>
              <a:rPr lang="en"/>
              <a:t>Assuming Operators all have basic computer skills</a:t>
            </a:r>
            <a:endParaRPr/>
          </a:p>
          <a:p>
            <a:pPr indent="-317182" lvl="0" marL="457200" rtl="0" algn="l">
              <a:spcBef>
                <a:spcPts val="0"/>
              </a:spcBef>
              <a:spcAft>
                <a:spcPts val="0"/>
              </a:spcAft>
              <a:buSzPct val="100000"/>
              <a:buChar char="●"/>
            </a:pPr>
            <a:r>
              <a:rPr lang="en"/>
              <a:t>Employees work 8 hour shifts</a:t>
            </a:r>
            <a:endParaRPr/>
          </a:p>
          <a:p>
            <a:pPr indent="-297497" lvl="1" marL="914400" rtl="0" algn="l">
              <a:spcBef>
                <a:spcPts val="0"/>
              </a:spcBef>
              <a:spcAft>
                <a:spcPts val="0"/>
              </a:spcAft>
              <a:buSzPct val="100000"/>
              <a:buChar char="○"/>
            </a:pPr>
            <a:r>
              <a:rPr lang="en"/>
              <a:t>12am-8am, 8am-4pm, 4pm-12am</a:t>
            </a:r>
            <a:endParaRPr/>
          </a:p>
          <a:p>
            <a:pPr indent="-317182" lvl="0" marL="457200" rtl="0" algn="l">
              <a:spcBef>
                <a:spcPts val="0"/>
              </a:spcBef>
              <a:spcAft>
                <a:spcPts val="0"/>
              </a:spcAft>
              <a:buSzPct val="100000"/>
              <a:buChar char="●"/>
            </a:pPr>
            <a:r>
              <a:rPr lang="en"/>
              <a:t>Even if there are no active ships tasks during a shift, the operator will still be paid for the duration of their shift.</a:t>
            </a:r>
            <a:endParaRPr/>
          </a:p>
          <a:p>
            <a:pPr indent="-297497" lvl="1" marL="914400" rtl="0" algn="l">
              <a:spcBef>
                <a:spcPts val="0"/>
              </a:spcBef>
              <a:spcAft>
                <a:spcPts val="0"/>
              </a:spcAft>
              <a:buSzPct val="100000"/>
              <a:buChar char="○"/>
            </a:pPr>
            <a:r>
              <a:rPr lang="en"/>
              <a:t>But the goal of a faster ship turnaround time is to take in more ships to handle anyway. </a:t>
            </a:r>
            <a:endParaRPr/>
          </a:p>
          <a:p>
            <a:pPr indent="-317182" lvl="0" marL="457200" rtl="0" algn="l">
              <a:spcBef>
                <a:spcPts val="0"/>
              </a:spcBef>
              <a:spcAft>
                <a:spcPts val="0"/>
              </a:spcAft>
              <a:buSzPct val="100000"/>
              <a:buChar char="●"/>
            </a:pPr>
            <a:r>
              <a:rPr lang="en"/>
              <a:t>Colors of application must be easy to see in direct sunlight, but not blinding in dim lighting</a:t>
            </a:r>
            <a:endParaRPr/>
          </a:p>
          <a:p>
            <a:pPr indent="-297497" lvl="1" marL="914400" rtl="0" algn="l">
              <a:spcBef>
                <a:spcPts val="0"/>
              </a:spcBef>
              <a:spcAft>
                <a:spcPts val="0"/>
              </a:spcAft>
              <a:buSzPct val="100000"/>
              <a:buChar char="○"/>
            </a:pPr>
            <a:r>
              <a:rPr lang="en"/>
              <a:t>Assuming colorblindness or any other visual impairment not taken into account (As of meeting on 10/20)</a:t>
            </a:r>
            <a:endParaRPr/>
          </a:p>
          <a:p>
            <a:pPr indent="-317182" lvl="0" marL="457200" rtl="0" algn="l">
              <a:spcBef>
                <a:spcPts val="0"/>
              </a:spcBef>
              <a:spcAft>
                <a:spcPts val="0"/>
              </a:spcAft>
              <a:buSzPct val="100000"/>
              <a:buChar char="●"/>
            </a:pPr>
            <a:r>
              <a:rPr lang="en"/>
              <a:t>The application will await for an input file (</a:t>
            </a:r>
            <a:r>
              <a:rPr lang="en" u="sng"/>
              <a:t>the manifest</a:t>
            </a:r>
            <a:r>
              <a:rPr lang="en"/>
              <a:t>) from the operator.</a:t>
            </a:r>
            <a:endParaRPr/>
          </a:p>
        </p:txBody>
      </p:sp>
      <p:pic>
        <p:nvPicPr>
          <p:cNvPr id="84" name="Google Shape;84;p16"/>
          <p:cNvPicPr preferRelativeResize="0"/>
          <p:nvPr/>
        </p:nvPicPr>
        <p:blipFill>
          <a:blip r:embed="rId3">
            <a:alphaModFix/>
          </a:blip>
          <a:stretch>
            <a:fillRect/>
          </a:stretch>
        </p:blipFill>
        <p:spPr>
          <a:xfrm>
            <a:off x="6082334" y="115450"/>
            <a:ext cx="1767621" cy="1371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3/9</a:t>
            </a:r>
            <a:endParaRPr/>
          </a:p>
        </p:txBody>
      </p:sp>
      <p:sp>
        <p:nvSpPr>
          <p:cNvPr id="371" name="Google Shape;371;p5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Riley then embarks on this task </a:t>
            </a:r>
            <a:r>
              <a:rPr lang="en"/>
              <a:t>with the provided manifest and transfer list.</a:t>
            </a:r>
            <a:endParaRPr/>
          </a:p>
          <a:p>
            <a:pPr indent="-342900" lvl="0" marL="457200" rtl="0" algn="l">
              <a:spcBef>
                <a:spcPts val="0"/>
              </a:spcBef>
              <a:spcAft>
                <a:spcPts val="0"/>
              </a:spcAft>
              <a:buSzPts val="1800"/>
              <a:buChar char="●"/>
            </a:pPr>
            <a:r>
              <a:rPr lang="en"/>
              <a:t>He downloads the inbound manifest, and uploads it to the application file via a file browser, and chooses the “load/unload” option.</a:t>
            </a:r>
            <a:endParaRPr/>
          </a:p>
        </p:txBody>
      </p:sp>
      <p:sp>
        <p:nvSpPr>
          <p:cNvPr id="372" name="Google Shape;372;p52"/>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373" name="Google Shape;373;p52"/>
          <p:cNvPicPr preferRelativeResize="0"/>
          <p:nvPr/>
        </p:nvPicPr>
        <p:blipFill>
          <a:blip r:embed="rId3">
            <a:alphaModFix/>
          </a:blip>
          <a:stretch>
            <a:fillRect/>
          </a:stretch>
        </p:blipFill>
        <p:spPr>
          <a:xfrm>
            <a:off x="5513525" y="3183675"/>
            <a:ext cx="2867574" cy="1700800"/>
          </a:xfrm>
          <a:prstGeom prst="rect">
            <a:avLst/>
          </a:prstGeom>
          <a:noFill/>
          <a:ln>
            <a:noFill/>
          </a:ln>
        </p:spPr>
      </p:pic>
      <p:sp>
        <p:nvSpPr>
          <p:cNvPr id="374" name="Google Shape;374;p52"/>
          <p:cNvSpPr/>
          <p:nvPr/>
        </p:nvSpPr>
        <p:spPr>
          <a:xfrm>
            <a:off x="7584325" y="3597750"/>
            <a:ext cx="684900" cy="80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5" name="Google Shape;375;p52"/>
          <p:cNvSpPr txBox="1"/>
          <p:nvPr/>
        </p:nvSpPr>
        <p:spPr>
          <a:xfrm>
            <a:off x="7653900" y="3642300"/>
            <a:ext cx="132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376" name="Google Shape;376;p52"/>
          <p:cNvSpPr txBox="1"/>
          <p:nvPr/>
        </p:nvSpPr>
        <p:spPr>
          <a:xfrm>
            <a:off x="7380975" y="3512375"/>
            <a:ext cx="9150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solidFill>
                  <a:schemeClr val="lt1"/>
                </a:solidFill>
                <a:latin typeface="Roboto"/>
                <a:ea typeface="Roboto"/>
                <a:cs typeface="Roboto"/>
                <a:sym typeface="Roboto"/>
              </a:rPr>
              <a:t>Highlanders_Manifest.txt</a:t>
            </a:r>
            <a:endParaRPr b="1" sz="500">
              <a:solidFill>
                <a:schemeClr val="lt1"/>
              </a:solidFill>
              <a:latin typeface="Roboto"/>
              <a:ea typeface="Roboto"/>
              <a:cs typeface="Roboto"/>
              <a:sym typeface="Roboto"/>
            </a:endParaRPr>
          </a:p>
        </p:txBody>
      </p:sp>
      <p:sp>
        <p:nvSpPr>
          <p:cNvPr id="377" name="Google Shape;377;p52"/>
          <p:cNvSpPr/>
          <p:nvPr/>
        </p:nvSpPr>
        <p:spPr>
          <a:xfrm>
            <a:off x="6757430" y="3431975"/>
            <a:ext cx="537900" cy="804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8" name="Google Shape;378;p52"/>
          <p:cNvSpPr txBox="1"/>
          <p:nvPr/>
        </p:nvSpPr>
        <p:spPr>
          <a:xfrm>
            <a:off x="6702750" y="3325175"/>
            <a:ext cx="9150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latin typeface="Times New Roman"/>
                <a:ea typeface="Times New Roman"/>
                <a:cs typeface="Times New Roman"/>
                <a:sym typeface="Times New Roman"/>
              </a:rPr>
              <a:t>Riley Radricks</a:t>
            </a:r>
            <a:endParaRPr b="1" sz="600">
              <a:latin typeface="Times New Roman"/>
              <a:ea typeface="Times New Roman"/>
              <a:cs typeface="Times New Roman"/>
              <a:sym typeface="Times New Roman"/>
            </a:endParaRPr>
          </a:p>
        </p:txBody>
      </p:sp>
      <p:sp>
        <p:nvSpPr>
          <p:cNvPr id="379" name="Google Shape;379;p52"/>
          <p:cNvSpPr/>
          <p:nvPr/>
        </p:nvSpPr>
        <p:spPr>
          <a:xfrm>
            <a:off x="4327450" y="3334925"/>
            <a:ext cx="839400" cy="274500"/>
          </a:xfrm>
          <a:prstGeom prst="rightArrow">
            <a:avLst>
              <a:gd fmla="val 50000" name="adj1"/>
              <a:gd fmla="val 50000" name="adj2"/>
            </a:avLst>
          </a:prstGeom>
          <a:solidFill>
            <a:schemeClr val="accen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0" name="Google Shape;380;p52"/>
          <p:cNvSpPr txBox="1"/>
          <p:nvPr/>
        </p:nvSpPr>
        <p:spPr>
          <a:xfrm>
            <a:off x="7742250" y="4711500"/>
            <a:ext cx="50100" cy="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381" name="Google Shape;381;p52"/>
          <p:cNvSpPr/>
          <p:nvPr/>
        </p:nvSpPr>
        <p:spPr>
          <a:xfrm>
            <a:off x="7737850" y="4708850"/>
            <a:ext cx="537900" cy="60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2" name="Google Shape;382;p52"/>
          <p:cNvSpPr txBox="1"/>
          <p:nvPr/>
        </p:nvSpPr>
        <p:spPr>
          <a:xfrm>
            <a:off x="7792350" y="4628450"/>
            <a:ext cx="684900" cy="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Roboto"/>
                <a:ea typeface="Roboto"/>
                <a:cs typeface="Roboto"/>
                <a:sym typeface="Roboto"/>
              </a:rPr>
              <a:t> </a:t>
            </a:r>
            <a:r>
              <a:rPr lang="en" sz="300">
                <a:latin typeface="Roboto"/>
                <a:ea typeface="Roboto"/>
                <a:cs typeface="Roboto"/>
                <a:sym typeface="Roboto"/>
              </a:rPr>
              <a:t>Sun, 2/11/2024, 3:52</a:t>
            </a:r>
            <a:endParaRPr sz="400">
              <a:latin typeface="Roboto"/>
              <a:ea typeface="Roboto"/>
              <a:cs typeface="Roboto"/>
              <a:sym typeface="Roboto"/>
            </a:endParaRPr>
          </a:p>
        </p:txBody>
      </p:sp>
      <p:pic>
        <p:nvPicPr>
          <p:cNvPr id="383" name="Google Shape;383;p52"/>
          <p:cNvPicPr preferRelativeResize="0"/>
          <p:nvPr/>
        </p:nvPicPr>
        <p:blipFill>
          <a:blip r:embed="rId4">
            <a:alphaModFix/>
          </a:blip>
          <a:stretch>
            <a:fillRect/>
          </a:stretch>
        </p:blipFill>
        <p:spPr>
          <a:xfrm>
            <a:off x="202050" y="3147875"/>
            <a:ext cx="4060461" cy="648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3"/>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4/9</a:t>
            </a:r>
            <a:endParaRPr/>
          </a:p>
        </p:txBody>
      </p:sp>
      <p:sp>
        <p:nvSpPr>
          <p:cNvPr id="389" name="Google Shape;389;p5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 is then prompted to choose the containers to unload from the ship.</a:t>
            </a:r>
            <a:endParaRPr/>
          </a:p>
          <a:p>
            <a:pPr indent="-317500" lvl="1" marL="914400" rtl="0" algn="l">
              <a:spcBef>
                <a:spcPts val="0"/>
              </a:spcBef>
              <a:spcAft>
                <a:spcPts val="0"/>
              </a:spcAft>
              <a:buSzPts val="1400"/>
              <a:buChar char="○"/>
            </a:pPr>
            <a:r>
              <a:rPr lang="en"/>
              <a:t>Then press continue</a:t>
            </a:r>
            <a:endParaRPr/>
          </a:p>
          <a:p>
            <a:pPr indent="-342900" lvl="0" marL="457200" rtl="0" algn="l">
              <a:spcBef>
                <a:spcPts val="0"/>
              </a:spcBef>
              <a:spcAft>
                <a:spcPts val="0"/>
              </a:spcAft>
              <a:buSzPts val="1800"/>
              <a:buChar char="●"/>
            </a:pPr>
            <a:r>
              <a:rPr lang="en"/>
              <a:t>The containers he selects from the manifest are highlighted in red</a:t>
            </a:r>
            <a:endParaRPr/>
          </a:p>
        </p:txBody>
      </p:sp>
      <p:sp>
        <p:nvSpPr>
          <p:cNvPr id="390" name="Google Shape;390;p53"/>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sp>
        <p:nvSpPr>
          <p:cNvPr id="391" name="Google Shape;391;p53"/>
          <p:cNvSpPr txBox="1"/>
          <p:nvPr/>
        </p:nvSpPr>
        <p:spPr>
          <a:xfrm>
            <a:off x="7742250" y="4711500"/>
            <a:ext cx="50100" cy="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392" name="Google Shape;392;p53"/>
          <p:cNvPicPr preferRelativeResize="0"/>
          <p:nvPr/>
        </p:nvPicPr>
        <p:blipFill>
          <a:blip r:embed="rId3">
            <a:alphaModFix/>
          </a:blip>
          <a:stretch>
            <a:fillRect/>
          </a:stretch>
        </p:blipFill>
        <p:spPr>
          <a:xfrm>
            <a:off x="2012601" y="2510151"/>
            <a:ext cx="3970450" cy="2366025"/>
          </a:xfrm>
          <a:prstGeom prst="rect">
            <a:avLst/>
          </a:prstGeom>
          <a:noFill/>
          <a:ln>
            <a:noFill/>
          </a:ln>
        </p:spPr>
      </p:pic>
      <p:sp>
        <p:nvSpPr>
          <p:cNvPr id="393" name="Google Shape;393;p53"/>
          <p:cNvSpPr/>
          <p:nvPr/>
        </p:nvSpPr>
        <p:spPr>
          <a:xfrm>
            <a:off x="3742325" y="2828875"/>
            <a:ext cx="772800" cy="1248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4" name="Google Shape;394;p53"/>
          <p:cNvSpPr txBox="1"/>
          <p:nvPr/>
        </p:nvSpPr>
        <p:spPr>
          <a:xfrm>
            <a:off x="3742325" y="2743000"/>
            <a:ext cx="8745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Riley Radricks</a:t>
            </a:r>
            <a:endParaRPr b="1" sz="800">
              <a:latin typeface="Times New Roman"/>
              <a:ea typeface="Times New Roman"/>
              <a:cs typeface="Times New Roman"/>
              <a:sym typeface="Times New Roman"/>
            </a:endParaRPr>
          </a:p>
        </p:txBody>
      </p:sp>
      <p:sp>
        <p:nvSpPr>
          <p:cNvPr id="395" name="Google Shape;395;p53"/>
          <p:cNvSpPr/>
          <p:nvPr/>
        </p:nvSpPr>
        <p:spPr>
          <a:xfrm>
            <a:off x="5116450" y="4607700"/>
            <a:ext cx="772800" cy="12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6" name="Google Shape;396;p53"/>
          <p:cNvSpPr txBox="1"/>
          <p:nvPr/>
        </p:nvSpPr>
        <p:spPr>
          <a:xfrm>
            <a:off x="5057875" y="4530875"/>
            <a:ext cx="10617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Roboto"/>
                <a:ea typeface="Roboto"/>
                <a:cs typeface="Roboto"/>
                <a:sym typeface="Roboto"/>
              </a:rPr>
              <a:t>Sun, 2/11/2024, 3:55</a:t>
            </a:r>
            <a:r>
              <a:rPr b="1" lang="en" sz="800">
                <a:solidFill>
                  <a:schemeClr val="dk1"/>
                </a:solidFill>
                <a:latin typeface="Roboto"/>
                <a:ea typeface="Roboto"/>
                <a:cs typeface="Roboto"/>
                <a:sym typeface="Roboto"/>
              </a:rPr>
              <a:t> </a:t>
            </a:r>
            <a:endParaRPr b="1" sz="800">
              <a:solidFill>
                <a:schemeClr val="dk1"/>
              </a:solidFill>
              <a:latin typeface="Roboto"/>
              <a:ea typeface="Roboto"/>
              <a:cs typeface="Roboto"/>
              <a:sym typeface="Roboto"/>
            </a:endParaRPr>
          </a:p>
        </p:txBody>
      </p:sp>
      <p:sp>
        <p:nvSpPr>
          <p:cNvPr id="397" name="Google Shape;397;p53"/>
          <p:cNvSpPr/>
          <p:nvPr/>
        </p:nvSpPr>
        <p:spPr>
          <a:xfrm>
            <a:off x="4741675" y="3162000"/>
            <a:ext cx="1061700" cy="484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8" name="Google Shape;398;p53"/>
          <p:cNvSpPr txBox="1"/>
          <p:nvPr/>
        </p:nvSpPr>
        <p:spPr>
          <a:xfrm>
            <a:off x="4733875" y="3162000"/>
            <a:ext cx="10617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1: khols Home Goods</a:t>
            </a:r>
            <a:endParaRPr sz="700">
              <a:latin typeface="Roboto"/>
              <a:ea typeface="Roboto"/>
              <a:cs typeface="Roboto"/>
              <a:sym typeface="Roboto"/>
            </a:endParaRPr>
          </a:p>
          <a:p>
            <a:pPr indent="0" lvl="0" marL="0" rtl="0" algn="l">
              <a:spcBef>
                <a:spcPts val="0"/>
              </a:spcBef>
              <a:spcAft>
                <a:spcPts val="0"/>
              </a:spcAft>
              <a:buNone/>
            </a:pPr>
            <a:r>
              <a:rPr lang="en" sz="700">
                <a:latin typeface="Roboto"/>
                <a:ea typeface="Roboto"/>
                <a:cs typeface="Roboto"/>
                <a:sym typeface="Roboto"/>
              </a:rPr>
              <a:t>2: Joaan Fabrics</a:t>
            </a:r>
            <a:endParaRPr sz="7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5/9</a:t>
            </a:r>
            <a:endParaRPr/>
          </a:p>
        </p:txBody>
      </p:sp>
      <p:sp>
        <p:nvSpPr>
          <p:cNvPr id="404" name="Google Shape;404;p54"/>
          <p:cNvSpPr txBox="1"/>
          <p:nvPr>
            <p:ph idx="1" type="body"/>
          </p:nvPr>
        </p:nvSpPr>
        <p:spPr>
          <a:xfrm>
            <a:off x="387900" y="1489825"/>
            <a:ext cx="8368200" cy="355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application begins to calculate an efficient sequence for offloading.</a:t>
            </a:r>
            <a:endParaRPr/>
          </a:p>
          <a:p>
            <a:pPr indent="-342900" lvl="0" marL="457200" rtl="0" algn="l">
              <a:spcBef>
                <a:spcPts val="0"/>
              </a:spcBef>
              <a:spcAft>
                <a:spcPts val="0"/>
              </a:spcAft>
              <a:buSzPts val="1800"/>
              <a:buChar char="●"/>
            </a:pPr>
            <a:r>
              <a:rPr lang="en"/>
              <a:t>While mid-operation in the application, Ernesto knocks on the cabin to alert Riley that it's time for a shift change. </a:t>
            </a:r>
            <a:endParaRPr/>
          </a:p>
          <a:p>
            <a:pPr indent="-342900" lvl="0" marL="457200" rtl="0" algn="l">
              <a:spcBef>
                <a:spcPts val="0"/>
              </a:spcBef>
              <a:spcAft>
                <a:spcPts val="0"/>
              </a:spcAft>
              <a:buSzPts val="1800"/>
              <a:buChar char="●"/>
            </a:pPr>
            <a:r>
              <a:rPr lang="en"/>
              <a:t>Riley gathers his belongings and heads out the cabin at 3:59, Ernesto enters the cabin and logs into the application at 4:00pm</a:t>
            </a:r>
            <a:endParaRPr/>
          </a:p>
          <a:p>
            <a:pPr indent="0" lvl="0" marL="457200" rtl="0" algn="l">
              <a:spcBef>
                <a:spcPts val="1200"/>
              </a:spcBef>
              <a:spcAft>
                <a:spcPts val="1200"/>
              </a:spcAft>
              <a:buNone/>
            </a:pPr>
            <a:r>
              <a:t/>
            </a:r>
            <a:endParaRPr/>
          </a:p>
        </p:txBody>
      </p:sp>
      <p:sp>
        <p:nvSpPr>
          <p:cNvPr id="405" name="Google Shape;405;p54"/>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406" name="Google Shape;406;p54"/>
          <p:cNvPicPr preferRelativeResize="0"/>
          <p:nvPr/>
        </p:nvPicPr>
        <p:blipFill>
          <a:blip r:embed="rId3">
            <a:alphaModFix/>
          </a:blip>
          <a:stretch>
            <a:fillRect/>
          </a:stretch>
        </p:blipFill>
        <p:spPr>
          <a:xfrm>
            <a:off x="3181775" y="3298700"/>
            <a:ext cx="2999887" cy="1750325"/>
          </a:xfrm>
          <a:prstGeom prst="rect">
            <a:avLst/>
          </a:prstGeom>
          <a:noFill/>
          <a:ln>
            <a:noFill/>
          </a:ln>
        </p:spPr>
      </p:pic>
      <p:sp>
        <p:nvSpPr>
          <p:cNvPr id="407" name="Google Shape;407;p54"/>
          <p:cNvSpPr/>
          <p:nvPr/>
        </p:nvSpPr>
        <p:spPr>
          <a:xfrm>
            <a:off x="4463775" y="3509700"/>
            <a:ext cx="581700" cy="104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8" name="Google Shape;408;p54"/>
          <p:cNvSpPr txBox="1"/>
          <p:nvPr/>
        </p:nvSpPr>
        <p:spPr>
          <a:xfrm>
            <a:off x="4463775" y="3425100"/>
            <a:ext cx="647400" cy="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latin typeface="Roboto"/>
                <a:ea typeface="Roboto"/>
                <a:cs typeface="Roboto"/>
                <a:sym typeface="Roboto"/>
              </a:rPr>
              <a:t>Riley Radricks</a:t>
            </a:r>
            <a:endParaRPr b="1" sz="500">
              <a:latin typeface="Roboto"/>
              <a:ea typeface="Roboto"/>
              <a:cs typeface="Roboto"/>
              <a:sym typeface="Roboto"/>
            </a:endParaRPr>
          </a:p>
        </p:txBody>
      </p:sp>
      <p:sp>
        <p:nvSpPr>
          <p:cNvPr id="409" name="Google Shape;409;p54"/>
          <p:cNvSpPr/>
          <p:nvPr/>
        </p:nvSpPr>
        <p:spPr>
          <a:xfrm>
            <a:off x="5510100" y="4862600"/>
            <a:ext cx="609900" cy="104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0" name="Google Shape;410;p54"/>
          <p:cNvSpPr txBox="1"/>
          <p:nvPr/>
        </p:nvSpPr>
        <p:spPr>
          <a:xfrm>
            <a:off x="5449050" y="4796900"/>
            <a:ext cx="732000" cy="1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Times New Roman"/>
                <a:ea typeface="Times New Roman"/>
                <a:cs typeface="Times New Roman"/>
                <a:sym typeface="Times New Roman"/>
              </a:rPr>
              <a:t>Sun, 2/11/2024, 3:58</a:t>
            </a:r>
            <a:endParaRPr sz="5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6/9</a:t>
            </a:r>
            <a:endParaRPr/>
          </a:p>
        </p:txBody>
      </p:sp>
      <p:sp>
        <p:nvSpPr>
          <p:cNvPr id="416" name="Google Shape;416;p55"/>
          <p:cNvSpPr txBox="1"/>
          <p:nvPr>
            <p:ph idx="1" type="body"/>
          </p:nvPr>
        </p:nvSpPr>
        <p:spPr>
          <a:xfrm>
            <a:off x="387900" y="1489825"/>
            <a:ext cx="8368200" cy="355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Riley’s shift change does not need to account for a clock out</a:t>
            </a:r>
            <a:endParaRPr/>
          </a:p>
          <a:p>
            <a:pPr indent="-317500" lvl="1" marL="914400" rtl="0" algn="l">
              <a:spcBef>
                <a:spcPts val="0"/>
              </a:spcBef>
              <a:spcAft>
                <a:spcPts val="0"/>
              </a:spcAft>
              <a:buSzPts val="1400"/>
              <a:buChar char="○"/>
            </a:pPr>
            <a:r>
              <a:rPr lang="en"/>
              <a:t>The login system is a separate button/action, therefore the previous actions will not be altered or stopped</a:t>
            </a:r>
            <a:endParaRPr/>
          </a:p>
          <a:p>
            <a:pPr indent="-342900" lvl="0" marL="457200" rtl="0" algn="l">
              <a:spcBef>
                <a:spcPts val="0"/>
              </a:spcBef>
              <a:spcAft>
                <a:spcPts val="0"/>
              </a:spcAft>
              <a:buSzPts val="1800"/>
              <a:buChar char="●"/>
            </a:pPr>
            <a:r>
              <a:rPr lang="en"/>
              <a:t>Shift change from Riley to Ernesto occurs seamlessly without any need to stop the task at hand. </a:t>
            </a:r>
            <a:endParaRPr/>
          </a:p>
          <a:p>
            <a:pPr indent="0" lvl="0" marL="457200" rtl="0" algn="l">
              <a:spcBef>
                <a:spcPts val="1200"/>
              </a:spcBef>
              <a:spcAft>
                <a:spcPts val="1200"/>
              </a:spcAft>
              <a:buNone/>
            </a:pPr>
            <a:r>
              <a:t/>
            </a:r>
            <a:endParaRPr/>
          </a:p>
        </p:txBody>
      </p:sp>
      <p:sp>
        <p:nvSpPr>
          <p:cNvPr id="417" name="Google Shape;417;p55"/>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418" name="Google Shape;418;p55"/>
          <p:cNvPicPr preferRelativeResize="0"/>
          <p:nvPr/>
        </p:nvPicPr>
        <p:blipFill>
          <a:blip r:embed="rId3">
            <a:alphaModFix/>
          </a:blip>
          <a:stretch>
            <a:fillRect/>
          </a:stretch>
        </p:blipFill>
        <p:spPr>
          <a:xfrm>
            <a:off x="3132425" y="3489575"/>
            <a:ext cx="2554375" cy="1469450"/>
          </a:xfrm>
          <a:prstGeom prst="rect">
            <a:avLst/>
          </a:prstGeom>
          <a:noFill/>
          <a:ln>
            <a:noFill/>
          </a:ln>
        </p:spPr>
      </p:pic>
      <p:sp>
        <p:nvSpPr>
          <p:cNvPr id="419" name="Google Shape;419;p55"/>
          <p:cNvSpPr/>
          <p:nvPr/>
        </p:nvSpPr>
        <p:spPr>
          <a:xfrm>
            <a:off x="3804050" y="4157850"/>
            <a:ext cx="1211100" cy="1329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0" name="Google Shape;420;p55"/>
          <p:cNvSpPr txBox="1"/>
          <p:nvPr/>
        </p:nvSpPr>
        <p:spPr>
          <a:xfrm>
            <a:off x="3804050" y="4069200"/>
            <a:ext cx="12774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Ernesto Eccentrico</a:t>
            </a:r>
            <a:endParaRPr b="1" sz="900">
              <a:latin typeface="Roboto"/>
              <a:ea typeface="Roboto"/>
              <a:cs typeface="Roboto"/>
              <a:sym typeface="Roboto"/>
            </a:endParaRPr>
          </a:p>
        </p:txBody>
      </p:sp>
      <p:pic>
        <p:nvPicPr>
          <p:cNvPr id="421" name="Google Shape;421;p55"/>
          <p:cNvPicPr preferRelativeResize="0"/>
          <p:nvPr/>
        </p:nvPicPr>
        <p:blipFill>
          <a:blip r:embed="rId4">
            <a:alphaModFix/>
          </a:blip>
          <a:stretch>
            <a:fillRect/>
          </a:stretch>
        </p:blipFill>
        <p:spPr>
          <a:xfrm>
            <a:off x="301650" y="3512925"/>
            <a:ext cx="2438451" cy="1422750"/>
          </a:xfrm>
          <a:prstGeom prst="rect">
            <a:avLst/>
          </a:prstGeom>
          <a:noFill/>
          <a:ln>
            <a:noFill/>
          </a:ln>
        </p:spPr>
      </p:pic>
      <p:sp>
        <p:nvSpPr>
          <p:cNvPr id="422" name="Google Shape;422;p55"/>
          <p:cNvSpPr/>
          <p:nvPr/>
        </p:nvSpPr>
        <p:spPr>
          <a:xfrm>
            <a:off x="1344325" y="3689825"/>
            <a:ext cx="498000" cy="702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3" name="Google Shape;423;p55"/>
          <p:cNvSpPr txBox="1"/>
          <p:nvPr/>
        </p:nvSpPr>
        <p:spPr>
          <a:xfrm>
            <a:off x="1344325" y="3607500"/>
            <a:ext cx="570900" cy="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
                <a:latin typeface="Roboto"/>
                <a:ea typeface="Roboto"/>
                <a:cs typeface="Roboto"/>
                <a:sym typeface="Roboto"/>
              </a:rPr>
              <a:t>Riley Radricks</a:t>
            </a:r>
            <a:endParaRPr b="1" sz="400">
              <a:latin typeface="Roboto"/>
              <a:ea typeface="Roboto"/>
              <a:cs typeface="Roboto"/>
              <a:sym typeface="Roboto"/>
            </a:endParaRPr>
          </a:p>
        </p:txBody>
      </p:sp>
      <p:sp>
        <p:nvSpPr>
          <p:cNvPr id="424" name="Google Shape;424;p55"/>
          <p:cNvSpPr/>
          <p:nvPr/>
        </p:nvSpPr>
        <p:spPr>
          <a:xfrm>
            <a:off x="2183750" y="4810675"/>
            <a:ext cx="498000" cy="5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5" name="Google Shape;425;p55"/>
          <p:cNvSpPr txBox="1"/>
          <p:nvPr/>
        </p:nvSpPr>
        <p:spPr>
          <a:xfrm>
            <a:off x="2157775" y="4723475"/>
            <a:ext cx="618000" cy="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Times New Roman"/>
                <a:ea typeface="Times New Roman"/>
                <a:cs typeface="Times New Roman"/>
                <a:sym typeface="Times New Roman"/>
              </a:rPr>
              <a:t>Sun, 2/11/2024, 3:59</a:t>
            </a:r>
            <a:endParaRPr sz="400">
              <a:latin typeface="Times New Roman"/>
              <a:ea typeface="Times New Roman"/>
              <a:cs typeface="Times New Roman"/>
              <a:sym typeface="Times New Roman"/>
            </a:endParaRPr>
          </a:p>
        </p:txBody>
      </p:sp>
      <p:sp>
        <p:nvSpPr>
          <p:cNvPr id="426" name="Google Shape;426;p55"/>
          <p:cNvSpPr/>
          <p:nvPr/>
        </p:nvSpPr>
        <p:spPr>
          <a:xfrm>
            <a:off x="2802700" y="4265450"/>
            <a:ext cx="306300" cy="119100"/>
          </a:xfrm>
          <a:prstGeom prst="rightArrow">
            <a:avLst>
              <a:gd fmla="val 50000" name="adj1"/>
              <a:gd fmla="val 50000" name="adj2"/>
            </a:avLst>
          </a:prstGeom>
          <a:solidFill>
            <a:schemeClr val="accen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7" name="Google Shape;427;p55"/>
          <p:cNvSpPr/>
          <p:nvPr/>
        </p:nvSpPr>
        <p:spPr>
          <a:xfrm>
            <a:off x="5859350" y="4290750"/>
            <a:ext cx="323100" cy="119100"/>
          </a:xfrm>
          <a:prstGeom prst="rightArrow">
            <a:avLst>
              <a:gd fmla="val 50000" name="adj1"/>
              <a:gd fmla="val 50000" name="adj2"/>
            </a:avLst>
          </a:prstGeom>
          <a:solidFill>
            <a:schemeClr val="accen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428" name="Google Shape;428;p55"/>
          <p:cNvPicPr preferRelativeResize="0"/>
          <p:nvPr/>
        </p:nvPicPr>
        <p:blipFill>
          <a:blip r:embed="rId4">
            <a:alphaModFix/>
          </a:blip>
          <a:stretch>
            <a:fillRect/>
          </a:stretch>
        </p:blipFill>
        <p:spPr>
          <a:xfrm>
            <a:off x="6372050" y="3512925"/>
            <a:ext cx="2438451" cy="1422750"/>
          </a:xfrm>
          <a:prstGeom prst="rect">
            <a:avLst/>
          </a:prstGeom>
          <a:noFill/>
          <a:ln>
            <a:noFill/>
          </a:ln>
        </p:spPr>
      </p:pic>
      <p:sp>
        <p:nvSpPr>
          <p:cNvPr id="429" name="Google Shape;429;p55"/>
          <p:cNvSpPr/>
          <p:nvPr/>
        </p:nvSpPr>
        <p:spPr>
          <a:xfrm>
            <a:off x="7414275" y="3687525"/>
            <a:ext cx="498000" cy="89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30" name="Google Shape;430;p55"/>
          <p:cNvSpPr txBox="1"/>
          <p:nvPr/>
        </p:nvSpPr>
        <p:spPr>
          <a:xfrm>
            <a:off x="7339700" y="3607500"/>
            <a:ext cx="618000" cy="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
                <a:latin typeface="Roboto"/>
                <a:ea typeface="Roboto"/>
                <a:cs typeface="Roboto"/>
                <a:sym typeface="Roboto"/>
              </a:rPr>
              <a:t>Ernesto Eccentrico</a:t>
            </a:r>
            <a:endParaRPr b="1" sz="400">
              <a:latin typeface="Roboto"/>
              <a:ea typeface="Roboto"/>
              <a:cs typeface="Roboto"/>
              <a:sym typeface="Roboto"/>
            </a:endParaRPr>
          </a:p>
        </p:txBody>
      </p:sp>
      <p:sp>
        <p:nvSpPr>
          <p:cNvPr id="431" name="Google Shape;431;p55"/>
          <p:cNvSpPr/>
          <p:nvPr/>
        </p:nvSpPr>
        <p:spPr>
          <a:xfrm>
            <a:off x="8236850" y="4793850"/>
            <a:ext cx="524400" cy="79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32" name="Google Shape;432;p55"/>
          <p:cNvSpPr txBox="1"/>
          <p:nvPr/>
        </p:nvSpPr>
        <p:spPr>
          <a:xfrm>
            <a:off x="8179950" y="4714025"/>
            <a:ext cx="707700" cy="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Roboto"/>
                <a:ea typeface="Roboto"/>
                <a:cs typeface="Roboto"/>
                <a:sym typeface="Roboto"/>
              </a:rPr>
              <a:t>Sun, 2/11/2024, 4:00</a:t>
            </a:r>
            <a:endParaRPr sz="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7/9</a:t>
            </a:r>
            <a:endParaRPr/>
          </a:p>
        </p:txBody>
      </p:sp>
      <p:sp>
        <p:nvSpPr>
          <p:cNvPr id="438" name="Google Shape;438;p5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the application is done calculating, a new outbound manifest is created. </a:t>
            </a:r>
            <a:endParaRPr/>
          </a:p>
          <a:p>
            <a:pPr indent="-342900" lvl="0" marL="457200" rtl="0" algn="l">
              <a:spcBef>
                <a:spcPts val="0"/>
              </a:spcBef>
              <a:spcAft>
                <a:spcPts val="0"/>
              </a:spcAft>
              <a:buSzPts val="1800"/>
              <a:buChar char="●"/>
            </a:pPr>
            <a:r>
              <a:rPr lang="en"/>
              <a:t>The first move animation will be shown along with an overview list of all/upcoming movies. Ernesto will not begin until the ship arrives at 4:30 p.m.</a:t>
            </a:r>
            <a:endParaRPr/>
          </a:p>
          <a:p>
            <a:pPr indent="0" lvl="0" marL="0" rtl="0" algn="l">
              <a:spcBef>
                <a:spcPts val="1200"/>
              </a:spcBef>
              <a:spcAft>
                <a:spcPts val="1200"/>
              </a:spcAft>
              <a:buNone/>
            </a:pPr>
            <a:r>
              <a:t/>
            </a:r>
            <a:endParaRPr/>
          </a:p>
        </p:txBody>
      </p:sp>
      <p:sp>
        <p:nvSpPr>
          <p:cNvPr id="439" name="Google Shape;439;p56"/>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440" name="Google Shape;440;p56"/>
          <p:cNvPicPr preferRelativeResize="0"/>
          <p:nvPr/>
        </p:nvPicPr>
        <p:blipFill>
          <a:blip r:embed="rId3">
            <a:alphaModFix/>
          </a:blip>
          <a:stretch>
            <a:fillRect/>
          </a:stretch>
        </p:blipFill>
        <p:spPr>
          <a:xfrm>
            <a:off x="3137425" y="3012575"/>
            <a:ext cx="3155476" cy="1839125"/>
          </a:xfrm>
          <a:prstGeom prst="rect">
            <a:avLst/>
          </a:prstGeom>
          <a:noFill/>
          <a:ln>
            <a:noFill/>
          </a:ln>
        </p:spPr>
      </p:pic>
      <p:sp>
        <p:nvSpPr>
          <p:cNvPr id="441" name="Google Shape;441;p56"/>
          <p:cNvSpPr/>
          <p:nvPr/>
        </p:nvSpPr>
        <p:spPr>
          <a:xfrm>
            <a:off x="4481625" y="3229950"/>
            <a:ext cx="635100" cy="91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2" name="Google Shape;442;p56"/>
          <p:cNvSpPr txBox="1"/>
          <p:nvPr/>
        </p:nvSpPr>
        <p:spPr>
          <a:xfrm>
            <a:off x="4420575" y="3144450"/>
            <a:ext cx="757200" cy="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latin typeface="Times New Roman"/>
                <a:ea typeface="Times New Roman"/>
                <a:cs typeface="Times New Roman"/>
                <a:sym typeface="Times New Roman"/>
              </a:rPr>
              <a:t>Ernesto Eccentrico</a:t>
            </a:r>
            <a:endParaRPr b="1" sz="500">
              <a:latin typeface="Times New Roman"/>
              <a:ea typeface="Times New Roman"/>
              <a:cs typeface="Times New Roman"/>
              <a:sym typeface="Times New Roman"/>
            </a:endParaRPr>
          </a:p>
        </p:txBody>
      </p:sp>
      <p:sp>
        <p:nvSpPr>
          <p:cNvPr id="443" name="Google Shape;443;p56"/>
          <p:cNvSpPr/>
          <p:nvPr/>
        </p:nvSpPr>
        <p:spPr>
          <a:xfrm>
            <a:off x="5469800" y="4232800"/>
            <a:ext cx="273600" cy="9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4" name="Google Shape;444;p56"/>
          <p:cNvSpPr txBox="1"/>
          <p:nvPr/>
        </p:nvSpPr>
        <p:spPr>
          <a:xfrm>
            <a:off x="5384925" y="4138475"/>
            <a:ext cx="518700" cy="1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Roboto"/>
                <a:ea typeface="Roboto"/>
                <a:cs typeface="Roboto"/>
                <a:sym typeface="Roboto"/>
              </a:rPr>
              <a:t>Joann Fabrics</a:t>
            </a:r>
            <a:endParaRPr sz="500">
              <a:latin typeface="Roboto"/>
              <a:ea typeface="Roboto"/>
              <a:cs typeface="Roboto"/>
              <a:sym typeface="Roboto"/>
            </a:endParaRPr>
          </a:p>
        </p:txBody>
      </p:sp>
      <p:sp>
        <p:nvSpPr>
          <p:cNvPr id="445" name="Google Shape;445;p56"/>
          <p:cNvSpPr/>
          <p:nvPr/>
        </p:nvSpPr>
        <p:spPr>
          <a:xfrm>
            <a:off x="5623725" y="4711575"/>
            <a:ext cx="627000" cy="735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6" name="Google Shape;446;p56"/>
          <p:cNvSpPr txBox="1"/>
          <p:nvPr/>
        </p:nvSpPr>
        <p:spPr>
          <a:xfrm>
            <a:off x="5665900" y="4630775"/>
            <a:ext cx="627000" cy="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Times New Roman"/>
                <a:ea typeface="Times New Roman"/>
                <a:cs typeface="Times New Roman"/>
                <a:sym typeface="Times New Roman"/>
              </a:rPr>
              <a:t>Sun, 2/11/2024, 5:03</a:t>
            </a:r>
            <a:endParaRPr sz="400">
              <a:latin typeface="Times New Roman"/>
              <a:ea typeface="Times New Roman"/>
              <a:cs typeface="Times New Roman"/>
              <a:sym typeface="Times New Roman"/>
            </a:endParaRPr>
          </a:p>
          <a:p>
            <a:pPr indent="0" lvl="0" marL="0" rtl="0" algn="l">
              <a:spcBef>
                <a:spcPts val="0"/>
              </a:spcBef>
              <a:spcAft>
                <a:spcPts val="0"/>
              </a:spcAft>
              <a:buNone/>
            </a:pPr>
            <a:r>
              <a:t/>
            </a:r>
            <a:endParaRPr sz="4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8/9</a:t>
            </a:r>
            <a:endParaRPr/>
          </a:p>
        </p:txBody>
      </p:sp>
      <p:sp>
        <p:nvSpPr>
          <p:cNvPr id="452" name="Google Shape;452;p5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Ernesto uses the spacebar to go from one move to another. </a:t>
            </a:r>
            <a:endParaRPr/>
          </a:p>
          <a:p>
            <a:pPr indent="-342900" lvl="0" marL="457200" rtl="0" algn="l">
              <a:spcBef>
                <a:spcPts val="0"/>
              </a:spcBef>
              <a:spcAft>
                <a:spcPts val="0"/>
              </a:spcAft>
              <a:buSzPts val="1800"/>
              <a:buChar char="●"/>
            </a:pPr>
            <a:r>
              <a:rPr lang="en"/>
              <a:t>Once done, the application will prompt Ernesto to ensure all the moves are done </a:t>
            </a:r>
            <a:endParaRPr/>
          </a:p>
          <a:p>
            <a:pPr indent="-342900" lvl="0" marL="457200" rtl="0" algn="l">
              <a:spcBef>
                <a:spcPts val="0"/>
              </a:spcBef>
              <a:spcAft>
                <a:spcPts val="0"/>
              </a:spcAft>
              <a:buSzPts val="1800"/>
              <a:buChar char="●"/>
            </a:pPr>
            <a:r>
              <a:rPr lang="en"/>
              <a:t>After he confirms, </a:t>
            </a:r>
            <a:r>
              <a:rPr lang="en"/>
              <a:t>application will send a reminder of where the OUTBOUND manifest file is, as well as to email said manifest file to the ship once the physical action is done </a:t>
            </a:r>
            <a:endParaRPr/>
          </a:p>
          <a:p>
            <a:pPr indent="0" lvl="0" marL="457200" rtl="0" algn="l">
              <a:spcBef>
                <a:spcPts val="1200"/>
              </a:spcBef>
              <a:spcAft>
                <a:spcPts val="1200"/>
              </a:spcAft>
              <a:buNone/>
            </a:pPr>
            <a:r>
              <a:t/>
            </a:r>
            <a:endParaRPr/>
          </a:p>
        </p:txBody>
      </p:sp>
      <p:sp>
        <p:nvSpPr>
          <p:cNvPr id="453" name="Google Shape;453;p57"/>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454" name="Google Shape;454;p57"/>
          <p:cNvPicPr preferRelativeResize="0"/>
          <p:nvPr/>
        </p:nvPicPr>
        <p:blipFill>
          <a:blip r:embed="rId3">
            <a:alphaModFix/>
          </a:blip>
          <a:stretch>
            <a:fillRect/>
          </a:stretch>
        </p:blipFill>
        <p:spPr>
          <a:xfrm>
            <a:off x="5567750" y="3476625"/>
            <a:ext cx="2697050" cy="1554300"/>
          </a:xfrm>
          <a:prstGeom prst="rect">
            <a:avLst/>
          </a:prstGeom>
          <a:noFill/>
          <a:ln>
            <a:noFill/>
          </a:ln>
        </p:spPr>
      </p:pic>
      <p:pic>
        <p:nvPicPr>
          <p:cNvPr id="455" name="Google Shape;455;p57"/>
          <p:cNvPicPr preferRelativeResize="0"/>
          <p:nvPr/>
        </p:nvPicPr>
        <p:blipFill>
          <a:blip r:embed="rId4">
            <a:alphaModFix/>
          </a:blip>
          <a:stretch>
            <a:fillRect/>
          </a:stretch>
        </p:blipFill>
        <p:spPr>
          <a:xfrm>
            <a:off x="902450" y="3787550"/>
            <a:ext cx="4354426" cy="1033250"/>
          </a:xfrm>
          <a:prstGeom prst="rect">
            <a:avLst/>
          </a:prstGeom>
          <a:noFill/>
          <a:ln>
            <a:noFill/>
          </a:ln>
        </p:spPr>
      </p:pic>
      <p:sp>
        <p:nvSpPr>
          <p:cNvPr id="456" name="Google Shape;456;p57"/>
          <p:cNvSpPr/>
          <p:nvPr/>
        </p:nvSpPr>
        <p:spPr>
          <a:xfrm>
            <a:off x="7404125" y="4803300"/>
            <a:ext cx="522900" cy="6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7" name="Google Shape;457;p57"/>
          <p:cNvSpPr txBox="1"/>
          <p:nvPr/>
        </p:nvSpPr>
        <p:spPr>
          <a:xfrm>
            <a:off x="7404125" y="4716475"/>
            <a:ext cx="720900" cy="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Times New Roman"/>
                <a:ea typeface="Times New Roman"/>
                <a:cs typeface="Times New Roman"/>
                <a:sym typeface="Times New Roman"/>
              </a:rPr>
              <a:t>Sun, 2/11/2024, 5:32</a:t>
            </a:r>
            <a:endParaRPr sz="400">
              <a:latin typeface="Times New Roman"/>
              <a:ea typeface="Times New Roman"/>
              <a:cs typeface="Times New Roman"/>
              <a:sym typeface="Times New Roman"/>
            </a:endParaRPr>
          </a:p>
        </p:txBody>
      </p:sp>
      <p:sp>
        <p:nvSpPr>
          <p:cNvPr id="458" name="Google Shape;458;p57"/>
          <p:cNvSpPr/>
          <p:nvPr/>
        </p:nvSpPr>
        <p:spPr>
          <a:xfrm>
            <a:off x="6668425" y="3755450"/>
            <a:ext cx="357300" cy="44100"/>
          </a:xfrm>
          <a:prstGeom prst="rect">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type="title"/>
          </p:nvPr>
        </p:nvSpPr>
        <p:spPr>
          <a:xfrm>
            <a:off x="387900" y="4468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II: 9/9</a:t>
            </a:r>
            <a:endParaRPr/>
          </a:p>
        </p:txBody>
      </p:sp>
      <p:sp>
        <p:nvSpPr>
          <p:cNvPr id="464" name="Google Shape;464;p5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application returns to an idle state, awaiting the next manifest file to be loaded</a:t>
            </a:r>
            <a:endParaRPr/>
          </a:p>
          <a:p>
            <a:pPr indent="-342900" lvl="0" marL="457200" rtl="0" algn="l">
              <a:spcBef>
                <a:spcPts val="0"/>
              </a:spcBef>
              <a:spcAft>
                <a:spcPts val="0"/>
              </a:spcAft>
              <a:buSzPts val="1800"/>
              <a:buChar char="●"/>
            </a:pPr>
            <a:r>
              <a:rPr lang="en"/>
              <a:t>Ernesto now emails the ship captain back with the new manifest through the company gmail, signalling to them that the task is done, and they are free to undock.</a:t>
            </a:r>
            <a:endParaRPr/>
          </a:p>
        </p:txBody>
      </p:sp>
      <p:sp>
        <p:nvSpPr>
          <p:cNvPr id="465" name="Google Shape;465;p58"/>
          <p:cNvSpPr txBox="1"/>
          <p:nvPr/>
        </p:nvSpPr>
        <p:spPr>
          <a:xfrm>
            <a:off x="5686800" y="465575"/>
            <a:ext cx="30693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*Disclaimer: The following UI prompts are used as example only and do not represent the final product </a:t>
            </a:r>
            <a:endParaRPr sz="1000">
              <a:solidFill>
                <a:schemeClr val="dk1"/>
              </a:solidFill>
              <a:latin typeface="Roboto"/>
              <a:ea typeface="Roboto"/>
              <a:cs typeface="Roboto"/>
              <a:sym typeface="Roboto"/>
            </a:endParaRPr>
          </a:p>
        </p:txBody>
      </p:sp>
      <p:pic>
        <p:nvPicPr>
          <p:cNvPr id="466" name="Google Shape;466;p58"/>
          <p:cNvPicPr preferRelativeResize="0"/>
          <p:nvPr/>
        </p:nvPicPr>
        <p:blipFill>
          <a:blip r:embed="rId3">
            <a:alphaModFix/>
          </a:blip>
          <a:stretch>
            <a:fillRect/>
          </a:stretch>
        </p:blipFill>
        <p:spPr>
          <a:xfrm>
            <a:off x="4496275" y="3079425"/>
            <a:ext cx="2859576" cy="1671575"/>
          </a:xfrm>
          <a:prstGeom prst="rect">
            <a:avLst/>
          </a:prstGeom>
          <a:noFill/>
          <a:ln>
            <a:noFill/>
          </a:ln>
        </p:spPr>
      </p:pic>
      <p:sp>
        <p:nvSpPr>
          <p:cNvPr id="467" name="Google Shape;467;p58"/>
          <p:cNvSpPr txBox="1"/>
          <p:nvPr/>
        </p:nvSpPr>
        <p:spPr>
          <a:xfrm>
            <a:off x="8487600" y="285580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468" name="Google Shape;468;p58"/>
          <p:cNvSpPr/>
          <p:nvPr/>
        </p:nvSpPr>
        <p:spPr>
          <a:xfrm>
            <a:off x="5735025" y="3317500"/>
            <a:ext cx="540000" cy="918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69" name="Google Shape;469;p58"/>
          <p:cNvSpPr txBox="1"/>
          <p:nvPr/>
        </p:nvSpPr>
        <p:spPr>
          <a:xfrm>
            <a:off x="5645000" y="3235900"/>
            <a:ext cx="774300" cy="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latin typeface="Roboto"/>
                <a:ea typeface="Roboto"/>
                <a:cs typeface="Roboto"/>
                <a:sym typeface="Roboto"/>
              </a:rPr>
              <a:t>Ernesto Eccentrico</a:t>
            </a:r>
            <a:endParaRPr b="1" sz="500">
              <a:latin typeface="Roboto"/>
              <a:ea typeface="Roboto"/>
              <a:cs typeface="Roboto"/>
              <a:sym typeface="Roboto"/>
            </a:endParaRPr>
          </a:p>
        </p:txBody>
      </p:sp>
      <p:pic>
        <p:nvPicPr>
          <p:cNvPr id="470" name="Google Shape;470;p58"/>
          <p:cNvPicPr preferRelativeResize="0"/>
          <p:nvPr/>
        </p:nvPicPr>
        <p:blipFill>
          <a:blip r:embed="rId4">
            <a:alphaModFix/>
          </a:blip>
          <a:stretch>
            <a:fillRect/>
          </a:stretch>
        </p:blipFill>
        <p:spPr>
          <a:xfrm>
            <a:off x="2383925" y="2855800"/>
            <a:ext cx="1506925" cy="2118826"/>
          </a:xfrm>
          <a:prstGeom prst="rect">
            <a:avLst/>
          </a:prstGeom>
          <a:noFill/>
          <a:ln>
            <a:noFill/>
          </a:ln>
        </p:spPr>
      </p:pic>
      <p:sp>
        <p:nvSpPr>
          <p:cNvPr id="471" name="Google Shape;471;p58"/>
          <p:cNvSpPr/>
          <p:nvPr/>
        </p:nvSpPr>
        <p:spPr>
          <a:xfrm>
            <a:off x="6731675" y="4604750"/>
            <a:ext cx="541500" cy="8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2" name="Google Shape;472;p58"/>
          <p:cNvSpPr txBox="1"/>
          <p:nvPr/>
        </p:nvSpPr>
        <p:spPr>
          <a:xfrm>
            <a:off x="6685550" y="4532575"/>
            <a:ext cx="660300" cy="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Roboto"/>
                <a:ea typeface="Roboto"/>
                <a:cs typeface="Roboto"/>
                <a:sym typeface="Roboto"/>
              </a:rPr>
              <a:t>Sun, 2/11/2024, 5:45</a:t>
            </a:r>
            <a:endParaRPr sz="4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Documentation For Program</a:t>
            </a:r>
            <a:endParaRPr/>
          </a:p>
        </p:txBody>
      </p:sp>
      <p:sp>
        <p:nvSpPr>
          <p:cNvPr id="478" name="Google Shape;478;p5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Currently, the method of documentation for the program will be done through a docs file and through the logs file of our system (github)</a:t>
            </a:r>
            <a:endParaRPr/>
          </a:p>
          <a:p>
            <a:pPr indent="0" lvl="0" marL="0" rtl="0" algn="l">
              <a:spcBef>
                <a:spcPts val="1200"/>
              </a:spcBef>
              <a:spcAft>
                <a:spcPts val="0"/>
              </a:spcAft>
              <a:buNone/>
            </a:pPr>
            <a:r>
              <a:rPr lang="en"/>
              <a:t>This documentation will be posted onto the server where the client and company can access the information</a:t>
            </a:r>
            <a:endParaRPr/>
          </a:p>
          <a:p>
            <a:pPr indent="0" lvl="0" marL="0" rtl="0" algn="l">
              <a:spcBef>
                <a:spcPts val="1200"/>
              </a:spcBef>
              <a:spcAft>
                <a:spcPts val="1200"/>
              </a:spcAft>
              <a:buNone/>
            </a:pPr>
            <a:r>
              <a:rPr lang="en"/>
              <a:t>Further information will be provided upon completion by our company to your current contact email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Training For Operators</a:t>
            </a:r>
            <a:endParaRPr/>
          </a:p>
        </p:txBody>
      </p:sp>
      <p:sp>
        <p:nvSpPr>
          <p:cNvPr id="484" name="Google Shape;484;p6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Currently we have planned to create two training methods of using the software</a:t>
            </a:r>
            <a:endParaRPr/>
          </a:p>
          <a:p>
            <a:pPr indent="-317500" lvl="1" marL="914400" rtl="0" algn="l">
              <a:spcBef>
                <a:spcPts val="0"/>
              </a:spcBef>
              <a:spcAft>
                <a:spcPts val="0"/>
              </a:spcAft>
              <a:buSzPts val="1400"/>
              <a:buChar char="○"/>
            </a:pPr>
            <a:r>
              <a:rPr lang="en"/>
              <a:t>Through PDF manual (written manual)</a:t>
            </a:r>
            <a:endParaRPr/>
          </a:p>
          <a:p>
            <a:pPr indent="-317500" lvl="2" marL="1371600" rtl="0" algn="l">
              <a:spcBef>
                <a:spcPts val="0"/>
              </a:spcBef>
              <a:spcAft>
                <a:spcPts val="0"/>
              </a:spcAft>
              <a:buSzPts val="1400"/>
              <a:buChar char="■"/>
            </a:pPr>
            <a:r>
              <a:rPr lang="en"/>
              <a:t>For operators that take their time to read and understand what they are doing</a:t>
            </a:r>
            <a:endParaRPr/>
          </a:p>
          <a:p>
            <a:pPr indent="-317500" lvl="1" marL="914400" rtl="0" algn="l">
              <a:spcBef>
                <a:spcPts val="0"/>
              </a:spcBef>
              <a:spcAft>
                <a:spcPts val="0"/>
              </a:spcAft>
              <a:buSzPts val="1400"/>
              <a:buChar char="○"/>
            </a:pPr>
            <a:r>
              <a:rPr lang="en"/>
              <a:t>Through Video walkthrough (visual manual)</a:t>
            </a:r>
            <a:endParaRPr/>
          </a:p>
          <a:p>
            <a:pPr indent="-317500" lvl="2" marL="1371600" rtl="0" algn="l">
              <a:spcBef>
                <a:spcPts val="0"/>
              </a:spcBef>
              <a:spcAft>
                <a:spcPts val="0"/>
              </a:spcAft>
              <a:buSzPts val="1400"/>
              <a:buChar char="■"/>
            </a:pPr>
            <a:r>
              <a:rPr lang="en"/>
              <a:t>For the operators that learn from visual stimulus </a:t>
            </a:r>
            <a:endParaRPr/>
          </a:p>
          <a:p>
            <a:pPr indent="-342900" lvl="0" marL="457200" rtl="0" algn="l">
              <a:spcBef>
                <a:spcPts val="0"/>
              </a:spcBef>
              <a:spcAft>
                <a:spcPts val="0"/>
              </a:spcAft>
              <a:buSzPts val="1800"/>
              <a:buChar char="●"/>
            </a:pPr>
            <a:r>
              <a:rPr lang="en"/>
              <a:t>We want to give both of these options because it allows more individuals to learn how to use our program effectively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Background</a:t>
            </a:r>
            <a:endParaRPr/>
          </a:p>
        </p:txBody>
      </p:sp>
      <p:sp>
        <p:nvSpPr>
          <p:cNvPr id="490" name="Google Shape;490;p6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Jeremiah Gutierrez is a newly hired employee at Long Beach Shipyard</a:t>
            </a:r>
            <a:endParaRPr/>
          </a:p>
          <a:p>
            <a:pPr indent="-342900" lvl="0" marL="457200" rtl="0" algn="l">
              <a:spcBef>
                <a:spcPts val="0"/>
              </a:spcBef>
              <a:spcAft>
                <a:spcPts val="0"/>
              </a:spcAft>
              <a:buSzPts val="1800"/>
              <a:buChar char="●"/>
            </a:pPr>
            <a:r>
              <a:rPr lang="en"/>
              <a:t>He is a 30 year old hire from Florida and has minimal experience with computers</a:t>
            </a:r>
            <a:endParaRPr/>
          </a:p>
          <a:p>
            <a:pPr indent="-317500" lvl="1" marL="914400" rtl="0" algn="l">
              <a:spcBef>
                <a:spcPts val="0"/>
              </a:spcBef>
              <a:spcAft>
                <a:spcPts val="0"/>
              </a:spcAft>
              <a:buSzPts val="1400"/>
              <a:buChar char="○"/>
            </a:pPr>
            <a:r>
              <a:rPr lang="en"/>
              <a:t>He knows how to open PDFs and emails</a:t>
            </a:r>
            <a:endParaRPr/>
          </a:p>
          <a:p>
            <a:pPr indent="-342900" lvl="0" marL="457200" rtl="0" algn="l">
              <a:spcBef>
                <a:spcPts val="0"/>
              </a:spcBef>
              <a:spcAft>
                <a:spcPts val="0"/>
              </a:spcAft>
              <a:buSzPts val="1800"/>
              <a:buChar char="●"/>
            </a:pPr>
            <a:r>
              <a:rPr lang="en"/>
              <a:t>His current education level is a High-School Diploma with some college experience</a:t>
            </a:r>
            <a:endParaRPr/>
          </a:p>
          <a:p>
            <a:pPr indent="-342900" lvl="0" marL="457200" rtl="0" algn="l">
              <a:spcBef>
                <a:spcPts val="0"/>
              </a:spcBef>
              <a:spcAft>
                <a:spcPts val="0"/>
              </a:spcAft>
              <a:buSzPts val="1800"/>
              <a:buChar char="●"/>
            </a:pPr>
            <a:r>
              <a:rPr lang="en"/>
              <a:t>He is used to problem solving using pen and paper from his previous job</a:t>
            </a:r>
            <a:endParaRPr/>
          </a:p>
          <a:p>
            <a:pPr indent="-342900" lvl="0" marL="457200" rtl="0" algn="l">
              <a:spcBef>
                <a:spcPts val="0"/>
              </a:spcBef>
              <a:spcAft>
                <a:spcPts val="0"/>
              </a:spcAft>
              <a:buSzPts val="1800"/>
              <a:buChar char="●"/>
            </a:pPr>
            <a:r>
              <a:rPr lang="en"/>
              <a:t>His shifts start from 12 am to 8 am from Sunday to Friday</a:t>
            </a:r>
            <a:endParaRPr/>
          </a:p>
          <a:p>
            <a:pPr indent="-317500" lvl="1" marL="914400" rtl="0" algn="l">
              <a:spcBef>
                <a:spcPts val="0"/>
              </a:spcBef>
              <a:spcAft>
                <a:spcPts val="0"/>
              </a:spcAft>
              <a:buSzPts val="1400"/>
              <a:buChar char="○"/>
            </a:pPr>
            <a:r>
              <a:rPr lang="en"/>
              <a:t>Today’s date: May 12, 2025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(Cont.)</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Manifests are Emailed from the ship captain to the computer, handled by the application, and then the operator sends the outbound manifest back manually via Email</a:t>
            </a:r>
            <a:endParaRPr/>
          </a:p>
          <a:p>
            <a:pPr indent="-317500" lvl="1" marL="914400" rtl="0" algn="l">
              <a:spcBef>
                <a:spcPts val="0"/>
              </a:spcBef>
              <a:spcAft>
                <a:spcPts val="0"/>
              </a:spcAft>
              <a:buSzPts val="1400"/>
              <a:buChar char="○"/>
            </a:pPr>
            <a:r>
              <a:rPr lang="en"/>
              <a:t>Assuming Gmail on Google Chrome will be used to download manifests and view data</a:t>
            </a:r>
            <a:endParaRPr/>
          </a:p>
          <a:p>
            <a:pPr indent="-342900" lvl="0" marL="457200" rtl="0" algn="l">
              <a:spcBef>
                <a:spcPts val="0"/>
              </a:spcBef>
              <a:spcAft>
                <a:spcPts val="0"/>
              </a:spcAft>
              <a:buSzPts val="1800"/>
              <a:buChar char="●"/>
            </a:pPr>
            <a:r>
              <a:rPr lang="en"/>
              <a:t>Only one ship is handled at a time</a:t>
            </a:r>
            <a:endParaRPr/>
          </a:p>
          <a:p>
            <a:pPr indent="-342900" lvl="0" marL="457200" rtl="0" algn="l">
              <a:spcBef>
                <a:spcPts val="0"/>
              </a:spcBef>
              <a:spcAft>
                <a:spcPts val="0"/>
              </a:spcAft>
              <a:buSzPts val="1800"/>
              <a:buChar char="●"/>
            </a:pPr>
            <a:r>
              <a:rPr lang="en"/>
              <a:t>Operator will load manifest into application via file browser</a:t>
            </a:r>
            <a:endParaRPr/>
          </a:p>
          <a:p>
            <a:pPr indent="-317500" lvl="1" marL="914400" rtl="0" algn="l">
              <a:spcBef>
                <a:spcPts val="0"/>
              </a:spcBef>
              <a:spcAft>
                <a:spcPts val="0"/>
              </a:spcAft>
              <a:buSzPts val="1400"/>
              <a:buChar char="○"/>
            </a:pPr>
            <a:r>
              <a:rPr lang="en"/>
              <a:t>Application -&gt; open file -&gt; browse dialog box -&gt; choose file -&gt; load file</a:t>
            </a:r>
            <a:endParaRPr/>
          </a:p>
          <a:p>
            <a:pPr indent="-342900" lvl="0" marL="457200" rtl="0" algn="l">
              <a:spcBef>
                <a:spcPts val="0"/>
              </a:spcBef>
              <a:spcAft>
                <a:spcPts val="0"/>
              </a:spcAft>
              <a:buSzPts val="1800"/>
              <a:buChar char="●"/>
            </a:pPr>
            <a:r>
              <a:rPr lang="en"/>
              <a:t>Once manifest is loaded, manifest data will be displayed and operator will choose between a load/unload task and a balancing task.</a:t>
            </a:r>
            <a:endParaRPr/>
          </a:p>
          <a:p>
            <a:pPr indent="-317500" lvl="1" marL="914400" rtl="0" algn="l">
              <a:spcBef>
                <a:spcPts val="0"/>
              </a:spcBef>
              <a:spcAft>
                <a:spcPts val="0"/>
              </a:spcAft>
              <a:buSzPts val="1400"/>
              <a:buChar char="○"/>
            </a:pPr>
            <a:r>
              <a:rPr lang="en"/>
              <a:t>“Displayed” meaning a visual representation of the manifest</a:t>
            </a:r>
            <a:endParaRPr/>
          </a:p>
          <a:p>
            <a:pPr indent="-342900" lvl="0" marL="457200" rtl="0" algn="l">
              <a:spcBef>
                <a:spcPts val="0"/>
              </a:spcBef>
              <a:spcAft>
                <a:spcPts val="0"/>
              </a:spcAft>
              <a:buSzPts val="1800"/>
              <a:buChar char="●"/>
            </a:pPr>
            <a:r>
              <a:rPr lang="en"/>
              <a:t>Loading/Unloading and Balancing are mutually exclusive tasks</a:t>
            </a:r>
            <a:endParaRPr/>
          </a:p>
          <a:p>
            <a:pPr indent="-317500" lvl="1" marL="914400" rtl="0" algn="l">
              <a:spcBef>
                <a:spcPts val="0"/>
              </a:spcBef>
              <a:spcAft>
                <a:spcPts val="0"/>
              </a:spcAft>
              <a:buSzPts val="1400"/>
              <a:buChar char="○"/>
            </a:pPr>
            <a:r>
              <a:rPr lang="en"/>
              <a:t>This means there will be no loading/unloading in a balancing operation and vice-versa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1/6</a:t>
            </a:r>
            <a:endParaRPr/>
          </a:p>
        </p:txBody>
      </p:sp>
      <p:sp>
        <p:nvSpPr>
          <p:cNvPr id="496" name="Google Shape;496;p6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Jeremiah starts his shift a bit early to attempt to understand the system he is going to be using</a:t>
            </a:r>
            <a:endParaRPr/>
          </a:p>
          <a:p>
            <a:pPr indent="-342900" lvl="0" marL="457200" rtl="0" algn="l">
              <a:spcBef>
                <a:spcPts val="0"/>
              </a:spcBef>
              <a:spcAft>
                <a:spcPts val="0"/>
              </a:spcAft>
              <a:buSzPts val="1800"/>
              <a:buChar char="●"/>
            </a:pPr>
            <a:r>
              <a:rPr lang="en"/>
              <a:t>He goes up a ladder to reach the crane’s cabin around 11:55 PM and signals to the operator occupying the that it is time to switch operators</a:t>
            </a:r>
            <a:endParaRPr/>
          </a:p>
          <a:p>
            <a:pPr indent="-342900" lvl="0" marL="457200" rtl="0" algn="l">
              <a:spcBef>
                <a:spcPts val="0"/>
              </a:spcBef>
              <a:spcAft>
                <a:spcPts val="0"/>
              </a:spcAft>
              <a:buSzPts val="1800"/>
              <a:buChar char="●"/>
            </a:pPr>
            <a:r>
              <a:rPr lang="en"/>
              <a:t>There is currently no ship waiting for him to work on so now he gets to learn how to use the company’s computer and program</a:t>
            </a:r>
            <a:endParaRPr/>
          </a:p>
          <a:p>
            <a:pPr indent="-342900" lvl="0" marL="457200" rtl="0" algn="l">
              <a:spcBef>
                <a:spcPts val="0"/>
              </a:spcBef>
              <a:spcAft>
                <a:spcPts val="0"/>
              </a:spcAft>
              <a:buSzPts val="1800"/>
              <a:buChar char="●"/>
            </a:pPr>
            <a:r>
              <a:rPr lang="en"/>
              <a:t>Jeremiah prefers to learn something new through articles or some sort of reading material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2/6</a:t>
            </a:r>
            <a:endParaRPr/>
          </a:p>
        </p:txBody>
      </p:sp>
      <p:sp>
        <p:nvSpPr>
          <p:cNvPr id="502" name="Google Shape;502;p6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 opens a PDF on his desktop titled “Deckware Manual” and starts to read the contents</a:t>
            </a:r>
            <a:endParaRPr/>
          </a:p>
          <a:p>
            <a:pPr indent="0" lvl="0" marL="457200" rtl="0" algn="l">
              <a:spcBef>
                <a:spcPts val="1200"/>
              </a:spcBef>
              <a:spcAft>
                <a:spcPts val="1200"/>
              </a:spcAft>
              <a:buNone/>
            </a:pPr>
            <a:r>
              <a:t/>
            </a:r>
            <a:endParaRPr/>
          </a:p>
        </p:txBody>
      </p:sp>
      <p:pic>
        <p:nvPicPr>
          <p:cNvPr id="503" name="Google Shape;503;p63"/>
          <p:cNvPicPr preferRelativeResize="0"/>
          <p:nvPr/>
        </p:nvPicPr>
        <p:blipFill>
          <a:blip r:embed="rId3">
            <a:alphaModFix/>
          </a:blip>
          <a:stretch>
            <a:fillRect/>
          </a:stretch>
        </p:blipFill>
        <p:spPr>
          <a:xfrm>
            <a:off x="3432013" y="2208006"/>
            <a:ext cx="2279975" cy="2209600"/>
          </a:xfrm>
          <a:prstGeom prst="rect">
            <a:avLst/>
          </a:prstGeom>
          <a:noFill/>
          <a:ln>
            <a:noFill/>
          </a:ln>
        </p:spPr>
      </p:pic>
      <p:sp>
        <p:nvSpPr>
          <p:cNvPr id="504" name="Google Shape;504;p63"/>
          <p:cNvSpPr txBox="1"/>
          <p:nvPr/>
        </p:nvSpPr>
        <p:spPr>
          <a:xfrm>
            <a:off x="6138325" y="487725"/>
            <a:ext cx="2857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Disclaimer: Current Training Manual is not final, all contents are subject to change *</a:t>
            </a:r>
            <a:endParaRPr>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3/6</a:t>
            </a:r>
            <a:endParaRPr/>
          </a:p>
        </p:txBody>
      </p:sp>
      <p:sp>
        <p:nvSpPr>
          <p:cNvPr id="510" name="Google Shape;510;p6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manual starts off with an introduction and informs the reader (Operator) how to clock in. </a:t>
            </a:r>
            <a:endParaRPr/>
          </a:p>
          <a:p>
            <a:pPr indent="0" lvl="0" marL="0" rtl="0" algn="l">
              <a:spcBef>
                <a:spcPts val="1200"/>
              </a:spcBef>
              <a:spcAft>
                <a:spcPts val="1200"/>
              </a:spcAft>
              <a:buNone/>
            </a:pPr>
            <a:r>
              <a:t/>
            </a:r>
            <a:endParaRPr/>
          </a:p>
        </p:txBody>
      </p:sp>
      <p:pic>
        <p:nvPicPr>
          <p:cNvPr id="511" name="Google Shape;511;p64"/>
          <p:cNvPicPr preferRelativeResize="0"/>
          <p:nvPr/>
        </p:nvPicPr>
        <p:blipFill>
          <a:blip r:embed="rId3">
            <a:alphaModFix/>
          </a:blip>
          <a:stretch>
            <a:fillRect/>
          </a:stretch>
        </p:blipFill>
        <p:spPr>
          <a:xfrm>
            <a:off x="3452000" y="2269900"/>
            <a:ext cx="4627873" cy="2634524"/>
          </a:xfrm>
          <a:prstGeom prst="rect">
            <a:avLst/>
          </a:prstGeom>
          <a:noFill/>
          <a:ln>
            <a:noFill/>
          </a:ln>
        </p:spPr>
      </p:pic>
      <p:sp>
        <p:nvSpPr>
          <p:cNvPr id="512" name="Google Shape;512;p64"/>
          <p:cNvSpPr txBox="1"/>
          <p:nvPr/>
        </p:nvSpPr>
        <p:spPr>
          <a:xfrm>
            <a:off x="6138325" y="487725"/>
            <a:ext cx="2857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Disclaimer: Current Training Manual is not final, all contents are subject to change *</a:t>
            </a:r>
            <a:endParaRPr>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4/6</a:t>
            </a:r>
            <a:endParaRPr/>
          </a:p>
        </p:txBody>
      </p:sp>
      <p:sp>
        <p:nvSpPr>
          <p:cNvPr id="518" name="Google Shape;518;p6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 signs into the program and continues reading</a:t>
            </a:r>
            <a:endParaRPr/>
          </a:p>
          <a:p>
            <a:pPr indent="-342900" lvl="0" marL="457200" rtl="0" algn="l">
              <a:spcBef>
                <a:spcPts val="0"/>
              </a:spcBef>
              <a:spcAft>
                <a:spcPts val="0"/>
              </a:spcAft>
              <a:buSzPts val="1800"/>
              <a:buChar char="●"/>
            </a:pPr>
            <a:r>
              <a:rPr lang="en"/>
              <a:t>The manual then sets up the description of the different operations and how they will in theory be </a:t>
            </a:r>
            <a:r>
              <a:rPr lang="en"/>
              <a:t>performed </a:t>
            </a:r>
            <a:endParaRPr/>
          </a:p>
          <a:p>
            <a:pPr indent="-342900" lvl="0" marL="457200" rtl="0" algn="l">
              <a:spcBef>
                <a:spcPts val="0"/>
              </a:spcBef>
              <a:spcAft>
                <a:spcPts val="0"/>
              </a:spcAft>
              <a:buSzPts val="1800"/>
              <a:buChar char="●"/>
            </a:pPr>
            <a:r>
              <a:rPr lang="en"/>
              <a:t>The manual goes step by step in how to get the Manifest and how to load it into the program</a:t>
            </a:r>
            <a:endParaRPr/>
          </a:p>
        </p:txBody>
      </p:sp>
      <p:pic>
        <p:nvPicPr>
          <p:cNvPr id="519" name="Google Shape;519;p65"/>
          <p:cNvPicPr preferRelativeResize="0"/>
          <p:nvPr/>
        </p:nvPicPr>
        <p:blipFill>
          <a:blip r:embed="rId3">
            <a:alphaModFix/>
          </a:blip>
          <a:stretch>
            <a:fillRect/>
          </a:stretch>
        </p:blipFill>
        <p:spPr>
          <a:xfrm>
            <a:off x="3831501" y="2895250"/>
            <a:ext cx="3655950" cy="2081776"/>
          </a:xfrm>
          <a:prstGeom prst="rect">
            <a:avLst/>
          </a:prstGeom>
          <a:noFill/>
          <a:ln>
            <a:noFill/>
          </a:ln>
        </p:spPr>
      </p:pic>
      <p:sp>
        <p:nvSpPr>
          <p:cNvPr id="520" name="Google Shape;520;p65"/>
          <p:cNvSpPr txBox="1"/>
          <p:nvPr/>
        </p:nvSpPr>
        <p:spPr>
          <a:xfrm>
            <a:off x="6138325" y="487725"/>
            <a:ext cx="2857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Disclaimer: Current Training Manual is not final, all contents are subject to change *</a:t>
            </a:r>
            <a:endParaRPr>
              <a:solidFill>
                <a:schemeClr val="dk1"/>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5/6</a:t>
            </a:r>
            <a:endParaRPr/>
          </a:p>
        </p:txBody>
      </p:sp>
      <p:sp>
        <p:nvSpPr>
          <p:cNvPr id="526" name="Google Shape;526;p6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manual goes through each </a:t>
            </a:r>
            <a:r>
              <a:rPr lang="en"/>
              <a:t>operation the operator may do in detail, step by step until they have to resend the file back to the Ship’s Captain.</a:t>
            </a:r>
            <a:endParaRPr/>
          </a:p>
          <a:p>
            <a:pPr indent="-342900" lvl="0" marL="457200" rtl="0" algn="l">
              <a:spcBef>
                <a:spcPts val="0"/>
              </a:spcBef>
              <a:spcAft>
                <a:spcPts val="0"/>
              </a:spcAft>
              <a:buSzPts val="1800"/>
              <a:buChar char="●"/>
            </a:pPr>
            <a:r>
              <a:rPr lang="en"/>
              <a:t>Jeremiah, understands what he must do, but some words are not registering in his mind. He wants figure out what these words mean. So he now checks the glossary found in the back of the manual where it defines all important words/phrases.</a:t>
            </a:r>
            <a:endParaRPr/>
          </a:p>
        </p:txBody>
      </p:sp>
      <p:pic>
        <p:nvPicPr>
          <p:cNvPr id="527" name="Google Shape;527;p66"/>
          <p:cNvPicPr preferRelativeResize="0"/>
          <p:nvPr/>
        </p:nvPicPr>
        <p:blipFill>
          <a:blip r:embed="rId3">
            <a:alphaModFix/>
          </a:blip>
          <a:stretch>
            <a:fillRect/>
          </a:stretch>
        </p:blipFill>
        <p:spPr>
          <a:xfrm>
            <a:off x="3738350" y="3247376"/>
            <a:ext cx="4899349" cy="1493700"/>
          </a:xfrm>
          <a:prstGeom prst="rect">
            <a:avLst/>
          </a:prstGeom>
          <a:noFill/>
          <a:ln>
            <a:noFill/>
          </a:ln>
        </p:spPr>
      </p:pic>
      <p:sp>
        <p:nvSpPr>
          <p:cNvPr id="528" name="Google Shape;528;p66"/>
          <p:cNvSpPr txBox="1"/>
          <p:nvPr/>
        </p:nvSpPr>
        <p:spPr>
          <a:xfrm>
            <a:off x="6138325" y="487725"/>
            <a:ext cx="2857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Disclaimer: Current Training Manual is not final, all contents are subject to change *</a:t>
            </a:r>
            <a:endParaRPr>
              <a:solidFill>
                <a:schemeClr val="dk1"/>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First Experience: 6/6</a:t>
            </a:r>
            <a:endParaRPr/>
          </a:p>
        </p:txBody>
      </p:sp>
      <p:sp>
        <p:nvSpPr>
          <p:cNvPr id="534" name="Google Shape;534;p6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Jeremiah, now equipped with this new information is now fully able to use the program correctly and operate the crane with great efficiency</a:t>
            </a:r>
            <a:endParaRPr/>
          </a:p>
          <a:p>
            <a:pPr indent="-317500" lvl="1" marL="914400" rtl="0" algn="l">
              <a:spcBef>
                <a:spcPts val="0"/>
              </a:spcBef>
              <a:spcAft>
                <a:spcPts val="0"/>
              </a:spcAft>
              <a:buSzPts val="1400"/>
              <a:buChar char="○"/>
            </a:pPr>
            <a:r>
              <a:rPr lang="en"/>
              <a:t>We do acknowledge that new operators may take a bit of time to learn how to use the program quickly</a:t>
            </a:r>
            <a:endParaRPr/>
          </a:p>
          <a:p>
            <a:pPr indent="-317500" lvl="2" marL="1371600" rtl="0" algn="l">
              <a:spcBef>
                <a:spcPts val="0"/>
              </a:spcBef>
              <a:spcAft>
                <a:spcPts val="0"/>
              </a:spcAft>
              <a:buSzPts val="1400"/>
              <a:buChar char="■"/>
            </a:pPr>
            <a:r>
              <a:rPr lang="en"/>
              <a:t>We have created a few options to get them up and running, but these will be up to their learning style and uptake.</a:t>
            </a:r>
            <a:endParaRPr/>
          </a:p>
          <a:p>
            <a:pPr indent="-317500" lvl="2" marL="1371600" rtl="0" algn="l">
              <a:spcBef>
                <a:spcPts val="0"/>
              </a:spcBef>
              <a:spcAft>
                <a:spcPts val="0"/>
              </a:spcAft>
              <a:buSzPts val="1400"/>
              <a:buChar char="■"/>
            </a:pPr>
            <a:r>
              <a:rPr lang="en"/>
              <a:t>We have attempted to minimize the amount of time it takes to learn the program</a:t>
            </a:r>
            <a:endParaRPr/>
          </a:p>
          <a:p>
            <a:pPr indent="-317500" lvl="2" marL="1371600" rtl="0" algn="l">
              <a:spcBef>
                <a:spcPts val="0"/>
              </a:spcBef>
              <a:spcAft>
                <a:spcPts val="0"/>
              </a:spcAft>
              <a:buSzPts val="1400"/>
              <a:buChar char="■"/>
            </a:pPr>
            <a:r>
              <a:rPr lang="en"/>
              <a:t>Currently, do not have an option for audio only manuals, this can be added later on within the maintenance phase</a:t>
            </a:r>
            <a:endParaRPr/>
          </a:p>
        </p:txBody>
      </p:sp>
      <p:sp>
        <p:nvSpPr>
          <p:cNvPr id="535" name="Google Shape;535;p67"/>
          <p:cNvSpPr txBox="1"/>
          <p:nvPr/>
        </p:nvSpPr>
        <p:spPr>
          <a:xfrm>
            <a:off x="6138325" y="487725"/>
            <a:ext cx="2857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Disclaimer: Current Training Manual is not final, all contents are subject to change *</a:t>
            </a:r>
            <a:endParaRPr>
              <a:solidFill>
                <a:schemeClr val="dk1"/>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Compliance With Current Regulations</a:t>
            </a:r>
            <a:endParaRPr/>
          </a:p>
        </p:txBody>
      </p:sp>
      <p:sp>
        <p:nvSpPr>
          <p:cNvPr id="541" name="Google Shape;541;p6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Deckware will comply with the regulations and which were noted from Mr. Keogh and his company.</a:t>
            </a:r>
            <a:endParaRPr/>
          </a:p>
          <a:p>
            <a:pPr indent="0" lvl="0" marL="0" rtl="0" algn="l">
              <a:spcBef>
                <a:spcPts val="1200"/>
              </a:spcBef>
              <a:spcAft>
                <a:spcPts val="0"/>
              </a:spcAft>
              <a:buNone/>
            </a:pPr>
            <a:r>
              <a:rPr lang="en"/>
              <a:t>Deckware will comply with current California and federal regulations of security and privacy </a:t>
            </a:r>
            <a:endParaRPr/>
          </a:p>
          <a:p>
            <a:pPr indent="0" lvl="0" marL="0" rtl="0" algn="l">
              <a:spcBef>
                <a:spcPts val="1200"/>
              </a:spcBef>
              <a:spcAft>
                <a:spcPts val="1200"/>
              </a:spcAft>
              <a:buNone/>
            </a:pPr>
            <a:r>
              <a:rPr lang="en"/>
              <a:t>Deckware will comply with current California regulations in business practice and ethics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Backup Solutions</a:t>
            </a:r>
            <a:endParaRPr/>
          </a:p>
        </p:txBody>
      </p:sp>
      <p:sp>
        <p:nvSpPr>
          <p:cNvPr id="547" name="Google Shape;547;p6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some backup </a:t>
            </a:r>
            <a:r>
              <a:rPr lang="en"/>
              <a:t>solutions</a:t>
            </a:r>
            <a:r>
              <a:rPr lang="en"/>
              <a:t> for your company:</a:t>
            </a:r>
            <a:endParaRPr/>
          </a:p>
          <a:p>
            <a:pPr indent="-317500" lvl="1" marL="914400" rtl="0" algn="l">
              <a:spcBef>
                <a:spcPts val="0"/>
              </a:spcBef>
              <a:spcAft>
                <a:spcPts val="0"/>
              </a:spcAft>
              <a:buSzPts val="1400"/>
              <a:buChar char="○"/>
            </a:pPr>
            <a:r>
              <a:rPr lang="en" sz="1200">
                <a:latin typeface="Times New Roman"/>
                <a:ea typeface="Times New Roman"/>
                <a:cs typeface="Times New Roman"/>
                <a:sym typeface="Times New Roman"/>
              </a:rPr>
              <a:t>UPS (</a:t>
            </a:r>
            <a:r>
              <a:rPr lang="en" sz="1200">
                <a:solidFill>
                  <a:srgbClr val="1155CC"/>
                </a:solidFill>
                <a:uFill>
                  <a:noFill/>
                </a:uFill>
                <a:latin typeface="Times New Roman"/>
                <a:ea typeface="Times New Roman"/>
                <a:cs typeface="Times New Roman"/>
                <a:sym typeface="Times New Roman"/>
                <a:hlinkClick r:id="rId3">
                  <a:extLst>
                    <a:ext uri="{A12FA001-AC4F-418D-AE19-62706E023703}">
                      <ahyp:hlinkClr val="tx"/>
                    </a:ext>
                  </a:extLst>
                </a:hlinkClick>
              </a:rPr>
              <a:t>CyperPower CP900AVR</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Stays active for 17 minutes</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Allows Backup Generators to come in</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Backup Solution Hardware:</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System turns off on a set date and </a:t>
            </a:r>
            <a:r>
              <a:rPr lang="en" sz="1200">
                <a:latin typeface="Times New Roman"/>
                <a:ea typeface="Times New Roman"/>
                <a:cs typeface="Times New Roman"/>
                <a:sym typeface="Times New Roman"/>
              </a:rPr>
              <a:t>time </a:t>
            </a:r>
            <a:endParaRPr sz="1200">
              <a:latin typeface="Times New Roman"/>
              <a:ea typeface="Times New Roman"/>
              <a:cs typeface="Times New Roman"/>
              <a:sym typeface="Times New Roman"/>
            </a:endParaRPr>
          </a:p>
          <a:p>
            <a:pPr indent="-304800" lvl="3" marL="18288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Allows the system not to crash and refresh its system resources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Cloud Solutions:</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Threatlocker</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Amazon Web Services</a:t>
            </a:r>
            <a:endParaRPr sz="12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Power Outage: Background</a:t>
            </a:r>
            <a:endParaRPr/>
          </a:p>
        </p:txBody>
      </p:sp>
      <p:sp>
        <p:nvSpPr>
          <p:cNvPr id="553" name="Google Shape;553;p7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Jeremiah Gutierrez is now a seasoned worker at the Long Beach Shipyard</a:t>
            </a:r>
            <a:endParaRPr/>
          </a:p>
          <a:p>
            <a:pPr indent="-342900" lvl="0" marL="457200" rtl="0" algn="l">
              <a:spcBef>
                <a:spcPts val="0"/>
              </a:spcBef>
              <a:spcAft>
                <a:spcPts val="0"/>
              </a:spcAft>
              <a:buSzPts val="1800"/>
              <a:buChar char="●"/>
            </a:pPr>
            <a:r>
              <a:rPr lang="en"/>
              <a:t>He has figured out how to use important features of the company’s computer</a:t>
            </a:r>
            <a:endParaRPr/>
          </a:p>
          <a:p>
            <a:pPr indent="-342900" lvl="0" marL="457200" rtl="0" algn="l">
              <a:spcBef>
                <a:spcPts val="0"/>
              </a:spcBef>
              <a:spcAft>
                <a:spcPts val="0"/>
              </a:spcAft>
              <a:buSzPts val="1800"/>
              <a:buChar char="●"/>
            </a:pPr>
            <a:r>
              <a:rPr lang="en"/>
              <a:t>He also rechecks the programs manual when he forgets how to do certain operations </a:t>
            </a:r>
            <a:endParaRPr/>
          </a:p>
          <a:p>
            <a:pPr indent="-342900" lvl="0" marL="457200" rtl="0" algn="l">
              <a:spcBef>
                <a:spcPts val="0"/>
              </a:spcBef>
              <a:spcAft>
                <a:spcPts val="0"/>
              </a:spcAft>
              <a:buSzPts val="1800"/>
              <a:buChar char="●"/>
            </a:pPr>
            <a:r>
              <a:rPr lang="en"/>
              <a:t>One day the power in the shipyard go out while on his shift</a:t>
            </a:r>
            <a:endParaRPr/>
          </a:p>
          <a:p>
            <a:pPr indent="-342900" lvl="0" marL="457200" rtl="0" algn="l">
              <a:spcBef>
                <a:spcPts val="0"/>
              </a:spcBef>
              <a:spcAft>
                <a:spcPts val="0"/>
              </a:spcAft>
              <a:buSzPts val="1800"/>
              <a:buChar char="●"/>
            </a:pPr>
            <a:r>
              <a:rPr lang="en"/>
              <a:t>He can't see without the lights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Power Outage: No UPS</a:t>
            </a:r>
            <a:endParaRPr/>
          </a:p>
        </p:txBody>
      </p:sp>
      <p:sp>
        <p:nvSpPr>
          <p:cNvPr id="559" name="Google Shape;559;p7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Long Beach Shipyard does not have a UPS system in place</a:t>
            </a:r>
            <a:endParaRPr sz="1600"/>
          </a:p>
          <a:p>
            <a:pPr indent="-330200" lvl="0" marL="457200" rtl="0" algn="l">
              <a:spcBef>
                <a:spcPts val="0"/>
              </a:spcBef>
              <a:spcAft>
                <a:spcPts val="0"/>
              </a:spcAft>
              <a:buSzPts val="1600"/>
              <a:buChar char="●"/>
            </a:pPr>
            <a:r>
              <a:rPr lang="en" sz="1600"/>
              <a:t>The computer turns off as the power goes out</a:t>
            </a:r>
            <a:endParaRPr sz="1600"/>
          </a:p>
          <a:p>
            <a:pPr indent="-330200" lvl="0" marL="457200" rtl="0" algn="l">
              <a:spcBef>
                <a:spcPts val="0"/>
              </a:spcBef>
              <a:spcAft>
                <a:spcPts val="0"/>
              </a:spcAft>
              <a:buSzPts val="1600"/>
              <a:buChar char="●"/>
            </a:pPr>
            <a:r>
              <a:rPr lang="en" sz="1600"/>
              <a:t>Jeremiah waits until the power comes back up before attempting to turn back on the computer</a:t>
            </a:r>
            <a:endParaRPr sz="1600"/>
          </a:p>
          <a:p>
            <a:pPr indent="-330200" lvl="0" marL="457200" rtl="0" algn="l">
              <a:spcBef>
                <a:spcPts val="0"/>
              </a:spcBef>
              <a:spcAft>
                <a:spcPts val="0"/>
              </a:spcAft>
              <a:buSzPts val="1600"/>
              <a:buChar char="●"/>
            </a:pPr>
            <a:r>
              <a:rPr lang="en" sz="1600"/>
              <a:t>Once the power comes back online, the computer is turned on and leads to an error message.</a:t>
            </a:r>
            <a:endParaRPr sz="1600"/>
          </a:p>
          <a:p>
            <a:pPr indent="-330200" lvl="1" marL="914400" rtl="0" algn="l">
              <a:spcBef>
                <a:spcPts val="0"/>
              </a:spcBef>
              <a:spcAft>
                <a:spcPts val="0"/>
              </a:spcAft>
              <a:buSzPts val="1600"/>
              <a:buChar char="○"/>
            </a:pPr>
            <a:r>
              <a:rPr lang="en" sz="1600"/>
              <a:t>Worst case scenario</a:t>
            </a:r>
            <a:endParaRPr sz="1600"/>
          </a:p>
          <a:p>
            <a:pPr indent="-330200" lvl="1" marL="914400" rtl="0" algn="l">
              <a:spcBef>
                <a:spcPts val="0"/>
              </a:spcBef>
              <a:spcAft>
                <a:spcPts val="0"/>
              </a:spcAft>
              <a:buSzPts val="1600"/>
              <a:buChar char="○"/>
            </a:pPr>
            <a:r>
              <a:rPr lang="en" sz="1600"/>
              <a:t>The other case would be no information was saved</a:t>
            </a:r>
            <a:endParaRPr sz="1600"/>
          </a:p>
          <a:p>
            <a:pPr indent="-330200" lvl="2" marL="1371600" rtl="0" algn="l">
              <a:spcBef>
                <a:spcPts val="0"/>
              </a:spcBef>
              <a:spcAft>
                <a:spcPts val="0"/>
              </a:spcAft>
              <a:buSzPts val="1600"/>
              <a:buChar char="■"/>
            </a:pPr>
            <a:r>
              <a:rPr lang="en" sz="1600"/>
              <a:t>Would require a restart of the process if autosave did not kick in on time</a:t>
            </a:r>
            <a:endParaRPr sz="1600"/>
          </a:p>
        </p:txBody>
      </p:sp>
      <p:pic>
        <p:nvPicPr>
          <p:cNvPr descr="Blue Screen of Death | Microsoft Wiki | Fandom" id="560" name="Google Shape;560;p71"/>
          <p:cNvPicPr preferRelativeResize="0"/>
          <p:nvPr/>
        </p:nvPicPr>
        <p:blipFill>
          <a:blip r:embed="rId3">
            <a:alphaModFix/>
          </a:blip>
          <a:stretch>
            <a:fillRect/>
          </a:stretch>
        </p:blipFill>
        <p:spPr>
          <a:xfrm>
            <a:off x="6677900" y="176075"/>
            <a:ext cx="2161800" cy="162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(Cont.)</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Optimization/Computation of this task is our main goal when creating this software</a:t>
            </a:r>
            <a:endParaRPr/>
          </a:p>
          <a:p>
            <a:pPr indent="-342900" lvl="0" marL="457200" rtl="0" algn="l">
              <a:spcBef>
                <a:spcPts val="0"/>
              </a:spcBef>
              <a:spcAft>
                <a:spcPts val="0"/>
              </a:spcAft>
              <a:buSzPts val="1800"/>
              <a:buChar char="●"/>
            </a:pPr>
            <a:r>
              <a:rPr lang="en"/>
              <a:t>If Balancing task is chosen, no further input is needed and application will continue on to solve the problem</a:t>
            </a:r>
            <a:endParaRPr/>
          </a:p>
          <a:p>
            <a:pPr indent="-342900" lvl="0" marL="457200" rtl="0" algn="l">
              <a:spcBef>
                <a:spcPts val="0"/>
              </a:spcBef>
              <a:spcAft>
                <a:spcPts val="0"/>
              </a:spcAft>
              <a:buSzPts val="1800"/>
              <a:buChar char="●"/>
            </a:pPr>
            <a:r>
              <a:rPr lang="en"/>
              <a:t>If Loading/Unloading is chosen, the screen will allow the operator to “create” containers to load and unload existing containers</a:t>
            </a:r>
            <a:endParaRPr/>
          </a:p>
          <a:p>
            <a:pPr indent="-317500" lvl="1" marL="914400" rtl="0" algn="l">
              <a:spcBef>
                <a:spcPts val="0"/>
              </a:spcBef>
              <a:spcAft>
                <a:spcPts val="0"/>
              </a:spcAft>
              <a:buSzPts val="1400"/>
              <a:buChar char="○"/>
            </a:pPr>
            <a:r>
              <a:rPr lang="en"/>
              <a:t>After a container to be loaded is created, the program will ask if the operator wants to add another container or if they are done</a:t>
            </a:r>
            <a:endParaRPr/>
          </a:p>
          <a:p>
            <a:pPr indent="-317500" lvl="1" marL="914400" rtl="0" algn="l">
              <a:spcBef>
                <a:spcPts val="0"/>
              </a:spcBef>
              <a:spcAft>
                <a:spcPts val="0"/>
              </a:spcAft>
              <a:buSzPts val="1400"/>
              <a:buChar char="○"/>
            </a:pPr>
            <a:r>
              <a:rPr lang="en"/>
              <a:t>If Done, application will now compute the solution</a:t>
            </a:r>
            <a:endParaRPr/>
          </a:p>
          <a:p>
            <a:pPr indent="-317500" lvl="1" marL="914400" rtl="0" algn="l">
              <a:spcBef>
                <a:spcPts val="0"/>
              </a:spcBef>
              <a:spcAft>
                <a:spcPts val="0"/>
              </a:spcAft>
              <a:buSzPts val="1400"/>
              <a:buChar char="○"/>
            </a:pPr>
            <a:r>
              <a:rPr lang="en"/>
              <a:t>* Details regarding the manifest and creating containers will be addressed later in this slide deck</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 Power Outage: UPS</a:t>
            </a:r>
            <a:endParaRPr/>
          </a:p>
        </p:txBody>
      </p:sp>
      <p:sp>
        <p:nvSpPr>
          <p:cNvPr id="566" name="Google Shape;566;p7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Long Beach Shipyard has a UPS system installed</a:t>
            </a:r>
            <a:endParaRPr/>
          </a:p>
          <a:p>
            <a:pPr indent="-342900" lvl="0" marL="457200" rtl="0" algn="l">
              <a:spcBef>
                <a:spcPts val="0"/>
              </a:spcBef>
              <a:spcAft>
                <a:spcPts val="0"/>
              </a:spcAft>
              <a:buSzPts val="1800"/>
              <a:buChar char="●"/>
            </a:pPr>
            <a:r>
              <a:rPr lang="en"/>
              <a:t>Once the power goes out </a:t>
            </a:r>
            <a:r>
              <a:rPr lang="en"/>
              <a:t>Jeremiah notices that the computer does not turn off</a:t>
            </a:r>
            <a:endParaRPr/>
          </a:p>
          <a:p>
            <a:pPr indent="-342900" lvl="0" marL="457200" rtl="0" algn="l">
              <a:spcBef>
                <a:spcPts val="0"/>
              </a:spcBef>
              <a:spcAft>
                <a:spcPts val="0"/>
              </a:spcAft>
              <a:buSzPts val="1800"/>
              <a:buChar char="●"/>
            </a:pPr>
            <a:r>
              <a:rPr lang="en"/>
              <a:t>The program continues running </a:t>
            </a:r>
            <a:endParaRPr/>
          </a:p>
          <a:p>
            <a:pPr indent="-342900" lvl="0" marL="457200" rtl="0" algn="l">
              <a:spcBef>
                <a:spcPts val="0"/>
              </a:spcBef>
              <a:spcAft>
                <a:spcPts val="0"/>
              </a:spcAft>
              <a:buSzPts val="1800"/>
              <a:buChar char="●"/>
            </a:pPr>
            <a:r>
              <a:rPr lang="en"/>
              <a:t>Once the power is back up due to the generators, Jeremiah continues to work</a:t>
            </a:r>
            <a:endParaRPr/>
          </a:p>
          <a:p>
            <a:pPr indent="-317500" lvl="1" marL="914400" rtl="0" algn="l">
              <a:spcBef>
                <a:spcPts val="0"/>
              </a:spcBef>
              <a:spcAft>
                <a:spcPts val="0"/>
              </a:spcAft>
              <a:buSzPts val="1400"/>
              <a:buChar char="○"/>
            </a:pPr>
            <a:r>
              <a:rPr lang="en"/>
              <a:t>With this scenario, we can see how the addition of the UPS can save minutes to hours on certain applications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Maintenance Phase Information</a:t>
            </a:r>
            <a:endParaRPr/>
          </a:p>
        </p:txBody>
      </p:sp>
      <p:sp>
        <p:nvSpPr>
          <p:cNvPr id="572" name="Google Shape;572;p7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working on your program, we have come to discuss a plan for the Maintenance Phase.</a:t>
            </a:r>
            <a:endParaRPr/>
          </a:p>
          <a:p>
            <a:pPr indent="0" lvl="0" marL="0" rtl="0" algn="l">
              <a:spcBef>
                <a:spcPts val="1200"/>
              </a:spcBef>
              <a:spcAft>
                <a:spcPts val="0"/>
              </a:spcAft>
              <a:buNone/>
            </a:pPr>
            <a:r>
              <a:rPr lang="en"/>
              <a:t>We have some companies which would love to work with your company which are based in the United States</a:t>
            </a:r>
            <a:endParaRPr/>
          </a:p>
          <a:p>
            <a:pPr indent="0" lvl="0" marL="0" rtl="0" algn="l">
              <a:spcBef>
                <a:spcPts val="1200"/>
              </a:spcBef>
              <a:spcAft>
                <a:spcPts val="1200"/>
              </a:spcAft>
              <a:buNone/>
            </a:pPr>
            <a:r>
              <a:rPr lang="en"/>
              <a:t>During these slides, we will be discussing some ways we will </a:t>
            </a:r>
            <a:r>
              <a:rPr lang="en"/>
              <a:t>maintain</a:t>
            </a:r>
            <a:r>
              <a:rPr lang="en"/>
              <a:t> your system during this phase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Cloud Regulations</a:t>
            </a:r>
            <a:endParaRPr/>
          </a:p>
        </p:txBody>
      </p:sp>
      <p:sp>
        <p:nvSpPr>
          <p:cNvPr id="578" name="Google Shape;578;p7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our </a:t>
            </a:r>
            <a:r>
              <a:rPr lang="en"/>
              <a:t>elicitation</a:t>
            </a:r>
            <a:r>
              <a:rPr lang="en"/>
              <a:t> we were discussing if Mr. Keoghs company was interested into using a cloud solution for a backup</a:t>
            </a:r>
            <a:endParaRPr/>
          </a:p>
          <a:p>
            <a:pPr indent="-317500" lvl="1" marL="914400" rtl="0" algn="l">
              <a:spcBef>
                <a:spcPts val="0"/>
              </a:spcBef>
              <a:spcAft>
                <a:spcPts val="0"/>
              </a:spcAft>
              <a:buSzPts val="1400"/>
              <a:buChar char="○"/>
            </a:pPr>
            <a:r>
              <a:rPr lang="en"/>
              <a:t>We have </a:t>
            </a:r>
            <a:r>
              <a:rPr lang="en"/>
              <a:t>received a specific issue which we can work with</a:t>
            </a:r>
            <a:endParaRPr/>
          </a:p>
          <a:p>
            <a:pPr indent="-317500" lvl="2" marL="1371600" rtl="0" algn="l">
              <a:spcBef>
                <a:spcPts val="0"/>
              </a:spcBef>
              <a:spcAft>
                <a:spcPts val="0"/>
              </a:spcAft>
              <a:buSzPts val="1400"/>
              <a:buChar char="■"/>
            </a:pPr>
            <a:r>
              <a:rPr lang="en"/>
              <a:t>The cloud company has to be based in the United States</a:t>
            </a:r>
            <a:endParaRPr/>
          </a:p>
          <a:p>
            <a:pPr indent="-317500" lvl="2" marL="1371600" rtl="0" algn="l">
              <a:spcBef>
                <a:spcPts val="0"/>
              </a:spcBef>
              <a:spcAft>
                <a:spcPts val="0"/>
              </a:spcAft>
              <a:buSzPts val="1400"/>
              <a:buChar char="■"/>
            </a:pPr>
            <a:r>
              <a:rPr lang="en"/>
              <a:t>There are many companies that have their main base of operations in the united states</a:t>
            </a:r>
            <a:endParaRPr/>
          </a:p>
          <a:p>
            <a:pPr indent="-317500" lvl="2" marL="1371600" rtl="0" algn="l">
              <a:spcBef>
                <a:spcPts val="0"/>
              </a:spcBef>
              <a:spcAft>
                <a:spcPts val="0"/>
              </a:spcAft>
              <a:buSzPts val="1400"/>
              <a:buChar char="■"/>
            </a:pPr>
            <a:r>
              <a:rPr lang="en"/>
              <a:t>Though a few with encryption or security</a:t>
            </a:r>
            <a:endParaRPr/>
          </a:p>
          <a:p>
            <a:pPr indent="-317500" lvl="3" marL="1828800" rtl="0" algn="l">
              <a:spcBef>
                <a:spcPts val="0"/>
              </a:spcBef>
              <a:spcAft>
                <a:spcPts val="0"/>
              </a:spcAft>
              <a:buSzPts val="1400"/>
              <a:buChar char="●"/>
            </a:pPr>
            <a:r>
              <a:rPr lang="en"/>
              <a:t>We have looked through the companies and have evaluated their status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Cloud Solution</a:t>
            </a:r>
            <a:endParaRPr/>
          </a:p>
        </p:txBody>
      </p:sp>
      <p:sp>
        <p:nvSpPr>
          <p:cNvPr id="584" name="Google Shape;584;p7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914400" rtl="0" algn="l">
              <a:spcBef>
                <a:spcPts val="0"/>
              </a:spcBef>
              <a:spcAft>
                <a:spcPts val="0"/>
              </a:spcAft>
              <a:buSzPts val="1200"/>
              <a:buChar char="●"/>
            </a:pPr>
            <a:r>
              <a:rPr lang="en"/>
              <a:t>We have a couple of options for cloud solutions</a:t>
            </a:r>
            <a:endParaRPr/>
          </a:p>
          <a:p>
            <a:pPr indent="-317500" lvl="1" marL="1371600" rtl="0" algn="l">
              <a:spcBef>
                <a:spcPts val="0"/>
              </a:spcBef>
              <a:spcAft>
                <a:spcPts val="0"/>
              </a:spcAft>
              <a:buSzPts val="1400"/>
              <a:buChar char="○"/>
            </a:pPr>
            <a:r>
              <a:rPr lang="en"/>
              <a:t>These companies are available to work with and will continue working with you even after the maintenance phase of the program is over</a:t>
            </a:r>
            <a:endParaRPr/>
          </a:p>
          <a:p>
            <a:pPr indent="-317500" lvl="1" marL="1371600" rtl="0" algn="l">
              <a:spcBef>
                <a:spcPts val="0"/>
              </a:spcBef>
              <a:spcAft>
                <a:spcPts val="0"/>
              </a:spcAft>
              <a:buSzPts val="1400"/>
              <a:buChar char="○"/>
            </a:pPr>
            <a:r>
              <a:rPr lang="en"/>
              <a:t>We picked these companies which have a good response to breaches and data leaks</a:t>
            </a:r>
            <a:endParaRPr/>
          </a:p>
          <a:p>
            <a:pPr indent="-317500" lvl="1" marL="1371600" rtl="0" algn="l">
              <a:spcBef>
                <a:spcPts val="0"/>
              </a:spcBef>
              <a:spcAft>
                <a:spcPts val="0"/>
              </a:spcAft>
              <a:buSzPts val="1400"/>
              <a:buChar char="○"/>
            </a:pPr>
            <a:r>
              <a:rPr lang="en"/>
              <a:t>Choices:</a:t>
            </a:r>
            <a:endParaRPr/>
          </a:p>
          <a:p>
            <a:pPr indent="-317500" lvl="2" marL="1828800" rtl="0" algn="l">
              <a:spcBef>
                <a:spcPts val="0"/>
              </a:spcBef>
              <a:spcAft>
                <a:spcPts val="0"/>
              </a:spcAft>
              <a:buSzPts val="1400"/>
              <a:buChar char="■"/>
            </a:pPr>
            <a:r>
              <a:rPr lang="en"/>
              <a:t>Threatlocker (</a:t>
            </a:r>
            <a:r>
              <a:rPr lang="en" u="sng">
                <a:solidFill>
                  <a:schemeClr val="hlink"/>
                </a:solidFill>
                <a:hlinkClick r:id="rId3"/>
              </a:rPr>
              <a:t>link</a:t>
            </a:r>
            <a:r>
              <a:rPr lang="en"/>
              <a:t>)</a:t>
            </a:r>
            <a:endParaRPr/>
          </a:p>
          <a:p>
            <a:pPr indent="-317500" lvl="3" marL="2286000" rtl="0" algn="l">
              <a:spcBef>
                <a:spcPts val="0"/>
              </a:spcBef>
              <a:spcAft>
                <a:spcPts val="0"/>
              </a:spcAft>
              <a:buSzPts val="1400"/>
              <a:buChar char="●"/>
            </a:pPr>
            <a:r>
              <a:rPr lang="en"/>
              <a:t>While researching this company, we </a:t>
            </a:r>
            <a:r>
              <a:rPr lang="en"/>
              <a:t>found</a:t>
            </a:r>
            <a:r>
              <a:rPr lang="en"/>
              <a:t> that it follows the regulations set by your company</a:t>
            </a:r>
            <a:endParaRPr/>
          </a:p>
          <a:p>
            <a:pPr indent="-317500" lvl="2" marL="1828800" rtl="0" algn="l">
              <a:spcBef>
                <a:spcPts val="0"/>
              </a:spcBef>
              <a:spcAft>
                <a:spcPts val="0"/>
              </a:spcAft>
              <a:buSzPts val="1400"/>
              <a:buChar char="■"/>
            </a:pPr>
            <a:r>
              <a:rPr lang="en"/>
              <a:t>Amazon Web Services (</a:t>
            </a:r>
            <a:r>
              <a:rPr lang="en" u="sng">
                <a:solidFill>
                  <a:schemeClr val="hlink"/>
                </a:solidFill>
                <a:hlinkClick r:id="rId4"/>
              </a:rPr>
              <a:t>link</a:t>
            </a:r>
            <a:r>
              <a:rPr lang="en"/>
              <a:t>)</a:t>
            </a:r>
            <a:endParaRPr/>
          </a:p>
          <a:p>
            <a:pPr indent="-317500" lvl="3" marL="2286000" rtl="0" algn="l">
              <a:spcBef>
                <a:spcPts val="0"/>
              </a:spcBef>
              <a:spcAft>
                <a:spcPts val="0"/>
              </a:spcAft>
              <a:buSzPts val="1400"/>
              <a:buChar char="●"/>
            </a:pPr>
            <a:r>
              <a:rPr lang="en"/>
              <a:t>Amazon’s answer to web services not listed by many other companies</a:t>
            </a:r>
            <a:endParaRPr/>
          </a:p>
          <a:p>
            <a:pPr indent="-317500" lvl="3" marL="2286000" rtl="0" algn="l">
              <a:spcBef>
                <a:spcPts val="0"/>
              </a:spcBef>
              <a:spcAft>
                <a:spcPts val="0"/>
              </a:spcAft>
              <a:buSzPts val="1400"/>
              <a:buChar char="●"/>
            </a:pPr>
            <a:r>
              <a:rPr lang="en"/>
              <a:t>Its service is responsible for 32% of the market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Support</a:t>
            </a:r>
            <a:endParaRPr/>
          </a:p>
        </p:txBody>
      </p:sp>
      <p:sp>
        <p:nvSpPr>
          <p:cNvPr id="590" name="Google Shape;590;p7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Current Plan:</a:t>
            </a:r>
            <a:endParaRPr/>
          </a:p>
          <a:p>
            <a:pPr indent="-297497" lvl="1" marL="914400" rtl="0" algn="l">
              <a:spcBef>
                <a:spcPts val="0"/>
              </a:spcBef>
              <a:spcAft>
                <a:spcPts val="0"/>
              </a:spcAft>
              <a:buSzPct val="100000"/>
              <a:buChar char="○"/>
            </a:pPr>
            <a:r>
              <a:rPr lang="en"/>
              <a:t>The support time we can give:</a:t>
            </a:r>
            <a:endParaRPr/>
          </a:p>
          <a:p>
            <a:pPr indent="-297497" lvl="2" marL="1371600" rtl="0" algn="l">
              <a:spcBef>
                <a:spcPts val="0"/>
              </a:spcBef>
              <a:spcAft>
                <a:spcPts val="0"/>
              </a:spcAft>
              <a:buSzPct val="100000"/>
              <a:buChar char="■"/>
            </a:pPr>
            <a:r>
              <a:rPr lang="en"/>
              <a:t>7 years</a:t>
            </a:r>
            <a:endParaRPr/>
          </a:p>
          <a:p>
            <a:pPr indent="-297497" lvl="1" marL="914400" rtl="0" algn="l">
              <a:spcBef>
                <a:spcPts val="0"/>
              </a:spcBef>
              <a:spcAft>
                <a:spcPts val="0"/>
              </a:spcAft>
              <a:buSzPct val="100000"/>
              <a:buChar char="○"/>
            </a:pPr>
            <a:r>
              <a:rPr lang="en"/>
              <a:t>Maintenance</a:t>
            </a:r>
            <a:r>
              <a:rPr lang="en"/>
              <a:t> Phase:</a:t>
            </a:r>
            <a:endParaRPr/>
          </a:p>
          <a:p>
            <a:pPr indent="-297497" lvl="2" marL="1371600" rtl="0" algn="l">
              <a:spcBef>
                <a:spcPts val="0"/>
              </a:spcBef>
              <a:spcAft>
                <a:spcPts val="0"/>
              </a:spcAft>
              <a:buSzPct val="100000"/>
              <a:buChar char="■"/>
            </a:pPr>
            <a:r>
              <a:rPr lang="en"/>
              <a:t>Bugs and Problems</a:t>
            </a:r>
            <a:endParaRPr/>
          </a:p>
          <a:p>
            <a:pPr indent="-297497" lvl="3" marL="1828800" rtl="0" algn="l">
              <a:spcBef>
                <a:spcPts val="0"/>
              </a:spcBef>
              <a:spcAft>
                <a:spcPts val="0"/>
              </a:spcAft>
              <a:buSzPct val="100000"/>
              <a:buChar char="●"/>
            </a:pPr>
            <a:r>
              <a:rPr lang="en"/>
              <a:t>We will process these items through our customer support line </a:t>
            </a:r>
            <a:endParaRPr/>
          </a:p>
          <a:p>
            <a:pPr indent="-297497" lvl="3" marL="1828800" rtl="0" algn="l">
              <a:spcBef>
                <a:spcPts val="0"/>
              </a:spcBef>
              <a:spcAft>
                <a:spcPts val="0"/>
              </a:spcAft>
              <a:buSzPct val="100000"/>
              <a:buChar char="●"/>
            </a:pPr>
            <a:r>
              <a:rPr lang="en"/>
              <a:t>Solutions and fixes to these problems will be pushed through an update</a:t>
            </a:r>
            <a:endParaRPr/>
          </a:p>
          <a:p>
            <a:pPr indent="-297497" lvl="2" marL="1371600" rtl="0" algn="l">
              <a:spcBef>
                <a:spcPts val="0"/>
              </a:spcBef>
              <a:spcAft>
                <a:spcPts val="0"/>
              </a:spcAft>
              <a:buSzPct val="100000"/>
              <a:buChar char="■"/>
            </a:pPr>
            <a:r>
              <a:rPr lang="en"/>
              <a:t>New Features Needed?</a:t>
            </a:r>
            <a:endParaRPr/>
          </a:p>
          <a:p>
            <a:pPr indent="-297497" lvl="3" marL="1828800" rtl="0" algn="l">
              <a:spcBef>
                <a:spcPts val="0"/>
              </a:spcBef>
              <a:spcAft>
                <a:spcPts val="0"/>
              </a:spcAft>
              <a:buSzPct val="100000"/>
              <a:buChar char="●"/>
            </a:pPr>
            <a:r>
              <a:rPr lang="en"/>
              <a:t>Minor features Implementation</a:t>
            </a:r>
            <a:endParaRPr/>
          </a:p>
          <a:p>
            <a:pPr indent="-297497" lvl="4" marL="2286000" rtl="0" algn="l">
              <a:spcBef>
                <a:spcPts val="0"/>
              </a:spcBef>
              <a:spcAft>
                <a:spcPts val="0"/>
              </a:spcAft>
              <a:buSzPct val="100000"/>
              <a:buChar char="○"/>
            </a:pPr>
            <a:r>
              <a:rPr lang="en"/>
              <a:t>Items that do not require the change of the entire system </a:t>
            </a:r>
            <a:endParaRPr/>
          </a:p>
          <a:p>
            <a:pPr indent="-297497" lvl="5" marL="2743200" rtl="0" algn="l">
              <a:spcBef>
                <a:spcPts val="0"/>
              </a:spcBef>
              <a:spcAft>
                <a:spcPts val="0"/>
              </a:spcAft>
              <a:buSzPct val="100000"/>
              <a:buChar char="■"/>
            </a:pPr>
            <a:r>
              <a:rPr lang="en"/>
              <a:t>These features can be revision of the UI</a:t>
            </a:r>
            <a:endParaRPr/>
          </a:p>
          <a:p>
            <a:pPr indent="-297497" lvl="5" marL="2743200" rtl="0" algn="l">
              <a:spcBef>
                <a:spcPts val="0"/>
              </a:spcBef>
              <a:spcAft>
                <a:spcPts val="0"/>
              </a:spcAft>
              <a:buSzPct val="100000"/>
              <a:buChar char="■"/>
            </a:pPr>
            <a:r>
              <a:rPr lang="en"/>
              <a:t>Addition of Color Blind Support or Language Support</a:t>
            </a:r>
            <a:endParaRPr/>
          </a:p>
          <a:p>
            <a:pPr indent="-297497" lvl="5" marL="2743200" rtl="0" algn="l">
              <a:spcBef>
                <a:spcPts val="0"/>
              </a:spcBef>
              <a:spcAft>
                <a:spcPts val="0"/>
              </a:spcAft>
              <a:buSzPct val="100000"/>
              <a:buChar char="■"/>
            </a:pPr>
            <a:r>
              <a:rPr lang="en"/>
              <a:t>Changes due to Federal Regulations</a:t>
            </a:r>
            <a:endParaRPr/>
          </a:p>
          <a:p>
            <a:pPr indent="-297497" lvl="3" marL="1828800" rtl="0" algn="l">
              <a:spcBef>
                <a:spcPts val="0"/>
              </a:spcBef>
              <a:spcAft>
                <a:spcPts val="0"/>
              </a:spcAft>
              <a:buSzPct val="100000"/>
              <a:buChar char="●"/>
            </a:pPr>
            <a:r>
              <a:rPr lang="en"/>
              <a:t>Major feature Implementation:</a:t>
            </a:r>
            <a:endParaRPr/>
          </a:p>
          <a:p>
            <a:pPr indent="-297497" lvl="4" marL="2286000" rtl="0" algn="l">
              <a:spcBef>
                <a:spcPts val="0"/>
              </a:spcBef>
              <a:spcAft>
                <a:spcPts val="0"/>
              </a:spcAft>
              <a:buSzPct val="100000"/>
              <a:buChar char="○"/>
            </a:pPr>
            <a:r>
              <a:rPr lang="en"/>
              <a:t>Needs new contract </a:t>
            </a:r>
            <a:endParaRPr/>
          </a:p>
          <a:p>
            <a:pPr indent="-297497" lvl="4" marL="2286000" rtl="0" algn="l">
              <a:spcBef>
                <a:spcPts val="0"/>
              </a:spcBef>
              <a:spcAft>
                <a:spcPts val="0"/>
              </a:spcAft>
              <a:buSzPct val="100000"/>
              <a:buChar char="○"/>
            </a:pPr>
            <a:r>
              <a:rPr lang="en"/>
              <a:t>Example: System now controls crane, </a:t>
            </a:r>
            <a:r>
              <a:rPr lang="en"/>
              <a:t>implementation</a:t>
            </a:r>
            <a:r>
              <a:rPr lang="en"/>
              <a:t> of new systems, external interactions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Support Cont.</a:t>
            </a:r>
            <a:endParaRPr/>
          </a:p>
        </p:txBody>
      </p:sp>
      <p:sp>
        <p:nvSpPr>
          <p:cNvPr id="596" name="Google Shape;596;p7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Maintenance</a:t>
            </a:r>
            <a:r>
              <a:rPr lang="en"/>
              <a:t> Phase Cont…:</a:t>
            </a:r>
            <a:endParaRPr/>
          </a:p>
          <a:p>
            <a:pPr indent="-317500" lvl="1" marL="914400" rtl="0" algn="l">
              <a:spcBef>
                <a:spcPts val="0"/>
              </a:spcBef>
              <a:spcAft>
                <a:spcPts val="0"/>
              </a:spcAft>
              <a:buSzPts val="1400"/>
              <a:buChar char="○"/>
            </a:pPr>
            <a:r>
              <a:rPr lang="en"/>
              <a:t>Improvement in program performance</a:t>
            </a:r>
            <a:endParaRPr/>
          </a:p>
          <a:p>
            <a:pPr indent="-317500" lvl="2" marL="1371600" rtl="0" algn="l">
              <a:spcBef>
                <a:spcPts val="0"/>
              </a:spcBef>
              <a:spcAft>
                <a:spcPts val="0"/>
              </a:spcAft>
              <a:buSzPts val="1400"/>
              <a:buChar char="■"/>
            </a:pPr>
            <a:r>
              <a:rPr lang="en"/>
              <a:t>Within this phase, we might be able to find some alternative algorithm which can improve the performance ever so slightly</a:t>
            </a:r>
            <a:endParaRPr/>
          </a:p>
          <a:p>
            <a:pPr indent="-317500" lvl="2" marL="1371600" rtl="0" algn="l">
              <a:spcBef>
                <a:spcPts val="0"/>
              </a:spcBef>
              <a:spcAft>
                <a:spcPts val="0"/>
              </a:spcAft>
              <a:buSzPts val="1400"/>
              <a:buChar char="■"/>
            </a:pPr>
            <a:r>
              <a:rPr lang="en"/>
              <a:t>From here we would change the programs algorithm </a:t>
            </a:r>
            <a:r>
              <a:rPr lang="en"/>
              <a:t>without</a:t>
            </a:r>
            <a:r>
              <a:rPr lang="en"/>
              <a:t> affecting the external interactions with the user</a:t>
            </a:r>
            <a:endParaRPr/>
          </a:p>
          <a:p>
            <a:pPr indent="-317500" lvl="1" marL="914400" rtl="0" algn="l">
              <a:spcBef>
                <a:spcPts val="0"/>
              </a:spcBef>
              <a:spcAft>
                <a:spcPts val="0"/>
              </a:spcAft>
              <a:buSzPts val="1400"/>
              <a:buChar char="○"/>
            </a:pPr>
            <a:r>
              <a:rPr lang="en"/>
              <a:t>Improvement in design:</a:t>
            </a:r>
            <a:endParaRPr/>
          </a:p>
          <a:p>
            <a:pPr indent="-317500" lvl="2" marL="1371600" rtl="0" algn="l">
              <a:spcBef>
                <a:spcPts val="0"/>
              </a:spcBef>
              <a:spcAft>
                <a:spcPts val="0"/>
              </a:spcAft>
              <a:buSzPts val="1400"/>
              <a:buChar char="■"/>
            </a:pPr>
            <a:r>
              <a:rPr lang="en"/>
              <a:t>Possible changes in the UI to adapt to changes within the company</a:t>
            </a:r>
            <a:endParaRPr/>
          </a:p>
          <a:p>
            <a:pPr indent="-317500" lvl="3" marL="1828800" rtl="0" algn="l">
              <a:spcBef>
                <a:spcPts val="0"/>
              </a:spcBef>
              <a:spcAft>
                <a:spcPts val="0"/>
              </a:spcAft>
              <a:buSzPts val="1400"/>
              <a:buChar char="●"/>
            </a:pPr>
            <a:r>
              <a:rPr lang="en"/>
              <a:t>If you start using the color “red” for danger, we can either avoid using it or integrate it to our system. (example)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Market</a:t>
            </a:r>
            <a:endParaRPr/>
          </a:p>
        </p:txBody>
      </p:sp>
      <p:sp>
        <p:nvSpPr>
          <p:cNvPr id="602" name="Google Shape;602;p7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current Operating system being sold with pre-built computers is Windows 11</a:t>
            </a:r>
            <a:endParaRPr/>
          </a:p>
          <a:p>
            <a:pPr indent="-317500" lvl="1" marL="914400" rtl="0" algn="l">
              <a:spcBef>
                <a:spcPts val="0"/>
              </a:spcBef>
              <a:spcAft>
                <a:spcPts val="0"/>
              </a:spcAft>
              <a:buSzPts val="1400"/>
              <a:buChar char="○"/>
            </a:pPr>
            <a:r>
              <a:rPr lang="en"/>
              <a:t>However, we are hearing rumors that there might be a change to Windows 12</a:t>
            </a:r>
            <a:endParaRPr/>
          </a:p>
          <a:p>
            <a:pPr indent="-317500" lvl="1" marL="914400" rtl="0" algn="l">
              <a:spcBef>
                <a:spcPts val="0"/>
              </a:spcBef>
              <a:spcAft>
                <a:spcPts val="0"/>
              </a:spcAft>
              <a:buSzPts val="1400"/>
              <a:buChar char="○"/>
            </a:pPr>
            <a:r>
              <a:rPr lang="en"/>
              <a:t>If </a:t>
            </a:r>
            <a:r>
              <a:rPr lang="en"/>
              <a:t>this change occurs within our maintenance phase, we will work to upgrade the program to become compatible with it</a:t>
            </a:r>
            <a:endParaRPr/>
          </a:p>
          <a:p>
            <a:pPr indent="-317500" lvl="2" marL="1371600" rtl="0" algn="l">
              <a:spcBef>
                <a:spcPts val="0"/>
              </a:spcBef>
              <a:spcAft>
                <a:spcPts val="0"/>
              </a:spcAft>
              <a:buSzPts val="1400"/>
              <a:buChar char="■"/>
            </a:pPr>
            <a:r>
              <a:rPr lang="en"/>
              <a:t>If it comes out on the last day of this phase, we will continue through the upgrade (no future charge regardless of support ending)</a:t>
            </a:r>
            <a:endParaRPr/>
          </a:p>
          <a:p>
            <a:pPr indent="-342900" lvl="0" marL="457200" rtl="0" algn="l">
              <a:spcBef>
                <a:spcPts val="0"/>
              </a:spcBef>
              <a:spcAft>
                <a:spcPts val="0"/>
              </a:spcAft>
              <a:buSzPts val="1800"/>
              <a:buChar char="●"/>
            </a:pPr>
            <a:r>
              <a:rPr lang="en"/>
              <a:t>This is of course if your company does end up upgrading to the newest operating system (which is recommended as it has more support and better security)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Maintenance</a:t>
            </a:r>
            <a:endParaRPr/>
          </a:p>
        </p:txBody>
      </p:sp>
      <p:sp>
        <p:nvSpPr>
          <p:cNvPr id="608" name="Google Shape;608;p7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What is Maintenance? (</a:t>
            </a:r>
            <a:r>
              <a:rPr lang="en" sz="1600" u="sng">
                <a:solidFill>
                  <a:schemeClr val="hlink"/>
                </a:solidFill>
                <a:hlinkClick r:id="rId3"/>
              </a:rPr>
              <a:t>stack exchange</a:t>
            </a:r>
            <a:r>
              <a:rPr lang="en" sz="1600"/>
              <a:t>)</a:t>
            </a:r>
            <a:endParaRPr sz="1600"/>
          </a:p>
          <a:p>
            <a:pPr indent="-330200" lvl="0" marL="457200" rtl="0" algn="l">
              <a:spcBef>
                <a:spcPts val="0"/>
              </a:spcBef>
              <a:spcAft>
                <a:spcPts val="0"/>
              </a:spcAft>
              <a:buSzPts val="1600"/>
              <a:buChar char="●"/>
            </a:pPr>
            <a:r>
              <a:rPr lang="en" sz="1600"/>
              <a:t>Average Maintenance time (</a:t>
            </a:r>
            <a:r>
              <a:rPr lang="en" sz="1600" u="sng">
                <a:solidFill>
                  <a:schemeClr val="hlink"/>
                </a:solidFill>
                <a:hlinkClick r:id="rId4"/>
              </a:rPr>
              <a:t>stack exchange</a:t>
            </a:r>
            <a:r>
              <a:rPr lang="en" sz="1600"/>
              <a:t>)</a:t>
            </a:r>
            <a:endParaRPr sz="1600"/>
          </a:p>
          <a:p>
            <a:pPr indent="-330200" lvl="0" marL="457200" rtl="0" algn="l">
              <a:spcBef>
                <a:spcPts val="0"/>
              </a:spcBef>
              <a:spcAft>
                <a:spcPts val="0"/>
              </a:spcAft>
              <a:buSzPts val="1600"/>
              <a:buChar char="●"/>
            </a:pPr>
            <a:r>
              <a:rPr lang="en" sz="1600"/>
              <a:t>Cloud Solution</a:t>
            </a:r>
            <a:endParaRPr sz="1600"/>
          </a:p>
          <a:p>
            <a:pPr indent="-330200" lvl="1" marL="914400" rtl="0" algn="l">
              <a:spcBef>
                <a:spcPts val="0"/>
              </a:spcBef>
              <a:spcAft>
                <a:spcPts val="0"/>
              </a:spcAft>
              <a:buSzPts val="1600"/>
              <a:buChar char="○"/>
            </a:pPr>
            <a:r>
              <a:rPr lang="en" sz="1600"/>
              <a:t>Threatlocker (</a:t>
            </a:r>
            <a:r>
              <a:rPr lang="en" sz="1600" u="sng">
                <a:solidFill>
                  <a:schemeClr val="hlink"/>
                </a:solidFill>
                <a:hlinkClick r:id="rId5"/>
              </a:rPr>
              <a:t>link</a:t>
            </a:r>
            <a:r>
              <a:rPr lang="en" sz="1600"/>
              <a:t>)</a:t>
            </a:r>
            <a:endParaRPr sz="1600"/>
          </a:p>
          <a:p>
            <a:pPr indent="-330200" lvl="1" marL="914400" rtl="0" algn="l">
              <a:spcBef>
                <a:spcPts val="0"/>
              </a:spcBef>
              <a:spcAft>
                <a:spcPts val="0"/>
              </a:spcAft>
              <a:buSzPts val="1600"/>
              <a:buChar char="○"/>
            </a:pPr>
            <a:r>
              <a:rPr lang="en" sz="1600"/>
              <a:t>Amazon Web Service (</a:t>
            </a:r>
            <a:r>
              <a:rPr lang="en" sz="1600" u="sng">
                <a:solidFill>
                  <a:schemeClr val="hlink"/>
                </a:solidFill>
                <a:hlinkClick r:id="rId6"/>
              </a:rPr>
              <a:t>link</a:t>
            </a:r>
            <a:r>
              <a:rPr lang="en" sz="1600"/>
              <a:t>)</a:t>
            </a:r>
            <a:endParaRPr sz="1600"/>
          </a:p>
          <a:p>
            <a:pPr indent="-330200" lvl="0" marL="457200" rtl="0" algn="l">
              <a:spcBef>
                <a:spcPts val="0"/>
              </a:spcBef>
              <a:spcAft>
                <a:spcPts val="0"/>
              </a:spcAft>
              <a:buSzPts val="1600"/>
              <a:buChar char="●"/>
            </a:pPr>
            <a:r>
              <a:rPr lang="en" sz="1600"/>
              <a:t>Coverage Percentage (</a:t>
            </a:r>
            <a:r>
              <a:rPr lang="en" sz="1600" u="sng">
                <a:solidFill>
                  <a:schemeClr val="hlink"/>
                </a:solidFill>
                <a:hlinkClick r:id="rId7"/>
              </a:rPr>
              <a:t>link</a:t>
            </a:r>
            <a:r>
              <a:rPr lang="en" sz="1600"/>
              <a:t>)</a:t>
            </a:r>
            <a:endParaRPr sz="1600"/>
          </a:p>
          <a:p>
            <a:pPr indent="-368300" lvl="0" marL="457200" rtl="0" algn="l">
              <a:spcBef>
                <a:spcPts val="0"/>
              </a:spcBef>
              <a:spcAft>
                <a:spcPts val="0"/>
              </a:spcAft>
              <a:buSzPts val="2200"/>
              <a:buChar char="●"/>
            </a:pPr>
            <a:r>
              <a:rPr lang="en" sz="1600"/>
              <a:t>UPS (</a:t>
            </a:r>
            <a:r>
              <a:rPr lang="en" sz="1600">
                <a:solidFill>
                  <a:srgbClr val="1155CC"/>
                </a:solidFill>
                <a:uFill>
                  <a:noFill/>
                </a:uFill>
                <a:hlinkClick r:id="rId8">
                  <a:extLst>
                    <a:ext uri="{A12FA001-AC4F-418D-AE19-62706E023703}">
                      <ahyp:hlinkClr val="tx"/>
                    </a:ext>
                  </a:extLst>
                </a:hlinkClick>
              </a:rPr>
              <a:t>CyperPower CP900AVR</a:t>
            </a:r>
            <a:r>
              <a:rPr lang="en" sz="1600"/>
              <a:t>) </a:t>
            </a:r>
            <a:endParaRPr sz="1600"/>
          </a:p>
          <a:p>
            <a:pPr indent="-330200" lvl="1" marL="914400" rtl="0" algn="l">
              <a:spcBef>
                <a:spcPts val="0"/>
              </a:spcBef>
              <a:spcAft>
                <a:spcPts val="0"/>
              </a:spcAft>
              <a:buSzPts val="1600"/>
              <a:buChar char="○"/>
            </a:pPr>
            <a:r>
              <a:rPr lang="en" sz="1600"/>
              <a:t>UPS Information (</a:t>
            </a:r>
            <a:r>
              <a:rPr lang="en" sz="1600" u="sng">
                <a:solidFill>
                  <a:schemeClr val="hlink"/>
                </a:solidFill>
                <a:hlinkClick r:id="rId9"/>
              </a:rPr>
              <a:t>techTarget</a:t>
            </a:r>
            <a:r>
              <a:rPr lang="en" sz="1600"/>
              <a:t>)</a:t>
            </a:r>
            <a:endParaRPr sz="1600"/>
          </a:p>
          <a:p>
            <a:pPr indent="-330200" lvl="0" marL="457200" rtl="0" algn="l">
              <a:spcBef>
                <a:spcPts val="0"/>
              </a:spcBef>
              <a:spcAft>
                <a:spcPts val="0"/>
              </a:spcAft>
              <a:buSzPts val="1600"/>
              <a:buChar char="●"/>
            </a:pPr>
            <a:r>
              <a:rPr lang="en" sz="1600"/>
              <a:t>Windows 12 (</a:t>
            </a:r>
            <a:r>
              <a:rPr lang="en" sz="1600" u="sng">
                <a:solidFill>
                  <a:schemeClr val="hlink"/>
                </a:solidFill>
                <a:hlinkClick r:id="rId10"/>
              </a:rPr>
              <a:t>XDA Devs</a:t>
            </a:r>
            <a:r>
              <a:rPr lang="en" sz="1600"/>
              <a:t>)</a:t>
            </a:r>
            <a:endParaRPr sz="1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Acceptance Testing</a:t>
            </a:r>
            <a:endParaRPr/>
          </a:p>
        </p:txBody>
      </p:sp>
      <p:sp>
        <p:nvSpPr>
          <p:cNvPr id="614" name="Google Shape;614;p8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In order to be considered acceptable by the customer, the following criteria must be met before the final deliverable date of </a:t>
            </a:r>
            <a:r>
              <a:rPr b="1" i="1" lang="en" u="sng"/>
              <a:t>December 8th, 2023:</a:t>
            </a:r>
            <a:endParaRPr b="1" i="1" u="sng"/>
          </a:p>
          <a:p>
            <a:pPr indent="-342900" lvl="0" marL="914400" rtl="0" algn="l">
              <a:spcBef>
                <a:spcPts val="1200"/>
              </a:spcBef>
              <a:spcAft>
                <a:spcPts val="0"/>
              </a:spcAft>
              <a:buSzPts val="1800"/>
              <a:buChar char="●"/>
            </a:pPr>
            <a:r>
              <a:rPr lang="en"/>
              <a:t>When the operator is logged in, they will be able to load a manifest file and display a ship environment on the application within 5 minutes</a:t>
            </a:r>
            <a:endParaRPr/>
          </a:p>
          <a:p>
            <a:pPr indent="-342900" lvl="0" marL="914400" rtl="0" algn="l">
              <a:spcBef>
                <a:spcPts val="0"/>
              </a:spcBef>
              <a:spcAft>
                <a:spcPts val="0"/>
              </a:spcAft>
              <a:buSzPts val="1800"/>
              <a:buChar char="●"/>
            </a:pPr>
            <a:r>
              <a:rPr lang="en"/>
              <a:t>If the system goes down in the middle of a task, the application will be able to resume execution of said task from where it last started.</a:t>
            </a:r>
            <a:endParaRPr/>
          </a:p>
          <a:p>
            <a:pPr indent="-342900" lvl="0" marL="914400" rtl="0" algn="l">
              <a:spcBef>
                <a:spcPts val="0"/>
              </a:spcBef>
              <a:spcAft>
                <a:spcPts val="0"/>
              </a:spcAft>
              <a:buSzPts val="1800"/>
              <a:buChar char="●"/>
            </a:pPr>
            <a:r>
              <a:rPr lang="en"/>
              <a:t>No normal user will be able to view the application logs. Only the administrator will be able to access them.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Acceptance Testing (Cont.)</a:t>
            </a:r>
            <a:endParaRPr/>
          </a:p>
        </p:txBody>
      </p:sp>
      <p:sp>
        <p:nvSpPr>
          <p:cNvPr id="620" name="Google Shape;620;p8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914400" rtl="0" algn="l">
              <a:spcBef>
                <a:spcPts val="0"/>
              </a:spcBef>
              <a:spcAft>
                <a:spcPts val="0"/>
              </a:spcAft>
              <a:buSzPts val="1800"/>
              <a:buChar char="●"/>
            </a:pPr>
            <a:r>
              <a:rPr lang="en"/>
              <a:t>The calculation time of a task solution will be faster than or within 10% of the current best employee using a paper and pencil.</a:t>
            </a:r>
            <a:endParaRPr/>
          </a:p>
          <a:p>
            <a:pPr indent="-342900" lvl="0" marL="914400" rtl="0" algn="l">
              <a:spcBef>
                <a:spcPts val="0"/>
              </a:spcBef>
              <a:spcAft>
                <a:spcPts val="0"/>
              </a:spcAft>
              <a:buSzPts val="1800"/>
              <a:buChar char="●"/>
            </a:pPr>
            <a:r>
              <a:rPr lang="en"/>
              <a:t>The solution to be provided by the application will be near optimal or optimal.</a:t>
            </a:r>
            <a:endParaRPr/>
          </a:p>
          <a:p>
            <a:pPr indent="-342900" lvl="0" marL="914400" rtl="0" algn="l">
              <a:spcBef>
                <a:spcPts val="0"/>
              </a:spcBef>
              <a:spcAft>
                <a:spcPts val="0"/>
              </a:spcAft>
              <a:buSzPts val="1800"/>
              <a:buChar char="●"/>
            </a:pPr>
            <a:r>
              <a:rPr lang="en"/>
              <a:t>Given the Manifest restrictions stated in the System Understanding section of the project pitch if any one of these rules are breached in a given manifest, then the application will refuse to load the manifest.</a:t>
            </a:r>
            <a:endParaRPr/>
          </a:p>
          <a:p>
            <a:pPr indent="-342900" lvl="0" marL="914400" rtl="0" algn="l">
              <a:spcBef>
                <a:spcPts val="0"/>
              </a:spcBef>
              <a:spcAft>
                <a:spcPts val="0"/>
              </a:spcAft>
              <a:buSzPts val="1800"/>
              <a:buChar char="●"/>
            </a:pPr>
            <a:r>
              <a:rPr lang="en"/>
              <a:t>While computing the solution to a task, the original manifest will not be manipulated by the application in any way.</a:t>
            </a:r>
            <a:endParaRPr/>
          </a:p>
          <a:p>
            <a:pPr indent="-342900" lvl="0" marL="914400" rtl="0" algn="l">
              <a:spcBef>
                <a:spcPts val="0"/>
              </a:spcBef>
              <a:spcAft>
                <a:spcPts val="0"/>
              </a:spcAft>
              <a:buSzPts val="1800"/>
              <a:buChar char="●"/>
            </a:pPr>
            <a:r>
              <a:rPr lang="en"/>
              <a:t>Application is capable of being on standby and/or active for long periods of time without crashing.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(Cont.)</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After computing a solution, an “animation” will be shown in a slideshow-like fashion</a:t>
            </a:r>
            <a:endParaRPr/>
          </a:p>
          <a:p>
            <a:pPr indent="-310832" lvl="1" marL="914400" rtl="0" algn="l">
              <a:spcBef>
                <a:spcPts val="0"/>
              </a:spcBef>
              <a:spcAft>
                <a:spcPts val="0"/>
              </a:spcAft>
              <a:buSzPct val="100000"/>
              <a:buChar char="○"/>
            </a:pPr>
            <a:r>
              <a:rPr lang="en"/>
              <a:t>Operator will be shown time per move, and time remaining</a:t>
            </a:r>
            <a:endParaRPr/>
          </a:p>
          <a:p>
            <a:pPr indent="-310832" lvl="2" marL="1371600" rtl="0" algn="l">
              <a:spcBef>
                <a:spcPts val="0"/>
              </a:spcBef>
              <a:spcAft>
                <a:spcPts val="0"/>
              </a:spcAft>
              <a:buSzPct val="100000"/>
              <a:buChar char="■"/>
            </a:pPr>
            <a:r>
              <a:rPr lang="en"/>
              <a:t>Time calculated will assume every operator will move containers at the same rate as stated in requirements slide</a:t>
            </a:r>
            <a:endParaRPr/>
          </a:p>
          <a:p>
            <a:pPr indent="-310832" lvl="2" marL="1371600" rtl="0" algn="l">
              <a:spcBef>
                <a:spcPts val="0"/>
              </a:spcBef>
              <a:spcAft>
                <a:spcPts val="0"/>
              </a:spcAft>
              <a:buSzPct val="100000"/>
              <a:buChar char="■"/>
            </a:pPr>
            <a:r>
              <a:rPr lang="en"/>
              <a:t>An operators are allowed to switch in the middle of the animation slides.</a:t>
            </a:r>
            <a:endParaRPr/>
          </a:p>
          <a:p>
            <a:pPr indent="-334327" lvl="0" marL="457200" rtl="0" algn="l">
              <a:spcBef>
                <a:spcPts val="0"/>
              </a:spcBef>
              <a:spcAft>
                <a:spcPts val="0"/>
              </a:spcAft>
              <a:buSzPct val="100000"/>
              <a:buChar char="●"/>
            </a:pPr>
            <a:r>
              <a:rPr lang="en"/>
              <a:t>Once a move is finished in the actual environment, the operator will move to the next slide displaying a new animation </a:t>
            </a:r>
            <a:endParaRPr/>
          </a:p>
          <a:p>
            <a:pPr indent="-334327" lvl="0" marL="457200" rtl="0" algn="l">
              <a:spcBef>
                <a:spcPts val="0"/>
              </a:spcBef>
              <a:spcAft>
                <a:spcPts val="0"/>
              </a:spcAft>
              <a:buSzPct val="100000"/>
              <a:buChar char="●"/>
            </a:pPr>
            <a:r>
              <a:rPr lang="en"/>
              <a:t>Progress will be represented visually on the side of the current move, in addition to a #/# counter</a:t>
            </a:r>
            <a:endParaRPr/>
          </a:p>
          <a:p>
            <a:pPr indent="-334327" lvl="0" marL="457200" rtl="0" algn="l">
              <a:spcBef>
                <a:spcPts val="0"/>
              </a:spcBef>
              <a:spcAft>
                <a:spcPts val="0"/>
              </a:spcAft>
              <a:buSzPct val="100000"/>
              <a:buChar char="●"/>
            </a:pPr>
            <a:r>
              <a:rPr lang="en"/>
              <a:t>Operator will have availability to go back a move if they moved forward by mistake</a:t>
            </a:r>
            <a:endParaRPr/>
          </a:p>
          <a:p>
            <a:pPr indent="-310832" lvl="1" marL="914400" rtl="0" algn="l">
              <a:spcBef>
                <a:spcPts val="0"/>
              </a:spcBef>
              <a:spcAft>
                <a:spcPts val="0"/>
              </a:spcAft>
              <a:buSzPct val="100000"/>
              <a:buChar char="○"/>
            </a:pPr>
            <a:r>
              <a:rPr lang="en"/>
              <a:t>Application will log the occurrence of this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Acceptance Testing (Cont.)</a:t>
            </a:r>
            <a:endParaRPr/>
          </a:p>
        </p:txBody>
      </p:sp>
      <p:sp>
        <p:nvSpPr>
          <p:cNvPr id="626" name="Google Shape;626;p8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20000"/>
          </a:bodyPr>
          <a:lstStyle/>
          <a:p>
            <a:pPr indent="457200" lvl="0" marL="0" rtl="0" algn="l">
              <a:spcBef>
                <a:spcPts val="0"/>
              </a:spcBef>
              <a:spcAft>
                <a:spcPts val="0"/>
              </a:spcAft>
              <a:buNone/>
            </a:pPr>
            <a:r>
              <a:rPr lang="en" sz="2444"/>
              <a:t>In order to test the previous general acceptance criteria, we will follow the following testing procedures in order to prove our application is able to satisfy the requirements:</a:t>
            </a:r>
            <a:endParaRPr sz="2444"/>
          </a:p>
          <a:p>
            <a:pPr indent="-313980" lvl="0" marL="457200" rtl="0" algn="l">
              <a:spcBef>
                <a:spcPts val="1200"/>
              </a:spcBef>
              <a:spcAft>
                <a:spcPts val="0"/>
              </a:spcAft>
              <a:buSzPct val="100000"/>
              <a:buChar char="●"/>
            </a:pPr>
            <a:r>
              <a:rPr lang="en" sz="2444"/>
              <a:t>After reviewing the training log, an operator will be able to load a manifest file into the application and get visual detail of the environment within 5 minutes</a:t>
            </a:r>
            <a:endParaRPr sz="2444"/>
          </a:p>
          <a:p>
            <a:pPr indent="-313980" lvl="0" marL="457200" rtl="0" algn="l">
              <a:spcBef>
                <a:spcPts val="0"/>
              </a:spcBef>
              <a:spcAft>
                <a:spcPts val="0"/>
              </a:spcAft>
              <a:buSzPct val="100000"/>
              <a:buChar char="●"/>
            </a:pPr>
            <a:r>
              <a:rPr lang="en" sz="2444"/>
              <a:t>While executing a task on a manifest file, we will force shut down the system. We will then turn the pc back on and the application, once opened, will remember who is logged in and what state the task was in. </a:t>
            </a:r>
            <a:endParaRPr sz="2444"/>
          </a:p>
          <a:p>
            <a:pPr indent="-313980" lvl="0" marL="457200" rtl="0" algn="l">
              <a:spcBef>
                <a:spcPts val="0"/>
              </a:spcBef>
              <a:spcAft>
                <a:spcPts val="0"/>
              </a:spcAft>
              <a:buSzPct val="100000"/>
              <a:buChar char="●"/>
            </a:pPr>
            <a:r>
              <a:rPr lang="en" sz="2444"/>
              <a:t>The application will be kept open in standby mode for 3 days, while occasionally being used for a task.</a:t>
            </a:r>
            <a:endParaRPr sz="2444"/>
          </a:p>
          <a:p>
            <a:pPr indent="-313980" lvl="0" marL="457200" rtl="0" algn="l">
              <a:spcBef>
                <a:spcPts val="0"/>
              </a:spcBef>
              <a:spcAft>
                <a:spcPts val="0"/>
              </a:spcAft>
              <a:buSzPct val="100000"/>
              <a:buChar char="●"/>
            </a:pPr>
            <a:r>
              <a:rPr lang="en" sz="2444"/>
              <a:t>We will attempt to type in errors into a test manifest file, and load it into the application.</a:t>
            </a:r>
            <a:endParaRPr sz="2444"/>
          </a:p>
          <a:p>
            <a:pPr indent="-313980" lvl="0" marL="457200" rtl="0" algn="l">
              <a:spcBef>
                <a:spcPts val="0"/>
              </a:spcBef>
              <a:spcAft>
                <a:spcPts val="0"/>
              </a:spcAft>
              <a:buSzPct val="100000"/>
              <a:buChar char="●"/>
            </a:pPr>
            <a:r>
              <a:rPr lang="en" sz="2444"/>
              <a:t>We will be allowed one current operator (or manager) to review our manual for training. After a short review, we will have the user load a manifest into the application and have it solve a load/unload solution.</a:t>
            </a:r>
            <a:endParaRPr sz="2444"/>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Acceptance Testing (Cont.)</a:t>
            </a:r>
            <a:endParaRPr/>
          </a:p>
        </p:txBody>
      </p:sp>
      <p:sp>
        <p:nvSpPr>
          <p:cNvPr id="632" name="Google Shape;632;p8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The following tests are proposed in order to test the </a:t>
            </a:r>
            <a:r>
              <a:rPr lang="en"/>
              <a:t>competency</a:t>
            </a:r>
            <a:r>
              <a:rPr lang="en"/>
              <a:t> of the Deckware software product:</a:t>
            </a:r>
            <a:endParaRPr/>
          </a:p>
          <a:p>
            <a:pPr indent="-342900" lvl="0" marL="457200" rtl="0" algn="l">
              <a:spcBef>
                <a:spcPts val="1200"/>
              </a:spcBef>
              <a:spcAft>
                <a:spcPts val="0"/>
              </a:spcAft>
              <a:buSzPts val="1800"/>
              <a:buChar char="●"/>
            </a:pPr>
            <a:r>
              <a:rPr lang="en"/>
              <a:t>As soon as possible, we will be given 1-2 initial manifests and transfer scripts in order to develop our base program</a:t>
            </a:r>
            <a:endParaRPr/>
          </a:p>
          <a:p>
            <a:pPr indent="-317500" lvl="1" marL="914400" rtl="0" algn="l">
              <a:spcBef>
                <a:spcPts val="0"/>
              </a:spcBef>
              <a:spcAft>
                <a:spcPts val="0"/>
              </a:spcAft>
              <a:buSzPts val="1400"/>
              <a:buChar char="○"/>
            </a:pPr>
            <a:r>
              <a:rPr lang="en"/>
              <a:t>One load/unload, one balancing</a:t>
            </a:r>
            <a:endParaRPr/>
          </a:p>
          <a:p>
            <a:pPr indent="-342900" lvl="0" marL="457200" rtl="0" algn="l">
              <a:spcBef>
                <a:spcPts val="0"/>
              </a:spcBef>
              <a:spcAft>
                <a:spcPts val="0"/>
              </a:spcAft>
              <a:buSzPts val="1800"/>
              <a:buChar char="●"/>
            </a:pPr>
            <a:r>
              <a:rPr lang="en"/>
              <a:t>~2 weeks before the final deliverable, the customer will send up to 6 different scenarios.</a:t>
            </a:r>
            <a:endParaRPr/>
          </a:p>
          <a:p>
            <a:pPr indent="-317500" lvl="1" marL="914400" rtl="0" algn="l">
              <a:spcBef>
                <a:spcPts val="0"/>
              </a:spcBef>
              <a:spcAft>
                <a:spcPts val="0"/>
              </a:spcAft>
              <a:buSzPts val="1400"/>
              <a:buChar char="○"/>
            </a:pPr>
            <a:r>
              <a:rPr lang="en"/>
              <a:t>During the final deliverable, the customer will be able to pick any 2 of these and test them live</a:t>
            </a:r>
            <a:endParaRPr/>
          </a:p>
          <a:p>
            <a:pPr indent="-342900" lvl="0" marL="457200" rtl="0" algn="l">
              <a:spcBef>
                <a:spcPts val="0"/>
              </a:spcBef>
              <a:spcAft>
                <a:spcPts val="0"/>
              </a:spcAft>
              <a:buSzPts val="1800"/>
              <a:buChar char="●"/>
            </a:pPr>
            <a:r>
              <a:rPr lang="en"/>
              <a:t>During the final deliverable presentation, the customer will be allowed to pick 3 scenarios never seen by the developers, and test them live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Acceptance References</a:t>
            </a:r>
            <a:endParaRPr/>
          </a:p>
        </p:txBody>
      </p:sp>
      <p:sp>
        <p:nvSpPr>
          <p:cNvPr id="638" name="Google Shape;638;p84"/>
          <p:cNvSpPr txBox="1"/>
          <p:nvPr>
            <p:ph idx="1" type="body"/>
          </p:nvPr>
        </p:nvSpPr>
        <p:spPr>
          <a:xfrm>
            <a:off x="343175" y="154014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Structure: </a:t>
            </a:r>
            <a:r>
              <a:rPr lang="en" u="sng">
                <a:solidFill>
                  <a:schemeClr val="hlink"/>
                </a:solidFill>
                <a:hlinkClick r:id="rId3"/>
              </a:rPr>
              <a:t>Acceptance Criteria: Everything You Need to Know Plus Examples </a:t>
            </a:r>
            <a:endParaRPr/>
          </a:p>
          <a:p>
            <a:pPr indent="-342900" lvl="0" marL="457200" rtl="0" algn="l">
              <a:spcBef>
                <a:spcPts val="0"/>
              </a:spcBef>
              <a:spcAft>
                <a:spcPts val="0"/>
              </a:spcAft>
              <a:buSzPts val="1800"/>
              <a:buChar char="●"/>
            </a:pPr>
            <a:r>
              <a:rPr lang="en"/>
              <a:t>Full Acceptance Testing Agreement: </a:t>
            </a:r>
            <a:r>
              <a:rPr lang="en" u="sng">
                <a:solidFill>
                  <a:schemeClr val="hlink"/>
                </a:solidFill>
                <a:hlinkClick r:id="rId4"/>
              </a:rPr>
              <a:t>Resolv_Acceptance_Testing.doc</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Q/A Session</a:t>
            </a:r>
            <a:endParaRPr/>
          </a:p>
        </p:txBody>
      </p:sp>
      <p:sp>
        <p:nvSpPr>
          <p:cNvPr id="644" name="Google Shape;644;p8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Any questions, comments or concerns? </a:t>
            </a:r>
            <a:br>
              <a:rPr lang="en"/>
            </a:br>
            <a:br>
              <a:rPr lang="en"/>
            </a:br>
            <a:br>
              <a:rPr lang="en"/>
            </a:br>
            <a:br>
              <a:rPr lang="en"/>
            </a:br>
            <a:br>
              <a:rPr lang="en"/>
            </a:br>
            <a:br>
              <a:rPr lang="en"/>
            </a:br>
            <a:r>
              <a:rPr lang="en"/>
              <a:t>- All concerns, comments, or questions will be written and added to our database. </a:t>
            </a:r>
            <a:endParaRPr/>
          </a:p>
          <a:p>
            <a:pPr indent="-342900" lvl="0" marL="457200" rtl="0" algn="l">
              <a:spcBef>
                <a:spcPts val="1200"/>
              </a:spcBef>
              <a:spcAft>
                <a:spcPts val="0"/>
              </a:spcAft>
              <a:buSzPts val="1800"/>
              <a:buChar char="-"/>
            </a:pPr>
            <a:r>
              <a:rPr lang="en"/>
              <a:t>For future reference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(Cont.)</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Once done, operator will see the finishing state of the cargo environment. </a:t>
            </a:r>
            <a:endParaRPr/>
          </a:p>
          <a:p>
            <a:pPr indent="-317500" lvl="1" marL="914400" rtl="0" algn="l">
              <a:spcBef>
                <a:spcPts val="0"/>
              </a:spcBef>
              <a:spcAft>
                <a:spcPts val="0"/>
              </a:spcAft>
              <a:buSzPts val="1400"/>
              <a:buChar char="○"/>
            </a:pPr>
            <a:r>
              <a:rPr lang="en"/>
              <a:t>Application will assume task is done at this point, but will allow backtracking from here as well</a:t>
            </a:r>
            <a:endParaRPr/>
          </a:p>
          <a:p>
            <a:pPr indent="-342900" lvl="0" marL="457200" rtl="0" algn="l">
              <a:spcBef>
                <a:spcPts val="0"/>
              </a:spcBef>
              <a:spcAft>
                <a:spcPts val="0"/>
              </a:spcAft>
              <a:buSzPts val="1800"/>
              <a:buChar char="●"/>
            </a:pPr>
            <a:r>
              <a:rPr lang="en"/>
              <a:t>Once the task is done, the a new manifest will be created and sent to the desktop, with “OUTBOUND” being attached to the end of the name before the .txt extension</a:t>
            </a:r>
            <a:endParaRPr/>
          </a:p>
          <a:p>
            <a:pPr indent="-342900" lvl="0" marL="457200" rtl="0" algn="l">
              <a:spcBef>
                <a:spcPts val="0"/>
              </a:spcBef>
              <a:spcAft>
                <a:spcPts val="0"/>
              </a:spcAft>
              <a:buSzPts val="1800"/>
              <a:buChar char="●"/>
            </a:pPr>
            <a:r>
              <a:rPr lang="en"/>
              <a:t>The Operator will see a window reminding them to send the manifest back to the ship captain, notifying them of a finished task and allowing them to leave the port</a:t>
            </a:r>
            <a:endParaRPr/>
          </a:p>
          <a:p>
            <a:pPr indent="-342900" lvl="0" marL="457200" rtl="0" algn="l">
              <a:spcBef>
                <a:spcPts val="0"/>
              </a:spcBef>
              <a:spcAft>
                <a:spcPts val="0"/>
              </a:spcAft>
              <a:buSzPts val="1800"/>
              <a:buChar char="●"/>
            </a:pPr>
            <a:r>
              <a:rPr lang="en"/>
              <a:t>The application will return to the “idle” state, awaiting for the next manifest to be loaded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2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Manifest Understanding</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Software will read and write task data directly from/to the manifest file.</a:t>
            </a:r>
            <a:endParaRPr/>
          </a:p>
          <a:p>
            <a:pPr indent="-342900" lvl="0" marL="457200" rtl="0" algn="l">
              <a:spcBef>
                <a:spcPts val="0"/>
              </a:spcBef>
              <a:spcAft>
                <a:spcPts val="0"/>
              </a:spcAft>
              <a:buSzPts val="1800"/>
              <a:buChar char="●"/>
            </a:pPr>
            <a:r>
              <a:rPr lang="en"/>
              <a:t>The manifest will be sent from a ship captain (customer) hours ahead of time via email</a:t>
            </a:r>
            <a:endParaRPr/>
          </a:p>
          <a:p>
            <a:pPr indent="-317500" lvl="1" marL="914400" rtl="0" algn="l">
              <a:spcBef>
                <a:spcPts val="0"/>
              </a:spcBef>
              <a:spcAft>
                <a:spcPts val="0"/>
              </a:spcAft>
              <a:buSzPts val="1400"/>
              <a:buChar char="○"/>
            </a:pPr>
            <a:r>
              <a:rPr lang="en"/>
              <a:t>The head office also sends a corresponding transfer list, but this is for the operator to input into the application manually. </a:t>
            </a:r>
            <a:endParaRPr/>
          </a:p>
          <a:p>
            <a:pPr indent="-342900" lvl="0" marL="457200" rtl="0" algn="l">
              <a:spcBef>
                <a:spcPts val="0"/>
              </a:spcBef>
              <a:spcAft>
                <a:spcPts val="0"/>
              </a:spcAft>
              <a:buSzPts val="1800"/>
              <a:buChar char="●"/>
            </a:pPr>
            <a:r>
              <a:rPr lang="en"/>
              <a:t>This file will never be edited directly by the operator</a:t>
            </a:r>
            <a:endParaRPr/>
          </a:p>
          <a:p>
            <a:pPr indent="-342900" lvl="0" marL="457200" rtl="0" algn="l">
              <a:spcBef>
                <a:spcPts val="0"/>
              </a:spcBef>
              <a:spcAft>
                <a:spcPts val="0"/>
              </a:spcAft>
              <a:buSzPts val="1800"/>
              <a:buChar char="●"/>
            </a:pPr>
            <a:r>
              <a:rPr lang="en"/>
              <a:t>Manifest will represent an X2-class cargo ship bay, containing 8 rows and 12 columns in the X and Y directions, respectively.</a:t>
            </a:r>
            <a:endParaRPr/>
          </a:p>
          <a:p>
            <a:pPr indent="-317500" lvl="1" marL="914400" rtl="0" algn="l">
              <a:spcBef>
                <a:spcPts val="0"/>
              </a:spcBef>
              <a:spcAft>
                <a:spcPts val="0"/>
              </a:spcAft>
              <a:buSzPts val="1400"/>
              <a:buChar char="○"/>
            </a:pPr>
            <a:r>
              <a:rPr lang="en"/>
              <a:t>Certain areas may be “NAN” depending on the ship size, meaning they cannot be used.</a:t>
            </a:r>
            <a:endParaRPr/>
          </a:p>
          <a:p>
            <a:pPr indent="-317500" lvl="1" marL="914400" rtl="0" algn="l">
              <a:spcBef>
                <a:spcPts val="0"/>
              </a:spcBef>
              <a:spcAft>
                <a:spcPts val="0"/>
              </a:spcAft>
              <a:buSzPts val="1400"/>
              <a:buChar char="○"/>
            </a:pPr>
            <a:r>
              <a:rPr lang="en"/>
              <a:t>“Unused” tiles are empty, and the program can place a container there.</a:t>
            </a:r>
            <a:endParaRPr/>
          </a:p>
          <a:p>
            <a:pPr indent="-317500" lvl="1" marL="914400" rtl="0" algn="l">
              <a:spcBef>
                <a:spcPts val="0"/>
              </a:spcBef>
              <a:spcAft>
                <a:spcPts val="0"/>
              </a:spcAft>
              <a:buSzPts val="1400"/>
              <a:buChar char="○"/>
            </a:pPr>
            <a:r>
              <a:rPr lang="en"/>
              <a:t>An “NAN” spot will never be over (Y &lt; Y</a:t>
            </a:r>
            <a:r>
              <a:rPr baseline="-25000" lang="en"/>
              <a:t>NAN</a:t>
            </a:r>
            <a:r>
              <a:rPr lang="en"/>
              <a:t>) an “Unused Spot” or other container spot </a:t>
            </a:r>
            <a:endParaRPr/>
          </a:p>
          <a:p>
            <a:pPr indent="-342900" lvl="0" marL="457200" rtl="0" algn="l">
              <a:spcBef>
                <a:spcPts val="0"/>
              </a:spcBef>
              <a:spcAft>
                <a:spcPts val="0"/>
              </a:spcAft>
              <a:buSzPts val="1800"/>
              <a:buChar char="●"/>
            </a:pPr>
            <a:r>
              <a:rPr lang="en" sz="1400"/>
              <a:t>Manifests are symmetrical around the y axis (visually).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