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7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3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4871085"/>
          </a:xfrm>
          <a:custGeom>
            <a:avLst/>
            <a:gdLst/>
            <a:ahLst/>
            <a:cxnLst/>
            <a:rect l="l" t="t" r="r" b="b"/>
            <a:pathLst>
              <a:path w="12192000" h="4871085">
                <a:moveTo>
                  <a:pt x="12192000" y="0"/>
                </a:moveTo>
                <a:lnTo>
                  <a:pt x="0" y="0"/>
                </a:lnTo>
                <a:lnTo>
                  <a:pt x="0" y="4870704"/>
                </a:lnTo>
                <a:lnTo>
                  <a:pt x="12192000" y="48707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73100" y="1934921"/>
            <a:ext cx="10845800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79464"/>
            <a:ext cx="12191999" cy="34137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1999" cy="18638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9785" y="431114"/>
            <a:ext cx="11152428" cy="153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685" y="1818616"/>
            <a:ext cx="11228628" cy="3819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ageitgey/machine-learning-is-fun-part-5-language-translation-with-deep-learning-and-the-magic-of-sequences-2ace0acca0a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1934921"/>
            <a:ext cx="913384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800" spc="-10" dirty="0">
                <a:latin typeface="Calibri Light"/>
                <a:cs typeface="Calibri Light"/>
              </a:rPr>
              <a:t>Artificial</a:t>
            </a:r>
            <a:r>
              <a:rPr sz="8800" spc="-125" dirty="0">
                <a:latin typeface="Calibri Light"/>
                <a:cs typeface="Calibri Light"/>
              </a:rPr>
              <a:t> </a:t>
            </a:r>
            <a:r>
              <a:rPr sz="8800" spc="-25" dirty="0">
                <a:latin typeface="Calibri Light"/>
                <a:cs typeface="Calibri Light"/>
              </a:rPr>
              <a:t>Intelligence</a:t>
            </a:r>
            <a:endParaRPr sz="8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459" y="5188077"/>
            <a:ext cx="18186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Introduction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39595" cy="3423285"/>
            <a:chOff x="0" y="0"/>
            <a:chExt cx="1839595" cy="3423285"/>
          </a:xfrm>
        </p:grpSpPr>
        <p:sp>
          <p:nvSpPr>
            <p:cNvPr id="5" name="object 5"/>
            <p:cNvSpPr/>
            <p:nvPr/>
          </p:nvSpPr>
          <p:spPr>
            <a:xfrm>
              <a:off x="51816" y="2081783"/>
              <a:ext cx="239395" cy="1341120"/>
            </a:xfrm>
            <a:custGeom>
              <a:avLst/>
              <a:gdLst/>
              <a:ahLst/>
              <a:cxnLst/>
              <a:rect l="l" t="t" r="r" b="b"/>
              <a:pathLst>
                <a:path w="239395" h="1341120">
                  <a:moveTo>
                    <a:pt x="59436" y="1309878"/>
                  </a:moveTo>
                  <a:lnTo>
                    <a:pt x="57099" y="1297711"/>
                  </a:lnTo>
                  <a:lnTo>
                    <a:pt x="50723" y="1287792"/>
                  </a:lnTo>
                  <a:lnTo>
                    <a:pt x="41275" y="1281099"/>
                  </a:lnTo>
                  <a:lnTo>
                    <a:pt x="29718" y="1278636"/>
                  </a:lnTo>
                  <a:lnTo>
                    <a:pt x="18148" y="1281099"/>
                  </a:lnTo>
                  <a:lnTo>
                    <a:pt x="8699" y="1287780"/>
                  </a:lnTo>
                  <a:lnTo>
                    <a:pt x="2324" y="1297711"/>
                  </a:lnTo>
                  <a:lnTo>
                    <a:pt x="0" y="1309878"/>
                  </a:lnTo>
                  <a:lnTo>
                    <a:pt x="2324" y="1322057"/>
                  </a:lnTo>
                  <a:lnTo>
                    <a:pt x="8699" y="1331976"/>
                  </a:lnTo>
                  <a:lnTo>
                    <a:pt x="18148" y="1338668"/>
                  </a:lnTo>
                  <a:lnTo>
                    <a:pt x="29718" y="1341120"/>
                  </a:lnTo>
                  <a:lnTo>
                    <a:pt x="41275" y="1338668"/>
                  </a:lnTo>
                  <a:lnTo>
                    <a:pt x="50723" y="1331976"/>
                  </a:lnTo>
                  <a:lnTo>
                    <a:pt x="57099" y="1322057"/>
                  </a:lnTo>
                  <a:lnTo>
                    <a:pt x="59436" y="1309878"/>
                  </a:lnTo>
                  <a:close/>
                </a:path>
                <a:path w="239395" h="1341120">
                  <a:moveTo>
                    <a:pt x="59436" y="1167384"/>
                  </a:moveTo>
                  <a:lnTo>
                    <a:pt x="57099" y="1155496"/>
                  </a:lnTo>
                  <a:lnTo>
                    <a:pt x="50723" y="1145819"/>
                  </a:lnTo>
                  <a:lnTo>
                    <a:pt x="41275" y="1139291"/>
                  </a:lnTo>
                  <a:lnTo>
                    <a:pt x="29718" y="1136904"/>
                  </a:lnTo>
                  <a:lnTo>
                    <a:pt x="18148" y="1139291"/>
                  </a:lnTo>
                  <a:lnTo>
                    <a:pt x="8699" y="1145819"/>
                  </a:lnTo>
                  <a:lnTo>
                    <a:pt x="2324" y="1155496"/>
                  </a:lnTo>
                  <a:lnTo>
                    <a:pt x="0" y="1167384"/>
                  </a:lnTo>
                  <a:lnTo>
                    <a:pt x="2324" y="1179283"/>
                  </a:lnTo>
                  <a:lnTo>
                    <a:pt x="8699" y="1188961"/>
                  </a:lnTo>
                  <a:lnTo>
                    <a:pt x="18148" y="1195489"/>
                  </a:lnTo>
                  <a:lnTo>
                    <a:pt x="29718" y="1197864"/>
                  </a:lnTo>
                  <a:lnTo>
                    <a:pt x="41275" y="1195489"/>
                  </a:lnTo>
                  <a:lnTo>
                    <a:pt x="50723" y="1188961"/>
                  </a:lnTo>
                  <a:lnTo>
                    <a:pt x="57099" y="1179283"/>
                  </a:lnTo>
                  <a:lnTo>
                    <a:pt x="59436" y="1167384"/>
                  </a:lnTo>
                  <a:close/>
                </a:path>
                <a:path w="239395" h="1341120">
                  <a:moveTo>
                    <a:pt x="59436" y="1024890"/>
                  </a:moveTo>
                  <a:lnTo>
                    <a:pt x="57099" y="1012723"/>
                  </a:lnTo>
                  <a:lnTo>
                    <a:pt x="50723" y="1002792"/>
                  </a:lnTo>
                  <a:lnTo>
                    <a:pt x="41275" y="996111"/>
                  </a:lnTo>
                  <a:lnTo>
                    <a:pt x="29718" y="993648"/>
                  </a:lnTo>
                  <a:lnTo>
                    <a:pt x="18148" y="996111"/>
                  </a:lnTo>
                  <a:lnTo>
                    <a:pt x="8699" y="1002792"/>
                  </a:lnTo>
                  <a:lnTo>
                    <a:pt x="2324" y="1012723"/>
                  </a:lnTo>
                  <a:lnTo>
                    <a:pt x="0" y="1024890"/>
                  </a:lnTo>
                  <a:lnTo>
                    <a:pt x="2324" y="1037069"/>
                  </a:lnTo>
                  <a:lnTo>
                    <a:pt x="8699" y="1046988"/>
                  </a:lnTo>
                  <a:lnTo>
                    <a:pt x="18148" y="1053680"/>
                  </a:lnTo>
                  <a:lnTo>
                    <a:pt x="29718" y="1056132"/>
                  </a:lnTo>
                  <a:lnTo>
                    <a:pt x="41275" y="1053680"/>
                  </a:lnTo>
                  <a:lnTo>
                    <a:pt x="50723" y="1046988"/>
                  </a:lnTo>
                  <a:lnTo>
                    <a:pt x="57099" y="1037069"/>
                  </a:lnTo>
                  <a:lnTo>
                    <a:pt x="59436" y="1024890"/>
                  </a:lnTo>
                  <a:close/>
                </a:path>
                <a:path w="239395" h="1341120">
                  <a:moveTo>
                    <a:pt x="59436" y="883158"/>
                  </a:moveTo>
                  <a:lnTo>
                    <a:pt x="57099" y="870991"/>
                  </a:lnTo>
                  <a:lnTo>
                    <a:pt x="50723" y="861060"/>
                  </a:lnTo>
                  <a:lnTo>
                    <a:pt x="41275" y="854379"/>
                  </a:lnTo>
                  <a:lnTo>
                    <a:pt x="29718" y="851916"/>
                  </a:lnTo>
                  <a:lnTo>
                    <a:pt x="18148" y="854379"/>
                  </a:lnTo>
                  <a:lnTo>
                    <a:pt x="8699" y="861060"/>
                  </a:lnTo>
                  <a:lnTo>
                    <a:pt x="2324" y="870991"/>
                  </a:lnTo>
                  <a:lnTo>
                    <a:pt x="0" y="883158"/>
                  </a:lnTo>
                  <a:lnTo>
                    <a:pt x="2324" y="895337"/>
                  </a:lnTo>
                  <a:lnTo>
                    <a:pt x="8699" y="905256"/>
                  </a:lnTo>
                  <a:lnTo>
                    <a:pt x="18148" y="911948"/>
                  </a:lnTo>
                  <a:lnTo>
                    <a:pt x="29718" y="914400"/>
                  </a:lnTo>
                  <a:lnTo>
                    <a:pt x="41275" y="911948"/>
                  </a:lnTo>
                  <a:lnTo>
                    <a:pt x="50723" y="905256"/>
                  </a:lnTo>
                  <a:lnTo>
                    <a:pt x="57099" y="895337"/>
                  </a:lnTo>
                  <a:lnTo>
                    <a:pt x="59436" y="883158"/>
                  </a:lnTo>
                  <a:close/>
                </a:path>
                <a:path w="239395" h="1341120">
                  <a:moveTo>
                    <a:pt x="59436" y="741426"/>
                  </a:moveTo>
                  <a:lnTo>
                    <a:pt x="57099" y="729259"/>
                  </a:lnTo>
                  <a:lnTo>
                    <a:pt x="50723" y="719328"/>
                  </a:lnTo>
                  <a:lnTo>
                    <a:pt x="41275" y="712647"/>
                  </a:lnTo>
                  <a:lnTo>
                    <a:pt x="29718" y="710184"/>
                  </a:lnTo>
                  <a:lnTo>
                    <a:pt x="18148" y="712647"/>
                  </a:lnTo>
                  <a:lnTo>
                    <a:pt x="8699" y="719328"/>
                  </a:lnTo>
                  <a:lnTo>
                    <a:pt x="2324" y="729259"/>
                  </a:lnTo>
                  <a:lnTo>
                    <a:pt x="0" y="741426"/>
                  </a:lnTo>
                  <a:lnTo>
                    <a:pt x="2324" y="753605"/>
                  </a:lnTo>
                  <a:lnTo>
                    <a:pt x="8699" y="763524"/>
                  </a:lnTo>
                  <a:lnTo>
                    <a:pt x="18148" y="770216"/>
                  </a:lnTo>
                  <a:lnTo>
                    <a:pt x="29718" y="772668"/>
                  </a:lnTo>
                  <a:lnTo>
                    <a:pt x="41275" y="770216"/>
                  </a:lnTo>
                  <a:lnTo>
                    <a:pt x="50723" y="763524"/>
                  </a:lnTo>
                  <a:lnTo>
                    <a:pt x="57099" y="753605"/>
                  </a:lnTo>
                  <a:lnTo>
                    <a:pt x="59436" y="741426"/>
                  </a:lnTo>
                  <a:close/>
                </a:path>
                <a:path w="239395" h="1341120">
                  <a:moveTo>
                    <a:pt x="64008" y="598932"/>
                  </a:moveTo>
                  <a:lnTo>
                    <a:pt x="61671" y="587044"/>
                  </a:lnTo>
                  <a:lnTo>
                    <a:pt x="55295" y="577367"/>
                  </a:lnTo>
                  <a:lnTo>
                    <a:pt x="45847" y="570839"/>
                  </a:lnTo>
                  <a:lnTo>
                    <a:pt x="34290" y="568452"/>
                  </a:lnTo>
                  <a:lnTo>
                    <a:pt x="22720" y="570839"/>
                  </a:lnTo>
                  <a:lnTo>
                    <a:pt x="13271" y="577367"/>
                  </a:lnTo>
                  <a:lnTo>
                    <a:pt x="6896" y="587044"/>
                  </a:lnTo>
                  <a:lnTo>
                    <a:pt x="4572" y="598932"/>
                  </a:lnTo>
                  <a:lnTo>
                    <a:pt x="6896" y="610831"/>
                  </a:lnTo>
                  <a:lnTo>
                    <a:pt x="13271" y="620509"/>
                  </a:lnTo>
                  <a:lnTo>
                    <a:pt x="22720" y="627037"/>
                  </a:lnTo>
                  <a:lnTo>
                    <a:pt x="34290" y="629412"/>
                  </a:lnTo>
                  <a:lnTo>
                    <a:pt x="45847" y="627037"/>
                  </a:lnTo>
                  <a:lnTo>
                    <a:pt x="55295" y="620509"/>
                  </a:lnTo>
                  <a:lnTo>
                    <a:pt x="61671" y="610831"/>
                  </a:lnTo>
                  <a:lnTo>
                    <a:pt x="64008" y="598932"/>
                  </a:lnTo>
                  <a:close/>
                </a:path>
                <a:path w="239395" h="1341120">
                  <a:moveTo>
                    <a:pt x="64008" y="456438"/>
                  </a:moveTo>
                  <a:lnTo>
                    <a:pt x="61671" y="444271"/>
                  </a:lnTo>
                  <a:lnTo>
                    <a:pt x="55295" y="434340"/>
                  </a:lnTo>
                  <a:lnTo>
                    <a:pt x="45847" y="427659"/>
                  </a:lnTo>
                  <a:lnTo>
                    <a:pt x="34290" y="425196"/>
                  </a:lnTo>
                  <a:lnTo>
                    <a:pt x="22720" y="427659"/>
                  </a:lnTo>
                  <a:lnTo>
                    <a:pt x="13271" y="434340"/>
                  </a:lnTo>
                  <a:lnTo>
                    <a:pt x="6896" y="444271"/>
                  </a:lnTo>
                  <a:lnTo>
                    <a:pt x="4572" y="456438"/>
                  </a:lnTo>
                  <a:lnTo>
                    <a:pt x="6896" y="468617"/>
                  </a:lnTo>
                  <a:lnTo>
                    <a:pt x="13271" y="478536"/>
                  </a:lnTo>
                  <a:lnTo>
                    <a:pt x="22720" y="485228"/>
                  </a:lnTo>
                  <a:lnTo>
                    <a:pt x="34290" y="487680"/>
                  </a:lnTo>
                  <a:lnTo>
                    <a:pt x="45847" y="485228"/>
                  </a:lnTo>
                  <a:lnTo>
                    <a:pt x="55295" y="478536"/>
                  </a:lnTo>
                  <a:lnTo>
                    <a:pt x="61671" y="468617"/>
                  </a:lnTo>
                  <a:lnTo>
                    <a:pt x="64008" y="456438"/>
                  </a:lnTo>
                  <a:close/>
                </a:path>
                <a:path w="239395" h="1341120">
                  <a:moveTo>
                    <a:pt x="64008" y="314706"/>
                  </a:moveTo>
                  <a:lnTo>
                    <a:pt x="61671" y="302539"/>
                  </a:lnTo>
                  <a:lnTo>
                    <a:pt x="55295" y="292620"/>
                  </a:lnTo>
                  <a:lnTo>
                    <a:pt x="45847" y="285927"/>
                  </a:lnTo>
                  <a:lnTo>
                    <a:pt x="34290" y="283464"/>
                  </a:lnTo>
                  <a:lnTo>
                    <a:pt x="22720" y="285927"/>
                  </a:lnTo>
                  <a:lnTo>
                    <a:pt x="13271" y="292608"/>
                  </a:lnTo>
                  <a:lnTo>
                    <a:pt x="6896" y="302539"/>
                  </a:lnTo>
                  <a:lnTo>
                    <a:pt x="4572" y="314706"/>
                  </a:lnTo>
                  <a:lnTo>
                    <a:pt x="6896" y="326885"/>
                  </a:lnTo>
                  <a:lnTo>
                    <a:pt x="13271" y="336804"/>
                  </a:lnTo>
                  <a:lnTo>
                    <a:pt x="22720" y="343496"/>
                  </a:lnTo>
                  <a:lnTo>
                    <a:pt x="34290" y="345948"/>
                  </a:lnTo>
                  <a:lnTo>
                    <a:pt x="45847" y="343496"/>
                  </a:lnTo>
                  <a:lnTo>
                    <a:pt x="55295" y="336804"/>
                  </a:lnTo>
                  <a:lnTo>
                    <a:pt x="61671" y="326885"/>
                  </a:lnTo>
                  <a:lnTo>
                    <a:pt x="64008" y="314706"/>
                  </a:lnTo>
                  <a:close/>
                </a:path>
                <a:path w="239395" h="1341120">
                  <a:moveTo>
                    <a:pt x="64008" y="172974"/>
                  </a:moveTo>
                  <a:lnTo>
                    <a:pt x="61671" y="160807"/>
                  </a:lnTo>
                  <a:lnTo>
                    <a:pt x="55295" y="150876"/>
                  </a:lnTo>
                  <a:lnTo>
                    <a:pt x="45847" y="144195"/>
                  </a:lnTo>
                  <a:lnTo>
                    <a:pt x="34290" y="141732"/>
                  </a:lnTo>
                  <a:lnTo>
                    <a:pt x="22720" y="144195"/>
                  </a:lnTo>
                  <a:lnTo>
                    <a:pt x="13271" y="150876"/>
                  </a:lnTo>
                  <a:lnTo>
                    <a:pt x="6896" y="160807"/>
                  </a:lnTo>
                  <a:lnTo>
                    <a:pt x="4572" y="172974"/>
                  </a:lnTo>
                  <a:lnTo>
                    <a:pt x="6896" y="185153"/>
                  </a:lnTo>
                  <a:lnTo>
                    <a:pt x="13271" y="195072"/>
                  </a:lnTo>
                  <a:lnTo>
                    <a:pt x="22720" y="201764"/>
                  </a:lnTo>
                  <a:lnTo>
                    <a:pt x="34290" y="204216"/>
                  </a:lnTo>
                  <a:lnTo>
                    <a:pt x="45847" y="201764"/>
                  </a:lnTo>
                  <a:lnTo>
                    <a:pt x="55295" y="195084"/>
                  </a:lnTo>
                  <a:lnTo>
                    <a:pt x="61671" y="185153"/>
                  </a:lnTo>
                  <a:lnTo>
                    <a:pt x="64008" y="172974"/>
                  </a:lnTo>
                  <a:close/>
                </a:path>
                <a:path w="239395" h="1341120">
                  <a:moveTo>
                    <a:pt x="64008" y="30480"/>
                  </a:moveTo>
                  <a:lnTo>
                    <a:pt x="61671" y="18592"/>
                  </a:lnTo>
                  <a:lnTo>
                    <a:pt x="55295" y="8915"/>
                  </a:lnTo>
                  <a:lnTo>
                    <a:pt x="45847" y="2387"/>
                  </a:lnTo>
                  <a:lnTo>
                    <a:pt x="34290" y="0"/>
                  </a:lnTo>
                  <a:lnTo>
                    <a:pt x="22720" y="2387"/>
                  </a:lnTo>
                  <a:lnTo>
                    <a:pt x="13271" y="8915"/>
                  </a:lnTo>
                  <a:lnTo>
                    <a:pt x="6896" y="18592"/>
                  </a:lnTo>
                  <a:lnTo>
                    <a:pt x="4572" y="30480"/>
                  </a:lnTo>
                  <a:lnTo>
                    <a:pt x="6896" y="42379"/>
                  </a:lnTo>
                  <a:lnTo>
                    <a:pt x="13271" y="52057"/>
                  </a:lnTo>
                  <a:lnTo>
                    <a:pt x="22720" y="58585"/>
                  </a:lnTo>
                  <a:lnTo>
                    <a:pt x="34290" y="60960"/>
                  </a:lnTo>
                  <a:lnTo>
                    <a:pt x="45847" y="58585"/>
                  </a:lnTo>
                  <a:lnTo>
                    <a:pt x="55295" y="52057"/>
                  </a:lnTo>
                  <a:lnTo>
                    <a:pt x="61671" y="42379"/>
                  </a:lnTo>
                  <a:lnTo>
                    <a:pt x="64008" y="30480"/>
                  </a:lnTo>
                  <a:close/>
                </a:path>
                <a:path w="239395" h="1341120">
                  <a:moveTo>
                    <a:pt x="236220" y="1309878"/>
                  </a:moveTo>
                  <a:lnTo>
                    <a:pt x="233883" y="1297711"/>
                  </a:lnTo>
                  <a:lnTo>
                    <a:pt x="227507" y="1287792"/>
                  </a:lnTo>
                  <a:lnTo>
                    <a:pt x="218059" y="1281099"/>
                  </a:lnTo>
                  <a:lnTo>
                    <a:pt x="206502" y="1278636"/>
                  </a:lnTo>
                  <a:lnTo>
                    <a:pt x="194932" y="1281099"/>
                  </a:lnTo>
                  <a:lnTo>
                    <a:pt x="185483" y="1287780"/>
                  </a:lnTo>
                  <a:lnTo>
                    <a:pt x="179108" y="1297711"/>
                  </a:lnTo>
                  <a:lnTo>
                    <a:pt x="176784" y="1309878"/>
                  </a:lnTo>
                  <a:lnTo>
                    <a:pt x="179108" y="1322057"/>
                  </a:lnTo>
                  <a:lnTo>
                    <a:pt x="185483" y="1331976"/>
                  </a:lnTo>
                  <a:lnTo>
                    <a:pt x="194932" y="1338668"/>
                  </a:lnTo>
                  <a:lnTo>
                    <a:pt x="206502" y="1341120"/>
                  </a:lnTo>
                  <a:lnTo>
                    <a:pt x="218059" y="1338668"/>
                  </a:lnTo>
                  <a:lnTo>
                    <a:pt x="227507" y="1331976"/>
                  </a:lnTo>
                  <a:lnTo>
                    <a:pt x="233883" y="1322057"/>
                  </a:lnTo>
                  <a:lnTo>
                    <a:pt x="236220" y="1309878"/>
                  </a:lnTo>
                  <a:close/>
                </a:path>
                <a:path w="239395" h="1341120">
                  <a:moveTo>
                    <a:pt x="236220" y="1167384"/>
                  </a:moveTo>
                  <a:lnTo>
                    <a:pt x="233883" y="1155496"/>
                  </a:lnTo>
                  <a:lnTo>
                    <a:pt x="227507" y="1145819"/>
                  </a:lnTo>
                  <a:lnTo>
                    <a:pt x="218059" y="1139291"/>
                  </a:lnTo>
                  <a:lnTo>
                    <a:pt x="206502" y="1136904"/>
                  </a:lnTo>
                  <a:lnTo>
                    <a:pt x="194932" y="1139291"/>
                  </a:lnTo>
                  <a:lnTo>
                    <a:pt x="185483" y="1145819"/>
                  </a:lnTo>
                  <a:lnTo>
                    <a:pt x="179108" y="1155496"/>
                  </a:lnTo>
                  <a:lnTo>
                    <a:pt x="176784" y="1167384"/>
                  </a:lnTo>
                  <a:lnTo>
                    <a:pt x="179108" y="1179283"/>
                  </a:lnTo>
                  <a:lnTo>
                    <a:pt x="185483" y="1188961"/>
                  </a:lnTo>
                  <a:lnTo>
                    <a:pt x="194932" y="1195489"/>
                  </a:lnTo>
                  <a:lnTo>
                    <a:pt x="206502" y="1197864"/>
                  </a:lnTo>
                  <a:lnTo>
                    <a:pt x="218059" y="1195489"/>
                  </a:lnTo>
                  <a:lnTo>
                    <a:pt x="227507" y="1188961"/>
                  </a:lnTo>
                  <a:lnTo>
                    <a:pt x="233883" y="1179283"/>
                  </a:lnTo>
                  <a:lnTo>
                    <a:pt x="236220" y="1167384"/>
                  </a:lnTo>
                  <a:close/>
                </a:path>
                <a:path w="239395" h="1341120">
                  <a:moveTo>
                    <a:pt x="236220" y="1024890"/>
                  </a:moveTo>
                  <a:lnTo>
                    <a:pt x="233883" y="1012723"/>
                  </a:lnTo>
                  <a:lnTo>
                    <a:pt x="227507" y="1002792"/>
                  </a:lnTo>
                  <a:lnTo>
                    <a:pt x="218059" y="996111"/>
                  </a:lnTo>
                  <a:lnTo>
                    <a:pt x="206502" y="993648"/>
                  </a:lnTo>
                  <a:lnTo>
                    <a:pt x="194932" y="996111"/>
                  </a:lnTo>
                  <a:lnTo>
                    <a:pt x="185483" y="1002792"/>
                  </a:lnTo>
                  <a:lnTo>
                    <a:pt x="179108" y="1012723"/>
                  </a:lnTo>
                  <a:lnTo>
                    <a:pt x="176784" y="1024890"/>
                  </a:lnTo>
                  <a:lnTo>
                    <a:pt x="179108" y="1037069"/>
                  </a:lnTo>
                  <a:lnTo>
                    <a:pt x="185483" y="1046988"/>
                  </a:lnTo>
                  <a:lnTo>
                    <a:pt x="194932" y="1053680"/>
                  </a:lnTo>
                  <a:lnTo>
                    <a:pt x="206502" y="1056132"/>
                  </a:lnTo>
                  <a:lnTo>
                    <a:pt x="218059" y="1053680"/>
                  </a:lnTo>
                  <a:lnTo>
                    <a:pt x="227507" y="1046988"/>
                  </a:lnTo>
                  <a:lnTo>
                    <a:pt x="233883" y="1037069"/>
                  </a:lnTo>
                  <a:lnTo>
                    <a:pt x="236220" y="1024890"/>
                  </a:lnTo>
                  <a:close/>
                </a:path>
                <a:path w="239395" h="1341120">
                  <a:moveTo>
                    <a:pt x="236220" y="883158"/>
                  </a:moveTo>
                  <a:lnTo>
                    <a:pt x="233883" y="870991"/>
                  </a:lnTo>
                  <a:lnTo>
                    <a:pt x="227507" y="861060"/>
                  </a:lnTo>
                  <a:lnTo>
                    <a:pt x="218059" y="854379"/>
                  </a:lnTo>
                  <a:lnTo>
                    <a:pt x="206502" y="851916"/>
                  </a:lnTo>
                  <a:lnTo>
                    <a:pt x="194932" y="854379"/>
                  </a:lnTo>
                  <a:lnTo>
                    <a:pt x="185483" y="861060"/>
                  </a:lnTo>
                  <a:lnTo>
                    <a:pt x="179108" y="870991"/>
                  </a:lnTo>
                  <a:lnTo>
                    <a:pt x="176784" y="883158"/>
                  </a:lnTo>
                  <a:lnTo>
                    <a:pt x="179108" y="895337"/>
                  </a:lnTo>
                  <a:lnTo>
                    <a:pt x="185483" y="905256"/>
                  </a:lnTo>
                  <a:lnTo>
                    <a:pt x="194932" y="911948"/>
                  </a:lnTo>
                  <a:lnTo>
                    <a:pt x="206502" y="914400"/>
                  </a:lnTo>
                  <a:lnTo>
                    <a:pt x="218059" y="911948"/>
                  </a:lnTo>
                  <a:lnTo>
                    <a:pt x="227507" y="905256"/>
                  </a:lnTo>
                  <a:lnTo>
                    <a:pt x="233883" y="895337"/>
                  </a:lnTo>
                  <a:lnTo>
                    <a:pt x="236220" y="883158"/>
                  </a:lnTo>
                  <a:close/>
                </a:path>
                <a:path w="239395" h="1341120">
                  <a:moveTo>
                    <a:pt x="236220" y="741426"/>
                  </a:moveTo>
                  <a:lnTo>
                    <a:pt x="233883" y="729259"/>
                  </a:lnTo>
                  <a:lnTo>
                    <a:pt x="227507" y="719328"/>
                  </a:lnTo>
                  <a:lnTo>
                    <a:pt x="218059" y="712647"/>
                  </a:lnTo>
                  <a:lnTo>
                    <a:pt x="206502" y="710184"/>
                  </a:lnTo>
                  <a:lnTo>
                    <a:pt x="194932" y="712647"/>
                  </a:lnTo>
                  <a:lnTo>
                    <a:pt x="185483" y="719328"/>
                  </a:lnTo>
                  <a:lnTo>
                    <a:pt x="179108" y="729259"/>
                  </a:lnTo>
                  <a:lnTo>
                    <a:pt x="176784" y="741426"/>
                  </a:lnTo>
                  <a:lnTo>
                    <a:pt x="179108" y="753605"/>
                  </a:lnTo>
                  <a:lnTo>
                    <a:pt x="185483" y="763524"/>
                  </a:lnTo>
                  <a:lnTo>
                    <a:pt x="194932" y="770216"/>
                  </a:lnTo>
                  <a:lnTo>
                    <a:pt x="206502" y="772668"/>
                  </a:lnTo>
                  <a:lnTo>
                    <a:pt x="218059" y="770216"/>
                  </a:lnTo>
                  <a:lnTo>
                    <a:pt x="227507" y="763524"/>
                  </a:lnTo>
                  <a:lnTo>
                    <a:pt x="233883" y="753605"/>
                  </a:lnTo>
                  <a:lnTo>
                    <a:pt x="236220" y="741426"/>
                  </a:lnTo>
                  <a:close/>
                </a:path>
                <a:path w="239395" h="1341120">
                  <a:moveTo>
                    <a:pt x="239268" y="598932"/>
                  </a:moveTo>
                  <a:lnTo>
                    <a:pt x="236982" y="587044"/>
                  </a:lnTo>
                  <a:lnTo>
                    <a:pt x="230784" y="577367"/>
                  </a:lnTo>
                  <a:lnTo>
                    <a:pt x="221576" y="570839"/>
                  </a:lnTo>
                  <a:lnTo>
                    <a:pt x="210312" y="568452"/>
                  </a:lnTo>
                  <a:lnTo>
                    <a:pt x="199034" y="570839"/>
                  </a:lnTo>
                  <a:lnTo>
                    <a:pt x="189826" y="577367"/>
                  </a:lnTo>
                  <a:lnTo>
                    <a:pt x="183629" y="587044"/>
                  </a:lnTo>
                  <a:lnTo>
                    <a:pt x="181356" y="598932"/>
                  </a:lnTo>
                  <a:lnTo>
                    <a:pt x="183629" y="610831"/>
                  </a:lnTo>
                  <a:lnTo>
                    <a:pt x="189826" y="620509"/>
                  </a:lnTo>
                  <a:lnTo>
                    <a:pt x="199034" y="627037"/>
                  </a:lnTo>
                  <a:lnTo>
                    <a:pt x="210312" y="629412"/>
                  </a:lnTo>
                  <a:lnTo>
                    <a:pt x="221576" y="627037"/>
                  </a:lnTo>
                  <a:lnTo>
                    <a:pt x="230784" y="620509"/>
                  </a:lnTo>
                  <a:lnTo>
                    <a:pt x="236982" y="610831"/>
                  </a:lnTo>
                  <a:lnTo>
                    <a:pt x="239268" y="598932"/>
                  </a:lnTo>
                  <a:close/>
                </a:path>
                <a:path w="239395" h="1341120">
                  <a:moveTo>
                    <a:pt x="239268" y="456438"/>
                  </a:moveTo>
                  <a:lnTo>
                    <a:pt x="236982" y="444271"/>
                  </a:lnTo>
                  <a:lnTo>
                    <a:pt x="230784" y="434340"/>
                  </a:lnTo>
                  <a:lnTo>
                    <a:pt x="221576" y="427659"/>
                  </a:lnTo>
                  <a:lnTo>
                    <a:pt x="210312" y="425196"/>
                  </a:lnTo>
                  <a:lnTo>
                    <a:pt x="199034" y="427659"/>
                  </a:lnTo>
                  <a:lnTo>
                    <a:pt x="189826" y="434340"/>
                  </a:lnTo>
                  <a:lnTo>
                    <a:pt x="183629" y="444271"/>
                  </a:lnTo>
                  <a:lnTo>
                    <a:pt x="181356" y="456438"/>
                  </a:lnTo>
                  <a:lnTo>
                    <a:pt x="183629" y="468617"/>
                  </a:lnTo>
                  <a:lnTo>
                    <a:pt x="189826" y="478536"/>
                  </a:lnTo>
                  <a:lnTo>
                    <a:pt x="199034" y="485228"/>
                  </a:lnTo>
                  <a:lnTo>
                    <a:pt x="210312" y="487680"/>
                  </a:lnTo>
                  <a:lnTo>
                    <a:pt x="221576" y="485228"/>
                  </a:lnTo>
                  <a:lnTo>
                    <a:pt x="230784" y="478536"/>
                  </a:lnTo>
                  <a:lnTo>
                    <a:pt x="236982" y="468617"/>
                  </a:lnTo>
                  <a:lnTo>
                    <a:pt x="239268" y="456438"/>
                  </a:lnTo>
                  <a:close/>
                </a:path>
                <a:path w="239395" h="1341120">
                  <a:moveTo>
                    <a:pt x="239268" y="314706"/>
                  </a:moveTo>
                  <a:lnTo>
                    <a:pt x="236982" y="302539"/>
                  </a:lnTo>
                  <a:lnTo>
                    <a:pt x="230784" y="292620"/>
                  </a:lnTo>
                  <a:lnTo>
                    <a:pt x="221576" y="285927"/>
                  </a:lnTo>
                  <a:lnTo>
                    <a:pt x="210312" y="283464"/>
                  </a:lnTo>
                  <a:lnTo>
                    <a:pt x="199034" y="285927"/>
                  </a:lnTo>
                  <a:lnTo>
                    <a:pt x="189826" y="292608"/>
                  </a:lnTo>
                  <a:lnTo>
                    <a:pt x="183629" y="302539"/>
                  </a:lnTo>
                  <a:lnTo>
                    <a:pt x="181356" y="314706"/>
                  </a:lnTo>
                  <a:lnTo>
                    <a:pt x="183629" y="326885"/>
                  </a:lnTo>
                  <a:lnTo>
                    <a:pt x="189826" y="336804"/>
                  </a:lnTo>
                  <a:lnTo>
                    <a:pt x="199034" y="343496"/>
                  </a:lnTo>
                  <a:lnTo>
                    <a:pt x="210312" y="345948"/>
                  </a:lnTo>
                  <a:lnTo>
                    <a:pt x="221576" y="343496"/>
                  </a:lnTo>
                  <a:lnTo>
                    <a:pt x="230784" y="336804"/>
                  </a:lnTo>
                  <a:lnTo>
                    <a:pt x="236982" y="326885"/>
                  </a:lnTo>
                  <a:lnTo>
                    <a:pt x="239268" y="314706"/>
                  </a:lnTo>
                  <a:close/>
                </a:path>
                <a:path w="239395" h="1341120">
                  <a:moveTo>
                    <a:pt x="239268" y="172974"/>
                  </a:moveTo>
                  <a:lnTo>
                    <a:pt x="236982" y="160807"/>
                  </a:lnTo>
                  <a:lnTo>
                    <a:pt x="230784" y="150876"/>
                  </a:lnTo>
                  <a:lnTo>
                    <a:pt x="221576" y="144195"/>
                  </a:lnTo>
                  <a:lnTo>
                    <a:pt x="210312" y="141732"/>
                  </a:lnTo>
                  <a:lnTo>
                    <a:pt x="199034" y="144195"/>
                  </a:lnTo>
                  <a:lnTo>
                    <a:pt x="189826" y="150876"/>
                  </a:lnTo>
                  <a:lnTo>
                    <a:pt x="183629" y="160807"/>
                  </a:lnTo>
                  <a:lnTo>
                    <a:pt x="181356" y="172974"/>
                  </a:lnTo>
                  <a:lnTo>
                    <a:pt x="183629" y="185153"/>
                  </a:lnTo>
                  <a:lnTo>
                    <a:pt x="189826" y="195072"/>
                  </a:lnTo>
                  <a:lnTo>
                    <a:pt x="199034" y="201764"/>
                  </a:lnTo>
                  <a:lnTo>
                    <a:pt x="210312" y="204216"/>
                  </a:lnTo>
                  <a:lnTo>
                    <a:pt x="221576" y="201764"/>
                  </a:lnTo>
                  <a:lnTo>
                    <a:pt x="230784" y="195084"/>
                  </a:lnTo>
                  <a:lnTo>
                    <a:pt x="236982" y="185153"/>
                  </a:lnTo>
                  <a:lnTo>
                    <a:pt x="239268" y="172974"/>
                  </a:lnTo>
                  <a:close/>
                </a:path>
                <a:path w="239395" h="1341120">
                  <a:moveTo>
                    <a:pt x="239268" y="30480"/>
                  </a:moveTo>
                  <a:lnTo>
                    <a:pt x="236982" y="18592"/>
                  </a:lnTo>
                  <a:lnTo>
                    <a:pt x="230784" y="8915"/>
                  </a:lnTo>
                  <a:lnTo>
                    <a:pt x="221576" y="2387"/>
                  </a:lnTo>
                  <a:lnTo>
                    <a:pt x="210312" y="0"/>
                  </a:lnTo>
                  <a:lnTo>
                    <a:pt x="199034" y="2387"/>
                  </a:lnTo>
                  <a:lnTo>
                    <a:pt x="189826" y="8915"/>
                  </a:lnTo>
                  <a:lnTo>
                    <a:pt x="183629" y="18592"/>
                  </a:lnTo>
                  <a:lnTo>
                    <a:pt x="181356" y="30480"/>
                  </a:lnTo>
                  <a:lnTo>
                    <a:pt x="183629" y="42379"/>
                  </a:lnTo>
                  <a:lnTo>
                    <a:pt x="189826" y="52057"/>
                  </a:lnTo>
                  <a:lnTo>
                    <a:pt x="199034" y="58585"/>
                  </a:lnTo>
                  <a:lnTo>
                    <a:pt x="210312" y="60960"/>
                  </a:lnTo>
                  <a:lnTo>
                    <a:pt x="221576" y="58585"/>
                  </a:lnTo>
                  <a:lnTo>
                    <a:pt x="230784" y="52057"/>
                  </a:lnTo>
                  <a:lnTo>
                    <a:pt x="236982" y="42379"/>
                  </a:lnTo>
                  <a:lnTo>
                    <a:pt x="239268" y="3048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39467" cy="182117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0" y="6501384"/>
            <a:ext cx="12192000" cy="356870"/>
          </a:xfrm>
          <a:custGeom>
            <a:avLst/>
            <a:gdLst/>
            <a:ahLst/>
            <a:cxnLst/>
            <a:rect l="l" t="t" r="r" b="b"/>
            <a:pathLst>
              <a:path w="12192000" h="356870">
                <a:moveTo>
                  <a:pt x="12192000" y="0"/>
                </a:moveTo>
                <a:lnTo>
                  <a:pt x="0" y="0"/>
                </a:lnTo>
                <a:lnTo>
                  <a:pt x="0" y="356615"/>
                </a:lnTo>
                <a:lnTo>
                  <a:pt x="12192000" y="356615"/>
                </a:lnTo>
                <a:lnTo>
                  <a:pt x="1219200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869645"/>
            <a:ext cx="821309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10" dirty="0"/>
              <a:t>Acting</a:t>
            </a:r>
            <a:r>
              <a:rPr sz="5800" spc="-20" dirty="0"/>
              <a:t> </a:t>
            </a:r>
            <a:r>
              <a:rPr sz="5800" spc="-10" dirty="0"/>
              <a:t>Humanly:</a:t>
            </a:r>
            <a:r>
              <a:rPr sz="5800" spc="-15" dirty="0"/>
              <a:t> </a:t>
            </a:r>
            <a:r>
              <a:rPr sz="5800" spc="-70" dirty="0"/>
              <a:t>Turing</a:t>
            </a:r>
            <a:r>
              <a:rPr sz="5800" spc="-10" dirty="0"/>
              <a:t> </a:t>
            </a:r>
            <a:r>
              <a:rPr sz="5800" spc="-160" dirty="0"/>
              <a:t>Test</a:t>
            </a:r>
            <a:endParaRPr sz="5800" dirty="0"/>
          </a:p>
        </p:txBody>
      </p:sp>
      <p:sp>
        <p:nvSpPr>
          <p:cNvPr id="3" name="object 3"/>
          <p:cNvSpPr txBox="1"/>
          <p:nvPr/>
        </p:nvSpPr>
        <p:spPr>
          <a:xfrm>
            <a:off x="519785" y="1854835"/>
            <a:ext cx="10258425" cy="33058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  <a:tab pos="4748530" algn="l"/>
                <a:tab pos="7155180" algn="l"/>
              </a:tabLst>
            </a:pP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unrestricted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textual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natural-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conversation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cannot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distinguished	</a:t>
            </a:r>
            <a:r>
              <a:rPr sz="2800" spc="-20" dirty="0">
                <a:latin typeface="Calibri"/>
                <a:cs typeface="Calibri"/>
              </a:rPr>
              <a:t>from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of a </a:t>
            </a:r>
            <a:r>
              <a:rPr sz="2800" spc="-10" dirty="0">
                <a:latin typeface="Calibri"/>
                <a:cs typeface="Calibri"/>
              </a:rPr>
              <a:t>human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said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	</a:t>
            </a:r>
            <a:r>
              <a:rPr sz="2800" spc="-15" dirty="0">
                <a:latin typeface="Calibri"/>
                <a:cs typeface="Calibri"/>
              </a:rPr>
              <a:t>intelligent.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Computer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need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 </a:t>
            </a:r>
            <a:r>
              <a:rPr sz="2800" spc="-5" dirty="0">
                <a:latin typeface="Calibri"/>
                <a:cs typeface="Calibri"/>
              </a:rPr>
              <a:t>capabilities: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5" dirty="0">
                <a:latin typeface="Calibri"/>
                <a:cs typeface="Calibri"/>
              </a:rPr>
              <a:t>Natural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Knowledge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Representation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Automated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Reasoning</a:t>
            </a:r>
            <a:endParaRPr sz="24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Machine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Learning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5580" y="3011423"/>
            <a:ext cx="4552187" cy="29748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9785" y="6005576"/>
            <a:ext cx="63099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Loebner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Prize: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restricted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869645"/>
            <a:ext cx="821309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10" dirty="0"/>
              <a:t>Acting</a:t>
            </a:r>
            <a:r>
              <a:rPr sz="5800" spc="-20" dirty="0"/>
              <a:t> </a:t>
            </a:r>
            <a:r>
              <a:rPr sz="5800" spc="-10" dirty="0"/>
              <a:t>Humanly:</a:t>
            </a:r>
            <a:r>
              <a:rPr sz="5800" spc="-15" dirty="0"/>
              <a:t> </a:t>
            </a:r>
            <a:r>
              <a:rPr sz="5800" spc="-70" dirty="0"/>
              <a:t>Turing</a:t>
            </a:r>
            <a:r>
              <a:rPr sz="5800" spc="-10" dirty="0"/>
              <a:t> </a:t>
            </a:r>
            <a:r>
              <a:rPr sz="5800" spc="-160" dirty="0"/>
              <a:t>Test</a:t>
            </a:r>
            <a:endParaRPr sz="5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785" y="1854835"/>
            <a:ext cx="10534015" cy="3905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When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Calibri"/>
                <a:cs typeface="Calibri"/>
              </a:rPr>
              <a:t>say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AI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should</a:t>
            </a:r>
            <a:r>
              <a:rPr sz="280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"act </a:t>
            </a:r>
            <a:r>
              <a:rPr sz="2800" spc="-30" dirty="0">
                <a:solidFill>
                  <a:srgbClr val="374151"/>
                </a:solidFill>
                <a:latin typeface="Calibri"/>
                <a:cs typeface="Calibri"/>
              </a:rPr>
              <a:t>humanly,"</a:t>
            </a:r>
            <a:r>
              <a:rPr sz="2800" spc="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mean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AI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Calibri"/>
                <a:cs typeface="Calibri"/>
              </a:rPr>
              <a:t>systems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should </a:t>
            </a:r>
            <a:r>
              <a:rPr sz="2800" spc="-6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74151"/>
                </a:solidFill>
                <a:latin typeface="Calibri"/>
                <a:cs typeface="Calibri"/>
              </a:rPr>
              <a:t>mimic</a:t>
            </a:r>
            <a:r>
              <a:rPr sz="2800" b="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74151"/>
                </a:solidFill>
                <a:latin typeface="Calibri"/>
                <a:cs typeface="Calibri"/>
              </a:rPr>
              <a:t>human</a:t>
            </a:r>
            <a:r>
              <a:rPr sz="2800" b="1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74151"/>
                </a:solidFill>
                <a:latin typeface="Calibri"/>
                <a:cs typeface="Calibri"/>
              </a:rPr>
              <a:t>behavior</a:t>
            </a:r>
            <a:r>
              <a:rPr sz="2800" b="1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800" b="1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74151"/>
                </a:solidFill>
                <a:latin typeface="Calibri"/>
                <a:cs typeface="Calibri"/>
              </a:rPr>
              <a:t>actions.</a:t>
            </a:r>
            <a:r>
              <a:rPr sz="2800" b="1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This</a:t>
            </a:r>
            <a:r>
              <a:rPr sz="2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involves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understanding</a:t>
            </a:r>
            <a:r>
              <a:rPr sz="2800" spc="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replicating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human</a:t>
            </a:r>
            <a:r>
              <a:rPr sz="2800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gestures,</a:t>
            </a:r>
            <a:r>
              <a:rPr sz="28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actions,</a:t>
            </a:r>
            <a:r>
              <a:rPr sz="2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responses.</a:t>
            </a:r>
            <a:r>
              <a:rPr sz="2800" spc="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Examples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include:</a:t>
            </a:r>
            <a:endParaRPr sz="2800">
              <a:latin typeface="Calibri"/>
              <a:cs typeface="Calibri"/>
            </a:endParaRPr>
          </a:p>
          <a:p>
            <a:pPr marL="241300" marR="169545" indent="-228600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Speech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recognition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synthesis</a:t>
            </a:r>
            <a:r>
              <a:rPr sz="2800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enable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machines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communicate </a:t>
            </a:r>
            <a:r>
              <a:rPr sz="2800" spc="-6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374151"/>
                </a:solidFill>
                <a:latin typeface="Calibri"/>
                <a:cs typeface="Calibri"/>
              </a:rPr>
              <a:t>like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humans.</a:t>
            </a:r>
            <a:endParaRPr sz="2800">
              <a:latin typeface="Calibri"/>
              <a:cs typeface="Calibri"/>
            </a:endParaRPr>
          </a:p>
          <a:p>
            <a:pPr marL="241300" marR="1024890" indent="-228600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Natural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language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processing</a:t>
            </a:r>
            <a:r>
              <a:rPr sz="28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understand</a:t>
            </a:r>
            <a:r>
              <a:rPr sz="2800" spc="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generate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human </a:t>
            </a:r>
            <a:r>
              <a:rPr sz="2800" spc="-6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language.</a:t>
            </a:r>
            <a:endParaRPr sz="2800">
              <a:latin typeface="Calibri"/>
              <a:cs typeface="Calibri"/>
            </a:endParaRPr>
          </a:p>
          <a:p>
            <a:pPr marL="241300" marR="384175" indent="-22860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Computer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vision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recognize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objects,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scenes,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people</a:t>
            </a:r>
            <a:r>
              <a:rPr sz="2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similar </a:t>
            </a:r>
            <a:r>
              <a:rPr sz="2800" spc="-6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374151"/>
                </a:solidFill>
                <a:latin typeface="Calibri"/>
                <a:cs typeface="Calibri"/>
              </a:rPr>
              <a:t>way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 to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humans.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926033"/>
            <a:ext cx="1023048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Thinking Humanly:</a:t>
            </a:r>
            <a:r>
              <a:rPr spc="-30" dirty="0"/>
              <a:t> </a:t>
            </a:r>
            <a:r>
              <a:rPr spc="-10" dirty="0"/>
              <a:t>Cognitive </a:t>
            </a:r>
            <a:r>
              <a:rPr dirty="0"/>
              <a:t>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502" y="2069083"/>
            <a:ext cx="10558780" cy="33953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10795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aspect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refers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systems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simulate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human</a:t>
            </a:r>
            <a:r>
              <a:rPr sz="2800" b="1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cognitive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processes</a:t>
            </a:r>
            <a:r>
              <a:rPr sz="2800" b="1" spc="1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and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thought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patterns</a:t>
            </a:r>
            <a:r>
              <a:rPr sz="2800" spc="-20" dirty="0">
                <a:latin typeface="Calibri"/>
                <a:cs typeface="Calibri"/>
              </a:rPr>
              <a:t>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involves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understanding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how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humans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think,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solve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problems,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emulating </a:t>
            </a:r>
            <a:r>
              <a:rPr sz="2800" spc="-5" dirty="0">
                <a:latin typeface="Calibri"/>
                <a:cs typeface="Calibri"/>
              </a:rPr>
              <a:t> these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machines.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include:</a:t>
            </a:r>
            <a:endParaRPr sz="2800">
              <a:latin typeface="Calibri"/>
              <a:cs typeface="Calibri"/>
            </a:endParaRPr>
          </a:p>
          <a:p>
            <a:pPr marL="241300" marR="128270" indent="-228600">
              <a:lnSpc>
                <a:spcPts val="302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Cognitive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architectures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model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human-like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reasoning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decision-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making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processes.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Emulating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human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mechanisms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machine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like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reinforcement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inspired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behavioral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psychology.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926033"/>
            <a:ext cx="10230485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Thinking Humanly:</a:t>
            </a:r>
            <a:r>
              <a:rPr spc="-30" dirty="0"/>
              <a:t> </a:t>
            </a:r>
            <a:r>
              <a:rPr spc="-10" dirty="0"/>
              <a:t>Cognitive </a:t>
            </a:r>
            <a:r>
              <a:rPr dirty="0"/>
              <a:t>Modeling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7502" y="2069083"/>
            <a:ext cx="10483215" cy="3395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1714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Method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just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exhibit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behavior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sufficient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fool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human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judge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must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way</a:t>
            </a:r>
            <a:r>
              <a:rPr sz="2800" spc="-15" dirty="0">
                <a:latin typeface="Calibri"/>
                <a:cs typeface="Calibri"/>
              </a:rPr>
              <a:t> demonstrably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analogous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human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cognition.</a:t>
            </a:r>
            <a:endParaRPr sz="2800" dirty="0">
              <a:latin typeface="Calibri"/>
              <a:cs typeface="Calibri"/>
            </a:endParaRPr>
          </a:p>
          <a:p>
            <a:pPr marL="241300" marR="289560" indent="-228600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  <a:tab pos="6548755" algn="l"/>
              </a:tabLst>
            </a:pP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detailed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matching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behavior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 detailed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measurements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human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subjects	</a:t>
            </a:r>
            <a:r>
              <a:rPr sz="2800" spc="-20" dirty="0">
                <a:latin typeface="Calibri"/>
                <a:cs typeface="Calibri"/>
              </a:rPr>
              <a:t>gathered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latin typeface="Calibri"/>
                <a:cs typeface="Calibri"/>
              </a:rPr>
              <a:t>psychological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experiments.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  <a:tab pos="6721475" algn="l"/>
              </a:tabLst>
            </a:pPr>
            <a:r>
              <a:rPr sz="2800" spc="-15" dirty="0">
                <a:latin typeface="Calibri"/>
                <a:cs typeface="Calibri"/>
              </a:rPr>
              <a:t>Cognitive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Science: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Interdisciplinary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field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(AI,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lang="en-US" sz="2800" spc="-35" dirty="0">
                <a:latin typeface="Calibri"/>
                <a:cs typeface="Calibri"/>
              </a:rPr>
              <a:t>psychology</a:t>
            </a:r>
            <a:r>
              <a:rPr sz="2800" spc="-35" dirty="0">
                <a:latin typeface="Calibri"/>
                <a:cs typeface="Calibri"/>
              </a:rPr>
              <a:t>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linguistics,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philosophy,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anthropology)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tries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	</a:t>
            </a:r>
            <a:r>
              <a:rPr sz="2800" spc="-15" dirty="0">
                <a:latin typeface="Calibri"/>
                <a:cs typeface="Calibri"/>
              </a:rPr>
              <a:t>computational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theories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human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cognition.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731900"/>
            <a:ext cx="514350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10" dirty="0"/>
              <a:t>Acting</a:t>
            </a:r>
            <a:r>
              <a:rPr sz="5800" spc="-60" dirty="0"/>
              <a:t> </a:t>
            </a:r>
            <a:r>
              <a:rPr sz="5800" spc="-10" dirty="0"/>
              <a:t>Rationally:</a:t>
            </a:r>
            <a:endParaRPr sz="5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785" y="2229104"/>
            <a:ext cx="10504805" cy="33953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When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Calibri"/>
                <a:cs typeface="Calibri"/>
              </a:rPr>
              <a:t>say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AI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should</a:t>
            </a:r>
            <a:r>
              <a:rPr sz="280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"act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374151"/>
                </a:solidFill>
                <a:latin typeface="Calibri"/>
                <a:cs typeface="Calibri"/>
              </a:rPr>
              <a:t>rationally,"</a:t>
            </a:r>
            <a:r>
              <a:rPr sz="2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mean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 AI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Calibri"/>
                <a:cs typeface="Calibri"/>
              </a:rPr>
              <a:t>systems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should</a:t>
            </a:r>
            <a:r>
              <a:rPr sz="2800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Calibri"/>
                <a:cs typeface="Calibri"/>
              </a:rPr>
              <a:t>make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74151"/>
                </a:solidFill>
                <a:latin typeface="Calibri"/>
                <a:cs typeface="Calibri"/>
              </a:rPr>
              <a:t>decisions</a:t>
            </a:r>
            <a:r>
              <a:rPr sz="2800" b="1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sz="2800" b="1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sz="2800" b="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74151"/>
                </a:solidFill>
                <a:latin typeface="Calibri"/>
                <a:cs typeface="Calibri"/>
              </a:rPr>
              <a:t>logical</a:t>
            </a:r>
            <a:r>
              <a:rPr sz="2800" b="1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74151"/>
                </a:solidFill>
                <a:latin typeface="Calibri"/>
                <a:cs typeface="Calibri"/>
              </a:rPr>
              <a:t>reasoning</a:t>
            </a:r>
            <a:r>
              <a:rPr sz="2800" b="1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800" b="1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74151"/>
                </a:solidFill>
                <a:latin typeface="Calibri"/>
                <a:cs typeface="Calibri"/>
              </a:rPr>
              <a:t>optimal </a:t>
            </a:r>
            <a:r>
              <a:rPr sz="2800" b="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374151"/>
                </a:solidFill>
                <a:latin typeface="Calibri"/>
                <a:cs typeface="Calibri"/>
              </a:rPr>
              <a:t>strategies.</a:t>
            </a:r>
            <a:r>
              <a:rPr sz="2800" b="1" spc="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This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may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lead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decisions</a:t>
            </a:r>
            <a:r>
              <a:rPr sz="280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are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not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necessarily</a:t>
            </a:r>
            <a:r>
              <a:rPr sz="2800" spc="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similar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sz="2800" spc="-6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human</a:t>
            </a:r>
            <a:r>
              <a:rPr sz="2800" spc="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decisions</a:t>
            </a:r>
            <a:r>
              <a:rPr sz="28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but</a:t>
            </a:r>
            <a:r>
              <a:rPr sz="2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are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logically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sound.</a:t>
            </a:r>
            <a:r>
              <a:rPr sz="2800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Examples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include:</a:t>
            </a:r>
            <a:endParaRPr sz="2800">
              <a:latin typeface="Calibri"/>
              <a:cs typeface="Calibri"/>
            </a:endParaRPr>
          </a:p>
          <a:p>
            <a:pPr marL="241300" marR="368935" indent="-228600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Game-playing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AI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searches</a:t>
            </a:r>
            <a:r>
              <a:rPr sz="2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Calibri"/>
                <a:cs typeface="Calibri"/>
              </a:rPr>
              <a:t>for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optimal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moves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games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30" dirty="0">
                <a:solidFill>
                  <a:srgbClr val="374151"/>
                </a:solidFill>
                <a:latin typeface="Calibri"/>
                <a:cs typeface="Calibri"/>
              </a:rPr>
              <a:t>like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chess </a:t>
            </a:r>
            <a:r>
              <a:rPr sz="2800" spc="-6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Go.</a:t>
            </a:r>
            <a:endParaRPr sz="2800">
              <a:latin typeface="Calibri"/>
              <a:cs typeface="Calibri"/>
            </a:endParaRPr>
          </a:p>
          <a:p>
            <a:pPr marL="241300" marR="405765" indent="-228600">
              <a:lnSpc>
                <a:spcPts val="302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Automated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reasoning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Calibri"/>
                <a:cs typeface="Calibri"/>
              </a:rPr>
              <a:t>systems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Calibri"/>
                <a:cs typeface="Calibri"/>
              </a:rPr>
              <a:t>prove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mathematical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theorems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or </a:t>
            </a:r>
            <a:r>
              <a:rPr sz="2800" spc="-6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analyze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logical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arguments.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marR="5080">
              <a:lnSpc>
                <a:spcPts val="5620"/>
              </a:lnSpc>
              <a:spcBef>
                <a:spcPts val="800"/>
              </a:spcBef>
            </a:pPr>
            <a:r>
              <a:rPr spc="-5" dirty="0"/>
              <a:t>Acting </a:t>
            </a:r>
            <a:r>
              <a:rPr spc="-10" dirty="0"/>
              <a:t>Rationally: </a:t>
            </a:r>
            <a:r>
              <a:rPr spc="-5" dirty="0"/>
              <a:t>The </a:t>
            </a:r>
            <a:r>
              <a:rPr spc="-10" dirty="0"/>
              <a:t>Rational </a:t>
            </a:r>
            <a:r>
              <a:rPr spc="-20" dirty="0"/>
              <a:t>Agent </a:t>
            </a:r>
            <a:r>
              <a:rPr spc="-1165" dirty="0"/>
              <a:t> </a:t>
            </a:r>
            <a:r>
              <a:rPr spc="-25" dirty="0"/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785" y="2192588"/>
            <a:ext cx="10454640" cy="284099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Agent</a:t>
            </a:r>
            <a:endParaRPr sz="280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just </a:t>
            </a:r>
            <a:r>
              <a:rPr sz="2400" spc="-5" dirty="0">
                <a:latin typeface="Calibri"/>
                <a:cs typeface="Calibri"/>
              </a:rPr>
              <a:t>something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Rational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Agent</a:t>
            </a:r>
            <a:endParaRPr sz="2800">
              <a:latin typeface="Calibri"/>
              <a:cs typeface="Calibri"/>
            </a:endParaRPr>
          </a:p>
          <a:p>
            <a:pPr marL="698500" marR="5080" lvl="1" indent="-229235">
              <a:lnSpc>
                <a:spcPts val="2590"/>
              </a:lnSpc>
              <a:spcBef>
                <a:spcPts val="57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achieve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outcome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or,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uncertainty,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expected outcome</a:t>
            </a:r>
            <a:endParaRPr sz="2400">
              <a:latin typeface="Calibri"/>
              <a:cs typeface="Calibri"/>
            </a:endParaRPr>
          </a:p>
          <a:p>
            <a:pPr marL="698500" marR="131445" lvl="1" indent="-229235">
              <a:lnSpc>
                <a:spcPts val="2590"/>
              </a:lnSpc>
              <a:spcBef>
                <a:spcPts val="5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24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rational</a:t>
            </a:r>
            <a:r>
              <a:rPr sz="24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agent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Calibri"/>
                <a:cs typeface="Calibri"/>
              </a:rPr>
              <a:t>approach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based on </a:t>
            </a:r>
            <a:r>
              <a:rPr sz="2400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374151"/>
                </a:solidFill>
                <a:latin typeface="Calibri"/>
                <a:cs typeface="Calibri"/>
              </a:rPr>
              <a:t>assumption</a:t>
            </a:r>
            <a:r>
              <a:rPr sz="24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2400" b="1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2400" b="1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Calibri"/>
                <a:cs typeface="Calibri"/>
              </a:rPr>
              <a:t>agent</a:t>
            </a:r>
            <a:r>
              <a:rPr sz="2400" b="1" dirty="0">
                <a:solidFill>
                  <a:srgbClr val="374151"/>
                </a:solidFill>
                <a:latin typeface="Calibri"/>
                <a:cs typeface="Calibri"/>
              </a:rPr>
              <a:t> is </a:t>
            </a:r>
            <a:r>
              <a:rPr sz="2400" b="1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Calibri"/>
                <a:cs typeface="Calibri"/>
              </a:rPr>
              <a:t>rational,</a:t>
            </a:r>
            <a:r>
              <a:rPr sz="2400" b="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74151"/>
                </a:solidFill>
                <a:latin typeface="Calibri"/>
                <a:cs typeface="Calibri"/>
              </a:rPr>
              <a:t>meaning</a:t>
            </a:r>
            <a:r>
              <a:rPr sz="2400" b="1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74151"/>
                </a:solidFill>
                <a:latin typeface="Calibri"/>
                <a:cs typeface="Calibri"/>
              </a:rPr>
              <a:t>it</a:t>
            </a:r>
            <a:r>
              <a:rPr sz="2400" b="1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74151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374151"/>
                </a:solidFill>
                <a:latin typeface="Calibri"/>
                <a:cs typeface="Calibri"/>
              </a:rPr>
              <a:t>logical,</a:t>
            </a:r>
            <a:r>
              <a:rPr sz="2400" b="1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374151"/>
                </a:solidFill>
                <a:latin typeface="Calibri"/>
                <a:cs typeface="Calibri"/>
              </a:rPr>
              <a:t>consistent</a:t>
            </a:r>
            <a:r>
              <a:rPr sz="2400" b="1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374151"/>
                </a:solidFill>
                <a:latin typeface="Calibri"/>
                <a:cs typeface="Calibri"/>
              </a:rPr>
              <a:t>unbiased</a:t>
            </a:r>
            <a:r>
              <a:rPr sz="2400" b="1" dirty="0">
                <a:solidFill>
                  <a:srgbClr val="374151"/>
                </a:solidFill>
                <a:latin typeface="Calibri"/>
                <a:cs typeface="Calibri"/>
              </a:rPr>
              <a:t> in</a:t>
            </a:r>
            <a:r>
              <a:rPr sz="2400" b="1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74151"/>
                </a:solidFill>
                <a:latin typeface="Calibri"/>
                <a:cs typeface="Calibri"/>
              </a:rPr>
              <a:t>its</a:t>
            </a:r>
            <a:r>
              <a:rPr sz="2400" b="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74151"/>
                </a:solidFill>
                <a:latin typeface="Calibri"/>
                <a:cs typeface="Calibri"/>
              </a:rPr>
              <a:t>decision</a:t>
            </a:r>
            <a:r>
              <a:rPr sz="2400" b="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74151"/>
                </a:solidFill>
                <a:latin typeface="Calibri"/>
                <a:cs typeface="Calibri"/>
              </a:rPr>
              <a:t>making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431114"/>
            <a:ext cx="10899775" cy="153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5930"/>
              </a:lnSpc>
              <a:spcBef>
                <a:spcPts val="95"/>
              </a:spcBef>
            </a:pPr>
            <a:r>
              <a:rPr spc="-10" dirty="0"/>
              <a:t>Thinking</a:t>
            </a:r>
            <a:r>
              <a:rPr dirty="0"/>
              <a:t> </a:t>
            </a:r>
            <a:r>
              <a:rPr spc="-10" dirty="0"/>
              <a:t>Rationally: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5" dirty="0"/>
              <a:t>“law</a:t>
            </a:r>
            <a:r>
              <a:rPr spc="5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10" dirty="0"/>
              <a:t>thought”</a:t>
            </a:r>
          </a:p>
          <a:p>
            <a:pPr marL="12700">
              <a:lnSpc>
                <a:spcPts val="5930"/>
              </a:lnSpc>
            </a:pPr>
            <a:r>
              <a:rPr spc="-20" dirty="0"/>
              <a:t>approach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785" y="2229104"/>
            <a:ext cx="10306050" cy="33953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This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aspect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374151"/>
                </a:solidFill>
                <a:latin typeface="Calibri"/>
                <a:cs typeface="Calibri"/>
              </a:rPr>
              <a:t>refers</a:t>
            </a:r>
            <a:r>
              <a:rPr sz="2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developing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AI</a:t>
            </a:r>
            <a:r>
              <a:rPr sz="2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Calibri"/>
                <a:cs typeface="Calibri"/>
              </a:rPr>
              <a:t>systems</a:t>
            </a:r>
            <a:r>
              <a:rPr sz="2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28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74151"/>
                </a:solidFill>
                <a:latin typeface="Calibri"/>
                <a:cs typeface="Calibri"/>
              </a:rPr>
              <a:t>utilize</a:t>
            </a:r>
            <a:r>
              <a:rPr sz="2800" b="1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74151"/>
                </a:solidFill>
                <a:latin typeface="Calibri"/>
                <a:cs typeface="Calibri"/>
              </a:rPr>
              <a:t>formal</a:t>
            </a:r>
            <a:r>
              <a:rPr sz="2800" b="1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374151"/>
                </a:solidFill>
                <a:latin typeface="Calibri"/>
                <a:cs typeface="Calibri"/>
              </a:rPr>
              <a:t>rules</a:t>
            </a:r>
            <a:r>
              <a:rPr sz="2800" b="1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74151"/>
                </a:solidFill>
                <a:latin typeface="Calibri"/>
                <a:cs typeface="Calibri"/>
              </a:rPr>
              <a:t>of </a:t>
            </a:r>
            <a:r>
              <a:rPr sz="2800" b="1" spc="-6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74151"/>
                </a:solidFill>
                <a:latin typeface="Calibri"/>
                <a:cs typeface="Calibri"/>
              </a:rPr>
              <a:t>logic</a:t>
            </a:r>
            <a:r>
              <a:rPr sz="2800" b="1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2800" b="1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374151"/>
                </a:solidFill>
                <a:latin typeface="Calibri"/>
                <a:cs typeface="Calibri"/>
              </a:rPr>
              <a:t>reach</a:t>
            </a:r>
            <a:r>
              <a:rPr sz="2800" b="1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374151"/>
                </a:solidFill>
                <a:latin typeface="Calibri"/>
                <a:cs typeface="Calibri"/>
              </a:rPr>
              <a:t>conclusions.</a:t>
            </a:r>
            <a:r>
              <a:rPr sz="2800" b="1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This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involves</a:t>
            </a:r>
            <a:r>
              <a:rPr sz="2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creating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Calibri"/>
                <a:cs typeface="Calibri"/>
              </a:rPr>
              <a:t>systems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2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can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perform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tasks</a:t>
            </a:r>
            <a:r>
              <a:rPr sz="2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require</a:t>
            </a:r>
            <a:r>
              <a:rPr sz="2800" spc="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formal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reasoning</a:t>
            </a:r>
            <a:r>
              <a:rPr sz="2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deduction.</a:t>
            </a:r>
            <a:r>
              <a:rPr sz="2800" spc="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Examples </a:t>
            </a:r>
            <a:r>
              <a:rPr sz="2800" spc="-6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include:</a:t>
            </a:r>
            <a:endParaRPr sz="2800" dirty="0">
              <a:latin typeface="Calibri"/>
              <a:cs typeface="Calibri"/>
            </a:endParaRPr>
          </a:p>
          <a:p>
            <a:pPr marL="241300" marR="563245" indent="-228600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Expert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Calibri"/>
                <a:cs typeface="Calibri"/>
              </a:rPr>
              <a:t>systems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use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rule-based</a:t>
            </a:r>
            <a:r>
              <a:rPr sz="28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reasoning</a:t>
            </a:r>
            <a:r>
              <a:rPr sz="2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diagnose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medical </a:t>
            </a:r>
            <a:r>
              <a:rPr sz="2800" spc="-6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conditions</a:t>
            </a:r>
            <a:r>
              <a:rPr sz="2800" spc="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or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provide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legal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advice.</a:t>
            </a:r>
            <a:endParaRPr sz="2800" dirty="0">
              <a:latin typeface="Calibri"/>
              <a:cs typeface="Calibri"/>
            </a:endParaRPr>
          </a:p>
          <a:p>
            <a:pPr marL="241300" marR="1068705" indent="-228600">
              <a:lnSpc>
                <a:spcPts val="302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solidFill>
                  <a:srgbClr val="374151"/>
                </a:solidFill>
                <a:latin typeface="Calibri"/>
                <a:cs typeface="Calibri"/>
              </a:rPr>
              <a:t>Automated</a:t>
            </a:r>
            <a:r>
              <a:rPr sz="28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theorem</a:t>
            </a:r>
            <a:r>
              <a:rPr sz="2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74151"/>
                </a:solidFill>
                <a:latin typeface="Calibri"/>
                <a:cs typeface="Calibri"/>
              </a:rPr>
              <a:t>proving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Calibri"/>
                <a:cs typeface="Calibri"/>
              </a:rPr>
              <a:t>systems</a:t>
            </a:r>
            <a:r>
              <a:rPr sz="28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28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374151"/>
                </a:solidFill>
                <a:latin typeface="Calibri"/>
                <a:cs typeface="Calibri"/>
              </a:rPr>
              <a:t>prove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mathematical </a:t>
            </a:r>
            <a:r>
              <a:rPr sz="2800" spc="-6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theorems</a:t>
            </a:r>
            <a:r>
              <a:rPr sz="28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sz="28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74151"/>
                </a:solidFill>
                <a:latin typeface="Calibri"/>
                <a:cs typeface="Calibri"/>
              </a:rPr>
              <a:t>logical</a:t>
            </a:r>
            <a:r>
              <a:rPr sz="28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lang="en-US" sz="2800" spc="-10" dirty="0" smtClean="0">
                <a:solidFill>
                  <a:srgbClr val="374151"/>
                </a:solidFill>
                <a:latin typeface="Calibri"/>
                <a:cs typeface="Calibri"/>
              </a:rPr>
              <a:t>principle</a:t>
            </a:r>
            <a:r>
              <a:rPr sz="2800" spc="-10" dirty="0" smtClean="0">
                <a:solidFill>
                  <a:srgbClr val="374151"/>
                </a:solidFill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>
            <a:spLocks noGrp="1"/>
          </p:cNvSpPr>
          <p:nvPr>
            <p:ph type="title"/>
          </p:nvPr>
        </p:nvSpPr>
        <p:spPr>
          <a:xfrm>
            <a:off x="519785" y="869645"/>
            <a:ext cx="4084872" cy="90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</a:pPr>
            <a:r>
              <a:rPr lang="en-US" sz="5800" dirty="0"/>
              <a:t>Homework</a:t>
            </a:r>
            <a:endParaRPr sz="5800" dirty="0"/>
          </a:p>
        </p:txBody>
      </p:sp>
      <p:sp>
        <p:nvSpPr>
          <p:cNvPr id="54" name="Google Shape;54;p2"/>
          <p:cNvSpPr txBox="1">
            <a:spLocks noGrp="1"/>
          </p:cNvSpPr>
          <p:nvPr>
            <p:ph type="sldNum" idx="7"/>
          </p:nvPr>
        </p:nvSpPr>
        <p:spPr>
          <a:xfrm>
            <a:off x="11068811" y="6464909"/>
            <a:ext cx="231900" cy="1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r>
              <a:rPr lang="en-US"/>
              <a:t>23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519785" y="1778966"/>
            <a:ext cx="10467300" cy="8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250" rIns="0" bIns="0" anchor="t" anchorCtr="0">
            <a:spAutoFit/>
          </a:bodyPr>
          <a:lstStyle/>
          <a:p>
            <a:pPr marL="2794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Readings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736600" marR="0" lvl="1" indent="-229233" algn="l" rtl="0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CH 1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869645"/>
            <a:ext cx="489394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25" dirty="0"/>
              <a:t>Course</a:t>
            </a:r>
            <a:r>
              <a:rPr sz="5800" spc="-70" dirty="0"/>
              <a:t> </a:t>
            </a:r>
            <a:r>
              <a:rPr sz="5800" spc="-30" dirty="0"/>
              <a:t>Contents</a:t>
            </a:r>
            <a:endParaRPr sz="5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977" y="1862454"/>
            <a:ext cx="6483985" cy="35843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SzPct val="79166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Applications</a:t>
            </a:r>
            <a:endParaRPr sz="24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15"/>
              </a:spcBef>
              <a:buSzPct val="79166"/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spc="-10" dirty="0">
                <a:latin typeface="Calibri"/>
                <a:cs typeface="Calibri"/>
              </a:rPr>
              <a:t>Image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</a:t>
            </a:r>
            <a:endParaRPr sz="24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20"/>
              </a:spcBef>
              <a:buSzPct val="79166"/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spc="-10" dirty="0">
                <a:latin typeface="Calibri"/>
                <a:cs typeface="Calibri"/>
              </a:rPr>
              <a:t>Image Segmentation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 </a:t>
            </a:r>
            <a:r>
              <a:rPr sz="2400" spc="-10" dirty="0">
                <a:latin typeface="Calibri"/>
                <a:cs typeface="Calibri"/>
              </a:rPr>
              <a:t>Classification</a:t>
            </a:r>
            <a:endParaRPr sz="24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10"/>
              </a:spcBef>
              <a:buSzPct val="79166"/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Speech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Processing</a:t>
            </a:r>
            <a:endParaRPr sz="24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25"/>
              </a:spcBef>
              <a:buSzPct val="79166"/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spc="-20" dirty="0">
                <a:latin typeface="Calibri"/>
                <a:cs typeface="Calibri"/>
              </a:rPr>
              <a:t>Pattern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Recognition</a:t>
            </a:r>
            <a:endParaRPr sz="24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25"/>
              </a:spcBef>
              <a:buSzPct val="79166"/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spc="-65" dirty="0">
                <a:latin typeface="Calibri"/>
                <a:cs typeface="Calibri"/>
              </a:rPr>
              <a:t>Text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Mining</a:t>
            </a:r>
            <a:endParaRPr sz="24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15"/>
              </a:spcBef>
              <a:buSzPct val="79166"/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spc="-5" dirty="0">
                <a:latin typeface="Calibri"/>
                <a:cs typeface="Calibri"/>
              </a:rPr>
              <a:t>Bio-metrics</a:t>
            </a:r>
            <a:endParaRPr sz="2400" dirty="0">
              <a:latin typeface="Calibri"/>
              <a:cs typeface="Calibri"/>
            </a:endParaRPr>
          </a:p>
          <a:p>
            <a:pPr marL="812800" lvl="1" indent="-343535">
              <a:lnSpc>
                <a:spcPct val="100000"/>
              </a:lnSpc>
              <a:spcBef>
                <a:spcPts val="620"/>
              </a:spcBef>
              <a:buSzPct val="79166"/>
              <a:buFont typeface="Arial MT"/>
              <a:buChar char="•"/>
              <a:tabLst>
                <a:tab pos="812800" algn="l"/>
                <a:tab pos="813435" algn="l"/>
              </a:tabLst>
            </a:pPr>
            <a:r>
              <a:rPr sz="2400" spc="-10" dirty="0">
                <a:latin typeface="Calibri"/>
                <a:cs typeface="Calibri"/>
              </a:rPr>
              <a:t>Robotics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869645"/>
            <a:ext cx="5128260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20" dirty="0"/>
              <a:t>Image</a:t>
            </a:r>
            <a:r>
              <a:rPr sz="5800" spc="-40" dirty="0"/>
              <a:t> </a:t>
            </a:r>
            <a:r>
              <a:rPr sz="5800" spc="-25" dirty="0"/>
              <a:t>Processing</a:t>
            </a:r>
            <a:endParaRPr sz="5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785" y="1880743"/>
            <a:ext cx="10542270" cy="384619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127635" indent="-228600">
              <a:lnSpc>
                <a:spcPts val="1839"/>
              </a:lnSpc>
              <a:spcBef>
                <a:spcPts val="330"/>
              </a:spcBef>
              <a:buAutoNum type="arabicPeriod"/>
              <a:tabLst>
                <a:tab pos="241300" algn="l"/>
              </a:tabLst>
            </a:pP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Computer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Vision: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Image processing techniques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are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used in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computer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vision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enable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machines to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"see" and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understand</a:t>
            </a:r>
            <a:r>
              <a:rPr sz="17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the visual</a:t>
            </a:r>
            <a:r>
              <a:rPr sz="17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world.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This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includes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tasks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such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as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object</a:t>
            </a:r>
            <a:r>
              <a:rPr sz="17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detection, image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segmentation,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face</a:t>
            </a:r>
            <a:r>
              <a:rPr sz="17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recognition.</a:t>
            </a:r>
            <a:endParaRPr sz="1700" dirty="0">
              <a:latin typeface="Calibri"/>
              <a:cs typeface="Calibri"/>
            </a:endParaRPr>
          </a:p>
          <a:p>
            <a:pPr marL="241300" marR="5080" indent="-228600">
              <a:lnSpc>
                <a:spcPts val="1839"/>
              </a:lnSpc>
              <a:spcBef>
                <a:spcPts val="990"/>
              </a:spcBef>
              <a:buAutoNum type="arabicPeriod"/>
              <a:tabLst>
                <a:tab pos="241300" algn="l"/>
              </a:tabLst>
            </a:pP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Medical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Imaging: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Image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processing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is used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in medical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imaging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analyze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medical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images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such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as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X-rays,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CT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scans,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1700" spc="-3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MRI scans. This can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include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tasks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such as identifying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tumors,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measuring the 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size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of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organs,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detecting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abnormalities.</a:t>
            </a:r>
            <a:endParaRPr sz="1700" dirty="0">
              <a:latin typeface="Calibri"/>
              <a:cs typeface="Calibri"/>
            </a:endParaRPr>
          </a:p>
          <a:p>
            <a:pPr marL="241300" indent="-228600">
              <a:lnSpc>
                <a:spcPts val="1939"/>
              </a:lnSpc>
              <a:spcBef>
                <a:spcPts val="755"/>
              </a:spcBef>
              <a:buAutoNum type="arabicPeriod"/>
              <a:tabLst>
                <a:tab pos="241300" algn="l"/>
              </a:tabLst>
            </a:pP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Autonomous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Systems: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Image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processing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is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used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in autonomous 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systems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such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as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self-driving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cars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drones</a:t>
            </a:r>
            <a:r>
              <a:rPr sz="17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endParaRPr sz="1700" dirty="0">
              <a:latin typeface="Calibri"/>
              <a:cs typeface="Calibri"/>
            </a:endParaRPr>
          </a:p>
          <a:p>
            <a:pPr marL="241300">
              <a:lnSpc>
                <a:spcPts val="1939"/>
              </a:lnSpc>
            </a:pP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interpret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visual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information</a:t>
            </a:r>
            <a:r>
              <a:rPr sz="17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make</a:t>
            </a:r>
            <a:r>
              <a:rPr sz="17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decisions</a:t>
            </a:r>
            <a:r>
              <a:rPr sz="17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about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navigation</a:t>
            </a:r>
            <a:r>
              <a:rPr sz="17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control.</a:t>
            </a:r>
            <a:endParaRPr sz="17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AutoNum type="arabicPeriod" startAt="4"/>
              <a:tabLst>
                <a:tab pos="241300" algn="l"/>
              </a:tabLst>
            </a:pP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Surveillance: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Image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processing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is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used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surveillance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systems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automatically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detect</a:t>
            </a:r>
            <a:r>
              <a:rPr sz="17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track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people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vehicles.</a:t>
            </a:r>
            <a:endParaRPr sz="17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AutoNum type="arabicPeriod" startAt="4"/>
              <a:tabLst>
                <a:tab pos="241300" algn="l"/>
              </a:tabLst>
            </a:pP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Robotics: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Image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processing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is</a:t>
            </a:r>
            <a:r>
              <a:rPr sz="17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used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robotics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enable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robots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7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perceive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understand</a:t>
            </a:r>
            <a:r>
              <a:rPr sz="17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their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environment.</a:t>
            </a:r>
            <a:endParaRPr sz="1700" dirty="0">
              <a:latin typeface="Calibri"/>
              <a:cs typeface="Calibri"/>
            </a:endParaRPr>
          </a:p>
          <a:p>
            <a:pPr marL="241300" indent="-228600">
              <a:lnSpc>
                <a:spcPts val="1939"/>
              </a:lnSpc>
              <a:spcBef>
                <a:spcPts val="795"/>
              </a:spcBef>
              <a:buAutoNum type="arabicPeriod" startAt="4"/>
              <a:tabLst>
                <a:tab pos="241300" algn="l"/>
              </a:tabLst>
            </a:pP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Augmented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Reality: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Image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processing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is</a:t>
            </a:r>
            <a:r>
              <a:rPr sz="17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used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17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Augmented</a:t>
            </a:r>
            <a:r>
              <a:rPr sz="17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Reality to process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analyze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real-world</a:t>
            </a:r>
            <a:r>
              <a:rPr sz="1700" spc="-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images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 and</a:t>
            </a:r>
            <a:r>
              <a:rPr sz="1700" spc="-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add</a:t>
            </a:r>
            <a:endParaRPr sz="1700" dirty="0">
              <a:latin typeface="Calibri"/>
              <a:cs typeface="Calibri"/>
            </a:endParaRPr>
          </a:p>
          <a:p>
            <a:pPr marL="241300">
              <a:lnSpc>
                <a:spcPts val="1939"/>
              </a:lnSpc>
            </a:pP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virtual</a:t>
            </a:r>
            <a:r>
              <a:rPr sz="1700" spc="-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elements</a:t>
            </a:r>
            <a:r>
              <a:rPr sz="1700" spc="-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them.</a:t>
            </a:r>
            <a:endParaRPr sz="1700" dirty="0">
              <a:latin typeface="Calibri"/>
              <a:cs typeface="Calibri"/>
            </a:endParaRPr>
          </a:p>
          <a:p>
            <a:pPr marL="241300" marR="864869" indent="-228600">
              <a:lnSpc>
                <a:spcPts val="1839"/>
              </a:lnSpc>
              <a:spcBef>
                <a:spcPts val="1035"/>
              </a:spcBef>
              <a:buAutoNum type="arabicPeriod" startAt="7"/>
              <a:tabLst>
                <a:tab pos="241300" algn="l"/>
              </a:tabLst>
            </a:pP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Image compression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enhancement: </a:t>
            </a:r>
            <a:r>
              <a:rPr sz="1700" spc="-80" dirty="0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improve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the quality and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reduce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size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of images </a:t>
            </a:r>
            <a:r>
              <a:rPr sz="1700" spc="-15" dirty="0">
                <a:solidFill>
                  <a:srgbClr val="374151"/>
                </a:solidFill>
                <a:latin typeface="Calibri"/>
                <a:cs typeface="Calibri"/>
              </a:rPr>
              <a:t>for </a:t>
            </a:r>
            <a:r>
              <a:rPr sz="1700" spc="-10" dirty="0">
                <a:solidFill>
                  <a:srgbClr val="374151"/>
                </a:solidFill>
                <a:latin typeface="Calibri"/>
                <a:cs typeface="Calibri"/>
              </a:rPr>
              <a:t>storage </a:t>
            </a:r>
            <a:r>
              <a:rPr sz="1700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1700" spc="-3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374151"/>
                </a:solidFill>
                <a:latin typeface="Calibri"/>
                <a:cs typeface="Calibri"/>
              </a:rPr>
              <a:t>transmission.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869645"/>
            <a:ext cx="344487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155" dirty="0"/>
              <a:t>Text</a:t>
            </a:r>
            <a:r>
              <a:rPr sz="5800" spc="-75" dirty="0"/>
              <a:t> </a:t>
            </a:r>
            <a:r>
              <a:rPr sz="5800" spc="-5" dirty="0"/>
              <a:t>Mining</a:t>
            </a:r>
            <a:endParaRPr sz="5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9785" y="1883791"/>
            <a:ext cx="10624185" cy="410400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8600" algn="just">
              <a:lnSpc>
                <a:spcPts val="1730"/>
              </a:lnSpc>
              <a:spcBef>
                <a:spcPts val="310"/>
              </a:spcBef>
              <a:buAutoNum type="arabicPeriod"/>
              <a:tabLst>
                <a:tab pos="241300" algn="l"/>
              </a:tabLst>
            </a:pP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Sentiment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analysis: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Analyzing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text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600" spc="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determine</a:t>
            </a:r>
            <a:r>
              <a:rPr sz="16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overall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sentiment</a:t>
            </a:r>
            <a:r>
              <a:rPr sz="1600" spc="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emotion</a:t>
            </a:r>
            <a:r>
              <a:rPr sz="1600" spc="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expressed,</a:t>
            </a:r>
            <a:r>
              <a:rPr sz="16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such</a:t>
            </a:r>
            <a:r>
              <a:rPr sz="16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as</a:t>
            </a:r>
            <a:r>
              <a:rPr sz="1600" spc="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positive,</a:t>
            </a:r>
            <a:r>
              <a:rPr sz="1600" spc="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negative, </a:t>
            </a:r>
            <a:r>
              <a:rPr sz="1600" spc="-3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or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neutral. This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can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be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used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to understand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customer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 opinions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about</a:t>
            </a:r>
            <a:r>
              <a:rPr sz="1600" spc="3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product</a:t>
            </a:r>
            <a:r>
              <a:rPr sz="1600" spc="3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or service, or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monitor public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sentiment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 about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particular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topic.</a:t>
            </a:r>
            <a:endParaRPr sz="16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1730"/>
              </a:lnSpc>
              <a:spcBef>
                <a:spcPts val="990"/>
              </a:spcBef>
              <a:buAutoNum type="arabicPeriod"/>
              <a:tabLst>
                <a:tab pos="241300" algn="l"/>
              </a:tabLst>
            </a:pPr>
            <a:r>
              <a:rPr sz="1600" spc="-35" dirty="0">
                <a:solidFill>
                  <a:srgbClr val="374151"/>
                </a:solidFill>
                <a:latin typeface="Calibri"/>
                <a:cs typeface="Calibri"/>
              </a:rPr>
              <a:t>Topic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modeling: Identifying the main topics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discussed in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collection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text documents,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such as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news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articles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or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social media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posts.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This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can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be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used to understand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what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people are talking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about,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or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to group similar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documents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together for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further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analysis.</a:t>
            </a:r>
            <a:endParaRPr sz="16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ts val="1730"/>
              </a:lnSpc>
              <a:spcBef>
                <a:spcPts val="1005"/>
              </a:spcBef>
              <a:buAutoNum type="arabicPeriod"/>
              <a:tabLst>
                <a:tab pos="241300" algn="l"/>
              </a:tabLst>
            </a:pP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Named Entity Recognition (NER): Identifying and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extracting specific entities such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as people,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locations,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and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organizations from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text data.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This can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be used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to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create structured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data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from unstructured text, such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as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populating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database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with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information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 about</a:t>
            </a:r>
            <a:r>
              <a:rPr sz="16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people</a:t>
            </a:r>
            <a:r>
              <a:rPr sz="16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and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organizations mentioned</a:t>
            </a:r>
            <a:r>
              <a:rPr sz="16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news</a:t>
            </a:r>
            <a:r>
              <a:rPr sz="16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articles.</a:t>
            </a:r>
            <a:endParaRPr sz="1600" dirty="0">
              <a:latin typeface="Calibri"/>
              <a:cs typeface="Calibri"/>
            </a:endParaRPr>
          </a:p>
          <a:p>
            <a:pPr marL="241300" marR="5080" indent="-228600">
              <a:lnSpc>
                <a:spcPts val="1730"/>
              </a:lnSpc>
              <a:spcBef>
                <a:spcPts val="990"/>
              </a:spcBef>
              <a:buAutoNum type="arabicPeriod"/>
              <a:tabLst>
                <a:tab pos="241300" algn="l"/>
              </a:tabLst>
            </a:pP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Text</a:t>
            </a:r>
            <a:r>
              <a:rPr sz="1600" spc="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classification:</a:t>
            </a:r>
            <a:r>
              <a:rPr sz="1600" spc="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Automatically</a:t>
            </a:r>
            <a:r>
              <a:rPr sz="1600" spc="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categorizing</a:t>
            </a:r>
            <a:r>
              <a:rPr sz="1600" spc="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text</a:t>
            </a:r>
            <a:r>
              <a:rPr sz="1600" spc="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data</a:t>
            </a:r>
            <a:r>
              <a:rPr sz="1600" spc="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into</a:t>
            </a:r>
            <a:r>
              <a:rPr sz="1600" spc="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predefined</a:t>
            </a:r>
            <a:r>
              <a:rPr sz="1600" spc="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categories,</a:t>
            </a:r>
            <a:r>
              <a:rPr sz="1600" spc="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such</a:t>
            </a:r>
            <a:r>
              <a:rPr sz="1600" spc="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as</a:t>
            </a:r>
            <a:r>
              <a:rPr sz="1600" spc="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spam</a:t>
            </a:r>
            <a:r>
              <a:rPr sz="1600" spc="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sz="1600" spc="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not</a:t>
            </a:r>
            <a:r>
              <a:rPr sz="1600" spc="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spam,</a:t>
            </a:r>
            <a:r>
              <a:rPr sz="1600" spc="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sz="1600" spc="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positive</a:t>
            </a:r>
            <a:r>
              <a:rPr sz="1600" spc="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374151"/>
                </a:solidFill>
                <a:latin typeface="Calibri"/>
                <a:cs typeface="Calibri"/>
              </a:rPr>
              <a:t>or </a:t>
            </a:r>
            <a:r>
              <a:rPr sz="1600" spc="-3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negative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sentiment.</a:t>
            </a:r>
            <a:endParaRPr sz="1600" dirty="0">
              <a:latin typeface="Calibri"/>
              <a:cs typeface="Calibri"/>
            </a:endParaRPr>
          </a:p>
          <a:p>
            <a:pPr marL="241300" indent="-228600">
              <a:lnSpc>
                <a:spcPts val="1825"/>
              </a:lnSpc>
              <a:spcBef>
                <a:spcPts val="775"/>
              </a:spcBef>
              <a:buAutoNum type="arabicPeriod"/>
              <a:tabLst>
                <a:tab pos="241300" algn="l"/>
              </a:tabLst>
            </a:pP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Text</a:t>
            </a:r>
            <a:r>
              <a:rPr sz="1600" spc="1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summarization:</a:t>
            </a:r>
            <a:r>
              <a:rPr sz="1600" spc="1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Creating</a:t>
            </a:r>
            <a:r>
              <a:rPr sz="1600" spc="1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600" spc="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condensed</a:t>
            </a:r>
            <a:r>
              <a:rPr sz="1600" spc="1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summary</a:t>
            </a:r>
            <a:r>
              <a:rPr sz="1600" spc="1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of</a:t>
            </a:r>
            <a:r>
              <a:rPr sz="1600" spc="1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600" spc="14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long</a:t>
            </a:r>
            <a:r>
              <a:rPr sz="1600" spc="1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text</a:t>
            </a:r>
            <a:r>
              <a:rPr sz="1600" spc="1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document</a:t>
            </a:r>
            <a:r>
              <a:rPr sz="1600" spc="16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sz="1600" spc="14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multiple</a:t>
            </a:r>
            <a:r>
              <a:rPr sz="1600" spc="15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documents</a:t>
            </a:r>
            <a:r>
              <a:rPr sz="1600" spc="1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600" spc="13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quickly</a:t>
            </a:r>
            <a:r>
              <a:rPr sz="1600" spc="15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understand</a:t>
            </a:r>
            <a:endParaRPr sz="1600" dirty="0">
              <a:latin typeface="Calibri"/>
              <a:cs typeface="Calibri"/>
            </a:endParaRPr>
          </a:p>
          <a:p>
            <a:pPr marL="241300">
              <a:lnSpc>
                <a:spcPts val="1825"/>
              </a:lnSpc>
            </a:pP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the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main</a:t>
            </a:r>
            <a:r>
              <a:rPr sz="1600" spc="-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points.</a:t>
            </a:r>
            <a:endParaRPr sz="1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15"/>
              </a:spcBef>
              <a:buAutoNum type="arabicPeriod" startAt="6"/>
              <a:tabLst>
                <a:tab pos="241300" algn="l"/>
              </a:tabLst>
            </a:pP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Text</a:t>
            </a:r>
            <a:r>
              <a:rPr sz="16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clustering: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Grouping</a:t>
            </a:r>
            <a:r>
              <a:rPr sz="16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text</a:t>
            </a:r>
            <a:r>
              <a:rPr sz="16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documents</a:t>
            </a:r>
            <a:r>
              <a:rPr sz="16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based</a:t>
            </a:r>
            <a:r>
              <a:rPr sz="16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on</a:t>
            </a:r>
            <a:r>
              <a:rPr sz="16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their</a:t>
            </a:r>
            <a:r>
              <a:rPr sz="16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similarity,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so</a:t>
            </a:r>
            <a:r>
              <a:rPr sz="16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similar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documents</a:t>
            </a:r>
            <a:r>
              <a:rPr sz="16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are</a:t>
            </a:r>
            <a:r>
              <a:rPr sz="16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 the</a:t>
            </a:r>
            <a:r>
              <a:rPr sz="16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same</a:t>
            </a:r>
            <a:r>
              <a:rPr sz="1600" spc="1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374151"/>
                </a:solidFill>
                <a:latin typeface="Calibri"/>
                <a:cs typeface="Calibri"/>
              </a:rPr>
              <a:t>cluster.</a:t>
            </a:r>
            <a:endParaRPr sz="16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5"/>
              </a:spcBef>
              <a:buAutoNum type="arabicPeriod" startAt="6"/>
              <a:tabLst>
                <a:tab pos="241300" algn="l"/>
              </a:tabLst>
            </a:pPr>
            <a:r>
              <a:rPr sz="1600" spc="-50" dirty="0">
                <a:solidFill>
                  <a:srgbClr val="374151"/>
                </a:solidFill>
                <a:latin typeface="Calibri"/>
                <a:cs typeface="Calibri"/>
              </a:rPr>
              <a:t>Text</a:t>
            </a:r>
            <a:r>
              <a:rPr sz="16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generation:</a:t>
            </a:r>
            <a:r>
              <a:rPr sz="16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Generating</a:t>
            </a:r>
            <a:r>
              <a:rPr sz="16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new</a:t>
            </a:r>
            <a:r>
              <a:rPr sz="1600" spc="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text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that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is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similar</a:t>
            </a:r>
            <a:r>
              <a:rPr sz="1600" spc="-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374151"/>
                </a:solidFill>
                <a:latin typeface="Calibri"/>
                <a:cs typeface="Calibri"/>
              </a:rPr>
              <a:t>in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style</a:t>
            </a:r>
            <a:r>
              <a:rPr sz="16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or</a:t>
            </a:r>
            <a:r>
              <a:rPr sz="1600" spc="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374151"/>
                </a:solidFill>
                <a:latin typeface="Calibri"/>
                <a:cs typeface="Calibri"/>
              </a:rPr>
              <a:t>content</a:t>
            </a:r>
            <a:r>
              <a:rPr sz="16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to</a:t>
            </a:r>
            <a:r>
              <a:rPr sz="1600" spc="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a</a:t>
            </a:r>
            <a:r>
              <a:rPr sz="1600" spc="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given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374151"/>
                </a:solidFill>
                <a:latin typeface="Calibri"/>
                <a:cs typeface="Calibri"/>
              </a:rPr>
              <a:t>input </a:t>
            </a:r>
            <a:r>
              <a:rPr sz="1600" spc="-10" dirty="0">
                <a:solidFill>
                  <a:srgbClr val="374151"/>
                </a:solidFill>
                <a:latin typeface="Calibri"/>
                <a:cs typeface="Calibri"/>
              </a:rPr>
              <a:t>text.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869645"/>
            <a:ext cx="362902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10" dirty="0"/>
              <a:t>Appli</a:t>
            </a:r>
            <a:r>
              <a:rPr sz="5800" spc="-75" dirty="0"/>
              <a:t>ca</a:t>
            </a:r>
            <a:r>
              <a:rPr sz="5800" spc="-5" dirty="0"/>
              <a:t>tions</a:t>
            </a:r>
            <a:endParaRPr sz="5800"/>
          </a:p>
        </p:txBody>
      </p:sp>
      <p:grpSp>
        <p:nvGrpSpPr>
          <p:cNvPr id="3" name="object 3"/>
          <p:cNvGrpSpPr/>
          <p:nvPr/>
        </p:nvGrpSpPr>
        <p:grpSpPr>
          <a:xfrm>
            <a:off x="138684" y="1816607"/>
            <a:ext cx="11605260" cy="2113915"/>
            <a:chOff x="138684" y="1816607"/>
            <a:chExt cx="11605260" cy="21139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684" y="1825751"/>
              <a:ext cx="4209288" cy="21046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20455" y="1816607"/>
              <a:ext cx="3523488" cy="202996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479041" y="3896995"/>
            <a:ext cx="101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1F3863"/>
                </a:solidFill>
                <a:latin typeface="Calibri"/>
                <a:cs typeface="Calibri"/>
              </a:rPr>
              <a:t>Play</a:t>
            </a:r>
            <a:r>
              <a:rPr sz="1800" b="1" spc="-5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863"/>
                </a:solidFill>
                <a:latin typeface="Calibri"/>
                <a:cs typeface="Calibri"/>
              </a:rPr>
              <a:t>Chess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99831" y="1924050"/>
            <a:ext cx="892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863"/>
                </a:solidFill>
                <a:latin typeface="Calibri"/>
                <a:cs typeface="Calibri"/>
              </a:rPr>
              <a:t>Drive</a:t>
            </a:r>
            <a:r>
              <a:rPr sz="1800" b="1" spc="-10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863"/>
                </a:solidFill>
                <a:latin typeface="Calibri"/>
                <a:cs typeface="Calibri"/>
              </a:rPr>
              <a:t>Car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2830" y="1978151"/>
            <a:ext cx="3380257" cy="31348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41875" y="5060950"/>
            <a:ext cx="2415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1F3863"/>
                </a:solidFill>
                <a:latin typeface="Calibri"/>
                <a:cs typeface="Calibri"/>
              </a:rPr>
              <a:t>Text</a:t>
            </a:r>
            <a:r>
              <a:rPr sz="1800" b="1" spc="-3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863"/>
                </a:solidFill>
                <a:latin typeface="Calibri"/>
                <a:cs typeface="Calibri"/>
              </a:rPr>
              <a:t>to</a:t>
            </a:r>
            <a:r>
              <a:rPr sz="1800" b="1" spc="-2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863"/>
                </a:solidFill>
                <a:latin typeface="Calibri"/>
                <a:cs typeface="Calibri"/>
              </a:rPr>
              <a:t>Image</a:t>
            </a:r>
            <a:r>
              <a:rPr sz="1800" b="1" spc="-2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863"/>
                </a:solidFill>
                <a:latin typeface="Calibri"/>
                <a:cs typeface="Calibri"/>
              </a:rPr>
              <a:t>Generation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86928" y="3846576"/>
            <a:ext cx="3866387" cy="2189988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869645"/>
            <a:ext cx="362902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10" dirty="0"/>
              <a:t>Appli</a:t>
            </a:r>
            <a:r>
              <a:rPr sz="5800" spc="-75" dirty="0"/>
              <a:t>ca</a:t>
            </a:r>
            <a:r>
              <a:rPr sz="5800" spc="-5" dirty="0"/>
              <a:t>tions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8485378" y="4623689"/>
            <a:ext cx="125539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spc="-5" dirty="0">
                <a:solidFill>
                  <a:srgbClr val="1F3863"/>
                </a:solidFill>
                <a:latin typeface="Calibri"/>
                <a:cs typeface="Calibri"/>
              </a:rPr>
              <a:t>Video</a:t>
            </a:r>
            <a:r>
              <a:rPr sz="1800" b="1" spc="-7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863"/>
                </a:solidFill>
                <a:latin typeface="Calibri"/>
                <a:cs typeface="Calibri"/>
              </a:rPr>
              <a:t>Games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440" y="1982470"/>
            <a:ext cx="2056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3863"/>
                </a:solidFill>
                <a:latin typeface="Calibri"/>
                <a:cs typeface="Calibri"/>
              </a:rPr>
              <a:t>Image</a:t>
            </a:r>
            <a:r>
              <a:rPr sz="1800" b="1" spc="-4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863"/>
                </a:solidFill>
                <a:latin typeface="Calibri"/>
                <a:cs typeface="Calibri"/>
              </a:rPr>
              <a:t>Understanding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4827" y="1941576"/>
            <a:ext cx="3928872" cy="30053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5243" y="2141220"/>
            <a:ext cx="4942332" cy="2779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445" y="4037076"/>
            <a:ext cx="2669230" cy="17907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606" y="3736975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863"/>
                </a:solidFill>
                <a:latin typeface="Calibri"/>
                <a:cs typeface="Calibri"/>
              </a:rPr>
              <a:t>Video</a:t>
            </a:r>
            <a:r>
              <a:rPr sz="1800" b="1" spc="-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1F3863"/>
                </a:solidFill>
                <a:latin typeface="Calibri"/>
                <a:cs typeface="Calibri"/>
              </a:rPr>
              <a:t>Games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32978" y="5050916"/>
            <a:ext cx="2275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863"/>
                </a:solidFill>
                <a:latin typeface="Calibri"/>
                <a:cs typeface="Calibri"/>
              </a:rPr>
              <a:t>Human</a:t>
            </a:r>
            <a:r>
              <a:rPr sz="1800" b="1" spc="-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1F3863"/>
                </a:solidFill>
                <a:latin typeface="Calibri"/>
                <a:cs typeface="Calibri"/>
              </a:rPr>
              <a:t>Pose</a:t>
            </a:r>
            <a:r>
              <a:rPr sz="1800" b="1" spc="-4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863"/>
                </a:solidFill>
                <a:latin typeface="Calibri"/>
                <a:cs typeface="Calibri"/>
              </a:rPr>
              <a:t>Estimation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869645"/>
            <a:ext cx="362902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10" dirty="0"/>
              <a:t>Appli</a:t>
            </a:r>
            <a:r>
              <a:rPr sz="5800" spc="-75" dirty="0"/>
              <a:t>ca</a:t>
            </a:r>
            <a:r>
              <a:rPr sz="5800" spc="-5" dirty="0"/>
              <a:t>tions</a:t>
            </a:r>
            <a:endParaRPr sz="5800"/>
          </a:p>
        </p:txBody>
      </p:sp>
      <p:sp>
        <p:nvSpPr>
          <p:cNvPr id="3" name="object 3"/>
          <p:cNvSpPr txBox="1"/>
          <p:nvPr/>
        </p:nvSpPr>
        <p:spPr>
          <a:xfrm>
            <a:off x="1857882" y="4798314"/>
            <a:ext cx="153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800" b="1" spc="-2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1F3863"/>
                </a:solidFill>
                <a:latin typeface="Calibri"/>
                <a:cs typeface="Calibri"/>
              </a:rPr>
              <a:t>x</a:t>
            </a:r>
            <a:r>
              <a:rPr sz="1800" b="1" dirty="0">
                <a:solidFill>
                  <a:srgbClr val="1F3863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863"/>
                </a:solidFill>
                <a:latin typeface="Calibri"/>
                <a:cs typeface="Calibri"/>
              </a:rPr>
              <a:t>G</a:t>
            </a:r>
            <a:r>
              <a:rPr sz="1800" b="1" spc="10" dirty="0">
                <a:solidFill>
                  <a:srgbClr val="1F3863"/>
                </a:solidFill>
                <a:latin typeface="Calibri"/>
                <a:cs typeface="Calibri"/>
              </a:rPr>
              <a:t>e</a:t>
            </a:r>
            <a:r>
              <a:rPr sz="1800" b="1" dirty="0">
                <a:solidFill>
                  <a:srgbClr val="1F3863"/>
                </a:solidFill>
                <a:latin typeface="Calibri"/>
                <a:cs typeface="Calibri"/>
              </a:rPr>
              <a:t>ne</a:t>
            </a:r>
            <a:r>
              <a:rPr sz="1800" b="1" spc="-45" dirty="0">
                <a:solidFill>
                  <a:srgbClr val="1F3863"/>
                </a:solidFill>
                <a:latin typeface="Calibri"/>
                <a:cs typeface="Calibri"/>
              </a:rPr>
              <a:t>r</a:t>
            </a:r>
            <a:r>
              <a:rPr sz="1800" b="1" spc="-25" dirty="0">
                <a:solidFill>
                  <a:srgbClr val="1F3863"/>
                </a:solidFill>
                <a:latin typeface="Calibri"/>
                <a:cs typeface="Calibri"/>
              </a:rPr>
              <a:t>a</a:t>
            </a:r>
            <a:r>
              <a:rPr sz="1800" b="1" dirty="0">
                <a:solidFill>
                  <a:srgbClr val="1F3863"/>
                </a:solidFill>
                <a:latin typeface="Calibri"/>
                <a:cs typeface="Calibri"/>
              </a:rPr>
              <a:t>ti</a:t>
            </a:r>
            <a:r>
              <a:rPr sz="1800" b="1" spc="-10" dirty="0">
                <a:solidFill>
                  <a:srgbClr val="1F3863"/>
                </a:solidFill>
                <a:latin typeface="Calibri"/>
                <a:cs typeface="Calibri"/>
              </a:rPr>
              <a:t>o</a:t>
            </a:r>
            <a:r>
              <a:rPr sz="1800" b="1" dirty="0">
                <a:solidFill>
                  <a:srgbClr val="1F3863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801367"/>
            <a:ext cx="12021820" cy="3389629"/>
            <a:chOff x="0" y="1801367"/>
            <a:chExt cx="12021820" cy="338962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801367"/>
              <a:ext cx="7217663" cy="307543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0855" y="1818131"/>
              <a:ext cx="4410456" cy="33726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91795" y="5786729"/>
            <a:ext cx="9485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767070"/>
                </a:solidFill>
                <a:latin typeface="Calibri"/>
                <a:cs typeface="Calibri"/>
              </a:rPr>
              <a:t>Others: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spc="-5" dirty="0">
                <a:solidFill>
                  <a:srgbClr val="767070"/>
                </a:solidFill>
                <a:latin typeface="Calibri"/>
                <a:cs typeface="Calibri"/>
                <a:hlinkClick r:id="rId4"/>
              </a:rPr>
              <a:t>https://medium.com/@ageitgey/machine-learning-is-fun-part-5-language-translation-with-deep-learning-and-the-magic-of-sequences-2ace0acca0aa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097136" y="5208270"/>
            <a:ext cx="195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1F3863"/>
                </a:solidFill>
                <a:latin typeface="Calibri"/>
                <a:cs typeface="Calibri"/>
              </a:rPr>
              <a:t>Recommend</a:t>
            </a:r>
            <a:r>
              <a:rPr sz="1800" b="1" spc="-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1F3863"/>
                </a:solidFill>
                <a:latin typeface="Calibri"/>
                <a:cs typeface="Calibri"/>
              </a:rPr>
              <a:t>Movies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869645"/>
            <a:ext cx="445833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10" dirty="0"/>
              <a:t>Definition</a:t>
            </a:r>
            <a:r>
              <a:rPr sz="5800" spc="-30" dirty="0"/>
              <a:t> </a:t>
            </a:r>
            <a:r>
              <a:rPr sz="5800" spc="-5" dirty="0"/>
              <a:t>of</a:t>
            </a:r>
            <a:r>
              <a:rPr sz="5800" spc="-50" dirty="0"/>
              <a:t> </a:t>
            </a:r>
            <a:r>
              <a:rPr sz="5800" spc="-10" dirty="0"/>
              <a:t>AI</a:t>
            </a:r>
            <a:endParaRPr sz="58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C73DF6-EF47-CF8E-629B-7D0245C21C83}"/>
              </a:ext>
            </a:extLst>
          </p:cNvPr>
          <p:cNvSpPr txBox="1"/>
          <p:nvPr/>
        </p:nvSpPr>
        <p:spPr>
          <a:xfrm>
            <a:off x="432700" y="2214760"/>
            <a:ext cx="11138814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-Roman"/>
              </a:rPr>
              <a:t>There are no clear consensus on the definition of AI</a:t>
            </a:r>
          </a:p>
          <a:p>
            <a:pPr eaLnBrk="1" hangingPunct="1">
              <a:spcBef>
                <a:spcPct val="25000"/>
              </a:spcBef>
              <a:buFontTx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-Roman"/>
              </a:rPr>
              <a:t>Here’s one from John McCarthy, (He coined the phrase AI in 1956) - see http:// www. formal. Stanford. EDU/ </a:t>
            </a:r>
            <a:r>
              <a:rPr lang="en-US" altLang="en-US" sz="2000" dirty="0" err="1">
                <a:solidFill>
                  <a:srgbClr val="000000"/>
                </a:solidFill>
                <a:latin typeface="Times-Roman"/>
              </a:rPr>
              <a:t>jmc</a:t>
            </a:r>
            <a:r>
              <a:rPr lang="en-US" altLang="en-US" sz="2000" dirty="0">
                <a:solidFill>
                  <a:srgbClr val="000000"/>
                </a:solidFill>
                <a:latin typeface="Times-Roman"/>
              </a:rPr>
              <a:t>/ </a:t>
            </a:r>
            <a:r>
              <a:rPr lang="en-US" altLang="en-US" sz="2000" dirty="0" err="1">
                <a:solidFill>
                  <a:srgbClr val="000000"/>
                </a:solidFill>
                <a:latin typeface="Times-Roman"/>
              </a:rPr>
              <a:t>whatisai</a:t>
            </a:r>
            <a:r>
              <a:rPr lang="en-US" altLang="en-US" sz="2000" dirty="0">
                <a:solidFill>
                  <a:srgbClr val="000000"/>
                </a:solidFill>
                <a:latin typeface="Times-Roman"/>
              </a:rPr>
              <a:t>/)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 i="1" dirty="0">
                <a:solidFill>
                  <a:srgbClr val="000000"/>
                </a:solidFill>
                <a:latin typeface="Times-Italic"/>
              </a:rPr>
              <a:t>Q. What is artificial intelligence?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Times-Roman"/>
              </a:rPr>
              <a:t>A. It is the science and engineering of making intelligent machines, especially intelligent computer programs. It is related to the similar task of using computers to understand human intelligence.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 i="1" dirty="0">
                <a:solidFill>
                  <a:srgbClr val="000000"/>
                </a:solidFill>
                <a:latin typeface="Times-Italic"/>
              </a:rPr>
              <a:t>Q. Yes, but what is intelligence?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Times-Roman"/>
              </a:rPr>
              <a:t>A. Intelligence is the computational part of the ability to achieve goals in the world. Varying kinds and degrees of intelligence occur in people, many animals and some machines.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47BDC12-B6B5-A825-E53C-A54DA1538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xmlns="" id="{063B70DC-9949-C064-5F43-2E8F4B732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9785" y="869645"/>
            <a:ext cx="4458335" cy="90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800" spc="-10" dirty="0"/>
              <a:t>Definition</a:t>
            </a:r>
            <a:r>
              <a:rPr sz="5800" spc="-30" dirty="0"/>
              <a:t> </a:t>
            </a:r>
            <a:r>
              <a:rPr sz="5800" spc="-5" dirty="0"/>
              <a:t>of</a:t>
            </a:r>
            <a:r>
              <a:rPr sz="5800" spc="-50" dirty="0"/>
              <a:t> </a:t>
            </a:r>
            <a:r>
              <a:rPr sz="5800" spc="-10" dirty="0"/>
              <a:t>AI</a:t>
            </a:r>
            <a:endParaRPr sz="580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xmlns="" id="{02E3E412-9E9D-A0AA-CF17-51103BC7D369}"/>
              </a:ext>
            </a:extLst>
          </p:cNvPr>
          <p:cNvSpPr txBox="1"/>
          <p:nvPr/>
        </p:nvSpPr>
        <p:spPr>
          <a:xfrm>
            <a:off x="519785" y="1854835"/>
            <a:ext cx="4616450" cy="40366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93345" indent="-228600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  <a:tab pos="1812925" algn="l"/>
              </a:tabLst>
            </a:pPr>
            <a:r>
              <a:rPr sz="2800" spc="25" dirty="0">
                <a:latin typeface="Calibri"/>
                <a:cs typeface="Calibri"/>
              </a:rPr>
              <a:t>“The </a:t>
            </a:r>
            <a:r>
              <a:rPr sz="2800" dirty="0">
                <a:latin typeface="Calibri"/>
                <a:cs typeface="Calibri"/>
              </a:rPr>
              <a:t>art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creating </a:t>
            </a:r>
            <a:r>
              <a:rPr sz="2800" spc="-5" dirty="0">
                <a:latin typeface="Calibri"/>
                <a:cs typeface="Calibri"/>
              </a:rPr>
              <a:t>machines </a:t>
            </a:r>
            <a:r>
              <a:rPr sz="2800" spc="-6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perform</a:t>
            </a:r>
            <a:r>
              <a:rPr sz="2800" spc="-5" dirty="0">
                <a:latin typeface="Calibri"/>
                <a:cs typeface="Calibri"/>
              </a:rPr>
              <a:t> functions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require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intelligence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performed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people”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(Kurzweil,	</a:t>
            </a:r>
            <a:r>
              <a:rPr sz="2800" spc="-5" dirty="0">
                <a:latin typeface="Calibri"/>
                <a:cs typeface="Calibri"/>
              </a:rPr>
              <a:t>1990).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2035810" algn="l"/>
              </a:tabLst>
            </a:pPr>
            <a:r>
              <a:rPr sz="2800" spc="25" dirty="0">
                <a:latin typeface="Calibri"/>
                <a:cs typeface="Calibri"/>
              </a:rPr>
              <a:t>“The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branch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computer </a:t>
            </a:r>
            <a:r>
              <a:rPr sz="2800" spc="-10" dirty="0">
                <a:latin typeface="Calibri"/>
                <a:cs typeface="Calibri"/>
              </a:rPr>
              <a:t> science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concerned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automation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5" dirty="0">
                <a:latin typeface="Calibri"/>
                <a:cs typeface="Calibri"/>
              </a:rPr>
              <a:t>intelligent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behavior.”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(Luger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Stublefield,	</a:t>
            </a:r>
            <a:r>
              <a:rPr sz="2800" spc="-5" dirty="0">
                <a:latin typeface="Calibri"/>
                <a:cs typeface="Calibri"/>
              </a:rPr>
              <a:t>1993)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xmlns="" id="{16D50A8E-D428-4773-7E4C-B749D2014BF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48655" y="1810511"/>
            <a:ext cx="6723888" cy="4430268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xmlns="" id="{ECC8833D-E172-13BC-F544-D1CDA88E3C2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r>
              <a:rPr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3962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1091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Times-Italic</vt:lpstr>
      <vt:lpstr>Times-Roman</vt:lpstr>
      <vt:lpstr>Office Theme</vt:lpstr>
      <vt:lpstr>PowerPoint Presentation</vt:lpstr>
      <vt:lpstr>Course Contents</vt:lpstr>
      <vt:lpstr>Image Processing</vt:lpstr>
      <vt:lpstr>Text Mining</vt:lpstr>
      <vt:lpstr>Applications</vt:lpstr>
      <vt:lpstr>Applications</vt:lpstr>
      <vt:lpstr>Applications</vt:lpstr>
      <vt:lpstr>Definition of AI</vt:lpstr>
      <vt:lpstr>Definition of AI</vt:lpstr>
      <vt:lpstr>Acting Humanly: Turing Test</vt:lpstr>
      <vt:lpstr>Acting Humanly: Turing Test</vt:lpstr>
      <vt:lpstr>Thinking Humanly: Cognitive Modeling</vt:lpstr>
      <vt:lpstr>Thinking Humanly: Cognitive Modeling</vt:lpstr>
      <vt:lpstr>Acting Rationally:</vt:lpstr>
      <vt:lpstr>Acting Rationally: The Rational Agent  Approach</vt:lpstr>
      <vt:lpstr>Thinking Rationally: The “law of thought” approach</vt:lpstr>
      <vt:lpstr>Homework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12</cp:revision>
  <dcterms:modified xsi:type="dcterms:W3CDTF">2025-02-11T06:36:59Z</dcterms:modified>
</cp:coreProperties>
</file>