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54"/>
  </p:notesMasterIdLst>
  <p:sldIdLst>
    <p:sldId id="256" r:id="rId2"/>
    <p:sldId id="257" r:id="rId3"/>
    <p:sldId id="304" r:id="rId4"/>
    <p:sldId id="283" r:id="rId5"/>
    <p:sldId id="301" r:id="rId6"/>
    <p:sldId id="308" r:id="rId7"/>
    <p:sldId id="321" r:id="rId8"/>
    <p:sldId id="309" r:id="rId9"/>
    <p:sldId id="310" r:id="rId10"/>
    <p:sldId id="322" r:id="rId11"/>
    <p:sldId id="280" r:id="rId12"/>
    <p:sldId id="324" r:id="rId13"/>
    <p:sldId id="325" r:id="rId14"/>
    <p:sldId id="326" r:id="rId15"/>
    <p:sldId id="259" r:id="rId16"/>
    <p:sldId id="260" r:id="rId17"/>
    <p:sldId id="287" r:id="rId18"/>
    <p:sldId id="299" r:id="rId19"/>
    <p:sldId id="300" r:id="rId20"/>
    <p:sldId id="312" r:id="rId21"/>
    <p:sldId id="317" r:id="rId22"/>
    <p:sldId id="313" r:id="rId23"/>
    <p:sldId id="318" r:id="rId24"/>
    <p:sldId id="319" r:id="rId25"/>
    <p:sldId id="314" r:id="rId26"/>
    <p:sldId id="315" r:id="rId27"/>
    <p:sldId id="320" r:id="rId28"/>
    <p:sldId id="327" r:id="rId29"/>
    <p:sldId id="328" r:id="rId30"/>
    <p:sldId id="332" r:id="rId31"/>
    <p:sldId id="329" r:id="rId32"/>
    <p:sldId id="335" r:id="rId33"/>
    <p:sldId id="336" r:id="rId34"/>
    <p:sldId id="338" r:id="rId35"/>
    <p:sldId id="330" r:id="rId36"/>
    <p:sldId id="302" r:id="rId37"/>
    <p:sldId id="303" r:id="rId38"/>
    <p:sldId id="305" r:id="rId39"/>
    <p:sldId id="306" r:id="rId40"/>
    <p:sldId id="291" r:id="rId41"/>
    <p:sldId id="333" r:id="rId42"/>
    <p:sldId id="294" r:id="rId43"/>
    <p:sldId id="296" r:id="rId44"/>
    <p:sldId id="265" r:id="rId45"/>
    <p:sldId id="339" r:id="rId46"/>
    <p:sldId id="267" r:id="rId47"/>
    <p:sldId id="334" r:id="rId48"/>
    <p:sldId id="290" r:id="rId49"/>
    <p:sldId id="268" r:id="rId50"/>
    <p:sldId id="269" r:id="rId51"/>
    <p:sldId id="278" r:id="rId52"/>
    <p:sldId id="275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02" autoAdjust="0"/>
    <p:restoredTop sz="94664" autoAdjust="0"/>
  </p:normalViewPr>
  <p:slideViewPr>
    <p:cSldViewPr snapToGrid="0">
      <p:cViewPr>
        <p:scale>
          <a:sx n="64" d="100"/>
          <a:sy n="64" d="100"/>
        </p:scale>
        <p:origin x="-86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1A94B-8B5E-46B2-8171-410A4F90CA68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48A3B-A5A0-44B2-B170-4CF2E6DA5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udytonight.com/data-structures/binary-search-algorithm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x[0] = 0, x[1] = 2, x[2] = 4, x[3] = 6, x[4] = 8, x[5] = 10,</a:t>
            </a:r>
            <a:r>
              <a:rPr lang="en-US" baseline="0" dirty="0" smtClean="0"/>
              <a:t> </a:t>
            </a:r>
            <a:r>
              <a:rPr lang="en-US" dirty="0" smtClean="0"/>
              <a:t>x[6] = 27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48A3B-A5A0-44B2-B170-4CF2E6DA5D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2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48A3B-A5A0-44B2-B170-4CF2E6DA5DE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87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Log2(8)=3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48A3B-A5A0-44B2-B170-4CF2E6DA5DE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08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solidFill>
                  <a:srgbClr val="212529"/>
                </a:solidFill>
                <a:latin typeface="system-ui"/>
              </a:rPr>
              <a:t>Merge </a:t>
            </a:r>
            <a:r>
              <a:rPr lang="en-US" altLang="en-US" dirty="0" smtClean="0">
                <a:solidFill>
                  <a:srgbClr val="212529"/>
                </a:solidFill>
                <a:latin typeface="system-ui"/>
              </a:rPr>
              <a:t>Sort is quite fast, and has a time complexity of</a:t>
            </a:r>
            <a:r>
              <a:rPr lang="en-US" altLang="en-US" dirty="0" smtClean="0">
                <a:solidFill>
                  <a:srgbClr val="212529"/>
                </a:solidFill>
                <a:latin typeface="Arial" pitchFamily="34" charset="0"/>
              </a:rPr>
              <a:t> </a:t>
            </a:r>
            <a:r>
              <a:rPr lang="en-US" altLang="en-US" dirty="0" smtClean="0">
                <a:solidFill>
                  <a:srgbClr val="D63384"/>
                </a:solidFill>
                <a:latin typeface="var(--bs-font-monospace)"/>
              </a:rPr>
              <a:t>O(n*log n)</a:t>
            </a:r>
            <a:r>
              <a:rPr lang="en-US" altLang="en-US" dirty="0" smtClean="0">
                <a:solidFill>
                  <a:srgbClr val="212529"/>
                </a:solidFill>
                <a:latin typeface="system-ui"/>
              </a:rPr>
              <a:t>. It is also a stable sort, which means the "equal" elements are ordered in the same order in the sorted list.</a:t>
            </a:r>
            <a:endParaRPr lang="en-US" altLang="en-US" sz="800" dirty="0">
              <a:latin typeface="Arial" pitchFamily="34" charset="0"/>
            </a:endParaRPr>
          </a:p>
          <a:p>
            <a:endParaRPr lang="en-US" altLang="en-US" dirty="0" smtClean="0">
              <a:solidFill>
                <a:srgbClr val="212529"/>
              </a:solidFill>
              <a:latin typeface="system-ui"/>
            </a:endParaRPr>
          </a:p>
          <a:p>
            <a:r>
              <a:rPr lang="en-US" altLang="en-US" dirty="0" smtClean="0">
                <a:solidFill>
                  <a:srgbClr val="212529"/>
                </a:solidFill>
                <a:latin typeface="system-ui"/>
              </a:rPr>
              <a:t>Here, we will understand why the running time for merge sort is</a:t>
            </a:r>
            <a:r>
              <a:rPr lang="en-US" altLang="en-US" dirty="0" smtClean="0">
                <a:solidFill>
                  <a:srgbClr val="212529"/>
                </a:solidFill>
                <a:latin typeface="Arial" pitchFamily="34" charset="0"/>
              </a:rPr>
              <a:t> </a:t>
            </a:r>
            <a:r>
              <a:rPr lang="en-US" altLang="en-US" dirty="0" smtClean="0">
                <a:solidFill>
                  <a:srgbClr val="D63384"/>
                </a:solidFill>
                <a:latin typeface="var(--bs-font-monospace)"/>
              </a:rPr>
              <a:t>O(n*log n)</a:t>
            </a:r>
            <a:r>
              <a:rPr lang="en-US" altLang="en-US" dirty="0" smtClean="0">
                <a:solidFill>
                  <a:srgbClr val="212529"/>
                </a:solidFill>
                <a:latin typeface="system-ui"/>
              </a:rPr>
              <a:t>.?</a:t>
            </a:r>
            <a:endParaRPr lang="en-US" altLang="en-US" sz="800" dirty="0">
              <a:latin typeface="Arial" pitchFamily="34" charset="0"/>
            </a:endParaRPr>
          </a:p>
          <a:p>
            <a:r>
              <a:rPr lang="en-US" altLang="en-US" dirty="0" smtClean="0">
                <a:solidFill>
                  <a:srgbClr val="212529"/>
                </a:solidFill>
                <a:latin typeface="system-ui"/>
              </a:rPr>
              <a:t>As we have already learned in</a:t>
            </a:r>
            <a:r>
              <a:rPr lang="en-US" altLang="en-US" dirty="0" smtClean="0">
                <a:solidFill>
                  <a:srgbClr val="212529"/>
                </a:solidFill>
                <a:latin typeface="Arial" pitchFamily="34" charset="0"/>
              </a:rPr>
              <a:t> </a:t>
            </a:r>
            <a:r>
              <a:rPr lang="en-US" altLang="en-US" u="sng" dirty="0" smtClean="0">
                <a:solidFill>
                  <a:srgbClr val="4535AA"/>
                </a:solidFill>
                <a:latin typeface="system-ui"/>
                <a:hlinkClick r:id="rId3"/>
              </a:rPr>
              <a:t>Binary Search</a:t>
            </a:r>
            <a:r>
              <a:rPr lang="en-US" altLang="en-US" dirty="0" smtClean="0">
                <a:solidFill>
                  <a:srgbClr val="212529"/>
                </a:solidFill>
                <a:latin typeface="Arial" pitchFamily="34" charset="0"/>
              </a:rPr>
              <a:t> </a:t>
            </a:r>
            <a:r>
              <a:rPr lang="en-US" altLang="en-US" dirty="0" smtClean="0">
                <a:solidFill>
                  <a:srgbClr val="212529"/>
                </a:solidFill>
                <a:latin typeface="system-ui"/>
              </a:rPr>
              <a:t>that whenever we divide a number into half in every step, it can be represented using a logarithmic function, which is</a:t>
            </a:r>
            <a:r>
              <a:rPr lang="en-US" altLang="en-US" dirty="0" smtClean="0">
                <a:solidFill>
                  <a:srgbClr val="212529"/>
                </a:solidFill>
                <a:latin typeface="Arial" pitchFamily="34" charset="0"/>
              </a:rPr>
              <a:t> </a:t>
            </a:r>
            <a:r>
              <a:rPr lang="en-US" altLang="en-US" dirty="0" smtClean="0">
                <a:solidFill>
                  <a:srgbClr val="D63384"/>
                </a:solidFill>
                <a:latin typeface="var(--bs-font-monospace)"/>
              </a:rPr>
              <a:t>log n</a:t>
            </a:r>
            <a:r>
              <a:rPr lang="en-US" altLang="en-US" dirty="0" smtClean="0">
                <a:solidFill>
                  <a:srgbClr val="212529"/>
                </a:solidFill>
                <a:latin typeface="Arial" pitchFamily="34" charset="0"/>
              </a:rPr>
              <a:t> </a:t>
            </a:r>
            <a:r>
              <a:rPr lang="en-US" altLang="en-US" dirty="0" smtClean="0">
                <a:solidFill>
                  <a:srgbClr val="212529"/>
                </a:solidFill>
                <a:latin typeface="system-ui"/>
              </a:rPr>
              <a:t>and the number of steps can be represented by</a:t>
            </a:r>
            <a:r>
              <a:rPr lang="en-US" altLang="en-US" dirty="0" smtClean="0">
                <a:solidFill>
                  <a:srgbClr val="212529"/>
                </a:solidFill>
                <a:latin typeface="Arial" pitchFamily="34" charset="0"/>
              </a:rPr>
              <a:t> </a:t>
            </a:r>
            <a:r>
              <a:rPr lang="en-US" altLang="en-US" dirty="0" smtClean="0">
                <a:solidFill>
                  <a:srgbClr val="D63384"/>
                </a:solidFill>
                <a:latin typeface="var(--bs-font-monospace)"/>
              </a:rPr>
              <a:t>log n + 1</a:t>
            </a:r>
            <a:r>
              <a:rPr lang="en-US" altLang="en-US" dirty="0" smtClean="0">
                <a:solidFill>
                  <a:srgbClr val="212529"/>
                </a:solidFill>
                <a:latin typeface="system-ui"/>
              </a:rPr>
              <a:t>(at most)</a:t>
            </a:r>
            <a:endParaRPr lang="en-US" altLang="en-US" sz="800" dirty="0">
              <a:latin typeface="Arial" pitchFamily="34" charset="0"/>
            </a:endParaRPr>
          </a:p>
          <a:p>
            <a:r>
              <a:rPr lang="en-US" altLang="en-US" dirty="0" smtClean="0">
                <a:solidFill>
                  <a:srgbClr val="212529"/>
                </a:solidFill>
                <a:latin typeface="system-ui"/>
              </a:rPr>
              <a:t>Also, we perform a single step operation to find out the middle of any </a:t>
            </a:r>
            <a:r>
              <a:rPr lang="en-US" altLang="en-US" dirty="0" err="1" smtClean="0">
                <a:solidFill>
                  <a:srgbClr val="212529"/>
                </a:solidFill>
                <a:latin typeface="system-ui"/>
              </a:rPr>
              <a:t>subarray</a:t>
            </a:r>
            <a:r>
              <a:rPr lang="en-US" altLang="en-US" dirty="0" smtClean="0">
                <a:solidFill>
                  <a:srgbClr val="212529"/>
                </a:solidFill>
                <a:latin typeface="system-ui"/>
              </a:rPr>
              <a:t>, i.e.</a:t>
            </a:r>
            <a:r>
              <a:rPr lang="en-US" altLang="en-US" dirty="0" smtClean="0">
                <a:solidFill>
                  <a:srgbClr val="212529"/>
                </a:solidFill>
                <a:latin typeface="Arial" pitchFamily="34" charset="0"/>
              </a:rPr>
              <a:t> </a:t>
            </a:r>
            <a:r>
              <a:rPr lang="en-US" altLang="en-US" dirty="0" smtClean="0">
                <a:solidFill>
                  <a:srgbClr val="D63384"/>
                </a:solidFill>
                <a:latin typeface="var(--bs-font-monospace)"/>
              </a:rPr>
              <a:t>O(1)</a:t>
            </a:r>
            <a:r>
              <a:rPr lang="en-US" altLang="en-US" dirty="0" smtClean="0">
                <a:solidFill>
                  <a:srgbClr val="212529"/>
                </a:solidFill>
                <a:latin typeface="system-ui"/>
              </a:rPr>
              <a:t>.</a:t>
            </a:r>
            <a:endParaRPr lang="en-US" altLang="en-US" sz="800" dirty="0">
              <a:latin typeface="Arial" pitchFamily="34" charset="0"/>
            </a:endParaRPr>
          </a:p>
          <a:p>
            <a:endParaRPr lang="en-US" altLang="en-US" dirty="0" smtClean="0">
              <a:solidFill>
                <a:srgbClr val="212529"/>
              </a:solidFill>
              <a:latin typeface="system-ui"/>
            </a:endParaRPr>
          </a:p>
          <a:p>
            <a:r>
              <a:rPr lang="en-US" altLang="en-US" dirty="0" smtClean="0">
                <a:solidFill>
                  <a:srgbClr val="212529"/>
                </a:solidFill>
                <a:latin typeface="system-ui"/>
              </a:rPr>
              <a:t>And to</a:t>
            </a:r>
            <a:r>
              <a:rPr lang="en-US" altLang="en-US" dirty="0" smtClean="0">
                <a:solidFill>
                  <a:srgbClr val="212529"/>
                </a:solidFill>
                <a:latin typeface="Arial" pitchFamily="34" charset="0"/>
              </a:rPr>
              <a:t> </a:t>
            </a:r>
            <a:r>
              <a:rPr lang="en-US" altLang="en-US" dirty="0" smtClean="0">
                <a:solidFill>
                  <a:srgbClr val="212529"/>
                </a:solidFill>
                <a:latin typeface="system-ui"/>
              </a:rPr>
              <a:t>merge</a:t>
            </a:r>
            <a:r>
              <a:rPr lang="en-US" altLang="en-US" dirty="0" smtClean="0">
                <a:solidFill>
                  <a:srgbClr val="212529"/>
                </a:solidFill>
                <a:latin typeface="Arial" pitchFamily="34" charset="0"/>
              </a:rPr>
              <a:t> </a:t>
            </a:r>
            <a:r>
              <a:rPr lang="en-US" altLang="en-US" dirty="0" smtClean="0">
                <a:solidFill>
                  <a:srgbClr val="212529"/>
                </a:solidFill>
                <a:latin typeface="system-ui"/>
              </a:rPr>
              <a:t>the </a:t>
            </a:r>
            <a:r>
              <a:rPr lang="en-US" altLang="en-US" dirty="0" err="1" smtClean="0">
                <a:solidFill>
                  <a:srgbClr val="212529"/>
                </a:solidFill>
                <a:latin typeface="system-ui"/>
              </a:rPr>
              <a:t>subarrays</a:t>
            </a:r>
            <a:r>
              <a:rPr lang="en-US" altLang="en-US" dirty="0" smtClean="0">
                <a:solidFill>
                  <a:srgbClr val="212529"/>
                </a:solidFill>
                <a:latin typeface="system-ui"/>
              </a:rPr>
              <a:t>, made by dividing the original array of</a:t>
            </a:r>
            <a:r>
              <a:rPr lang="en-US" altLang="en-US" dirty="0" smtClean="0">
                <a:solidFill>
                  <a:srgbClr val="212529"/>
                </a:solidFill>
                <a:latin typeface="Arial" pitchFamily="34" charset="0"/>
              </a:rPr>
              <a:t> </a:t>
            </a:r>
            <a:r>
              <a:rPr lang="en-US" altLang="en-US" dirty="0" smtClean="0">
                <a:solidFill>
                  <a:srgbClr val="D63384"/>
                </a:solidFill>
                <a:latin typeface="var(--bs-font-monospace)"/>
              </a:rPr>
              <a:t>n</a:t>
            </a:r>
            <a:r>
              <a:rPr lang="en-US" altLang="en-US" dirty="0" smtClean="0">
                <a:solidFill>
                  <a:srgbClr val="212529"/>
                </a:solidFill>
                <a:latin typeface="Arial" pitchFamily="34" charset="0"/>
              </a:rPr>
              <a:t> </a:t>
            </a:r>
            <a:r>
              <a:rPr lang="en-US" altLang="en-US" dirty="0" smtClean="0">
                <a:solidFill>
                  <a:srgbClr val="212529"/>
                </a:solidFill>
                <a:latin typeface="system-ui"/>
              </a:rPr>
              <a:t>elements, a running time of</a:t>
            </a:r>
            <a:r>
              <a:rPr lang="en-US" altLang="en-US" dirty="0" smtClean="0">
                <a:solidFill>
                  <a:srgbClr val="212529"/>
                </a:solidFill>
                <a:latin typeface="Arial" pitchFamily="34" charset="0"/>
              </a:rPr>
              <a:t> </a:t>
            </a:r>
            <a:r>
              <a:rPr lang="en-US" altLang="en-US" dirty="0" smtClean="0">
                <a:solidFill>
                  <a:srgbClr val="D63384"/>
                </a:solidFill>
                <a:latin typeface="var(--bs-font-monospace)"/>
              </a:rPr>
              <a:t>O(n)</a:t>
            </a:r>
            <a:r>
              <a:rPr lang="en-US" altLang="en-US" dirty="0" smtClean="0">
                <a:solidFill>
                  <a:srgbClr val="212529"/>
                </a:solidFill>
                <a:latin typeface="Arial" pitchFamily="34" charset="0"/>
              </a:rPr>
              <a:t> </a:t>
            </a:r>
            <a:r>
              <a:rPr lang="en-US" altLang="en-US" dirty="0" smtClean="0">
                <a:solidFill>
                  <a:srgbClr val="212529"/>
                </a:solidFill>
                <a:latin typeface="system-ui"/>
              </a:rPr>
              <a:t>will be required.</a:t>
            </a:r>
            <a:endParaRPr lang="en-US" altLang="en-US" sz="800" dirty="0">
              <a:latin typeface="Arial" pitchFamily="34" charset="0"/>
            </a:endParaRPr>
          </a:p>
          <a:p>
            <a:r>
              <a:rPr lang="en-US" altLang="en-US" dirty="0" smtClean="0">
                <a:solidFill>
                  <a:srgbClr val="212529"/>
                </a:solidFill>
                <a:latin typeface="system-ui"/>
              </a:rPr>
              <a:t>Hence the total time for</a:t>
            </a:r>
            <a:r>
              <a:rPr lang="en-US" altLang="en-US" dirty="0" smtClean="0">
                <a:solidFill>
                  <a:srgbClr val="212529"/>
                </a:solidFill>
                <a:latin typeface="Arial" pitchFamily="34" charset="0"/>
              </a:rPr>
              <a:t> </a:t>
            </a:r>
            <a:r>
              <a:rPr lang="en-US" altLang="en-US" dirty="0" err="1" smtClean="0">
                <a:solidFill>
                  <a:srgbClr val="D63384"/>
                </a:solidFill>
                <a:latin typeface="var(--bs-font-monospace)"/>
              </a:rPr>
              <a:t>mergeSort</a:t>
            </a:r>
            <a:r>
              <a:rPr lang="en-US" altLang="en-US" dirty="0" smtClean="0">
                <a:solidFill>
                  <a:srgbClr val="212529"/>
                </a:solidFill>
                <a:latin typeface="Arial" pitchFamily="34" charset="0"/>
              </a:rPr>
              <a:t> </a:t>
            </a:r>
            <a:r>
              <a:rPr lang="en-US" altLang="en-US" dirty="0" smtClean="0">
                <a:solidFill>
                  <a:srgbClr val="212529"/>
                </a:solidFill>
                <a:latin typeface="system-ui"/>
              </a:rPr>
              <a:t>function will become</a:t>
            </a:r>
            <a:r>
              <a:rPr lang="en-US" altLang="en-US" dirty="0" smtClean="0">
                <a:solidFill>
                  <a:srgbClr val="212529"/>
                </a:solidFill>
                <a:latin typeface="Arial" pitchFamily="34" charset="0"/>
              </a:rPr>
              <a:t> </a:t>
            </a:r>
            <a:r>
              <a:rPr lang="en-US" altLang="en-US" dirty="0" smtClean="0">
                <a:solidFill>
                  <a:srgbClr val="D63384"/>
                </a:solidFill>
                <a:latin typeface="var(--bs-font-monospace)"/>
              </a:rPr>
              <a:t>n(log n + 1)</a:t>
            </a:r>
            <a:r>
              <a:rPr lang="en-US" altLang="en-US" dirty="0" smtClean="0">
                <a:solidFill>
                  <a:srgbClr val="212529"/>
                </a:solidFill>
                <a:latin typeface="system-ui"/>
              </a:rPr>
              <a:t>, which gives us a time complexity of</a:t>
            </a:r>
            <a:r>
              <a:rPr lang="en-US" altLang="en-US" dirty="0" smtClean="0">
                <a:solidFill>
                  <a:srgbClr val="212529"/>
                </a:solidFill>
                <a:latin typeface="Arial" pitchFamily="34" charset="0"/>
              </a:rPr>
              <a:t> </a:t>
            </a:r>
            <a:r>
              <a:rPr lang="en-US" altLang="en-US" dirty="0" smtClean="0">
                <a:solidFill>
                  <a:srgbClr val="D63384"/>
                </a:solidFill>
                <a:latin typeface="var(--bs-font-monospace)"/>
              </a:rPr>
              <a:t>O(n*log n)</a:t>
            </a:r>
            <a:r>
              <a:rPr lang="en-US" altLang="en-US" dirty="0" smtClean="0">
                <a:solidFill>
                  <a:srgbClr val="212529"/>
                </a:solidFill>
                <a:latin typeface="system-ui"/>
              </a:rPr>
              <a:t>.</a:t>
            </a:r>
            <a:endParaRPr lang="en-US" altLang="en-US" sz="800" dirty="0">
              <a:latin typeface="Arial" pitchFamily="34" charset="0"/>
            </a:endParaRPr>
          </a:p>
          <a:p>
            <a:endParaRPr lang="en-US" altLang="en-US" dirty="0" smtClean="0">
              <a:latin typeface="Arial" pitchFamily="34" charset="0"/>
            </a:endParaRPr>
          </a:p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20"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29131" indent="-280435" defTabSz="92232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21740" indent="-224348" defTabSz="92232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570436" indent="-224348" defTabSz="92232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19132" indent="-224348" defTabSz="92232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467828" indent="-224348" defTabSz="92232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16525" indent="-224348" defTabSz="92232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365221" indent="-224348" defTabSz="92232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13917" indent="-224348" defTabSz="92232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9DAD4C4C-16A7-4A8D-AC34-A8953BD599B4}" type="slidenum">
              <a:rPr lang="en-US" altLang="en-US" sz="1000" b="0"/>
              <a:pPr/>
              <a:t>34</a:t>
            </a:fld>
            <a:endParaRPr lang="en-US" altLang="en-US" sz="1000" b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"Hello World !!!"</a:t>
            </a:r>
            <a:r>
              <a:rPr lang="en-US" dirty="0" smtClean="0"/>
              <a:t> is printed </a:t>
            </a:r>
            <a:r>
              <a:rPr lang="en-US" b="1" dirty="0" smtClean="0"/>
              <a:t>twice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i grows exponentially (i² each time)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i.e</a:t>
            </a:r>
            <a:r>
              <a:rPr lang="en-US" baseline="0" dirty="0" smtClean="0"/>
              <a:t> </a:t>
            </a:r>
            <a:r>
              <a:rPr lang="en-US" dirty="0" smtClean="0"/>
              <a:t>2</a:t>
            </a:r>
            <a:r>
              <a:rPr lang="en-US" dirty="0" smtClean="0"/>
              <a:t>, 4, 16, ...</a:t>
            </a:r>
          </a:p>
          <a:p>
            <a:r>
              <a:rPr lang="en-US" dirty="0" smtClean="0"/>
              <a:t>Growth rate: </a:t>
            </a:r>
            <a:r>
              <a:rPr lang="en-US" b="1" dirty="0" smtClean="0"/>
              <a:t>O(log </a:t>
            </a:r>
            <a:r>
              <a:rPr lang="en-US" b="1" dirty="0" err="1" smtClean="0"/>
              <a:t>log</a:t>
            </a:r>
            <a:r>
              <a:rPr lang="en-US" b="1" dirty="0" smtClean="0"/>
              <a:t> n)</a:t>
            </a:r>
            <a:r>
              <a:rPr lang="en-US" dirty="0" smtClean="0"/>
              <a:t>, because i is squared in each step.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48A3B-A5A0-44B2-B170-4CF2E6DA5DE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645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E.g. If the array’s length is 8, then we the while loop will execute 3 times because </a:t>
            </a:r>
            <a:r>
              <a:rPr lang="en-US" dirty="0" smtClean="0"/>
              <a:t>log</a:t>
            </a:r>
            <a:r>
              <a:rPr lang="en-US" baseline="-25000" dirty="0" smtClean="0">
                <a:effectLst/>
              </a:rPr>
              <a:t>2</a:t>
            </a:r>
            <a:r>
              <a:rPr lang="en-US" dirty="0" smtClean="0"/>
              <a:t>(8) = 3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48A3B-A5A0-44B2-B170-4CF2E6DA5DE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524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44649B-0EB5-447A-9F1F-971FAE7A566E}" type="slidenum">
              <a:rPr lang="en-US"/>
              <a:pPr/>
              <a:t>40</a:t>
            </a:fld>
            <a:endParaRPr lang="en-US"/>
          </a:p>
        </p:txBody>
      </p:sp>
      <p:sp>
        <p:nvSpPr>
          <p:cNvPr id="30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917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Best case : ascending ,no swap</a:t>
            </a:r>
            <a:r>
              <a:rPr lang="en-US" baseline="0" dirty="0" smtClean="0"/>
              <a:t> ,n-1 comparison  -&gt; o(n)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Worst case : descending , n-1 swap </a:t>
            </a:r>
            <a:r>
              <a:rPr lang="en-US" dirty="0" smtClean="0"/>
              <a:t> , n-1</a:t>
            </a:r>
            <a:r>
              <a:rPr lang="en-US" baseline="0" dirty="0" smtClean="0"/>
              <a:t> comparison  -&gt; o(n) : n(n-2)/2  -&gt; o(n^2)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48A3B-A5A0-44B2-B170-4CF2E6DA5DE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066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CA2112-0B38-4E6C-80EB-0BE42AAFABDF}" type="slidenum">
              <a:rPr lang="en-US"/>
              <a:pPr/>
              <a:t>43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b="1" dirty="0" smtClean="0"/>
              <a:t>Best-Case Time Complexity:</a:t>
            </a:r>
            <a:r>
              <a:rPr lang="en-US" dirty="0" smtClean="0"/>
              <a:t> O(n). The array is already sorted. </a:t>
            </a:r>
          </a:p>
          <a:p>
            <a:r>
              <a:rPr lang="en-US" b="1" dirty="0" smtClean="0"/>
              <a:t>Average Time Complexity:</a:t>
            </a:r>
            <a:r>
              <a:rPr lang="en-US" dirty="0" smtClean="0"/>
              <a:t> O(n²)</a:t>
            </a:r>
            <a:endParaRPr lang="en-US" b="1" dirty="0" smtClean="0"/>
          </a:p>
          <a:p>
            <a:r>
              <a:rPr lang="en-US" b="1" dirty="0" smtClean="0"/>
              <a:t>Worst-Case Time Complexity:</a:t>
            </a:r>
            <a:r>
              <a:rPr lang="en-US" dirty="0" smtClean="0"/>
              <a:t> O(n²) (</a:t>
            </a:r>
            <a:r>
              <a:rPr lang="en-US" altLang="en-US" dirty="0" smtClean="0"/>
              <a:t>The array is in reverse sorted order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32685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947680-FC3E-4EB5-B684-0A643A7E58F9}" type="slidenum">
              <a:rPr lang="en-US"/>
              <a:pPr/>
              <a:t>46</a:t>
            </a:fld>
            <a:endParaRPr lang="en-US"/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152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b="1" dirty="0" smtClean="0"/>
              <a:t>Best case: O(n)</a:t>
            </a:r>
            <a:r>
              <a:rPr lang="en-US" dirty="0" smtClean="0"/>
              <a:t>, If the list is already sorted, where n is the number of elements in the list.</a:t>
            </a:r>
          </a:p>
          <a:p>
            <a:pPr fontAlgn="base"/>
            <a:r>
              <a:rPr lang="en-US" b="1" dirty="0" smtClean="0"/>
              <a:t>Average case: O(n</a:t>
            </a:r>
            <a:r>
              <a:rPr lang="en-US" b="1" baseline="30000" dirty="0" smtClean="0"/>
              <a:t>2</a:t>
            </a:r>
            <a:r>
              <a:rPr lang="en-US" b="1" dirty="0" smtClean="0"/>
              <a:t>)</a:t>
            </a:r>
            <a:r>
              <a:rPr lang="en-US" dirty="0" smtClean="0"/>
              <a:t>, If the list is randomly ordered</a:t>
            </a:r>
          </a:p>
          <a:p>
            <a:pPr fontAlgn="base"/>
            <a:r>
              <a:rPr lang="en-US" b="1" dirty="0" smtClean="0"/>
              <a:t>Worst case: O(n</a:t>
            </a:r>
            <a:r>
              <a:rPr lang="en-US" b="1" baseline="30000" dirty="0" smtClean="0"/>
              <a:t>2</a:t>
            </a:r>
            <a:r>
              <a:rPr lang="en-US" b="1" dirty="0" smtClean="0"/>
              <a:t>)</a:t>
            </a:r>
            <a:r>
              <a:rPr lang="en-US" dirty="0" smtClean="0"/>
              <a:t>, If the list is in reverse order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48A3B-A5A0-44B2-B170-4CF2E6DA5DE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20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48A3B-A5A0-44B2-B170-4CF2E6DA5D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956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36BDBF-EE2B-4CB4-86E1-8CC748562E40}" type="slidenum">
              <a:rPr lang="en-US"/>
              <a:pPr/>
              <a:t>49</a:t>
            </a:fld>
            <a:endParaRPr lang="en-US"/>
          </a:p>
        </p:txBody>
      </p:sp>
      <p:sp>
        <p:nvSpPr>
          <p:cNvPr id="30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927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8631C7-F37F-4412-B8AD-92D3BB456349}" type="slidenum">
              <a:rPr lang="en-US"/>
              <a:pPr/>
              <a:t>50</a:t>
            </a:fld>
            <a:endParaRPr lang="en-US"/>
          </a:p>
        </p:txBody>
      </p:sp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730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9AABEBC-0C04-46DF-B87A-9720E0F3F8F0}" type="slidenum">
              <a:rPr lang="en-US"/>
              <a:pPr/>
              <a:t>51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For an array of size </a:t>
            </a:r>
            <a:r>
              <a:rPr lang="en-US" b="1" dirty="0" smtClean="0"/>
              <a:t>N</a:t>
            </a:r>
            <a:r>
              <a:rPr lang="en-US" dirty="0" smtClean="0"/>
              <a:t>, the first pass requires </a:t>
            </a:r>
            <a:r>
              <a:rPr lang="en-US" b="1" dirty="0" smtClean="0"/>
              <a:t>N-1</a:t>
            </a:r>
            <a:r>
              <a:rPr lang="en-US" dirty="0" smtClean="0"/>
              <a:t> comparisons, the second pass requires </a:t>
            </a:r>
            <a:r>
              <a:rPr lang="en-US" b="1" dirty="0" smtClean="0"/>
              <a:t>N-2</a:t>
            </a:r>
            <a:r>
              <a:rPr lang="en-US" dirty="0" smtClean="0"/>
              <a:t>, and so </a:t>
            </a:r>
            <a:r>
              <a:rPr lang="en-US" dirty="0" err="1" smtClean="0"/>
              <a:t>on.This</a:t>
            </a:r>
            <a:r>
              <a:rPr lang="en-US" dirty="0" smtClean="0"/>
              <a:t> results in the sum: (N−1)+(N−2)+(N−3)+...+2+1=N(N−1)/2.</a:t>
            </a:r>
            <a:r>
              <a:rPr lang="en-US" baseline="0" dirty="0" smtClean="0"/>
              <a:t> </a:t>
            </a:r>
            <a:r>
              <a:rPr lang="en-US" dirty="0" smtClean="0"/>
              <a:t>Since </a:t>
            </a:r>
            <a:r>
              <a:rPr lang="en-US" b="1" dirty="0" smtClean="0"/>
              <a:t>N² grows faster than N</a:t>
            </a:r>
            <a:r>
              <a:rPr lang="en-US" dirty="0" smtClean="0"/>
              <a:t>, we simplify this to </a:t>
            </a:r>
            <a:r>
              <a:rPr lang="en-US" b="1" dirty="0" smtClean="0"/>
              <a:t>O(N²)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99052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3382C2-971A-4A77-B229-F3B1FE2DD0E8}" type="slidenum">
              <a:rPr lang="en-US"/>
              <a:pPr/>
              <a:t>52</a:t>
            </a:fld>
            <a:endParaRPr lang="en-US"/>
          </a:p>
        </p:txBody>
      </p:sp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b="1" dirty="0" smtClean="0"/>
              <a:t>Best-case:</a:t>
            </a:r>
            <a:r>
              <a:rPr lang="en-US" dirty="0" smtClean="0"/>
              <a:t> O(n</a:t>
            </a:r>
            <a:r>
              <a:rPr lang="en-US" baseline="30000" dirty="0" smtClean="0"/>
              <a:t>2</a:t>
            </a:r>
            <a:r>
              <a:rPr lang="en-US" dirty="0" smtClean="0"/>
              <a:t>), best case occurs when the array is already sorted. </a:t>
            </a:r>
          </a:p>
          <a:p>
            <a:pPr fontAlgn="base"/>
            <a:r>
              <a:rPr lang="en-US" b="1" dirty="0" smtClean="0"/>
              <a:t>Average-case:</a:t>
            </a:r>
            <a:r>
              <a:rPr lang="en-US" dirty="0" smtClean="0"/>
              <a:t> O(n</a:t>
            </a:r>
            <a:r>
              <a:rPr lang="en-US" baseline="30000" dirty="0" smtClean="0"/>
              <a:t>2</a:t>
            </a:r>
            <a:r>
              <a:rPr lang="en-US" dirty="0" smtClean="0"/>
              <a:t>), the average case arises when the elements of the array are in a disordered or random order, without a clear ascending or descending pattern.</a:t>
            </a:r>
          </a:p>
          <a:p>
            <a:pPr fontAlgn="base"/>
            <a:r>
              <a:rPr lang="en-US" b="1" dirty="0" smtClean="0"/>
              <a:t>Worst-case:</a:t>
            </a:r>
            <a:r>
              <a:rPr lang="en-US" dirty="0" smtClean="0"/>
              <a:t> O(n</a:t>
            </a:r>
            <a:r>
              <a:rPr lang="en-US" baseline="30000" dirty="0" smtClean="0"/>
              <a:t>2</a:t>
            </a:r>
            <a:r>
              <a:rPr lang="en-US" dirty="0" smtClean="0"/>
              <a:t>), The worst-case scenario arises when we need to sort an array in ascending order, but the array is initially in descending order.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116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48A3B-A5A0-44B2-B170-4CF2E6DA5D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87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deallocating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memory can lead to memory leaks, causing performance issues and even crashing your program.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48A3B-A5A0-44B2-B170-4CF2E6DA5D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47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above expression can be described as a function </a:t>
            </a:r>
            <a:r>
              <a:rPr lang="en-US" dirty="0" smtClean="0"/>
              <a:t>f(n)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belongs to the set </a:t>
            </a:r>
            <a:r>
              <a:rPr lang="en-US" dirty="0" smtClean="0"/>
              <a:t>O(g(n))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if there exists a positive constant </a:t>
            </a:r>
            <a:r>
              <a:rPr lang="en-US" dirty="0" smtClean="0"/>
              <a:t>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such that it lies between </a:t>
            </a:r>
            <a:r>
              <a:rPr lang="en-US" dirty="0" smtClean="0"/>
              <a:t>0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dirty="0" smtClean="0"/>
              <a:t>cg(n)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for sufficiently large </a:t>
            </a:r>
            <a:r>
              <a:rPr lang="en-US" dirty="0" smtClean="0"/>
              <a:t>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f(n)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represents the function being analyzed, typically the algorithm’s time complexity.</a:t>
            </a:r>
          </a:p>
          <a:p>
            <a:pPr fontAlgn="base"/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g(n)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represents a specific function that bounds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f(n)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C, C1​,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 are constants.</a:t>
            </a:r>
          </a:p>
          <a:p>
            <a:pPr fontAlgn="base"/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sz="1200" b="1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 is the minimum input size beyond which the inequality holds.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48A3B-A5A0-44B2-B170-4CF2E6DA5D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57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above expression can be described as a function f(n) belongs to the set Ω(g(n)) if there exists a positive constant c such that it lies above cg(n), for sufficiently large 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any value of n, the minimum time required by the algorithm is given by Omega Ω(g(n)).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48A3B-A5A0-44B2-B170-4CF2E6DA5DE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34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above expression can be described as a function f(n) belongs to the set Θ(g(n)) if there exist positive constants c</a:t>
            </a:r>
            <a:r>
              <a:rPr lang="en-US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c</a:t>
            </a:r>
            <a:r>
              <a:rPr lang="en-US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such that it can be sandwiched between c</a:t>
            </a:r>
            <a:r>
              <a:rPr lang="en-US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g(n) and c</a:t>
            </a:r>
            <a:r>
              <a:rPr lang="en-US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g(n), for sufficiently large n.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a function f(n) lies anywhere in between c</a:t>
            </a:r>
            <a:r>
              <a:rPr lang="en-US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g(n) and c</a:t>
            </a:r>
            <a:r>
              <a:rPr lang="en-US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g(n) for all n ≥ n0, then f(n) is said to be asymptotically tight bound.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48A3B-A5A0-44B2-B170-4CF2E6DA5DE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92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48A3B-A5A0-44B2-B170-4CF2E6DA5DE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89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48A3B-A5A0-44B2-B170-4CF2E6DA5DE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33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0940-8D91-4655-8A8A-34873B3E090A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F8C17C0-B62F-4F0D-90D5-C8F14DFE4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0940-8D91-4655-8A8A-34873B3E090A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F8C17C0-B62F-4F0D-90D5-C8F14DFE4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20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0940-8D91-4655-8A8A-34873B3E090A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F8C17C0-B62F-4F0D-90D5-C8F14DFE470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4682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0940-8D91-4655-8A8A-34873B3E090A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F8C17C0-B62F-4F0D-90D5-C8F14DFE4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58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0940-8D91-4655-8A8A-34873B3E090A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F8C17C0-B62F-4F0D-90D5-C8F14DFE470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0930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0940-8D91-4655-8A8A-34873B3E090A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F8C17C0-B62F-4F0D-90D5-C8F14DFE4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17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0940-8D91-4655-8A8A-34873B3E090A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17C0-B62F-4F0D-90D5-C8F14DFE4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94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0940-8D91-4655-8A8A-34873B3E090A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17C0-B62F-4F0D-90D5-C8F14DFE4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82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084" y="100013"/>
            <a:ext cx="109728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7784" y="1214439"/>
            <a:ext cx="53848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55784" y="1214439"/>
            <a:ext cx="53848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7D2EA8-3802-4069-847A-5B88A59FEA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014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0940-8D91-4655-8A8A-34873B3E090A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17C0-B62F-4F0D-90D5-C8F14DFE4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40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0940-8D91-4655-8A8A-34873B3E090A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F8C17C0-B62F-4F0D-90D5-C8F14DFE4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2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0940-8D91-4655-8A8A-34873B3E090A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F8C17C0-B62F-4F0D-90D5-C8F14DFE4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7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0940-8D91-4655-8A8A-34873B3E090A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F8C17C0-B62F-4F0D-90D5-C8F14DFE4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71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0940-8D91-4655-8A8A-34873B3E090A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17C0-B62F-4F0D-90D5-C8F14DFE4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88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0940-8D91-4655-8A8A-34873B3E090A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17C0-B62F-4F0D-90D5-C8F14DFE4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25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0940-8D91-4655-8A8A-34873B3E090A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17C0-B62F-4F0D-90D5-C8F14DFE4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89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0940-8D91-4655-8A8A-34873B3E090A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F8C17C0-B62F-4F0D-90D5-C8F14DFE4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9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B0940-8D91-4655-8A8A-34873B3E090A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F8C17C0-B62F-4F0D-90D5-C8F14DFE4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32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31.wmf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8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30.wmf"/><Relationship Id="rId5" Type="http://schemas.openxmlformats.org/officeDocument/2006/relationships/image" Target="../media/image27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29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41.wmf"/><Relationship Id="rId5" Type="http://schemas.openxmlformats.org/officeDocument/2006/relationships/image" Target="../media/image38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40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9156319" cy="898301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60470" y="4712984"/>
            <a:ext cx="2150212" cy="1126283"/>
          </a:xfrm>
        </p:spPr>
        <p:txBody>
          <a:bodyPr/>
          <a:lstStyle/>
          <a:p>
            <a:r>
              <a:rPr lang="en-US" dirty="0" err="1" smtClean="0"/>
              <a:t>Qurra-tul-ann</a:t>
            </a:r>
            <a:endParaRPr lang="en-US" dirty="0" smtClean="0"/>
          </a:p>
          <a:p>
            <a:r>
              <a:rPr lang="en-US" dirty="0" smtClean="0"/>
              <a:t>Lecturer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85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i</a:t>
            </a:r>
            <a:r>
              <a:rPr lang="en-US" sz="2000" dirty="0" err="1"/>
              <a:t>nt</a:t>
            </a:r>
            <a:r>
              <a:rPr lang="en-US" sz="2000" dirty="0"/>
              <a:t> main() {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arr</a:t>
            </a:r>
            <a:r>
              <a:rPr lang="en-US" sz="2000" dirty="0"/>
              <a:t>[10] = {1, 2, 3, 4, 5}; 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int</a:t>
            </a:r>
            <a:r>
              <a:rPr lang="en-US" sz="2000" dirty="0"/>
              <a:t> size = 5; </a:t>
            </a:r>
            <a:r>
              <a:rPr lang="en-US" sz="2000" dirty="0" smtClean="0"/>
              <a:t>   // </a:t>
            </a:r>
            <a:r>
              <a:rPr lang="en-US" sz="2000" dirty="0"/>
              <a:t>Current size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int</a:t>
            </a:r>
            <a:r>
              <a:rPr lang="en-US" sz="2000" dirty="0"/>
              <a:t> position = 2; // Delete element at index 2 (value = 3)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deleteElement</a:t>
            </a:r>
            <a:r>
              <a:rPr lang="en-US" sz="2000" dirty="0"/>
              <a:t>(</a:t>
            </a:r>
            <a:r>
              <a:rPr lang="en-US" sz="2000" dirty="0" err="1"/>
              <a:t>arr</a:t>
            </a:r>
            <a:r>
              <a:rPr lang="en-US" sz="2000" dirty="0"/>
              <a:t>, size, position);</a:t>
            </a:r>
          </a:p>
          <a:p>
            <a:pPr marL="0" indent="0">
              <a:buNone/>
            </a:pPr>
            <a:r>
              <a:rPr lang="en-US" sz="2000" dirty="0"/>
              <a:t>    return 0;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4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2-D Array</a:t>
            </a:r>
            <a:endParaRPr lang="en-US" b="1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4" t="23689" r="102" b="-330"/>
          <a:stretch/>
        </p:blipFill>
        <p:spPr bwMode="auto">
          <a:xfrm>
            <a:off x="2452914" y="2874827"/>
            <a:ext cx="8316685" cy="2844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438399" y="1602992"/>
            <a:ext cx="83021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dimensional (2D) array is also known as matrix.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matrix can be represented as a table of rows and columns. </a:t>
            </a:r>
          </a:p>
        </p:txBody>
      </p:sp>
    </p:spTree>
    <p:extLst>
      <p:ext uri="{BB962C8B-B14F-4D97-AF65-F5344CB8AC3E}">
        <p14:creationId xmlns:p14="http://schemas.microsoft.com/office/powerpoint/2010/main" val="311863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0850" y="650045"/>
            <a:ext cx="8911687" cy="1280890"/>
          </a:xfrm>
        </p:spPr>
        <p:txBody>
          <a:bodyPr/>
          <a:lstStyle/>
          <a:p>
            <a:pPr algn="ctr"/>
            <a:r>
              <a:rPr lang="en-US" b="1" dirty="0" smtClean="0"/>
              <a:t>Display  a matrix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62743"/>
            <a:ext cx="8915400" cy="515257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300" dirty="0"/>
              <a:t>#include &lt;</a:t>
            </a:r>
            <a:r>
              <a:rPr lang="en-US" sz="2300" dirty="0" err="1"/>
              <a:t>iostream</a:t>
            </a:r>
            <a:r>
              <a:rPr lang="en-US" sz="2300" dirty="0"/>
              <a:t>&gt;</a:t>
            </a:r>
          </a:p>
          <a:p>
            <a:pPr marL="0" indent="0">
              <a:buNone/>
            </a:pPr>
            <a:r>
              <a:rPr lang="en-US" sz="2300" dirty="0"/>
              <a:t>using namespace </a:t>
            </a:r>
            <a:r>
              <a:rPr lang="en-US" sz="2300" dirty="0" err="1"/>
              <a:t>std</a:t>
            </a:r>
            <a:r>
              <a:rPr lang="en-US" sz="2300" dirty="0"/>
              <a:t>;</a:t>
            </a:r>
          </a:p>
          <a:p>
            <a:pPr marL="0" indent="0">
              <a:buNone/>
            </a:pPr>
            <a:r>
              <a:rPr lang="en-US" sz="2300" dirty="0" err="1"/>
              <a:t>int</a:t>
            </a:r>
            <a:r>
              <a:rPr lang="en-US" sz="2300" dirty="0"/>
              <a:t> main() {	</a:t>
            </a:r>
          </a:p>
          <a:p>
            <a:pPr marL="0" indent="0">
              <a:buNone/>
            </a:pPr>
            <a:r>
              <a:rPr lang="en-US" sz="2300" dirty="0" err="1"/>
              <a:t>int</a:t>
            </a:r>
            <a:r>
              <a:rPr lang="en-US" sz="2300" dirty="0"/>
              <a:t> x[3][3]={{3,4,5},	</a:t>
            </a:r>
          </a:p>
          <a:p>
            <a:pPr marL="0" indent="0">
              <a:buNone/>
            </a:pPr>
            <a:r>
              <a:rPr lang="en-US" sz="2300" dirty="0"/>
              <a:t>                    {6,7,8},	</a:t>
            </a:r>
          </a:p>
          <a:p>
            <a:pPr marL="0" indent="0">
              <a:buNone/>
            </a:pPr>
            <a:r>
              <a:rPr lang="en-US" sz="2300" dirty="0"/>
              <a:t>                    {9,1,2}};	</a:t>
            </a:r>
          </a:p>
          <a:p>
            <a:pPr marL="0" indent="0">
              <a:buNone/>
            </a:pPr>
            <a:r>
              <a:rPr lang="en-US" sz="2300" dirty="0"/>
              <a:t>	for(</a:t>
            </a:r>
            <a:r>
              <a:rPr lang="en-US" sz="2300" dirty="0" err="1"/>
              <a:t>int</a:t>
            </a:r>
            <a:r>
              <a:rPr lang="en-US" sz="2300" dirty="0"/>
              <a:t> i = 0; i&lt; 3; i++)</a:t>
            </a:r>
          </a:p>
          <a:p>
            <a:pPr marL="0" indent="0">
              <a:buNone/>
            </a:pPr>
            <a:r>
              <a:rPr lang="en-US" sz="2300" dirty="0"/>
              <a:t>	{		   </a:t>
            </a:r>
          </a:p>
          <a:p>
            <a:pPr marL="0" indent="0">
              <a:buNone/>
            </a:pPr>
            <a:r>
              <a:rPr lang="en-US" sz="2300" dirty="0"/>
              <a:t>            for(</a:t>
            </a:r>
            <a:r>
              <a:rPr lang="en-US" sz="2300" dirty="0" err="1"/>
              <a:t>int</a:t>
            </a:r>
            <a:r>
              <a:rPr lang="en-US" sz="2300" dirty="0"/>
              <a:t> j = 0; j&lt; 3; j++)	</a:t>
            </a:r>
          </a:p>
          <a:p>
            <a:pPr marL="0" indent="0">
              <a:buNone/>
            </a:pPr>
            <a:r>
              <a:rPr lang="en-US" sz="2300" dirty="0"/>
              <a:t>         	  {		    </a:t>
            </a:r>
          </a:p>
          <a:p>
            <a:pPr marL="0" indent="0">
              <a:buNone/>
            </a:pPr>
            <a:r>
              <a:rPr lang="en-US" sz="2300" dirty="0"/>
              <a:t>                          </a:t>
            </a:r>
            <a:r>
              <a:rPr lang="en-US" sz="2300" dirty="0" err="1"/>
              <a:t>cout</a:t>
            </a:r>
            <a:r>
              <a:rPr lang="en-US" sz="2300" dirty="0"/>
              <a:t>&lt;&lt;x[i][j];		</a:t>
            </a:r>
          </a:p>
          <a:p>
            <a:pPr marL="0" indent="0">
              <a:buNone/>
            </a:pPr>
            <a:r>
              <a:rPr lang="en-US" sz="2300" dirty="0"/>
              <a:t>     </a:t>
            </a:r>
            <a:r>
              <a:rPr lang="en-US" sz="2300" dirty="0" smtClean="0"/>
              <a:t>               </a:t>
            </a:r>
            <a:r>
              <a:rPr lang="en-US" sz="2300" dirty="0"/>
              <a:t>}		  </a:t>
            </a:r>
          </a:p>
          <a:p>
            <a:pPr marL="0" indent="0">
              <a:buNone/>
            </a:pPr>
            <a:r>
              <a:rPr lang="en-US" sz="2300" dirty="0"/>
              <a:t>                    </a:t>
            </a:r>
            <a:r>
              <a:rPr lang="en-US" sz="2300" dirty="0" err="1"/>
              <a:t>cout</a:t>
            </a:r>
            <a:r>
              <a:rPr lang="en-US" sz="2300" dirty="0"/>
              <a:t>&lt;&lt;"\n";</a:t>
            </a:r>
          </a:p>
          <a:p>
            <a:pPr marL="0" indent="0">
              <a:buNone/>
            </a:pPr>
            <a:r>
              <a:rPr lang="en-US" sz="2300" dirty="0"/>
              <a:t>    </a:t>
            </a:r>
            <a:r>
              <a:rPr lang="en-US" sz="2300" dirty="0" smtClean="0"/>
              <a:t>     }</a:t>
            </a:r>
          </a:p>
          <a:p>
            <a:pPr marL="0" indent="0">
              <a:buNone/>
            </a:pPr>
            <a:r>
              <a:rPr lang="en-US" sz="2300" dirty="0" smtClean="0"/>
              <a:t>}</a:t>
            </a:r>
            <a:endParaRPr lang="en-US" sz="23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89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509" y="50820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Sparse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9509" y="1086928"/>
            <a:ext cx="9722991" cy="416747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a matrix in which most of the elements are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zero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To efficiently store and manipulate a sparse matrix, we use a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compressed storage format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such as a 3-column representation (row, column, value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to use Sparse Matrix instead of simple matrix ?</a:t>
            </a:r>
            <a:endParaRPr 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Storage: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lesser non-zero elements than zeros and thus lesser memory can be used to store only those elements.</a:t>
            </a:r>
          </a:p>
          <a:p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Computing time: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Computing time can be saved by logically designing a data structure traversing only non-zero elements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is used to represent a sparse matrix in which there are three rows named as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Row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of row, where non-zero element is located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Column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of column, where non-zero element is located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Value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of the non zero element located at index – (row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column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6"/>
          <a:stretch/>
        </p:blipFill>
        <p:spPr bwMode="auto">
          <a:xfrm>
            <a:off x="2683239" y="5076825"/>
            <a:ext cx="3717689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1"/>
          <a:stretch/>
        </p:blipFill>
        <p:spPr bwMode="auto">
          <a:xfrm>
            <a:off x="9069049" y="4019908"/>
            <a:ext cx="2945870" cy="2838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418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7210" y="232224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EXAMPLE: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4971" y="1248229"/>
            <a:ext cx="5408105" cy="52831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 () {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a[10][10] = { {0, 0, 9} , {5, 0, 8} , {7, 0, 0} };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i, j, count = 0;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row = 3, col = 3;</a:t>
            </a:r>
          </a:p>
          <a:p>
            <a:pPr marL="0" indent="0">
              <a:buNone/>
            </a:pPr>
            <a:r>
              <a:rPr lang="en-US" dirty="0"/>
              <a:t>   for (i = 0; i &lt; row; ++i) {</a:t>
            </a:r>
          </a:p>
          <a:p>
            <a:pPr marL="0" indent="0">
              <a:buNone/>
            </a:pPr>
            <a:r>
              <a:rPr lang="en-US" dirty="0"/>
              <a:t>      for (j = 0; j &lt; col; ++j){</a:t>
            </a:r>
          </a:p>
          <a:p>
            <a:pPr marL="0" indent="0">
              <a:buNone/>
            </a:pPr>
            <a:r>
              <a:rPr lang="en-US" dirty="0"/>
              <a:t>         if (a[i][j] == 0)</a:t>
            </a:r>
          </a:p>
          <a:p>
            <a:pPr marL="0" indent="0">
              <a:buNone/>
            </a:pPr>
            <a:r>
              <a:rPr lang="en-US" dirty="0"/>
              <a:t>         count++;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1449237"/>
            <a:ext cx="4856110" cy="51112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&lt;&lt;"The matrix is:"&lt;&lt;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for (i = 0; i &lt; row; ++i) {</a:t>
            </a:r>
          </a:p>
          <a:p>
            <a:pPr marL="0" indent="0">
              <a:buNone/>
            </a:pPr>
            <a:r>
              <a:rPr lang="en-US" dirty="0"/>
              <a:t>      for (j = 0; j &lt; col; ++j) {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cout</a:t>
            </a:r>
            <a:r>
              <a:rPr lang="en-US" dirty="0"/>
              <a:t>&lt;&lt;a[i][j]&lt;&lt;" ";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&lt;&lt;"The number of zeros in the matrix are "&lt;&lt; count 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if (count &gt; ((row * col)/ 2))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&lt;&lt;"This is a sparse matrix"&lt;&lt;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else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&lt;&lt;"This is not a sparse matrix"&lt;&lt;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73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8982" y="521079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Issues with Array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8982" y="1605563"/>
            <a:ext cx="9577610" cy="3777622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 to use an array data structure but may lack the information about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size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array at compile time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you have to store telephone directory or store the names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population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city or a country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initially assign a very large chunk of memory and store very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few  information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will happen?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initially store very small chunk of memory and your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increases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passage of time – what will happen?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Misuse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resource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 possible solutions?</a:t>
            </a:r>
          </a:p>
        </p:txBody>
      </p:sp>
    </p:spTree>
    <p:extLst>
      <p:ext uri="{BB962C8B-B14F-4D97-AF65-F5344CB8AC3E}">
        <p14:creationId xmlns:p14="http://schemas.microsoft.com/office/powerpoint/2010/main" val="251892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4587" y="533958"/>
            <a:ext cx="8911687" cy="78517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763" y="1299429"/>
            <a:ext cx="10103976" cy="458917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Dynamic array allocation is actually a combination of pointers and dynamic memory allocation.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Dynamic arrays are created in the heap using the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new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released from the heap using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delete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operators.</a:t>
            </a:r>
          </a:p>
          <a:p>
            <a:pPr marL="0" indent="0" algn="ctr">
              <a:buNone/>
            </a:pPr>
            <a:r>
              <a:rPr lang="en-US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y = new </a:t>
            </a:r>
            <a:r>
              <a:rPr lang="en-US" b="1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[20];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allocate twenty memory location at the time of execution.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 word returns the memory address of first of twenty locations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store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address into y.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statement to release memory because y is allocated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 using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delete[] y; 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458" name="Picture 2" descr="Difference between Static Arrays and Dynamic Arrays - GeeksforGeek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52" t="33742" r="1976" b="26115"/>
          <a:stretch/>
        </p:blipFill>
        <p:spPr bwMode="auto">
          <a:xfrm>
            <a:off x="4140497" y="4406514"/>
            <a:ext cx="4550229" cy="191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28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324" y="391881"/>
            <a:ext cx="8911687" cy="1280890"/>
          </a:xfrm>
        </p:spPr>
        <p:txBody>
          <a:bodyPr/>
          <a:lstStyle/>
          <a:p>
            <a:pPr algn="ctr"/>
            <a:r>
              <a:rPr lang="en-US" b="1" dirty="0" smtClean="0"/>
              <a:t>EXAMPLE: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93372" y="1248229"/>
            <a:ext cx="5921827" cy="53993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#include&lt;</a:t>
            </a:r>
            <a:r>
              <a:rPr lang="en-US" sz="2000" dirty="0" err="1"/>
              <a:t>iostream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using namespace </a:t>
            </a:r>
            <a:r>
              <a:rPr lang="en-US" sz="2000" dirty="0" err="1"/>
              <a:t>std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main() {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int</a:t>
            </a:r>
            <a:r>
              <a:rPr lang="en-US" sz="2000" dirty="0"/>
              <a:t> x, n;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cout</a:t>
            </a:r>
            <a:r>
              <a:rPr lang="en-US" sz="2000" dirty="0"/>
              <a:t> &lt;&lt; "Enter the number of items:" &lt;&lt; "\n";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cin</a:t>
            </a:r>
            <a:r>
              <a:rPr lang="en-US" sz="2000" dirty="0"/>
              <a:t> &gt;&gt;n;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int</a:t>
            </a:r>
            <a:r>
              <a:rPr lang="en-US" sz="2000" dirty="0"/>
              <a:t> *</a:t>
            </a:r>
            <a:r>
              <a:rPr lang="en-US" sz="2000" dirty="0" err="1"/>
              <a:t>arr</a:t>
            </a:r>
            <a:r>
              <a:rPr lang="en-US" sz="2000" dirty="0"/>
              <a:t> = new </a:t>
            </a:r>
            <a:r>
              <a:rPr lang="en-US" sz="2000" dirty="0" err="1"/>
              <a:t>int</a:t>
            </a:r>
            <a:r>
              <a:rPr lang="en-US" sz="2000" dirty="0"/>
              <a:t>[n];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cout</a:t>
            </a:r>
            <a:r>
              <a:rPr lang="en-US" sz="2000" dirty="0"/>
              <a:t> &lt;&lt; "Enter " &lt;&lt; n &lt;&lt; " items" &lt;&lt; 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	for (x = 0; x &lt; n; x++) {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cin</a:t>
            </a:r>
            <a:r>
              <a:rPr lang="en-US" sz="2000" dirty="0"/>
              <a:t> &gt;&gt; </a:t>
            </a:r>
            <a:r>
              <a:rPr lang="en-US" sz="2000" dirty="0" err="1"/>
              <a:t>arr</a:t>
            </a:r>
            <a:r>
              <a:rPr lang="en-US" sz="2000" dirty="0"/>
              <a:t>[x];</a:t>
            </a:r>
          </a:p>
          <a:p>
            <a:pPr marL="0" indent="0">
              <a:buNone/>
            </a:pPr>
            <a:r>
              <a:rPr lang="en-US" sz="2000" dirty="0"/>
              <a:t>	}</a:t>
            </a:r>
          </a:p>
          <a:p>
            <a:pPr marL="0" indent="0">
              <a:buNone/>
            </a:pPr>
            <a:r>
              <a:rPr lang="en-US" sz="1400" dirty="0" smtClean="0"/>
              <a:t>	</a:t>
            </a:r>
            <a:endParaRPr lang="en-US" sz="1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70057" y="1995594"/>
            <a:ext cx="4682897" cy="377762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/>
              <a:t>cout</a:t>
            </a:r>
            <a:r>
              <a:rPr lang="en-US" sz="2000" dirty="0" smtClean="0"/>
              <a:t> &lt;&lt; "You entered: ";</a:t>
            </a:r>
          </a:p>
          <a:p>
            <a:pPr marL="0" indent="0">
              <a:buNone/>
            </a:pPr>
            <a:r>
              <a:rPr lang="en-US" sz="2000" dirty="0" smtClean="0"/>
              <a:t>	for (x = 0; x &lt; n; x++) {</a:t>
            </a:r>
          </a:p>
          <a:p>
            <a:pPr marL="0" indent="0"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cout</a:t>
            </a:r>
            <a:r>
              <a:rPr lang="en-US" sz="2000" dirty="0" smtClean="0"/>
              <a:t> &lt;&lt; </a:t>
            </a:r>
            <a:r>
              <a:rPr lang="en-US" sz="2000" dirty="0" err="1" smtClean="0"/>
              <a:t>arr</a:t>
            </a:r>
            <a:r>
              <a:rPr lang="en-US" sz="2000" dirty="0" smtClean="0"/>
              <a:t>[x] &lt;&lt; " ";</a:t>
            </a:r>
          </a:p>
          <a:p>
            <a:pPr marL="0" indent="0">
              <a:buNone/>
            </a:pPr>
            <a:r>
              <a:rPr lang="en-US" sz="2000" dirty="0" smtClean="0"/>
              <a:t>	}</a:t>
            </a:r>
          </a:p>
          <a:p>
            <a:pPr marL="0" indent="0">
              <a:buNone/>
            </a:pPr>
            <a:r>
              <a:rPr lang="en-US" sz="2000" dirty="0" smtClean="0"/>
              <a:t>  delete [] </a:t>
            </a:r>
            <a:r>
              <a:rPr lang="en-US" sz="2000" dirty="0" err="1" smtClean="0"/>
              <a:t>arr</a:t>
            </a:r>
            <a:r>
              <a:rPr lang="en-US" sz="2000" dirty="0" smtClean="0"/>
              <a:t>;; // freeing-up space</a:t>
            </a:r>
          </a:p>
          <a:p>
            <a:pPr marL="0" indent="0">
              <a:buNone/>
            </a:pPr>
            <a:r>
              <a:rPr lang="en-US" sz="2000" dirty="0" smtClean="0"/>
              <a:t>	return 0;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07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56230" y="333825"/>
            <a:ext cx="9777412" cy="783776"/>
          </a:xfrm>
        </p:spPr>
        <p:txBody>
          <a:bodyPr/>
          <a:lstStyle/>
          <a:p>
            <a:r>
              <a:rPr lang="en-US" b="1" dirty="0" smtClean="0"/>
              <a:t>DYNAMIC ALLOCATION USING VECTORS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94126" y="972457"/>
            <a:ext cx="8915400" cy="552994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600" dirty="0"/>
              <a:t>#include &lt;</a:t>
            </a:r>
            <a:r>
              <a:rPr lang="en-US" sz="5600" dirty="0" err="1"/>
              <a:t>iostream</a:t>
            </a:r>
            <a:r>
              <a:rPr lang="en-US" sz="5600" dirty="0"/>
              <a:t>&gt;</a:t>
            </a:r>
          </a:p>
          <a:p>
            <a:pPr marL="0" indent="0">
              <a:buNone/>
            </a:pPr>
            <a:r>
              <a:rPr lang="en-US" sz="5600" dirty="0"/>
              <a:t>#include &lt;vector&gt;</a:t>
            </a:r>
          </a:p>
          <a:p>
            <a:pPr marL="0" indent="0">
              <a:buNone/>
            </a:pPr>
            <a:r>
              <a:rPr lang="en-US" sz="5600" dirty="0"/>
              <a:t>using namespace </a:t>
            </a:r>
            <a:r>
              <a:rPr lang="en-US" sz="5600" dirty="0" err="1"/>
              <a:t>std</a:t>
            </a:r>
            <a:r>
              <a:rPr lang="en-US" sz="5600" dirty="0" smtClean="0"/>
              <a:t>;</a:t>
            </a:r>
            <a:endParaRPr lang="en-US" sz="5600" dirty="0"/>
          </a:p>
          <a:p>
            <a:pPr marL="0" indent="0">
              <a:buNone/>
            </a:pPr>
            <a:r>
              <a:rPr lang="en-US" sz="5600" dirty="0" err="1"/>
              <a:t>int</a:t>
            </a:r>
            <a:r>
              <a:rPr lang="en-US" sz="5600" dirty="0"/>
              <a:t> main() {</a:t>
            </a:r>
          </a:p>
          <a:p>
            <a:pPr marL="0" indent="0">
              <a:buNone/>
            </a:pPr>
            <a:r>
              <a:rPr lang="en-US" sz="5600" dirty="0"/>
              <a:t>    </a:t>
            </a:r>
            <a:r>
              <a:rPr lang="en-US" sz="5600" dirty="0" err="1"/>
              <a:t>int</a:t>
            </a:r>
            <a:r>
              <a:rPr lang="en-US" sz="5600" dirty="0"/>
              <a:t> size;</a:t>
            </a:r>
          </a:p>
          <a:p>
            <a:pPr marL="0" indent="0">
              <a:buNone/>
            </a:pPr>
            <a:r>
              <a:rPr lang="en-US" sz="5600" dirty="0"/>
              <a:t>    </a:t>
            </a:r>
            <a:r>
              <a:rPr lang="en-US" sz="5600" dirty="0" err="1"/>
              <a:t>cout</a:t>
            </a:r>
            <a:r>
              <a:rPr lang="en-US" sz="5600" dirty="0"/>
              <a:t> &lt;&lt; "Enter the size of the array: ";</a:t>
            </a:r>
          </a:p>
          <a:p>
            <a:pPr marL="0" indent="0">
              <a:buNone/>
            </a:pPr>
            <a:r>
              <a:rPr lang="en-US" sz="5600" dirty="0"/>
              <a:t>    </a:t>
            </a:r>
            <a:r>
              <a:rPr lang="en-US" sz="5600" dirty="0" err="1"/>
              <a:t>cin</a:t>
            </a:r>
            <a:r>
              <a:rPr lang="en-US" sz="5600" dirty="0"/>
              <a:t> &gt;&gt; size</a:t>
            </a:r>
            <a:r>
              <a:rPr lang="en-US" sz="5600" dirty="0" smtClean="0"/>
              <a:t>;</a:t>
            </a:r>
            <a:endParaRPr lang="en-US" sz="5600" dirty="0"/>
          </a:p>
          <a:p>
            <a:pPr marL="0" indent="0">
              <a:buNone/>
            </a:pPr>
            <a:r>
              <a:rPr lang="en-US" sz="5600" dirty="0" smtClean="0"/>
              <a:t>vector&lt;</a:t>
            </a:r>
            <a:r>
              <a:rPr lang="en-US" sz="5600" dirty="0" err="1" smtClean="0"/>
              <a:t>int</a:t>
            </a:r>
            <a:r>
              <a:rPr lang="en-US" sz="5600" dirty="0"/>
              <a:t>&gt; </a:t>
            </a:r>
            <a:r>
              <a:rPr lang="en-US" sz="5600" dirty="0" err="1"/>
              <a:t>arr</a:t>
            </a:r>
            <a:r>
              <a:rPr lang="en-US" sz="5600" dirty="0"/>
              <a:t>(size</a:t>
            </a:r>
            <a:r>
              <a:rPr lang="en-US" sz="5600" dirty="0" smtClean="0"/>
              <a:t>);    // </a:t>
            </a:r>
            <a:r>
              <a:rPr lang="en-US" sz="5600" dirty="0"/>
              <a:t>Create dynamic array using vector</a:t>
            </a:r>
          </a:p>
          <a:p>
            <a:pPr marL="0" indent="0">
              <a:buNone/>
            </a:pPr>
            <a:endParaRPr lang="en-US" sz="5600" dirty="0"/>
          </a:p>
          <a:p>
            <a:pPr marL="0" indent="0">
              <a:buNone/>
            </a:pPr>
            <a:r>
              <a:rPr lang="en-US" sz="5600" dirty="0" err="1" smtClean="0"/>
              <a:t>cout</a:t>
            </a:r>
            <a:r>
              <a:rPr lang="en-US" sz="5600" dirty="0" smtClean="0"/>
              <a:t> </a:t>
            </a:r>
            <a:r>
              <a:rPr lang="en-US" sz="5600" dirty="0"/>
              <a:t>&lt;&lt; "Enter " &lt;&lt; size &lt;&lt; " elements: </a:t>
            </a:r>
            <a:r>
              <a:rPr lang="en-US" sz="5600" dirty="0" smtClean="0"/>
              <a:t>";     // </a:t>
            </a:r>
            <a:r>
              <a:rPr lang="en-US" sz="5600" dirty="0"/>
              <a:t>Taking input</a:t>
            </a:r>
          </a:p>
          <a:p>
            <a:pPr marL="0" indent="0">
              <a:buNone/>
            </a:pPr>
            <a:r>
              <a:rPr lang="en-US" sz="5600" dirty="0"/>
              <a:t>    for (</a:t>
            </a:r>
            <a:r>
              <a:rPr lang="en-US" sz="5600" dirty="0" err="1"/>
              <a:t>int</a:t>
            </a:r>
            <a:r>
              <a:rPr lang="en-US" sz="5600" dirty="0"/>
              <a:t> i = 0; i &lt; size; i++) {</a:t>
            </a:r>
          </a:p>
          <a:p>
            <a:pPr marL="0" indent="0">
              <a:buNone/>
            </a:pPr>
            <a:r>
              <a:rPr lang="en-US" sz="5600" dirty="0"/>
              <a:t>        </a:t>
            </a:r>
            <a:r>
              <a:rPr lang="en-US" sz="5600" dirty="0" err="1"/>
              <a:t>cin</a:t>
            </a:r>
            <a:r>
              <a:rPr lang="en-US" sz="5600" dirty="0"/>
              <a:t> &gt;&gt; </a:t>
            </a:r>
            <a:r>
              <a:rPr lang="en-US" sz="5600" dirty="0" err="1"/>
              <a:t>arr</a:t>
            </a:r>
            <a:r>
              <a:rPr lang="en-US" sz="5600" dirty="0"/>
              <a:t>[i];</a:t>
            </a:r>
          </a:p>
          <a:p>
            <a:pPr marL="0" indent="0">
              <a:buNone/>
            </a:pPr>
            <a:r>
              <a:rPr lang="en-US" sz="5600" dirty="0"/>
              <a:t>    }</a:t>
            </a:r>
          </a:p>
          <a:p>
            <a:pPr marL="0" indent="0">
              <a:buNone/>
            </a:pPr>
            <a:r>
              <a:rPr lang="en-US" sz="5600" dirty="0" err="1" smtClean="0"/>
              <a:t>cout</a:t>
            </a:r>
            <a:r>
              <a:rPr lang="en-US" sz="5600" dirty="0" smtClean="0"/>
              <a:t> </a:t>
            </a:r>
            <a:r>
              <a:rPr lang="en-US" sz="5600" dirty="0"/>
              <a:t>&lt;&lt; "Array elements: </a:t>
            </a:r>
            <a:r>
              <a:rPr lang="en-US" sz="5600" dirty="0" smtClean="0"/>
              <a:t>"; </a:t>
            </a:r>
            <a:r>
              <a:rPr lang="en-US" sz="5600" dirty="0"/>
              <a:t>// Display array</a:t>
            </a:r>
          </a:p>
          <a:p>
            <a:pPr marL="0" indent="0">
              <a:buNone/>
            </a:pPr>
            <a:r>
              <a:rPr lang="en-US" sz="5600" dirty="0"/>
              <a:t>    for (</a:t>
            </a:r>
            <a:r>
              <a:rPr lang="en-US" sz="5600" dirty="0" err="1"/>
              <a:t>int</a:t>
            </a:r>
            <a:r>
              <a:rPr lang="en-US" sz="5600" dirty="0"/>
              <a:t> </a:t>
            </a:r>
            <a:r>
              <a:rPr lang="en-US" sz="5600" dirty="0" err="1"/>
              <a:t>num</a:t>
            </a:r>
            <a:r>
              <a:rPr lang="en-US" sz="5600" dirty="0"/>
              <a:t> : </a:t>
            </a:r>
            <a:r>
              <a:rPr lang="en-US" sz="5600" dirty="0" err="1"/>
              <a:t>arr</a:t>
            </a:r>
            <a:r>
              <a:rPr lang="en-US" sz="5600" dirty="0"/>
              <a:t>) {</a:t>
            </a:r>
          </a:p>
          <a:p>
            <a:pPr marL="0" indent="0">
              <a:buNone/>
            </a:pPr>
            <a:r>
              <a:rPr lang="en-US" sz="5600" dirty="0"/>
              <a:t>        </a:t>
            </a:r>
            <a:r>
              <a:rPr lang="en-US" sz="5600" dirty="0" err="1"/>
              <a:t>cout</a:t>
            </a:r>
            <a:r>
              <a:rPr lang="en-US" sz="5600" dirty="0"/>
              <a:t> &lt;&lt; </a:t>
            </a:r>
            <a:r>
              <a:rPr lang="en-US" sz="5600" dirty="0" err="1"/>
              <a:t>num</a:t>
            </a:r>
            <a:r>
              <a:rPr lang="en-US" sz="5600" dirty="0"/>
              <a:t> &lt;&lt; " ";</a:t>
            </a:r>
          </a:p>
          <a:p>
            <a:pPr marL="0" indent="0">
              <a:buNone/>
            </a:pPr>
            <a:r>
              <a:rPr lang="en-US" sz="5600" dirty="0"/>
              <a:t>    }</a:t>
            </a:r>
          </a:p>
          <a:p>
            <a:pPr marL="0" indent="0">
              <a:buNone/>
            </a:pPr>
            <a:r>
              <a:rPr lang="en-US" sz="5600" dirty="0"/>
              <a:t>    </a:t>
            </a:r>
            <a:r>
              <a:rPr lang="en-US" sz="5600" dirty="0" err="1"/>
              <a:t>cout</a:t>
            </a:r>
            <a:r>
              <a:rPr lang="en-US" sz="5600" dirty="0"/>
              <a:t> &lt;&lt; </a:t>
            </a:r>
            <a:r>
              <a:rPr lang="en-US" sz="5600" dirty="0" err="1"/>
              <a:t>endl</a:t>
            </a:r>
            <a:r>
              <a:rPr lang="en-US" sz="5600" dirty="0" smtClean="0"/>
              <a:t>;</a:t>
            </a:r>
            <a:endParaRPr lang="en-US" sz="5600" dirty="0"/>
          </a:p>
          <a:p>
            <a:pPr marL="0" indent="0">
              <a:buNone/>
            </a:pPr>
            <a:r>
              <a:rPr lang="en-US" sz="5600" dirty="0"/>
              <a:t>    return 0;</a:t>
            </a:r>
          </a:p>
          <a:p>
            <a:pPr marL="0" indent="0">
              <a:buNone/>
            </a:pPr>
            <a:r>
              <a:rPr lang="en-US" sz="5600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21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ASYMPTOTIC ANALYSIS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08878"/>
            <a:ext cx="8915400" cy="4202343"/>
          </a:xfrm>
        </p:spPr>
        <p:txBody>
          <a:bodyPr>
            <a:normAutofit/>
          </a:bodyPr>
          <a:lstStyle/>
          <a:p>
            <a:r>
              <a:rPr lang="en-US" dirty="0" smtClean="0"/>
              <a:t>Used </a:t>
            </a:r>
            <a:r>
              <a:rPr lang="en-US" dirty="0"/>
              <a:t>to describe the growth of functions in terms of input size (n</a:t>
            </a:r>
            <a:r>
              <a:rPr lang="en-US" dirty="0" smtClean="0"/>
              <a:t>).</a:t>
            </a:r>
          </a:p>
          <a:p>
            <a:r>
              <a:rPr lang="en-US" dirty="0"/>
              <a:t>Asymptotic notation is a shorthand way to represent the time complexity. </a:t>
            </a:r>
          </a:p>
          <a:p>
            <a:r>
              <a:rPr lang="en-US" dirty="0" smtClean="0"/>
              <a:t>Compares </a:t>
            </a:r>
            <a:r>
              <a:rPr lang="en-US" dirty="0"/>
              <a:t>different algorithms effectively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/>
              <a:t>Types of Asymptotic </a:t>
            </a:r>
            <a:r>
              <a:rPr lang="en-US" b="1" dirty="0" smtClean="0"/>
              <a:t>Notation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b="1" dirty="0"/>
              <a:t>Big-O (O)</a:t>
            </a:r>
            <a:r>
              <a:rPr lang="en-US" dirty="0"/>
              <a:t> – Upper bound (worst-case).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/>
              <a:t>Omega (Ω)</a:t>
            </a:r>
            <a:r>
              <a:rPr lang="en-US" dirty="0"/>
              <a:t> – Lower bound (best-case).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/>
              <a:t>Theta (Θ)</a:t>
            </a:r>
            <a:r>
              <a:rPr lang="en-US" dirty="0"/>
              <a:t> – Tight bound (average-case).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2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3223" y="585474"/>
            <a:ext cx="8911687" cy="1280890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3223" y="1451430"/>
            <a:ext cx="9719278" cy="485921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is a container which can hold fix number of items and these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items should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of same type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Most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data structure make use of array to implement their algorithms.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important terms to understand the concepts of Array.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 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Each item stored in an array is called an element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 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Each location of an element in an array has a numerical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 which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to identify the element.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program for Array declaration and its representation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memory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 )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x[10]={35,33,42,10,14,19,27,44,26,31};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j;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for(j = 0; j &lt; 6; j++)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x[j] = 2 * j;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393" y="3863894"/>
            <a:ext cx="5244081" cy="205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397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Big-O Notation (O</a:t>
            </a:r>
            <a:r>
              <a:rPr lang="en-US" b="1" dirty="0" smtClean="0"/>
              <a:t>): Worst –case 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5725" y="1335315"/>
            <a:ext cx="9820503" cy="5210628"/>
          </a:xfrm>
        </p:spPr>
        <p:txBody>
          <a:bodyPr>
            <a:normAutofit/>
          </a:bodyPr>
          <a:lstStyle/>
          <a:p>
            <a:r>
              <a:rPr lang="en-US" b="1" dirty="0"/>
              <a:t>Definition:</a:t>
            </a:r>
            <a:r>
              <a:rPr lang="en-US" dirty="0"/>
              <a:t>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O(g(n</a:t>
            </a:r>
            <a:r>
              <a:rPr lang="en-US" dirty="0"/>
              <a:t>)) represents an </a:t>
            </a:r>
            <a:r>
              <a:rPr lang="en-US" i="1" dirty="0"/>
              <a:t>upper bound</a:t>
            </a:r>
            <a:r>
              <a:rPr lang="en-US" dirty="0"/>
              <a:t> on the growth rate of a function f(n). There exist positive constants c and n₀ such that </a:t>
            </a:r>
            <a:r>
              <a:rPr lang="en-US" b="1" dirty="0"/>
              <a:t> </a:t>
            </a:r>
            <a:r>
              <a:rPr lang="en-US" b="1" dirty="0" smtClean="0"/>
              <a:t>f(n</a:t>
            </a:r>
            <a:r>
              <a:rPr lang="en-US" b="1" dirty="0"/>
              <a:t>) ≤ c * g(n) </a:t>
            </a:r>
            <a:r>
              <a:rPr lang="en-US" dirty="0"/>
              <a:t>for all n ≥ n₀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Explanation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smtClean="0"/>
              <a:t>function</a:t>
            </a:r>
            <a:r>
              <a:rPr lang="en-US" dirty="0"/>
              <a:t> </a:t>
            </a:r>
            <a:r>
              <a:rPr lang="en-US" b="1" i="1" dirty="0"/>
              <a:t>g(n)</a:t>
            </a:r>
            <a:r>
              <a:rPr lang="en-US" dirty="0"/>
              <a:t> is an upper bound for function </a:t>
            </a:r>
            <a:r>
              <a:rPr lang="en-US" b="1" i="1" dirty="0"/>
              <a:t>f(n)</a:t>
            </a:r>
            <a:r>
              <a:rPr lang="en-US" dirty="0"/>
              <a:t>, as </a:t>
            </a:r>
            <a:r>
              <a:rPr lang="en-US" b="1" i="1" dirty="0"/>
              <a:t>g(n)</a:t>
            </a:r>
            <a:r>
              <a:rPr lang="en-US" dirty="0"/>
              <a:t> grows faster than </a:t>
            </a:r>
            <a:r>
              <a:rPr lang="en-US" b="1" i="1" dirty="0"/>
              <a:t>f(n)</a:t>
            </a:r>
            <a:r>
              <a:rPr lang="en-US" dirty="0"/>
              <a:t>.</a:t>
            </a:r>
          </a:p>
          <a:p>
            <a:r>
              <a:rPr lang="en-US" b="1" dirty="0"/>
              <a:t>Example:</a:t>
            </a:r>
            <a:r>
              <a:rPr lang="en-US" dirty="0"/>
              <a:t> </a:t>
            </a:r>
          </a:p>
          <a:p>
            <a:pPr marL="857250" lvl="2" indent="0">
              <a:buNone/>
            </a:pPr>
            <a:r>
              <a:rPr lang="en-US" sz="2000" dirty="0"/>
              <a:t>f(n) = 2n² + 5n + 1</a:t>
            </a:r>
          </a:p>
          <a:p>
            <a:pPr marL="857250" lvl="2" indent="0">
              <a:buNone/>
            </a:pPr>
            <a:r>
              <a:rPr lang="en-US" sz="2000" dirty="0"/>
              <a:t>g(n) = n²</a:t>
            </a:r>
          </a:p>
          <a:p>
            <a:pPr marL="857250" lvl="2" indent="0">
              <a:buNone/>
            </a:pPr>
            <a:r>
              <a:rPr lang="en-US" sz="2000" dirty="0"/>
              <a:t>We can find c=3 and n₀=1 </a:t>
            </a:r>
            <a:endParaRPr lang="en-US" sz="2000" dirty="0" smtClean="0"/>
          </a:p>
          <a:p>
            <a:pPr marL="857250" lvl="2" indent="0">
              <a:buNone/>
            </a:pPr>
            <a:r>
              <a:rPr lang="en-US" sz="2000" dirty="0" smtClean="0"/>
              <a:t>     such </a:t>
            </a:r>
            <a:r>
              <a:rPr lang="en-US" sz="2000" dirty="0"/>
              <a:t>that 2n² + 5n + 1 ≤ 3n² </a:t>
            </a:r>
            <a:r>
              <a:rPr lang="en-US" sz="2000" dirty="0" smtClean="0"/>
              <a:t>    for </a:t>
            </a:r>
            <a:r>
              <a:rPr lang="en-US" sz="2000" dirty="0"/>
              <a:t>all  </a:t>
            </a:r>
            <a:r>
              <a:rPr lang="en-US" sz="2000" dirty="0" smtClean="0"/>
              <a:t>  n </a:t>
            </a:r>
            <a:r>
              <a:rPr lang="en-US" sz="2000" dirty="0"/>
              <a:t>≥ 1.</a:t>
            </a:r>
          </a:p>
          <a:p>
            <a:pPr marL="857250" lvl="2" indent="0">
              <a:buNone/>
            </a:pPr>
            <a:r>
              <a:rPr lang="en-US" sz="2000" dirty="0"/>
              <a:t>Therefore, f(n) is </a:t>
            </a:r>
            <a:r>
              <a:rPr lang="en-US" sz="2000" b="1" dirty="0"/>
              <a:t>O(n²).</a:t>
            </a:r>
          </a:p>
          <a:p>
            <a:endParaRPr lang="en-US" dirty="0"/>
          </a:p>
        </p:txBody>
      </p:sp>
      <p:pic>
        <p:nvPicPr>
          <p:cNvPr id="4" name="Picture 3" descr="graph_O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149216" y="3526854"/>
            <a:ext cx="2767013" cy="2782887"/>
          </a:xfrm>
          <a:prstGeom prst="rect">
            <a:avLst/>
          </a:prstGeom>
          <a:ln/>
        </p:spPr>
      </p:pic>
      <p:sp>
        <p:nvSpPr>
          <p:cNvPr id="5" name="AutoShape 2" descr="Complexity | Asymptotic Analysis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28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Big-O Notation (O)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96571"/>
            <a:ext cx="8915400" cy="431465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Example</a:t>
            </a:r>
            <a:r>
              <a:rPr lang="en-US" sz="2000" dirty="0"/>
              <a:t>: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Complexity</a:t>
            </a:r>
            <a:r>
              <a:rPr lang="en-US" sz="2000" dirty="0"/>
              <a:t>: </a:t>
            </a:r>
            <a:r>
              <a:rPr lang="en-US" sz="2000" b="1" dirty="0"/>
              <a:t>O(n)</a:t>
            </a:r>
            <a:r>
              <a:rPr lang="en-US" sz="2000" dirty="0"/>
              <a:t> (Linear Time</a:t>
            </a:r>
            <a:r>
              <a:rPr lang="en-US" sz="2000" dirty="0" smtClean="0"/>
              <a:t>)</a:t>
            </a:r>
          </a:p>
          <a:p>
            <a:pPr lvl="1"/>
            <a:endParaRPr lang="en-US" sz="2000" dirty="0"/>
          </a:p>
          <a:p>
            <a:endParaRPr lang="en-US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3" t="6509" r="1590"/>
          <a:stretch/>
        </p:blipFill>
        <p:spPr bwMode="auto">
          <a:xfrm>
            <a:off x="3294743" y="1959429"/>
            <a:ext cx="7649028" cy="2438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569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Omega Notation (Ω</a:t>
            </a:r>
            <a:r>
              <a:rPr lang="en-US" b="1" dirty="0" smtClean="0"/>
              <a:t>): Best-case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82057"/>
            <a:ext cx="8915400" cy="4923674"/>
          </a:xfrm>
        </p:spPr>
        <p:txBody>
          <a:bodyPr>
            <a:normAutofit/>
          </a:bodyPr>
          <a:lstStyle/>
          <a:p>
            <a:r>
              <a:rPr lang="en-US" b="1" dirty="0"/>
              <a:t>Definition:</a:t>
            </a:r>
            <a:r>
              <a:rPr lang="en-US" dirty="0"/>
              <a:t>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Ω(g(n</a:t>
            </a:r>
            <a:r>
              <a:rPr lang="en-US" dirty="0"/>
              <a:t>)) represents a </a:t>
            </a:r>
            <a:r>
              <a:rPr lang="en-US" i="1" dirty="0"/>
              <a:t>lower bound</a:t>
            </a:r>
            <a:r>
              <a:rPr lang="en-US" dirty="0"/>
              <a:t> on the growth rate of a function f(n). There exist positive constants c and n₀ such that </a:t>
            </a:r>
            <a:r>
              <a:rPr lang="en-US" b="1" dirty="0" smtClean="0"/>
              <a:t>c </a:t>
            </a:r>
            <a:r>
              <a:rPr lang="en-US" b="1" dirty="0"/>
              <a:t>* g(n) ≤ f(n) </a:t>
            </a:r>
            <a:r>
              <a:rPr lang="en-US" dirty="0"/>
              <a:t>for all n ≥ n₀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Explanation</a:t>
            </a:r>
            <a:r>
              <a:rPr lang="en-US" b="1" dirty="0"/>
              <a:t>:</a:t>
            </a:r>
            <a:r>
              <a:rPr lang="en-US" dirty="0"/>
              <a:t> It means function </a:t>
            </a:r>
            <a:r>
              <a:rPr lang="en-US" b="1" i="1" dirty="0"/>
              <a:t>g</a:t>
            </a:r>
            <a:r>
              <a:rPr lang="en-US" dirty="0"/>
              <a:t> is a lower bound for function </a:t>
            </a:r>
            <a:r>
              <a:rPr lang="en-US" b="1" i="1" dirty="0"/>
              <a:t>f</a:t>
            </a:r>
            <a:r>
              <a:rPr lang="en-US" dirty="0"/>
              <a:t> ; after a certain value of </a:t>
            </a:r>
            <a:r>
              <a:rPr lang="en-US" b="1" i="1" dirty="0"/>
              <a:t>n, f</a:t>
            </a:r>
            <a:r>
              <a:rPr lang="en-US" dirty="0"/>
              <a:t> will never go below </a:t>
            </a:r>
            <a:r>
              <a:rPr lang="en-US" b="1" i="1" dirty="0"/>
              <a:t>g</a:t>
            </a:r>
            <a:r>
              <a:rPr lang="en-US" dirty="0"/>
              <a:t>.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Example:</a:t>
            </a:r>
            <a:r>
              <a:rPr lang="en-US" dirty="0"/>
              <a:t> </a:t>
            </a:r>
          </a:p>
          <a:p>
            <a:pPr lvl="1"/>
            <a:r>
              <a:rPr lang="en-US" sz="1800" dirty="0"/>
              <a:t>f(n) = n³ - 2n</a:t>
            </a:r>
          </a:p>
          <a:p>
            <a:pPr marL="857250" lvl="2" indent="0">
              <a:buNone/>
            </a:pPr>
            <a:r>
              <a:rPr lang="en-US" sz="1800" dirty="0"/>
              <a:t>g(n) = n³</a:t>
            </a:r>
          </a:p>
          <a:p>
            <a:pPr marL="857250" lvl="2" indent="0">
              <a:buNone/>
            </a:pPr>
            <a:r>
              <a:rPr lang="en-US" sz="1800" dirty="0" smtClean="0"/>
              <a:t>c=1/2 </a:t>
            </a:r>
            <a:r>
              <a:rPr lang="en-US" sz="1800" dirty="0"/>
              <a:t>and n₀=2 </a:t>
            </a:r>
            <a:endParaRPr lang="en-US" sz="1800" dirty="0" smtClean="0"/>
          </a:p>
          <a:p>
            <a:pPr marL="857250" lvl="2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(</a:t>
            </a:r>
            <a:r>
              <a:rPr lang="en-US" sz="1800" dirty="0"/>
              <a:t>1/2)n³ ≤ n³ - 2n for all n ≥ 2.</a:t>
            </a:r>
          </a:p>
          <a:p>
            <a:pPr marL="857250" lvl="2" indent="0">
              <a:buNone/>
            </a:pPr>
            <a:r>
              <a:rPr lang="en-US" sz="1800" dirty="0"/>
              <a:t>Therefore, f(n) is </a:t>
            </a:r>
            <a:r>
              <a:rPr lang="en-US" sz="1800" b="1" dirty="0"/>
              <a:t>Ω(n³).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10" descr="graph_Omeg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9916" y="3544098"/>
            <a:ext cx="3202034" cy="241617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77624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18610"/>
            <a:ext cx="8915400" cy="3777622"/>
          </a:xfrm>
        </p:spPr>
        <p:txBody>
          <a:bodyPr/>
          <a:lstStyle/>
          <a:p>
            <a:r>
              <a:rPr lang="en-US" sz="2000" dirty="0" smtClean="0"/>
              <a:t>Example: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pPr marL="342900" lvl="1" indent="-342900"/>
            <a:r>
              <a:rPr lang="en-US" sz="2000" dirty="0"/>
              <a:t>Complexity: </a:t>
            </a:r>
            <a:r>
              <a:rPr lang="en-US" sz="2000" b="1" dirty="0"/>
              <a:t>Ω(1)</a:t>
            </a:r>
            <a:r>
              <a:rPr lang="en-US" sz="2000" dirty="0"/>
              <a:t> (Constant Time)</a:t>
            </a:r>
          </a:p>
          <a:p>
            <a:endParaRPr lang="en-US" sz="2000" dirty="0" smtClean="0"/>
          </a:p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02"/>
          <a:stretch/>
        </p:blipFill>
        <p:spPr bwMode="auto">
          <a:xfrm>
            <a:off x="3404051" y="2704177"/>
            <a:ext cx="7878763" cy="1901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595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Theta Notation (Θ</a:t>
            </a:r>
            <a:r>
              <a:rPr lang="en-US" b="1" dirty="0" smtClean="0"/>
              <a:t>):</a:t>
            </a:r>
            <a:r>
              <a:rPr lang="en-US" b="1" dirty="0"/>
              <a:t> Average case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1268" y="1465943"/>
            <a:ext cx="9189131" cy="5283200"/>
          </a:xfrm>
        </p:spPr>
        <p:txBody>
          <a:bodyPr>
            <a:normAutofit/>
          </a:bodyPr>
          <a:lstStyle/>
          <a:p>
            <a:r>
              <a:rPr lang="en-US" b="1" dirty="0"/>
              <a:t>Definition</a:t>
            </a:r>
            <a:r>
              <a:rPr lang="en-US" b="1" dirty="0" smtClean="0"/>
              <a:t>:</a:t>
            </a:r>
          </a:p>
          <a:p>
            <a:pPr marL="400050" lvl="1" indent="0">
              <a:buNone/>
            </a:pPr>
            <a:r>
              <a:rPr lang="en-US" dirty="0" smtClean="0"/>
              <a:t> </a:t>
            </a:r>
            <a:r>
              <a:rPr lang="en-US" dirty="0"/>
              <a:t>Θ(g(n)) represents both an </a:t>
            </a:r>
            <a:r>
              <a:rPr lang="en-US" i="1" dirty="0"/>
              <a:t>upper and lower bound</a:t>
            </a:r>
            <a:r>
              <a:rPr lang="en-US" dirty="0"/>
              <a:t> </a:t>
            </a:r>
            <a:r>
              <a:rPr lang="en-US" dirty="0" err="1" smtClean="0"/>
              <a:t>i.e</a:t>
            </a:r>
            <a:r>
              <a:rPr lang="en-US" dirty="0" smtClean="0"/>
              <a:t> (tight bound)on </a:t>
            </a:r>
            <a:r>
              <a:rPr lang="en-US" dirty="0"/>
              <a:t>the growth rate of a function f(n). There exist positive constants c₁, c₂, and n₀ such that </a:t>
            </a:r>
            <a:r>
              <a:rPr lang="en-US" b="1" dirty="0" smtClean="0"/>
              <a:t>c</a:t>
            </a:r>
            <a:r>
              <a:rPr lang="en-US" b="1" dirty="0"/>
              <a:t>₁ * g(n) ≤ f(n) ≤ c₂ * g(n</a:t>
            </a:r>
            <a:r>
              <a:rPr lang="en-US" dirty="0"/>
              <a:t>) for all n ≥ n₀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Explanation</a:t>
            </a:r>
            <a:r>
              <a:rPr lang="en-US" b="1" dirty="0"/>
              <a:t>:</a:t>
            </a:r>
            <a:r>
              <a:rPr lang="en-US" dirty="0"/>
              <a:t> f(n) grows </a:t>
            </a:r>
            <a:r>
              <a:rPr lang="en-US" i="1" dirty="0"/>
              <a:t>at the same rate</a:t>
            </a:r>
            <a:r>
              <a:rPr lang="en-US" dirty="0"/>
              <a:t> as g(n) (up to constant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factors</a:t>
            </a:r>
            <a:r>
              <a:rPr lang="en-US" dirty="0"/>
              <a:t>) for sufficiently large inputs. </a:t>
            </a:r>
            <a:endParaRPr lang="en-US" dirty="0" smtClean="0"/>
          </a:p>
          <a:p>
            <a:r>
              <a:rPr lang="en-US" b="1" dirty="0" smtClean="0"/>
              <a:t>Example</a:t>
            </a:r>
            <a:r>
              <a:rPr lang="en-US" b="1" dirty="0"/>
              <a:t>: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f(n</a:t>
            </a:r>
            <a:r>
              <a:rPr lang="en-US" dirty="0"/>
              <a:t>) = 3n² + 7n - 2</a:t>
            </a:r>
          </a:p>
          <a:p>
            <a:pPr marL="457200" lvl="1" indent="0">
              <a:buNone/>
            </a:pPr>
            <a:r>
              <a:rPr lang="en-US" dirty="0" smtClean="0"/>
              <a:t>         g(n</a:t>
            </a:r>
            <a:r>
              <a:rPr lang="en-US" dirty="0"/>
              <a:t>) = n²</a:t>
            </a:r>
          </a:p>
          <a:p>
            <a:pPr marL="457200" lvl="1" indent="0">
              <a:buNone/>
            </a:pPr>
            <a:r>
              <a:rPr lang="en-US" dirty="0"/>
              <a:t>We can find c₁=3/2, c₂=5 and n₀=7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(</a:t>
            </a:r>
            <a:r>
              <a:rPr lang="en-US" dirty="0"/>
              <a:t>3/2)n² ≤ </a:t>
            </a:r>
            <a:r>
              <a:rPr lang="en-US" dirty="0" smtClean="0"/>
              <a:t> 3n² </a:t>
            </a:r>
            <a:r>
              <a:rPr lang="en-US" dirty="0"/>
              <a:t>+ 7n - 2 </a:t>
            </a:r>
            <a:r>
              <a:rPr lang="en-US" dirty="0" smtClean="0"/>
              <a:t> ≤  5n²        for </a:t>
            </a:r>
            <a:r>
              <a:rPr lang="en-US" dirty="0"/>
              <a:t>all n ≥ 7.</a:t>
            </a:r>
          </a:p>
          <a:p>
            <a:pPr marL="457200" lvl="1" indent="0">
              <a:buNone/>
            </a:pPr>
            <a:r>
              <a:rPr lang="en-US" dirty="0"/>
              <a:t>Therefore, f(n) is </a:t>
            </a:r>
            <a:r>
              <a:rPr lang="en-US" b="1" dirty="0"/>
              <a:t>Θ(n²).</a:t>
            </a:r>
          </a:p>
          <a:p>
            <a:endParaRPr lang="en-US" dirty="0"/>
          </a:p>
        </p:txBody>
      </p:sp>
      <p:pic>
        <p:nvPicPr>
          <p:cNvPr id="4" name="Picture 21" descr="graph_the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4807" y="3691525"/>
            <a:ext cx="3512695" cy="28448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7160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Theta Notation (Θ)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Complexity: </a:t>
            </a:r>
            <a:r>
              <a:rPr lang="el-GR" b="1" dirty="0"/>
              <a:t>Θ(</a:t>
            </a:r>
            <a:r>
              <a:rPr lang="en-US" b="1" dirty="0"/>
              <a:t>n)</a:t>
            </a:r>
            <a:r>
              <a:rPr lang="en-US" dirty="0"/>
              <a:t> (Linear Time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5"/>
          <a:stretch/>
        </p:blipFill>
        <p:spPr bwMode="auto">
          <a:xfrm>
            <a:off x="3280229" y="1868488"/>
            <a:ext cx="7770132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001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Common Complexity Classes</a:t>
            </a:r>
            <a:br>
              <a:rPr lang="en-US" b="1" dirty="0"/>
            </a:b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7386" t="8859" r="38261" b="12422"/>
          <a:stretch/>
        </p:blipFill>
        <p:spPr>
          <a:xfrm>
            <a:off x="1663908" y="1484024"/>
            <a:ext cx="9563725" cy="479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49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lgorithms — Discover the Power of Big O Notation | by HlfDev | Mediu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370" y="548342"/>
            <a:ext cx="8525833" cy="5552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39" t="7824" r="3644" b="7507"/>
          <a:stretch/>
        </p:blipFill>
        <p:spPr bwMode="auto">
          <a:xfrm>
            <a:off x="10623028" y="434716"/>
            <a:ext cx="1459043" cy="5681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900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Constant Time Complexity - O(1)</a:t>
            </a:r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4" r="27932"/>
          <a:stretch/>
        </p:blipFill>
        <p:spPr bwMode="auto">
          <a:xfrm>
            <a:off x="3768554" y="2713933"/>
            <a:ext cx="5569294" cy="287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688237" y="5812436"/>
            <a:ext cx="7729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time complexity is </a:t>
            </a:r>
            <a:r>
              <a:rPr lang="en-US" b="1" dirty="0"/>
              <a:t>constant: O(1)</a:t>
            </a:r>
            <a:r>
              <a:rPr lang="en-US" dirty="0"/>
              <a:t> i.e. every time a constant amount of time is required to execute code</a:t>
            </a:r>
          </a:p>
        </p:txBody>
      </p:sp>
      <p:sp>
        <p:nvSpPr>
          <p:cNvPr id="5" name="Rectangle 4"/>
          <p:cNvSpPr/>
          <p:nvPr/>
        </p:nvSpPr>
        <p:spPr>
          <a:xfrm>
            <a:off x="2688237" y="1397675"/>
            <a:ext cx="85993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If the method's time does not vary and remains constant as the input size increases, the algorithm is said to have O(1) complexity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The algorithm is not affected by the size of the input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It takes a fixed number of steps to complete a particular </a:t>
            </a:r>
            <a:r>
              <a:rPr lang="en-US" dirty="0" smtClean="0"/>
              <a:t>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33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Linear Time Complexity - O(n)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b="1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26"/>
          <a:stretch/>
        </p:blipFill>
        <p:spPr bwMode="auto">
          <a:xfrm>
            <a:off x="2868754" y="3238913"/>
            <a:ext cx="7009765" cy="2333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358453" y="5572036"/>
            <a:ext cx="90490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“Hello World !!!” is printed only </a:t>
            </a:r>
            <a:r>
              <a:rPr lang="en-US" b="1" dirty="0"/>
              <a:t>n times</a:t>
            </a:r>
            <a:r>
              <a:rPr lang="en-US" dirty="0"/>
              <a:t> </a:t>
            </a:r>
            <a:r>
              <a:rPr lang="en-US" dirty="0" smtClean="0"/>
              <a:t>.</a:t>
            </a:r>
            <a:r>
              <a:rPr lang="en-US" dirty="0"/>
              <a:t> </a:t>
            </a:r>
            <a:r>
              <a:rPr lang="en-US" dirty="0" smtClean="0"/>
              <a:t>So it is </a:t>
            </a:r>
            <a:r>
              <a:rPr lang="en-US" b="1" dirty="0"/>
              <a:t>O(n)</a:t>
            </a:r>
            <a:r>
              <a:rPr lang="en-US" dirty="0"/>
              <a:t> 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2238530" y="1723153"/>
            <a:ext cx="85393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/>
              <a:t>Linear time complexity </a:t>
            </a:r>
            <a:r>
              <a:rPr lang="en-US" i="1" dirty="0"/>
              <a:t>O(n)</a:t>
            </a:r>
            <a:r>
              <a:rPr lang="en-US" dirty="0"/>
              <a:t> means that the algorithms take proportionally longer to complete as the input grows</a:t>
            </a:r>
            <a:r>
              <a:rPr lang="en-US" dirty="0" smtClean="0"/>
              <a:t>.</a:t>
            </a:r>
            <a:r>
              <a:rPr lang="en-US" dirty="0"/>
              <a:t>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dirty="0" smtClean="0"/>
              <a:t>To </a:t>
            </a:r>
            <a:r>
              <a:rPr lang="en-US" dirty="0"/>
              <a:t>execute an operation on N items it takes about the same number of steps as the number of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19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725" y="478967"/>
            <a:ext cx="8911687" cy="1280890"/>
          </a:xfrm>
        </p:spPr>
        <p:txBody>
          <a:bodyPr/>
          <a:lstStyle/>
          <a:p>
            <a:pPr algn="ctr"/>
            <a:r>
              <a:rPr lang="en-US" b="1" dirty="0" smtClean="0"/>
              <a:t>Array Declaration/Initialization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64343"/>
            <a:ext cx="8915400" cy="4546879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Declaration </a:t>
            </a:r>
            <a:r>
              <a:rPr lang="en-US" b="1" i="1" dirty="0" smtClean="0"/>
              <a:t>: </a:t>
            </a:r>
          </a:p>
          <a:p>
            <a:pPr marL="0" indent="0">
              <a:buNone/>
            </a:pPr>
            <a:r>
              <a:rPr lang="en-US" b="1" i="1" dirty="0" smtClean="0"/>
              <a:t>                       </a:t>
            </a:r>
            <a:r>
              <a:rPr lang="en-US" b="1" i="1" dirty="0" err="1" smtClean="0"/>
              <a:t>i</a:t>
            </a:r>
            <a:r>
              <a:rPr lang="en-US" sz="2000" dirty="0" err="1" smtClean="0"/>
              <a:t>nt</a:t>
            </a:r>
            <a:r>
              <a:rPr lang="en-US" sz="2000" dirty="0" smtClean="0"/>
              <a:t> </a:t>
            </a:r>
            <a:r>
              <a:rPr lang="en-US" sz="2000" dirty="0"/>
              <a:t>a[20], b[3],c[7];</a:t>
            </a:r>
          </a:p>
          <a:p>
            <a:pPr marL="1257300" lvl="3" indent="0">
              <a:buNone/>
            </a:pPr>
            <a:r>
              <a:rPr lang="en-US" sz="2000" dirty="0" smtClean="0"/>
              <a:t>   float </a:t>
            </a:r>
            <a:r>
              <a:rPr lang="en-US" sz="2000" dirty="0"/>
              <a:t>f[5], c[2];</a:t>
            </a:r>
          </a:p>
          <a:p>
            <a:pPr marL="1257300" lvl="3" indent="0">
              <a:buNone/>
            </a:pPr>
            <a:r>
              <a:rPr lang="en-US" sz="2000" dirty="0" smtClean="0"/>
              <a:t>   char </a:t>
            </a:r>
            <a:r>
              <a:rPr lang="en-US" sz="2000" dirty="0"/>
              <a:t>m[4], n[20</a:t>
            </a:r>
            <a:r>
              <a:rPr lang="en-US" sz="2000" dirty="0" smtClean="0"/>
              <a:t>];</a:t>
            </a:r>
          </a:p>
          <a:p>
            <a:pPr marL="1257300" lvl="3" indent="0">
              <a:buNone/>
            </a:pPr>
            <a:endParaRPr lang="en-US" sz="1600" dirty="0" smtClean="0"/>
          </a:p>
          <a:p>
            <a:pPr marL="285750"/>
            <a:r>
              <a:rPr lang="en-US" b="1" dirty="0" smtClean="0"/>
              <a:t>Initialization :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            </a:t>
            </a:r>
            <a:r>
              <a:rPr lang="en-US" sz="2000" dirty="0" smtClean="0"/>
              <a:t>float</a:t>
            </a:r>
            <a:r>
              <a:rPr lang="en-US" sz="2000" dirty="0"/>
              <a:t>, b[3]={2.0, 5.5, 3.14};</a:t>
            </a:r>
          </a:p>
          <a:p>
            <a:pPr marL="1257300" lvl="3" indent="0">
              <a:buNone/>
            </a:pPr>
            <a:r>
              <a:rPr lang="en-US" sz="2000" dirty="0"/>
              <a:t>char name[4]= {‘</a:t>
            </a:r>
            <a:r>
              <a:rPr lang="en-US" sz="2000" dirty="0" err="1"/>
              <a:t>E’,’m’,’r’,’e</a:t>
            </a:r>
            <a:r>
              <a:rPr lang="en-US" sz="2000" dirty="0"/>
              <a:t>’};</a:t>
            </a:r>
          </a:p>
          <a:p>
            <a:pPr marL="1257300" lvl="3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c[10]={0</a:t>
            </a:r>
            <a:r>
              <a:rPr lang="en-US" sz="2000" dirty="0" smtClean="0"/>
              <a:t>};</a:t>
            </a:r>
          </a:p>
          <a:p>
            <a:pPr marL="1257300" lvl="3" indent="0">
              <a:buNone/>
            </a:pPr>
            <a:r>
              <a:rPr lang="en-US" sz="2000" dirty="0" err="1"/>
              <a:t>i</a:t>
            </a:r>
            <a:r>
              <a:rPr lang="en-US" sz="2000" dirty="0" err="1" smtClean="0"/>
              <a:t>nt</a:t>
            </a:r>
            <a:r>
              <a:rPr lang="en-US" sz="2000" dirty="0" smtClean="0"/>
              <a:t> a[]={1,2,3,4,5};</a:t>
            </a:r>
          </a:p>
          <a:p>
            <a:pPr marL="1257300" lvl="3" indent="0"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a[3];  a[0]=1; a[1]=1; a[2]=2;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81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Quadratic Time Complexity - O(n2)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0319" y="1456365"/>
            <a:ext cx="8915400" cy="3777622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method for input size n (where n is very large) executes </a:t>
            </a:r>
            <a:r>
              <a:rPr lang="en-US" b="1" dirty="0"/>
              <a:t>almost double </a:t>
            </a:r>
            <a:r>
              <a:rPr lang="en-US" dirty="0"/>
              <a:t>(n2) the steps, and the algorithm's time changes.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a particular operation, it takes on the order of N2 steps, where N is the size of the input </a:t>
            </a:r>
            <a:r>
              <a:rPr lang="en-US" dirty="0" smtClean="0"/>
              <a:t>data. </a:t>
            </a:r>
            <a:r>
              <a:rPr lang="en-US" dirty="0" err="1" smtClean="0"/>
              <a:t>Eg</a:t>
            </a:r>
            <a:r>
              <a:rPr lang="en-US" dirty="0" smtClean="0"/>
              <a:t>: If </a:t>
            </a:r>
            <a:r>
              <a:rPr lang="en-US" dirty="0"/>
              <a:t>the input is size 2, it will do four operations. If the input is size 8, it will take 64, and so </a:t>
            </a:r>
            <a:r>
              <a:rPr lang="en-US" dirty="0" smtClean="0"/>
              <a:t>on</a:t>
            </a:r>
            <a:endParaRPr lang="en-US" dirty="0"/>
          </a:p>
          <a:p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934" y="3325162"/>
            <a:ext cx="7974768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862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Logarithmic Time Complexity - O(log n)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b="1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94" r="18927"/>
          <a:stretch/>
        </p:blipFill>
        <p:spPr bwMode="auto">
          <a:xfrm>
            <a:off x="3149118" y="3727767"/>
            <a:ext cx="7062995" cy="257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61325" y="6298579"/>
            <a:ext cx="5582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Time Complexity:</a:t>
            </a:r>
            <a:r>
              <a:rPr lang="en-US" dirty="0"/>
              <a:t> O(log</a:t>
            </a:r>
            <a:r>
              <a:rPr lang="en-US" baseline="-25000" dirty="0"/>
              <a:t>2</a:t>
            </a:r>
            <a:r>
              <a:rPr lang="en-US" dirty="0"/>
              <a:t>(n))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3501" y="1546857"/>
            <a:ext cx="86443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When the algorithm </a:t>
            </a:r>
            <a:r>
              <a:rPr lang="en-US" b="1" dirty="0"/>
              <a:t>runtime increases very slowly </a:t>
            </a:r>
            <a:r>
              <a:rPr lang="en-US" dirty="0"/>
              <a:t>compared to an increase in input </a:t>
            </a:r>
            <a:r>
              <a:rPr lang="en-US" dirty="0" smtClean="0"/>
              <a:t>size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Logarithmic </a:t>
            </a:r>
            <a:r>
              <a:rPr lang="en-US" dirty="0"/>
              <a:t>time complexities usually apply to </a:t>
            </a:r>
            <a:r>
              <a:rPr lang="en-US" dirty="0" smtClean="0"/>
              <a:t>algorithms</a:t>
            </a:r>
            <a:r>
              <a:rPr lang="en-US" dirty="0"/>
              <a:t> (where n is really big)</a:t>
            </a:r>
            <a:r>
              <a:rPr lang="en-US" dirty="0" smtClean="0"/>
              <a:t> </a:t>
            </a:r>
            <a:r>
              <a:rPr lang="en-US" dirty="0"/>
              <a:t>that divide problems in half </a:t>
            </a:r>
            <a:r>
              <a:rPr lang="en-US" dirty="0" smtClean="0"/>
              <a:t>for </a:t>
            </a:r>
            <a:r>
              <a:rPr lang="en-US" dirty="0"/>
              <a:t>each iteration (log n).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takes log(N) steps to execute a particular operation on N items, where the logarithm base is usually </a:t>
            </a:r>
            <a:r>
              <a:rPr lang="en-US" dirty="0" smtClean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0518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O(n log n) Time Complexity</a:t>
            </a:r>
            <a:r>
              <a:rPr lang="pt-BR" dirty="0"/>
              <a:t/>
            </a:r>
            <a:br>
              <a:rPr lang="pt-BR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9231" y="1399082"/>
            <a:ext cx="8915400" cy="3777622"/>
          </a:xfrm>
        </p:spPr>
        <p:txBody>
          <a:bodyPr/>
          <a:lstStyle/>
          <a:p>
            <a:r>
              <a:rPr lang="en-US" dirty="0"/>
              <a:t>An algorithm with an O(n log n) complexity (where n is really big) divides the issue into little chunks for each invocation, then takes each of the smallest bits and stitches them back together (n log n</a:t>
            </a:r>
            <a:r>
              <a:rPr lang="en-US" dirty="0" smtClean="0"/>
              <a:t>).</a:t>
            </a:r>
          </a:p>
          <a:p>
            <a:r>
              <a:rPr lang="en-US" dirty="0" smtClean="0"/>
              <a:t>generally </a:t>
            </a:r>
            <a:r>
              <a:rPr lang="en-US" dirty="0"/>
              <a:t>seen in sorting algorithms like </a:t>
            </a:r>
            <a:r>
              <a:rPr lang="en-US" b="1" u="sng" dirty="0"/>
              <a:t>Quick sort</a:t>
            </a:r>
            <a:r>
              <a:rPr lang="en-US" b="1" dirty="0"/>
              <a:t>, </a:t>
            </a:r>
            <a:r>
              <a:rPr lang="en-US" b="1" u="sng" dirty="0"/>
              <a:t>Merge Sort</a:t>
            </a:r>
            <a:r>
              <a:rPr lang="en-US" b="1" dirty="0"/>
              <a:t>, </a:t>
            </a:r>
            <a:r>
              <a:rPr lang="en-US" b="1" u="sng" dirty="0"/>
              <a:t>Heap sort</a:t>
            </a:r>
            <a:r>
              <a:rPr lang="en-US" b="1" dirty="0"/>
              <a:t>. </a:t>
            </a:r>
            <a:r>
              <a:rPr lang="en-US" dirty="0"/>
              <a:t>Here N is the size of data structure (array) to be sorted and log N is the average number of comparisons needed to place a value at its right place in the sorted array. </a:t>
            </a:r>
            <a:endParaRPr 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79" b="3848"/>
          <a:stretch/>
        </p:blipFill>
        <p:spPr bwMode="auto">
          <a:xfrm>
            <a:off x="2926870" y="3582649"/>
            <a:ext cx="8165852" cy="3035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439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How Merge Sort Works?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38859"/>
            <a:ext cx="8915400" cy="4172363"/>
          </a:xfrm>
        </p:spPr>
        <p:txBody>
          <a:bodyPr>
            <a:normAutofit/>
          </a:bodyPr>
          <a:lstStyle/>
          <a:p>
            <a:r>
              <a:rPr lang="en-US" b="1" dirty="0" smtClean="0"/>
              <a:t>Divide:</a:t>
            </a:r>
            <a:r>
              <a:rPr lang="en-US" dirty="0" smtClean="0"/>
              <a:t>    The </a:t>
            </a:r>
            <a:r>
              <a:rPr lang="en-US" dirty="0"/>
              <a:t>array is </a:t>
            </a:r>
            <a:r>
              <a:rPr lang="en-US" b="1" dirty="0"/>
              <a:t>split in half</a:t>
            </a:r>
            <a:r>
              <a:rPr lang="en-US" dirty="0"/>
              <a:t> again and again until each part contains </a:t>
            </a:r>
            <a:r>
              <a:rPr lang="en-US" b="1" dirty="0"/>
              <a:t>only one element</a:t>
            </a:r>
            <a:r>
              <a:rPr lang="en-US" dirty="0"/>
              <a:t> (because a single element is already sorted).</a:t>
            </a:r>
          </a:p>
          <a:p>
            <a:r>
              <a:rPr lang="en-US" b="1" dirty="0" smtClean="0"/>
              <a:t>Conquer:</a:t>
            </a:r>
            <a:r>
              <a:rPr lang="en-US" dirty="0" smtClean="0"/>
              <a:t>  Each </a:t>
            </a:r>
            <a:r>
              <a:rPr lang="en-US" dirty="0"/>
              <a:t>small part is </a:t>
            </a:r>
            <a:r>
              <a:rPr lang="en-US" b="1" dirty="0"/>
              <a:t>sorted</a:t>
            </a:r>
            <a:r>
              <a:rPr lang="en-US" dirty="0"/>
              <a:t> individually.</a:t>
            </a:r>
          </a:p>
          <a:p>
            <a:r>
              <a:rPr lang="en-US" b="1" dirty="0" smtClean="0"/>
              <a:t>Merge:</a:t>
            </a:r>
            <a:r>
              <a:rPr lang="en-US" dirty="0" smtClean="0"/>
              <a:t>   The </a:t>
            </a:r>
            <a:r>
              <a:rPr lang="en-US" dirty="0"/>
              <a:t>sorted parts are </a:t>
            </a:r>
            <a:r>
              <a:rPr lang="en-US" b="1" dirty="0"/>
              <a:t>combined back</a:t>
            </a:r>
            <a:r>
              <a:rPr lang="en-US" dirty="0"/>
              <a:t> into a single sorted array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Time complexity 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Every time we split the array, we </a:t>
            </a:r>
            <a:r>
              <a:rPr lang="en-US" b="1" dirty="0"/>
              <a:t>divide it into two halves</a:t>
            </a:r>
            <a:r>
              <a:rPr lang="en-US" dirty="0"/>
              <a:t>.</a:t>
            </a:r>
          </a:p>
          <a:p>
            <a:pPr lvl="2" indent="-285750">
              <a:buFont typeface="Courier New" pitchFamily="49" charset="0"/>
              <a:buChar char="o"/>
            </a:pPr>
            <a:r>
              <a:rPr lang="en-US" dirty="0" smtClean="0"/>
              <a:t>depth </a:t>
            </a:r>
            <a:r>
              <a:rPr lang="en-US" dirty="0"/>
              <a:t>of recursion (number of splits) is </a:t>
            </a:r>
            <a:r>
              <a:rPr lang="en-US" b="1" dirty="0"/>
              <a:t>log n</a:t>
            </a:r>
            <a:r>
              <a:rPr lang="en-US" dirty="0"/>
              <a:t> (</a:t>
            </a:r>
            <a:r>
              <a:rPr lang="en-US" dirty="0" err="1" smtClean="0"/>
              <a:t>becz</a:t>
            </a:r>
            <a:r>
              <a:rPr lang="en-US" dirty="0" smtClean="0"/>
              <a:t> </a:t>
            </a:r>
            <a:r>
              <a:rPr lang="en-US" dirty="0"/>
              <a:t>we keep dividing by 2).</a:t>
            </a:r>
          </a:p>
          <a:p>
            <a:pPr lvl="1"/>
            <a:r>
              <a:rPr lang="en-US" dirty="0" smtClean="0"/>
              <a:t>At </a:t>
            </a:r>
            <a:r>
              <a:rPr lang="en-US" dirty="0"/>
              <a:t>each level of recursion, we </a:t>
            </a:r>
            <a:r>
              <a:rPr lang="en-US" b="1" dirty="0"/>
              <a:t>merge n elements</a:t>
            </a:r>
            <a:r>
              <a:rPr lang="en-US" dirty="0"/>
              <a:t> back together.</a:t>
            </a:r>
          </a:p>
          <a:p>
            <a:pPr lvl="2" indent="-285750">
              <a:buFont typeface="Courier New" pitchFamily="49" charset="0"/>
              <a:buChar char="o"/>
            </a:pPr>
            <a:r>
              <a:rPr lang="en-US" dirty="0"/>
              <a:t>Since there are </a:t>
            </a:r>
            <a:r>
              <a:rPr lang="en-US" b="1" dirty="0"/>
              <a:t>log n levels</a:t>
            </a:r>
            <a:r>
              <a:rPr lang="en-US" dirty="0"/>
              <a:t>, and each level takes </a:t>
            </a:r>
            <a:r>
              <a:rPr lang="en-US" b="1" dirty="0"/>
              <a:t>O(n) time</a:t>
            </a:r>
            <a:r>
              <a:rPr lang="en-US" dirty="0"/>
              <a:t>, the total time is </a:t>
            </a:r>
            <a:r>
              <a:rPr lang="en-US" b="1" dirty="0"/>
              <a:t>O(n log n)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34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891" name="Rectangle 3"/>
          <p:cNvSpPr>
            <a:spLocks noChangeArrowheads="1"/>
          </p:cNvSpPr>
          <p:nvPr/>
        </p:nvSpPr>
        <p:spPr bwMode="auto">
          <a:xfrm>
            <a:off x="3572933" y="1773238"/>
            <a:ext cx="812800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1400">
                <a:latin typeface="Verdana" pitchFamily="34" charset="0"/>
                <a:ea typeface="PMingLiU" pitchFamily="18" charset="-120"/>
              </a:rPr>
              <a:t>n</a:t>
            </a:r>
          </a:p>
        </p:txBody>
      </p:sp>
      <p:sp>
        <p:nvSpPr>
          <p:cNvPr id="1701892" name="Rectangle 4"/>
          <p:cNvSpPr>
            <a:spLocks noChangeArrowheads="1"/>
          </p:cNvSpPr>
          <p:nvPr/>
        </p:nvSpPr>
        <p:spPr bwMode="auto">
          <a:xfrm>
            <a:off x="2048933" y="2611438"/>
            <a:ext cx="812800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1400">
                <a:latin typeface="Verdana" pitchFamily="34" charset="0"/>
                <a:ea typeface="PMingLiU" pitchFamily="18" charset="-120"/>
              </a:rPr>
              <a:t>n/2</a:t>
            </a:r>
          </a:p>
        </p:txBody>
      </p:sp>
      <p:sp>
        <p:nvSpPr>
          <p:cNvPr id="1701893" name="Rectangle 5"/>
          <p:cNvSpPr>
            <a:spLocks noChangeArrowheads="1"/>
          </p:cNvSpPr>
          <p:nvPr/>
        </p:nvSpPr>
        <p:spPr bwMode="auto">
          <a:xfrm>
            <a:off x="5096933" y="2611438"/>
            <a:ext cx="812800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1400">
                <a:latin typeface="Verdana" pitchFamily="34" charset="0"/>
                <a:ea typeface="PMingLiU" pitchFamily="18" charset="-120"/>
              </a:rPr>
              <a:t>n/2</a:t>
            </a:r>
          </a:p>
        </p:txBody>
      </p:sp>
      <p:cxnSp>
        <p:nvCxnSpPr>
          <p:cNvPr id="1701894" name="AutoShape 6"/>
          <p:cNvCxnSpPr>
            <a:cxnSpLocks noChangeShapeType="1"/>
            <a:stCxn id="1701892" idx="0"/>
            <a:endCxn id="1701891" idx="2"/>
          </p:cNvCxnSpPr>
          <p:nvPr/>
        </p:nvCxnSpPr>
        <p:spPr bwMode="auto">
          <a:xfrm flipV="1">
            <a:off x="2455333" y="2154238"/>
            <a:ext cx="1524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01895" name="AutoShape 7"/>
          <p:cNvCxnSpPr>
            <a:cxnSpLocks noChangeShapeType="1"/>
            <a:stCxn id="1701891" idx="2"/>
            <a:endCxn id="1701893" idx="0"/>
          </p:cNvCxnSpPr>
          <p:nvPr/>
        </p:nvCxnSpPr>
        <p:spPr bwMode="auto">
          <a:xfrm>
            <a:off x="3979333" y="2154238"/>
            <a:ext cx="1524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01896" name="Rectangle 8"/>
          <p:cNvSpPr>
            <a:spLocks noChangeArrowheads="1"/>
          </p:cNvSpPr>
          <p:nvPr/>
        </p:nvSpPr>
        <p:spPr bwMode="auto">
          <a:xfrm>
            <a:off x="1032933" y="3449638"/>
            <a:ext cx="812800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1400">
                <a:latin typeface="Verdana" pitchFamily="34" charset="0"/>
                <a:ea typeface="PMingLiU" pitchFamily="18" charset="-120"/>
              </a:rPr>
              <a:t>n/4</a:t>
            </a:r>
          </a:p>
        </p:txBody>
      </p:sp>
      <p:sp>
        <p:nvSpPr>
          <p:cNvPr id="1701897" name="Rectangle 9"/>
          <p:cNvSpPr>
            <a:spLocks noChangeArrowheads="1"/>
          </p:cNvSpPr>
          <p:nvPr/>
        </p:nvSpPr>
        <p:spPr bwMode="auto">
          <a:xfrm>
            <a:off x="2963333" y="3449638"/>
            <a:ext cx="812800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1400">
                <a:latin typeface="Verdana" pitchFamily="34" charset="0"/>
                <a:ea typeface="PMingLiU" pitchFamily="18" charset="-120"/>
              </a:rPr>
              <a:t>n/4</a:t>
            </a:r>
          </a:p>
        </p:txBody>
      </p:sp>
      <p:cxnSp>
        <p:nvCxnSpPr>
          <p:cNvPr id="1701898" name="AutoShape 10"/>
          <p:cNvCxnSpPr>
            <a:cxnSpLocks noChangeShapeType="1"/>
            <a:stCxn id="1701896" idx="0"/>
            <a:endCxn id="1701892" idx="2"/>
          </p:cNvCxnSpPr>
          <p:nvPr/>
        </p:nvCxnSpPr>
        <p:spPr bwMode="auto">
          <a:xfrm flipV="1">
            <a:off x="1439333" y="2992438"/>
            <a:ext cx="1016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01899" name="AutoShape 11"/>
          <p:cNvCxnSpPr>
            <a:cxnSpLocks noChangeShapeType="1"/>
            <a:stCxn id="1701892" idx="2"/>
            <a:endCxn id="1701897" idx="0"/>
          </p:cNvCxnSpPr>
          <p:nvPr/>
        </p:nvCxnSpPr>
        <p:spPr bwMode="auto">
          <a:xfrm>
            <a:off x="2455333" y="2992438"/>
            <a:ext cx="914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01900" name="Rectangle 12"/>
          <p:cNvSpPr>
            <a:spLocks noChangeArrowheads="1"/>
          </p:cNvSpPr>
          <p:nvPr/>
        </p:nvSpPr>
        <p:spPr bwMode="auto">
          <a:xfrm>
            <a:off x="4182533" y="3449638"/>
            <a:ext cx="812800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1400">
                <a:latin typeface="Verdana" pitchFamily="34" charset="0"/>
                <a:ea typeface="PMingLiU" pitchFamily="18" charset="-120"/>
              </a:rPr>
              <a:t>n/4</a:t>
            </a:r>
          </a:p>
        </p:txBody>
      </p:sp>
      <p:sp>
        <p:nvSpPr>
          <p:cNvPr id="1701901" name="Rectangle 13"/>
          <p:cNvSpPr>
            <a:spLocks noChangeArrowheads="1"/>
          </p:cNvSpPr>
          <p:nvPr/>
        </p:nvSpPr>
        <p:spPr bwMode="auto">
          <a:xfrm>
            <a:off x="6112933" y="3449638"/>
            <a:ext cx="812800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1400">
                <a:latin typeface="Verdana" pitchFamily="34" charset="0"/>
                <a:ea typeface="PMingLiU" pitchFamily="18" charset="-120"/>
              </a:rPr>
              <a:t>n/4</a:t>
            </a:r>
          </a:p>
        </p:txBody>
      </p:sp>
      <p:cxnSp>
        <p:nvCxnSpPr>
          <p:cNvPr id="1701902" name="AutoShape 14"/>
          <p:cNvCxnSpPr>
            <a:cxnSpLocks noChangeShapeType="1"/>
            <a:stCxn id="1701900" idx="0"/>
            <a:endCxn id="1701893" idx="2"/>
          </p:cNvCxnSpPr>
          <p:nvPr/>
        </p:nvCxnSpPr>
        <p:spPr bwMode="auto">
          <a:xfrm flipV="1">
            <a:off x="4588933" y="2992438"/>
            <a:ext cx="914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01903" name="AutoShape 15"/>
          <p:cNvCxnSpPr>
            <a:cxnSpLocks noChangeShapeType="1"/>
            <a:stCxn id="1701893" idx="2"/>
            <a:endCxn id="1701901" idx="0"/>
          </p:cNvCxnSpPr>
          <p:nvPr/>
        </p:nvCxnSpPr>
        <p:spPr bwMode="auto">
          <a:xfrm>
            <a:off x="5503333" y="2992438"/>
            <a:ext cx="1016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01904" name="Rectangle 16"/>
          <p:cNvSpPr>
            <a:spLocks noChangeArrowheads="1"/>
          </p:cNvSpPr>
          <p:nvPr/>
        </p:nvSpPr>
        <p:spPr bwMode="auto">
          <a:xfrm>
            <a:off x="590551" y="4821238"/>
            <a:ext cx="609600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1400">
                <a:latin typeface="Verdana" pitchFamily="34" charset="0"/>
                <a:ea typeface="PMingLiU" pitchFamily="18" charset="-120"/>
              </a:rPr>
              <a:t>1</a:t>
            </a:r>
          </a:p>
        </p:txBody>
      </p:sp>
      <p:sp>
        <p:nvSpPr>
          <p:cNvPr id="1701905" name="Rectangle 17"/>
          <p:cNvSpPr>
            <a:spLocks noChangeArrowheads="1"/>
          </p:cNvSpPr>
          <p:nvPr/>
        </p:nvSpPr>
        <p:spPr bwMode="auto">
          <a:xfrm>
            <a:off x="1301751" y="4821238"/>
            <a:ext cx="609600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1400">
                <a:latin typeface="Verdana" pitchFamily="34" charset="0"/>
                <a:ea typeface="PMingLiU" pitchFamily="18" charset="-120"/>
              </a:rPr>
              <a:t>1</a:t>
            </a:r>
          </a:p>
        </p:txBody>
      </p:sp>
      <p:sp>
        <p:nvSpPr>
          <p:cNvPr id="1701906" name="Rectangle 18"/>
          <p:cNvSpPr>
            <a:spLocks noChangeArrowheads="1"/>
          </p:cNvSpPr>
          <p:nvPr/>
        </p:nvSpPr>
        <p:spPr bwMode="auto">
          <a:xfrm>
            <a:off x="2012951" y="4821238"/>
            <a:ext cx="609600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1400">
                <a:latin typeface="Verdana" pitchFamily="34" charset="0"/>
                <a:ea typeface="PMingLiU" pitchFamily="18" charset="-120"/>
              </a:rPr>
              <a:t>1</a:t>
            </a:r>
          </a:p>
        </p:txBody>
      </p:sp>
      <p:sp>
        <p:nvSpPr>
          <p:cNvPr id="1701907" name="Rectangle 19"/>
          <p:cNvSpPr>
            <a:spLocks noChangeArrowheads="1"/>
          </p:cNvSpPr>
          <p:nvPr/>
        </p:nvSpPr>
        <p:spPr bwMode="auto">
          <a:xfrm>
            <a:off x="5539317" y="4821238"/>
            <a:ext cx="609600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1400">
                <a:latin typeface="Verdana" pitchFamily="34" charset="0"/>
                <a:ea typeface="PMingLiU" pitchFamily="18" charset="-120"/>
              </a:rPr>
              <a:t>1</a:t>
            </a:r>
          </a:p>
        </p:txBody>
      </p:sp>
      <p:sp>
        <p:nvSpPr>
          <p:cNvPr id="1701908" name="Rectangle 20"/>
          <p:cNvSpPr>
            <a:spLocks noChangeArrowheads="1"/>
          </p:cNvSpPr>
          <p:nvPr/>
        </p:nvSpPr>
        <p:spPr bwMode="auto">
          <a:xfrm>
            <a:off x="6250517" y="4821238"/>
            <a:ext cx="609600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1400">
                <a:latin typeface="Verdana" pitchFamily="34" charset="0"/>
                <a:ea typeface="PMingLiU" pitchFamily="18" charset="-120"/>
              </a:rPr>
              <a:t>1</a:t>
            </a:r>
          </a:p>
        </p:txBody>
      </p:sp>
      <p:sp>
        <p:nvSpPr>
          <p:cNvPr id="1701909" name="Rectangle 21"/>
          <p:cNvSpPr>
            <a:spLocks noChangeArrowheads="1"/>
          </p:cNvSpPr>
          <p:nvPr/>
        </p:nvSpPr>
        <p:spPr bwMode="auto">
          <a:xfrm>
            <a:off x="6961717" y="4821238"/>
            <a:ext cx="609600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kumimoji="1" lang="en-US" altLang="zh-TW" sz="1400">
                <a:latin typeface="Verdana" pitchFamily="34" charset="0"/>
                <a:ea typeface="PMingLiU" pitchFamily="18" charset="-120"/>
              </a:rPr>
              <a:t>1</a:t>
            </a:r>
          </a:p>
        </p:txBody>
      </p:sp>
      <p:sp>
        <p:nvSpPr>
          <p:cNvPr id="1701910" name="Text Box 22"/>
          <p:cNvSpPr txBox="1">
            <a:spLocks noChangeArrowheads="1"/>
          </p:cNvSpPr>
          <p:nvPr/>
        </p:nvSpPr>
        <p:spPr bwMode="auto">
          <a:xfrm>
            <a:off x="3028951" y="4525963"/>
            <a:ext cx="506870" cy="30777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>
              <a:defRPr>
                <a:solidFill>
                  <a:schemeClr val="tx1"/>
                </a:solidFill>
                <a:latin typeface="Arial" pitchFamily="34" charset="0"/>
              </a:defRPr>
            </a:lvl6pPr>
            <a:lvl7pPr>
              <a:defRPr>
                <a:solidFill>
                  <a:schemeClr val="tx1"/>
                </a:solidFill>
                <a:latin typeface="Arial" pitchFamily="34" charset="0"/>
              </a:defRPr>
            </a:lvl7pPr>
            <a:lvl8pPr>
              <a:defRPr>
                <a:solidFill>
                  <a:schemeClr val="tx1"/>
                </a:solidFill>
                <a:latin typeface="Arial" pitchFamily="34" charset="0"/>
              </a:defRPr>
            </a:lvl8pPr>
            <a:lvl9pPr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kumimoji="1" lang="en-US" altLang="zh-TW" sz="1400">
                <a:latin typeface="Verdana" pitchFamily="34" charset="0"/>
                <a:ea typeface="PMingLiU" pitchFamily="18" charset="-120"/>
              </a:rPr>
              <a:t>. . .</a:t>
            </a:r>
          </a:p>
        </p:txBody>
      </p:sp>
      <p:sp>
        <p:nvSpPr>
          <p:cNvPr id="1701911" name="Text Box 23"/>
          <p:cNvSpPr txBox="1">
            <a:spLocks noChangeArrowheads="1"/>
          </p:cNvSpPr>
          <p:nvPr/>
        </p:nvSpPr>
        <p:spPr bwMode="auto">
          <a:xfrm>
            <a:off x="7416801" y="1676400"/>
            <a:ext cx="829073" cy="30777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>
              <a:defRPr>
                <a:solidFill>
                  <a:schemeClr val="tx1"/>
                </a:solidFill>
                <a:latin typeface="Arial" pitchFamily="34" charset="0"/>
              </a:defRPr>
            </a:lvl6pPr>
            <a:lvl7pPr>
              <a:defRPr>
                <a:solidFill>
                  <a:schemeClr val="tx1"/>
                </a:solidFill>
                <a:latin typeface="Arial" pitchFamily="34" charset="0"/>
              </a:defRPr>
            </a:lvl7pPr>
            <a:lvl8pPr>
              <a:defRPr>
                <a:solidFill>
                  <a:schemeClr val="tx1"/>
                </a:solidFill>
                <a:latin typeface="Arial" pitchFamily="34" charset="0"/>
              </a:defRPr>
            </a:lvl8pPr>
            <a:lvl9pPr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kumimoji="1" lang="en-US" altLang="zh-TW" sz="1400">
                <a:latin typeface="Verdana" pitchFamily="34" charset="0"/>
                <a:ea typeface="PMingLiU" pitchFamily="18" charset="-120"/>
              </a:rPr>
              <a:t>Level 0</a:t>
            </a:r>
          </a:p>
        </p:txBody>
      </p:sp>
      <p:sp>
        <p:nvSpPr>
          <p:cNvPr id="1701912" name="Text Box 24"/>
          <p:cNvSpPr txBox="1">
            <a:spLocks noChangeArrowheads="1"/>
          </p:cNvSpPr>
          <p:nvPr/>
        </p:nvSpPr>
        <p:spPr bwMode="auto">
          <a:xfrm>
            <a:off x="7416801" y="2514600"/>
            <a:ext cx="829073" cy="30777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>
              <a:defRPr>
                <a:solidFill>
                  <a:schemeClr val="tx1"/>
                </a:solidFill>
                <a:latin typeface="Arial" pitchFamily="34" charset="0"/>
              </a:defRPr>
            </a:lvl6pPr>
            <a:lvl7pPr>
              <a:defRPr>
                <a:solidFill>
                  <a:schemeClr val="tx1"/>
                </a:solidFill>
                <a:latin typeface="Arial" pitchFamily="34" charset="0"/>
              </a:defRPr>
            </a:lvl7pPr>
            <a:lvl8pPr>
              <a:defRPr>
                <a:solidFill>
                  <a:schemeClr val="tx1"/>
                </a:solidFill>
                <a:latin typeface="Arial" pitchFamily="34" charset="0"/>
              </a:defRPr>
            </a:lvl8pPr>
            <a:lvl9pPr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kumimoji="1" lang="en-US" altLang="zh-TW" sz="1400">
                <a:latin typeface="Verdana" pitchFamily="34" charset="0"/>
                <a:ea typeface="PMingLiU" pitchFamily="18" charset="-120"/>
              </a:rPr>
              <a:t>Level 1</a:t>
            </a:r>
          </a:p>
        </p:txBody>
      </p:sp>
      <p:sp>
        <p:nvSpPr>
          <p:cNvPr id="1701913" name="Text Box 25"/>
          <p:cNvSpPr txBox="1">
            <a:spLocks noChangeArrowheads="1"/>
          </p:cNvSpPr>
          <p:nvPr/>
        </p:nvSpPr>
        <p:spPr bwMode="auto">
          <a:xfrm>
            <a:off x="7416801" y="3429000"/>
            <a:ext cx="829073" cy="30777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>
              <a:defRPr>
                <a:solidFill>
                  <a:schemeClr val="tx1"/>
                </a:solidFill>
                <a:latin typeface="Arial" pitchFamily="34" charset="0"/>
              </a:defRPr>
            </a:lvl6pPr>
            <a:lvl7pPr>
              <a:defRPr>
                <a:solidFill>
                  <a:schemeClr val="tx1"/>
                </a:solidFill>
                <a:latin typeface="Arial" pitchFamily="34" charset="0"/>
              </a:defRPr>
            </a:lvl7pPr>
            <a:lvl8pPr>
              <a:defRPr>
                <a:solidFill>
                  <a:schemeClr val="tx1"/>
                </a:solidFill>
                <a:latin typeface="Arial" pitchFamily="34" charset="0"/>
              </a:defRPr>
            </a:lvl8pPr>
            <a:lvl9pPr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kumimoji="1" lang="en-US" altLang="zh-TW" sz="1400">
                <a:latin typeface="Verdana" pitchFamily="34" charset="0"/>
                <a:ea typeface="PMingLiU" pitchFamily="18" charset="-120"/>
              </a:rPr>
              <a:t>Level 2</a:t>
            </a:r>
          </a:p>
        </p:txBody>
      </p:sp>
      <p:sp>
        <p:nvSpPr>
          <p:cNvPr id="1701914" name="Text Box 26"/>
          <p:cNvSpPr txBox="1">
            <a:spLocks noChangeArrowheads="1"/>
          </p:cNvSpPr>
          <p:nvPr/>
        </p:nvSpPr>
        <p:spPr bwMode="auto">
          <a:xfrm>
            <a:off x="8675974" y="4857849"/>
            <a:ext cx="1887183" cy="30777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>
              <a:defRPr>
                <a:solidFill>
                  <a:schemeClr val="tx1"/>
                </a:solidFill>
                <a:latin typeface="Arial" pitchFamily="34" charset="0"/>
              </a:defRPr>
            </a:lvl6pPr>
            <a:lvl7pPr>
              <a:defRPr>
                <a:solidFill>
                  <a:schemeClr val="tx1"/>
                </a:solidFill>
                <a:latin typeface="Arial" pitchFamily="34" charset="0"/>
              </a:defRPr>
            </a:lvl7pPr>
            <a:lvl8pPr>
              <a:defRPr>
                <a:solidFill>
                  <a:schemeClr val="tx1"/>
                </a:solidFill>
                <a:latin typeface="Arial" pitchFamily="34" charset="0"/>
              </a:defRPr>
            </a:lvl8pPr>
            <a:lvl9pPr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kumimoji="1" lang="en-US" altLang="zh-TW" sz="1400" dirty="0">
                <a:latin typeface="Verdana" pitchFamily="34" charset="0"/>
                <a:ea typeface="PMingLiU" pitchFamily="18" charset="-120"/>
              </a:rPr>
              <a:t>Tree Height : log</a:t>
            </a:r>
            <a:r>
              <a:rPr kumimoji="1" lang="en-US" altLang="zh-TW" sz="1400" baseline="-25000" dirty="0">
                <a:latin typeface="Verdana" pitchFamily="34" charset="0"/>
                <a:ea typeface="PMingLiU" pitchFamily="18" charset="-120"/>
              </a:rPr>
              <a:t>2</a:t>
            </a:r>
            <a:r>
              <a:rPr kumimoji="1" lang="en-US" altLang="zh-TW" sz="1400" dirty="0">
                <a:latin typeface="Verdana" pitchFamily="34" charset="0"/>
                <a:ea typeface="PMingLiU" pitchFamily="18" charset="-120"/>
              </a:rPr>
              <a:t>n</a:t>
            </a:r>
          </a:p>
        </p:txBody>
      </p:sp>
      <p:sp>
        <p:nvSpPr>
          <p:cNvPr id="1701915" name="Text Box 27"/>
          <p:cNvSpPr txBox="1">
            <a:spLocks noChangeArrowheads="1"/>
          </p:cNvSpPr>
          <p:nvPr/>
        </p:nvSpPr>
        <p:spPr bwMode="auto">
          <a:xfrm>
            <a:off x="8617679" y="1538991"/>
            <a:ext cx="2075906" cy="5232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r>
              <a:rPr kumimoji="1" lang="en-US" altLang="zh-TW" sz="1400" dirty="0">
                <a:latin typeface="+mn-lt"/>
                <a:ea typeface="新細明體" panose="02020500000000000000" pitchFamily="18" charset="-120"/>
              </a:rPr>
              <a:t>Merge n items:</a:t>
            </a:r>
          </a:p>
          <a:p>
            <a:pPr algn="ctr" eaLnBrk="1" hangingPunct="1">
              <a:defRPr/>
            </a:pPr>
            <a:r>
              <a:rPr kumimoji="1" lang="en-US" altLang="zh-TW" sz="1400" dirty="0">
                <a:latin typeface="+mn-lt"/>
                <a:ea typeface="新細明體" panose="02020500000000000000" pitchFamily="18" charset="-120"/>
              </a:rPr>
              <a:t>O(</a:t>
            </a:r>
            <a:r>
              <a:rPr kumimoji="1" lang="en-US" altLang="zh-TW" sz="1400" i="1" dirty="0">
                <a:latin typeface="+mn-lt"/>
                <a:ea typeface="新細明體" panose="02020500000000000000" pitchFamily="18" charset="-120"/>
              </a:rPr>
              <a:t>n</a:t>
            </a:r>
            <a:r>
              <a:rPr kumimoji="1" lang="en-US" altLang="zh-TW" sz="1400" dirty="0">
                <a:latin typeface="+mn-lt"/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1701916" name="Text Box 28"/>
          <p:cNvSpPr txBox="1">
            <a:spLocks noChangeArrowheads="1"/>
          </p:cNvSpPr>
          <p:nvPr/>
        </p:nvSpPr>
        <p:spPr bwMode="auto">
          <a:xfrm>
            <a:off x="8675974" y="2540328"/>
            <a:ext cx="2071400" cy="5232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r>
              <a:rPr kumimoji="1" lang="en-US" altLang="zh-TW" sz="1400" dirty="0">
                <a:latin typeface="+mn-lt"/>
                <a:ea typeface="新細明體" panose="02020500000000000000" pitchFamily="18" charset="-120"/>
              </a:rPr>
              <a:t>Merge two n/2 items: </a:t>
            </a:r>
          </a:p>
          <a:p>
            <a:pPr algn="ctr" eaLnBrk="1" hangingPunct="1">
              <a:defRPr/>
            </a:pPr>
            <a:r>
              <a:rPr kumimoji="1" lang="en-US" altLang="zh-TW" sz="1400" dirty="0">
                <a:latin typeface="+mn-lt"/>
                <a:ea typeface="新細明體" panose="02020500000000000000" pitchFamily="18" charset="-120"/>
              </a:rPr>
              <a:t>O(</a:t>
            </a:r>
            <a:r>
              <a:rPr kumimoji="1" lang="en-US" altLang="zh-TW" sz="1400" i="1" dirty="0">
                <a:latin typeface="+mn-lt"/>
                <a:ea typeface="新細明體" panose="02020500000000000000" pitchFamily="18" charset="-120"/>
              </a:rPr>
              <a:t>n</a:t>
            </a:r>
            <a:r>
              <a:rPr kumimoji="1" lang="en-US" altLang="zh-TW" sz="1400" dirty="0">
                <a:latin typeface="+mn-lt"/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1701917" name="Text Box 29"/>
          <p:cNvSpPr txBox="1">
            <a:spLocks noChangeArrowheads="1"/>
          </p:cNvSpPr>
          <p:nvPr/>
        </p:nvSpPr>
        <p:spPr bwMode="auto">
          <a:xfrm>
            <a:off x="8737600" y="3830638"/>
            <a:ext cx="1955985" cy="52322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>
              <a:defRPr>
                <a:solidFill>
                  <a:schemeClr val="tx1"/>
                </a:solidFill>
                <a:latin typeface="Arial" pitchFamily="34" charset="0"/>
              </a:defRPr>
            </a:lvl6pPr>
            <a:lvl7pPr>
              <a:defRPr>
                <a:solidFill>
                  <a:schemeClr val="tx1"/>
                </a:solidFill>
                <a:latin typeface="Arial" pitchFamily="34" charset="0"/>
              </a:defRPr>
            </a:lvl7pPr>
            <a:lvl8pPr>
              <a:defRPr>
                <a:solidFill>
                  <a:schemeClr val="tx1"/>
                </a:solidFill>
                <a:latin typeface="Arial" pitchFamily="34" charset="0"/>
              </a:defRPr>
            </a:lvl8pPr>
            <a:lvl9pPr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kumimoji="1" lang="en-US" altLang="zh-TW" sz="1400" dirty="0">
                <a:latin typeface="Verdana" pitchFamily="34" charset="0"/>
                <a:ea typeface="PMingLiU" pitchFamily="18" charset="-120"/>
              </a:rPr>
              <a:t>Each level requires </a:t>
            </a:r>
          </a:p>
          <a:p>
            <a:pPr eaLnBrk="1" hangingPunct="1"/>
            <a:r>
              <a:rPr kumimoji="1" lang="en-US" altLang="zh-TW" sz="1400" dirty="0">
                <a:latin typeface="Verdana" pitchFamily="34" charset="0"/>
                <a:ea typeface="PMingLiU" pitchFamily="18" charset="-120"/>
              </a:rPr>
              <a:t>O(</a:t>
            </a:r>
            <a:r>
              <a:rPr kumimoji="1" lang="en-US" altLang="zh-TW" sz="1400" i="1" dirty="0">
                <a:latin typeface="Verdana" pitchFamily="34" charset="0"/>
                <a:ea typeface="PMingLiU" pitchFamily="18" charset="-120"/>
              </a:rPr>
              <a:t>n</a:t>
            </a:r>
            <a:r>
              <a:rPr kumimoji="1" lang="en-US" altLang="zh-TW" sz="1400" dirty="0">
                <a:latin typeface="Verdana" pitchFamily="34" charset="0"/>
                <a:ea typeface="PMingLiU" pitchFamily="18" charset="-120"/>
              </a:rPr>
              <a:t>) operations</a:t>
            </a:r>
          </a:p>
        </p:txBody>
      </p:sp>
      <p:sp>
        <p:nvSpPr>
          <p:cNvPr id="1701918" name="Text Box 30"/>
          <p:cNvSpPr txBox="1">
            <a:spLocks noChangeArrowheads="1"/>
          </p:cNvSpPr>
          <p:nvPr/>
        </p:nvSpPr>
        <p:spPr bwMode="auto">
          <a:xfrm>
            <a:off x="2963333" y="6233232"/>
            <a:ext cx="5469831" cy="307777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</a:defRPr>
            </a:lvl5pPr>
            <a:lvl6pPr>
              <a:defRPr>
                <a:solidFill>
                  <a:schemeClr val="tx1"/>
                </a:solidFill>
                <a:latin typeface="Arial" pitchFamily="34" charset="0"/>
              </a:defRPr>
            </a:lvl6pPr>
            <a:lvl7pPr>
              <a:defRPr>
                <a:solidFill>
                  <a:schemeClr val="tx1"/>
                </a:solidFill>
                <a:latin typeface="Arial" pitchFamily="34" charset="0"/>
              </a:defRPr>
            </a:lvl7pPr>
            <a:lvl8pPr>
              <a:defRPr>
                <a:solidFill>
                  <a:schemeClr val="tx1"/>
                </a:solidFill>
                <a:latin typeface="Arial" pitchFamily="34" charset="0"/>
              </a:defRPr>
            </a:lvl8pPr>
            <a:lvl9pPr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kumimoji="1" lang="en-US" altLang="zh-TW" sz="1400">
                <a:latin typeface="Verdana" pitchFamily="34" charset="0"/>
                <a:ea typeface="PMingLiU" pitchFamily="18" charset="-120"/>
              </a:rPr>
              <a:t>Each level O(</a:t>
            </a:r>
            <a:r>
              <a:rPr kumimoji="1" lang="en-US" altLang="zh-TW" sz="1400" i="1">
                <a:latin typeface="Verdana" pitchFamily="34" charset="0"/>
                <a:ea typeface="PMingLiU" pitchFamily="18" charset="-120"/>
              </a:rPr>
              <a:t>n</a:t>
            </a:r>
            <a:r>
              <a:rPr kumimoji="1" lang="en-US" altLang="zh-TW" sz="1400">
                <a:latin typeface="Verdana" pitchFamily="34" charset="0"/>
                <a:ea typeface="PMingLiU" pitchFamily="18" charset="-120"/>
              </a:rPr>
              <a:t>) operations &amp; O(log</a:t>
            </a:r>
            <a:r>
              <a:rPr kumimoji="1" lang="en-US" altLang="zh-TW" sz="1400" baseline="-25000">
                <a:latin typeface="Verdana" pitchFamily="34" charset="0"/>
                <a:ea typeface="PMingLiU" pitchFamily="18" charset="-120"/>
              </a:rPr>
              <a:t>2</a:t>
            </a:r>
            <a:r>
              <a:rPr kumimoji="1" lang="en-US" altLang="zh-TW" sz="1400" i="1">
                <a:latin typeface="Verdana" pitchFamily="34" charset="0"/>
                <a:ea typeface="PMingLiU" pitchFamily="18" charset="-120"/>
              </a:rPr>
              <a:t>n</a:t>
            </a:r>
            <a:r>
              <a:rPr kumimoji="1" lang="en-US" altLang="zh-TW" sz="1400">
                <a:latin typeface="Verdana" pitchFamily="34" charset="0"/>
                <a:ea typeface="PMingLiU" pitchFamily="18" charset="-120"/>
              </a:rPr>
              <a:t>) levels </a:t>
            </a:r>
            <a:r>
              <a:rPr kumimoji="1" lang="en-US" altLang="zh-TW" sz="1400">
                <a:latin typeface="Verdana" pitchFamily="34" charset="0"/>
                <a:ea typeface="PMingLiU" pitchFamily="18" charset="-120"/>
                <a:sym typeface="Wingdings" pitchFamily="2" charset="2"/>
              </a:rPr>
              <a:t> O(</a:t>
            </a:r>
            <a:r>
              <a:rPr kumimoji="1" lang="en-US" altLang="zh-TW" sz="1400" i="1">
                <a:latin typeface="Verdana" pitchFamily="34" charset="0"/>
                <a:ea typeface="PMingLiU" pitchFamily="18" charset="-120"/>
                <a:sym typeface="Wingdings" pitchFamily="2" charset="2"/>
              </a:rPr>
              <a:t>n</a:t>
            </a:r>
            <a:r>
              <a:rPr kumimoji="1" lang="en-US" altLang="zh-TW" sz="1400">
                <a:latin typeface="Verdana" pitchFamily="34" charset="0"/>
                <a:ea typeface="PMingLiU" pitchFamily="18" charset="-120"/>
                <a:sym typeface="Wingdings" pitchFamily="2" charset="2"/>
              </a:rPr>
              <a:t>*log</a:t>
            </a:r>
            <a:r>
              <a:rPr kumimoji="1" lang="en-US" altLang="zh-TW" sz="1400" baseline="-25000">
                <a:latin typeface="Verdana" pitchFamily="34" charset="0"/>
                <a:ea typeface="PMingLiU" pitchFamily="18" charset="-120"/>
                <a:sym typeface="Wingdings" pitchFamily="2" charset="2"/>
              </a:rPr>
              <a:t>2</a:t>
            </a:r>
            <a:r>
              <a:rPr kumimoji="1" lang="en-US" altLang="zh-TW" sz="1400" i="1">
                <a:latin typeface="Verdana" pitchFamily="34" charset="0"/>
                <a:ea typeface="PMingLiU" pitchFamily="18" charset="-120"/>
                <a:sym typeface="Wingdings" pitchFamily="2" charset="2"/>
              </a:rPr>
              <a:t>n</a:t>
            </a:r>
            <a:r>
              <a:rPr kumimoji="1" lang="en-US" altLang="zh-TW" sz="1400">
                <a:latin typeface="Verdana" pitchFamily="34" charset="0"/>
                <a:ea typeface="PMingLiU" pitchFamily="18" charset="-120"/>
                <a:sym typeface="Wingdings" pitchFamily="2" charset="2"/>
              </a:rPr>
              <a:t>)</a:t>
            </a:r>
            <a:endParaRPr kumimoji="1" lang="en-US" altLang="zh-TW" sz="1400">
              <a:latin typeface="Verdana" pitchFamily="34" charset="0"/>
              <a:ea typeface="PMingLiU" pitchFamily="18" charset="-120"/>
            </a:endParaRPr>
          </a:p>
        </p:txBody>
      </p:sp>
      <p:sp>
        <p:nvSpPr>
          <p:cNvPr id="604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43668" y="273571"/>
            <a:ext cx="10160000" cy="415977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 eaLnBrk="1" hangingPunct="1"/>
            <a:r>
              <a:rPr lang="en-US" altLang="zh-TW" sz="1800" b="1" dirty="0" smtClean="0">
                <a:ea typeface="PMingLiU" pitchFamily="18" charset="-120"/>
              </a:rPr>
              <a:t>Merge Sort Analysis </a:t>
            </a:r>
          </a:p>
        </p:txBody>
      </p:sp>
    </p:spTree>
    <p:extLst>
      <p:ext uri="{BB962C8B-B14F-4D97-AF65-F5344CB8AC3E}">
        <p14:creationId xmlns:p14="http://schemas.microsoft.com/office/powerpoint/2010/main" val="55493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01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701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701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701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701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701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701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701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701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701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701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701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701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701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701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1701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1701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1701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701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701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1701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1701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1701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1701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1701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1701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1701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1701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1891" grpId="0" animBg="1"/>
      <p:bldP spid="1701892" grpId="0" animBg="1"/>
      <p:bldP spid="1701893" grpId="0" animBg="1"/>
      <p:bldP spid="1701896" grpId="0" animBg="1"/>
      <p:bldP spid="1701897" grpId="0" animBg="1"/>
      <p:bldP spid="1701900" grpId="0" animBg="1"/>
      <p:bldP spid="1701901" grpId="0" animBg="1"/>
      <p:bldP spid="1701904" grpId="0" animBg="1"/>
      <p:bldP spid="1701905" grpId="0" animBg="1"/>
      <p:bldP spid="1701906" grpId="0" animBg="1"/>
      <p:bldP spid="1701907" grpId="0" animBg="1"/>
      <p:bldP spid="1701908" grpId="0" animBg="1"/>
      <p:bldP spid="1701909" grpId="0" animBg="1"/>
      <p:bldP spid="1701910" grpId="0" animBg="1"/>
      <p:bldP spid="1701911" grpId="0" animBg="1"/>
      <p:bldP spid="1701912" grpId="0" animBg="1"/>
      <p:bldP spid="1701913" grpId="0" animBg="1"/>
      <p:bldP spid="1701914" grpId="0" animBg="1"/>
      <p:bldP spid="1701915" grpId="0" animBg="1"/>
      <p:bldP spid="1701916" grpId="0" animBg="1"/>
      <p:bldP spid="1701917" grpId="0" animBg="1"/>
      <p:bldP spid="170191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Example 5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297" y="1831511"/>
            <a:ext cx="8901632" cy="3012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291466" y="5118105"/>
            <a:ext cx="3632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Time Complexity:</a:t>
            </a:r>
            <a:r>
              <a:rPr lang="en-US" dirty="0"/>
              <a:t> O(log(log n))</a:t>
            </a:r>
          </a:p>
        </p:txBody>
      </p:sp>
    </p:spTree>
    <p:extLst>
      <p:ext uri="{BB962C8B-B14F-4D97-AF65-F5344CB8AC3E}">
        <p14:creationId xmlns:p14="http://schemas.microsoft.com/office/powerpoint/2010/main" val="326420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Finding the complexities 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0" t="10880" r="1769" b="6379"/>
          <a:stretch/>
        </p:blipFill>
        <p:spPr bwMode="auto">
          <a:xfrm>
            <a:off x="2548328" y="1948721"/>
            <a:ext cx="8619344" cy="3576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096719" y="5525700"/>
            <a:ext cx="91908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While computing the time complexity we will neglect all the constants, hence ignoring 2 and 1 we will get n. Hence the time complexity becomes </a:t>
            </a:r>
            <a:r>
              <a:rPr lang="en-US" b="1" dirty="0"/>
              <a:t>O(n).</a:t>
            </a:r>
          </a:p>
        </p:txBody>
      </p:sp>
    </p:spTree>
    <p:extLst>
      <p:ext uri="{BB962C8B-B14F-4D97-AF65-F5344CB8AC3E}">
        <p14:creationId xmlns:p14="http://schemas.microsoft.com/office/powerpoint/2010/main" val="3016403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Finding the complexities 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0" t="6233" r="6542" b="11528"/>
          <a:stretch/>
        </p:blipFill>
        <p:spPr bwMode="auto">
          <a:xfrm>
            <a:off x="3267857" y="2338465"/>
            <a:ext cx="7540052" cy="208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3" t="19955" r="6708"/>
          <a:stretch/>
        </p:blipFill>
        <p:spPr bwMode="auto">
          <a:xfrm>
            <a:off x="3267857" y="4277561"/>
            <a:ext cx="7540052" cy="663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647042" y="5303916"/>
            <a:ext cx="83557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f(n) = </a:t>
            </a:r>
            <a:r>
              <a:rPr lang="en-US" dirty="0" err="1"/>
              <a:t>Og</a:t>
            </a:r>
            <a:r>
              <a:rPr lang="en-US" dirty="0"/>
              <a:t>(n). =&gt; O(2mn+2m+1)// when m=n; = O(2n2 +2n+1); By neglecting the constants, we get the time complexity as O(n2 ). The maximum degree of the polynomial has to be considered</a:t>
            </a:r>
          </a:p>
        </p:txBody>
      </p:sp>
    </p:spTree>
    <p:extLst>
      <p:ext uri="{BB962C8B-B14F-4D97-AF65-F5344CB8AC3E}">
        <p14:creationId xmlns:p14="http://schemas.microsoft.com/office/powerpoint/2010/main" val="79320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Computational Complexity of Linear </a:t>
            </a:r>
            <a:r>
              <a:rPr lang="en-US" b="1" dirty="0" smtClean="0"/>
              <a:t>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b="1" i="1" dirty="0" smtClean="0"/>
              <a:t>It  </a:t>
            </a:r>
            <a:r>
              <a:rPr lang="en-US" dirty="0"/>
              <a:t>is </a:t>
            </a:r>
            <a:r>
              <a:rPr lang="en-US" dirty="0" smtClean="0"/>
              <a:t>the maximum </a:t>
            </a:r>
            <a:r>
              <a:rPr lang="en-US" dirty="0"/>
              <a:t>number of comparisons you need to search the array. As you are</a:t>
            </a:r>
          </a:p>
          <a:p>
            <a:pPr marL="400050" lvl="1" indent="0">
              <a:buNone/>
            </a:pPr>
            <a:r>
              <a:rPr lang="en-US" dirty="0"/>
              <a:t>visiting all the array elements in the worst case, then, the number of</a:t>
            </a:r>
          </a:p>
          <a:p>
            <a:pPr marL="400050" lvl="1" indent="0">
              <a:buNone/>
            </a:pPr>
            <a:r>
              <a:rPr lang="en-US" dirty="0"/>
              <a:t>comparisons required is:</a:t>
            </a:r>
          </a:p>
          <a:p>
            <a:pPr marL="400050" lvl="1" indent="0">
              <a:buNone/>
            </a:pPr>
            <a:r>
              <a:rPr lang="en-US" b="1" i="1" dirty="0" smtClean="0"/>
              <a:t>                                         n </a:t>
            </a:r>
            <a:r>
              <a:rPr lang="en-US" dirty="0"/>
              <a:t>(n is the size of the array)</a:t>
            </a:r>
          </a:p>
          <a:p>
            <a:pPr marL="400050" lvl="1" indent="0">
              <a:buNone/>
            </a:pPr>
            <a:r>
              <a:rPr lang="en-US" b="1" dirty="0"/>
              <a:t>Example:</a:t>
            </a:r>
          </a:p>
          <a:p>
            <a:pPr marL="400050" lvl="1" indent="0">
              <a:buNone/>
            </a:pPr>
            <a:r>
              <a:rPr lang="en-US" dirty="0"/>
              <a:t>If a given an array of 1024 elements, then the maximum number of</a:t>
            </a:r>
          </a:p>
          <a:p>
            <a:pPr marL="400050" lvl="1" indent="0">
              <a:buNone/>
            </a:pPr>
            <a:r>
              <a:rPr lang="en-US" dirty="0"/>
              <a:t>comparisons required is:</a:t>
            </a:r>
          </a:p>
          <a:p>
            <a:pPr marL="400050" lvl="1" indent="0">
              <a:buNone/>
            </a:pPr>
            <a:r>
              <a:rPr lang="en-US" b="1" i="1" dirty="0" smtClean="0"/>
              <a:t>                                 n-1 </a:t>
            </a:r>
            <a:r>
              <a:rPr lang="en-US" dirty="0"/>
              <a:t>= 1023 (As many as 1023 comparisons may be required)</a:t>
            </a:r>
          </a:p>
        </p:txBody>
      </p:sp>
    </p:spTree>
    <p:extLst>
      <p:ext uri="{BB962C8B-B14F-4D97-AF65-F5344CB8AC3E}">
        <p14:creationId xmlns:p14="http://schemas.microsoft.com/office/powerpoint/2010/main" val="197993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Computational Complexity of Binary Search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48590"/>
            <a:ext cx="8915400" cy="3777622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searched array is divided by 2 for each comparison/iteration.</a:t>
            </a:r>
          </a:p>
          <a:p>
            <a:pPr marL="400050" lvl="1" indent="0">
              <a:buNone/>
            </a:pPr>
            <a:r>
              <a:rPr lang="en-US" dirty="0" smtClean="0"/>
              <a:t>     Therefore</a:t>
            </a:r>
            <a:r>
              <a:rPr lang="en-US" dirty="0"/>
              <a:t>, the maximum number of comparisons is measured by:</a:t>
            </a:r>
          </a:p>
          <a:p>
            <a:pPr marL="400050" lvl="1" indent="0">
              <a:buNone/>
            </a:pPr>
            <a:r>
              <a:rPr lang="en-US" b="1" i="1" dirty="0" smtClean="0"/>
              <a:t>                       log</a:t>
            </a:r>
            <a:r>
              <a:rPr lang="en-US" b="1" dirty="0" smtClean="0"/>
              <a:t>2(</a:t>
            </a:r>
            <a:r>
              <a:rPr lang="en-US" b="1" i="1" dirty="0" smtClean="0"/>
              <a:t>n</a:t>
            </a:r>
            <a:r>
              <a:rPr lang="en-US" b="1" dirty="0"/>
              <a:t>) </a:t>
            </a:r>
            <a:r>
              <a:rPr lang="en-US" dirty="0"/>
              <a:t>where </a:t>
            </a:r>
            <a:r>
              <a:rPr lang="en-US" i="1" dirty="0"/>
              <a:t>n </a:t>
            </a:r>
            <a:r>
              <a:rPr lang="en-US" dirty="0"/>
              <a:t>is the size of the array</a:t>
            </a:r>
          </a:p>
          <a:p>
            <a:pPr marL="400050" lvl="1" indent="0">
              <a:buNone/>
            </a:pPr>
            <a:r>
              <a:rPr lang="en-US" b="1" dirty="0"/>
              <a:t>Example:</a:t>
            </a:r>
          </a:p>
          <a:p>
            <a:pPr marL="400050" lvl="1" indent="0">
              <a:buNone/>
            </a:pPr>
            <a:r>
              <a:rPr lang="en-US" dirty="0"/>
              <a:t>If a given sorted array 1024 elements, then the maximum number of</a:t>
            </a:r>
          </a:p>
          <a:p>
            <a:pPr marL="400050" lvl="1" indent="0">
              <a:buNone/>
            </a:pPr>
            <a:r>
              <a:rPr lang="en-US" dirty="0"/>
              <a:t>comparisons required is:</a:t>
            </a:r>
          </a:p>
          <a:p>
            <a:pPr marL="400050" lvl="1" indent="0">
              <a:buNone/>
            </a:pPr>
            <a:r>
              <a:rPr lang="en-US" i="1" dirty="0" smtClean="0"/>
              <a:t>                      log</a:t>
            </a:r>
            <a:r>
              <a:rPr lang="en-US" dirty="0" smtClean="0"/>
              <a:t>2(</a:t>
            </a:r>
            <a:r>
              <a:rPr lang="en-US" i="1" dirty="0" smtClean="0"/>
              <a:t>1024</a:t>
            </a:r>
            <a:r>
              <a:rPr lang="en-US" dirty="0"/>
              <a:t>) = 10 (only 10 comparisons are enough)</a:t>
            </a:r>
          </a:p>
        </p:txBody>
      </p:sp>
    </p:spTree>
    <p:extLst>
      <p:ext uri="{BB962C8B-B14F-4D97-AF65-F5344CB8AC3E}">
        <p14:creationId xmlns:p14="http://schemas.microsoft.com/office/powerpoint/2010/main" val="179847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ACCESSING ELEMENT OF THE ARRAY</a:t>
            </a:r>
            <a:endParaRPr lang="en-US" b="1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98171"/>
            <a:ext cx="8915400" cy="4213051"/>
          </a:xfrm>
        </p:spPr>
        <p:txBody>
          <a:bodyPr>
            <a:noAutofit/>
          </a:bodyPr>
          <a:lstStyle/>
          <a:p>
            <a:r>
              <a:rPr lang="en-US" sz="2400" dirty="0" smtClean="0"/>
              <a:t>TO access array element : </a:t>
            </a:r>
          </a:p>
          <a:p>
            <a:pPr marL="0" indent="0">
              <a:buNone/>
            </a:pPr>
            <a:r>
              <a:rPr lang="en-US" sz="2400" dirty="0" smtClean="0"/>
              <a:t>                                       a[5];</a:t>
            </a:r>
          </a:p>
          <a:p>
            <a:r>
              <a:rPr lang="en-US" sz="2400" dirty="0" smtClean="0"/>
              <a:t>Operations on array:</a:t>
            </a:r>
          </a:p>
          <a:p>
            <a:pPr lvl="1"/>
            <a:r>
              <a:rPr lang="en-US" sz="2400" dirty="0"/>
              <a:t> </a:t>
            </a:r>
            <a:r>
              <a:rPr lang="en-US" sz="2400" dirty="0" smtClean="0"/>
              <a:t>traversal</a:t>
            </a:r>
          </a:p>
          <a:p>
            <a:pPr lvl="1"/>
            <a:r>
              <a:rPr lang="en-US" sz="2400" dirty="0"/>
              <a:t> </a:t>
            </a:r>
            <a:r>
              <a:rPr lang="en-US" sz="2400" dirty="0" smtClean="0"/>
              <a:t>insertion</a:t>
            </a:r>
          </a:p>
          <a:p>
            <a:pPr lvl="1"/>
            <a:r>
              <a:rPr lang="en-US" sz="2400" dirty="0" smtClean="0"/>
              <a:t> Deletion</a:t>
            </a:r>
          </a:p>
          <a:p>
            <a:pPr lvl="1"/>
            <a:r>
              <a:rPr lang="en-US" sz="2400" dirty="0" smtClean="0"/>
              <a:t> searching </a:t>
            </a:r>
          </a:p>
          <a:p>
            <a:pPr lvl="1"/>
            <a:r>
              <a:rPr lang="en-US" sz="2400" dirty="0" smtClean="0"/>
              <a:t> sorting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4189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9EFB4F-B110-4A7E-A01E-81B11590F3F8}" type="slidenum">
              <a:rPr lang="en-US"/>
              <a:pPr/>
              <a:t>40</a:t>
            </a:fld>
            <a:endParaRPr lang="en-US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43367" y="616173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Bubble Sort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39876" y="1435788"/>
            <a:ext cx="3631731" cy="478512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Repeatedly pass through the array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Swaps adjacent elements that are out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Easier to implement, but slower than Insertion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2" descr="algorithms - Bubble Sort: Runtime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4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00" t="17637" r="15241" b="7320"/>
          <a:stretch/>
        </p:blipFill>
        <p:spPr bwMode="auto">
          <a:xfrm>
            <a:off x="5666282" y="1678898"/>
            <a:ext cx="6525718" cy="4489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360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Algo</a:t>
            </a:r>
            <a:r>
              <a:rPr lang="en-US" b="1" dirty="0" smtClean="0"/>
              <a:t> of bubble sort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0622" y="1535714"/>
            <a:ext cx="8915400" cy="3777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err="1">
                <a:latin typeface="Courier New" pitchFamily="49" charset="0"/>
              </a:rPr>
              <a:t>BubbleSort</a:t>
            </a:r>
            <a:r>
              <a:rPr lang="en-US" sz="2400" b="1" dirty="0">
                <a:latin typeface="Courier New" pitchFamily="49" charset="0"/>
              </a:rPr>
              <a:t>(A)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</a:rPr>
              <a:t>n = Length[A];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</a:rPr>
              <a:t>for j = 0 to n-2 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</a:rPr>
              <a:t>   for i = 0 to n-j-2 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</a:rPr>
              <a:t>	   if A[i] &gt; A[i+1]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</a:rPr>
              <a:t>       temp = A[i]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</a:rPr>
              <a:t>		A[i] = A[i+1]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</a:rPr>
              <a:t>		A[i+1] = temp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</a:rPr>
              <a:t>return A;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4" descr="Bubble sort example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234" y="2854872"/>
            <a:ext cx="5628858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232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77935" y="369277"/>
            <a:ext cx="8911687" cy="769975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BUBBLE SORT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14262" y="1124263"/>
            <a:ext cx="8915400" cy="5546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66" y="1208478"/>
            <a:ext cx="10193338" cy="499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utoShape 2" descr="algorithms - Bubble Sort: Runtime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4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AutoShape 2"/>
          <p:cNvSpPr>
            <a:spLocks noChangeArrowheads="1"/>
          </p:cNvSpPr>
          <p:nvPr/>
        </p:nvSpPr>
        <p:spPr bwMode="auto">
          <a:xfrm>
            <a:off x="5494339" y="2825751"/>
            <a:ext cx="4289425" cy="474663"/>
          </a:xfrm>
          <a:prstGeom prst="roundRect">
            <a:avLst>
              <a:gd name="adj" fmla="val 16667"/>
            </a:avLst>
          </a:prstGeom>
          <a:solidFill>
            <a:srgbClr val="CC0000">
              <a:alpha val="27843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9379" name="AutoShape 3"/>
          <p:cNvSpPr>
            <a:spLocks noChangeArrowheads="1"/>
          </p:cNvSpPr>
          <p:nvPr/>
        </p:nvSpPr>
        <p:spPr bwMode="auto">
          <a:xfrm>
            <a:off x="4741864" y="2373314"/>
            <a:ext cx="2822575" cy="496887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37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Bubble-Sort Running Time</a:t>
            </a:r>
          </a:p>
        </p:txBody>
      </p:sp>
      <p:sp>
        <p:nvSpPr>
          <p:cNvPr id="58374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2481263" y="6084888"/>
            <a:ext cx="2754312" cy="628650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Thus,T(n) =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(n</a:t>
            </a:r>
            <a:r>
              <a:rPr lang="en-US" sz="2400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</a:p>
        </p:txBody>
      </p:sp>
      <p:graphicFrame>
        <p:nvGraphicFramePr>
          <p:cNvPr id="58375" name="Object 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28472442"/>
              </p:ext>
            </p:extLst>
          </p:nvPr>
        </p:nvGraphicFramePr>
        <p:xfrm>
          <a:off x="2173288" y="5027613"/>
          <a:ext cx="6786562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55" name="Equation" r:id="rId4" imgW="3238500" imgH="444500" progId="Equation.DSMT4">
                  <p:embed/>
                </p:oleObj>
              </mc:Choice>
              <mc:Fallback>
                <p:oleObj name="Equation" r:id="rId4" imgW="32385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3288" y="5027613"/>
                        <a:ext cx="6786562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6" name="Rectangle 7"/>
          <p:cNvSpPr>
            <a:spLocks noChangeArrowheads="1"/>
          </p:cNvSpPr>
          <p:nvPr/>
        </p:nvSpPr>
        <p:spPr bwMode="auto">
          <a:xfrm>
            <a:off x="2087564" y="1063618"/>
            <a:ext cx="76962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sz="2400" dirty="0">
                <a:solidFill>
                  <a:srgbClr val="DD0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Alg.: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BUBBLESORT(A)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 1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length[A]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do for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j  length[A]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downto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+ 1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      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do if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A[j] &lt; A[j -1]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	    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exchange A[j]  A[j-1]</a:t>
            </a:r>
          </a:p>
        </p:txBody>
      </p:sp>
      <p:sp>
        <p:nvSpPr>
          <p:cNvPr id="58377" name="Rectangle 8"/>
          <p:cNvSpPr>
            <a:spLocks noChangeArrowheads="1"/>
          </p:cNvSpPr>
          <p:nvPr/>
        </p:nvSpPr>
        <p:spPr bwMode="auto">
          <a:xfrm>
            <a:off x="1846264" y="3536951"/>
            <a:ext cx="12057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 = </a:t>
            </a:r>
          </a:p>
        </p:txBody>
      </p:sp>
      <p:sp>
        <p:nvSpPr>
          <p:cNvPr id="58378" name="Rectangle 9"/>
          <p:cNvSpPr>
            <a:spLocks noChangeArrowheads="1"/>
          </p:cNvSpPr>
          <p:nvPr/>
        </p:nvSpPr>
        <p:spPr bwMode="auto">
          <a:xfrm>
            <a:off x="3035300" y="3536951"/>
            <a:ext cx="15568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(n+1) +</a:t>
            </a:r>
          </a:p>
        </p:txBody>
      </p:sp>
      <p:graphicFrame>
        <p:nvGraphicFramePr>
          <p:cNvPr id="5837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5099953"/>
              </p:ext>
            </p:extLst>
          </p:nvPr>
        </p:nvGraphicFramePr>
        <p:xfrm>
          <a:off x="4987926" y="3330576"/>
          <a:ext cx="1920875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56" name="Equation" r:id="rId6" imgW="888614" imgH="431613" progId="Equation.3">
                  <p:embed/>
                </p:oleObj>
              </mc:Choice>
              <mc:Fallback>
                <p:oleObj name="Equation" r:id="rId6" imgW="888614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7926" y="3330576"/>
                        <a:ext cx="1920875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0" name="Rectangle 11"/>
          <p:cNvSpPr>
            <a:spLocks noChangeArrowheads="1"/>
          </p:cNvSpPr>
          <p:nvPr/>
        </p:nvSpPr>
        <p:spPr bwMode="auto">
          <a:xfrm>
            <a:off x="4551363" y="3536951"/>
            <a:ext cx="4635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sz="2800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58381" name="Text Box 12"/>
          <p:cNvSpPr txBox="1">
            <a:spLocks noChangeArrowheads="1"/>
          </p:cNvSpPr>
          <p:nvPr/>
        </p:nvSpPr>
        <p:spPr bwMode="auto">
          <a:xfrm>
            <a:off x="6831013" y="3536951"/>
            <a:ext cx="4635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838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435405"/>
              </p:ext>
            </p:extLst>
          </p:nvPr>
        </p:nvGraphicFramePr>
        <p:xfrm>
          <a:off x="7267576" y="3335339"/>
          <a:ext cx="149542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57" name="Equation" r:id="rId8" imgW="698197" imgH="431613" progId="Equation.3">
                  <p:embed/>
                </p:oleObj>
              </mc:Choice>
              <mc:Fallback>
                <p:oleObj name="Equation" r:id="rId8" imgW="698197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7576" y="3335339"/>
                        <a:ext cx="1495425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3" name="Text Box 14"/>
          <p:cNvSpPr txBox="1">
            <a:spLocks noChangeArrowheads="1"/>
          </p:cNvSpPr>
          <p:nvPr/>
        </p:nvSpPr>
        <p:spPr bwMode="auto">
          <a:xfrm>
            <a:off x="8685213" y="3536951"/>
            <a:ext cx="4635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8384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6905720"/>
              </p:ext>
            </p:extLst>
          </p:nvPr>
        </p:nvGraphicFramePr>
        <p:xfrm>
          <a:off x="9288463" y="3259139"/>
          <a:ext cx="1319212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58" name="Equation" r:id="rId10" imgW="583947" imgH="431613" progId="Equation.3">
                  <p:embed/>
                </p:oleObj>
              </mc:Choice>
              <mc:Fallback>
                <p:oleObj name="Equation" r:id="rId10" imgW="583947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8463" y="3259139"/>
                        <a:ext cx="1319212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5" name="Rectangle 16"/>
          <p:cNvSpPr>
            <a:spLocks noChangeArrowheads="1"/>
          </p:cNvSpPr>
          <p:nvPr/>
        </p:nvSpPr>
        <p:spPr bwMode="auto">
          <a:xfrm>
            <a:off x="2633663" y="4394201"/>
            <a:ext cx="25447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(n) +</a:t>
            </a:r>
          </a:p>
        </p:txBody>
      </p:sp>
      <p:sp>
        <p:nvSpPr>
          <p:cNvPr id="58386" name="Rectangle 17"/>
          <p:cNvSpPr>
            <a:spLocks noChangeArrowheads="1"/>
          </p:cNvSpPr>
          <p:nvPr/>
        </p:nvSpPr>
        <p:spPr bwMode="auto">
          <a:xfrm>
            <a:off x="4046538" y="4392613"/>
            <a:ext cx="22844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(c</a:t>
            </a:r>
            <a:r>
              <a:rPr lang="en-US" sz="2800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+ c</a:t>
            </a:r>
            <a:r>
              <a:rPr lang="en-US" sz="2800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+ c</a:t>
            </a:r>
            <a:r>
              <a:rPr lang="en-US" sz="2800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endParaRPr lang="en-US" sz="2800" baseline="-2500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58387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7728069"/>
              </p:ext>
            </p:extLst>
          </p:nvPr>
        </p:nvGraphicFramePr>
        <p:xfrm>
          <a:off x="6219825" y="4191001"/>
          <a:ext cx="125095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59" name="Equation" r:id="rId12" imgW="583947" imgH="431613" progId="Equation.3">
                  <p:embed/>
                </p:oleObj>
              </mc:Choice>
              <mc:Fallback>
                <p:oleObj name="Equation" r:id="rId12" imgW="583947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9825" y="4191001"/>
                        <a:ext cx="125095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95" name="Rectangle 19"/>
          <p:cNvSpPr>
            <a:spLocks noChangeArrowheads="1"/>
          </p:cNvSpPr>
          <p:nvPr/>
        </p:nvSpPr>
        <p:spPr bwMode="auto">
          <a:xfrm>
            <a:off x="2111375" y="2384425"/>
            <a:ext cx="2586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Comparisons:  n</a:t>
            </a:r>
            <a:r>
              <a:rPr lang="en-US" sz="2000" baseline="30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/2</a:t>
            </a:r>
          </a:p>
        </p:txBody>
      </p:sp>
      <p:sp>
        <p:nvSpPr>
          <p:cNvPr id="229396" name="Rectangle 20"/>
          <p:cNvSpPr>
            <a:spLocks noChangeArrowheads="1"/>
          </p:cNvSpPr>
          <p:nvPr/>
        </p:nvSpPr>
        <p:spPr bwMode="auto">
          <a:xfrm>
            <a:off x="3205164" y="2944814"/>
            <a:ext cx="20473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sz="200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Exchanges:  n</a:t>
            </a:r>
            <a:r>
              <a:rPr lang="en-US" sz="2000" baseline="3000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sz="200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/2</a:t>
            </a:r>
          </a:p>
        </p:txBody>
      </p:sp>
      <p:sp>
        <p:nvSpPr>
          <p:cNvPr id="58390" name="Rectangle 24"/>
          <p:cNvSpPr>
            <a:spLocks noChangeArrowheads="1"/>
          </p:cNvSpPr>
          <p:nvPr/>
        </p:nvSpPr>
        <p:spPr bwMode="auto">
          <a:xfrm>
            <a:off x="6367463" y="1347788"/>
            <a:ext cx="531812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   </a:t>
            </a:r>
            <a:endParaRPr lang="en-US" sz="2400" baseline="-25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391" name="Rectangle 25"/>
          <p:cNvSpPr>
            <a:spLocks noChangeArrowheads="1"/>
          </p:cNvSpPr>
          <p:nvPr/>
        </p:nvSpPr>
        <p:spPr bwMode="auto">
          <a:xfrm>
            <a:off x="8836026" y="1760538"/>
            <a:ext cx="531813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   </a:t>
            </a:r>
            <a:endParaRPr lang="en-US" sz="2400" baseline="-25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392" name="Rectangle 26"/>
          <p:cNvSpPr>
            <a:spLocks noChangeArrowheads="1"/>
          </p:cNvSpPr>
          <p:nvPr/>
        </p:nvSpPr>
        <p:spPr bwMode="auto">
          <a:xfrm>
            <a:off x="7804151" y="2270126"/>
            <a:ext cx="531813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   </a:t>
            </a:r>
            <a:endParaRPr lang="en-US" sz="24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393" name="Rectangle 27"/>
          <p:cNvSpPr>
            <a:spLocks noChangeArrowheads="1"/>
          </p:cNvSpPr>
          <p:nvPr/>
        </p:nvSpPr>
        <p:spPr bwMode="auto">
          <a:xfrm>
            <a:off x="9945688" y="2732088"/>
            <a:ext cx="531812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   </a:t>
            </a:r>
            <a:endParaRPr lang="en-US" sz="2400" baseline="-25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50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8" grpId="0" animBg="1"/>
      <p:bldP spid="229379" grpId="0" animBg="1"/>
      <p:bldP spid="229395" grpId="0"/>
      <p:bldP spid="22939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8827" y="62411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5113" y="1554050"/>
            <a:ext cx="9722993" cy="45247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Insertion </a:t>
            </a:r>
            <a:r>
              <a:rPr lang="en-US" b="1" u="sng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 start from 2 </a:t>
            </a:r>
            <a:r>
              <a:rPr lang="en-US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elemet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e considered </a:t>
            </a:r>
            <a:r>
              <a:rPr lang="en-US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ist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elemet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sorted</a:t>
            </a:r>
            <a:endParaRPr lang="en-US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</a:t>
            </a:r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sorting a hand of playing cards</a:t>
            </a:r>
          </a:p>
          <a:p>
            <a:pPr lvl="1"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with an empty left hand and the cards facing down on the table.</a:t>
            </a:r>
          </a:p>
          <a:p>
            <a:pPr lvl="1"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one card at a time from the table, and insert it into the correct position in the left hand</a:t>
            </a:r>
          </a:p>
          <a:p>
            <a:pPr lvl="2"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it with each of the cards already in the hand, from right to left</a:t>
            </a:r>
          </a:p>
          <a:p>
            <a:pPr lvl="1"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cards held in the left hand are sorted</a:t>
            </a:r>
          </a:p>
          <a:p>
            <a:pPr lvl="2"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cards were originally the top cards of the pile on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</a:p>
          <a:p>
            <a:pPr marL="914400" lvl="2" indent="0">
              <a:lnSpc>
                <a:spcPct val="11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88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A</a:t>
            </a:r>
            <a:r>
              <a:rPr lang="en-US" b="1" dirty="0" err="1" smtClean="0"/>
              <a:t>lgo</a:t>
            </a:r>
            <a:endParaRPr lang="en-US" b="1" dirty="0"/>
          </a:p>
        </p:txBody>
      </p:sp>
      <p:pic>
        <p:nvPicPr>
          <p:cNvPr id="4915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6" b="3200"/>
          <a:stretch/>
        </p:blipFill>
        <p:spPr bwMode="auto">
          <a:xfrm>
            <a:off x="2379351" y="1813810"/>
            <a:ext cx="8915400" cy="440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891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7DB460-8173-4D5F-B3D1-C09E50A380C3}" type="slidenum">
              <a:rPr lang="en-US"/>
              <a:pPr/>
              <a:t>46</a:t>
            </a:fld>
            <a:endParaRPr lang="en-US"/>
          </a:p>
        </p:txBody>
      </p:sp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74133" y="509649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Sort</a:t>
            </a:r>
          </a:p>
        </p:txBody>
      </p:sp>
      <p:sp>
        <p:nvSpPr>
          <p:cNvPr id="2" name="AutoShape 2" descr="Insertion Sort Algorithm - Data Structu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5" t="18199" r="6423"/>
          <a:stretch/>
        </p:blipFill>
        <p:spPr bwMode="auto">
          <a:xfrm>
            <a:off x="2683238" y="1334124"/>
            <a:ext cx="8544393" cy="4924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622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Algo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3794" name="Picture 2" descr="https://www.ee.torontomu.ca/~courses/coe428/files/8_a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318" y="1512938"/>
            <a:ext cx="9084039" cy="445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6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INSERTION SORT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1570" y="1397479"/>
            <a:ext cx="4983041" cy="450636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523" y="1214203"/>
            <a:ext cx="8360359" cy="3736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523" y="5145348"/>
            <a:ext cx="8360359" cy="1371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942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884585" y="62411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Sort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2776" y="1505019"/>
            <a:ext cx="9502148" cy="3607894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smallest element in the array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Exchange it with the element in the first position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second smallest element and exchange it with the element in the second position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 until the array is sorted</a:t>
            </a:r>
          </a:p>
          <a:p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time depends only slightly on the amount of order in the file</a:t>
            </a:r>
          </a:p>
        </p:txBody>
      </p:sp>
    </p:spTree>
    <p:extLst>
      <p:ext uri="{BB962C8B-B14F-4D97-AF65-F5344CB8AC3E}">
        <p14:creationId xmlns:p14="http://schemas.microsoft.com/office/powerpoint/2010/main" val="232243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3097" y="502047"/>
            <a:ext cx="8911687" cy="60960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TRAVERSAL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0812" y="1219200"/>
            <a:ext cx="8915400" cy="40824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iostream</a:t>
            </a:r>
            <a:r>
              <a:rPr lang="en-US" sz="2000" dirty="0" smtClean="0"/>
              <a:t>&gt;</a:t>
            </a:r>
          </a:p>
          <a:p>
            <a:pPr marL="0" indent="0">
              <a:buNone/>
            </a:pPr>
            <a:r>
              <a:rPr lang="en-US" sz="2000" dirty="0" smtClean="0"/>
              <a:t>using </a:t>
            </a:r>
            <a:r>
              <a:rPr lang="en-US" sz="2000" dirty="0"/>
              <a:t>namespace </a:t>
            </a:r>
            <a:r>
              <a:rPr lang="en-US" sz="2000" dirty="0" err="1"/>
              <a:t>std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 smtClean="0"/>
              <a:t>#</a:t>
            </a:r>
            <a:r>
              <a:rPr lang="en-US" sz="2000" dirty="0"/>
              <a:t>define size 10     // another way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const</a:t>
            </a:r>
            <a:r>
              <a:rPr lang="en-US" sz="2000" dirty="0"/>
              <a:t> size = </a:t>
            </a:r>
            <a:r>
              <a:rPr lang="en-US" sz="2000" dirty="0" smtClean="0"/>
              <a:t>10</a:t>
            </a:r>
          </a:p>
          <a:p>
            <a:pPr marL="0" indent="0"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main</a:t>
            </a:r>
            <a:r>
              <a:rPr lang="en-US" sz="2000" dirty="0" smtClean="0"/>
              <a:t>(){</a:t>
            </a:r>
          </a:p>
          <a:p>
            <a:pPr marL="0" indent="0">
              <a:buNone/>
            </a:pPr>
            <a:r>
              <a:rPr lang="en-US" sz="2000" dirty="0" smtClean="0"/>
              <a:t>   </a:t>
            </a:r>
            <a:r>
              <a:rPr lang="en-US" sz="2000" dirty="0" err="1"/>
              <a:t>int</a:t>
            </a:r>
            <a:r>
              <a:rPr lang="en-US" sz="2000" dirty="0"/>
              <a:t> x[10]={4,3,7,-1,7,2,0,4,2,13}, i, sum=0,LB=0, UB=size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 smtClean="0"/>
              <a:t>    </a:t>
            </a:r>
            <a:r>
              <a:rPr lang="en-US" sz="2000" dirty="0"/>
              <a:t>float </a:t>
            </a:r>
            <a:r>
              <a:rPr lang="en-US" sz="2000" dirty="0" err="1"/>
              <a:t>av</a:t>
            </a:r>
            <a:r>
              <a:rPr lang="en-US" sz="2000" dirty="0"/>
              <a:t>;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 </a:t>
            </a:r>
            <a:r>
              <a:rPr lang="en-US" sz="2000" dirty="0"/>
              <a:t>for(i=</a:t>
            </a:r>
            <a:r>
              <a:rPr lang="en-US" sz="2000" dirty="0" err="1"/>
              <a:t>LB;i</a:t>
            </a:r>
            <a:r>
              <a:rPr lang="en-US" sz="2000" dirty="0"/>
              <a:t>&lt;</a:t>
            </a:r>
            <a:r>
              <a:rPr lang="en-US" sz="2000" dirty="0" err="1"/>
              <a:t>UB;i</a:t>
            </a:r>
            <a:r>
              <a:rPr lang="en-US" sz="2000" dirty="0" smtClean="0"/>
              <a:t>++)</a:t>
            </a:r>
          </a:p>
          <a:p>
            <a:pPr marL="0" indent="0">
              <a:buNone/>
            </a:pPr>
            <a:r>
              <a:rPr lang="en-US" sz="2000" dirty="0" smtClean="0"/>
              <a:t>      </a:t>
            </a:r>
            <a:r>
              <a:rPr lang="en-US" sz="2000" dirty="0"/>
              <a:t>{ </a:t>
            </a:r>
            <a:r>
              <a:rPr lang="en-US" sz="2000" dirty="0" smtClean="0"/>
              <a:t>     sum </a:t>
            </a:r>
            <a:r>
              <a:rPr lang="en-US" sz="2000" dirty="0"/>
              <a:t>= sum + x[i];    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           </a:t>
            </a:r>
            <a:r>
              <a:rPr lang="en-US" sz="2000" dirty="0" err="1" smtClean="0"/>
              <a:t>av</a:t>
            </a:r>
            <a:r>
              <a:rPr lang="en-US" sz="2000" dirty="0" smtClean="0"/>
              <a:t> </a:t>
            </a:r>
            <a:r>
              <a:rPr lang="en-US" sz="2000" dirty="0"/>
              <a:t>= (float)sum/size;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</a:t>
            </a:r>
            <a:r>
              <a:rPr lang="en-US" sz="2000" dirty="0" err="1" smtClean="0"/>
              <a:t>cout</a:t>
            </a:r>
            <a:r>
              <a:rPr lang="en-US" sz="2000" dirty="0"/>
              <a:t>&lt;&lt; "The average of the numbers= "&lt;&lt;</a:t>
            </a:r>
            <a:r>
              <a:rPr lang="en-US" sz="2000" dirty="0" err="1"/>
              <a:t>av</a:t>
            </a:r>
            <a:r>
              <a:rPr lang="en-US" sz="2000" dirty="0"/>
              <a:t>&lt;&lt;</a:t>
            </a:r>
            <a:r>
              <a:rPr lang="en-US" sz="2000" dirty="0" err="1"/>
              <a:t>endl</a:t>
            </a:r>
            <a:r>
              <a:rPr lang="en-US" sz="2000" dirty="0"/>
              <a:t>;   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   }</a:t>
            </a:r>
          </a:p>
          <a:p>
            <a:pPr marL="0" indent="0">
              <a:buNone/>
            </a:pPr>
            <a:r>
              <a:rPr lang="en-US" sz="2000" dirty="0" smtClean="0"/>
              <a:t>return </a:t>
            </a:r>
            <a:r>
              <a:rPr lang="en-US" sz="2000" dirty="0"/>
              <a:t>0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361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Sort</a:t>
            </a:r>
            <a:endParaRPr lang="en-US" dirty="0"/>
          </a:p>
        </p:txBody>
      </p:sp>
      <p:pic>
        <p:nvPicPr>
          <p:cNvPr id="46082" name="Picture 2" descr="Selection Sort - AlphaCodingSkill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338" y="1409074"/>
            <a:ext cx="7839855" cy="478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99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AutoShape 2"/>
          <p:cNvSpPr>
            <a:spLocks noChangeArrowheads="1"/>
          </p:cNvSpPr>
          <p:nvPr/>
        </p:nvSpPr>
        <p:spPr bwMode="auto">
          <a:xfrm>
            <a:off x="2930526" y="5791200"/>
            <a:ext cx="7597775" cy="488950"/>
          </a:xfrm>
          <a:prstGeom prst="roundRect">
            <a:avLst>
              <a:gd name="adj" fmla="val 16667"/>
            </a:avLst>
          </a:prstGeom>
          <a:solidFill>
            <a:srgbClr val="CC0000">
              <a:alpha val="3098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3475" name="AutoShape 3"/>
          <p:cNvSpPr>
            <a:spLocks noChangeArrowheads="1"/>
          </p:cNvSpPr>
          <p:nvPr/>
        </p:nvSpPr>
        <p:spPr bwMode="auto">
          <a:xfrm>
            <a:off x="3025776" y="4415119"/>
            <a:ext cx="7597775" cy="504825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  <a:alpha val="5294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3476" name="Group 4"/>
          <p:cNvGrpSpPr>
            <a:grpSpLocks/>
          </p:cNvGrpSpPr>
          <p:nvPr/>
        </p:nvGrpSpPr>
        <p:grpSpPr bwMode="auto">
          <a:xfrm>
            <a:off x="1681163" y="3706299"/>
            <a:ext cx="1739900" cy="1214438"/>
            <a:chOff x="99" y="2286"/>
            <a:chExt cx="1096" cy="765"/>
          </a:xfrm>
        </p:grpSpPr>
        <p:sp>
          <p:nvSpPr>
            <p:cNvPr id="66576" name="Text Box 5"/>
            <p:cNvSpPr txBox="1">
              <a:spLocks noChangeArrowheads="1"/>
            </p:cNvSpPr>
            <p:nvPr/>
          </p:nvSpPr>
          <p:spPr bwMode="auto">
            <a:xfrm>
              <a:off x="99" y="2286"/>
              <a:ext cx="1096" cy="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Symbol" panose="05050102010706020507" pitchFamily="18" charset="2"/>
                <a:buChar char="»"/>
              </a:pPr>
              <a:r>
                <a:rPr lang="en-US" sz="2800" dirty="0">
                  <a:solidFill>
                    <a:srgbClr val="CC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sz="2800" baseline="30000" dirty="0">
                  <a:solidFill>
                    <a:srgbClr val="CC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r>
                <a:rPr lang="en-US" sz="2800" dirty="0">
                  <a:solidFill>
                    <a:srgbClr val="CC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/2 </a:t>
              </a:r>
            </a:p>
            <a:p>
              <a:pPr eaLnBrk="1" hangingPunct="1">
                <a:buFont typeface="Symbol" panose="05050102010706020507" pitchFamily="18" charset="2"/>
                <a:buNone/>
              </a:pPr>
              <a:r>
                <a:rPr lang="en-US" sz="2400" dirty="0">
                  <a:solidFill>
                    <a:srgbClr val="CC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comparisons</a:t>
              </a:r>
            </a:p>
          </p:txBody>
        </p:sp>
        <p:sp>
          <p:nvSpPr>
            <p:cNvPr id="66577" name="Freeform 6"/>
            <p:cNvSpPr>
              <a:spLocks/>
            </p:cNvSpPr>
            <p:nvPr/>
          </p:nvSpPr>
          <p:spPr bwMode="auto">
            <a:xfrm rot="5400000" flipV="1">
              <a:off x="698" y="2813"/>
              <a:ext cx="208" cy="267"/>
            </a:xfrm>
            <a:custGeom>
              <a:avLst/>
              <a:gdLst>
                <a:gd name="T0" fmla="*/ 0 w 208"/>
                <a:gd name="T1" fmla="*/ 0 h 270"/>
                <a:gd name="T2" fmla="*/ 171 w 208"/>
                <a:gd name="T3" fmla="*/ 109 h 270"/>
                <a:gd name="T4" fmla="*/ 208 w 208"/>
                <a:gd name="T5" fmla="*/ 267 h 27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8" h="270">
                  <a:moveTo>
                    <a:pt x="0" y="0"/>
                  </a:moveTo>
                  <a:cubicBezTo>
                    <a:pt x="68" y="32"/>
                    <a:pt x="136" y="65"/>
                    <a:pt x="171" y="110"/>
                  </a:cubicBezTo>
                  <a:cubicBezTo>
                    <a:pt x="206" y="155"/>
                    <a:pt x="207" y="212"/>
                    <a:pt x="208" y="27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6566" name="Rectangle 7"/>
          <p:cNvSpPr>
            <a:spLocks noGrp="1" noChangeArrowheads="1"/>
          </p:cNvSpPr>
          <p:nvPr>
            <p:ph type="title"/>
          </p:nvPr>
        </p:nvSpPr>
        <p:spPr>
          <a:xfrm>
            <a:off x="1778269" y="570130"/>
            <a:ext cx="8911687" cy="1280890"/>
          </a:xfrm>
        </p:spPr>
        <p:txBody>
          <a:bodyPr/>
          <a:lstStyle/>
          <a:p>
            <a:pPr algn="ctr" eaLnBrk="1" hangingPunct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Selection Sort</a:t>
            </a:r>
          </a:p>
        </p:txBody>
      </p:sp>
      <p:sp>
        <p:nvSpPr>
          <p:cNvPr id="66567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298701" y="1918680"/>
            <a:ext cx="8229600" cy="5166942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dirty="0" smtClean="0">
                <a:solidFill>
                  <a:srgbClr val="DD0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Alg.: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SELECTION-SORT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← length[A]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← 1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- 1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do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smallest ← j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 for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← j + 1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do if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&lt; A[smallest]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   then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smallest ←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 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exchange A[j] ↔ A[smallest]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3481" name="Rectangle 9"/>
          <p:cNvSpPr>
            <a:spLocks noChangeArrowheads="1"/>
          </p:cNvSpPr>
          <p:nvPr/>
        </p:nvSpPr>
        <p:spPr bwMode="auto">
          <a:xfrm>
            <a:off x="7986713" y="1176338"/>
            <a:ext cx="2133600" cy="528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	 times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1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c</a:t>
            </a:r>
            <a:r>
              <a:rPr lang="en-US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n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c</a:t>
            </a:r>
            <a:r>
              <a:rPr lang="en-US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n-1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c</a:t>
            </a:r>
            <a:r>
              <a:rPr lang="en-US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c</a:t>
            </a:r>
            <a:r>
              <a:rPr lang="en-US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c</a:t>
            </a:r>
            <a:r>
              <a:rPr lang="en-US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c</a:t>
            </a:r>
            <a:r>
              <a:rPr lang="en-US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n-1</a:t>
            </a:r>
          </a:p>
        </p:txBody>
      </p:sp>
      <p:graphicFrame>
        <p:nvGraphicFramePr>
          <p:cNvPr id="23348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4488060"/>
              </p:ext>
            </p:extLst>
          </p:nvPr>
        </p:nvGraphicFramePr>
        <p:xfrm>
          <a:off x="8904289" y="3881438"/>
          <a:ext cx="166528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70" name="Equation" r:id="rId4" imgW="939392" imgH="304668" progId="Equation.3">
                  <p:embed/>
                </p:oleObj>
              </mc:Choice>
              <mc:Fallback>
                <p:oleObj name="Equation" r:id="rId4" imgW="939392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4289" y="3881438"/>
                        <a:ext cx="1665287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8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8147081"/>
              </p:ext>
            </p:extLst>
          </p:nvPr>
        </p:nvGraphicFramePr>
        <p:xfrm>
          <a:off x="9007476" y="4510088"/>
          <a:ext cx="1331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71" name="Equation" r:id="rId6" imgW="761669" imgH="304668" progId="Equation.3">
                  <p:embed/>
                </p:oleObj>
              </mc:Choice>
              <mc:Fallback>
                <p:oleObj name="Equation" r:id="rId6" imgW="761669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7476" y="4510088"/>
                        <a:ext cx="13319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8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892559"/>
              </p:ext>
            </p:extLst>
          </p:nvPr>
        </p:nvGraphicFramePr>
        <p:xfrm>
          <a:off x="9015413" y="5187951"/>
          <a:ext cx="13335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72" name="Equation" r:id="rId8" imgW="761669" imgH="304668" progId="Equation.3">
                  <p:embed/>
                </p:oleObj>
              </mc:Choice>
              <mc:Fallback>
                <p:oleObj name="Equation" r:id="rId8" imgW="761669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5413" y="5187951"/>
                        <a:ext cx="13335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3485" name="Group 13"/>
          <p:cNvGrpSpPr>
            <a:grpSpLocks/>
          </p:cNvGrpSpPr>
          <p:nvPr/>
        </p:nvGrpSpPr>
        <p:grpSpPr bwMode="auto">
          <a:xfrm>
            <a:off x="1595438" y="4857750"/>
            <a:ext cx="1465262" cy="1214438"/>
            <a:chOff x="99" y="2286"/>
            <a:chExt cx="923" cy="765"/>
          </a:xfrm>
        </p:grpSpPr>
        <p:sp>
          <p:nvSpPr>
            <p:cNvPr id="66574" name="Text Box 14"/>
            <p:cNvSpPr txBox="1">
              <a:spLocks noChangeArrowheads="1"/>
            </p:cNvSpPr>
            <p:nvPr/>
          </p:nvSpPr>
          <p:spPr bwMode="auto">
            <a:xfrm>
              <a:off x="99" y="2286"/>
              <a:ext cx="923" cy="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Symbol" panose="05050102010706020507" pitchFamily="18" charset="2"/>
                <a:buChar char="»"/>
              </a:pPr>
              <a:r>
                <a:rPr lang="en-US" sz="2800" dirty="0">
                  <a:solidFill>
                    <a:srgbClr val="CC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</a:p>
            <a:p>
              <a:pPr eaLnBrk="1" hangingPunct="1">
                <a:buFont typeface="Symbol" panose="05050102010706020507" pitchFamily="18" charset="2"/>
                <a:buNone/>
              </a:pPr>
              <a:r>
                <a:rPr lang="en-US" sz="2400" dirty="0">
                  <a:solidFill>
                    <a:srgbClr val="CC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exchanges</a:t>
              </a:r>
            </a:p>
          </p:txBody>
        </p:sp>
        <p:sp>
          <p:nvSpPr>
            <p:cNvPr id="66575" name="Freeform 15"/>
            <p:cNvSpPr>
              <a:spLocks/>
            </p:cNvSpPr>
            <p:nvPr/>
          </p:nvSpPr>
          <p:spPr bwMode="auto">
            <a:xfrm rot="5400000" flipV="1">
              <a:off x="698" y="2813"/>
              <a:ext cx="208" cy="267"/>
            </a:xfrm>
            <a:custGeom>
              <a:avLst/>
              <a:gdLst>
                <a:gd name="T0" fmla="*/ 0 w 208"/>
                <a:gd name="T1" fmla="*/ 0 h 270"/>
                <a:gd name="T2" fmla="*/ 171 w 208"/>
                <a:gd name="T3" fmla="*/ 109 h 270"/>
                <a:gd name="T4" fmla="*/ 208 w 208"/>
                <a:gd name="T5" fmla="*/ 267 h 27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8" h="270">
                  <a:moveTo>
                    <a:pt x="0" y="0"/>
                  </a:moveTo>
                  <a:cubicBezTo>
                    <a:pt x="68" y="32"/>
                    <a:pt x="136" y="65"/>
                    <a:pt x="171" y="110"/>
                  </a:cubicBezTo>
                  <a:cubicBezTo>
                    <a:pt x="206" y="155"/>
                    <a:pt x="207" y="212"/>
                    <a:pt x="208" y="27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66573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1041946"/>
              </p:ext>
            </p:extLst>
          </p:nvPr>
        </p:nvGraphicFramePr>
        <p:xfrm>
          <a:off x="3009792" y="6361651"/>
          <a:ext cx="7950200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73" name="Equation" r:id="rId10" imgW="5410200" imgH="444500" progId="Equation.DSMT4">
                  <p:embed/>
                </p:oleObj>
              </mc:Choice>
              <mc:Fallback>
                <p:oleObj name="Equation" r:id="rId10" imgW="54102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792" y="6361651"/>
                        <a:ext cx="7950200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55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4" grpId="0" animBg="1"/>
      <p:bldP spid="23347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Sort</a:t>
            </a:r>
            <a:endParaRPr lang="en-US" dirty="0"/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502" y="1509765"/>
            <a:ext cx="9831388" cy="420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66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03196"/>
            <a:ext cx="8911687" cy="60960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INSERT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798285"/>
            <a:ext cx="8915400" cy="56315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insertElement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[], </a:t>
            </a:r>
            <a:r>
              <a:rPr lang="en-US" dirty="0" err="1"/>
              <a:t>int</a:t>
            </a:r>
            <a:r>
              <a:rPr lang="en-US" dirty="0"/>
              <a:t> &amp;size,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pos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element) {</a:t>
            </a:r>
          </a:p>
          <a:p>
            <a:pPr marL="0" indent="0">
              <a:buNone/>
            </a:pPr>
            <a:r>
              <a:rPr lang="en-US" dirty="0"/>
              <a:t>    if (</a:t>
            </a:r>
            <a:r>
              <a:rPr lang="en-US" dirty="0" err="1"/>
              <a:t>pos</a:t>
            </a:r>
            <a:r>
              <a:rPr lang="en-US" dirty="0"/>
              <a:t> &gt; size || </a:t>
            </a:r>
            <a:r>
              <a:rPr lang="en-US" dirty="0" err="1"/>
              <a:t>pos</a:t>
            </a:r>
            <a:r>
              <a:rPr lang="en-US" dirty="0"/>
              <a:t> &lt; 0)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"Invalid Position!"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return;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i = size; i &gt; </a:t>
            </a:r>
            <a:r>
              <a:rPr lang="en-US" dirty="0" err="1"/>
              <a:t>pos</a:t>
            </a:r>
            <a:r>
              <a:rPr lang="en-US" dirty="0"/>
              <a:t>; i--) </a:t>
            </a:r>
            <a:r>
              <a:rPr lang="en-US" dirty="0" smtClean="0"/>
              <a:t>{    </a:t>
            </a:r>
            <a:r>
              <a:rPr lang="en-US" dirty="0"/>
              <a:t>// Shift elements to the right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arr</a:t>
            </a:r>
            <a:r>
              <a:rPr lang="en-US" dirty="0"/>
              <a:t>[i] = </a:t>
            </a:r>
            <a:r>
              <a:rPr lang="en-US" dirty="0" err="1"/>
              <a:t>arr</a:t>
            </a:r>
            <a:r>
              <a:rPr lang="en-US" dirty="0"/>
              <a:t>[i - 1];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pos</a:t>
            </a:r>
            <a:r>
              <a:rPr lang="en-US" dirty="0"/>
              <a:t>] = element;  </a:t>
            </a:r>
            <a:r>
              <a:rPr lang="en-US" dirty="0" smtClean="0"/>
              <a:t>        // </a:t>
            </a:r>
            <a:r>
              <a:rPr lang="en-US" dirty="0"/>
              <a:t>Insert the new element</a:t>
            </a:r>
          </a:p>
          <a:p>
            <a:pPr marL="0" indent="0">
              <a:buNone/>
            </a:pPr>
            <a:r>
              <a:rPr lang="en-US" dirty="0"/>
              <a:t>    size++;  // Increase size</a:t>
            </a:r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i = 0; i &lt; size; i++) </a:t>
            </a:r>
            <a:r>
              <a:rPr lang="en-US" dirty="0" smtClean="0"/>
              <a:t>{    // </a:t>
            </a:r>
            <a:r>
              <a:rPr lang="en-US" dirty="0"/>
              <a:t>Print updated array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arr</a:t>
            </a:r>
            <a:r>
              <a:rPr lang="en-US" dirty="0"/>
              <a:t>[i] &lt;&lt; " ";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513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0162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main() { </a:t>
            </a:r>
            <a:endParaRPr lang="en-US" sz="2000" dirty="0" smtClean="0"/>
          </a:p>
          <a:p>
            <a:pPr marL="400050" lvl="1" indent="0"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/>
              <a:t>arr</a:t>
            </a:r>
            <a:r>
              <a:rPr lang="en-US" sz="2000" dirty="0"/>
              <a:t>[10] = {1, 2, 3, 5, 6}; </a:t>
            </a:r>
            <a:r>
              <a:rPr lang="en-US" sz="2000" dirty="0" smtClean="0"/>
              <a:t>   // </a:t>
            </a:r>
            <a:r>
              <a:rPr lang="en-US" sz="2000" dirty="0"/>
              <a:t>Initial array </a:t>
            </a:r>
            <a:endParaRPr lang="en-US" sz="2000" dirty="0" smtClean="0"/>
          </a:p>
          <a:p>
            <a:pPr marL="400050" lvl="1" indent="0"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size = 5; </a:t>
            </a:r>
            <a:r>
              <a:rPr lang="en-US" sz="2000" dirty="0" smtClean="0"/>
              <a:t>          // </a:t>
            </a:r>
            <a:r>
              <a:rPr lang="en-US" sz="2000" dirty="0"/>
              <a:t>Current size </a:t>
            </a:r>
            <a:endParaRPr lang="en-US" sz="2000" dirty="0" smtClean="0"/>
          </a:p>
          <a:p>
            <a:pPr marL="400050" lvl="1" indent="0"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element = 4, position = 3; </a:t>
            </a:r>
            <a:r>
              <a:rPr lang="en-US" sz="2000" dirty="0" smtClean="0"/>
              <a:t>     // </a:t>
            </a:r>
            <a:r>
              <a:rPr lang="en-US" sz="2000" dirty="0"/>
              <a:t>Insert 4 at index 3 </a:t>
            </a:r>
            <a:endParaRPr lang="en-US" sz="2000" dirty="0" smtClean="0"/>
          </a:p>
          <a:p>
            <a:pPr marL="400050" lvl="1" indent="0">
              <a:buNone/>
            </a:pPr>
            <a:r>
              <a:rPr lang="en-US" sz="2000" dirty="0" err="1" smtClean="0"/>
              <a:t>insertElement</a:t>
            </a:r>
            <a:r>
              <a:rPr lang="en-US" sz="2000" dirty="0" smtClean="0"/>
              <a:t>(</a:t>
            </a:r>
            <a:r>
              <a:rPr lang="en-US" sz="2000" dirty="0" err="1" smtClean="0"/>
              <a:t>arr</a:t>
            </a:r>
            <a:r>
              <a:rPr lang="en-US" sz="2000" dirty="0"/>
              <a:t>, size, position, element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  <a:r>
              <a:rPr lang="en-US" sz="2000" dirty="0"/>
              <a:t>return 0;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575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Update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9029" y="1799771"/>
            <a:ext cx="8606971" cy="44849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void update(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arr</a:t>
            </a:r>
            <a:r>
              <a:rPr lang="en-US" sz="2400" dirty="0"/>
              <a:t>[], </a:t>
            </a:r>
            <a:r>
              <a:rPr lang="en-US" sz="2400" dirty="0" err="1"/>
              <a:t>int</a:t>
            </a:r>
            <a:r>
              <a:rPr lang="en-US" sz="2400" dirty="0"/>
              <a:t> size, </a:t>
            </a:r>
            <a:r>
              <a:rPr lang="en-US" sz="2400" dirty="0" err="1"/>
              <a:t>int</a:t>
            </a:r>
            <a:r>
              <a:rPr lang="en-US" sz="2400" dirty="0"/>
              <a:t> index,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newValue</a:t>
            </a:r>
            <a:r>
              <a:rPr lang="en-US" sz="2400" dirty="0"/>
              <a:t>) {</a:t>
            </a:r>
          </a:p>
          <a:p>
            <a:pPr marL="0" indent="0">
              <a:buNone/>
            </a:pPr>
            <a:r>
              <a:rPr lang="en-US" sz="2400" dirty="0"/>
              <a:t>    if (index &lt; 0 || index &gt;= size) {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cout</a:t>
            </a:r>
            <a:r>
              <a:rPr lang="en-US" sz="2400" dirty="0"/>
              <a:t> &lt;&lt; "Invalid index!" &lt;&lt; 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        return;</a:t>
            </a:r>
          </a:p>
          <a:p>
            <a:pPr marL="0" indent="0">
              <a:buNone/>
            </a:pPr>
            <a:r>
              <a:rPr lang="en-US" sz="2400" dirty="0"/>
              <a:t>    }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arr</a:t>
            </a:r>
            <a:r>
              <a:rPr lang="en-US" sz="2400" dirty="0"/>
              <a:t>[index] = </a:t>
            </a:r>
            <a:r>
              <a:rPr lang="en-US" sz="2400" dirty="0" err="1"/>
              <a:t>newValue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4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8771" y="827073"/>
            <a:ext cx="8911687" cy="37737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Deletion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49714" y="1175657"/>
            <a:ext cx="8795657" cy="539205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sz="7200" dirty="0"/>
          </a:p>
          <a:p>
            <a:pPr marL="0" indent="0">
              <a:buNone/>
            </a:pPr>
            <a:r>
              <a:rPr lang="en-US" sz="7200" dirty="0"/>
              <a:t>void </a:t>
            </a:r>
            <a:r>
              <a:rPr lang="en-US" sz="7200" dirty="0" err="1"/>
              <a:t>deleteElement</a:t>
            </a:r>
            <a:r>
              <a:rPr lang="en-US" sz="7200" dirty="0"/>
              <a:t>(</a:t>
            </a:r>
            <a:r>
              <a:rPr lang="en-US" sz="7200" dirty="0" err="1"/>
              <a:t>int</a:t>
            </a:r>
            <a:r>
              <a:rPr lang="en-US" sz="7200" dirty="0"/>
              <a:t> </a:t>
            </a:r>
            <a:r>
              <a:rPr lang="en-US" sz="7200" dirty="0" err="1"/>
              <a:t>arr</a:t>
            </a:r>
            <a:r>
              <a:rPr lang="en-US" sz="7200" dirty="0"/>
              <a:t>[], </a:t>
            </a:r>
            <a:r>
              <a:rPr lang="en-US" sz="7200" dirty="0" err="1"/>
              <a:t>int</a:t>
            </a:r>
            <a:r>
              <a:rPr lang="en-US" sz="7200" dirty="0"/>
              <a:t> &amp;size, </a:t>
            </a:r>
            <a:r>
              <a:rPr lang="en-US" sz="7200" dirty="0" err="1"/>
              <a:t>int</a:t>
            </a:r>
            <a:r>
              <a:rPr lang="en-US" sz="7200" dirty="0"/>
              <a:t> </a:t>
            </a:r>
            <a:r>
              <a:rPr lang="en-US" sz="7200" dirty="0" err="1"/>
              <a:t>pos</a:t>
            </a:r>
            <a:r>
              <a:rPr lang="en-US" sz="7200" dirty="0"/>
              <a:t>) {</a:t>
            </a:r>
          </a:p>
          <a:p>
            <a:pPr marL="0" indent="0">
              <a:buNone/>
            </a:pPr>
            <a:r>
              <a:rPr lang="en-US" sz="7200" dirty="0"/>
              <a:t>    if (</a:t>
            </a:r>
            <a:r>
              <a:rPr lang="en-US" sz="7200" dirty="0" err="1"/>
              <a:t>pos</a:t>
            </a:r>
            <a:r>
              <a:rPr lang="en-US" sz="7200" dirty="0"/>
              <a:t> &gt;= size || </a:t>
            </a:r>
            <a:r>
              <a:rPr lang="en-US" sz="7200" dirty="0" err="1"/>
              <a:t>pos</a:t>
            </a:r>
            <a:r>
              <a:rPr lang="en-US" sz="7200" dirty="0"/>
              <a:t> &lt; 0) {</a:t>
            </a:r>
          </a:p>
          <a:p>
            <a:pPr marL="0" indent="0">
              <a:buNone/>
            </a:pPr>
            <a:r>
              <a:rPr lang="en-US" sz="7200" dirty="0"/>
              <a:t>        </a:t>
            </a:r>
            <a:r>
              <a:rPr lang="en-US" sz="7200" dirty="0" err="1"/>
              <a:t>cout</a:t>
            </a:r>
            <a:r>
              <a:rPr lang="en-US" sz="7200" dirty="0"/>
              <a:t> &lt;&lt; "Invalid Position!" &lt;&lt; </a:t>
            </a:r>
            <a:r>
              <a:rPr lang="en-US" sz="7200" dirty="0" err="1"/>
              <a:t>endl</a:t>
            </a:r>
            <a:r>
              <a:rPr lang="en-US" sz="7200" dirty="0"/>
              <a:t>;</a:t>
            </a:r>
          </a:p>
          <a:p>
            <a:pPr marL="0" indent="0">
              <a:buNone/>
            </a:pPr>
            <a:r>
              <a:rPr lang="en-US" sz="7200" dirty="0"/>
              <a:t>        return;</a:t>
            </a:r>
          </a:p>
          <a:p>
            <a:pPr marL="0" indent="0">
              <a:buNone/>
            </a:pPr>
            <a:r>
              <a:rPr lang="en-US" sz="7200" dirty="0"/>
              <a:t>    </a:t>
            </a:r>
            <a:r>
              <a:rPr lang="en-US" sz="7200" dirty="0" smtClean="0"/>
              <a:t>}</a:t>
            </a:r>
            <a:endParaRPr lang="en-US" sz="7200" dirty="0"/>
          </a:p>
          <a:p>
            <a:pPr marL="0" indent="0">
              <a:buNone/>
            </a:pPr>
            <a:r>
              <a:rPr lang="en-US" sz="7200" dirty="0" smtClean="0"/>
              <a:t>for </a:t>
            </a:r>
            <a:r>
              <a:rPr lang="en-US" sz="7200" dirty="0"/>
              <a:t>(</a:t>
            </a:r>
            <a:r>
              <a:rPr lang="en-US" sz="7200" dirty="0" err="1"/>
              <a:t>int</a:t>
            </a:r>
            <a:r>
              <a:rPr lang="en-US" sz="7200" dirty="0"/>
              <a:t> i = </a:t>
            </a:r>
            <a:r>
              <a:rPr lang="en-US" sz="7200" dirty="0" err="1"/>
              <a:t>pos</a:t>
            </a:r>
            <a:r>
              <a:rPr lang="en-US" sz="7200" dirty="0"/>
              <a:t>; i &lt; size - 1; i++) </a:t>
            </a:r>
            <a:r>
              <a:rPr lang="en-US" sz="7200" dirty="0" smtClean="0"/>
              <a:t>{</a:t>
            </a:r>
            <a:r>
              <a:rPr lang="en-US" sz="7200" dirty="0"/>
              <a:t>// Shift elements to the left</a:t>
            </a:r>
          </a:p>
          <a:p>
            <a:pPr marL="0" indent="0">
              <a:buNone/>
            </a:pPr>
            <a:r>
              <a:rPr lang="en-US" sz="7200" dirty="0"/>
              <a:t>        </a:t>
            </a:r>
            <a:r>
              <a:rPr lang="en-US" sz="7200" dirty="0" err="1"/>
              <a:t>arr</a:t>
            </a:r>
            <a:r>
              <a:rPr lang="en-US" sz="7200" dirty="0"/>
              <a:t>[i] = </a:t>
            </a:r>
            <a:r>
              <a:rPr lang="en-US" sz="7200" dirty="0" err="1"/>
              <a:t>arr</a:t>
            </a:r>
            <a:r>
              <a:rPr lang="en-US" sz="7200" dirty="0"/>
              <a:t>[i + 1];</a:t>
            </a:r>
          </a:p>
          <a:p>
            <a:pPr marL="0" indent="0">
              <a:buNone/>
            </a:pPr>
            <a:r>
              <a:rPr lang="en-US" sz="7200" dirty="0"/>
              <a:t>    </a:t>
            </a:r>
            <a:r>
              <a:rPr lang="en-US" sz="7200" dirty="0" smtClean="0"/>
              <a:t>}</a:t>
            </a:r>
            <a:endParaRPr lang="en-US" sz="7200" dirty="0"/>
          </a:p>
          <a:p>
            <a:pPr marL="0" indent="0">
              <a:buNone/>
            </a:pPr>
            <a:r>
              <a:rPr lang="en-US" sz="7200" dirty="0"/>
              <a:t>    size--; // Reduce </a:t>
            </a:r>
            <a:r>
              <a:rPr lang="en-US" sz="7200" dirty="0" smtClean="0"/>
              <a:t>size</a:t>
            </a:r>
            <a:endParaRPr lang="en-US" sz="7200" dirty="0"/>
          </a:p>
          <a:p>
            <a:pPr marL="0" indent="0">
              <a:buNone/>
            </a:pPr>
            <a:r>
              <a:rPr lang="en-US" sz="7200" dirty="0" smtClean="0"/>
              <a:t>for </a:t>
            </a:r>
            <a:r>
              <a:rPr lang="en-US" sz="7200" dirty="0"/>
              <a:t>(</a:t>
            </a:r>
            <a:r>
              <a:rPr lang="en-US" sz="7200" dirty="0" err="1"/>
              <a:t>int</a:t>
            </a:r>
            <a:r>
              <a:rPr lang="en-US" sz="7200" dirty="0"/>
              <a:t> i = 0; i &lt; size; i++) </a:t>
            </a:r>
            <a:r>
              <a:rPr lang="en-US" sz="7200" dirty="0" smtClean="0"/>
              <a:t>{      // </a:t>
            </a:r>
            <a:r>
              <a:rPr lang="en-US" sz="7200" dirty="0"/>
              <a:t>Print updated </a:t>
            </a:r>
            <a:r>
              <a:rPr lang="en-US" sz="7200" dirty="0" smtClean="0"/>
              <a:t>array</a:t>
            </a:r>
            <a:endParaRPr lang="en-US" sz="7200" dirty="0"/>
          </a:p>
          <a:p>
            <a:pPr marL="0" indent="0">
              <a:buNone/>
            </a:pPr>
            <a:r>
              <a:rPr lang="en-US" sz="7200" dirty="0"/>
              <a:t>        </a:t>
            </a:r>
            <a:r>
              <a:rPr lang="en-US" sz="7200" dirty="0" err="1"/>
              <a:t>cout</a:t>
            </a:r>
            <a:r>
              <a:rPr lang="en-US" sz="7200" dirty="0"/>
              <a:t> &lt;&lt; </a:t>
            </a:r>
            <a:r>
              <a:rPr lang="en-US" sz="7200" dirty="0" err="1"/>
              <a:t>arr</a:t>
            </a:r>
            <a:r>
              <a:rPr lang="en-US" sz="7200" dirty="0"/>
              <a:t>[i] &lt;&lt; " ";</a:t>
            </a:r>
          </a:p>
          <a:p>
            <a:pPr marL="0" indent="0">
              <a:buNone/>
            </a:pPr>
            <a:r>
              <a:rPr lang="en-US" sz="7200" dirty="0"/>
              <a:t>    }</a:t>
            </a:r>
          </a:p>
          <a:p>
            <a:pPr marL="0" indent="0">
              <a:buNone/>
            </a:pPr>
            <a:r>
              <a:rPr lang="en-US" sz="7200" dirty="0"/>
              <a:t>    </a:t>
            </a:r>
            <a:r>
              <a:rPr lang="en-US" sz="7200" dirty="0" err="1"/>
              <a:t>cout</a:t>
            </a:r>
            <a:r>
              <a:rPr lang="en-US" sz="7200" dirty="0"/>
              <a:t> &lt;&lt; </a:t>
            </a:r>
            <a:r>
              <a:rPr lang="en-US" sz="7200" dirty="0" err="1"/>
              <a:t>endl</a:t>
            </a:r>
            <a:r>
              <a:rPr lang="en-US" sz="7200" dirty="0"/>
              <a:t>;</a:t>
            </a:r>
          </a:p>
          <a:p>
            <a:pPr marL="0" indent="0">
              <a:buNone/>
            </a:pPr>
            <a:r>
              <a:rPr lang="en-US" sz="7200" dirty="0"/>
              <a:t>}</a:t>
            </a:r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12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Custom 3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6F0377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15275</TotalTime>
  <Words>3020</Words>
  <Application>Microsoft Office PowerPoint</Application>
  <PresentationFormat>Custom</PresentationFormat>
  <Paragraphs>515</Paragraphs>
  <Slides>52</Slides>
  <Notes>23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4" baseType="lpstr">
      <vt:lpstr>Wisp</vt:lpstr>
      <vt:lpstr>Equation</vt:lpstr>
      <vt:lpstr>Arrays</vt:lpstr>
      <vt:lpstr>Array </vt:lpstr>
      <vt:lpstr>Array Declaration/Initialization </vt:lpstr>
      <vt:lpstr>ACCESSING ELEMENT OF THE ARRAY</vt:lpstr>
      <vt:lpstr>TRAVERSAL </vt:lpstr>
      <vt:lpstr>INSERT</vt:lpstr>
      <vt:lpstr>PowerPoint Presentation</vt:lpstr>
      <vt:lpstr>Update</vt:lpstr>
      <vt:lpstr>Deletion</vt:lpstr>
      <vt:lpstr>PowerPoint Presentation</vt:lpstr>
      <vt:lpstr>2-D Array</vt:lpstr>
      <vt:lpstr>Display  a matrix</vt:lpstr>
      <vt:lpstr>Sparse Matrix</vt:lpstr>
      <vt:lpstr>EXAMPLE:</vt:lpstr>
      <vt:lpstr>Issues with Array </vt:lpstr>
      <vt:lpstr>Dynamic Array</vt:lpstr>
      <vt:lpstr>EXAMPLE: </vt:lpstr>
      <vt:lpstr>DYNAMIC ALLOCATION USING VECTORS</vt:lpstr>
      <vt:lpstr>ASYMPTOTIC ANALYSIS </vt:lpstr>
      <vt:lpstr>Big-O Notation (O): Worst –case  </vt:lpstr>
      <vt:lpstr>Big-O Notation (O)</vt:lpstr>
      <vt:lpstr>Omega Notation (Ω): Best-case </vt:lpstr>
      <vt:lpstr>PowerPoint Presentation</vt:lpstr>
      <vt:lpstr>Theta Notation (Θ): Average case </vt:lpstr>
      <vt:lpstr>Theta Notation (Θ) </vt:lpstr>
      <vt:lpstr>Common Complexity Classes </vt:lpstr>
      <vt:lpstr>PowerPoint Presentation</vt:lpstr>
      <vt:lpstr>Constant Time Complexity - O(1)</vt:lpstr>
      <vt:lpstr>Linear Time Complexity - O(n)  </vt:lpstr>
      <vt:lpstr>Quadratic Time Complexity - O(n2)  </vt:lpstr>
      <vt:lpstr>Logarithmic Time Complexity - O(log n)  </vt:lpstr>
      <vt:lpstr>O(n log n) Time Complexity </vt:lpstr>
      <vt:lpstr>How Merge Sort Works? </vt:lpstr>
      <vt:lpstr>Merge Sort Analysis </vt:lpstr>
      <vt:lpstr>Example 5</vt:lpstr>
      <vt:lpstr>Finding the complexities </vt:lpstr>
      <vt:lpstr>Finding the complexities </vt:lpstr>
      <vt:lpstr>Computational Complexity of Linear Search</vt:lpstr>
      <vt:lpstr>Computational Complexity of Binary Search </vt:lpstr>
      <vt:lpstr>Bubble Sort</vt:lpstr>
      <vt:lpstr>Algo of bubble sort</vt:lpstr>
      <vt:lpstr>BUBBLE SORT</vt:lpstr>
      <vt:lpstr>Bubble-Sort Running Time</vt:lpstr>
      <vt:lpstr>Insertion Sort</vt:lpstr>
      <vt:lpstr>Algo</vt:lpstr>
      <vt:lpstr>Insertion Sort</vt:lpstr>
      <vt:lpstr>Algo </vt:lpstr>
      <vt:lpstr>INSERTION SORT</vt:lpstr>
      <vt:lpstr>Selection Sort</vt:lpstr>
      <vt:lpstr>Selection Sort</vt:lpstr>
      <vt:lpstr>Analysis of Selection Sort</vt:lpstr>
      <vt:lpstr>Selection Sort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Structure &amp; Algorithms</dc:title>
  <dc:creator>Windows User</dc:creator>
  <cp:lastModifiedBy>GCU</cp:lastModifiedBy>
  <cp:revision>359</cp:revision>
  <dcterms:created xsi:type="dcterms:W3CDTF">2020-09-16T19:06:45Z</dcterms:created>
  <dcterms:modified xsi:type="dcterms:W3CDTF">2025-02-21T07:14:36Z</dcterms:modified>
</cp:coreProperties>
</file>