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4"/>
  </p:notesMasterIdLst>
  <p:sldIdLst>
    <p:sldId id="281" r:id="rId2"/>
    <p:sldId id="283" r:id="rId3"/>
    <p:sldId id="352" r:id="rId4"/>
    <p:sldId id="359" r:id="rId5"/>
    <p:sldId id="360" r:id="rId6"/>
    <p:sldId id="361" r:id="rId7"/>
    <p:sldId id="362" r:id="rId8"/>
    <p:sldId id="285" r:id="rId9"/>
    <p:sldId id="351" r:id="rId10"/>
    <p:sldId id="338" r:id="rId11"/>
    <p:sldId id="286" r:id="rId12"/>
    <p:sldId id="353" r:id="rId13"/>
    <p:sldId id="287" r:id="rId14"/>
    <p:sldId id="357" r:id="rId15"/>
    <p:sldId id="358" r:id="rId16"/>
    <p:sldId id="284" r:id="rId17"/>
    <p:sldId id="354" r:id="rId18"/>
    <p:sldId id="288" r:id="rId19"/>
    <p:sldId id="289" r:id="rId20"/>
    <p:sldId id="355" r:id="rId21"/>
    <p:sldId id="290" r:id="rId22"/>
    <p:sldId id="291" r:id="rId23"/>
    <p:sldId id="292" r:id="rId24"/>
    <p:sldId id="339" r:id="rId25"/>
    <p:sldId id="293" r:id="rId26"/>
    <p:sldId id="340" r:id="rId27"/>
    <p:sldId id="342" r:id="rId28"/>
    <p:sldId id="294" r:id="rId29"/>
    <p:sldId id="363" r:id="rId30"/>
    <p:sldId id="341" r:id="rId31"/>
    <p:sldId id="343" r:id="rId32"/>
    <p:sldId id="344" r:id="rId33"/>
    <p:sldId id="295" r:id="rId34"/>
    <p:sldId id="34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36" r:id="rId50"/>
    <p:sldId id="337" r:id="rId51"/>
    <p:sldId id="347" r:id="rId52"/>
    <p:sldId id="34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14"/>
    <p:restoredTop sz="87818" autoAdjust="0"/>
  </p:normalViewPr>
  <p:slideViewPr>
    <p:cSldViewPr>
      <p:cViewPr varScale="1">
        <p:scale>
          <a:sx n="101" d="100"/>
          <a:sy n="101" d="100"/>
        </p:scale>
        <p:origin x="26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0B2466-F4F9-4301-9A87-91901F97036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E4FCA52-4474-4C23-A925-04ACB00074EE}">
      <dgm:prSet phldrT="[Text]"/>
      <dgm:spPr/>
      <dgm:t>
        <a:bodyPr/>
        <a:lstStyle/>
        <a:p>
          <a:r>
            <a:rPr lang="en-US" dirty="0"/>
            <a:t>2 sec</a:t>
          </a:r>
        </a:p>
      </dgm:t>
    </dgm:pt>
    <dgm:pt modelId="{C539C8C1-CA02-413B-A5AC-A03834E8CA0B}" type="parTrans" cxnId="{594428C8-919A-4AFE-BBCE-1A0B659A72A2}">
      <dgm:prSet/>
      <dgm:spPr/>
      <dgm:t>
        <a:bodyPr/>
        <a:lstStyle/>
        <a:p>
          <a:endParaRPr lang="en-US"/>
        </a:p>
      </dgm:t>
    </dgm:pt>
    <dgm:pt modelId="{72F5E513-A251-42A1-B703-F789A3895BE1}" type="sibTrans" cxnId="{594428C8-919A-4AFE-BBCE-1A0B659A72A2}">
      <dgm:prSet/>
      <dgm:spPr/>
      <dgm:t>
        <a:bodyPr/>
        <a:lstStyle/>
        <a:p>
          <a:endParaRPr lang="en-US"/>
        </a:p>
      </dgm:t>
    </dgm:pt>
    <dgm:pt modelId="{AC9DDB49-FB68-4003-ABEE-C00E8B521881}" type="pres">
      <dgm:prSet presAssocID="{F80B2466-F4F9-4301-9A87-91901F970364}" presName="Name0" presStyleCnt="0">
        <dgm:presLayoutVars>
          <dgm:dir/>
          <dgm:animLvl val="lvl"/>
          <dgm:resizeHandles val="exact"/>
        </dgm:presLayoutVars>
      </dgm:prSet>
      <dgm:spPr/>
    </dgm:pt>
    <dgm:pt modelId="{2511BB5F-99B3-4B57-A23B-A63FC83077D8}" type="pres">
      <dgm:prSet presAssocID="{EE4FCA52-4474-4C23-A925-04ACB00074EE}" presName="parTxOnly" presStyleLbl="node1" presStyleIdx="0" presStyleCnt="1" custLinFactNeighborX="1410" custLinFactNeighborY="-67481">
        <dgm:presLayoutVars>
          <dgm:chMax val="0"/>
          <dgm:chPref val="0"/>
          <dgm:bulletEnabled val="1"/>
        </dgm:presLayoutVars>
      </dgm:prSet>
      <dgm:spPr/>
    </dgm:pt>
  </dgm:ptLst>
  <dgm:cxnLst>
    <dgm:cxn modelId="{886C5873-7653-442A-8D63-DCD282230A93}" type="presOf" srcId="{EE4FCA52-4474-4C23-A925-04ACB00074EE}" destId="{2511BB5F-99B3-4B57-A23B-A63FC83077D8}" srcOrd="0" destOrd="0" presId="urn:microsoft.com/office/officeart/2005/8/layout/chevron1"/>
    <dgm:cxn modelId="{9C493DBE-B279-49E4-BAB5-11410BB90CC8}" type="presOf" srcId="{F80B2466-F4F9-4301-9A87-91901F970364}" destId="{AC9DDB49-FB68-4003-ABEE-C00E8B521881}" srcOrd="0" destOrd="0" presId="urn:microsoft.com/office/officeart/2005/8/layout/chevron1"/>
    <dgm:cxn modelId="{594428C8-919A-4AFE-BBCE-1A0B659A72A2}" srcId="{F80B2466-F4F9-4301-9A87-91901F970364}" destId="{EE4FCA52-4474-4C23-A925-04ACB00074EE}" srcOrd="0" destOrd="0" parTransId="{C539C8C1-CA02-413B-A5AC-A03834E8CA0B}" sibTransId="{72F5E513-A251-42A1-B703-F789A3895BE1}"/>
    <dgm:cxn modelId="{D1F52C35-DFB1-4105-AC2A-0FCB5035B2D7}" type="presParOf" srcId="{AC9DDB49-FB68-4003-ABEE-C00E8B521881}" destId="{2511BB5F-99B3-4B57-A23B-A63FC83077D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1BB5F-99B3-4B57-A23B-A63FC83077D8}">
      <dsp:nvSpPr>
        <dsp:cNvPr id="0" name=""/>
        <dsp:cNvSpPr/>
      </dsp:nvSpPr>
      <dsp:spPr>
        <a:xfrm>
          <a:off x="600" y="0"/>
          <a:ext cx="614659" cy="2373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 sec</a:t>
          </a:r>
        </a:p>
      </dsp:txBody>
      <dsp:txXfrm>
        <a:off x="119296" y="0"/>
        <a:ext cx="377267" cy="237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529C2-2740-49AF-AD85-11B5D3921039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765A4-D309-444E-9276-0B2CD25A6C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8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Inline</a:t>
            </a:r>
            <a:r>
              <a:rPr lang="en-US" baseline="0" dirty="0"/>
              <a:t> &gt; internal &gt; external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0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http://www.cssmatic.com/gradient-generator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2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do not know</a:t>
            </a:r>
            <a:r>
              <a:rPr lang="en-US" baseline="0" dirty="0"/>
              <a:t> what needs transform, use “all” in transition to transform all property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9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–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-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6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Text-decoration: none -- </a:t>
            </a:r>
            <a:r>
              <a:rPr lang="en-US" sz="1200" dirty="0"/>
              <a:t>Remove underline below link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63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8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a:hover MUST come after a:link and a:visited in the CSS definition in order to be effective.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a:active MUST come after a:hover in the CSS definition in order to be effective.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5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2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Z-index</a:t>
            </a:r>
            <a:r>
              <a:rPr lang="en-US" baseline="0" dirty="0"/>
              <a:t> : When multiple items overlaps, specify z-index attribute to set element over others or not. Z-index may be negative or positive. Higher number of z-index means that element is put at the top of the stack.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EEBAB-148C-4CD7-9E26-73B9DD3599C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0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số</a:t>
            </a:r>
            <a:r>
              <a:rPr lang="en-US" dirty="0"/>
              <a:t> 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–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. </a:t>
            </a:r>
            <a:r>
              <a:rPr lang="en-US" dirty="0" err="1"/>
              <a:t>Trái</a:t>
            </a:r>
            <a:endParaRPr lang="en-US" dirty="0"/>
          </a:p>
          <a:p>
            <a:r>
              <a:rPr lang="en-US" dirty="0"/>
              <a:t>3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-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,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–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r>
              <a:rPr lang="en-US" dirty="0"/>
              <a:t>2 </a:t>
            </a:r>
            <a:r>
              <a:rPr lang="en-US" dirty="0" err="1"/>
              <a:t>số</a:t>
            </a:r>
            <a:r>
              <a:rPr lang="en-US" dirty="0"/>
              <a:t>: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,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–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765A4-D309-444E-9276-0B2CD25A6C2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F5D2862-91D1-4AD8-B8BA-DEE8FF1572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E254BE3-F7ED-4F3E-8A95-B55AC90E785B}" type="datetimeFigureOut">
              <a:rPr lang="en-US" smtClean="0"/>
              <a:pPr/>
              <a:t>2/13/23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80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82.png"/><Relationship Id="rId10" Type="http://schemas.microsoft.com/office/2007/relationships/diagramDrawing" Target="../diagrams/drawing1.xml"/><Relationship Id="rId4" Type="http://schemas.openxmlformats.org/officeDocument/2006/relationships/image" Target="../media/image81.png"/><Relationship Id="rId9" Type="http://schemas.openxmlformats.org/officeDocument/2006/relationships/diagramColors" Target="../diagrams/colors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/css3_2dtransforms.as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Cascading Style Sheet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id,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thăng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id=“nav”&gt;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#nav{___properties goes here____}</a:t>
            </a:r>
          </a:p>
          <a:p>
            <a:endParaRPr lang="en-US" dirty="0"/>
          </a:p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class,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.(dot)</a:t>
            </a:r>
            <a:r>
              <a:rPr lang="en-US" dirty="0"/>
              <a:t> character.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 class=“nav”&gt;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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.nav{____properties goes here___}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08049"/>
            <a:ext cx="5234944" cy="13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9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2319-2B0B-AD48-80F9-8403CC3D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 </a:t>
            </a:r>
            <a:r>
              <a:rPr lang="en-US" dirty="0" err="1"/>
              <a:t>cho</a:t>
            </a:r>
            <a:r>
              <a:rPr lang="en-US" dirty="0"/>
              <a:t> elements.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EF71-4A6B-4B4D-91BF-7915FD60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66419"/>
            <a:ext cx="7620000" cy="23923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DF893-4C25-2E4C-89F4-29B6421D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219200"/>
            <a:ext cx="8041640" cy="2949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DDED64-9CE2-2A49-999E-719372B08848}"/>
              </a:ext>
            </a:extLst>
          </p:cNvPr>
          <p:cNvSpPr txBox="1"/>
          <p:nvPr/>
        </p:nvSpPr>
        <p:spPr>
          <a:xfrm>
            <a:off x="243160" y="4191000"/>
            <a:ext cx="7834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Content</a:t>
            </a:r>
            <a:r>
              <a:rPr lang="en-US" sz="2100" dirty="0"/>
              <a:t> - </a:t>
            </a:r>
            <a:r>
              <a:rPr lang="en-US" sz="2100" dirty="0" err="1"/>
              <a:t>Phần</a:t>
            </a:r>
            <a:r>
              <a:rPr lang="en-US" sz="2100" dirty="0"/>
              <a:t> </a:t>
            </a:r>
            <a:r>
              <a:rPr lang="en-US" sz="2100" dirty="0" err="1"/>
              <a:t>nội</a:t>
            </a:r>
            <a:r>
              <a:rPr lang="en-US" sz="2100" dirty="0"/>
              <a:t> 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Padding</a:t>
            </a:r>
            <a:r>
              <a:rPr lang="en-US" sz="2100" dirty="0"/>
              <a:t> -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bọc</a:t>
            </a:r>
            <a:r>
              <a:rPr lang="en-US" sz="2100" dirty="0"/>
              <a:t> </a:t>
            </a:r>
            <a:r>
              <a:rPr lang="en-US" sz="2100" dirty="0" err="1"/>
              <a:t>ngoài</a:t>
            </a:r>
            <a:r>
              <a:rPr lang="en-US" sz="2100" dirty="0"/>
              <a:t> content,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giáp</a:t>
            </a:r>
            <a:r>
              <a:rPr lang="en-US" sz="2100" dirty="0"/>
              <a:t> </a:t>
            </a:r>
            <a:r>
              <a:rPr lang="en-US" sz="2100" dirty="0" err="1"/>
              <a:t>giữa</a:t>
            </a:r>
            <a:r>
              <a:rPr lang="en-US" sz="2100" dirty="0"/>
              <a:t> border </a:t>
            </a:r>
            <a:r>
              <a:rPr lang="en-US" sz="2100" dirty="0" err="1"/>
              <a:t>và</a:t>
            </a:r>
            <a:r>
              <a:rPr lang="en-US" sz="2100" dirty="0"/>
              <a:t>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Border</a:t>
            </a:r>
            <a:r>
              <a:rPr lang="en-US" sz="2100" dirty="0"/>
              <a:t> - </a:t>
            </a:r>
            <a:r>
              <a:rPr lang="en-US" sz="2100" dirty="0" err="1"/>
              <a:t>Viền</a:t>
            </a:r>
            <a:r>
              <a:rPr lang="en-US" sz="2100" dirty="0"/>
              <a:t> </a:t>
            </a:r>
            <a:r>
              <a:rPr lang="en-US" sz="2100" dirty="0" err="1"/>
              <a:t>xung</a:t>
            </a:r>
            <a:r>
              <a:rPr lang="en-US" sz="2100" dirty="0"/>
              <a:t> </a:t>
            </a:r>
            <a:r>
              <a:rPr lang="en-US" sz="2100" dirty="0" err="1"/>
              <a:t>quanh</a:t>
            </a:r>
            <a:r>
              <a:rPr lang="en-US" sz="2100" dirty="0"/>
              <a:t> padding </a:t>
            </a:r>
            <a:r>
              <a:rPr lang="en-US" sz="2100" dirty="0" err="1"/>
              <a:t>và</a:t>
            </a:r>
            <a:r>
              <a:rPr lang="en-US" sz="2100" dirty="0"/>
              <a:t>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1" dirty="0"/>
              <a:t>Margin</a:t>
            </a:r>
            <a:r>
              <a:rPr lang="en-US" sz="2100" dirty="0"/>
              <a:t> - </a:t>
            </a:r>
            <a:r>
              <a:rPr lang="en-US" sz="2100" dirty="0" err="1"/>
              <a:t>Khu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phía</a:t>
            </a:r>
            <a:r>
              <a:rPr lang="en-US" sz="2100" dirty="0"/>
              <a:t> </a:t>
            </a:r>
            <a:r>
              <a:rPr lang="en-US" sz="2100" dirty="0" err="1"/>
              <a:t>bên</a:t>
            </a:r>
            <a:r>
              <a:rPr lang="en-US" sz="2100" dirty="0"/>
              <a:t> </a:t>
            </a:r>
            <a:r>
              <a:rPr lang="en-US" sz="2100" dirty="0" err="1"/>
              <a:t>ngoài</a:t>
            </a:r>
            <a:r>
              <a:rPr lang="en-US" sz="2100" dirty="0"/>
              <a:t> border</a:t>
            </a:r>
          </a:p>
        </p:txBody>
      </p:sp>
    </p:spTree>
    <p:extLst>
      <p:ext uri="{BB962C8B-B14F-4D97-AF65-F5344CB8AC3E}">
        <p14:creationId xmlns:p14="http://schemas.microsoft.com/office/powerpoint/2010/main" val="61422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viền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878813"/>
              </p:ext>
            </p:extLst>
          </p:nvPr>
        </p:nvGraphicFramePr>
        <p:xfrm>
          <a:off x="246846" y="1695287"/>
          <a:ext cx="8138160" cy="5162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7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18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Chức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năng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Ví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dụ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thuộc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tính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14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độ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dày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đường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Border-width:</a:t>
                      </a:r>
                      <a:r>
                        <a:rPr lang="en-US" sz="2200" baseline="0" dirty="0"/>
                        <a:t> _</a:t>
                      </a:r>
                      <a:r>
                        <a:rPr lang="en-US" sz="2200" baseline="0" dirty="0" err="1"/>
                        <a:t>number_px</a:t>
                      </a:r>
                      <a:r>
                        <a:rPr lang="en-US" sz="2200" baseline="0" dirty="0"/>
                        <a:t>;</a:t>
                      </a:r>
                    </a:p>
                    <a:p>
                      <a:pPr algn="ctr"/>
                      <a:r>
                        <a:rPr lang="en-US" sz="2200" baseline="0" dirty="0" err="1"/>
                        <a:t>Hoặc</a:t>
                      </a:r>
                      <a:endParaRPr lang="en-US" sz="2200" baseline="0" dirty="0"/>
                    </a:p>
                    <a:p>
                      <a:pPr algn="ctr"/>
                      <a:r>
                        <a:rPr lang="en-US" sz="2200" baseline="0" dirty="0" err="1"/>
                        <a:t>Apx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Cpx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Dpx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hoặc</a:t>
                      </a:r>
                      <a:r>
                        <a:rPr lang="en-US" sz="2200" dirty="0"/>
                        <a:t> 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4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</a:t>
                      </a:r>
                      <a:r>
                        <a:rPr lang="en-US" sz="2200" dirty="0" err="1"/>
                        <a:t>iểu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đường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Border-style: dotted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449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màu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Border-color: #__colorcode__</a:t>
                      </a:r>
                    </a:p>
                  </a:txBody>
                  <a:tcPr marL="68580" marR="68580" marT="34290" marB="3429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1614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Viết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tắt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2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Width -</a:t>
                      </a:r>
                      <a:r>
                        <a:rPr lang="en-US" sz="2200" baseline="0" dirty="0"/>
                        <a:t> style - color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558289"/>
            <a:ext cx="2590800" cy="10840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06" y="4432317"/>
            <a:ext cx="2866408" cy="852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658" y="5562600"/>
            <a:ext cx="2820922" cy="7702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CD3912-AFD0-1140-A078-ECB213C2024C}"/>
              </a:ext>
            </a:extLst>
          </p:cNvPr>
          <p:cNvSpPr txBox="1"/>
          <p:nvPr/>
        </p:nvSpPr>
        <p:spPr>
          <a:xfrm>
            <a:off x="265091" y="1295400"/>
            <a:ext cx="810167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format </a:t>
            </a:r>
            <a:r>
              <a:rPr lang="en-US" dirty="0" err="1"/>
              <a:t>viền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hay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0DC36-7B8E-BD42-BDDC-0D94D42D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2607"/>
            <a:ext cx="9144000" cy="1689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32285-67FA-6645-9F72-9A1DF8A92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116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/</a:t>
            </a:r>
            <a:r>
              <a:rPr lang="en-US" dirty="0" err="1"/>
              <a:t>căn</a:t>
            </a:r>
            <a:r>
              <a:rPr lang="en-US" dirty="0"/>
              <a:t> </a:t>
            </a:r>
            <a:r>
              <a:rPr lang="en-US" dirty="0" err="1"/>
              <a:t>ngoài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955269"/>
              </p:ext>
            </p:extLst>
          </p:nvPr>
        </p:nvGraphicFramePr>
        <p:xfrm>
          <a:off x="457200" y="2167077"/>
          <a:ext cx="7909561" cy="398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5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54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Margin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Padding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69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Sự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khác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nhau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khoảng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trắng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bên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ngoài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viền</a:t>
                      </a:r>
                      <a:r>
                        <a:rPr lang="en-US" sz="2200" baseline="0" dirty="0"/>
                        <a:t>, </a:t>
                      </a:r>
                      <a:r>
                        <a:rPr lang="en-US" sz="2200" baseline="0" dirty="0" err="1"/>
                        <a:t>thường</a:t>
                      </a:r>
                      <a:r>
                        <a:rPr lang="en-US" sz="2200" baseline="0" dirty="0"/>
                        <a:t> dung </a:t>
                      </a:r>
                      <a:r>
                        <a:rPr lang="en-US" sz="2200" baseline="0" dirty="0" err="1"/>
                        <a:t>để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bố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giữa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các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phần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với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nhau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khoảng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trắng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xung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quanh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nội</a:t>
                      </a:r>
                      <a:r>
                        <a:rPr lang="en-US" sz="2200" baseline="0" dirty="0"/>
                        <a:t> dung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87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Viết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tắt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Margin: Apx</a:t>
                      </a:r>
                      <a:r>
                        <a:rPr lang="en-US" sz="2200" baseline="0" dirty="0"/>
                        <a:t> Bpx Cpx Dpx</a:t>
                      </a:r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Padding: Apx</a:t>
                      </a:r>
                      <a:r>
                        <a:rPr lang="en-US" sz="2200" baseline="0" dirty="0"/>
                        <a:t> Bpx Cpx Dpx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44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Minh </a:t>
                      </a:r>
                      <a:r>
                        <a:rPr lang="en-US" sz="2200" dirty="0" err="1"/>
                        <a:t>họa</a:t>
                      </a:r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99" y="5051917"/>
            <a:ext cx="2985596" cy="8752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042395"/>
            <a:ext cx="3436233" cy="88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3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DDA0-BFC2-B04C-B7E9-431802DA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5C8090-BBD9-BF47-AF50-BED98D29B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00300"/>
            <a:ext cx="790617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7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CDE6-6037-6D49-AD5D-52CA212D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B90892-7787-E54F-B534-21508192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819400"/>
            <a:ext cx="8305800" cy="15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8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33091"/>
            <a:ext cx="9144000" cy="33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0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EDC-493B-FC4C-8830-5224152B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AD855-80C6-B145-8111-D53EFD935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4536831"/>
            <a:ext cx="6692900" cy="2273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34A1D8-F5BE-8540-AA93-51BC9668D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417638"/>
            <a:ext cx="772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5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rộng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36127"/>
              </p:ext>
            </p:extLst>
          </p:nvPr>
        </p:nvGraphicFramePr>
        <p:xfrm>
          <a:off x="685800" y="2685973"/>
          <a:ext cx="6901150" cy="2724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553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Width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Height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8695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284" y="3657600"/>
            <a:ext cx="4383831" cy="141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8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text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803655"/>
              </p:ext>
            </p:extLst>
          </p:nvPr>
        </p:nvGraphicFramePr>
        <p:xfrm>
          <a:off x="457200" y="1495845"/>
          <a:ext cx="7796025" cy="519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33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3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màu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Color: #_colorCode_</a:t>
                      </a:r>
                      <a:r>
                        <a:rPr lang="en-US" sz="2200" baseline="0" dirty="0"/>
                        <a:t> OR rgb(val,val,val) OR green/blue,etc.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17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Căn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nội</a:t>
                      </a:r>
                      <a:r>
                        <a:rPr lang="en-US" sz="2200" baseline="0" dirty="0"/>
                        <a:t> dung </a:t>
                      </a:r>
                      <a:r>
                        <a:rPr lang="en-US" sz="2200" baseline="0" dirty="0" err="1"/>
                        <a:t>bên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trong</a:t>
                      </a:r>
                      <a:r>
                        <a:rPr lang="en-US" sz="2200" baseline="0" dirty="0"/>
                        <a:t> block element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Text-align</a:t>
                      </a:r>
                      <a:r>
                        <a:rPr lang="en-US" sz="2200"/>
                        <a:t>: left/right/center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25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Trang </a:t>
                      </a:r>
                      <a:r>
                        <a:rPr lang="en-US" sz="2200" dirty="0" err="1"/>
                        <a:t>trí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Text-decoration: blink/line-through/</a:t>
                      </a:r>
                      <a:r>
                        <a:rPr lang="en-US" sz="2200" baseline="0" dirty="0"/>
                        <a:t> none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537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Biến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đổi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Text-transform: </a:t>
                      </a:r>
                      <a:r>
                        <a:rPr lang="en-US" sz="2200" dirty="0"/>
                        <a:t>capitalize/uppercase/lowercase/none...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46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chiều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cao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dòng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Line-height:_Number_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67" y="2063896"/>
            <a:ext cx="2074173" cy="7208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590" y="3121818"/>
            <a:ext cx="1635919" cy="6143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231" y="4118502"/>
            <a:ext cx="2120639" cy="6709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0373" y="5000877"/>
            <a:ext cx="2466356" cy="7208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3151" y="5959195"/>
            <a:ext cx="1478681" cy="62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Internal style</a:t>
            </a:r>
          </a:p>
          <a:p>
            <a:pPr marL="150876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lvl="1"/>
            <a:r>
              <a:rPr lang="en-US" dirty="0"/>
              <a:t>External stylesheet</a:t>
            </a:r>
          </a:p>
          <a:p>
            <a:pPr marL="411480" lvl="1" indent="0">
              <a:buNone/>
            </a:pPr>
            <a:r>
              <a:rPr lang="en-US" dirty="0"/>
              <a:t>(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attribute </a:t>
            </a:r>
          </a:p>
          <a:p>
            <a:pPr marL="41148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stylesheet</a:t>
            </a:r>
            <a:r>
              <a:rPr lang="en-US" dirty="0"/>
              <a:t>, </a:t>
            </a:r>
          </a:p>
          <a:p>
            <a:pPr marL="411480" lvl="1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không</a:t>
            </a:r>
            <a:endParaRPr lang="en-US" dirty="0"/>
          </a:p>
          <a:p>
            <a:pPr marL="411480" lvl="1" indent="0">
              <a:buNone/>
            </a:pP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Inline stylesheet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80" y="3868900"/>
            <a:ext cx="5310020" cy="859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084771"/>
            <a:ext cx="3276600" cy="26740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5958111"/>
            <a:ext cx="5867400" cy="4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2802-9E9D-7E4C-8953-B270827F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039CDC-ABAE-164B-8418-86EEC461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3246817"/>
            <a:ext cx="7620000" cy="354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1827CA-0A82-8B49-829E-63EBAC844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479" y="381000"/>
            <a:ext cx="5664521" cy="276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65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475176"/>
              </p:ext>
            </p:extLst>
          </p:nvPr>
        </p:nvGraphicFramePr>
        <p:xfrm>
          <a:off x="381000" y="1676401"/>
          <a:ext cx="7872225" cy="4088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Font-family:</a:t>
                      </a:r>
                      <a:r>
                        <a:rPr lang="en-US" sz="2200" baseline="0" dirty="0"/>
                        <a:t> ‘Your font’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9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kiểu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Font-style: normal/italic/oblique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14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cỡ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chữ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Font-size: __number__px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135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độ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dày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của</a:t>
                      </a:r>
                      <a:r>
                        <a:rPr lang="en-US" sz="2200" baseline="0" dirty="0"/>
                        <a:t> font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Font-weight:</a:t>
                      </a:r>
                      <a:r>
                        <a:rPr lang="en-US" sz="2200" baseline="0" dirty="0"/>
                        <a:t> bold/bolder... OR _number_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420" y="2232607"/>
            <a:ext cx="2312940" cy="468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539" y="2896575"/>
            <a:ext cx="2168702" cy="626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3743474"/>
            <a:ext cx="1901232" cy="758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508" y="4802289"/>
            <a:ext cx="2414764" cy="7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link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420005"/>
              </p:ext>
            </p:extLst>
          </p:nvPr>
        </p:nvGraphicFramePr>
        <p:xfrm>
          <a:off x="190500" y="2438400"/>
          <a:ext cx="8153400" cy="3836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6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Trạng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thái</a:t>
                      </a:r>
                      <a:r>
                        <a:rPr lang="en-US" sz="1800" dirty="0"/>
                        <a:t> link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Demo</a:t>
                      </a:r>
                      <a:r>
                        <a:rPr lang="en-US" sz="1800" baseline="0" dirty="0"/>
                        <a:t> Use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:hover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Xảy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</a:t>
                      </a:r>
                      <a:r>
                        <a:rPr lang="en-US" sz="1800" dirty="0" err="1"/>
                        <a:t>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dùng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rê</a:t>
                      </a:r>
                      <a:r>
                        <a:rPr lang="en-US" sz="1800" baseline="0" dirty="0"/>
                        <a:t> con </a:t>
                      </a:r>
                      <a:r>
                        <a:rPr lang="en-US" sz="1800" baseline="0" dirty="0" err="1"/>
                        <a:t>chuột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vào</a:t>
                      </a:r>
                      <a:r>
                        <a:rPr lang="en-US" sz="1800" baseline="0" dirty="0"/>
                        <a:t> link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a:hover{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:active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xảy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ra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dung click </a:t>
                      </a:r>
                      <a:r>
                        <a:rPr lang="en-US" sz="1800" baseline="0" dirty="0" err="1"/>
                        <a:t>vào</a:t>
                      </a:r>
                      <a:r>
                        <a:rPr lang="en-US" sz="1800" baseline="0" dirty="0"/>
                        <a:t> link </a:t>
                      </a:r>
                      <a:r>
                        <a:rPr lang="en-US" sz="1800" baseline="0" dirty="0" err="1"/>
                        <a:t>nhưng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chưa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nhả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chuột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a:active{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21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:visited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Hiệu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ứng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xảy</a:t>
                      </a:r>
                      <a:r>
                        <a:rPr lang="en-US" sz="1800" baseline="0" dirty="0"/>
                        <a:t> ra </a:t>
                      </a:r>
                      <a:r>
                        <a:rPr lang="en-US" sz="1800" baseline="0" dirty="0" err="1"/>
                        <a:t>khi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người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dùng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xem</a:t>
                      </a:r>
                      <a:r>
                        <a:rPr lang="en-US" sz="1800" baseline="0" dirty="0"/>
                        <a:t> link </a:t>
                      </a:r>
                      <a:r>
                        <a:rPr lang="en-US" sz="1800" baseline="0" dirty="0" err="1"/>
                        <a:t>đã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được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ghé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thăm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a:visited{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text-decoration: underline;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}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51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&lt;ul&gt; &lt;li&gt;</a:t>
            </a:r>
          </a:p>
        </p:txBody>
      </p:sp>
      <p:graphicFrame>
        <p:nvGraphicFramePr>
          <p:cNvPr id="4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409660"/>
              </p:ext>
            </p:extLst>
          </p:nvPr>
        </p:nvGraphicFramePr>
        <p:xfrm>
          <a:off x="228600" y="1676400"/>
          <a:ext cx="813816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44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Function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Property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Demo</a:t>
                      </a:r>
                      <a:r>
                        <a:rPr lang="en-US" sz="2200" baseline="0" dirty="0"/>
                        <a:t> Use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6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</a:t>
                      </a:r>
                      <a:r>
                        <a:rPr lang="en-US" sz="2200" baseline="0" dirty="0"/>
                        <a:t> style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List-style-type: square/disk/none...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5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Đặt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ảnh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cho</a:t>
                      </a:r>
                      <a:r>
                        <a:rPr lang="en-US" sz="2200" baseline="0" dirty="0"/>
                        <a:t> list</a:t>
                      </a:r>
                      <a:endParaRPr lang="en-US" sz="2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List-style-image: url(‘_Your</a:t>
                      </a:r>
                      <a:r>
                        <a:rPr lang="en-US" sz="2200" baseline="0" dirty="0"/>
                        <a:t> image_src</a:t>
                      </a:r>
                      <a:r>
                        <a:rPr lang="en-US" sz="2200" dirty="0"/>
                        <a:t>’)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591136"/>
            <a:ext cx="2497094" cy="629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65" y="4953000"/>
            <a:ext cx="4631870" cy="11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6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3AE2-BD7B-B742-B961-61A71AC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E11EB-8573-6440-88FB-54E5AB0A7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4648200" cy="3607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48880-D330-524E-8FC3-2DD54BD42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752600"/>
            <a:ext cx="26924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03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“display: none”: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ẩn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display:block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block element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display:inline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inline element 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“</a:t>
            </a:r>
            <a:r>
              <a:rPr lang="en-US" dirty="0" err="1"/>
              <a:t>display:inline-block</a:t>
            </a:r>
            <a:r>
              <a:rPr lang="en-US" dirty="0"/>
              <a:t>”: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inline-block element,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150876" lvl="1" indent="0">
              <a:buNone/>
            </a:pPr>
            <a:r>
              <a:rPr lang="en-US" dirty="0"/>
              <a:t>(*) Display: inline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ở &lt;ul&gt;&lt;li&gt;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 (inline) ,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45" y="5595123"/>
            <a:ext cx="7472109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5367-D6C5-7D4C-B330-4FD5F47D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F611C-9605-E644-800F-FDFF5282A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navigation bar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ngang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44457-D5C2-FA4B-AE37-1E9EDEB5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" y="2136140"/>
            <a:ext cx="8064500" cy="130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616EF9-0AAA-7349-ACF9-B5C9FAB66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3980180"/>
            <a:ext cx="2970068" cy="124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86C4C-3E30-294E-8912-BD03AA603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760" y="3916680"/>
            <a:ext cx="401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4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92EE-3AD6-2649-BA5F-0168AF0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inline || inline-block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A78C-E15E-314B-AB33-E5D0F3FD0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inline-block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set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của</a:t>
            </a:r>
            <a:r>
              <a:rPr lang="en-US" dirty="0"/>
              <a:t> element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Display: inline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width </a:t>
            </a:r>
            <a:r>
              <a:rPr lang="en-US" dirty="0" err="1"/>
              <a:t>và</a:t>
            </a:r>
            <a:r>
              <a:rPr lang="en-US" dirty="0"/>
              <a:t> height </a:t>
            </a:r>
            <a:r>
              <a:rPr lang="en-US" dirty="0" err="1"/>
              <a:t>cho</a:t>
            </a:r>
            <a:r>
              <a:rPr lang="en-US" dirty="0"/>
              <a:t> element,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top/bottom margin </a:t>
            </a:r>
            <a:r>
              <a:rPr lang="en-US" dirty="0" err="1"/>
              <a:t>và</a:t>
            </a:r>
            <a:r>
              <a:rPr lang="en-US" dirty="0"/>
              <a:t> padding.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Display: inline-block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margin/padding left, right, top, bottom VÀ set width/height </a:t>
            </a:r>
            <a:r>
              <a:rPr lang="en-US" dirty="0" err="1"/>
              <a:t>cho</a:t>
            </a:r>
            <a:r>
              <a:rPr lang="en-US" dirty="0"/>
              <a:t> element</a:t>
            </a:r>
          </a:p>
        </p:txBody>
      </p:sp>
    </p:spTree>
    <p:extLst>
      <p:ext uri="{BB962C8B-B14F-4D97-AF65-F5344CB8AC3E}">
        <p14:creationId xmlns:p14="http://schemas.microsoft.com/office/powerpoint/2010/main" val="76225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(Position)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static –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đinh</a:t>
            </a: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fixed =&gt; ở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scroll </a:t>
            </a:r>
            <a:r>
              <a:rPr lang="en-US" dirty="0" err="1"/>
              <a:t>xuống</a:t>
            </a:r>
            <a:r>
              <a:rPr lang="en-US" dirty="0"/>
              <a:t>.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navbar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.</a:t>
            </a:r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relative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element.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attribute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element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position:absolute</a:t>
            </a: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  <a:p>
            <a:pPr marL="408051" lvl="1" indent="-257175">
              <a:buFont typeface="+mj-lt"/>
              <a:buAutoNum type="arabicPeriod"/>
            </a:pPr>
            <a:r>
              <a:rPr lang="en-US" dirty="0"/>
              <a:t>Position: absolute =&gt;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Định vị trí tuyệt đối cho thành phần theo thành phần bao ngoài (thành phần định vị trí tương đối position: relative;) hoặc theo cửa sổ trình duyệt. Xử lí một số bài toán căn giữa theo trục dọc.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8051" lvl="1" indent="-257175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986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3B64-36AD-6645-B429-2B109B0C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CB66-AAEB-3B43-A340-DCAC5A140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position: absolute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dung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CSS z-index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Z-index 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element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2A03-ED57-B94E-8D26-35DD6173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color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60CF-9629-D944-A900-49AE3277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: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b="1" dirty="0"/>
              <a:t>red, green</a:t>
            </a:r>
            <a:r>
              <a:rPr lang="en-US" dirty="0"/>
              <a:t>, 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hexa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1" dirty="0"/>
              <a:t>#ff6347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rgb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b="1" dirty="0" err="1"/>
              <a:t>rgb</a:t>
            </a:r>
            <a:r>
              <a:rPr lang="en-US" b="1" dirty="0"/>
              <a:t>(255, 99, 71)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84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AC7B-2CFF-AE4F-821E-3C80B6D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4716-C9FE-2944-BA2F-552E11A5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Relative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8EF18-86D8-F246-95E5-499A9126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0526"/>
            <a:ext cx="7620000" cy="26855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C3A22-522C-294D-A335-9EC054967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" y="5139243"/>
            <a:ext cx="8061960" cy="13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87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D0D8-F55F-194A-86AE-C33FB493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52D5-9C23-AE4B-ADDA-9C14D20FB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Absolute. </a:t>
            </a:r>
          </a:p>
          <a:p>
            <a:pPr marL="114300" indent="0">
              <a:buNone/>
            </a:pPr>
            <a:r>
              <a:rPr lang="en-US" dirty="0" err="1"/>
              <a:t>Sử</a:t>
            </a:r>
            <a:r>
              <a:rPr lang="en-US" dirty="0"/>
              <a:t> dung </a:t>
            </a:r>
          </a:p>
          <a:p>
            <a:pPr marL="114300" indent="0">
              <a:buNone/>
            </a:pPr>
            <a:r>
              <a:rPr lang="en-US" dirty="0"/>
              <a:t>element </a:t>
            </a:r>
            <a:r>
              <a:rPr lang="en-US" dirty="0" err="1"/>
              <a:t>với</a:t>
            </a:r>
            <a:r>
              <a:rPr lang="en-US" dirty="0"/>
              <a:t> </a:t>
            </a:r>
          </a:p>
          <a:p>
            <a:pPr marL="114300" indent="0">
              <a:buNone/>
            </a:pPr>
            <a:r>
              <a:rPr lang="en-US" dirty="0"/>
              <a:t>position relative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căn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B5F18-F502-C74B-91D7-6748B7CA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" y="3276600"/>
            <a:ext cx="5964036" cy="358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4115D3-43FB-8D4B-BB0D-D78135890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594" y="5366"/>
            <a:ext cx="5562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29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5510-D1C6-B043-96F9-0883EADA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9069-E041-C547-BAEE-0B5DAAAF5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Position: Fixed. </a:t>
            </a:r>
            <a:r>
              <a:rPr lang="en-US" dirty="0" err="1"/>
              <a:t>Giữ</a:t>
            </a:r>
            <a:r>
              <a:rPr lang="en-US" dirty="0"/>
              <a:t> element </a:t>
            </a:r>
          </a:p>
          <a:p>
            <a:pPr marL="114300" indent="0">
              <a:buNone/>
            </a:pP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1CA1A7-11B6-8E45-A591-D961DEB56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7483409" cy="3844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15117-91A9-684C-9720-8FE20A6B1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431" y="0"/>
            <a:ext cx="445356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86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 typeface="+mj-lt"/>
              <a:buAutoNum type="arabicPeriod"/>
            </a:pPr>
            <a:r>
              <a:rPr lang="en-US" dirty="0" err="1"/>
              <a:t>Float:left</a:t>
            </a:r>
            <a:r>
              <a:rPr lang="en-US" dirty="0"/>
              <a:t>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element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trái</a:t>
            </a:r>
            <a:endParaRPr lang="en-US" dirty="0"/>
          </a:p>
          <a:p>
            <a:pPr indent="-342900">
              <a:buFont typeface="+mj-lt"/>
              <a:buAutoNum type="arabicPeriod"/>
            </a:pPr>
            <a:r>
              <a:rPr lang="en-US" dirty="0"/>
              <a:t>Float: right =&gt;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element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Biến</a:t>
            </a:r>
            <a:r>
              <a:rPr lang="en-US" dirty="0"/>
              <a:t> element display: block -&gt; inline</a:t>
            </a:r>
          </a:p>
          <a:p>
            <a:pPr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Clear: </a:t>
            </a:r>
            <a:r>
              <a:rPr lang="en-US" dirty="0" err="1"/>
              <a:t>Chống</a:t>
            </a:r>
            <a:r>
              <a:rPr lang="en-US" dirty="0"/>
              <a:t> float</a:t>
            </a:r>
          </a:p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Clear: left 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left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Clear: right=&gt;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right </a:t>
            </a:r>
            <a:r>
              <a:rPr lang="en-US" dirty="0" err="1"/>
              <a:t>nữa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Clear: both =&gt;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float </a:t>
            </a:r>
            <a:r>
              <a:rPr lang="en-US" dirty="0" err="1"/>
              <a:t>cả</a:t>
            </a:r>
            <a:r>
              <a:rPr lang="en-US" dirty="0"/>
              <a:t> left </a:t>
            </a:r>
            <a:r>
              <a:rPr lang="en-US" dirty="0" err="1"/>
              <a:t>và</a:t>
            </a:r>
            <a:r>
              <a:rPr lang="en-US" dirty="0"/>
              <a:t> right </a:t>
            </a:r>
            <a:r>
              <a:rPr lang="en-US" dirty="0" err="1"/>
              <a:t>nữa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Float </a:t>
            </a:r>
            <a:r>
              <a:rPr lang="en-US" dirty="0" err="1"/>
              <a:t>và</a:t>
            </a:r>
            <a:r>
              <a:rPr lang="en-US" dirty="0"/>
              <a:t> clear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2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09A3-E602-594E-8593-A1F44B5B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08DD3A-05F9-B146-9994-C1B2BA5C5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67180"/>
            <a:ext cx="6389834" cy="2504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FC3EC-CFF9-E74B-9056-77519D45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304033"/>
            <a:ext cx="5542280" cy="25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73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44800"/>
            <a:ext cx="7659687" cy="1168400"/>
          </a:xfrm>
        </p:spPr>
        <p:txBody>
          <a:bodyPr/>
          <a:lstStyle/>
          <a:p>
            <a:r>
              <a:rPr lang="en-US" sz="6000" dirty="0"/>
              <a:t>CSS3</a:t>
            </a:r>
          </a:p>
        </p:txBody>
      </p:sp>
    </p:spTree>
    <p:extLst>
      <p:ext uri="{BB962C8B-B14F-4D97-AF65-F5344CB8AC3E}">
        <p14:creationId xmlns:p14="http://schemas.microsoft.com/office/powerpoint/2010/main" val="135962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viền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84394"/>
            <a:ext cx="3849261" cy="1905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030" y="2567844"/>
            <a:ext cx="3417570" cy="17223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0622" y="4473606"/>
            <a:ext cx="3149316" cy="1927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79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" y="3137239"/>
            <a:ext cx="8168641" cy="642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" y="4062834"/>
            <a:ext cx="3945061" cy="1238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1" y="5603874"/>
            <a:ext cx="7010400" cy="743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64678-9283-0C42-9CA5-6C3F8A90F498}"/>
              </a:ext>
            </a:extLst>
          </p:cNvPr>
          <p:cNvSpPr txBox="1"/>
          <p:nvPr/>
        </p:nvSpPr>
        <p:spPr>
          <a:xfrm>
            <a:off x="152400" y="1676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dung 2 </a:t>
            </a:r>
            <a:r>
              <a:rPr lang="en-US" dirty="0" err="1"/>
              <a:t>cách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Rgba</a:t>
            </a:r>
            <a:r>
              <a:rPr lang="en-US" dirty="0"/>
              <a:t>(): </a:t>
            </a:r>
            <a:r>
              <a:rPr lang="en-US" dirty="0" err="1"/>
              <a:t>Sử</a:t>
            </a:r>
            <a:r>
              <a:rPr lang="en-US" dirty="0"/>
              <a:t> dung alpha channel [0,1]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opacity,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Sử</a:t>
            </a:r>
            <a:r>
              <a:rPr lang="en-US" dirty="0"/>
              <a:t> dung opacity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[0,1]</a:t>
            </a:r>
          </a:p>
        </p:txBody>
      </p:sp>
    </p:spTree>
    <p:extLst>
      <p:ext uri="{BB962C8B-B14F-4D97-AF65-F5344CB8AC3E}">
        <p14:creationId xmlns:p14="http://schemas.microsoft.com/office/powerpoint/2010/main" val="3120021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gradient (top-bottom) - default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0" y="3733800"/>
            <a:ext cx="7543800" cy="1038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14291"/>
            <a:ext cx="6477121" cy="13690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06" y="2494770"/>
            <a:ext cx="6568787" cy="67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6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gradient type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22722" y="2241947"/>
          <a:ext cx="7543800" cy="3224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3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3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  <a:p>
                      <a:pPr marL="0" indent="0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460010"/>
            <a:ext cx="3296871" cy="1219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78" y="4267200"/>
            <a:ext cx="6729724" cy="9257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2542033"/>
            <a:ext cx="8308524" cy="1577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686" y="5113565"/>
            <a:ext cx="7623592" cy="157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2BF7-6EEE-4248-9C04-37375A9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A452-5D01-134E-92FF-3997B49C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(Relative unit):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VD </a:t>
            </a: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 %, </a:t>
            </a:r>
            <a:r>
              <a:rPr lang="en-US" dirty="0" err="1"/>
              <a:t>em</a:t>
            </a:r>
            <a:r>
              <a:rPr lang="en-US" dirty="0"/>
              <a:t>.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(Absolute unit):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, con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. </a:t>
            </a:r>
          </a:p>
          <a:p>
            <a:endParaRPr lang="en-US" dirty="0"/>
          </a:p>
          <a:p>
            <a:pPr lvl="1"/>
            <a:r>
              <a:rPr lang="en-US" dirty="0"/>
              <a:t>VD: pixel (px)</a:t>
            </a:r>
          </a:p>
        </p:txBody>
      </p:sp>
    </p:spTree>
    <p:extLst>
      <p:ext uri="{BB962C8B-B14F-4D97-AF65-F5344CB8AC3E}">
        <p14:creationId xmlns:p14="http://schemas.microsoft.com/office/powerpoint/2010/main" val="1198740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chữ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31" y="1562491"/>
            <a:ext cx="5118648" cy="1142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67" y="3116518"/>
            <a:ext cx="2832497" cy="6249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" y="4452970"/>
            <a:ext cx="7543800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2px(1):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2px(2):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5px: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nhòe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nhòe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Red: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86188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(box)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133600"/>
            <a:ext cx="3991276" cy="1518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2960" y="3465539"/>
            <a:ext cx="7417883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10px(1):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ngang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10px(2):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dọc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âm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6px: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nhòe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nhòe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2px: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(spread)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bóng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xa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/>
              <a:t>Grey: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bóng</a:t>
            </a:r>
            <a:endParaRPr lang="en-US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76" y="2038361"/>
            <a:ext cx="4013260" cy="16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4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Text-overflow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30149"/>
            <a:ext cx="7847240" cy="457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320" y="3454400"/>
            <a:ext cx="3304997" cy="2212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36" y="3024810"/>
            <a:ext cx="3452284" cy="30711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634CB1-8E30-BF40-A29B-CD8F23090418}"/>
              </a:ext>
            </a:extLst>
          </p:cNvPr>
          <p:cNvSpPr txBox="1"/>
          <p:nvPr/>
        </p:nvSpPr>
        <p:spPr>
          <a:xfrm>
            <a:off x="533400" y="15240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tràn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box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&lt;p&gt;</a:t>
            </a:r>
          </a:p>
        </p:txBody>
      </p:sp>
    </p:spTree>
    <p:extLst>
      <p:ext uri="{BB962C8B-B14F-4D97-AF65-F5344CB8AC3E}">
        <p14:creationId xmlns:p14="http://schemas.microsoft.com/office/powerpoint/2010/main" val="4207201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wrapping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7040" y="1639735"/>
            <a:ext cx="754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“</a:t>
            </a:r>
            <a:r>
              <a:rPr lang="en-US" sz="2200" dirty="0" err="1"/>
              <a:t>cắt</a:t>
            </a:r>
            <a:r>
              <a:rPr lang="en-US" sz="2200" dirty="0"/>
              <a:t>”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TỪ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dài</a:t>
            </a:r>
            <a:r>
              <a:rPr lang="en-US" sz="2200" dirty="0"/>
              <a:t>,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vượt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khung</a:t>
            </a:r>
            <a:r>
              <a:rPr lang="en-US" sz="2200" dirty="0"/>
              <a:t> </a:t>
            </a:r>
            <a:r>
              <a:rPr lang="en-US" sz="2200" dirty="0" err="1"/>
              <a:t>chứa</a:t>
            </a:r>
            <a:r>
              <a:rPr lang="en-US" sz="22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D8D51-16F1-7349-B6C5-1C583D2F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63606"/>
            <a:ext cx="6019800" cy="36028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140F8-FF5B-AE49-BD30-19495FD2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283081"/>
            <a:ext cx="3624676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2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(Transform)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 method: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mượt</a:t>
            </a:r>
            <a:r>
              <a:rPr lang="en-US" dirty="0"/>
              <a:t> </a:t>
            </a:r>
            <a:r>
              <a:rPr lang="en-US" dirty="0" err="1"/>
              <a:t>mà</a:t>
            </a:r>
            <a:endParaRPr lang="en-US" b="1" dirty="0"/>
          </a:p>
          <a:p>
            <a:pPr marL="1588" indent="0" algn="ctr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Transition: property duration(in seconds)</a:t>
            </a:r>
          </a:p>
          <a:p>
            <a:pPr marL="114300" indent="0"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8275" indent="-53975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Property you want to add effect to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Difference in time start and time end to finish transition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4289694"/>
            <a:ext cx="5433601" cy="2003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994" y="5840412"/>
            <a:ext cx="2157413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416" y="5883274"/>
            <a:ext cx="721519" cy="700088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745105578"/>
              </p:ext>
            </p:extLst>
          </p:nvPr>
        </p:nvGraphicFramePr>
        <p:xfrm>
          <a:off x="5087581" y="6113722"/>
          <a:ext cx="615260" cy="237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4022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2D </a:t>
            </a:r>
            <a:r>
              <a:rPr lang="en-US" dirty="0" err="1"/>
              <a:t>và</a:t>
            </a:r>
            <a:r>
              <a:rPr lang="en-US" dirty="0"/>
              <a:t> 3D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 </a:t>
            </a:r>
            <a:r>
              <a:rPr lang="en-US" dirty="0" err="1"/>
              <a:t>Xem</a:t>
            </a:r>
            <a:r>
              <a:rPr lang="en-US" dirty="0"/>
              <a:t> ở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http://www.w3schools.com/css/css3_2dtransforms.asp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47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(Animation)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Keyframe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Animation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animation-name </a:t>
            </a:r>
            <a:r>
              <a:rPr lang="en-US" dirty="0" err="1"/>
              <a:t>trong</a:t>
            </a:r>
            <a:r>
              <a:rPr lang="en-US" dirty="0"/>
              <a:t> element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@keyframes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2362200"/>
            <a:ext cx="9067800" cy="462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191000"/>
            <a:ext cx="32004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75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%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keyframes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92" y="2286000"/>
            <a:ext cx="4539615" cy="39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1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Animation-delay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(delay)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(</a:t>
            </a:r>
            <a:r>
              <a:rPr lang="en-US" dirty="0" err="1"/>
              <a:t>miliseconds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Animation-iteration-count</a:t>
            </a:r>
            <a:r>
              <a:rPr lang="en-US" dirty="0"/>
              <a:t>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animation,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vĩnh</a:t>
            </a:r>
            <a:r>
              <a:rPr lang="en-US" dirty="0"/>
              <a:t> </a:t>
            </a:r>
            <a:r>
              <a:rPr lang="en-US" dirty="0" err="1"/>
              <a:t>viễn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infinite</a:t>
            </a:r>
          </a:p>
          <a:p>
            <a:pPr indent="-342900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Animation-direction: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,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(reverse), </a:t>
            </a:r>
            <a:r>
              <a:rPr lang="en-US" dirty="0" err="1"/>
              <a:t>thuận-ngược</a:t>
            </a:r>
            <a:r>
              <a:rPr lang="en-US" dirty="0"/>
              <a:t> (alternate)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ngược-thuận</a:t>
            </a:r>
            <a:r>
              <a:rPr lang="en-US" dirty="0"/>
              <a:t>(alternate-reverse)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37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animation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2" y="1143000"/>
            <a:ext cx="6541655" cy="548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B69C-1B4C-1B43-8598-DC1458C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VD: Relative unit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AE4CB4-C68A-FD4C-9386-422F097DD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5581" y="1385441"/>
            <a:ext cx="5332837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EC68F-282A-DB4C-8050-8DCD0EDEC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202525"/>
            <a:ext cx="9144000" cy="16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55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928812"/>
            <a:ext cx="4838700" cy="4143375"/>
          </a:xfrm>
        </p:spPr>
      </p:pic>
    </p:spTree>
    <p:extLst>
      <p:ext uri="{BB962C8B-B14F-4D97-AF65-F5344CB8AC3E}">
        <p14:creationId xmlns:p14="http://schemas.microsoft.com/office/powerpoint/2010/main" val="3521207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4786-EC41-0448-B959-9BB4C31C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D747-F194-2346-8B12-6C0371BF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Media query </a:t>
            </a:r>
            <a:r>
              <a:rPr lang="en-US" dirty="0" err="1"/>
              <a:t>được</a:t>
            </a:r>
            <a:r>
              <a:rPr lang="en-US" dirty="0"/>
              <a:t> dung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Sử</a:t>
            </a:r>
            <a:r>
              <a:rPr lang="en-US" dirty="0"/>
              <a:t> dung @media screen and (max/min-width: __px)</a:t>
            </a: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F66B8-6539-6D46-AFF3-F38C2224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3276600"/>
            <a:ext cx="5867400" cy="336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18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27B8-85EA-AD48-AAB9-A9C9F055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@media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C8E2B-067B-C848-9FD6-982CB048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set media query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width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set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BA3C1-0440-9C4C-BB37-EB629B00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" y="3448594"/>
            <a:ext cx="9144000" cy="129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7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1C74-37B3-1742-9A06-780861DE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VD: Absolute unit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D9A41D-677B-3145-B835-4713F1EDF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620000" cy="2998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72F21-7570-7846-BC9A-6FCDE343F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2600"/>
            <a:ext cx="9144000" cy="67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6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F394-2A0B-3542-AD5D-02793824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relative / absolute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64E46-724F-394F-87E9-28AC340D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relative unit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Khi</a:t>
            </a:r>
            <a:r>
              <a:rPr lang="en-US" dirty="0"/>
              <a:t> co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box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50%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11480" lvl="1" indent="0">
              <a:buNone/>
            </a:pP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pPr marL="358775" lvl="1" indent="-346075"/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mấu</a:t>
            </a:r>
            <a:r>
              <a:rPr lang="en-US" dirty="0"/>
              <a:t> </a:t>
            </a:r>
            <a:r>
              <a:rPr lang="en-US" dirty="0" err="1"/>
              <a:t>chốt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HTML framework </a:t>
            </a:r>
            <a:r>
              <a:rPr lang="en-US" dirty="0" err="1"/>
              <a:t>hiện</a:t>
            </a:r>
            <a:r>
              <a:rPr lang="en-US" dirty="0"/>
              <a:t> nay: 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mobile. Absolute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34B8B-F9B0-0145-AEE8-B7C39FB5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2971800"/>
            <a:ext cx="6146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2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7543800" cy="4562420"/>
          </a:xfrm>
        </p:spPr>
        <p:txBody>
          <a:bodyPr/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format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background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907277"/>
              </p:ext>
            </p:extLst>
          </p:nvPr>
        </p:nvGraphicFramePr>
        <p:xfrm>
          <a:off x="274320" y="2020942"/>
          <a:ext cx="8229600" cy="456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3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27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Function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Property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Demo use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nền</a:t>
                      </a:r>
                      <a:r>
                        <a:rPr lang="en-US" sz="1800" baseline="0" dirty="0"/>
                        <a:t> (</a:t>
                      </a:r>
                      <a:r>
                        <a:rPr lang="en-US" sz="1800" baseline="0" dirty="0" err="1"/>
                        <a:t>bằng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hoặc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màu</a:t>
                      </a:r>
                      <a:r>
                        <a:rPr lang="en-US" sz="1800" baseline="0" dirty="0"/>
                        <a:t>)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Background: url(“__imageSrc__”)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89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độ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lặp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nền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Background-repeat:</a:t>
                      </a:r>
                      <a:r>
                        <a:rPr lang="en-US" sz="1800" baseline="0" dirty="0"/>
                        <a:t> repeat-x/repeat-y/no-repeat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1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Đặt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vị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trí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ảnh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Background-position: top/left/bottom/right</a:t>
                      </a:r>
                      <a:r>
                        <a:rPr lang="en-US" sz="1800" baseline="0" dirty="0"/>
                        <a:t> or combination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97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Viết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tắt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87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Color -</a:t>
                      </a:r>
                      <a:r>
                        <a:rPr lang="en-US" sz="1800" baseline="0" dirty="0"/>
                        <a:t> background image - repeat - position</a:t>
                      </a:r>
                      <a:endParaRPr lang="en-US" sz="18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724" y="2465389"/>
            <a:ext cx="3021453" cy="7109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632" y="3256855"/>
            <a:ext cx="2945638" cy="7732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89" y="4139500"/>
            <a:ext cx="3096125" cy="940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495" y="5265998"/>
            <a:ext cx="4190533" cy="5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87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499CC1-9F2F-A642-939A-6BAF1F187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28600"/>
            <a:ext cx="6553200" cy="2588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B515C-1882-C044-99B5-AEE648087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81296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8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4506</TotalTime>
  <Words>1874</Words>
  <Application>Microsoft Macintosh PowerPoint</Application>
  <PresentationFormat>On-screen Show (4:3)</PresentationFormat>
  <Paragraphs>327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(Body)</vt:lpstr>
      <vt:lpstr>Cambria</vt:lpstr>
      <vt:lpstr>Courier New</vt:lpstr>
      <vt:lpstr>Adjacency</vt:lpstr>
      <vt:lpstr>2. CSS</vt:lpstr>
      <vt:lpstr>Cách khai báo</vt:lpstr>
      <vt:lpstr>CSS color thông dụng</vt:lpstr>
      <vt:lpstr>Đơn vị đo trong CSS</vt:lpstr>
      <vt:lpstr>VD: Relative unit</vt:lpstr>
      <vt:lpstr>VD: Absolute unit</vt:lpstr>
      <vt:lpstr>So sánh relative / absolute unit</vt:lpstr>
      <vt:lpstr>Background</vt:lpstr>
      <vt:lpstr>PowerPoint Presentation</vt:lpstr>
      <vt:lpstr>Box model cho elements.</vt:lpstr>
      <vt:lpstr>Xử lí viền</vt:lpstr>
      <vt:lpstr>PowerPoint Presentation</vt:lpstr>
      <vt:lpstr>Căn trong/căn ngoài</vt:lpstr>
      <vt:lpstr>Margin</vt:lpstr>
      <vt:lpstr>Padding</vt:lpstr>
      <vt:lpstr>Với các thông số</vt:lpstr>
      <vt:lpstr>VD</vt:lpstr>
      <vt:lpstr>Chiều dài và chiều rộng</vt:lpstr>
      <vt:lpstr>Xử lí text</vt:lpstr>
      <vt:lpstr>Ví dụ</vt:lpstr>
      <vt:lpstr>Font</vt:lpstr>
      <vt:lpstr>Link</vt:lpstr>
      <vt:lpstr>List &lt;ul&gt; &lt;li&gt;</vt:lpstr>
      <vt:lpstr>Ví dụ</vt:lpstr>
      <vt:lpstr>CSS display</vt:lpstr>
      <vt:lpstr>Ví dụ</vt:lpstr>
      <vt:lpstr>Display: inline || inline-block</vt:lpstr>
      <vt:lpstr>Vị trí (Position)</vt:lpstr>
      <vt:lpstr>Z-index</vt:lpstr>
      <vt:lpstr>Ví dụ</vt:lpstr>
      <vt:lpstr>Ví dụ</vt:lpstr>
      <vt:lpstr>Ví dụ</vt:lpstr>
      <vt:lpstr>Float</vt:lpstr>
      <vt:lpstr>Ví dụ</vt:lpstr>
      <vt:lpstr>CSS3</vt:lpstr>
      <vt:lpstr>CSS border</vt:lpstr>
      <vt:lpstr>Màu có tính trong suốt</vt:lpstr>
      <vt:lpstr>Gradient</vt:lpstr>
      <vt:lpstr>Other gradient type</vt:lpstr>
      <vt:lpstr>Đổ bóng cho chữ</vt:lpstr>
      <vt:lpstr>Đổ bóng cho khung(box)</vt:lpstr>
      <vt:lpstr>Text-overflow</vt:lpstr>
      <vt:lpstr>Word wrapping</vt:lpstr>
      <vt:lpstr>Biến đổi(Transform) </vt:lpstr>
      <vt:lpstr>Các kiểu biến đổi 2D và 3D</vt:lpstr>
      <vt:lpstr>Hoạt họa (Animation)</vt:lpstr>
      <vt:lpstr>Animation(2)</vt:lpstr>
      <vt:lpstr>Một số thuộc tính của animation</vt:lpstr>
      <vt:lpstr>Ví dụ animation</vt:lpstr>
      <vt:lpstr>Demo</vt:lpstr>
      <vt:lpstr>Media query </vt:lpstr>
      <vt:lpstr>@media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Khóa đào tạo lập trình web sử dụng php</dc:title>
  <dc:creator>ngoctb</dc:creator>
  <cp:lastModifiedBy>NGO, Quyen Van</cp:lastModifiedBy>
  <cp:revision>1389</cp:revision>
  <dcterms:created xsi:type="dcterms:W3CDTF">2014-12-22T07:12:12Z</dcterms:created>
  <dcterms:modified xsi:type="dcterms:W3CDTF">2023-02-13T14:49:28Z</dcterms:modified>
</cp:coreProperties>
</file>