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Quattrocento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Anaheim"/>
      <p:regular r:id="rId41"/>
    </p:embeddedFont>
    <p:embeddedFont>
      <p:font typeface="Cinzel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42" Type="http://schemas.openxmlformats.org/officeDocument/2006/relationships/font" Target="fonts/Cinzel-regular.fntdata"/><Relationship Id="rId41" Type="http://schemas.openxmlformats.org/officeDocument/2006/relationships/font" Target="fonts/Anaheim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Cinzel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Quattrocen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font" Target="fonts/Quattrocento-bold.fntdata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080096ba81_2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080096ba81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080096ba8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080096ba8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080096ba8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080096ba8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80096ba8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080096ba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dca0aed44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dca0aed44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080096ba8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080096ba8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080096ba81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080096ba81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dca0aed44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dca0aed44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080096ba81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080096ba8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080096ba81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080096ba8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a7d7d7565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a7d7d7565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080096ba81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080096ba81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dca0aed44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dca0aed44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080096ba81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080096ba81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080096ba81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080096ba81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có thể dùng % thay vì from(0%) và to(100%)</a:t>
            </a:r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080096ba81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080096ba81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có thể dùng % thay vì from(0%) và to(100%)</a:t>
            </a:r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080096ba81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080096ba81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dca0aed44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dca0aed44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080096ba81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080096ba81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dca0aed44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dca0aed44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dca0aed44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dca0aed44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a7d7d79b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a7d7d79b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e5fa41ca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ee5fa41ca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a7d7d7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a7d7d7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ca0aed4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dca0aed4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080096ba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080096ba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080096ba8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080096ba8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080096ba8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080096ba8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80096ba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080096ba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2850" y="10534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90600" y="1281300"/>
            <a:ext cx="4315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99150" y="3727325"/>
            <a:ext cx="43158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-465025" y="8878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713225" y="937142"/>
            <a:ext cx="8601300" cy="31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713225" y="1334725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713225" y="3152225"/>
            <a:ext cx="77175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/>
          <p:nvPr/>
        </p:nvSpPr>
        <p:spPr>
          <a:xfrm>
            <a:off x="-450975" y="763200"/>
            <a:ext cx="10055700" cy="352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3692050" y="0"/>
            <a:ext cx="6022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480675" y="-155000"/>
            <a:ext cx="56634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4968225" y="5723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>
            <a:off x="4444650" y="5723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968294" y="10826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3" type="title"/>
          </p:nvPr>
        </p:nvSpPr>
        <p:spPr>
          <a:xfrm>
            <a:off x="4968225" y="15860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4" type="title"/>
          </p:nvPr>
        </p:nvSpPr>
        <p:spPr>
          <a:xfrm>
            <a:off x="4444650" y="15860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5" type="subTitle"/>
          </p:nvPr>
        </p:nvSpPr>
        <p:spPr>
          <a:xfrm>
            <a:off x="4968294" y="20963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6" type="title"/>
          </p:nvPr>
        </p:nvSpPr>
        <p:spPr>
          <a:xfrm>
            <a:off x="4968225" y="25997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7" type="title"/>
          </p:nvPr>
        </p:nvSpPr>
        <p:spPr>
          <a:xfrm>
            <a:off x="4444650" y="25997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8" type="subTitle"/>
          </p:nvPr>
        </p:nvSpPr>
        <p:spPr>
          <a:xfrm>
            <a:off x="4968294" y="31100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9" type="title"/>
          </p:nvPr>
        </p:nvSpPr>
        <p:spPr>
          <a:xfrm>
            <a:off x="4968225" y="36134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13" type="title"/>
          </p:nvPr>
        </p:nvSpPr>
        <p:spPr>
          <a:xfrm>
            <a:off x="4444650" y="36134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4" type="subTitle"/>
          </p:nvPr>
        </p:nvSpPr>
        <p:spPr>
          <a:xfrm>
            <a:off x="4968294" y="41237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1660175" y="-90600"/>
            <a:ext cx="5823600" cy="52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388675" y="-439350"/>
            <a:ext cx="6366600" cy="59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2472300" y="217620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18300" y="357870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4"/>
          <p:cNvSpPr txBox="1"/>
          <p:nvPr>
            <p:ph hasCustomPrompt="1" idx="2" type="title"/>
          </p:nvPr>
        </p:nvSpPr>
        <p:spPr>
          <a:xfrm>
            <a:off x="3491250" y="72840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-729625" y="11164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13225" y="12820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1958875" y="1602150"/>
            <a:ext cx="4414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923375" y="30046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5"/>
          <p:cNvSpPr txBox="1"/>
          <p:nvPr>
            <p:ph hasCustomPrompt="1" idx="2" type="title"/>
          </p:nvPr>
        </p:nvSpPr>
        <p:spPr>
          <a:xfrm>
            <a:off x="6269275" y="16021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660175" y="-90600"/>
            <a:ext cx="5823600" cy="52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388675" y="-439350"/>
            <a:ext cx="6366600" cy="59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2472300" y="217620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1818300" y="357870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6"/>
          <p:cNvSpPr txBox="1"/>
          <p:nvPr>
            <p:ph hasCustomPrompt="1" idx="2" type="title"/>
          </p:nvPr>
        </p:nvSpPr>
        <p:spPr>
          <a:xfrm>
            <a:off x="3491250" y="72840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713225" y="10534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866875" y="38443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1458150" y="143745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7"/>
          <p:cNvSpPr/>
          <p:nvPr/>
        </p:nvSpPr>
        <p:spPr>
          <a:xfrm>
            <a:off x="-196225" y="8878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344575" y="2315650"/>
            <a:ext cx="2773800" cy="11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2461800" y="2210700"/>
            <a:ext cx="20841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2" type="subTitle"/>
          </p:nvPr>
        </p:nvSpPr>
        <p:spPr>
          <a:xfrm>
            <a:off x="4543100" y="2210700"/>
            <a:ext cx="20841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3" type="subTitle"/>
          </p:nvPr>
        </p:nvSpPr>
        <p:spPr>
          <a:xfrm>
            <a:off x="2461800" y="2714400"/>
            <a:ext cx="2084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4" type="subTitle"/>
          </p:nvPr>
        </p:nvSpPr>
        <p:spPr>
          <a:xfrm>
            <a:off x="4543100" y="2714402"/>
            <a:ext cx="2084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9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948600" y="24092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948600" y="3009854"/>
            <a:ext cx="23364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title"/>
          </p:nvPr>
        </p:nvSpPr>
        <p:spPr>
          <a:xfrm>
            <a:off x="3403800" y="24092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20"/>
          <p:cNvSpPr txBox="1"/>
          <p:nvPr>
            <p:ph idx="3" type="subTitle"/>
          </p:nvPr>
        </p:nvSpPr>
        <p:spPr>
          <a:xfrm>
            <a:off x="3403800" y="3009853"/>
            <a:ext cx="23364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4" type="title"/>
          </p:nvPr>
        </p:nvSpPr>
        <p:spPr>
          <a:xfrm>
            <a:off x="5859000" y="24121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20"/>
          <p:cNvSpPr txBox="1"/>
          <p:nvPr>
            <p:ph idx="5" type="subTitle"/>
          </p:nvPr>
        </p:nvSpPr>
        <p:spPr>
          <a:xfrm>
            <a:off x="5859000" y="3009854"/>
            <a:ext cx="23364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6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48775" y="12820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729625" y="11164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720000" y="1889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720000" y="24764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2" type="title"/>
          </p:nvPr>
        </p:nvSpPr>
        <p:spPr>
          <a:xfrm>
            <a:off x="3403800" y="1889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21"/>
          <p:cNvSpPr txBox="1"/>
          <p:nvPr>
            <p:ph idx="3" type="subTitle"/>
          </p:nvPr>
        </p:nvSpPr>
        <p:spPr>
          <a:xfrm>
            <a:off x="3403800" y="24764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4" type="title"/>
          </p:nvPr>
        </p:nvSpPr>
        <p:spPr>
          <a:xfrm>
            <a:off x="6087600" y="1889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21"/>
          <p:cNvSpPr txBox="1"/>
          <p:nvPr>
            <p:ph idx="5" type="subTitle"/>
          </p:nvPr>
        </p:nvSpPr>
        <p:spPr>
          <a:xfrm>
            <a:off x="6087600" y="24764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hasCustomPrompt="1" idx="6" type="title"/>
          </p:nvPr>
        </p:nvSpPr>
        <p:spPr>
          <a:xfrm>
            <a:off x="1133250" y="3413175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1" name="Google Shape;131;p21"/>
          <p:cNvSpPr txBox="1"/>
          <p:nvPr>
            <p:ph hasCustomPrompt="1" idx="7" type="title"/>
          </p:nvPr>
        </p:nvSpPr>
        <p:spPr>
          <a:xfrm>
            <a:off x="6500850" y="3413175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2" name="Google Shape;132;p21"/>
          <p:cNvSpPr txBox="1"/>
          <p:nvPr>
            <p:ph hasCustomPrompt="1" idx="8" type="title"/>
          </p:nvPr>
        </p:nvSpPr>
        <p:spPr>
          <a:xfrm>
            <a:off x="3817050" y="3413175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" name="Google Shape;133;p21"/>
          <p:cNvSpPr txBox="1"/>
          <p:nvPr>
            <p:ph idx="9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22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22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2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8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738676" y="183525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738676" y="234557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2" type="title"/>
          </p:nvPr>
        </p:nvSpPr>
        <p:spPr>
          <a:xfrm>
            <a:off x="6461525" y="183525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23"/>
          <p:cNvSpPr txBox="1"/>
          <p:nvPr>
            <p:ph idx="3" type="subTitle"/>
          </p:nvPr>
        </p:nvSpPr>
        <p:spPr>
          <a:xfrm>
            <a:off x="6461526" y="234557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4" type="title"/>
          </p:nvPr>
        </p:nvSpPr>
        <p:spPr>
          <a:xfrm>
            <a:off x="738675" y="346420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23"/>
          <p:cNvSpPr txBox="1"/>
          <p:nvPr>
            <p:ph idx="5" type="subTitle"/>
          </p:nvPr>
        </p:nvSpPr>
        <p:spPr>
          <a:xfrm>
            <a:off x="738675" y="397452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6" type="title"/>
          </p:nvPr>
        </p:nvSpPr>
        <p:spPr>
          <a:xfrm>
            <a:off x="6461525" y="346420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23"/>
          <p:cNvSpPr txBox="1"/>
          <p:nvPr>
            <p:ph idx="7" type="subTitle"/>
          </p:nvPr>
        </p:nvSpPr>
        <p:spPr>
          <a:xfrm>
            <a:off x="6461526" y="397452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8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hasCustomPrompt="1" idx="9" type="title"/>
          </p:nvPr>
        </p:nvSpPr>
        <p:spPr>
          <a:xfrm>
            <a:off x="738675" y="1443588"/>
            <a:ext cx="704700" cy="42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23"/>
          <p:cNvSpPr txBox="1"/>
          <p:nvPr>
            <p:ph hasCustomPrompt="1" idx="13" type="title"/>
          </p:nvPr>
        </p:nvSpPr>
        <p:spPr>
          <a:xfrm>
            <a:off x="7726025" y="3080700"/>
            <a:ext cx="704700" cy="423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23"/>
          <p:cNvSpPr txBox="1"/>
          <p:nvPr>
            <p:ph hasCustomPrompt="1" idx="14" type="title"/>
          </p:nvPr>
        </p:nvSpPr>
        <p:spPr>
          <a:xfrm>
            <a:off x="7726025" y="1443588"/>
            <a:ext cx="704700" cy="423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23"/>
          <p:cNvSpPr txBox="1"/>
          <p:nvPr>
            <p:ph hasCustomPrompt="1" idx="15" type="title"/>
          </p:nvPr>
        </p:nvSpPr>
        <p:spPr>
          <a:xfrm>
            <a:off x="738700" y="3080700"/>
            <a:ext cx="704700" cy="4233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3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1195863" y="1835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1195863" y="2421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2" type="title"/>
          </p:nvPr>
        </p:nvSpPr>
        <p:spPr>
          <a:xfrm>
            <a:off x="5081043" y="1835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subTitle"/>
          </p:nvPr>
        </p:nvSpPr>
        <p:spPr>
          <a:xfrm>
            <a:off x="5081043" y="2421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4" type="title"/>
          </p:nvPr>
        </p:nvSpPr>
        <p:spPr>
          <a:xfrm>
            <a:off x="1195863" y="3497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subTitle"/>
          </p:nvPr>
        </p:nvSpPr>
        <p:spPr>
          <a:xfrm>
            <a:off x="1195863" y="4083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6" type="title"/>
          </p:nvPr>
        </p:nvSpPr>
        <p:spPr>
          <a:xfrm>
            <a:off x="5081043" y="3497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4"/>
          <p:cNvSpPr txBox="1"/>
          <p:nvPr>
            <p:ph idx="7" type="subTitle"/>
          </p:nvPr>
        </p:nvSpPr>
        <p:spPr>
          <a:xfrm>
            <a:off x="5081043" y="4083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8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BLANK_1_1_1_1_3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2" type="title"/>
          </p:nvPr>
        </p:nvSpPr>
        <p:spPr>
          <a:xfrm>
            <a:off x="3039646" y="2443521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725045" y="2063552"/>
            <a:ext cx="2052900" cy="75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3" type="title"/>
          </p:nvPr>
        </p:nvSpPr>
        <p:spPr>
          <a:xfrm>
            <a:off x="4626632" y="2443529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4" type="subTitle"/>
          </p:nvPr>
        </p:nvSpPr>
        <p:spPr>
          <a:xfrm>
            <a:off x="6378947" y="2063552"/>
            <a:ext cx="2052900" cy="75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5" type="title"/>
          </p:nvPr>
        </p:nvSpPr>
        <p:spPr>
          <a:xfrm>
            <a:off x="3039646" y="3928010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6" type="subTitle"/>
          </p:nvPr>
        </p:nvSpPr>
        <p:spPr>
          <a:xfrm>
            <a:off x="725045" y="3534141"/>
            <a:ext cx="2052900" cy="75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7" type="title"/>
          </p:nvPr>
        </p:nvSpPr>
        <p:spPr>
          <a:xfrm>
            <a:off x="4626632" y="3928010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8" type="subTitle"/>
          </p:nvPr>
        </p:nvSpPr>
        <p:spPr>
          <a:xfrm>
            <a:off x="6378947" y="3534141"/>
            <a:ext cx="2052900" cy="75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-23262" y="0"/>
            <a:ext cx="5666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-253125" y="-155000"/>
            <a:ext cx="61587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713225" y="1672700"/>
            <a:ext cx="45699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890252" y="147570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890252" y="183362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title"/>
          </p:nvPr>
        </p:nvSpPr>
        <p:spPr>
          <a:xfrm>
            <a:off x="4819725" y="383055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27"/>
          <p:cNvSpPr txBox="1"/>
          <p:nvPr>
            <p:ph idx="3" type="subTitle"/>
          </p:nvPr>
        </p:nvSpPr>
        <p:spPr>
          <a:xfrm>
            <a:off x="4819725" y="418847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4" type="title"/>
          </p:nvPr>
        </p:nvSpPr>
        <p:spPr>
          <a:xfrm>
            <a:off x="4819725" y="198195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27"/>
          <p:cNvSpPr txBox="1"/>
          <p:nvPr>
            <p:ph idx="5" type="subTitle"/>
          </p:nvPr>
        </p:nvSpPr>
        <p:spPr>
          <a:xfrm>
            <a:off x="4819725" y="233987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6" type="title"/>
          </p:nvPr>
        </p:nvSpPr>
        <p:spPr>
          <a:xfrm>
            <a:off x="890252" y="2463425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27"/>
          <p:cNvSpPr txBox="1"/>
          <p:nvPr>
            <p:ph idx="7" type="subTitle"/>
          </p:nvPr>
        </p:nvSpPr>
        <p:spPr>
          <a:xfrm>
            <a:off x="890252" y="2821350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8" type="title"/>
          </p:nvPr>
        </p:nvSpPr>
        <p:spPr>
          <a:xfrm>
            <a:off x="4819725" y="290625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27"/>
          <p:cNvSpPr txBox="1"/>
          <p:nvPr>
            <p:ph idx="9" type="subTitle"/>
          </p:nvPr>
        </p:nvSpPr>
        <p:spPr>
          <a:xfrm>
            <a:off x="4819725" y="326417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13" type="title"/>
          </p:nvPr>
        </p:nvSpPr>
        <p:spPr>
          <a:xfrm>
            <a:off x="890252" y="3405188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27"/>
          <p:cNvSpPr txBox="1"/>
          <p:nvPr>
            <p:ph idx="14" type="subTitle"/>
          </p:nvPr>
        </p:nvSpPr>
        <p:spPr>
          <a:xfrm>
            <a:off x="890252" y="3763113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7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hasCustomPrompt="1" type="title"/>
          </p:nvPr>
        </p:nvSpPr>
        <p:spPr>
          <a:xfrm>
            <a:off x="672000" y="1725752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28"/>
          <p:cNvSpPr txBox="1"/>
          <p:nvPr>
            <p:ph hasCustomPrompt="1" idx="2" type="title"/>
          </p:nvPr>
        </p:nvSpPr>
        <p:spPr>
          <a:xfrm>
            <a:off x="672000" y="2684850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28"/>
          <p:cNvSpPr txBox="1"/>
          <p:nvPr>
            <p:ph hasCustomPrompt="1" idx="3" type="title"/>
          </p:nvPr>
        </p:nvSpPr>
        <p:spPr>
          <a:xfrm>
            <a:off x="681300" y="3643950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28"/>
          <p:cNvSpPr txBox="1"/>
          <p:nvPr>
            <p:ph hasCustomPrompt="1" idx="4" type="title"/>
          </p:nvPr>
        </p:nvSpPr>
        <p:spPr>
          <a:xfrm>
            <a:off x="7774075" y="1725752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28"/>
          <p:cNvSpPr txBox="1"/>
          <p:nvPr>
            <p:ph hasCustomPrompt="1" idx="5" type="title"/>
          </p:nvPr>
        </p:nvSpPr>
        <p:spPr>
          <a:xfrm>
            <a:off x="7767350" y="2692825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28"/>
          <p:cNvSpPr txBox="1"/>
          <p:nvPr>
            <p:ph hasCustomPrompt="1" idx="6" type="title"/>
          </p:nvPr>
        </p:nvSpPr>
        <p:spPr>
          <a:xfrm>
            <a:off x="7767350" y="3659900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28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 txBox="1"/>
          <p:nvPr>
            <p:ph idx="1" type="subTitle"/>
          </p:nvPr>
        </p:nvSpPr>
        <p:spPr>
          <a:xfrm>
            <a:off x="1252500" y="1725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7" type="subTitle"/>
          </p:nvPr>
        </p:nvSpPr>
        <p:spPr>
          <a:xfrm>
            <a:off x="1252500" y="36439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8" type="subTitle"/>
          </p:nvPr>
        </p:nvSpPr>
        <p:spPr>
          <a:xfrm>
            <a:off x="1252500" y="26848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9" type="subTitle"/>
          </p:nvPr>
        </p:nvSpPr>
        <p:spPr>
          <a:xfrm>
            <a:off x="5604195" y="36599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13" type="subTitle"/>
          </p:nvPr>
        </p:nvSpPr>
        <p:spPr>
          <a:xfrm>
            <a:off x="5604195" y="1725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14" type="subTitle"/>
          </p:nvPr>
        </p:nvSpPr>
        <p:spPr>
          <a:xfrm>
            <a:off x="5604195" y="26928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28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BLANK_1_1_1_1_1_2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9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9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29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9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2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29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9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29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>
            <a:off x="3692050" y="0"/>
            <a:ext cx="6022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>
            <p:ph hasCustomPrompt="1" type="title"/>
          </p:nvPr>
        </p:nvSpPr>
        <p:spPr>
          <a:xfrm>
            <a:off x="4104075" y="540000"/>
            <a:ext cx="375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3" name="Google Shape;243;p30"/>
          <p:cNvSpPr txBox="1"/>
          <p:nvPr>
            <p:ph idx="1" type="subTitle"/>
          </p:nvPr>
        </p:nvSpPr>
        <p:spPr>
          <a:xfrm>
            <a:off x="4103975" y="1246025"/>
            <a:ext cx="375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0"/>
          <p:cNvSpPr txBox="1"/>
          <p:nvPr>
            <p:ph hasCustomPrompt="1" idx="2" type="title"/>
          </p:nvPr>
        </p:nvSpPr>
        <p:spPr>
          <a:xfrm>
            <a:off x="4104075" y="1996144"/>
            <a:ext cx="375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5" name="Google Shape;245;p30"/>
          <p:cNvSpPr txBox="1"/>
          <p:nvPr>
            <p:ph idx="3" type="subTitle"/>
          </p:nvPr>
        </p:nvSpPr>
        <p:spPr>
          <a:xfrm>
            <a:off x="4103975" y="2702169"/>
            <a:ext cx="375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0"/>
          <p:cNvSpPr txBox="1"/>
          <p:nvPr>
            <p:ph hasCustomPrompt="1" idx="4" type="title"/>
          </p:nvPr>
        </p:nvSpPr>
        <p:spPr>
          <a:xfrm>
            <a:off x="4104075" y="3452300"/>
            <a:ext cx="375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7" name="Google Shape;247;p30"/>
          <p:cNvSpPr txBox="1"/>
          <p:nvPr>
            <p:ph idx="5" type="subTitle"/>
          </p:nvPr>
        </p:nvSpPr>
        <p:spPr>
          <a:xfrm>
            <a:off x="4103975" y="4158325"/>
            <a:ext cx="375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/>
          <p:nvPr/>
        </p:nvSpPr>
        <p:spPr>
          <a:xfrm>
            <a:off x="3480675" y="-155000"/>
            <a:ext cx="56634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2">
  <p:cSld name="TITLE_AND_BODY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3">
  <p:cSld name="TITLE_AND_BODY_2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/>
          <p:nvPr/>
        </p:nvSpPr>
        <p:spPr>
          <a:xfrm>
            <a:off x="-62850" y="611712"/>
            <a:ext cx="8493600" cy="389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-465025" y="354450"/>
            <a:ext cx="10878900" cy="44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>
            <p:ph idx="1" type="subTitle"/>
          </p:nvPr>
        </p:nvSpPr>
        <p:spPr>
          <a:xfrm>
            <a:off x="713150" y="1379125"/>
            <a:ext cx="4293900" cy="12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7" name="Google Shape;267;p34"/>
          <p:cNvSpPr txBox="1"/>
          <p:nvPr/>
        </p:nvSpPr>
        <p:spPr>
          <a:xfrm>
            <a:off x="713225" y="3199925"/>
            <a:ext cx="42840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Quattrocento"/>
                <a:ea typeface="Quattrocento"/>
                <a:cs typeface="Quattrocento"/>
                <a:sym typeface="Quattrocen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Quattrocento"/>
                <a:ea typeface="Quattrocento"/>
                <a:cs typeface="Quattrocento"/>
                <a:sym typeface="Quattrocen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Quattrocento"/>
                <a:ea typeface="Quattrocento"/>
                <a:cs typeface="Quattrocento"/>
                <a:sym typeface="Quattrocen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713225" y="3650075"/>
            <a:ext cx="42840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269" name="Google Shape;269;p34"/>
          <p:cNvSpPr txBox="1"/>
          <p:nvPr>
            <p:ph type="ctrTitle"/>
          </p:nvPr>
        </p:nvSpPr>
        <p:spPr>
          <a:xfrm>
            <a:off x="718100" y="672450"/>
            <a:ext cx="4284000" cy="8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/>
          <p:nvPr/>
        </p:nvSpPr>
        <p:spPr>
          <a:xfrm>
            <a:off x="3692050" y="0"/>
            <a:ext cx="6022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3480675" y="-155000"/>
            <a:ext cx="56634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-62850" y="611712"/>
            <a:ext cx="8493600" cy="389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6"/>
          <p:cNvSpPr/>
          <p:nvPr/>
        </p:nvSpPr>
        <p:spPr>
          <a:xfrm>
            <a:off x="-465025" y="354450"/>
            <a:ext cx="10878900" cy="44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936250" y="2294325"/>
            <a:ext cx="3400200" cy="18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07900" y="2294325"/>
            <a:ext cx="3400200" cy="18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936250" y="1719150"/>
            <a:ext cx="3400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4807900" y="1719150"/>
            <a:ext cx="3400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465025" y="887850"/>
            <a:ext cx="10878900" cy="366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699150" y="1101597"/>
            <a:ext cx="8493600" cy="323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388600" y="1458450"/>
            <a:ext cx="4043100" cy="15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388600" y="3132976"/>
            <a:ext cx="40431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713225" y="750800"/>
            <a:ext cx="8601300" cy="386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765150"/>
            <a:ext cx="7717500" cy="38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-450975" y="539500"/>
            <a:ext cx="10055700" cy="42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713225" y="750800"/>
            <a:ext cx="8601300" cy="386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-450975" y="539500"/>
            <a:ext cx="10055700" cy="42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297850" y="1186200"/>
            <a:ext cx="45483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297850" y="2505075"/>
            <a:ext cx="45483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713225" y="40770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-324100" y="3951000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803500" y="4059850"/>
            <a:ext cx="5597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inzel"/>
              <a:buNone/>
              <a:defRPr sz="27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37553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attrocento"/>
              <a:buChar char="●"/>
              <a:defRPr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●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●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slide" Target="/ppt/slides/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.xml"/><Relationship Id="rId4" Type="http://schemas.openxmlformats.org/officeDocument/2006/relationships/slide" Target="/ppt/slides/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slide" Target="/ppt/slides/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Relationship Id="rId4" Type="http://schemas.openxmlformats.org/officeDocument/2006/relationships/slide" Target="/ppt/slides/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.xml"/><Relationship Id="rId4" Type="http://schemas.openxmlformats.org/officeDocument/2006/relationships/slide" Target="/ppt/slides/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nimate.style/" TargetMode="External"/><Relationship Id="rId4" Type="http://schemas.openxmlformats.org/officeDocument/2006/relationships/hyperlink" Target="http://ianlunn.github.io/Hover/" TargetMode="External"/><Relationship Id="rId5" Type="http://schemas.openxmlformats.org/officeDocument/2006/relationships/slide" Target="/ppt/slides/slide2.xml"/><Relationship Id="rId6" Type="http://schemas.openxmlformats.org/officeDocument/2006/relationships/slide" Target="/ppt/slides/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.xml"/><Relationship Id="rId4" Type="http://schemas.openxmlformats.org/officeDocument/2006/relationships/slide" Target="/ppt/slides/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duyquang26103/BW2212-CSS-Effect-N1" TargetMode="External"/><Relationship Id="rId4" Type="http://schemas.openxmlformats.org/officeDocument/2006/relationships/slide" Target="/ppt/slides/slide2.xml"/><Relationship Id="rId5" Type="http://schemas.openxmlformats.org/officeDocument/2006/relationships/slide" Target="/ppt/slides/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ctrTitle"/>
          </p:nvPr>
        </p:nvSpPr>
        <p:spPr>
          <a:xfrm>
            <a:off x="690600" y="1281300"/>
            <a:ext cx="4315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600">
                <a:latin typeface="Anaheim"/>
                <a:ea typeface="Anaheim"/>
                <a:cs typeface="Anaheim"/>
                <a:sym typeface="Anaheim"/>
              </a:rPr>
              <a:t>CSS EFFECT</a:t>
            </a:r>
            <a:endParaRPr b="1" sz="79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83" name="Google Shape;283;p37"/>
          <p:cNvSpPr txBox="1"/>
          <p:nvPr>
            <p:ph idx="1" type="subTitle"/>
          </p:nvPr>
        </p:nvSpPr>
        <p:spPr>
          <a:xfrm>
            <a:off x="435625" y="3727325"/>
            <a:ext cx="45792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Khoá học “Building Website With HTML &amp; CSS”</a:t>
            </a: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 rotWithShape="1">
          <a:blip r:embed="rId3">
            <a:alphaModFix/>
          </a:blip>
          <a:srcRect b="0" l="39" r="29" t="0"/>
          <a:stretch/>
        </p:blipFill>
        <p:spPr>
          <a:xfrm>
            <a:off x="5434775" y="648225"/>
            <a:ext cx="2329500" cy="34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/>
        </p:nvSpPr>
        <p:spPr>
          <a:xfrm rot="-5400000">
            <a:off x="7835725" y="1648675"/>
            <a:ext cx="1806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Pseudo - Classes: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9" name="Google Shape;399;p46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6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6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2" name="Google Shape;402;p46"/>
          <p:cNvSpPr txBox="1"/>
          <p:nvPr>
            <p:ph type="title"/>
          </p:nvPr>
        </p:nvSpPr>
        <p:spPr>
          <a:xfrm>
            <a:off x="750650" y="1383475"/>
            <a:ext cx="8250600" cy="3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Pseudo-class 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cho input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focus</a:t>
            </a: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text </a:t>
            </a:r>
            <a:r>
              <a:rPr lang="en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được chọn vào</a:t>
            </a:r>
            <a:endParaRPr sz="2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radio, checkbox được chọn vào</a:t>
            </a:r>
            <a:endParaRPr sz="2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có required</a:t>
            </a:r>
            <a:br>
              <a:rPr lang="en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4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46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404" name="Google Shape;404;p46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type="title"/>
          </p:nvPr>
        </p:nvSpPr>
        <p:spPr>
          <a:xfrm>
            <a:off x="677300" y="7603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Pseudo - </a:t>
            </a: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Elements</a:t>
            </a: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0" name="Google Shape;410;p47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7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7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3" name="Google Shape;413;p47"/>
          <p:cNvSpPr txBox="1"/>
          <p:nvPr>
            <p:ph type="title"/>
          </p:nvPr>
        </p:nvSpPr>
        <p:spPr>
          <a:xfrm>
            <a:off x="703500" y="1379375"/>
            <a:ext cx="8041200" cy="334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ác định kiểu cho các phần cụ thể của phần tử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ác định kiểu cho phần phủ khối.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hèn thêm vào trước hoặc sau nội dung có sẵn của phần tử.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Cú pháp: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selector::pseudo-elements 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property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3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7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415" name="Google Shape;415;p47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Pseudo - Elements: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1" name="Google Shape;421;p48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8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8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4" name="Google Shape;424;p48"/>
          <p:cNvSpPr txBox="1"/>
          <p:nvPr>
            <p:ph type="title"/>
          </p:nvPr>
        </p:nvSpPr>
        <p:spPr>
          <a:xfrm>
            <a:off x="703500" y="1303175"/>
            <a:ext cx="8355000" cy="31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Dùng để xác định kiểu cho các phần cụ thể của phần tử: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::first-line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dòng đầu tiên của nội dung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::first-letter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ký tự đầu tiên của nội dung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::marker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 marker của list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Dùng để xác định kiểu cho phần phủ khối: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::selection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48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426" name="Google Shape;426;p48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Pseudo - Elements: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2" name="Google Shape;432;p49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9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9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5" name="Google Shape;435;p49"/>
          <p:cNvSpPr txBox="1"/>
          <p:nvPr>
            <p:ph type="title"/>
          </p:nvPr>
        </p:nvSpPr>
        <p:spPr>
          <a:xfrm>
            <a:off x="703500" y="1303175"/>
            <a:ext cx="8355000" cy="31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Dùng để chèn thêm vào content của phần tử: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lang="en" sz="23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3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chèn vào đầu</a:t>
            </a:r>
            <a:endParaRPr sz="23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::after</a:t>
            </a:r>
            <a:r>
              <a:rPr lang="en" sz="23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3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chèn vào cuối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9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437" name="Google Shape;437;p49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/>
          <p:nvPr>
            <p:ph type="title"/>
          </p:nvPr>
        </p:nvSpPr>
        <p:spPr>
          <a:xfrm>
            <a:off x="2761925" y="1593550"/>
            <a:ext cx="52080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Anaheim"/>
                <a:ea typeface="Anaheim"/>
                <a:cs typeface="Anaheim"/>
                <a:sym typeface="Anaheim"/>
              </a:rPr>
              <a:t>CSS </a:t>
            </a:r>
            <a:r>
              <a:rPr lang="en" sz="5000">
                <a:latin typeface="Anaheim"/>
                <a:ea typeface="Anaheim"/>
                <a:cs typeface="Anaheim"/>
                <a:sym typeface="Anaheim"/>
              </a:rPr>
              <a:t>Opacity (Transparent)</a:t>
            </a:r>
            <a:endParaRPr sz="5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3" name="Google Shape;443;p50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4" name="Google Shape;444;p50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445" name="Google Shape;445;p50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0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" name="Google Shape;447;p50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0"/>
          <p:cNvSpPr txBox="1"/>
          <p:nvPr/>
        </p:nvSpPr>
        <p:spPr>
          <a:xfrm rot="-5400000">
            <a:off x="7931425" y="1781400"/>
            <a:ext cx="166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</a:t>
            </a: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Opacity (Transparent)</a:t>
            </a: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4" name="Google Shape;454;p51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1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1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7" name="Google Shape;457;p51"/>
          <p:cNvSpPr txBox="1"/>
          <p:nvPr>
            <p:ph type="title"/>
          </p:nvPr>
        </p:nvSpPr>
        <p:spPr>
          <a:xfrm>
            <a:off x="750650" y="1264900"/>
            <a:ext cx="77370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hỉ định độ mờ đục / trong suốt của phần tử.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Có giá trị từ 0.0 - 1.0. Giá trị càng thấp, càng trong suốt.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     Ví dụ: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2300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n" sz="23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opacity</a:t>
            </a:r>
            <a:r>
              <a:rPr lang="en" sz="23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300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0.5</a:t>
            </a:r>
            <a:r>
              <a:rPr lang="en" sz="23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1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459" name="Google Shape;459;p51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Opacity (Transparent):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5" name="Google Shape;465;p52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2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2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8" name="Google Shape;468;p52"/>
          <p:cNvSpPr txBox="1"/>
          <p:nvPr>
            <p:ph type="title"/>
          </p:nvPr>
        </p:nvSpPr>
        <p:spPr>
          <a:xfrm>
            <a:off x="750650" y="1264900"/>
            <a:ext cx="77370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rgba(r, g, b, alpha)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chỉ định độ mờ đục / trong suốt củ</a:t>
            </a:r>
            <a:r>
              <a:rPr lang="en" sz="2300"/>
              <a:t>a thuộc tính màu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" sz="2300"/>
              <a:t>alpha có giá trị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 0.0 - 1.0. Giá trị càng thấp, càng trong suốt.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     Ví dụ: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2300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2300">
                <a:solidFill>
                  <a:srgbClr val="A52A2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3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30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23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300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300">
                <a:solidFill>
                  <a:srgbClr val="0000C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rgba(0, 0, 0, 0.6)</a:t>
            </a:r>
            <a:r>
              <a:rPr lang="en" sz="23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2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470" name="Google Shape;470;p52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"/>
          <p:cNvSpPr txBox="1"/>
          <p:nvPr>
            <p:ph type="title"/>
          </p:nvPr>
        </p:nvSpPr>
        <p:spPr>
          <a:xfrm>
            <a:off x="2761925" y="1593550"/>
            <a:ext cx="50478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Anaheim"/>
                <a:ea typeface="Anaheim"/>
                <a:cs typeface="Anaheim"/>
                <a:sym typeface="Anaheim"/>
              </a:rPr>
              <a:t>CSS </a:t>
            </a:r>
            <a:r>
              <a:rPr lang="en" sz="5600">
                <a:latin typeface="Anaheim"/>
                <a:ea typeface="Anaheim"/>
                <a:cs typeface="Anaheim"/>
                <a:sym typeface="Anaheim"/>
              </a:rPr>
              <a:t>Transitions</a:t>
            </a:r>
            <a:endParaRPr sz="5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6" name="Google Shape;476;p53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7" name="Google Shape;477;p53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478" name="Google Shape;478;p53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3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53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3"/>
          <p:cNvSpPr txBox="1"/>
          <p:nvPr/>
        </p:nvSpPr>
        <p:spPr>
          <a:xfrm rot="-5400000">
            <a:off x="7931425" y="1781400"/>
            <a:ext cx="166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4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</a:t>
            </a: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Transitions</a:t>
            </a: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7" name="Google Shape;487;p54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4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4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0" name="Google Shape;490;p54"/>
          <p:cNvSpPr txBox="1"/>
          <p:nvPr>
            <p:ph type="title"/>
          </p:nvPr>
        </p:nvSpPr>
        <p:spPr>
          <a:xfrm>
            <a:off x="750650" y="1264900"/>
            <a:ext cx="77370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Cho phép biến đổi giá trị các thuộc tính xác định một cách mượt mà, trong một khoảng thời gian nhất định.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Một số thuộc tính transition:</a:t>
            </a:r>
            <a:endParaRPr sz="2300">
              <a:solidFill>
                <a:srgbClr val="E04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transition-property</a:t>
            </a:r>
            <a:endParaRPr sz="2300">
              <a:solidFill>
                <a:srgbClr val="E04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transition-duration</a:t>
            </a:r>
            <a:endParaRPr sz="2300">
              <a:solidFill>
                <a:srgbClr val="E04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transition-timing-function</a:t>
            </a:r>
            <a:endParaRPr sz="2300">
              <a:solidFill>
                <a:srgbClr val="E04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transition-delay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endParaRPr sz="2300">
              <a:solidFill>
                <a:srgbClr val="E0438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54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492" name="Google Shape;492;p54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Transitions: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8" name="Google Shape;498;p55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5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5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1" name="Google Shape;501;p55"/>
          <p:cNvSpPr txBox="1"/>
          <p:nvPr>
            <p:ph type="title"/>
          </p:nvPr>
        </p:nvSpPr>
        <p:spPr>
          <a:xfrm>
            <a:off x="750650" y="1264900"/>
            <a:ext cx="83103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transition-property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: tên thuộc tính sẽ chuyển đổi</a:t>
            </a:r>
            <a:endParaRPr sz="2200">
              <a:solidFill>
                <a:srgbClr val="E04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</a:t>
            </a:r>
            <a:r>
              <a:rPr lang="en" sz="22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: độ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trễ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transition-duration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: thời gian cần để hoàn thành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transition-timing-function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: hàm biểu diễn tốc độ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2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transition:</a:t>
            </a:r>
            <a:b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property + duration + timing-function + delay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E043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5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503" name="Google Shape;503;p55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4968225" y="7247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CSS Combinators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1" name="Google Shape;291;p38"/>
          <p:cNvSpPr txBox="1"/>
          <p:nvPr>
            <p:ph idx="2" type="title"/>
          </p:nvPr>
        </p:nvSpPr>
        <p:spPr>
          <a:xfrm>
            <a:off x="4597050" y="724750"/>
            <a:ext cx="42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38"/>
          <p:cNvSpPr txBox="1"/>
          <p:nvPr>
            <p:ph idx="3" type="title"/>
          </p:nvPr>
        </p:nvSpPr>
        <p:spPr>
          <a:xfrm>
            <a:off x="4968225" y="12050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CSS Pseudo Classes/Elements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3" name="Google Shape;293;p38"/>
          <p:cNvSpPr txBox="1"/>
          <p:nvPr>
            <p:ph idx="4" type="title"/>
          </p:nvPr>
        </p:nvSpPr>
        <p:spPr>
          <a:xfrm>
            <a:off x="4597050" y="1205050"/>
            <a:ext cx="42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94" name="Google Shape;294;p38"/>
          <p:cNvCxnSpPr/>
          <p:nvPr/>
        </p:nvCxnSpPr>
        <p:spPr>
          <a:xfrm flipH="1">
            <a:off x="5100650" y="1198300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8"/>
          <p:cNvCxnSpPr/>
          <p:nvPr/>
        </p:nvCxnSpPr>
        <p:spPr>
          <a:xfrm flipH="1">
            <a:off x="5100650" y="1678858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6" name="Google Shape;296;p38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14052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298" name="Google Shape;298;p38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38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302" name="Google Shape;302;p38"/>
          <p:cNvSpPr txBox="1"/>
          <p:nvPr>
            <p:ph type="title"/>
          </p:nvPr>
        </p:nvSpPr>
        <p:spPr>
          <a:xfrm>
            <a:off x="4968225" y="17153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CSS 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Opacity/Transparent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3" name="Google Shape;303;p38"/>
          <p:cNvSpPr txBox="1"/>
          <p:nvPr>
            <p:ph idx="2" type="title"/>
          </p:nvPr>
        </p:nvSpPr>
        <p:spPr>
          <a:xfrm>
            <a:off x="4597050" y="1715350"/>
            <a:ext cx="42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4" name="Google Shape;304;p38"/>
          <p:cNvSpPr txBox="1"/>
          <p:nvPr>
            <p:ph idx="3" type="title"/>
          </p:nvPr>
        </p:nvSpPr>
        <p:spPr>
          <a:xfrm>
            <a:off x="4968225" y="22718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CSS Transitions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5" name="Google Shape;305;p38"/>
          <p:cNvSpPr txBox="1"/>
          <p:nvPr>
            <p:ph idx="4" type="title"/>
          </p:nvPr>
        </p:nvSpPr>
        <p:spPr>
          <a:xfrm>
            <a:off x="4597050" y="2271850"/>
            <a:ext cx="42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306" name="Google Shape;306;p38"/>
          <p:cNvCxnSpPr/>
          <p:nvPr/>
        </p:nvCxnSpPr>
        <p:spPr>
          <a:xfrm flipH="1">
            <a:off x="5100650" y="2745658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5100650" y="2188900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8"/>
          <p:cNvSpPr txBox="1"/>
          <p:nvPr>
            <p:ph idx="3" type="title"/>
          </p:nvPr>
        </p:nvSpPr>
        <p:spPr>
          <a:xfrm>
            <a:off x="4968225" y="28052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CSS Animation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9" name="Google Shape;309;p38"/>
          <p:cNvSpPr txBox="1"/>
          <p:nvPr>
            <p:ph idx="4" type="title"/>
          </p:nvPr>
        </p:nvSpPr>
        <p:spPr>
          <a:xfrm>
            <a:off x="4597050" y="2805250"/>
            <a:ext cx="42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10" name="Google Shape;310;p38"/>
          <p:cNvCxnSpPr/>
          <p:nvPr/>
        </p:nvCxnSpPr>
        <p:spPr>
          <a:xfrm flipH="1">
            <a:off x="5100650" y="3279058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8"/>
          <p:cNvSpPr txBox="1"/>
          <p:nvPr>
            <p:ph type="title"/>
          </p:nvPr>
        </p:nvSpPr>
        <p:spPr>
          <a:xfrm>
            <a:off x="4968225" y="33155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CSS Effect Libraries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2" name="Google Shape;312;p38"/>
          <p:cNvSpPr txBox="1"/>
          <p:nvPr>
            <p:ph idx="2" type="title"/>
          </p:nvPr>
        </p:nvSpPr>
        <p:spPr>
          <a:xfrm>
            <a:off x="4597050" y="3315550"/>
            <a:ext cx="42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13" name="Google Shape;313;p38"/>
          <p:cNvSpPr txBox="1"/>
          <p:nvPr>
            <p:ph idx="3" type="title"/>
          </p:nvPr>
        </p:nvSpPr>
        <p:spPr>
          <a:xfrm>
            <a:off x="4968225" y="38720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Project Demo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4" name="Google Shape;314;p38"/>
          <p:cNvSpPr txBox="1"/>
          <p:nvPr>
            <p:ph idx="4" type="title"/>
          </p:nvPr>
        </p:nvSpPr>
        <p:spPr>
          <a:xfrm>
            <a:off x="4597050" y="3872050"/>
            <a:ext cx="42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15" name="Google Shape;315;p38"/>
          <p:cNvCxnSpPr/>
          <p:nvPr/>
        </p:nvCxnSpPr>
        <p:spPr>
          <a:xfrm flipH="1">
            <a:off x="5100650" y="4345858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8"/>
          <p:cNvCxnSpPr/>
          <p:nvPr/>
        </p:nvCxnSpPr>
        <p:spPr>
          <a:xfrm flipH="1">
            <a:off x="5100650" y="3789100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Transitions: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9" name="Google Shape;509;p56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6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6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2" name="Google Shape;512;p56"/>
          <p:cNvSpPr txBox="1"/>
          <p:nvPr>
            <p:ph type="title"/>
          </p:nvPr>
        </p:nvSpPr>
        <p:spPr>
          <a:xfrm>
            <a:off x="750650" y="1264900"/>
            <a:ext cx="77370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ransition-timing-function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 có các giá trị: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3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ease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bắt đầu chậm, sau đó nhanh, kết thúc chậm</a:t>
            </a:r>
            <a:b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3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ease-in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bắt đầu chậm</a:t>
            </a:r>
            <a:b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3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ease-out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kết thúc chậm</a:t>
            </a:r>
            <a:br>
              <a:rPr lang="en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3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ease-in-out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bắt đầu và kết thúc chậm</a:t>
            </a:r>
            <a:br>
              <a:rPr lang="en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3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step-end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giữ nguyên đến khi thời gian kết thúc</a:t>
            </a:r>
            <a:b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3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cubic-bezier(n,n,n,n)</a:t>
            </a:r>
            <a:r>
              <a:rPr lang="en" sz="23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2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dùng đường cong Bezier để biểu thị tốc độ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E043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6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514" name="Google Shape;514;p56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/>
          <p:nvPr>
            <p:ph type="title"/>
          </p:nvPr>
        </p:nvSpPr>
        <p:spPr>
          <a:xfrm>
            <a:off x="2761925" y="1593550"/>
            <a:ext cx="50478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Anaheim"/>
                <a:ea typeface="Anaheim"/>
                <a:cs typeface="Anaheim"/>
                <a:sym typeface="Anaheim"/>
              </a:rPr>
              <a:t>CSS </a:t>
            </a:r>
            <a:r>
              <a:rPr lang="en" sz="5600">
                <a:latin typeface="Anaheim"/>
                <a:ea typeface="Anaheim"/>
                <a:cs typeface="Anaheim"/>
                <a:sym typeface="Anaheim"/>
              </a:rPr>
              <a:t>Animations</a:t>
            </a:r>
            <a:endParaRPr sz="5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0" name="Google Shape;520;p57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1" name="Google Shape;521;p57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522" name="Google Shape;522;p57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7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4" name="Google Shape;524;p57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7"/>
          <p:cNvSpPr txBox="1"/>
          <p:nvPr/>
        </p:nvSpPr>
        <p:spPr>
          <a:xfrm rot="-5400000">
            <a:off x="7931425" y="1781400"/>
            <a:ext cx="166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8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Animations: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1" name="Google Shape;531;p58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8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8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4" name="Google Shape;534;p58"/>
          <p:cNvSpPr txBox="1"/>
          <p:nvPr>
            <p:ph type="title"/>
          </p:nvPr>
        </p:nvSpPr>
        <p:spPr>
          <a:xfrm>
            <a:off x="703500" y="1303175"/>
            <a:ext cx="7737000" cy="28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Cho phép tạo hoạt ảnh cho các phần tử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Cách dùng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" sz="2300"/>
              <a:t>Khai báo khung hình </a:t>
            </a:r>
            <a: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@keyframes</a:t>
            </a:r>
            <a:r>
              <a:rPr lang="en" sz="2300"/>
              <a:t> cho hoạt ảnh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Liên kết phần tử tới </a:t>
            </a:r>
            <a: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@keyframes</a:t>
            </a:r>
            <a:endParaRPr sz="2300">
              <a:solidFill>
                <a:srgbClr val="E04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Thêm các thuộc tính animation để điều chỉnh hoạt ảnh trong phần tử đã liên kết</a:t>
            </a:r>
            <a:endParaRPr sz="2300"/>
          </a:p>
        </p:txBody>
      </p:sp>
      <p:sp>
        <p:nvSpPr>
          <p:cNvPr id="535" name="Google Shape;535;p58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536" name="Google Shape;536;p58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Transitions: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2" name="Google Shape;542;p59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9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9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5" name="Google Shape;545;p59"/>
          <p:cNvSpPr txBox="1"/>
          <p:nvPr>
            <p:ph type="title"/>
          </p:nvPr>
        </p:nvSpPr>
        <p:spPr>
          <a:xfrm>
            <a:off x="750650" y="1264900"/>
            <a:ext cx="83103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Khai báo khung hình </a:t>
            </a:r>
            <a: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@keyframes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 cho hoạt ảnh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latin typeface="Arial"/>
                <a:ea typeface="Arial"/>
                <a:cs typeface="Arial"/>
                <a:sym typeface="Arial"/>
              </a:rPr>
              <a:t>Ví dụ: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@keyframes example 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3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3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3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b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3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3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3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yellow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b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E043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9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547" name="Google Shape;547;p59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0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Transitions: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3" name="Google Shape;553;p60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0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0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6" name="Google Shape;556;p60"/>
          <p:cNvSpPr txBox="1"/>
          <p:nvPr>
            <p:ph type="title"/>
          </p:nvPr>
        </p:nvSpPr>
        <p:spPr>
          <a:xfrm>
            <a:off x="750650" y="1264900"/>
            <a:ext cx="83103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Liên kết phần tử tới </a:t>
            </a:r>
            <a:r>
              <a:rPr lang="en" sz="23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@keyframes 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có tên example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latin typeface="Arial"/>
                <a:ea typeface="Arial"/>
                <a:cs typeface="Arial"/>
                <a:sym typeface="Arial"/>
              </a:rPr>
              <a:t>Ví dụ: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width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3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100px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height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3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100px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background-color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3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animation-name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3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example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E043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0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558" name="Google Shape;558;p60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1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Transitions: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4" name="Google Shape;564;p61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1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1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7" name="Google Shape;567;p61"/>
          <p:cNvSpPr txBox="1"/>
          <p:nvPr>
            <p:ph type="title"/>
          </p:nvPr>
        </p:nvSpPr>
        <p:spPr>
          <a:xfrm>
            <a:off x="750650" y="1188700"/>
            <a:ext cx="83103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ác thuộc tính animation để điều chỉnh hoạt ảnh: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animation-duration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: thời gian cần để hoàn thành</a:t>
            </a:r>
            <a:b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animation-delay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: độ trễ</a:t>
            </a:r>
            <a:b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animation-iteration-count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: số lần lặp lại</a:t>
            </a:r>
            <a:b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animation-direction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: hướng chuyển (normal, reverse,...)</a:t>
            </a:r>
            <a:b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animation-timing-function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: hàm biểu diễn tốc độ</a:t>
            </a:r>
            <a:endParaRPr sz="2100">
              <a:solidFill>
                <a:srgbClr val="E04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animation-fill-mode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: trạng thái khi không chuyển đổi</a:t>
            </a:r>
            <a:b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animation: @keyframes + duration + timing-func</a:t>
            </a:r>
            <a:b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solidFill>
                  <a:srgbClr val="E04387"/>
                </a:solidFill>
                <a:latin typeface="Courier New"/>
                <a:ea typeface="Courier New"/>
                <a:cs typeface="Courier New"/>
                <a:sym typeface="Courier New"/>
              </a:rPr>
              <a:t>    + delay + iteration + direction + fill-mode</a:t>
            </a:r>
            <a:endParaRPr sz="2300">
              <a:solidFill>
                <a:srgbClr val="E043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1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569" name="Google Shape;569;p61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2"/>
          <p:cNvSpPr txBox="1"/>
          <p:nvPr>
            <p:ph type="title"/>
          </p:nvPr>
        </p:nvSpPr>
        <p:spPr>
          <a:xfrm>
            <a:off x="2761925" y="1593550"/>
            <a:ext cx="50478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Anaheim"/>
                <a:ea typeface="Anaheim"/>
                <a:cs typeface="Anaheim"/>
                <a:sym typeface="Anaheim"/>
              </a:rPr>
              <a:t>CSS Effect Libraries</a:t>
            </a:r>
            <a:endParaRPr sz="5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5" name="Google Shape;575;p62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76" name="Google Shape;576;p62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577" name="Google Shape;577;p62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2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9" name="Google Shape;579;p62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2"/>
          <p:cNvSpPr txBox="1"/>
          <p:nvPr/>
        </p:nvSpPr>
        <p:spPr>
          <a:xfrm rot="-5400000">
            <a:off x="7931425" y="1781400"/>
            <a:ext cx="166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3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Effect Library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6" name="Google Shape;586;p63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3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3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9" name="Google Shape;589;p63"/>
          <p:cNvSpPr txBox="1"/>
          <p:nvPr>
            <p:ph type="title"/>
          </p:nvPr>
        </p:nvSpPr>
        <p:spPr>
          <a:xfrm>
            <a:off x="750650" y="1264900"/>
            <a:ext cx="83103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Animate.css: 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hỗ trợ sẵn nhiều CSS Animation như rung lắc, lật, zoom in, zoom out…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u="sng">
                <a:hlinkClick r:id="rId3"/>
              </a:rPr>
              <a:t>https://animate.style/</a:t>
            </a:r>
            <a:r>
              <a:rPr lang="en" sz="2300"/>
              <a:t>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Hover.css: hỗ trợ sẵn nhiều hiệu ứng khi hover lên phần tử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 u="sng">
                <a:solidFill>
                  <a:schemeClr val="hlink"/>
                </a:solidFill>
                <a:hlinkClick r:id="rId4"/>
              </a:rPr>
              <a:t>http://ianlunn.github.io/Hover/</a:t>
            </a:r>
            <a:r>
              <a:rPr lang="en" sz="2300"/>
              <a:t> </a:t>
            </a:r>
            <a:endParaRPr sz="2300"/>
          </a:p>
        </p:txBody>
      </p:sp>
      <p:sp>
        <p:nvSpPr>
          <p:cNvPr id="590" name="Google Shape;590;p63">
            <a:hlinkClick action="ppaction://hlinksldjump" r:id="rId5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591" name="Google Shape;591;p63">
            <a:hlinkClick action="ppaction://hlinksldjump" r:id="rId6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/>
          <p:nvPr>
            <p:ph type="title"/>
          </p:nvPr>
        </p:nvSpPr>
        <p:spPr>
          <a:xfrm>
            <a:off x="2761925" y="1593550"/>
            <a:ext cx="50478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Anaheim"/>
                <a:ea typeface="Anaheim"/>
                <a:cs typeface="Anaheim"/>
                <a:sym typeface="Anaheim"/>
              </a:rPr>
              <a:t>Project Demo</a:t>
            </a:r>
            <a:endParaRPr sz="5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97" name="Google Shape;597;p64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98" name="Google Shape;598;p64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599" name="Google Shape;599;p64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4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1" name="Google Shape;601;p64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4"/>
          <p:cNvSpPr txBox="1"/>
          <p:nvPr/>
        </p:nvSpPr>
        <p:spPr>
          <a:xfrm rot="-5400000">
            <a:off x="7931425" y="1781400"/>
            <a:ext cx="166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5"/>
          <p:cNvSpPr txBox="1"/>
          <p:nvPr>
            <p:ph type="title"/>
          </p:nvPr>
        </p:nvSpPr>
        <p:spPr>
          <a:xfrm>
            <a:off x="1114775" y="1870500"/>
            <a:ext cx="72090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Repo link</a:t>
            </a:r>
            <a:r>
              <a:rPr lang="en" sz="6500">
                <a:latin typeface="Anaheim"/>
                <a:ea typeface="Anaheim"/>
                <a:cs typeface="Anaheim"/>
                <a:sym typeface="Anaheim"/>
              </a:rPr>
              <a:t> </a:t>
            </a:r>
            <a:endParaRPr sz="65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8" name="Google Shape;608;p65">
            <a:hlinkClick action="ppaction://hlinksldjump" r:id="rId4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latin typeface="Cinzel"/>
                <a:ea typeface="Cinzel"/>
                <a:cs typeface="Cinzel"/>
                <a:sym typeface="Cinzel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</a:t>
            </a:r>
            <a:endParaRPr/>
          </a:p>
        </p:txBody>
      </p:sp>
      <p:sp>
        <p:nvSpPr>
          <p:cNvPr id="609" name="Google Shape;609;p65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5">
            <a:hlinkClick action="ppaction://hlinksldjump" r:id="rId5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1" name="Google Shape;611;p65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5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2761925" y="1593550"/>
            <a:ext cx="50478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Anaheim"/>
                <a:ea typeface="Anaheim"/>
                <a:cs typeface="Anaheim"/>
                <a:sym typeface="Anaheim"/>
              </a:rPr>
              <a:t>CSS Combinators</a:t>
            </a:r>
            <a:endParaRPr sz="5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22" name="Google Shape;322;p39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3" name="Google Shape;323;p39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324" name="Google Shape;324;p39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39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 txBox="1"/>
          <p:nvPr/>
        </p:nvSpPr>
        <p:spPr>
          <a:xfrm rot="-5400000">
            <a:off x="7931425" y="1781400"/>
            <a:ext cx="166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6"/>
          <p:cNvSpPr txBox="1"/>
          <p:nvPr>
            <p:ph type="ctrTitle"/>
          </p:nvPr>
        </p:nvSpPr>
        <p:spPr>
          <a:xfrm>
            <a:off x="718100" y="672450"/>
            <a:ext cx="4284000" cy="8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18" name="Google Shape;618;p66"/>
          <p:cNvSpPr txBox="1"/>
          <p:nvPr>
            <p:ph idx="1" type="subTitle"/>
          </p:nvPr>
        </p:nvSpPr>
        <p:spPr>
          <a:xfrm>
            <a:off x="713150" y="1379125"/>
            <a:ext cx="4293900" cy="12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619" name="Google Shape;619;p66"/>
          <p:cNvSpPr/>
          <p:nvPr/>
        </p:nvSpPr>
        <p:spPr>
          <a:xfrm>
            <a:off x="794305" y="2784636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66"/>
          <p:cNvGrpSpPr/>
          <p:nvPr/>
        </p:nvGrpSpPr>
        <p:grpSpPr>
          <a:xfrm>
            <a:off x="1243777" y="2784827"/>
            <a:ext cx="346056" cy="345674"/>
            <a:chOff x="3303268" y="3817349"/>
            <a:chExt cx="346056" cy="345674"/>
          </a:xfrm>
        </p:grpSpPr>
        <p:sp>
          <p:nvSpPr>
            <p:cNvPr id="621" name="Google Shape;621;p66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66"/>
          <p:cNvGrpSpPr/>
          <p:nvPr/>
        </p:nvGrpSpPr>
        <p:grpSpPr>
          <a:xfrm>
            <a:off x="1692866" y="2784827"/>
            <a:ext cx="346056" cy="345674"/>
            <a:chOff x="3752358" y="3817349"/>
            <a:chExt cx="346056" cy="345674"/>
          </a:xfrm>
        </p:grpSpPr>
        <p:sp>
          <p:nvSpPr>
            <p:cNvPr id="626" name="Google Shape;626;p66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66"/>
          <p:cNvGrpSpPr/>
          <p:nvPr/>
        </p:nvGrpSpPr>
        <p:grpSpPr>
          <a:xfrm>
            <a:off x="2141956" y="2784827"/>
            <a:ext cx="346024" cy="345674"/>
            <a:chOff x="4201447" y="3817349"/>
            <a:chExt cx="346024" cy="345674"/>
          </a:xfrm>
        </p:grpSpPr>
        <p:sp>
          <p:nvSpPr>
            <p:cNvPr id="631" name="Google Shape;631;p66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66"/>
          <p:cNvSpPr txBox="1"/>
          <p:nvPr>
            <p:ph idx="4294967295" type="body"/>
          </p:nvPr>
        </p:nvSpPr>
        <p:spPr>
          <a:xfrm>
            <a:off x="713150" y="4036275"/>
            <a:ext cx="42840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Please keep this slide for attribution</a:t>
            </a:r>
            <a:endParaRPr sz="1400"/>
          </a:p>
        </p:txBody>
      </p:sp>
      <p:sp>
        <p:nvSpPr>
          <p:cNvPr id="634" name="Google Shape;634;p66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-</a:t>
            </a:r>
            <a:endParaRPr/>
          </a:p>
        </p:txBody>
      </p:sp>
      <p:sp>
        <p:nvSpPr>
          <p:cNvPr id="635" name="Google Shape;635;p66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6">
            <a:hlinkClick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-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7" name="Google Shape;637;p66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6"/>
          <p:cNvSpPr txBox="1"/>
          <p:nvPr/>
        </p:nvSpPr>
        <p:spPr>
          <a:xfrm rot="-5400000">
            <a:off x="7931400" y="3355800"/>
            <a:ext cx="1660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Team 1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Combinators: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3" name="Google Shape;333;p40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334" name="Google Shape;334;p40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p40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0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8" name="Google Shape;338;p40"/>
          <p:cNvSpPr txBox="1"/>
          <p:nvPr>
            <p:ph type="title"/>
          </p:nvPr>
        </p:nvSpPr>
        <p:spPr>
          <a:xfrm>
            <a:off x="750650" y="1264900"/>
            <a:ext cx="77370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Giải thích mối quan hệ giữa các bộ chọn.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Bốn tổ hợp: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bộ chọn con, cháu (dấu cách)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bộ chọn con (&gt;)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bộ chọn anh/chị/em kế cận (+)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bộ chọn các anh/chị/em kế cận (~)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2761925" y="1593550"/>
            <a:ext cx="54273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Anaheim"/>
                <a:ea typeface="Anaheim"/>
                <a:cs typeface="Anaheim"/>
                <a:sym typeface="Anaheim"/>
              </a:rPr>
              <a:t>CSS </a:t>
            </a:r>
            <a:r>
              <a:rPr lang="en" sz="5600">
                <a:latin typeface="Anaheim"/>
                <a:ea typeface="Anaheim"/>
                <a:cs typeface="Anaheim"/>
                <a:sym typeface="Anaheim"/>
              </a:rPr>
              <a:t>Pseudo - Classes/Elements</a:t>
            </a:r>
            <a:endParaRPr sz="5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4" name="Google Shape;344;p41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5" name="Google Shape;345;p41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346" name="Google Shape;346;p41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1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8" name="Google Shape;348;p41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"/>
          <p:cNvSpPr txBox="1"/>
          <p:nvPr/>
        </p:nvSpPr>
        <p:spPr>
          <a:xfrm rot="-5400000">
            <a:off x="7931425" y="1781400"/>
            <a:ext cx="166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</a:t>
            </a: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Pseudo - Classes</a:t>
            </a: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5" name="Google Shape;355;p42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2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2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8" name="Google Shape;358;p42"/>
          <p:cNvSpPr txBox="1"/>
          <p:nvPr>
            <p:ph type="title"/>
          </p:nvPr>
        </p:nvSpPr>
        <p:spPr>
          <a:xfrm>
            <a:off x="703500" y="1303175"/>
            <a:ext cx="7737000" cy="31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Dùng để thay đổi thuộc tính của phần tử khi nó đang ở một trạng thái đặc biệt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latin typeface="Arial"/>
                <a:ea typeface="Arial"/>
                <a:cs typeface="Arial"/>
                <a:sym typeface="Arial"/>
              </a:rPr>
              <a:t>Ví dụ một số trạng thái: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en" sz="2300"/>
              <a:t>một phần tử khi được hover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liên kết khi chưa được truy cập/ đã được truy cập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ô nhập văn bản (input) khi được focus</a:t>
            </a:r>
            <a:endParaRPr sz="2300"/>
          </a:p>
        </p:txBody>
      </p:sp>
      <p:sp>
        <p:nvSpPr>
          <p:cNvPr id="359" name="Google Shape;359;p42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360" name="Google Shape;360;p42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Pseudo - Classes: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6" name="Google Shape;366;p43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3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3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9" name="Google Shape;369;p43"/>
          <p:cNvSpPr txBox="1"/>
          <p:nvPr>
            <p:ph type="title"/>
          </p:nvPr>
        </p:nvSpPr>
        <p:spPr>
          <a:xfrm>
            <a:off x="750650" y="1383475"/>
            <a:ext cx="7737000" cy="25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Cú pháp: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selector:pseudo-class 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property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3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3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371" name="Google Shape;371;p43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Pseudo - Classes: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7" name="Google Shape;377;p44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4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4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0" name="Google Shape;380;p44"/>
          <p:cNvSpPr txBox="1"/>
          <p:nvPr>
            <p:ph type="title"/>
          </p:nvPr>
        </p:nvSpPr>
        <p:spPr>
          <a:xfrm>
            <a:off x="750650" y="1383475"/>
            <a:ext cx="77370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Anchor Pseudo-classes: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a:link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chưa được truy cập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đã được truy cập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a:hover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khi hover</a:t>
            </a:r>
            <a:endParaRPr sz="2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a:active</a:t>
            </a:r>
            <a:r>
              <a:rPr lang="en" sz="2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trong khi được click</a:t>
            </a:r>
            <a:br>
              <a:rPr lang="en" sz="2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*Lưu ý - thứ tự khai báo:</a:t>
            </a:r>
            <a:br>
              <a:rPr lang="en" sz="2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hover nằm sau link/visited</a:t>
            </a:r>
            <a:br>
              <a:rPr lang="en" sz="2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active nằm sau hover</a:t>
            </a:r>
            <a:endParaRPr sz="2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44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382" name="Google Shape;382;p44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>
            <p:ph type="title"/>
          </p:nvPr>
        </p:nvSpPr>
        <p:spPr>
          <a:xfrm>
            <a:off x="677300" y="684175"/>
            <a:ext cx="447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77357"/>
                </a:solidFill>
                <a:latin typeface="Anaheim"/>
                <a:ea typeface="Anaheim"/>
                <a:cs typeface="Anaheim"/>
                <a:sym typeface="Anaheim"/>
              </a:rPr>
              <a:t>CSS Pseudo - Classes:</a:t>
            </a:r>
            <a:endParaRPr b="1">
              <a:solidFill>
                <a:srgbClr val="F7735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8" name="Google Shape;388;p45">
            <a:hlinkClick action="ppaction://hlinkshowjump?jump=nextslide"/>
          </p:cNvPr>
          <p:cNvSpPr/>
          <p:nvPr/>
        </p:nvSpPr>
        <p:spPr>
          <a:xfrm rot="8100000">
            <a:off x="489797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5">
            <a:hlinkClick action="ppaction://hlinkshowjump?jump=previousslide"/>
          </p:cNvPr>
          <p:cNvSpPr/>
          <p:nvPr/>
        </p:nvSpPr>
        <p:spPr>
          <a:xfrm flipH="1" rot="-8100000">
            <a:off x="4116619" y="116792"/>
            <a:ext cx="129401" cy="129401"/>
          </a:xfrm>
          <a:prstGeom prst="halfFrame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5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1</a:t>
            </a:r>
            <a:endParaRPr sz="26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1" name="Google Shape;391;p45"/>
          <p:cNvSpPr txBox="1"/>
          <p:nvPr>
            <p:ph type="title"/>
          </p:nvPr>
        </p:nvSpPr>
        <p:spPr>
          <a:xfrm>
            <a:off x="750650" y="1383475"/>
            <a:ext cx="8250600" cy="3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Pseudo-class 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chỉ vị trí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first-child</a:t>
            </a: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 tử con đầu tiên là li</a:t>
            </a:r>
            <a:endParaRPr sz="2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last-child</a:t>
            </a: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 tử con cuối cùng là li</a:t>
            </a:r>
            <a:endParaRPr sz="2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nth-child(x)</a:t>
            </a: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 tử con thứ x là li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3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li:first-of-type</a:t>
            </a: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 tử con li đầu tiên</a:t>
            </a:r>
            <a:endParaRPr sz="2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li:last-of-type</a:t>
            </a: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 tử con li cuối cùng</a:t>
            </a:r>
            <a:endParaRPr sz="2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li:nth-of-type(x)</a:t>
            </a:r>
            <a:r>
              <a:rPr lang="en" sz="2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 tử con li thứ x</a:t>
            </a:r>
            <a:endParaRPr sz="23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45">
            <a:hlinkClick action="ppaction://hlinksldjump" r:id="rId3"/>
          </p:cNvPr>
          <p:cNvSpPr/>
          <p:nvPr/>
        </p:nvSpPr>
        <p:spPr>
          <a:xfrm>
            <a:off x="4301419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S</a:t>
            </a:r>
            <a:endParaRPr/>
          </a:p>
        </p:txBody>
      </p:sp>
      <p:sp>
        <p:nvSpPr>
          <p:cNvPr id="393" name="Google Shape;393;p45">
            <a:hlinkClick action="ppaction://hlinksldjump" r:id="rId4"/>
          </p:cNvPr>
          <p:cNvSpPr/>
          <p:nvPr/>
        </p:nvSpPr>
        <p:spPr>
          <a:xfrm>
            <a:off x="4595980" y="58192"/>
            <a:ext cx="246600" cy="2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rean Simple Style Consulting toolkit XL by Slidesgo">
  <a:themeElements>
    <a:clrScheme name="Simple Light">
      <a:dk1>
        <a:srgbClr val="806248"/>
      </a:dk1>
      <a:lt1>
        <a:srgbClr val="FFFFFF"/>
      </a:lt1>
      <a:dk2>
        <a:srgbClr val="A29B92"/>
      </a:dk2>
      <a:lt2>
        <a:srgbClr val="EEEEEE"/>
      </a:lt2>
      <a:accent1>
        <a:srgbClr val="EFE6DE"/>
      </a:accent1>
      <a:accent2>
        <a:srgbClr val="F9F4F0"/>
      </a:accent2>
      <a:accent3>
        <a:srgbClr val="E9DBCF"/>
      </a:accent3>
      <a:accent4>
        <a:srgbClr val="FFFFFF"/>
      </a:accent4>
      <a:accent5>
        <a:srgbClr val="FFFFFF"/>
      </a:accent5>
      <a:accent6>
        <a:srgbClr val="FFFFFF"/>
      </a:accent6>
      <a:hlink>
        <a:srgbClr val="8062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