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726"/>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BB9D-05BE-45D4-C5A8-0B7E33EE85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B51DB8-F965-863A-AD9B-3CF081F7E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76FABEC-F37F-16DE-C659-F25123D78260}"/>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7BE61A95-92A0-D836-7873-F29F8A64E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E7A4-6D51-59B0-F6CD-43C150F297C0}"/>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20695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B18C-0578-00BB-748E-3ED9E5EE009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F9937-4387-A472-30A8-8BA13F785C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4DEA27-F4C7-1BC0-4D2C-1FA2FBC4CEE7}"/>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CA0960A3-1D12-D928-DC05-B8278CBB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49621-19B1-4B69-E504-45E3BAB83617}"/>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13485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DACD2-5211-F3E3-2CB1-BDB17591B14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449700-8C51-6734-9C9B-83BFD7D450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4047D-6173-41D2-7CC2-02438364A958}"/>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70A8B2F7-0199-A010-1949-86A7672AB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4653E-11AC-3FDE-A247-638C2259BE2B}"/>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103845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8728-BF2E-7D78-BF2A-55C8F4ADC9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69560B-BC5B-B307-A607-A021CFE0F3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815556-A7DB-C876-CBE2-B6D64B66EB4B}"/>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CDF84CA4-6B18-6509-B240-8A3C128C6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FBBE6-9F21-2BA8-38D4-6D8BB3190037}"/>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15926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11F6-CA7B-3978-2AE5-A11880939DE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1603D7-84AE-676C-9309-3492C18DC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FE7B03-1511-8BE4-02A1-A287FF0776CC}"/>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0D685DB5-D761-389F-5B57-E98F0D306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792B4-AE4E-531A-0CBE-5CC59423965A}"/>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423510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C7F8-981D-37F9-16E1-B1DDC77EB13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3856F7-9B04-54BE-CA31-DA7C9ADAF0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09D30A-A802-0DE8-9540-397BA5B1AD2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D1219CE-1A96-B2A3-7FD7-F2985C880CDE}"/>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6" name="Footer Placeholder 5">
            <a:extLst>
              <a:ext uri="{FF2B5EF4-FFF2-40B4-BE49-F238E27FC236}">
                <a16:creationId xmlns:a16="http://schemas.microsoft.com/office/drawing/2014/main" id="{8F125220-0875-3834-333F-6E1950B3D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C93B4-0718-C2E3-4335-EECBA55931DD}"/>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284006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B9E7-100C-A7AD-EC17-F5E7BDC2EE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198484-4B1F-113F-2DE0-EE79D2595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53AEC6-5F81-04D4-05AB-D36A364E4E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DB0F2FF-8F6C-95B5-5064-A2D46C505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6BEF71-E6FD-51BA-4106-0B3DF94987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96B68-F66B-EB42-23C4-320DFB612A87}"/>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8" name="Footer Placeholder 7">
            <a:extLst>
              <a:ext uri="{FF2B5EF4-FFF2-40B4-BE49-F238E27FC236}">
                <a16:creationId xmlns:a16="http://schemas.microsoft.com/office/drawing/2014/main" id="{59E49140-EFB8-3E82-FAEE-F85A2CE10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BBA1C-B506-E3DC-C767-418703B690A4}"/>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73227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B31B-ED54-9F3A-4135-0A5D09E8434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30680C-0233-9C2C-8C5A-440D273B4CED}"/>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4" name="Footer Placeholder 3">
            <a:extLst>
              <a:ext uri="{FF2B5EF4-FFF2-40B4-BE49-F238E27FC236}">
                <a16:creationId xmlns:a16="http://schemas.microsoft.com/office/drawing/2014/main" id="{AC7D7F93-F4FE-3D99-D34C-6BB16CB3E2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A79978-710C-D4CF-E049-A333E1F08644}"/>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45901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383C0-4BEF-15D9-C8DC-0607CC8A64BD}"/>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3" name="Footer Placeholder 2">
            <a:extLst>
              <a:ext uri="{FF2B5EF4-FFF2-40B4-BE49-F238E27FC236}">
                <a16:creationId xmlns:a16="http://schemas.microsoft.com/office/drawing/2014/main" id="{26670EFD-143C-BBEB-9292-3C55A2BE0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4AFC3-4EA0-1483-F306-8EAFA74068FB}"/>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40738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9A0C-9B7B-0E46-9E1C-A04CDAFEF9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FCD9000-E898-6397-4A62-5FBEC17F9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5A4673B-9685-5557-EA93-F4057B5A1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C06287-3DA0-5B41-23BE-B48FEECC67AE}"/>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6" name="Footer Placeholder 5">
            <a:extLst>
              <a:ext uri="{FF2B5EF4-FFF2-40B4-BE49-F238E27FC236}">
                <a16:creationId xmlns:a16="http://schemas.microsoft.com/office/drawing/2014/main" id="{92319477-6E51-FB1F-DBE4-3A94C95C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613BF-3917-8419-6E7C-0EA02D9DDEB7}"/>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16621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E5F0-25A6-B9F3-7E16-D5A36D173C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34C5A6-2190-2BDF-7DD7-6E5F82C12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A5FD9-6B87-1268-EBC2-B982FF9AB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940A5E-4D3C-7F6A-1427-CA45CBD4AE6E}"/>
              </a:ext>
            </a:extLst>
          </p:cNvPr>
          <p:cNvSpPr>
            <a:spLocks noGrp="1"/>
          </p:cNvSpPr>
          <p:nvPr>
            <p:ph type="dt" sz="half" idx="10"/>
          </p:nvPr>
        </p:nvSpPr>
        <p:spPr/>
        <p:txBody>
          <a:bodyPr/>
          <a:lstStyle/>
          <a:p>
            <a:fld id="{C7BF8615-D419-5541-8CA5-4D997B95A0B5}" type="datetimeFigureOut">
              <a:rPr lang="en-US" smtClean="0"/>
              <a:t>2/18/23</a:t>
            </a:fld>
            <a:endParaRPr lang="en-US"/>
          </a:p>
        </p:txBody>
      </p:sp>
      <p:sp>
        <p:nvSpPr>
          <p:cNvPr id="6" name="Footer Placeholder 5">
            <a:extLst>
              <a:ext uri="{FF2B5EF4-FFF2-40B4-BE49-F238E27FC236}">
                <a16:creationId xmlns:a16="http://schemas.microsoft.com/office/drawing/2014/main" id="{E5D6E41F-C91F-D5BB-5939-6B62542B2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A97D-0AA4-1BAD-2C76-3405E9E37DAD}"/>
              </a:ext>
            </a:extLst>
          </p:cNvPr>
          <p:cNvSpPr>
            <a:spLocks noGrp="1"/>
          </p:cNvSpPr>
          <p:nvPr>
            <p:ph type="sldNum" sz="quarter" idx="12"/>
          </p:nvPr>
        </p:nvSpPr>
        <p:spPr/>
        <p:txBody>
          <a:bodyPr/>
          <a:lstStyle/>
          <a:p>
            <a:fld id="{F5F005D8-9405-3C4C-939F-E086FF1A981D}" type="slidenum">
              <a:rPr lang="en-US" smtClean="0"/>
              <a:t>‹#›</a:t>
            </a:fld>
            <a:endParaRPr lang="en-US"/>
          </a:p>
        </p:txBody>
      </p:sp>
    </p:spTree>
    <p:extLst>
      <p:ext uri="{BB962C8B-B14F-4D97-AF65-F5344CB8AC3E}">
        <p14:creationId xmlns:p14="http://schemas.microsoft.com/office/powerpoint/2010/main" val="346714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F0330-A5F6-DD93-B2B0-D9F1C879C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027DE1-3F0F-06CF-2F33-C8FF2C57D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A3DF9D-29A7-6633-8AE7-F98F8FF53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F8615-D419-5541-8CA5-4D997B95A0B5}" type="datetimeFigureOut">
              <a:rPr lang="en-US" smtClean="0"/>
              <a:t>2/18/23</a:t>
            </a:fld>
            <a:endParaRPr lang="en-US"/>
          </a:p>
        </p:txBody>
      </p:sp>
      <p:sp>
        <p:nvSpPr>
          <p:cNvPr id="5" name="Footer Placeholder 4">
            <a:extLst>
              <a:ext uri="{FF2B5EF4-FFF2-40B4-BE49-F238E27FC236}">
                <a16:creationId xmlns:a16="http://schemas.microsoft.com/office/drawing/2014/main" id="{587F1967-6A1C-C37C-D0D4-B9023CFFB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8B37D5-DDA5-BBCB-C0C4-EF6BBCD89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005D8-9405-3C4C-939F-E086FF1A981D}" type="slidenum">
              <a:rPr lang="en-US" smtClean="0"/>
              <a:t>‹#›</a:t>
            </a:fld>
            <a:endParaRPr lang="en-US"/>
          </a:p>
        </p:txBody>
      </p:sp>
    </p:spTree>
    <p:extLst>
      <p:ext uri="{BB962C8B-B14F-4D97-AF65-F5344CB8AC3E}">
        <p14:creationId xmlns:p14="http://schemas.microsoft.com/office/powerpoint/2010/main" val="180338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nSpc>
                <a:spcPct val="90000"/>
              </a:lnSpc>
              <a:spcAft>
                <a:spcPts val="600"/>
              </a:spcAft>
            </a:pPr>
            <a:r>
              <a:rPr lang="en-US" sz="2400" b="1" i="0" dirty="0">
                <a:effectLst/>
                <a:latin typeface="Times New Roman" panose="02020603050405020304" pitchFamily="18" charset="0"/>
                <a:cs typeface="Times New Roman" panose="02020603050405020304" pitchFamily="18" charset="0"/>
              </a:rPr>
              <a:t>1. </a:t>
            </a:r>
            <a:r>
              <a:rPr lang="en-US" sz="2400" b="1" i="0" dirty="0" err="1">
                <a:effectLst/>
                <a:latin typeface="Times New Roman" panose="02020603050405020304" pitchFamily="18" charset="0"/>
                <a:cs typeface="Times New Roman" panose="02020603050405020304" pitchFamily="18" charset="0"/>
              </a:rPr>
              <a:t>Thư</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viện</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Javascript</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Anime.js</a:t>
            </a:r>
            <a:endParaRPr lang="en-US" sz="2400" b="1" i="0" dirty="0">
              <a:effectLst/>
              <a:latin typeface="Times New Roman" panose="02020603050405020304" pitchFamily="18" charset="0"/>
              <a:cs typeface="Times New Roman" panose="02020603050405020304" pitchFamily="18" charset="0"/>
            </a:endParaRPr>
          </a:p>
          <a:p>
            <a:pPr algn="just">
              <a:lnSpc>
                <a:spcPct val="90000"/>
              </a:lnSpc>
              <a:spcAft>
                <a:spcPts val="600"/>
              </a:spcAft>
            </a:pPr>
            <a:r>
              <a:rPr lang="en-US" sz="2400" b="0" i="0" dirty="0" err="1">
                <a:effectLst/>
                <a:latin typeface="Times New Roman" panose="02020603050405020304" pitchFamily="18" charset="0"/>
                <a:cs typeface="Times New Roman" panose="02020603050405020304" pitchFamily="18" charset="0"/>
              </a:rPr>
              <a:t>Thư</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viện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Javascript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Anime.js</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phép</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người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dùng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tạo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hoạt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họa</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tương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tác</a:t>
            </a:r>
            <a:r>
              <a:rPr lang="en-US" sz="2400" b="0" i="0" dirty="0">
                <a:effectLst/>
                <a:latin typeface="Times New Roman" panose="02020603050405020304" pitchFamily="18" charset="0"/>
                <a:cs typeface="Times New Roman" panose="02020603050405020304" pitchFamily="18" charset="0"/>
              </a:rPr>
              <a:t> vi </a:t>
            </a:r>
            <a:r>
              <a:rPr lang="en-US" sz="2400" b="0" i="0" dirty="0" err="1">
                <a:effectLst/>
                <a:latin typeface="Times New Roman" panose="02020603050405020304" pitchFamily="18" charset="0"/>
                <a:cs typeface="Times New Roman" panose="02020603050405020304" pitchFamily="18" charset="0"/>
              </a:rPr>
              <a:t>mô</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Nhờ</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sử</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dụng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Anime.js</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người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dùng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có</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thể</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dễ</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dàng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đoạn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chuyển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động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trang</a:t>
            </a:r>
            <a:r>
              <a:rPr lang="en-US" sz="2400" b="0" i="0" dirty="0">
                <a:effectLst/>
                <a:latin typeface="Times New Roman" panose="02020603050405020304" pitchFamily="18" charset="0"/>
                <a:cs typeface="Times New Roman" panose="02020603050405020304" pitchFamily="18" charset="0"/>
              </a:rPr>
              <a:t> web </a:t>
            </a:r>
            <a:r>
              <a:rPr lang="en-US" sz="2400" b="0" i="0" dirty="0" err="1">
                <a:effectLst/>
                <a:latin typeface="Times New Roman" panose="02020603050405020304" pitchFamily="18" charset="0"/>
                <a:cs typeface="Times New Roman" panose="02020603050405020304" pitchFamily="18" charset="0"/>
              </a:rPr>
              <a:t>của</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mình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Việc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thư</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viện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này</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hoạt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động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với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thuộc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tính</a:t>
            </a:r>
            <a:r>
              <a:rPr lang="en-US" sz="2400" b="0" i="0" dirty="0">
                <a:effectLst/>
                <a:latin typeface="Times New Roman" panose="02020603050405020304" pitchFamily="18" charset="0"/>
                <a:cs typeface="Times New Roman" panose="02020603050405020304" pitchFamily="18" charset="0"/>
              </a:rPr>
              <a:t> CSS, Individual Transforms, SVG, DOM </a:t>
            </a:r>
            <a:r>
              <a:rPr lang="en-US" sz="2400" b="0" i="0" dirty="0" err="1">
                <a:effectLst/>
                <a:latin typeface="Times New Roman" panose="02020603050405020304" pitchFamily="18" charset="0"/>
                <a:cs typeface="Times New Roman" panose="02020603050405020304" pitchFamily="18" charset="0"/>
              </a:rPr>
              <a:t>và</a:t>
            </a:r>
            <a:r>
              <a:rPr lang="en-US" sz="2400" b="0" i="0" dirty="0">
                <a:effectLst/>
                <a:latin typeface="Times New Roman" panose="02020603050405020304" pitchFamily="18" charset="0"/>
                <a:cs typeface="Times New Roman" panose="02020603050405020304" pitchFamily="18" charset="0"/>
              </a:rPr>
              <a:t> JavaScript Objects </a:t>
            </a:r>
            <a:r>
              <a:rPr lang="en-US" sz="2400" b="0" i="0" dirty="0" err="1">
                <a:effectLst/>
                <a:latin typeface="Times New Roman" panose="02020603050405020304" pitchFamily="18" charset="0"/>
                <a:cs typeface="Times New Roman" panose="02020603050405020304" pitchFamily="18" charset="0"/>
              </a:rPr>
              <a:t>làm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nó</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trở</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nên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thích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ứng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một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hoàn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hảo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với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hầu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hết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mọi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dự</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án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bạn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cần</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12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10. Thư viện Slick</a:t>
            </a:r>
          </a:p>
          <a:p>
            <a:pPr algn="just"/>
            <a:r>
              <a:rPr lang="vi-VN" sz="2400" b="0" i="0" dirty="0">
                <a:effectLst/>
                <a:latin typeface="Times New Roman" panose="02020603050405020304" pitchFamily="18" charset="0"/>
                <a:cs typeface="Times New Roman" panose="02020603050405020304" pitchFamily="18" charset="0"/>
              </a:rPr>
              <a:t>Thư viện Slick có vai trò giải quyết tất cả các nhu cầu về hiệu ứng carousel của người dùng. Nó tùy chỉnh, nhiều lựa chọn và đáp ứng tốt với các thao tác vuốt cho thiết bị di động với nhiều điểm nổi bật. Người dùng thậm chí có thể đồng bộ hai carousel khác nhau nếu muốn, để tạo hiệu ứng xếp chồng lên nhau.</a:t>
            </a:r>
          </a:p>
        </p:txBody>
      </p:sp>
    </p:spTree>
    <p:extLst>
      <p:ext uri="{BB962C8B-B14F-4D97-AF65-F5344CB8AC3E}">
        <p14:creationId xmlns:p14="http://schemas.microsoft.com/office/powerpoint/2010/main" val="63656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2. Thư viện Javascript Bideo.js</a:t>
            </a:r>
          </a:p>
          <a:p>
            <a:pPr algn="just"/>
            <a:r>
              <a:rPr lang="vi-VN" sz="2400" b="0" i="0" dirty="0">
                <a:effectLst/>
                <a:latin typeface="Times New Roman" panose="02020603050405020304" pitchFamily="18" charset="0"/>
                <a:cs typeface="Times New Roman" panose="02020603050405020304" pitchFamily="18" charset="0"/>
              </a:rPr>
              <a:t>Bideo.js là thư viện trong JavaScript ít nổi tiếng với mục đích để thêm các video toàn màn hình đáp ứng để làm nền của các trang web. Thư viện Bideo.js giúp tạo ra hiệu ứng hình nền đẹp, thích ứng mọi kích thước hình nền.</a:t>
            </a:r>
          </a:p>
        </p:txBody>
      </p:sp>
    </p:spTree>
    <p:extLst>
      <p:ext uri="{BB962C8B-B14F-4D97-AF65-F5344CB8AC3E}">
        <p14:creationId xmlns:p14="http://schemas.microsoft.com/office/powerpoint/2010/main" val="7685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3. Thư viện của Javascript Chart.js</a:t>
            </a:r>
          </a:p>
          <a:p>
            <a:pPr algn="just"/>
            <a:r>
              <a:rPr lang="vi-VN" sz="2400" b="0" i="0" dirty="0">
                <a:effectLst/>
                <a:latin typeface="Times New Roman" panose="02020603050405020304" pitchFamily="18" charset="0"/>
                <a:cs typeface="Times New Roman" panose="02020603050405020304" pitchFamily="18" charset="0"/>
              </a:rPr>
              <a:t>Chart.js là một thư viện JavaScript thích hợp với các nhà thiết kế và lập trình viên khi muốn thêm các biểu đồ đẹp mắt vào trang web. Thư viện này cung cấp rất nhiều dạng biểu đồ khác nhau, người dùng dễ dàng kết hợp chúng vào một không gian duy nhất để tăng khả năng biểu đạt dữ liệu tới người dùng. Chart.js còn giúp biểu đồ thêm sinh động bằng cách thêm các hiệu ứng động, hoạt ảnh.</a:t>
            </a:r>
          </a:p>
        </p:txBody>
      </p:sp>
    </p:spTree>
    <p:extLst>
      <p:ext uri="{BB962C8B-B14F-4D97-AF65-F5344CB8AC3E}">
        <p14:creationId xmlns:p14="http://schemas.microsoft.com/office/powerpoint/2010/main" val="8593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4. Thư viện của Javascript Cleave.js</a:t>
            </a:r>
          </a:p>
          <a:p>
            <a:pPr algn="just"/>
            <a:r>
              <a:rPr lang="vi-VN" sz="2400" b="0" i="0" dirty="0">
                <a:effectLst/>
                <a:latin typeface="Times New Roman" panose="02020603050405020304" pitchFamily="18" charset="0"/>
                <a:cs typeface="Times New Roman" panose="02020603050405020304" pitchFamily="18" charset="0"/>
              </a:rPr>
              <a:t>Thư viện Cleave.js cho phép việc thay đổi format trường dữ liệu ngay khi đang nhập. Tiêu biểu như khi nhập 1234567890 cho số điện thoại, thì lập tức dữ liệu sẽ hiển thị theo format điện thoại với mặc định sẵn là (123) 456-789. Sử dụng thư viện Cleave.js sẽ giúp người dùng thêm chức năng tương tự vào website.</a:t>
            </a:r>
          </a:p>
          <a:p>
            <a:pPr algn="just"/>
            <a:r>
              <a:rPr lang="vi-VN" sz="2400" b="0" i="0" dirty="0">
                <a:effectLst/>
                <a:latin typeface="Times New Roman" panose="02020603050405020304" pitchFamily="18" charset="0"/>
                <a:cs typeface="Times New Roman" panose="02020603050405020304" pitchFamily="18" charset="0"/>
              </a:rPr>
              <a:t>Thư viện Cleave.js có chức năng đơn giản nhưng giúp tạo nên trải nghiệm hiệu quả cho người dùng. Ngoài ra, nhờ Cleave.js giúp các dữ liệu được nhập đảm bảo tính đồng nhất trên website.</a:t>
            </a:r>
          </a:p>
        </p:txBody>
      </p:sp>
    </p:spTree>
    <p:extLst>
      <p:ext uri="{BB962C8B-B14F-4D97-AF65-F5344CB8AC3E}">
        <p14:creationId xmlns:p14="http://schemas.microsoft.com/office/powerpoint/2010/main" val="139831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5. Thư viện Javascript D3.js</a:t>
            </a:r>
          </a:p>
          <a:p>
            <a:pPr algn="just"/>
            <a:r>
              <a:rPr lang="vi-VN" sz="2400" b="0" i="0" dirty="0">
                <a:effectLst/>
                <a:latin typeface="Times New Roman" panose="02020603050405020304" pitchFamily="18" charset="0"/>
                <a:cs typeface="Times New Roman" panose="02020603050405020304" pitchFamily="18" charset="0"/>
              </a:rPr>
              <a:t>Thư viện JavaScript đặc biệt phù hợp với những người thích dữ liệu. Thư viện D3.js giúp xử lý dữ liệu dựa trên nội dung và làm sống động dữ liệu nhờ sử dụng HTML, SVG và CSS. Thông qua thư viện này, người dùng có thể tạo bảng HTML hay biểu đồ SVG tương tác dễ dàng, giúp trang web của bạn hiển thị dữ liệu đơn giản.</a:t>
            </a:r>
          </a:p>
        </p:txBody>
      </p:sp>
    </p:spTree>
    <p:extLst>
      <p:ext uri="{BB962C8B-B14F-4D97-AF65-F5344CB8AC3E}">
        <p14:creationId xmlns:p14="http://schemas.microsoft.com/office/powerpoint/2010/main" val="390895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6. Thư viện Granim.js</a:t>
            </a:r>
          </a:p>
          <a:p>
            <a:pPr algn="just"/>
            <a:r>
              <a:rPr lang="vi-VN" sz="2400" b="0" i="0" dirty="0">
                <a:effectLst/>
                <a:latin typeface="Times New Roman" panose="02020603050405020304" pitchFamily="18" charset="0"/>
                <a:cs typeface="Times New Roman" panose="02020603050405020304" pitchFamily="18" charset="0"/>
              </a:rPr>
              <a:t>Nếu bạn đang muốn tìm thư viện có khả năng chuyển màu phông nền, làm nổi bật website, hãy lựa chọn Granim.js. Đây là một thư viện giúp hỗ trợ các hiệu ứng fluid và chuyển màu có tương tác. Người dùng có thể sử dụng thư viện Granim.js một mình hoặc kết hợp với các lớp hình ảnh khác để tạo nên bất cứ trải nghiệm nào bạn muốn. Nhờ đó, mọi sáng tạo đều không có giới hạn.</a:t>
            </a:r>
          </a:p>
        </p:txBody>
      </p:sp>
    </p:spTree>
    <p:extLst>
      <p:ext uri="{BB962C8B-B14F-4D97-AF65-F5344CB8AC3E}">
        <p14:creationId xmlns:p14="http://schemas.microsoft.com/office/powerpoint/2010/main" val="13652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7. Thư viện Parsley</a:t>
            </a:r>
          </a:p>
          <a:p>
            <a:pPr algn="just"/>
            <a:r>
              <a:rPr lang="vi-VN" sz="2400" b="0" i="0" dirty="0">
                <a:effectLst/>
                <a:latin typeface="Times New Roman" panose="02020603050405020304" pitchFamily="18" charset="0"/>
                <a:cs typeface="Times New Roman" panose="02020603050405020304" pitchFamily="18" charset="0"/>
              </a:rPr>
              <a:t>Nếu bạn đang muốn thêm các biểu mẫu trong dự án, hãy lựa chọn ngay thư viện Parsley. Đây là một loại thư viện JavaScript tập trung vào việc xác thực biểu mẫu. Thư viện này kết hợp tuyệt vời với Garlic để lưu các trường dữ liệu cho đến khi người dùng submit form. Loại thư viện này cũng hỗ trợ người dùng kiểm tra tính hợp lệ của form, giúp việc thống kê biểu mẫu trở nên đơn giản hơn.</a:t>
            </a:r>
          </a:p>
        </p:txBody>
      </p:sp>
    </p:spTree>
    <p:extLst>
      <p:ext uri="{BB962C8B-B14F-4D97-AF65-F5344CB8AC3E}">
        <p14:creationId xmlns:p14="http://schemas.microsoft.com/office/powerpoint/2010/main" val="61307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8. Thư viện Popper.js</a:t>
            </a:r>
          </a:p>
          <a:p>
            <a:pPr algn="just"/>
            <a:r>
              <a:rPr lang="vi-VN" sz="2400" b="0" i="0" dirty="0">
                <a:effectLst/>
                <a:latin typeface="Times New Roman" panose="02020603050405020304" pitchFamily="18" charset="0"/>
                <a:cs typeface="Times New Roman" panose="02020603050405020304" pitchFamily="18" charset="0"/>
              </a:rPr>
              <a:t>Popper.js hỗ trợ người dùng tạo các Popper thú vị trên website. Popper được ví như một bong bóng suy nghĩ ở trong thành phần website. Thông qua thư viện Popper.js giúp người dùng dễ dàng sắp xếp các suy nghĩ này để chúng hoạt động tốt trên mọi kích thước màn hình.</a:t>
            </a:r>
          </a:p>
        </p:txBody>
      </p:sp>
    </p:spTree>
    <p:extLst>
      <p:ext uri="{BB962C8B-B14F-4D97-AF65-F5344CB8AC3E}">
        <p14:creationId xmlns:p14="http://schemas.microsoft.com/office/powerpoint/2010/main" val="156399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97BB7-F7DE-79BD-6BB5-628C7D363A06}"/>
              </a:ext>
            </a:extLst>
          </p:cNvPr>
          <p:cNvSpPr txBox="1"/>
          <p:nvPr/>
        </p:nvSpPr>
        <p:spPr>
          <a:xfrm>
            <a:off x="1412398" y="2010017"/>
            <a:ext cx="9367204" cy="4041648"/>
          </a:xfrm>
          <a:prstGeom prst="rect">
            <a:avLst/>
          </a:prstGeom>
        </p:spPr>
        <p:txBody>
          <a:bodyPr vert="horz" lIns="91440" tIns="45720" rIns="91440" bIns="45720" rtlCol="0" anchor="t">
            <a:normAutofit/>
          </a:bodyPr>
          <a:lstStyle/>
          <a:p>
            <a:pPr algn="just"/>
            <a:r>
              <a:rPr lang="vi-VN" sz="2400" b="1" i="0" dirty="0">
                <a:effectLst/>
                <a:latin typeface="Times New Roman" panose="02020603050405020304" pitchFamily="18" charset="0"/>
                <a:cs typeface="Times New Roman" panose="02020603050405020304" pitchFamily="18" charset="0"/>
              </a:rPr>
              <a:t>9. Thư viện ReactJS</a:t>
            </a:r>
          </a:p>
          <a:p>
            <a:pPr algn="just"/>
            <a:r>
              <a:rPr lang="vi-VN" sz="2400" b="0" i="0" dirty="0">
                <a:effectLst/>
                <a:latin typeface="Times New Roman" panose="02020603050405020304" pitchFamily="18" charset="0"/>
                <a:cs typeface="Times New Roman" panose="02020603050405020304" pitchFamily="18" charset="0"/>
              </a:rPr>
              <a:t>ReactJS là một thư viện JavaScript giúp xây dựng giao diện người dùng. Nói cách khác, ReactJS đóng vai trò quan trọng trong trải nghiệm của khách hàng trên website. Do đó, bắt đầu sử dụng ReactJS giúp bạn có những lợi thế đáng kể khi lập trình.</a:t>
            </a:r>
          </a:p>
        </p:txBody>
      </p:sp>
    </p:spTree>
    <p:extLst>
      <p:ext uri="{BB962C8B-B14F-4D97-AF65-F5344CB8AC3E}">
        <p14:creationId xmlns:p14="http://schemas.microsoft.com/office/powerpoint/2010/main" val="613237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853</Words>
  <Application>Microsoft Macintosh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 Quyen Van</dc:creator>
  <cp:lastModifiedBy>NGO, Quyen Van</cp:lastModifiedBy>
  <cp:revision>19</cp:revision>
  <dcterms:created xsi:type="dcterms:W3CDTF">2023-02-18T05:24:46Z</dcterms:created>
  <dcterms:modified xsi:type="dcterms:W3CDTF">2023-02-18T05:31:53Z</dcterms:modified>
</cp:coreProperties>
</file>