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29"/>
  </p:notesMasterIdLst>
  <p:sldIdLst>
    <p:sldId id="256" r:id="rId2"/>
    <p:sldId id="258" r:id="rId3"/>
    <p:sldId id="259" r:id="rId4"/>
    <p:sldId id="300" r:id="rId5"/>
    <p:sldId id="302" r:id="rId6"/>
    <p:sldId id="304" r:id="rId7"/>
    <p:sldId id="306" r:id="rId8"/>
    <p:sldId id="307" r:id="rId9"/>
    <p:sldId id="309" r:id="rId10"/>
    <p:sldId id="305" r:id="rId11"/>
    <p:sldId id="308" r:id="rId12"/>
    <p:sldId id="310" r:id="rId13"/>
    <p:sldId id="311" r:id="rId14"/>
    <p:sldId id="315" r:id="rId15"/>
    <p:sldId id="314" r:id="rId16"/>
    <p:sldId id="317" r:id="rId17"/>
    <p:sldId id="316" r:id="rId18"/>
    <p:sldId id="319" r:id="rId19"/>
    <p:sldId id="318" r:id="rId20"/>
    <p:sldId id="320" r:id="rId21"/>
    <p:sldId id="313" r:id="rId22"/>
    <p:sldId id="321" r:id="rId23"/>
    <p:sldId id="322" r:id="rId24"/>
    <p:sldId id="312" r:id="rId25"/>
    <p:sldId id="323" r:id="rId26"/>
    <p:sldId id="324" r:id="rId27"/>
    <p:sldId id="303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D9F0"/>
    <a:srgbClr val="A5C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9D54B4-BC14-408C-9A4D-C5D4BB941902}">
  <a:tblStyle styleId="{299D54B4-BC14-408C-9A4D-C5D4BB9419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22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75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2937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854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836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008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598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101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e7f9c668d6_0_1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e7f9c668d6_0_1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594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558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8336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120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e7f9c668d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e7f9c668d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5470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3526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6564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6130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e7f9c668d6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e7f9c668d6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2868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ge7b3cc9d3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2" name="Google Shape;2542;ge7b3cc9d3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782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62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549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154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190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747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6659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1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 txBox="1">
            <a:spLocks noGrp="1"/>
          </p:cNvSpPr>
          <p:nvPr>
            <p:ph type="subTitle" idx="1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8"/>
          <p:cNvSpPr txBox="1">
            <a:spLocks noGrp="1"/>
          </p:cNvSpPr>
          <p:nvPr>
            <p:ph type="title" hasCustomPrompt="1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>
            <a:spLocks noGrp="1"/>
          </p:cNvSpPr>
          <p:nvPr>
            <p:ph type="subTitle" idx="1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>
            <a:spLocks noGrp="1"/>
          </p:cNvSpPr>
          <p:nvPr>
            <p:ph type="title" idx="2" hasCustomPrompt="1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>
            <a:spLocks noGrp="1"/>
          </p:cNvSpPr>
          <p:nvPr>
            <p:ph type="subTitle" idx="3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18"/>
          <p:cNvSpPr txBox="1">
            <a:spLocks noGrp="1"/>
          </p:cNvSpPr>
          <p:nvPr>
            <p:ph type="title" idx="4" hasCustomPrompt="1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>
            <a:spLocks noGrp="1"/>
          </p:cNvSpPr>
          <p:nvPr>
            <p:ph type="subTitle" idx="5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Slide.vn - 2019">
            <a:extLst>
              <a:ext uri="{FF2B5EF4-FFF2-40B4-BE49-F238E27FC236}">
                <a16:creationId xmlns:a16="http://schemas.microsoft.com/office/drawing/2014/main" id="{D4489092-F16E-4C40-8D4E-C48B4B8F033E}"/>
              </a:ext>
            </a:extLst>
          </p:cNvPr>
          <p:cNvSpPr txBox="1"/>
          <p:nvPr userDrawn="1"/>
        </p:nvSpPr>
        <p:spPr>
          <a:xfrm>
            <a:off x="0" y="-712232"/>
            <a:ext cx="9144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8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59" r:id="rId8"/>
    <p:sldLayoutId id="2147483664" r:id="rId9"/>
    <p:sldLayoutId id="2147483665" r:id="rId10"/>
    <p:sldLayoutId id="2147483666" r:id="rId11"/>
    <p:sldLayoutId id="2147483668" r:id="rId12"/>
    <p:sldLayoutId id="2147483669" r:id="rId13"/>
    <p:sldLayoutId id="2147483670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native.dev/docs/environment-setup?guide=quickstar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native.dev/docs/environment-setup?guide=quickstar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host.exp.exponen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hyperlink" Target="https://apps.apple.com/us/app/expo-go/id982107779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6.jpg"/><Relationship Id="rId4" Type="http://schemas.openxmlformats.org/officeDocument/2006/relationships/image" Target="../media/image18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Getting Started 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‘</a:t>
            </a:r>
            <a:r>
              <a:rPr lang="en-US">
                <a:solidFill>
                  <a:schemeClr val="accent2"/>
                </a:solidFill>
              </a:rPr>
              <a:t>FIT_MPR</a:t>
            </a:r>
            <a:r>
              <a:rPr lang="en">
                <a:solidFill>
                  <a:schemeClr val="accent2"/>
                </a:solidFill>
              </a:rPr>
              <a:t>’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r>
              <a:rPr lang="en-US"/>
              <a:t>Presented by Group 1</a:t>
            </a:r>
            <a:r>
              <a:rPr lang="en"/>
              <a:t> &gt;</a:t>
            </a:r>
            <a:endParaRPr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3"/>
                </a:solidFill>
              </a:rPr>
              <a:t>#ReactJS, #JavaScript, #ReactNative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-US">
                <a:solidFill>
                  <a:schemeClr val="accent1"/>
                </a:solidFill>
              </a:rPr>
              <a:t>React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-US">
                <a:solidFill>
                  <a:schemeClr val="lt2"/>
                </a:solidFill>
              </a:rPr>
              <a:t>Native</a:t>
            </a:r>
            <a:r>
              <a:rPr lang="en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Core Components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3"/>
                </a:solidFill>
              </a:rPr>
              <a:t>#ReactJS, #JavaScript, #ReactNative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4B7033-26BB-46D5-83EE-7B395D55A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100" y="1153129"/>
            <a:ext cx="5541025" cy="262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27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3D9AD6A-12F7-4FDC-AB65-D814BC34601A}"/>
              </a:ext>
            </a:extLst>
          </p:cNvPr>
          <p:cNvSpPr/>
          <p:nvPr/>
        </p:nvSpPr>
        <p:spPr>
          <a:xfrm>
            <a:off x="2240150" y="1180109"/>
            <a:ext cx="3173713" cy="3342151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3173713" cy="34552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700"/>
              <a:t>import React from 'react';</a:t>
            </a:r>
          </a:p>
          <a:p>
            <a:pPr marL="0" indent="0"/>
            <a:r>
              <a:rPr lang="en-US" sz="700"/>
              <a:t>import {View, Text, Image, ScrollView, TextInput} from 'react-native';</a:t>
            </a:r>
          </a:p>
          <a:p>
            <a:pPr marL="0" indent="0"/>
            <a:endParaRPr lang="en-US" sz="700"/>
          </a:p>
          <a:p>
            <a:pPr marL="0" indent="0"/>
            <a:r>
              <a:rPr lang="en-US" sz="700"/>
              <a:t>const App = () =&gt; {</a:t>
            </a:r>
          </a:p>
          <a:p>
            <a:pPr marL="0" indent="0"/>
            <a:r>
              <a:rPr lang="en-US" sz="700"/>
              <a:t>  return (</a:t>
            </a:r>
          </a:p>
          <a:p>
            <a:pPr marL="0" indent="0"/>
            <a:r>
              <a:rPr lang="en-US" sz="700"/>
              <a:t>    &lt;ScrollView&gt;</a:t>
            </a:r>
          </a:p>
          <a:p>
            <a:pPr marL="0" indent="0"/>
            <a:r>
              <a:rPr lang="en-US" sz="700"/>
              <a:t>      &lt;Text&gt;Some text&lt;/Text&gt;</a:t>
            </a:r>
          </a:p>
          <a:p>
            <a:pPr marL="0" indent="0"/>
            <a:r>
              <a:rPr lang="en-US" sz="700"/>
              <a:t>      &lt;View&gt;</a:t>
            </a:r>
          </a:p>
          <a:p>
            <a:pPr marL="0" indent="0"/>
            <a:r>
              <a:rPr lang="en-US" sz="700"/>
              <a:t>        &lt;Text&gt;Some more text&lt;/Text&gt;</a:t>
            </a:r>
          </a:p>
          <a:p>
            <a:pPr marL="0" indent="0"/>
            <a:r>
              <a:rPr lang="en-US" sz="700"/>
              <a:t>        &lt;Image</a:t>
            </a:r>
          </a:p>
          <a:p>
            <a:pPr marL="0" indent="0"/>
            <a:r>
              <a:rPr lang="en-US" sz="700"/>
              <a:t>          source={{</a:t>
            </a:r>
          </a:p>
          <a:p>
            <a:pPr marL="0" indent="0"/>
            <a:r>
              <a:rPr lang="en-US" sz="700"/>
              <a:t>            uri: 'https://reactnative.dev/docs/assets/p_cat2.png',</a:t>
            </a:r>
          </a:p>
          <a:p>
            <a:pPr marL="0" indent="0"/>
            <a:r>
              <a:rPr lang="en-US" sz="700"/>
              <a:t>          }}</a:t>
            </a:r>
          </a:p>
          <a:p>
            <a:pPr marL="0" indent="0"/>
            <a:r>
              <a:rPr lang="en-US" sz="700"/>
              <a:t>          style={{width: 200, height: 200}}</a:t>
            </a:r>
          </a:p>
          <a:p>
            <a:pPr marL="0" indent="0"/>
            <a:r>
              <a:rPr lang="en-US" sz="700"/>
              <a:t>        /&gt;</a:t>
            </a:r>
          </a:p>
          <a:p>
            <a:pPr marL="0" indent="0"/>
            <a:r>
              <a:rPr lang="en-US" sz="700"/>
              <a:t>      &lt;/View&gt;</a:t>
            </a:r>
          </a:p>
          <a:p>
            <a:pPr marL="0" indent="0"/>
            <a:r>
              <a:rPr lang="en-US" sz="700"/>
              <a:t>      &lt;TextInput</a:t>
            </a:r>
          </a:p>
          <a:p>
            <a:pPr marL="0" indent="0"/>
            <a:r>
              <a:rPr lang="en-US" sz="700"/>
              <a:t>        style={{</a:t>
            </a:r>
          </a:p>
          <a:p>
            <a:pPr marL="0" indent="0"/>
            <a:r>
              <a:rPr lang="en-US" sz="700"/>
              <a:t>          height: 40,</a:t>
            </a:r>
          </a:p>
          <a:p>
            <a:pPr marL="0" indent="0"/>
            <a:r>
              <a:rPr lang="en-US" sz="700"/>
              <a:t>          borderColor: 'gray',</a:t>
            </a:r>
          </a:p>
          <a:p>
            <a:pPr marL="0" indent="0"/>
            <a:r>
              <a:rPr lang="en-US" sz="700"/>
              <a:t>          borderWidth: 1,</a:t>
            </a:r>
          </a:p>
          <a:p>
            <a:pPr marL="0" indent="0"/>
            <a:r>
              <a:rPr lang="en-US" sz="700"/>
              <a:t>        }}</a:t>
            </a:r>
          </a:p>
          <a:p>
            <a:pPr marL="0" indent="0"/>
            <a:r>
              <a:rPr lang="en-US" sz="700"/>
              <a:t>        defaultValue="You can type in me"</a:t>
            </a:r>
          </a:p>
          <a:p>
            <a:pPr marL="0" indent="0"/>
            <a:r>
              <a:rPr lang="en-US" sz="700"/>
              <a:t>      /&gt;</a:t>
            </a:r>
          </a:p>
          <a:p>
            <a:pPr marL="0" indent="0"/>
            <a:r>
              <a:rPr lang="en-US" sz="700"/>
              <a:t>    &lt;/ScrollView&gt;</a:t>
            </a:r>
          </a:p>
          <a:p>
            <a:pPr marL="0" indent="0"/>
            <a:r>
              <a:rPr lang="en-US" sz="700"/>
              <a:t>  );</a:t>
            </a:r>
          </a:p>
          <a:p>
            <a:pPr marL="0" indent="0"/>
            <a:r>
              <a:rPr lang="en-US" sz="700"/>
              <a:t>};</a:t>
            </a:r>
          </a:p>
          <a:p>
            <a:pPr marL="0" indent="0"/>
            <a:endParaRPr lang="en-US" sz="700"/>
          </a:p>
          <a:p>
            <a:pPr marL="0" indent="0"/>
            <a:r>
              <a:rPr lang="en-US" sz="700"/>
              <a:t>export default App;</a:t>
            </a: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49" y="621240"/>
            <a:ext cx="5181347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look under the hood</a:t>
            </a:r>
            <a:r>
              <a:rPr lang="en"/>
              <a:t> &lt; /1 &gt;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3"/>
                </a:solidFill>
              </a:rPr>
              <a:t>#ReactJS, #JavaScript, #ReactNative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082602" y="1180109"/>
            <a:ext cx="506100" cy="3427101"/>
            <a:chOff x="1082602" y="3175223"/>
            <a:chExt cx="506100" cy="3427101"/>
          </a:xfrm>
        </p:grpSpPr>
        <p:cxnSp>
          <p:nvCxnSpPr>
            <p:cNvPr id="555" name="Google Shape;555;p31"/>
            <p:cNvCxnSpPr>
              <a:cxnSpLocks/>
              <a:endCxn id="556" idx="0"/>
            </p:cNvCxnSpPr>
            <p:nvPr/>
          </p:nvCxnSpPr>
          <p:spPr>
            <a:xfrm>
              <a:off x="1310210" y="3175223"/>
              <a:ext cx="25442" cy="2811501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2602" y="5986724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F5B567F-C5D3-45C3-9533-230D7EED6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058" y="684727"/>
            <a:ext cx="1982053" cy="3774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0FFAE6-E167-4E2C-924F-488EEBDE8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236" y="1205233"/>
            <a:ext cx="3131541" cy="331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19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Introduction;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3"/>
                </a:solidFill>
              </a:rPr>
              <a:t>#ReactJS, #JavaScript, #ReactNative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F19253-8EE7-4475-9203-E4EE9A5F4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183791"/>
            <a:ext cx="4806569" cy="309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75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02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>
                <a:solidFill>
                  <a:schemeClr val="accent6"/>
                </a:solidFill>
              </a:rPr>
              <a:t>[</a:t>
            </a:r>
            <a:r>
              <a:rPr lang="en-US">
                <a:solidFill>
                  <a:srgbClr val="FFC000"/>
                </a:solidFill>
              </a:rPr>
              <a:t>Project Setup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5038837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/>
              <a:t>&lt; </a:t>
            </a:r>
            <a:r>
              <a:rPr lang="en-US"/>
              <a:t>Learn to get start with building an app using basic starting tools</a:t>
            </a:r>
            <a:r>
              <a:rPr lang="en"/>
              <a:t> &gt;</a:t>
            </a:r>
            <a:endParaRPr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3"/>
                </a:solidFill>
              </a:rPr>
              <a:t>#ReactJS, #JavaScript, #ReactNative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190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1600200" y="1151940"/>
            <a:ext cx="6100199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/>
              <a:t>&lt; </a:t>
            </a:r>
            <a:r>
              <a:rPr lang="en-US"/>
              <a:t>Expo CLI vs React Native CLI </a:t>
            </a:r>
            <a:r>
              <a:rPr lang="en"/>
              <a:t>&gt;</a:t>
            </a:r>
            <a:endParaRPr/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49" y="621240"/>
            <a:ext cx="7314949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>
                <a:solidFill>
                  <a:srgbClr val="FFC000"/>
                </a:solidFill>
              </a:rPr>
              <a:t>Creating React Native Projects&lt; /1 &gt;</a:t>
            </a:r>
            <a:r>
              <a:rPr lang="en-US"/>
              <a:t> </a:t>
            </a:r>
            <a:r>
              <a:rPr lang="en-US">
                <a:solidFill>
                  <a:schemeClr val="accent6"/>
                </a:solidFill>
              </a:rPr>
              <a:t>{</a:t>
            </a:r>
          </a:p>
        </p:txBody>
      </p: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3"/>
                </a:solidFill>
              </a:rPr>
              <a:t>#ReactJS, #JavaScript, #ReactNative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51" name="Google Shape;551;p31"/>
          <p:cNvGrpSpPr/>
          <p:nvPr/>
        </p:nvGrpSpPr>
        <p:grpSpPr>
          <a:xfrm>
            <a:off x="982458" y="1049208"/>
            <a:ext cx="506100" cy="3465023"/>
            <a:chOff x="1084825" y="3203163"/>
            <a:chExt cx="506100" cy="3465023"/>
          </a:xfrm>
        </p:grpSpPr>
        <p:cxnSp>
          <p:nvCxnSpPr>
            <p:cNvPr id="552" name="Google Shape;552;p31"/>
            <p:cNvCxnSpPr>
              <a:cxnSpLocks/>
              <a:endCxn id="553" idx="0"/>
            </p:cNvCxnSpPr>
            <p:nvPr/>
          </p:nvCxnSpPr>
          <p:spPr>
            <a:xfrm>
              <a:off x="1337875" y="3203163"/>
              <a:ext cx="0" cy="2849423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6052586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4145E95-C669-45BD-AEEB-6CA77466B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893" y="1802053"/>
            <a:ext cx="5181599" cy="20965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39B5C3D-8BB7-41F6-B8C7-210453EB3831}"/>
              </a:ext>
            </a:extLst>
          </p:cNvPr>
          <p:cNvSpPr/>
          <p:nvPr/>
        </p:nvSpPr>
        <p:spPr>
          <a:xfrm>
            <a:off x="2667000" y="1733550"/>
            <a:ext cx="2285992" cy="22580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58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133600" y="1176902"/>
            <a:ext cx="6100199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/>
              <a:t>&lt; </a:t>
            </a:r>
            <a:r>
              <a:rPr lang="en-US"/>
              <a:t>Go to https://nodejs.org/en or </a:t>
            </a:r>
            <a:r>
              <a:rPr lang="en-US">
                <a:hlinkClick r:id="rId3"/>
              </a:rPr>
              <a:t>click here</a:t>
            </a:r>
            <a:r>
              <a:rPr lang="en"/>
              <a:t> to install node.js (npm) &gt;</a:t>
            </a:r>
            <a:endParaRPr/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49" y="621240"/>
            <a:ext cx="7314949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>
                <a:solidFill>
                  <a:srgbClr val="FFC000"/>
                </a:solidFill>
              </a:rPr>
              <a:t>Creating React Native Projects&lt; /2 &gt;</a:t>
            </a:r>
            <a:r>
              <a:rPr lang="en-US"/>
              <a:t> </a:t>
            </a:r>
            <a:r>
              <a:rPr lang="en-US">
                <a:solidFill>
                  <a:schemeClr val="accent6"/>
                </a:solidFill>
              </a:rPr>
              <a:t>{</a:t>
            </a:r>
          </a:p>
        </p:txBody>
      </p:sp>
      <p:grpSp>
        <p:nvGrpSpPr>
          <p:cNvPr id="532" name="Google Shape;532;p31"/>
          <p:cNvGrpSpPr/>
          <p:nvPr/>
        </p:nvGrpSpPr>
        <p:grpSpPr>
          <a:xfrm>
            <a:off x="1601328" y="1478086"/>
            <a:ext cx="320088" cy="260682"/>
            <a:chOff x="5899913" y="4248925"/>
            <a:chExt cx="639025" cy="524300"/>
          </a:xfrm>
        </p:grpSpPr>
        <p:sp>
          <p:nvSpPr>
            <p:cNvPr id="533" name="Google Shape;533;p31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3"/>
                </a:solidFill>
              </a:rPr>
              <a:t>#ReactJS, #JavaScript, #ReactNative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48" name="Google Shape;548;p31"/>
          <p:cNvGrpSpPr/>
          <p:nvPr/>
        </p:nvGrpSpPr>
        <p:grpSpPr>
          <a:xfrm>
            <a:off x="1508326" y="1395121"/>
            <a:ext cx="506092" cy="426611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982458" y="1049208"/>
            <a:ext cx="506100" cy="3465023"/>
            <a:chOff x="1084825" y="3203163"/>
            <a:chExt cx="506100" cy="3465023"/>
          </a:xfrm>
        </p:grpSpPr>
        <p:cxnSp>
          <p:nvCxnSpPr>
            <p:cNvPr id="552" name="Google Shape;552;p31"/>
            <p:cNvCxnSpPr>
              <a:cxnSpLocks/>
              <a:endCxn id="553" idx="0"/>
            </p:cNvCxnSpPr>
            <p:nvPr/>
          </p:nvCxnSpPr>
          <p:spPr>
            <a:xfrm>
              <a:off x="1337875" y="3203163"/>
              <a:ext cx="0" cy="2849423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6052586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42F7F5D-F014-4668-8FF0-7802E32F3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099" y="1980125"/>
            <a:ext cx="4267199" cy="18864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683FA2B-0996-4DDF-9C56-E2FB75B17756}"/>
              </a:ext>
            </a:extLst>
          </p:cNvPr>
          <p:cNvSpPr/>
          <p:nvPr/>
        </p:nvSpPr>
        <p:spPr>
          <a:xfrm>
            <a:off x="3142675" y="2571750"/>
            <a:ext cx="2038925" cy="833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04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133600" y="1176902"/>
            <a:ext cx="6100199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/>
              <a:t>&lt; </a:t>
            </a:r>
            <a:r>
              <a:rPr lang="en-US"/>
              <a:t>Go to https://reactnative.dev/docs/environment-setup?guide=quickstart </a:t>
            </a:r>
          </a:p>
          <a:p>
            <a:pPr marL="0" lvl="0" indent="0"/>
            <a:r>
              <a:rPr lang="en-US"/>
              <a:t>or </a:t>
            </a:r>
            <a:r>
              <a:rPr lang="en-US">
                <a:hlinkClick r:id="rId3"/>
              </a:rPr>
              <a:t>click here</a:t>
            </a:r>
            <a:r>
              <a:rPr lang="en"/>
              <a:t> &gt;</a:t>
            </a:r>
            <a:endParaRPr/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49" y="621240"/>
            <a:ext cx="7314949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>
                <a:solidFill>
                  <a:srgbClr val="FFC000"/>
                </a:solidFill>
              </a:rPr>
              <a:t>Creating React Native Projects&lt; /2 &gt;</a:t>
            </a:r>
            <a:r>
              <a:rPr lang="en-US"/>
              <a:t> </a:t>
            </a:r>
            <a:r>
              <a:rPr lang="en-US">
                <a:solidFill>
                  <a:schemeClr val="accent6"/>
                </a:solidFill>
              </a:rPr>
              <a:t>{</a:t>
            </a:r>
          </a:p>
        </p:txBody>
      </p:sp>
      <p:grpSp>
        <p:nvGrpSpPr>
          <p:cNvPr id="532" name="Google Shape;532;p31"/>
          <p:cNvGrpSpPr/>
          <p:nvPr/>
        </p:nvGrpSpPr>
        <p:grpSpPr>
          <a:xfrm>
            <a:off x="1601328" y="1478086"/>
            <a:ext cx="320088" cy="260682"/>
            <a:chOff x="5899913" y="4248925"/>
            <a:chExt cx="639025" cy="524300"/>
          </a:xfrm>
        </p:grpSpPr>
        <p:sp>
          <p:nvSpPr>
            <p:cNvPr id="533" name="Google Shape;533;p31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3"/>
                </a:solidFill>
              </a:rPr>
              <a:t>#ReactJS, #JavaScript, #ReactNative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48" name="Google Shape;548;p31"/>
          <p:cNvGrpSpPr/>
          <p:nvPr/>
        </p:nvGrpSpPr>
        <p:grpSpPr>
          <a:xfrm>
            <a:off x="1508326" y="1395121"/>
            <a:ext cx="506092" cy="426611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982458" y="1049208"/>
            <a:ext cx="506100" cy="3465023"/>
            <a:chOff x="1084825" y="3203163"/>
            <a:chExt cx="506100" cy="3465023"/>
          </a:xfrm>
        </p:grpSpPr>
        <p:cxnSp>
          <p:nvCxnSpPr>
            <p:cNvPr id="552" name="Google Shape;552;p31"/>
            <p:cNvCxnSpPr>
              <a:cxnSpLocks/>
              <a:endCxn id="553" idx="0"/>
            </p:cNvCxnSpPr>
            <p:nvPr/>
          </p:nvCxnSpPr>
          <p:spPr>
            <a:xfrm>
              <a:off x="1337875" y="3203163"/>
              <a:ext cx="0" cy="2849423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6052586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3E88596-E69E-4960-9803-44E2D9C54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1977124"/>
            <a:ext cx="4419583" cy="174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31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133600" y="1176902"/>
            <a:ext cx="6100199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/>
              <a:t>&lt; </a:t>
            </a:r>
            <a:r>
              <a:rPr lang="en-US"/>
              <a:t>Go to https://reactnative.dev/docs/environment-setup?guide=quickstart </a:t>
            </a:r>
          </a:p>
          <a:p>
            <a:pPr marL="0" lvl="0" indent="0"/>
            <a:r>
              <a:rPr lang="en-US"/>
              <a:t>or </a:t>
            </a:r>
            <a:r>
              <a:rPr lang="en-US">
                <a:hlinkClick r:id="rId3"/>
              </a:rPr>
              <a:t>click here</a:t>
            </a:r>
            <a:r>
              <a:rPr lang="en"/>
              <a:t> &gt;</a:t>
            </a:r>
            <a:endParaRPr/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49" y="621240"/>
            <a:ext cx="7314949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>
                <a:solidFill>
                  <a:srgbClr val="FFC000"/>
                </a:solidFill>
              </a:rPr>
              <a:t>Creating React Native Projects&lt; /2 &gt;</a:t>
            </a:r>
            <a:r>
              <a:rPr lang="en-US"/>
              <a:t> </a:t>
            </a:r>
            <a:r>
              <a:rPr lang="en-US">
                <a:solidFill>
                  <a:schemeClr val="accent6"/>
                </a:solidFill>
              </a:rPr>
              <a:t>{</a:t>
            </a:r>
          </a:p>
        </p:txBody>
      </p:sp>
      <p:grpSp>
        <p:nvGrpSpPr>
          <p:cNvPr id="532" name="Google Shape;532;p31"/>
          <p:cNvGrpSpPr/>
          <p:nvPr/>
        </p:nvGrpSpPr>
        <p:grpSpPr>
          <a:xfrm>
            <a:off x="1601328" y="1478086"/>
            <a:ext cx="320088" cy="260682"/>
            <a:chOff x="5899913" y="4248925"/>
            <a:chExt cx="639025" cy="524300"/>
          </a:xfrm>
        </p:grpSpPr>
        <p:sp>
          <p:nvSpPr>
            <p:cNvPr id="533" name="Google Shape;533;p31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3"/>
                </a:solidFill>
              </a:rPr>
              <a:t>#ReactJS, #JavaScript, #ReactNative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48" name="Google Shape;548;p31"/>
          <p:cNvGrpSpPr/>
          <p:nvPr/>
        </p:nvGrpSpPr>
        <p:grpSpPr>
          <a:xfrm>
            <a:off x="1508326" y="1395121"/>
            <a:ext cx="506092" cy="426611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982458" y="1049208"/>
            <a:ext cx="506100" cy="3465023"/>
            <a:chOff x="1084825" y="3203163"/>
            <a:chExt cx="506100" cy="3465023"/>
          </a:xfrm>
        </p:grpSpPr>
        <p:cxnSp>
          <p:nvCxnSpPr>
            <p:cNvPr id="552" name="Google Shape;552;p31"/>
            <p:cNvCxnSpPr>
              <a:cxnSpLocks/>
              <a:endCxn id="553" idx="0"/>
            </p:cNvCxnSpPr>
            <p:nvPr/>
          </p:nvCxnSpPr>
          <p:spPr>
            <a:xfrm>
              <a:off x="1337875" y="3203163"/>
              <a:ext cx="0" cy="2849423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6052586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C3C742D3-9FEF-4CEA-82E0-2AD9F9A32B15}"/>
              </a:ext>
            </a:extLst>
          </p:cNvPr>
          <p:cNvSpPr/>
          <p:nvPr/>
        </p:nvSpPr>
        <p:spPr>
          <a:xfrm>
            <a:off x="2133600" y="1897294"/>
            <a:ext cx="457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solidFill>
                  <a:schemeClr val="accent6"/>
                </a:solidFill>
              </a:rPr>
              <a:t>npx create-expo-app AwesomeProject</a:t>
            </a:r>
          </a:p>
          <a:p>
            <a:r>
              <a:rPr lang="en-US" sz="1000">
                <a:solidFill>
                  <a:schemeClr val="accent6"/>
                </a:solidFill>
              </a:rPr>
              <a:t>cd AwesomeProject</a:t>
            </a:r>
          </a:p>
          <a:p>
            <a:r>
              <a:rPr lang="en-US" sz="1000">
                <a:solidFill>
                  <a:schemeClr val="accent6"/>
                </a:solidFill>
              </a:rPr>
              <a:t>npx expo start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689557-CFEC-47F9-8D59-7498BC945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2277920"/>
            <a:ext cx="5091110" cy="174701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6E28D2C-8213-4E68-96D7-F458B164B1C4}"/>
              </a:ext>
            </a:extLst>
          </p:cNvPr>
          <p:cNvSpPr/>
          <p:nvPr/>
        </p:nvSpPr>
        <p:spPr>
          <a:xfrm>
            <a:off x="5791199" y="4057972"/>
            <a:ext cx="295751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>
                <a:solidFill>
                  <a:schemeClr val="accent6"/>
                </a:solidFill>
              </a:rPr>
              <a:t>Note: npm install -g expo-cli</a:t>
            </a:r>
          </a:p>
          <a:p>
            <a:r>
              <a:rPr lang="en-US" sz="1100">
                <a:solidFill>
                  <a:schemeClr val="accent6"/>
                </a:solidFill>
              </a:rPr>
              <a:t>in case you have not install expo-cli</a:t>
            </a:r>
          </a:p>
        </p:txBody>
      </p:sp>
    </p:spTree>
    <p:extLst>
      <p:ext uri="{BB962C8B-B14F-4D97-AF65-F5344CB8AC3E}">
        <p14:creationId xmlns:p14="http://schemas.microsoft.com/office/powerpoint/2010/main" val="1065122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2"/>
          <p:cNvSpPr txBox="1">
            <a:spLocks noGrp="1"/>
          </p:cNvSpPr>
          <p:nvPr>
            <p:ph type="title"/>
          </p:nvPr>
        </p:nvSpPr>
        <p:spPr>
          <a:xfrm>
            <a:off x="1154275" y="573475"/>
            <a:ext cx="3969900" cy="816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>
                <a:solidFill>
                  <a:srgbClr val="FFC000"/>
                </a:solidFill>
              </a:rPr>
              <a:t>Creating React Native Projects&lt; /2 &gt;</a:t>
            </a:r>
            <a:r>
              <a:rPr lang="en-US"/>
              <a:t> </a:t>
            </a:r>
            <a:r>
              <a:rPr lang="en-US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853" name="Google Shape;853;p42"/>
          <p:cNvSpPr txBox="1">
            <a:spLocks noGrp="1"/>
          </p:cNvSpPr>
          <p:nvPr>
            <p:ph type="subTitle" idx="1"/>
          </p:nvPr>
        </p:nvSpPr>
        <p:spPr>
          <a:xfrm>
            <a:off x="1674500" y="1514650"/>
            <a:ext cx="2891522" cy="25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r>
              <a:rPr lang="en-US"/>
              <a:t>After starting the server, the Server is hosted in the local machine, with a QR code generated to be scanned and accessed on Expo Go</a:t>
            </a:r>
            <a:r>
              <a:rPr lang="en"/>
              <a:t> </a:t>
            </a:r>
            <a:r>
              <a:rPr lang="en-US"/>
              <a:t>App (</a:t>
            </a:r>
            <a:r>
              <a:rPr lang="en-US">
                <a:hlinkClick r:id="rId3"/>
              </a:rPr>
              <a:t>Android</a:t>
            </a:r>
            <a:r>
              <a:rPr lang="en-US"/>
              <a:t> and </a:t>
            </a:r>
            <a:r>
              <a:rPr lang="en-US">
                <a:hlinkClick r:id="rId4"/>
              </a:rPr>
              <a:t>IOS</a:t>
            </a:r>
            <a:r>
              <a:rPr lang="en-US"/>
              <a:t>) </a:t>
            </a:r>
            <a:r>
              <a:rPr lang="en"/>
              <a:t>&gt;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r>
              <a:rPr lang="en-US"/>
              <a:t>But before going deeper, let's analyze the code</a:t>
            </a:r>
            <a:r>
              <a:rPr lang="en"/>
              <a:t> &gt;</a:t>
            </a:r>
            <a:endParaRPr/>
          </a:p>
        </p:txBody>
      </p:sp>
      <p:sp>
        <p:nvSpPr>
          <p:cNvPr id="854" name="Google Shape;854;p42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3"/>
                </a:solidFill>
              </a:rPr>
              <a:t>#ReactJS, #JavaScript, #ReactNative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55" name="Google Shape;855;p42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56" name="Google Shape;856;p42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858" name="Google Shape;858;p42"/>
          <p:cNvGrpSpPr/>
          <p:nvPr/>
        </p:nvGrpSpPr>
        <p:grpSpPr>
          <a:xfrm>
            <a:off x="1084825" y="1504950"/>
            <a:ext cx="506100" cy="3065075"/>
            <a:chOff x="1084825" y="1504950"/>
            <a:chExt cx="506100" cy="3065075"/>
          </a:xfrm>
        </p:grpSpPr>
        <p:sp>
          <p:nvSpPr>
            <p:cNvPr id="859" name="Google Shape;859;p42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860" name="Google Shape;860;p42"/>
            <p:cNvCxnSpPr>
              <a:cxnSpLocks/>
            </p:cNvCxnSpPr>
            <p:nvPr/>
          </p:nvCxnSpPr>
          <p:spPr>
            <a:xfrm>
              <a:off x="1337875" y="1504950"/>
              <a:ext cx="0" cy="2428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0465A42-DE2E-4D62-A096-094A85D92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563524"/>
            <a:ext cx="4009926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9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4566025" y="1176902"/>
            <a:ext cx="3667774" cy="30712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/>
              <a:t>.gitignore:</a:t>
            </a:r>
          </a:p>
          <a:p>
            <a:pPr marL="0" lvl="0" indent="0"/>
            <a:r>
              <a:rPr lang="en-US"/>
              <a:t>	.expo</a:t>
            </a:r>
          </a:p>
          <a:p>
            <a:pPr marL="0" lvl="0" indent="0"/>
            <a:r>
              <a:rPr lang="en-US"/>
              <a:t>	.vscode</a:t>
            </a:r>
          </a:p>
          <a:p>
            <a:pPr marL="0" lvl="0" indent="0"/>
            <a:r>
              <a:rPr lang="en-US">
                <a:solidFill>
                  <a:schemeClr val="bg2">
                    <a:lumMod val="60000"/>
                    <a:lumOff val="40000"/>
                  </a:schemeClr>
                </a:solidFill>
              </a:rPr>
              <a:t>node_modules:</a:t>
            </a:r>
          </a:p>
          <a:p>
            <a:pPr marL="0" lvl="0" indent="0"/>
            <a:r>
              <a:rPr lang="en-US"/>
              <a:t>	</a:t>
            </a:r>
            <a:r>
              <a:rPr lang="en-US">
                <a:solidFill>
                  <a:srgbClr val="92D050"/>
                </a:solidFill>
              </a:rPr>
              <a:t>#Holds the 3rd party lib used</a:t>
            </a:r>
          </a:p>
          <a:p>
            <a:pPr marL="0" lvl="0" indent="0"/>
            <a:r>
              <a:rPr lang="en-US">
                <a:solidFill>
                  <a:schemeClr val="bg2">
                    <a:lumMod val="60000"/>
                    <a:lumOff val="40000"/>
                  </a:schemeClr>
                </a:solidFill>
              </a:rPr>
              <a:t>assets:</a:t>
            </a:r>
          </a:p>
          <a:p>
            <a:pPr marL="0" lvl="0" indent="0"/>
            <a:r>
              <a:rPr lang="en-US"/>
              <a:t>	</a:t>
            </a:r>
            <a:r>
              <a:rPr lang="en-US">
                <a:solidFill>
                  <a:srgbClr val="92D050"/>
                </a:solidFill>
              </a:rPr>
              <a:t>#Holds the assets and resources</a:t>
            </a:r>
          </a:p>
          <a:p>
            <a:pPr marL="0" lvl="0" indent="0"/>
            <a:r>
              <a:rPr lang="en-US">
                <a:solidFill>
                  <a:schemeClr val="bg2">
                    <a:lumMod val="60000"/>
                    <a:lumOff val="40000"/>
                  </a:schemeClr>
                </a:solidFill>
              </a:rPr>
              <a:t>pakage.json:	</a:t>
            </a:r>
          </a:p>
          <a:p>
            <a:pPr marL="0" lvl="0" indent="0"/>
            <a:r>
              <a:rPr lang="en-US"/>
              <a:t>	</a:t>
            </a:r>
            <a:r>
              <a:rPr lang="en-US">
                <a:solidFill>
                  <a:srgbClr val="92D050"/>
                </a:solidFill>
              </a:rPr>
              <a:t>#Declare dependencies and others</a:t>
            </a:r>
          </a:p>
          <a:p>
            <a:pPr marL="0" lvl="0" indent="0"/>
            <a:r>
              <a:rPr lang="en-US">
                <a:solidFill>
                  <a:schemeClr val="bg2">
                    <a:lumMod val="60000"/>
                    <a:lumOff val="40000"/>
                  </a:schemeClr>
                </a:solidFill>
              </a:rPr>
              <a:t>app.json:</a:t>
            </a:r>
          </a:p>
          <a:p>
            <a:pPr marL="0" lvl="0" indent="0"/>
            <a:r>
              <a:rPr lang="en-US"/>
              <a:t>	</a:t>
            </a:r>
            <a:r>
              <a:rPr lang="en-US">
                <a:solidFill>
                  <a:srgbClr val="92D050"/>
                </a:solidFill>
              </a:rPr>
              <a:t>#expo related for display</a:t>
            </a:r>
          </a:p>
          <a:p>
            <a:pPr marL="0" lvl="0" indent="0"/>
            <a:endParaRPr lang="en-US"/>
          </a:p>
          <a:p>
            <a:pPr marL="0" lvl="0" indent="0"/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App.js</a:t>
            </a:r>
            <a:r>
              <a:rPr lang="en-US"/>
              <a:t>:</a:t>
            </a:r>
          </a:p>
          <a:p>
            <a:pPr marL="0" lvl="0" indent="0"/>
            <a:r>
              <a:rPr lang="en-US"/>
              <a:t>	</a:t>
            </a:r>
            <a:r>
              <a:rPr lang="en-US">
                <a:solidFill>
                  <a:srgbClr val="92D050"/>
                </a:solidFill>
              </a:rPr>
              <a:t>#The actual code</a:t>
            </a:r>
            <a:endParaRPr>
              <a:solidFill>
                <a:srgbClr val="92D050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49" y="621240"/>
            <a:ext cx="7314949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>
                <a:solidFill>
                  <a:srgbClr val="FFC000"/>
                </a:solidFill>
              </a:rPr>
              <a:t>Creating React Native Projects&lt; /3 &gt;</a:t>
            </a:r>
            <a:r>
              <a:rPr lang="en-US"/>
              <a:t> </a:t>
            </a:r>
            <a:r>
              <a:rPr lang="en-US">
                <a:solidFill>
                  <a:schemeClr val="accent6"/>
                </a:solidFill>
              </a:rPr>
              <a:t>{</a:t>
            </a:r>
          </a:p>
        </p:txBody>
      </p: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3"/>
                </a:solidFill>
              </a:rPr>
              <a:t>#ReactJS, #JavaScript, #ReactNative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51" name="Google Shape;551;p31"/>
          <p:cNvGrpSpPr/>
          <p:nvPr/>
        </p:nvGrpSpPr>
        <p:grpSpPr>
          <a:xfrm>
            <a:off x="982458" y="1049208"/>
            <a:ext cx="506100" cy="3465023"/>
            <a:chOff x="1084825" y="3203163"/>
            <a:chExt cx="506100" cy="3465023"/>
          </a:xfrm>
        </p:grpSpPr>
        <p:cxnSp>
          <p:nvCxnSpPr>
            <p:cNvPr id="552" name="Google Shape;552;p31"/>
            <p:cNvCxnSpPr>
              <a:cxnSpLocks/>
              <a:endCxn id="553" idx="0"/>
            </p:cNvCxnSpPr>
            <p:nvPr/>
          </p:nvCxnSpPr>
          <p:spPr>
            <a:xfrm>
              <a:off x="1337875" y="3203163"/>
              <a:ext cx="0" cy="2849423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6052586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B762F80-C7B0-4FE7-8C4A-07C43B732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817" y="1385323"/>
            <a:ext cx="28479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61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332549" y="1775113"/>
            <a:ext cx="3306235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r>
              <a:rPr lang="en-US"/>
              <a:t>Learn to understand what is React Native and how it helps in building an app</a:t>
            </a:r>
            <a:r>
              <a:rPr lang="en"/>
              <a:t> &gt;</a:t>
            </a:r>
            <a:endParaRPr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React Native Overview</a:t>
            </a:r>
            <a:endParaRPr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r>
              <a:rPr lang="en-US"/>
              <a:t>Learn to get start with building an app using basic starting tools</a:t>
            </a:r>
            <a:r>
              <a:rPr lang="en"/>
              <a:t> &gt;</a:t>
            </a:r>
            <a:endParaRPr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Setup</a:t>
            </a:r>
            <a:endParaRPr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r>
              <a:rPr lang="en-US"/>
              <a:t>Some practical exercises and QnA</a:t>
            </a:r>
            <a:r>
              <a:rPr lang="en"/>
              <a:t> &gt;</a:t>
            </a:r>
            <a:endParaRPr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Exercise</a:t>
            </a:r>
            <a:endParaRPr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accent2"/>
                </a:solidFill>
              </a:rPr>
              <a:t>‘Contents’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3"/>
                </a:solidFill>
              </a:rPr>
              <a:t>#ReactJS, #JavaScript, #ReactNative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49" y="621240"/>
            <a:ext cx="7314949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>
                <a:solidFill>
                  <a:srgbClr val="FFC000"/>
                </a:solidFill>
              </a:rPr>
              <a:t>Creating React Native Projects&lt; /3 &gt;</a:t>
            </a:r>
            <a:r>
              <a:rPr lang="en-US"/>
              <a:t> </a:t>
            </a:r>
            <a:r>
              <a:rPr lang="en-US">
                <a:solidFill>
                  <a:schemeClr val="accent6"/>
                </a:solidFill>
              </a:rPr>
              <a:t>{</a:t>
            </a:r>
          </a:p>
        </p:txBody>
      </p: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3"/>
                </a:solidFill>
              </a:rPr>
              <a:t>#ReactJS, #JavaScript, #ReactNative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51" name="Google Shape;551;p31"/>
          <p:cNvGrpSpPr/>
          <p:nvPr/>
        </p:nvGrpSpPr>
        <p:grpSpPr>
          <a:xfrm>
            <a:off x="982458" y="1049208"/>
            <a:ext cx="506100" cy="3465023"/>
            <a:chOff x="1084825" y="3203163"/>
            <a:chExt cx="506100" cy="3465023"/>
          </a:xfrm>
        </p:grpSpPr>
        <p:cxnSp>
          <p:nvCxnSpPr>
            <p:cNvPr id="552" name="Google Shape;552;p31"/>
            <p:cNvCxnSpPr>
              <a:cxnSpLocks/>
              <a:endCxn id="553" idx="0"/>
            </p:cNvCxnSpPr>
            <p:nvPr/>
          </p:nvCxnSpPr>
          <p:spPr>
            <a:xfrm>
              <a:off x="1337875" y="3203163"/>
              <a:ext cx="0" cy="2849423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6052586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60EB771-942F-4624-9DD1-4C59F23B8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568" y="1258132"/>
            <a:ext cx="4233755" cy="324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78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240150" y="1151939"/>
            <a:ext cx="2712838" cy="13789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r>
              <a:rPr lang="en-US"/>
              <a:t>On Android, you can scan the QR code directly, or type in the URL</a:t>
            </a:r>
            <a:r>
              <a:rPr lang="en"/>
              <a:t> &gt;</a:t>
            </a:r>
            <a:endParaRPr/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240150" y="3143326"/>
            <a:ext cx="2712838" cy="13789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r>
              <a:rPr lang="en-US"/>
              <a:t>On IOS, you can scan the QR code using the camera and access the Expo App from there</a:t>
            </a:r>
            <a:r>
              <a:rPr lang="en"/>
              <a:t> &gt;</a:t>
            </a:r>
            <a:endParaRPr/>
          </a:p>
        </p:txBody>
      </p:sp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IOS</a:t>
            </a:r>
            <a:r>
              <a:rPr lang="en">
                <a:solidFill>
                  <a:schemeClr val="accent2"/>
                </a:solidFill>
              </a:rPr>
              <a:t> &lt; /2 &gt;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49" y="621240"/>
            <a:ext cx="5181347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>
                <a:solidFill>
                  <a:srgbClr val="72D9F0"/>
                </a:solidFill>
              </a:rPr>
              <a:t>Android &lt; /2 &gt;</a:t>
            </a:r>
            <a:r>
              <a:rPr lang="en-US"/>
              <a:t> </a:t>
            </a:r>
            <a:r>
              <a:rPr lang="en-US">
                <a:solidFill>
                  <a:schemeClr val="accent6"/>
                </a:solidFill>
              </a:rPr>
              <a:t>{</a:t>
            </a:r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1"/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533" name="Google Shape;533;p31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3"/>
                </a:solidFill>
              </a:rPr>
              <a:t>#ReactJS, #JavaScript, #ReactNative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1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6F29174-51C3-46D9-82EB-DE1A6B1EB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291" y="876639"/>
            <a:ext cx="2475943" cy="27358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43C91AD-AFCD-4D68-9E6A-C5F87C8F81BF}"/>
              </a:ext>
            </a:extLst>
          </p:cNvPr>
          <p:cNvSpPr/>
          <p:nvPr/>
        </p:nvSpPr>
        <p:spPr>
          <a:xfrm>
            <a:off x="6248400" y="3632875"/>
            <a:ext cx="19062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>
                <a:solidFill>
                  <a:schemeClr val="accent6"/>
                </a:solidFill>
              </a:rPr>
              <a:t>Scanning QR code using IOS camera</a:t>
            </a:r>
          </a:p>
        </p:txBody>
      </p:sp>
    </p:spTree>
    <p:extLst>
      <p:ext uri="{BB962C8B-B14F-4D97-AF65-F5344CB8AC3E}">
        <p14:creationId xmlns:p14="http://schemas.microsoft.com/office/powerpoint/2010/main" val="475961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8"/>
          <p:cNvSpPr txBox="1">
            <a:spLocks noGrp="1"/>
          </p:cNvSpPr>
          <p:nvPr>
            <p:ph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Result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>
                <a:solidFill>
                  <a:schemeClr val="lt1"/>
                </a:solidFill>
              </a:rPr>
              <a:t>  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800" name="Google Shape;800;p38"/>
          <p:cNvGrpSpPr/>
          <p:nvPr/>
        </p:nvGrpSpPr>
        <p:grpSpPr>
          <a:xfrm>
            <a:off x="1084825" y="1403975"/>
            <a:ext cx="506100" cy="3200700"/>
            <a:chOff x="1084825" y="1403975"/>
            <a:chExt cx="506100" cy="3200700"/>
          </a:xfrm>
        </p:grpSpPr>
        <p:sp>
          <p:nvSpPr>
            <p:cNvPr id="801" name="Google Shape;801;p38"/>
            <p:cNvSpPr txBox="1"/>
            <p:nvPr/>
          </p:nvSpPr>
          <p:spPr>
            <a:xfrm>
              <a:off x="1084825" y="3650375"/>
              <a:ext cx="5061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802" name="Google Shape;802;p38"/>
            <p:cNvCxnSpPr/>
            <p:nvPr/>
          </p:nvCxnSpPr>
          <p:spPr>
            <a:xfrm>
              <a:off x="1337875" y="1403975"/>
              <a:ext cx="0" cy="22551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07" name="Google Shape;807;p3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3"/>
                </a:solidFill>
              </a:rPr>
              <a:t>#ReactJS, #JavaScript, #ReactNative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08" name="Google Shape;808;p3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09" name="Google Shape;809;p3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43FE0C-5B37-4F00-B25F-C7A4AF293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581" y="661900"/>
            <a:ext cx="1718888" cy="38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19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if you don't have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‘</a:t>
            </a:r>
            <a:r>
              <a:rPr lang="en-US">
                <a:solidFill>
                  <a:schemeClr val="accent2"/>
                </a:solidFill>
              </a:rPr>
              <a:t>a real device?</a:t>
            </a:r>
            <a:r>
              <a:rPr lang="en">
                <a:solidFill>
                  <a:schemeClr val="accent2"/>
                </a:solidFill>
              </a:rPr>
              <a:t>’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1630375" y="126147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Step 01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2888874" y="1261449"/>
            <a:ext cx="6102719" cy="664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Install a Emulator: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Download Android Studio or Xcode (only available for IOS) for IOS emulator</a:t>
            </a:r>
          </a:p>
        </p:txBody>
      </p:sp>
      <p:sp>
        <p:nvSpPr>
          <p:cNvPr id="638" name="Google Shape;638;p34"/>
          <p:cNvSpPr txBox="1"/>
          <p:nvPr/>
        </p:nvSpPr>
        <p:spPr>
          <a:xfrm>
            <a:off x="2068425" y="19840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Step 02</a:t>
            </a:r>
            <a:endParaRPr sz="20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9" name="Google Shape;639;p34"/>
          <p:cNvSpPr txBox="1"/>
          <p:nvPr/>
        </p:nvSpPr>
        <p:spPr>
          <a:xfrm>
            <a:off x="3326925" y="1984008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Set up your Emulator (Android/IOS)</a:t>
            </a:r>
          </a:p>
        </p:txBody>
      </p:sp>
      <p:sp>
        <p:nvSpPr>
          <p:cNvPr id="640" name="Google Shape;640;p34"/>
          <p:cNvSpPr txBox="1"/>
          <p:nvPr/>
        </p:nvSpPr>
        <p:spPr>
          <a:xfrm>
            <a:off x="2505725" y="270655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Step 03</a:t>
            </a:r>
            <a:endParaRPr sz="2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1" name="Google Shape;641;p34"/>
          <p:cNvSpPr txBox="1"/>
          <p:nvPr/>
        </p:nvSpPr>
        <p:spPr>
          <a:xfrm>
            <a:off x="3764225" y="2706567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Start your project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2" name="Google Shape;642;p34"/>
          <p:cNvSpPr txBox="1"/>
          <p:nvPr/>
        </p:nvSpPr>
        <p:spPr>
          <a:xfrm>
            <a:off x="2924775" y="342912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Step 04</a:t>
            </a:r>
            <a:endParaRPr sz="200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4183275" y="342912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Select IOS or Android in Expo CLI</a:t>
            </a: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3"/>
                </a:solidFill>
              </a:rPr>
              <a:t>#ReactJS, #JavaScript, #ReactNative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stCxn id="649" idx="2"/>
            <a:endCxn id="636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2" name="Google Shape;652;p34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4" name="Google Shape;654;p34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614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03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>
                <a:solidFill>
                  <a:schemeClr val="accent6"/>
                </a:solidFill>
              </a:rPr>
              <a:t>[</a:t>
            </a:r>
            <a:r>
              <a:rPr lang="en-US">
                <a:solidFill>
                  <a:srgbClr val="72D9F0"/>
                </a:solidFill>
              </a:rPr>
              <a:t>Practical Exercise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5038837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/>
              <a:t>&lt; Some practical exercises and QnA &gt;</a:t>
            </a:r>
            <a:endParaRPr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3"/>
                </a:solidFill>
              </a:rPr>
              <a:t>#ReactJS, #JavaScript, #ReactNative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700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7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-US">
                <a:solidFill>
                  <a:schemeClr val="accent3"/>
                </a:solidFill>
              </a:rPr>
              <a:t>Successfully install expo CLI, create a new project</a:t>
            </a:r>
          </a:p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-US">
                <a:solidFill>
                  <a:schemeClr val="accent3"/>
                </a:solidFill>
              </a:rPr>
              <a:t>Start the project</a:t>
            </a:r>
          </a:p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-US">
                <a:solidFill>
                  <a:schemeClr val="accent3"/>
                </a:solidFill>
              </a:rPr>
              <a:t>Access the App from your phone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783" name="Google Shape;783;p3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>
                <a:solidFill>
                  <a:srgbClr val="72D9F0"/>
                </a:solidFill>
              </a:rPr>
              <a:t>Practical Exercise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784" name="Google Shape;784;p37"/>
          <p:cNvSpPr txBox="1">
            <a:spLocks noGrp="1"/>
          </p:cNvSpPr>
          <p:nvPr>
            <p:ph type="title" idx="2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/1 &gt;</a:t>
            </a:r>
            <a:endParaRPr/>
          </a:p>
        </p:txBody>
      </p:sp>
      <p:sp>
        <p:nvSpPr>
          <p:cNvPr id="785" name="Google Shape;785;p37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">
                <a:solidFill>
                  <a:schemeClr val="accent3"/>
                </a:solidFill>
              </a:rPr>
              <a:t>Modify the App</a:t>
            </a:r>
          </a:p>
        </p:txBody>
      </p:sp>
      <p:sp>
        <p:nvSpPr>
          <p:cNvPr id="786" name="Google Shape;786;p37"/>
          <p:cNvSpPr txBox="1">
            <a:spLocks noGrp="1"/>
          </p:cNvSpPr>
          <p:nvPr>
            <p:ph type="title" idx="4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/2 &gt;</a:t>
            </a:r>
            <a:endParaRPr/>
          </a:p>
        </p:txBody>
      </p:sp>
      <p:sp>
        <p:nvSpPr>
          <p:cNvPr id="787" name="Google Shape;787;p37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r>
              <a:rPr lang="en-US"/>
              <a:t>Create your first project and test out the App.js</a:t>
            </a:r>
            <a:r>
              <a:rPr lang="en"/>
              <a:t> &gt;</a:t>
            </a:r>
            <a:endParaRPr/>
          </a:p>
        </p:txBody>
      </p:sp>
      <p:sp>
        <p:nvSpPr>
          <p:cNvPr id="788" name="Google Shape;788;p37"/>
          <p:cNvSpPr txBox="1">
            <a:spLocks noGrp="1"/>
          </p:cNvSpPr>
          <p:nvPr>
            <p:ph type="subTitle" idx="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3"/>
                </a:solidFill>
              </a:rPr>
              <a:t>#ReactJS, #JavaScript, #ReactNative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89" name="Google Shape;789;p37"/>
          <p:cNvSpPr txBox="1">
            <a:spLocks noGrp="1"/>
          </p:cNvSpPr>
          <p:nvPr>
            <p:ph type="subTitle" idx="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90" name="Google Shape;790;p37"/>
          <p:cNvSpPr txBox="1">
            <a:spLocks noGrp="1"/>
          </p:cNvSpPr>
          <p:nvPr>
            <p:ph type="subTitle" idx="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791" name="Google Shape;791;p37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92" name="Google Shape;792;p3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93" name="Google Shape;793;p37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408700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48"/>
          <p:cNvSpPr txBox="1">
            <a:spLocks noGrp="1"/>
          </p:cNvSpPr>
          <p:nvPr>
            <p:ph type="title"/>
          </p:nvPr>
        </p:nvSpPr>
        <p:spPr>
          <a:xfrm>
            <a:off x="1121875" y="666750"/>
            <a:ext cx="28911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>
                <a:solidFill>
                  <a:srgbClr val="72D9F0"/>
                </a:solidFill>
              </a:rPr>
              <a:t>Practical Exercise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23" name="Google Shape;2523;p48"/>
          <p:cNvSpPr txBox="1">
            <a:spLocks noGrp="1"/>
          </p:cNvSpPr>
          <p:nvPr>
            <p:ph type="subTitle" idx="1"/>
          </p:nvPr>
        </p:nvSpPr>
        <p:spPr>
          <a:xfrm>
            <a:off x="1541772" y="2166189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800"/>
              <a:t>import { StatusBar } from 'expo-status-bar';</a:t>
            </a:r>
          </a:p>
          <a:p>
            <a:r>
              <a:rPr lang="en-US" sz="800"/>
              <a:t>import { StyleSheet, Text, View, Image } from 'react-native';</a:t>
            </a:r>
          </a:p>
          <a:p>
            <a:br>
              <a:rPr lang="en-US" sz="800"/>
            </a:br>
            <a:r>
              <a:rPr lang="en-US" sz="800"/>
              <a:t>const CatApp = () =&gt; {</a:t>
            </a:r>
          </a:p>
          <a:p>
            <a:r>
              <a:rPr lang="en-US" sz="800"/>
              <a:t>  return (</a:t>
            </a:r>
          </a:p>
          <a:p>
            <a:r>
              <a:rPr lang="en-US" sz="800"/>
              <a:t>    &lt;View style={styles.container}&gt;</a:t>
            </a:r>
          </a:p>
          <a:p>
            <a:r>
              <a:rPr lang="en-US" sz="800"/>
              <a:t>      &lt;Image</a:t>
            </a:r>
          </a:p>
          <a:p>
            <a:r>
              <a:rPr lang="en-US" sz="800"/>
              <a:t>        source={{</a:t>
            </a:r>
          </a:p>
          <a:p>
            <a:r>
              <a:rPr lang="en-US" sz="800"/>
              <a:t>          uri: 'https://reactnative.dev/docs/assets/p_cat1.png',</a:t>
            </a:r>
          </a:p>
          <a:p>
            <a:r>
              <a:rPr lang="en-US" sz="800"/>
              <a:t>        }}</a:t>
            </a:r>
          </a:p>
          <a:p>
            <a:r>
              <a:rPr lang="en-US" sz="800"/>
              <a:t>        style={{width: 200, height: 200}}</a:t>
            </a:r>
          </a:p>
          <a:p>
            <a:r>
              <a:rPr lang="en-US" sz="800"/>
              <a:t>      /&gt;</a:t>
            </a:r>
          </a:p>
          <a:p>
            <a:r>
              <a:rPr lang="en-US" sz="800"/>
              <a:t>      &lt;Text&gt;Hello, I am your cat!&lt;/Text&gt;</a:t>
            </a:r>
          </a:p>
          <a:p>
            <a:r>
              <a:rPr lang="en-US" sz="800"/>
              <a:t>    &lt;/View&gt;</a:t>
            </a:r>
          </a:p>
          <a:p>
            <a:r>
              <a:rPr lang="en-US" sz="800"/>
              <a:t>  );</a:t>
            </a:r>
          </a:p>
          <a:p>
            <a:r>
              <a:rPr lang="en-US" sz="800"/>
              <a:t>};</a:t>
            </a:r>
          </a:p>
          <a:p>
            <a:br>
              <a:rPr lang="en-US" sz="800"/>
            </a:br>
            <a:r>
              <a:rPr lang="en-US" sz="800"/>
              <a:t>export default CatApp;</a:t>
            </a:r>
          </a:p>
          <a:p>
            <a:br>
              <a:rPr lang="en-US" sz="800"/>
            </a:br>
            <a:r>
              <a:rPr lang="en-US" sz="800"/>
              <a:t>const styles = StyleSheet.create({</a:t>
            </a:r>
          </a:p>
          <a:p>
            <a:r>
              <a:rPr lang="en-US" sz="800"/>
              <a:t>  container: {</a:t>
            </a:r>
          </a:p>
          <a:p>
            <a:r>
              <a:rPr lang="en-US" sz="800"/>
              <a:t>    flex: 1,</a:t>
            </a:r>
          </a:p>
          <a:p>
            <a:r>
              <a:rPr lang="en-US" sz="800"/>
              <a:t>    backgroundColor: '#fff',</a:t>
            </a:r>
          </a:p>
          <a:p>
            <a:r>
              <a:rPr lang="en-US" sz="800"/>
              <a:t>    alignItems: 'center',</a:t>
            </a:r>
          </a:p>
          <a:p>
            <a:r>
              <a:rPr lang="en-US" sz="800"/>
              <a:t>    justifyContent: 'center',</a:t>
            </a:r>
          </a:p>
          <a:p>
            <a:r>
              <a:rPr lang="en-US" sz="800"/>
              <a:t>  },</a:t>
            </a:r>
          </a:p>
          <a:p>
            <a:r>
              <a:rPr lang="en-US" sz="800"/>
              <a:t>});</a:t>
            </a:r>
          </a:p>
          <a:p>
            <a:br>
              <a:rPr lang="en-US" sz="800"/>
            </a:br>
            <a:endParaRPr lang="en-US" sz="800"/>
          </a:p>
        </p:txBody>
      </p:sp>
      <p:sp>
        <p:nvSpPr>
          <p:cNvPr id="2524" name="Google Shape;2524;p4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3"/>
                </a:solidFill>
              </a:rPr>
              <a:t>#ReactJS, #JavaScript, #ReactNative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25" name="Google Shape;2525;p4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527" name="Google Shape;2527;p48"/>
          <p:cNvGrpSpPr/>
          <p:nvPr/>
        </p:nvGrpSpPr>
        <p:grpSpPr>
          <a:xfrm>
            <a:off x="1084825" y="1200150"/>
            <a:ext cx="506100" cy="3369875"/>
            <a:chOff x="1084825" y="1200150"/>
            <a:chExt cx="506100" cy="3369875"/>
          </a:xfrm>
        </p:grpSpPr>
        <p:sp>
          <p:nvSpPr>
            <p:cNvPr id="2528" name="Google Shape;2528;p4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29" name="Google Shape;2529;p48"/>
            <p:cNvCxnSpPr>
              <a:cxnSpLocks/>
            </p:cNvCxnSpPr>
            <p:nvPr/>
          </p:nvCxnSpPr>
          <p:spPr>
            <a:xfrm>
              <a:off x="1337875" y="1200150"/>
              <a:ext cx="0" cy="273345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30" name="Google Shape;2530;p4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531" name="Google Shape;2531;p48"/>
          <p:cNvGrpSpPr/>
          <p:nvPr/>
        </p:nvGrpSpPr>
        <p:grpSpPr>
          <a:xfrm>
            <a:off x="4551958" y="788986"/>
            <a:ext cx="4454115" cy="3594952"/>
            <a:chOff x="4994678" y="1173377"/>
            <a:chExt cx="3439196" cy="2775803"/>
          </a:xfrm>
        </p:grpSpPr>
        <p:grpSp>
          <p:nvGrpSpPr>
            <p:cNvPr id="2532" name="Google Shape;2532;p48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2533" name="Google Shape;2533;p48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2534" name="Google Shape;2534;p48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2535" name="Google Shape;2535;p48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2536" name="Google Shape;2536;p48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2537" name="Google Shape;2537;p48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2538" name="Google Shape;2538;p48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2539" name="Google Shape;2539;p48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B189FEB-6C37-406E-80C4-49BCB4578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092" y="884009"/>
            <a:ext cx="1378798" cy="30639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AC3AF9-ACF0-43D6-8664-BC37DDD2B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6393" y="884009"/>
            <a:ext cx="1378798" cy="30639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05BECE-70E5-4329-944F-894DA0F74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6825" y="884759"/>
            <a:ext cx="1378798" cy="3063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28504B-A978-4C04-8AF0-A1F823CF53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422" y="1185923"/>
            <a:ext cx="3302505" cy="33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17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Google Shape;2544;p49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Thanks;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545" name="Google Shape;2545;p49"/>
          <p:cNvSpPr txBox="1">
            <a:spLocks noGrp="1"/>
          </p:cNvSpPr>
          <p:nvPr>
            <p:ph type="subTitle" idx="1"/>
          </p:nvPr>
        </p:nvSpPr>
        <p:spPr>
          <a:xfrm>
            <a:off x="2064825" y="1695725"/>
            <a:ext cx="3720600" cy="1009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1801040020@</a:t>
            </a:r>
            <a:r>
              <a:rPr lang="en-US">
                <a:solidFill>
                  <a:schemeClr val="accent3"/>
                </a:solidFill>
              </a:rPr>
              <a:t>s.hanu.edu.vn</a:t>
            </a:r>
            <a:endParaRPr>
              <a:solidFill>
                <a:schemeClr val="accent3"/>
              </a:solidFill>
            </a:endParaRPr>
          </a:p>
          <a:p>
            <a:pPr marL="0" lvl="0" indent="0"/>
            <a:r>
              <a:rPr lang="en-US">
                <a:solidFill>
                  <a:schemeClr val="accent3"/>
                </a:solidFill>
              </a:rPr>
              <a:t>1801040027@s.hanu.edu.vn</a:t>
            </a:r>
          </a:p>
          <a:p>
            <a:pPr marL="0" indent="0"/>
            <a:r>
              <a:rPr lang="en-US">
                <a:solidFill>
                  <a:schemeClr val="accent3"/>
                </a:solidFill>
              </a:rPr>
              <a:t>1801040036@s.hanu.edu.vn</a:t>
            </a:r>
          </a:p>
          <a:p>
            <a:pPr marL="0" indent="0"/>
            <a:r>
              <a:rPr lang="en-US">
                <a:solidFill>
                  <a:schemeClr val="accent3"/>
                </a:solidFill>
              </a:rPr>
              <a:t>1801040218@s.hanu.edu.vn</a:t>
            </a:r>
          </a:p>
          <a:p>
            <a:pPr marL="0" indent="0"/>
            <a:r>
              <a:rPr lang="en-US">
                <a:solidFill>
                  <a:schemeClr val="accent3"/>
                </a:solidFill>
              </a:rPr>
              <a:t>1901040011@s.hanu.edu.vn</a:t>
            </a:r>
          </a:p>
        </p:txBody>
      </p:sp>
      <p:sp>
        <p:nvSpPr>
          <p:cNvPr id="2546" name="Google Shape;2546;p49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‘Do you have any questions?’</a:t>
            </a:r>
            <a:endParaRPr/>
          </a:p>
        </p:txBody>
      </p:sp>
      <p:grpSp>
        <p:nvGrpSpPr>
          <p:cNvPr id="2548" name="Google Shape;2548;p49"/>
          <p:cNvGrpSpPr/>
          <p:nvPr/>
        </p:nvGrpSpPr>
        <p:grpSpPr>
          <a:xfrm>
            <a:off x="2590800" y="2853896"/>
            <a:ext cx="375421" cy="353610"/>
            <a:chOff x="4248762" y="2749595"/>
            <a:chExt cx="375421" cy="353610"/>
          </a:xfrm>
        </p:grpSpPr>
        <p:sp>
          <p:nvSpPr>
            <p:cNvPr id="2549" name="Google Shape;2549;p49"/>
            <p:cNvSpPr/>
            <p:nvPr/>
          </p:nvSpPr>
          <p:spPr>
            <a:xfrm>
              <a:off x="4262244" y="2755191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9" y="1"/>
                    <a:pt x="0" y="2945"/>
                    <a:pt x="0" y="6580"/>
                  </a:cubicBezTo>
                  <a:cubicBezTo>
                    <a:pt x="0" y="10211"/>
                    <a:pt x="2949" y="13156"/>
                    <a:pt x="6580" y="13156"/>
                  </a:cubicBezTo>
                  <a:cubicBezTo>
                    <a:pt x="10214" y="13156"/>
                    <a:pt x="13159" y="10211"/>
                    <a:pt x="13159" y="6580"/>
                  </a:cubicBezTo>
                  <a:cubicBezTo>
                    <a:pt x="13159" y="2945"/>
                    <a:pt x="10214" y="1"/>
                    <a:pt x="6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9"/>
            <p:cNvSpPr/>
            <p:nvPr/>
          </p:nvSpPr>
          <p:spPr>
            <a:xfrm>
              <a:off x="4321847" y="2829656"/>
              <a:ext cx="186123" cy="267953"/>
            </a:xfrm>
            <a:custGeom>
              <a:avLst/>
              <a:gdLst/>
              <a:ahLst/>
              <a:cxnLst/>
              <a:rect l="l" t="t" r="r" b="b"/>
              <a:pathLst>
                <a:path w="7151" h="10295" extrusionOk="0">
                  <a:moveTo>
                    <a:pt x="6007" y="0"/>
                  </a:moveTo>
                  <a:cubicBezTo>
                    <a:pt x="3952" y="0"/>
                    <a:pt x="2003" y="1664"/>
                    <a:pt x="2003" y="3719"/>
                  </a:cubicBezTo>
                  <a:lnTo>
                    <a:pt x="2003" y="4008"/>
                  </a:lnTo>
                  <a:lnTo>
                    <a:pt x="1" y="4008"/>
                  </a:lnTo>
                  <a:lnTo>
                    <a:pt x="1" y="6010"/>
                  </a:lnTo>
                  <a:lnTo>
                    <a:pt x="2003" y="6010"/>
                  </a:lnTo>
                  <a:lnTo>
                    <a:pt x="2003" y="9894"/>
                  </a:lnTo>
                  <a:cubicBezTo>
                    <a:pt x="2643" y="10133"/>
                    <a:pt x="3318" y="10267"/>
                    <a:pt x="4005" y="10295"/>
                  </a:cubicBezTo>
                  <a:lnTo>
                    <a:pt x="4005" y="6010"/>
                  </a:lnTo>
                  <a:lnTo>
                    <a:pt x="7150" y="6010"/>
                  </a:lnTo>
                  <a:lnTo>
                    <a:pt x="7150" y="4008"/>
                  </a:lnTo>
                  <a:lnTo>
                    <a:pt x="4005" y="4008"/>
                  </a:lnTo>
                  <a:lnTo>
                    <a:pt x="4005" y="3719"/>
                  </a:lnTo>
                  <a:cubicBezTo>
                    <a:pt x="4005" y="2614"/>
                    <a:pt x="4898" y="2006"/>
                    <a:pt x="6007" y="2006"/>
                  </a:cubicBezTo>
                  <a:lnTo>
                    <a:pt x="7150" y="200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9"/>
            <p:cNvSpPr/>
            <p:nvPr/>
          </p:nvSpPr>
          <p:spPr>
            <a:xfrm>
              <a:off x="4248762" y="2749595"/>
              <a:ext cx="375421" cy="353610"/>
            </a:xfrm>
            <a:custGeom>
              <a:avLst/>
              <a:gdLst/>
              <a:ahLst/>
              <a:cxnLst/>
              <a:rect l="l" t="t" r="r" b="b"/>
              <a:pathLst>
                <a:path w="14424" h="13586" extrusionOk="0">
                  <a:moveTo>
                    <a:pt x="7101" y="0"/>
                  </a:moveTo>
                  <a:cubicBezTo>
                    <a:pt x="6858" y="0"/>
                    <a:pt x="6614" y="13"/>
                    <a:pt x="6369" y="40"/>
                  </a:cubicBezTo>
                  <a:cubicBezTo>
                    <a:pt x="4325" y="261"/>
                    <a:pt x="2488" y="1394"/>
                    <a:pt x="1380" y="3125"/>
                  </a:cubicBezTo>
                  <a:cubicBezTo>
                    <a:pt x="268" y="4856"/>
                    <a:pt x="1" y="6996"/>
                    <a:pt x="655" y="8948"/>
                  </a:cubicBezTo>
                  <a:cubicBezTo>
                    <a:pt x="1306" y="10898"/>
                    <a:pt x="2809" y="12446"/>
                    <a:pt x="4737" y="13163"/>
                  </a:cubicBezTo>
                  <a:cubicBezTo>
                    <a:pt x="4761" y="13172"/>
                    <a:pt x="4785" y="13176"/>
                    <a:pt x="4810" y="13176"/>
                  </a:cubicBezTo>
                  <a:cubicBezTo>
                    <a:pt x="4875" y="13176"/>
                    <a:pt x="4938" y="13146"/>
                    <a:pt x="4979" y="13090"/>
                  </a:cubicBezTo>
                  <a:cubicBezTo>
                    <a:pt x="5011" y="13051"/>
                    <a:pt x="5025" y="13005"/>
                    <a:pt x="5025" y="12956"/>
                  </a:cubicBezTo>
                  <a:lnTo>
                    <a:pt x="5025" y="9078"/>
                  </a:lnTo>
                  <a:cubicBezTo>
                    <a:pt x="5025" y="8962"/>
                    <a:pt x="4930" y="8864"/>
                    <a:pt x="4811" y="8864"/>
                  </a:cubicBezTo>
                  <a:lnTo>
                    <a:pt x="3023" y="8864"/>
                  </a:lnTo>
                  <a:lnTo>
                    <a:pt x="3023" y="7291"/>
                  </a:lnTo>
                  <a:lnTo>
                    <a:pt x="4811" y="7291"/>
                  </a:lnTo>
                  <a:cubicBezTo>
                    <a:pt x="4927" y="7291"/>
                    <a:pt x="5025" y="7196"/>
                    <a:pt x="5025" y="7076"/>
                  </a:cubicBezTo>
                  <a:lnTo>
                    <a:pt x="5025" y="6791"/>
                  </a:lnTo>
                  <a:cubicBezTo>
                    <a:pt x="5025" y="4923"/>
                    <a:pt x="6795" y="3287"/>
                    <a:pt x="8815" y="3287"/>
                  </a:cubicBezTo>
                  <a:lnTo>
                    <a:pt x="9743" y="3287"/>
                  </a:lnTo>
                  <a:lnTo>
                    <a:pt x="9743" y="4860"/>
                  </a:lnTo>
                  <a:lnTo>
                    <a:pt x="8815" y="4860"/>
                  </a:lnTo>
                  <a:cubicBezTo>
                    <a:pt x="8209" y="4860"/>
                    <a:pt x="7657" y="5036"/>
                    <a:pt x="7263" y="5352"/>
                  </a:cubicBezTo>
                  <a:cubicBezTo>
                    <a:pt x="6827" y="5704"/>
                    <a:pt x="6598" y="6200"/>
                    <a:pt x="6598" y="6791"/>
                  </a:cubicBezTo>
                  <a:lnTo>
                    <a:pt x="6598" y="7076"/>
                  </a:lnTo>
                  <a:cubicBezTo>
                    <a:pt x="6598" y="7196"/>
                    <a:pt x="6693" y="7291"/>
                    <a:pt x="6813" y="7291"/>
                  </a:cubicBezTo>
                  <a:lnTo>
                    <a:pt x="7657" y="7291"/>
                  </a:lnTo>
                  <a:cubicBezTo>
                    <a:pt x="7777" y="7291"/>
                    <a:pt x="7872" y="7196"/>
                    <a:pt x="7872" y="7076"/>
                  </a:cubicBezTo>
                  <a:cubicBezTo>
                    <a:pt x="7872" y="6960"/>
                    <a:pt x="7777" y="6862"/>
                    <a:pt x="7657" y="6862"/>
                  </a:cubicBezTo>
                  <a:lnTo>
                    <a:pt x="7027" y="6862"/>
                  </a:lnTo>
                  <a:lnTo>
                    <a:pt x="7027" y="6791"/>
                  </a:lnTo>
                  <a:cubicBezTo>
                    <a:pt x="7027" y="5683"/>
                    <a:pt x="7988" y="5289"/>
                    <a:pt x="8815" y="5289"/>
                  </a:cubicBezTo>
                  <a:lnTo>
                    <a:pt x="9958" y="5289"/>
                  </a:lnTo>
                  <a:cubicBezTo>
                    <a:pt x="10074" y="5289"/>
                    <a:pt x="10173" y="5194"/>
                    <a:pt x="10173" y="5074"/>
                  </a:cubicBezTo>
                  <a:lnTo>
                    <a:pt x="10173" y="3072"/>
                  </a:lnTo>
                  <a:cubicBezTo>
                    <a:pt x="10173" y="2953"/>
                    <a:pt x="10074" y="2858"/>
                    <a:pt x="9958" y="2858"/>
                  </a:cubicBezTo>
                  <a:lnTo>
                    <a:pt x="8815" y="2858"/>
                  </a:lnTo>
                  <a:cubicBezTo>
                    <a:pt x="7766" y="2858"/>
                    <a:pt x="6704" y="3277"/>
                    <a:pt x="5898" y="4001"/>
                  </a:cubicBezTo>
                  <a:cubicBezTo>
                    <a:pt x="5057" y="4761"/>
                    <a:pt x="4596" y="5750"/>
                    <a:pt x="4596" y="6791"/>
                  </a:cubicBezTo>
                  <a:lnTo>
                    <a:pt x="4596" y="6862"/>
                  </a:lnTo>
                  <a:lnTo>
                    <a:pt x="2809" y="6862"/>
                  </a:lnTo>
                  <a:cubicBezTo>
                    <a:pt x="2689" y="6862"/>
                    <a:pt x="2594" y="6957"/>
                    <a:pt x="2594" y="7076"/>
                  </a:cubicBezTo>
                  <a:lnTo>
                    <a:pt x="2594" y="9078"/>
                  </a:lnTo>
                  <a:cubicBezTo>
                    <a:pt x="2594" y="9198"/>
                    <a:pt x="2689" y="9293"/>
                    <a:pt x="2809" y="9293"/>
                  </a:cubicBezTo>
                  <a:lnTo>
                    <a:pt x="4596" y="9293"/>
                  </a:lnTo>
                  <a:lnTo>
                    <a:pt x="4596" y="12643"/>
                  </a:lnTo>
                  <a:cubicBezTo>
                    <a:pt x="2256" y="11636"/>
                    <a:pt x="740" y="9335"/>
                    <a:pt x="733" y="6791"/>
                  </a:cubicBezTo>
                  <a:cubicBezTo>
                    <a:pt x="733" y="3280"/>
                    <a:pt x="3590" y="427"/>
                    <a:pt x="7098" y="427"/>
                  </a:cubicBezTo>
                  <a:cubicBezTo>
                    <a:pt x="10606" y="427"/>
                    <a:pt x="13459" y="3287"/>
                    <a:pt x="13459" y="6791"/>
                  </a:cubicBezTo>
                  <a:cubicBezTo>
                    <a:pt x="13459" y="10296"/>
                    <a:pt x="10606" y="13153"/>
                    <a:pt x="7098" y="13153"/>
                  </a:cubicBezTo>
                  <a:lnTo>
                    <a:pt x="7024" y="13153"/>
                  </a:lnTo>
                  <a:lnTo>
                    <a:pt x="7024" y="9297"/>
                  </a:lnTo>
                  <a:lnTo>
                    <a:pt x="9958" y="9297"/>
                  </a:lnTo>
                  <a:cubicBezTo>
                    <a:pt x="10074" y="9297"/>
                    <a:pt x="10173" y="9202"/>
                    <a:pt x="10173" y="9082"/>
                  </a:cubicBezTo>
                  <a:lnTo>
                    <a:pt x="10173" y="7080"/>
                  </a:lnTo>
                  <a:cubicBezTo>
                    <a:pt x="10173" y="6960"/>
                    <a:pt x="10074" y="6865"/>
                    <a:pt x="9958" y="6865"/>
                  </a:cubicBezTo>
                  <a:lnTo>
                    <a:pt x="8702" y="6865"/>
                  </a:lnTo>
                  <a:cubicBezTo>
                    <a:pt x="8582" y="6865"/>
                    <a:pt x="8487" y="6960"/>
                    <a:pt x="8487" y="7080"/>
                  </a:cubicBezTo>
                  <a:cubicBezTo>
                    <a:pt x="8487" y="7200"/>
                    <a:pt x="8582" y="7295"/>
                    <a:pt x="8702" y="7295"/>
                  </a:cubicBezTo>
                  <a:lnTo>
                    <a:pt x="9743" y="7295"/>
                  </a:lnTo>
                  <a:lnTo>
                    <a:pt x="9743" y="8867"/>
                  </a:lnTo>
                  <a:lnTo>
                    <a:pt x="6809" y="8867"/>
                  </a:lnTo>
                  <a:cubicBezTo>
                    <a:pt x="6693" y="8867"/>
                    <a:pt x="6594" y="8962"/>
                    <a:pt x="6594" y="9082"/>
                  </a:cubicBezTo>
                  <a:lnTo>
                    <a:pt x="6594" y="13367"/>
                  </a:lnTo>
                  <a:cubicBezTo>
                    <a:pt x="6594" y="13480"/>
                    <a:pt x="6686" y="13575"/>
                    <a:pt x="6802" y="13582"/>
                  </a:cubicBezTo>
                  <a:cubicBezTo>
                    <a:pt x="6908" y="13586"/>
                    <a:pt x="7003" y="13586"/>
                    <a:pt x="7098" y="13586"/>
                  </a:cubicBezTo>
                  <a:cubicBezTo>
                    <a:pt x="9842" y="13586"/>
                    <a:pt x="12319" y="11932"/>
                    <a:pt x="13371" y="9395"/>
                  </a:cubicBezTo>
                  <a:cubicBezTo>
                    <a:pt x="14423" y="6855"/>
                    <a:pt x="13843" y="3935"/>
                    <a:pt x="11900" y="1992"/>
                  </a:cubicBezTo>
                  <a:cubicBezTo>
                    <a:pt x="10621" y="710"/>
                    <a:pt x="8891" y="0"/>
                    <a:pt x="71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2" name="Google Shape;2552;p49"/>
          <p:cNvGrpSpPr/>
          <p:nvPr/>
        </p:nvGrpSpPr>
        <p:grpSpPr>
          <a:xfrm>
            <a:off x="3660781" y="2853897"/>
            <a:ext cx="372558" cy="353610"/>
            <a:chOff x="5318743" y="2749597"/>
            <a:chExt cx="372558" cy="353610"/>
          </a:xfrm>
        </p:grpSpPr>
        <p:sp>
          <p:nvSpPr>
            <p:cNvPr id="2553" name="Google Shape;2553;p49"/>
            <p:cNvSpPr/>
            <p:nvPr/>
          </p:nvSpPr>
          <p:spPr>
            <a:xfrm>
              <a:off x="5343105" y="2755166"/>
              <a:ext cx="342418" cy="342418"/>
            </a:xfrm>
            <a:custGeom>
              <a:avLst/>
              <a:gdLst/>
              <a:ahLst/>
              <a:cxnLst/>
              <a:rect l="l" t="t" r="r" b="b"/>
              <a:pathLst>
                <a:path w="13156" h="13156" extrusionOk="0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9"/>
            <p:cNvSpPr/>
            <p:nvPr/>
          </p:nvSpPr>
          <p:spPr>
            <a:xfrm>
              <a:off x="5404556" y="2816617"/>
              <a:ext cx="219620" cy="219620"/>
            </a:xfrm>
            <a:custGeom>
              <a:avLst/>
              <a:gdLst/>
              <a:ahLst/>
              <a:cxnLst/>
              <a:rect l="l" t="t" r="r" b="b"/>
              <a:pathLst>
                <a:path w="8438" h="8438" extrusionOk="0">
                  <a:moveTo>
                    <a:pt x="6654" y="430"/>
                  </a:moveTo>
                  <a:cubicBezTo>
                    <a:pt x="7400" y="430"/>
                    <a:pt x="8005" y="1035"/>
                    <a:pt x="8008" y="1781"/>
                  </a:cubicBezTo>
                  <a:lnTo>
                    <a:pt x="8008" y="6654"/>
                  </a:lnTo>
                  <a:cubicBezTo>
                    <a:pt x="8005" y="7403"/>
                    <a:pt x="7400" y="8005"/>
                    <a:pt x="6654" y="8008"/>
                  </a:cubicBezTo>
                  <a:lnTo>
                    <a:pt x="1781" y="8008"/>
                  </a:lnTo>
                  <a:cubicBezTo>
                    <a:pt x="1035" y="8005"/>
                    <a:pt x="429" y="7403"/>
                    <a:pt x="429" y="6654"/>
                  </a:cubicBezTo>
                  <a:lnTo>
                    <a:pt x="429" y="1781"/>
                  </a:lnTo>
                  <a:cubicBezTo>
                    <a:pt x="429" y="1035"/>
                    <a:pt x="1035" y="430"/>
                    <a:pt x="1781" y="430"/>
                  </a:cubicBezTo>
                  <a:close/>
                  <a:moveTo>
                    <a:pt x="1781" y="0"/>
                  </a:moveTo>
                  <a:cubicBezTo>
                    <a:pt x="795" y="0"/>
                    <a:pt x="0" y="799"/>
                    <a:pt x="0" y="1781"/>
                  </a:cubicBezTo>
                  <a:lnTo>
                    <a:pt x="0" y="6654"/>
                  </a:lnTo>
                  <a:cubicBezTo>
                    <a:pt x="0" y="7639"/>
                    <a:pt x="795" y="8434"/>
                    <a:pt x="1781" y="8438"/>
                  </a:cubicBezTo>
                  <a:lnTo>
                    <a:pt x="6654" y="8438"/>
                  </a:lnTo>
                  <a:cubicBezTo>
                    <a:pt x="7639" y="8434"/>
                    <a:pt x="8434" y="7639"/>
                    <a:pt x="8438" y="6654"/>
                  </a:cubicBezTo>
                  <a:lnTo>
                    <a:pt x="8438" y="1781"/>
                  </a:lnTo>
                  <a:cubicBezTo>
                    <a:pt x="8434" y="799"/>
                    <a:pt x="7639" y="0"/>
                    <a:pt x="6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9"/>
            <p:cNvSpPr/>
            <p:nvPr/>
          </p:nvSpPr>
          <p:spPr>
            <a:xfrm>
              <a:off x="5558951" y="2844441"/>
              <a:ext cx="29775" cy="29880"/>
            </a:xfrm>
            <a:custGeom>
              <a:avLst/>
              <a:gdLst/>
              <a:ahLst/>
              <a:cxnLst/>
              <a:rect l="l" t="t" r="r" b="b"/>
              <a:pathLst>
                <a:path w="1144" h="1148" extrusionOk="0">
                  <a:moveTo>
                    <a:pt x="574" y="1"/>
                  </a:moveTo>
                  <a:cubicBezTo>
                    <a:pt x="257" y="1"/>
                    <a:pt x="0" y="258"/>
                    <a:pt x="0" y="575"/>
                  </a:cubicBezTo>
                  <a:cubicBezTo>
                    <a:pt x="0" y="891"/>
                    <a:pt x="257" y="1148"/>
                    <a:pt x="574" y="1148"/>
                  </a:cubicBezTo>
                  <a:cubicBezTo>
                    <a:pt x="891" y="1148"/>
                    <a:pt x="1144" y="891"/>
                    <a:pt x="1144" y="575"/>
                  </a:cubicBezTo>
                  <a:cubicBezTo>
                    <a:pt x="1144" y="258"/>
                    <a:pt x="891" y="1"/>
                    <a:pt x="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9"/>
            <p:cNvSpPr/>
            <p:nvPr/>
          </p:nvSpPr>
          <p:spPr>
            <a:xfrm>
              <a:off x="5318743" y="2749597"/>
              <a:ext cx="372558" cy="353610"/>
            </a:xfrm>
            <a:custGeom>
              <a:avLst/>
              <a:gdLst/>
              <a:ahLst/>
              <a:cxnLst/>
              <a:rect l="l" t="t" r="r" b="b"/>
              <a:pathLst>
                <a:path w="14314" h="13586" extrusionOk="0">
                  <a:moveTo>
                    <a:pt x="7516" y="429"/>
                  </a:moveTo>
                  <a:cubicBezTo>
                    <a:pt x="11024" y="429"/>
                    <a:pt x="13877" y="3283"/>
                    <a:pt x="13877" y="6794"/>
                  </a:cubicBezTo>
                  <a:cubicBezTo>
                    <a:pt x="13877" y="10302"/>
                    <a:pt x="11024" y="13155"/>
                    <a:pt x="7516" y="13155"/>
                  </a:cubicBezTo>
                  <a:cubicBezTo>
                    <a:pt x="4004" y="13155"/>
                    <a:pt x="1151" y="10302"/>
                    <a:pt x="1151" y="6794"/>
                  </a:cubicBezTo>
                  <a:cubicBezTo>
                    <a:pt x="1151" y="3283"/>
                    <a:pt x="4004" y="429"/>
                    <a:pt x="7516" y="429"/>
                  </a:cubicBezTo>
                  <a:close/>
                  <a:moveTo>
                    <a:pt x="7514" y="1"/>
                  </a:moveTo>
                  <a:cubicBezTo>
                    <a:pt x="6207" y="1"/>
                    <a:pt x="4892" y="377"/>
                    <a:pt x="3741" y="1147"/>
                  </a:cubicBezTo>
                  <a:cubicBezTo>
                    <a:pt x="1045" y="2945"/>
                    <a:pt x="0" y="6400"/>
                    <a:pt x="1239" y="9391"/>
                  </a:cubicBezTo>
                  <a:cubicBezTo>
                    <a:pt x="2307" y="11966"/>
                    <a:pt x="4809" y="13586"/>
                    <a:pt x="7510" y="13586"/>
                  </a:cubicBezTo>
                  <a:cubicBezTo>
                    <a:pt x="7950" y="13586"/>
                    <a:pt x="8394" y="13543"/>
                    <a:pt x="8839" y="13454"/>
                  </a:cubicBezTo>
                  <a:cubicBezTo>
                    <a:pt x="12020" y="12825"/>
                    <a:pt x="14307" y="10035"/>
                    <a:pt x="14307" y="6794"/>
                  </a:cubicBezTo>
                  <a:cubicBezTo>
                    <a:pt x="14314" y="4989"/>
                    <a:pt x="13596" y="3261"/>
                    <a:pt x="12319" y="1991"/>
                  </a:cubicBezTo>
                  <a:cubicBezTo>
                    <a:pt x="11005" y="677"/>
                    <a:pt x="9266" y="1"/>
                    <a:pt x="75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9"/>
            <p:cNvSpPr/>
            <p:nvPr/>
          </p:nvSpPr>
          <p:spPr>
            <a:xfrm>
              <a:off x="5411825" y="2823750"/>
              <a:ext cx="205800" cy="2052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9"/>
            <p:cNvSpPr/>
            <p:nvPr/>
          </p:nvSpPr>
          <p:spPr>
            <a:xfrm>
              <a:off x="5404556" y="2816617"/>
              <a:ext cx="219620" cy="219620"/>
            </a:xfrm>
            <a:custGeom>
              <a:avLst/>
              <a:gdLst/>
              <a:ahLst/>
              <a:cxnLst/>
              <a:rect l="l" t="t" r="r" b="b"/>
              <a:pathLst>
                <a:path w="8438" h="8438" extrusionOk="0">
                  <a:moveTo>
                    <a:pt x="6654" y="430"/>
                  </a:moveTo>
                  <a:cubicBezTo>
                    <a:pt x="7400" y="430"/>
                    <a:pt x="8005" y="1035"/>
                    <a:pt x="8008" y="1781"/>
                  </a:cubicBezTo>
                  <a:lnTo>
                    <a:pt x="8008" y="6654"/>
                  </a:lnTo>
                  <a:cubicBezTo>
                    <a:pt x="8005" y="7403"/>
                    <a:pt x="7400" y="8005"/>
                    <a:pt x="6654" y="8008"/>
                  </a:cubicBezTo>
                  <a:lnTo>
                    <a:pt x="1781" y="8008"/>
                  </a:lnTo>
                  <a:cubicBezTo>
                    <a:pt x="1035" y="8005"/>
                    <a:pt x="429" y="7403"/>
                    <a:pt x="429" y="6654"/>
                  </a:cubicBezTo>
                  <a:lnTo>
                    <a:pt x="429" y="1781"/>
                  </a:lnTo>
                  <a:cubicBezTo>
                    <a:pt x="429" y="1035"/>
                    <a:pt x="1035" y="430"/>
                    <a:pt x="1781" y="430"/>
                  </a:cubicBezTo>
                  <a:close/>
                  <a:moveTo>
                    <a:pt x="1781" y="0"/>
                  </a:moveTo>
                  <a:cubicBezTo>
                    <a:pt x="795" y="0"/>
                    <a:pt x="0" y="799"/>
                    <a:pt x="0" y="1781"/>
                  </a:cubicBezTo>
                  <a:lnTo>
                    <a:pt x="0" y="6654"/>
                  </a:lnTo>
                  <a:cubicBezTo>
                    <a:pt x="0" y="7639"/>
                    <a:pt x="795" y="8434"/>
                    <a:pt x="1781" y="8438"/>
                  </a:cubicBezTo>
                  <a:lnTo>
                    <a:pt x="6654" y="8438"/>
                  </a:lnTo>
                  <a:cubicBezTo>
                    <a:pt x="7639" y="8434"/>
                    <a:pt x="8434" y="7639"/>
                    <a:pt x="8438" y="6654"/>
                  </a:cubicBezTo>
                  <a:lnTo>
                    <a:pt x="8438" y="1781"/>
                  </a:lnTo>
                  <a:cubicBezTo>
                    <a:pt x="8434" y="799"/>
                    <a:pt x="7639" y="0"/>
                    <a:pt x="6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9"/>
            <p:cNvSpPr/>
            <p:nvPr/>
          </p:nvSpPr>
          <p:spPr>
            <a:xfrm>
              <a:off x="5451171" y="2868568"/>
              <a:ext cx="127665" cy="115562"/>
            </a:xfrm>
            <a:custGeom>
              <a:avLst/>
              <a:gdLst/>
              <a:ahLst/>
              <a:cxnLst/>
              <a:rect l="l" t="t" r="r" b="b"/>
              <a:pathLst>
                <a:path w="4905" h="4440" extrusionOk="0">
                  <a:moveTo>
                    <a:pt x="2426" y="0"/>
                  </a:moveTo>
                  <a:cubicBezTo>
                    <a:pt x="1830" y="0"/>
                    <a:pt x="1238" y="240"/>
                    <a:pt x="802" y="703"/>
                  </a:cubicBezTo>
                  <a:cubicBezTo>
                    <a:pt x="42" y="1516"/>
                    <a:pt x="0" y="2768"/>
                    <a:pt x="707" y="3627"/>
                  </a:cubicBezTo>
                  <a:cubicBezTo>
                    <a:pt x="1143" y="4158"/>
                    <a:pt x="1780" y="4440"/>
                    <a:pt x="2426" y="4440"/>
                  </a:cubicBezTo>
                  <a:cubicBezTo>
                    <a:pt x="2828" y="4440"/>
                    <a:pt x="3233" y="4331"/>
                    <a:pt x="3596" y="4105"/>
                  </a:cubicBezTo>
                  <a:cubicBezTo>
                    <a:pt x="3712" y="4032"/>
                    <a:pt x="3730" y="3870"/>
                    <a:pt x="3635" y="3775"/>
                  </a:cubicBezTo>
                  <a:lnTo>
                    <a:pt x="3631" y="3771"/>
                  </a:lnTo>
                  <a:cubicBezTo>
                    <a:pt x="3590" y="3730"/>
                    <a:pt x="3536" y="3708"/>
                    <a:pt x="3481" y="3708"/>
                  </a:cubicBezTo>
                  <a:cubicBezTo>
                    <a:pt x="3442" y="3708"/>
                    <a:pt x="3403" y="3719"/>
                    <a:pt x="3367" y="3743"/>
                  </a:cubicBezTo>
                  <a:cubicBezTo>
                    <a:pt x="3084" y="3916"/>
                    <a:pt x="2756" y="4010"/>
                    <a:pt x="2425" y="4010"/>
                  </a:cubicBezTo>
                  <a:cubicBezTo>
                    <a:pt x="2419" y="4010"/>
                    <a:pt x="2413" y="4010"/>
                    <a:pt x="2407" y="4010"/>
                  </a:cubicBezTo>
                  <a:cubicBezTo>
                    <a:pt x="1605" y="4003"/>
                    <a:pt x="904" y="3462"/>
                    <a:pt x="697" y="2687"/>
                  </a:cubicBezTo>
                  <a:cubicBezTo>
                    <a:pt x="489" y="1913"/>
                    <a:pt x="820" y="1094"/>
                    <a:pt x="1510" y="682"/>
                  </a:cubicBezTo>
                  <a:cubicBezTo>
                    <a:pt x="1793" y="514"/>
                    <a:pt x="2109" y="432"/>
                    <a:pt x="2422" y="432"/>
                  </a:cubicBezTo>
                  <a:cubicBezTo>
                    <a:pt x="2871" y="432"/>
                    <a:pt x="3316" y="600"/>
                    <a:pt x="3659" y="925"/>
                  </a:cubicBezTo>
                  <a:cubicBezTo>
                    <a:pt x="4240" y="1477"/>
                    <a:pt x="4381" y="2350"/>
                    <a:pt x="4008" y="3057"/>
                  </a:cubicBezTo>
                  <a:cubicBezTo>
                    <a:pt x="3962" y="3141"/>
                    <a:pt x="3976" y="3243"/>
                    <a:pt x="4043" y="3310"/>
                  </a:cubicBezTo>
                  <a:lnTo>
                    <a:pt x="4046" y="3314"/>
                  </a:lnTo>
                  <a:cubicBezTo>
                    <a:pt x="4087" y="3355"/>
                    <a:pt x="4141" y="3375"/>
                    <a:pt x="4194" y="3375"/>
                  </a:cubicBezTo>
                  <a:cubicBezTo>
                    <a:pt x="4268" y="3375"/>
                    <a:pt x="4342" y="3336"/>
                    <a:pt x="4381" y="3264"/>
                  </a:cubicBezTo>
                  <a:cubicBezTo>
                    <a:pt x="4905" y="2283"/>
                    <a:pt x="4620" y="1062"/>
                    <a:pt x="3716" y="415"/>
                  </a:cubicBezTo>
                  <a:cubicBezTo>
                    <a:pt x="3327" y="136"/>
                    <a:pt x="2875" y="0"/>
                    <a:pt x="24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9"/>
            <p:cNvSpPr/>
            <p:nvPr/>
          </p:nvSpPr>
          <p:spPr>
            <a:xfrm>
              <a:off x="5558951" y="2844441"/>
              <a:ext cx="29775" cy="29880"/>
            </a:xfrm>
            <a:custGeom>
              <a:avLst/>
              <a:gdLst/>
              <a:ahLst/>
              <a:cxnLst/>
              <a:rect l="l" t="t" r="r" b="b"/>
              <a:pathLst>
                <a:path w="1144" h="1148" extrusionOk="0">
                  <a:moveTo>
                    <a:pt x="574" y="1"/>
                  </a:moveTo>
                  <a:cubicBezTo>
                    <a:pt x="257" y="1"/>
                    <a:pt x="0" y="258"/>
                    <a:pt x="0" y="575"/>
                  </a:cubicBezTo>
                  <a:cubicBezTo>
                    <a:pt x="0" y="891"/>
                    <a:pt x="257" y="1148"/>
                    <a:pt x="574" y="1148"/>
                  </a:cubicBezTo>
                  <a:cubicBezTo>
                    <a:pt x="891" y="1148"/>
                    <a:pt x="1144" y="891"/>
                    <a:pt x="1144" y="575"/>
                  </a:cubicBezTo>
                  <a:cubicBezTo>
                    <a:pt x="1144" y="258"/>
                    <a:pt x="891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1" name="Google Shape;2561;p49"/>
          <p:cNvGrpSpPr/>
          <p:nvPr/>
        </p:nvGrpSpPr>
        <p:grpSpPr>
          <a:xfrm>
            <a:off x="3127268" y="2840347"/>
            <a:ext cx="372480" cy="353610"/>
            <a:chOff x="4785230" y="2736047"/>
            <a:chExt cx="372480" cy="353610"/>
          </a:xfrm>
        </p:grpSpPr>
        <p:sp>
          <p:nvSpPr>
            <p:cNvPr id="2562" name="Google Shape;2562;p49"/>
            <p:cNvSpPr/>
            <p:nvPr/>
          </p:nvSpPr>
          <p:spPr>
            <a:xfrm>
              <a:off x="4809513" y="2741616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80" y="13156"/>
                  </a:cubicBezTo>
                  <a:cubicBezTo>
                    <a:pt x="10211" y="13156"/>
                    <a:pt x="13159" y="10211"/>
                    <a:pt x="13159" y="6580"/>
                  </a:cubicBezTo>
                  <a:cubicBezTo>
                    <a:pt x="13159" y="2945"/>
                    <a:pt x="10211" y="1"/>
                    <a:pt x="6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9"/>
            <p:cNvSpPr/>
            <p:nvPr/>
          </p:nvSpPr>
          <p:spPr>
            <a:xfrm>
              <a:off x="4891006" y="2882738"/>
              <a:ext cx="38026" cy="112387"/>
            </a:xfrm>
            <a:custGeom>
              <a:avLst/>
              <a:gdLst/>
              <a:ahLst/>
              <a:cxnLst/>
              <a:rect l="l" t="t" r="r" b="b"/>
              <a:pathLst>
                <a:path w="1461" h="4318" extrusionOk="0">
                  <a:moveTo>
                    <a:pt x="60" y="0"/>
                  </a:moveTo>
                  <a:cubicBezTo>
                    <a:pt x="29" y="0"/>
                    <a:pt x="0" y="25"/>
                    <a:pt x="0" y="57"/>
                  </a:cubicBezTo>
                  <a:lnTo>
                    <a:pt x="0" y="4261"/>
                  </a:lnTo>
                  <a:cubicBezTo>
                    <a:pt x="0" y="4293"/>
                    <a:pt x="29" y="4318"/>
                    <a:pt x="60" y="4318"/>
                  </a:cubicBezTo>
                  <a:lnTo>
                    <a:pt x="1404" y="4318"/>
                  </a:lnTo>
                  <a:cubicBezTo>
                    <a:pt x="1436" y="4318"/>
                    <a:pt x="1461" y="4293"/>
                    <a:pt x="1461" y="4261"/>
                  </a:cubicBezTo>
                  <a:lnTo>
                    <a:pt x="1461" y="57"/>
                  </a:lnTo>
                  <a:cubicBezTo>
                    <a:pt x="1461" y="25"/>
                    <a:pt x="1436" y="0"/>
                    <a:pt x="1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9"/>
            <p:cNvSpPr/>
            <p:nvPr/>
          </p:nvSpPr>
          <p:spPr>
            <a:xfrm>
              <a:off x="4875988" y="2815639"/>
              <a:ext cx="53044" cy="45522"/>
            </a:xfrm>
            <a:custGeom>
              <a:avLst/>
              <a:gdLst/>
              <a:ahLst/>
              <a:cxnLst/>
              <a:rect l="l" t="t" r="r" b="b"/>
              <a:pathLst>
                <a:path w="2038" h="1749" extrusionOk="0">
                  <a:moveTo>
                    <a:pt x="1160" y="1"/>
                  </a:moveTo>
                  <a:cubicBezTo>
                    <a:pt x="946" y="1"/>
                    <a:pt x="727" y="81"/>
                    <a:pt x="549" y="260"/>
                  </a:cubicBezTo>
                  <a:cubicBezTo>
                    <a:pt x="0" y="809"/>
                    <a:pt x="387" y="1748"/>
                    <a:pt x="1165" y="1748"/>
                  </a:cubicBezTo>
                  <a:cubicBezTo>
                    <a:pt x="1647" y="1748"/>
                    <a:pt x="2038" y="1358"/>
                    <a:pt x="2038" y="876"/>
                  </a:cubicBezTo>
                  <a:cubicBezTo>
                    <a:pt x="2038" y="350"/>
                    <a:pt x="1608" y="1"/>
                    <a:pt x="11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9"/>
            <p:cNvSpPr/>
            <p:nvPr/>
          </p:nvSpPr>
          <p:spPr>
            <a:xfrm>
              <a:off x="4965470" y="2882633"/>
              <a:ext cx="119805" cy="112491"/>
            </a:xfrm>
            <a:custGeom>
              <a:avLst/>
              <a:gdLst/>
              <a:ahLst/>
              <a:cxnLst/>
              <a:rect l="l" t="t" r="r" b="b"/>
              <a:pathLst>
                <a:path w="4603" h="4322" extrusionOk="0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4255"/>
                  </a:lnTo>
                  <a:cubicBezTo>
                    <a:pt x="0" y="4290"/>
                    <a:pt x="32" y="4322"/>
                    <a:pt x="70" y="4322"/>
                  </a:cubicBezTo>
                  <a:lnTo>
                    <a:pt x="1390" y="4322"/>
                  </a:lnTo>
                  <a:cubicBezTo>
                    <a:pt x="1429" y="4322"/>
                    <a:pt x="1460" y="4290"/>
                    <a:pt x="1460" y="4255"/>
                  </a:cubicBezTo>
                  <a:lnTo>
                    <a:pt x="1460" y="2766"/>
                  </a:lnTo>
                  <a:cubicBezTo>
                    <a:pt x="1460" y="2281"/>
                    <a:pt x="1569" y="1461"/>
                    <a:pt x="2301" y="1461"/>
                  </a:cubicBezTo>
                  <a:cubicBezTo>
                    <a:pt x="3036" y="1461"/>
                    <a:pt x="3146" y="2281"/>
                    <a:pt x="3146" y="2766"/>
                  </a:cubicBezTo>
                  <a:lnTo>
                    <a:pt x="3146" y="4255"/>
                  </a:lnTo>
                  <a:cubicBezTo>
                    <a:pt x="3146" y="4290"/>
                    <a:pt x="3177" y="4322"/>
                    <a:pt x="3216" y="4322"/>
                  </a:cubicBezTo>
                  <a:lnTo>
                    <a:pt x="4535" y="4322"/>
                  </a:lnTo>
                  <a:cubicBezTo>
                    <a:pt x="4574" y="4322"/>
                    <a:pt x="4602" y="4290"/>
                    <a:pt x="4602" y="4255"/>
                  </a:cubicBezTo>
                  <a:lnTo>
                    <a:pt x="4602" y="2306"/>
                  </a:lnTo>
                  <a:cubicBezTo>
                    <a:pt x="4602" y="1707"/>
                    <a:pt x="4433" y="1151"/>
                    <a:pt x="4127" y="743"/>
                  </a:cubicBezTo>
                  <a:cubicBezTo>
                    <a:pt x="3761" y="258"/>
                    <a:pt x="3230" y="4"/>
                    <a:pt x="2586" y="4"/>
                  </a:cubicBezTo>
                  <a:cubicBezTo>
                    <a:pt x="2581" y="4"/>
                    <a:pt x="2575" y="4"/>
                    <a:pt x="2569" y="4"/>
                  </a:cubicBezTo>
                  <a:cubicBezTo>
                    <a:pt x="2107" y="4"/>
                    <a:pt x="1656" y="148"/>
                    <a:pt x="1277" y="413"/>
                  </a:cubicBezTo>
                  <a:cubicBezTo>
                    <a:pt x="1265" y="420"/>
                    <a:pt x="1253" y="423"/>
                    <a:pt x="1240" y="423"/>
                  </a:cubicBezTo>
                  <a:cubicBezTo>
                    <a:pt x="1205" y="423"/>
                    <a:pt x="1172" y="396"/>
                    <a:pt x="1172" y="356"/>
                  </a:cubicBezTo>
                  <a:lnTo>
                    <a:pt x="1172" y="71"/>
                  </a:lnTo>
                  <a:cubicBezTo>
                    <a:pt x="1172" y="33"/>
                    <a:pt x="1140" y="1"/>
                    <a:pt x="1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9"/>
            <p:cNvSpPr/>
            <p:nvPr/>
          </p:nvSpPr>
          <p:spPr>
            <a:xfrm>
              <a:off x="4785230" y="2736047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9"/>
            <p:cNvSpPr/>
            <p:nvPr/>
          </p:nvSpPr>
          <p:spPr>
            <a:xfrm>
              <a:off x="4885774" y="2877506"/>
              <a:ext cx="48489" cy="122850"/>
            </a:xfrm>
            <a:custGeom>
              <a:avLst/>
              <a:gdLst/>
              <a:ahLst/>
              <a:cxnLst/>
              <a:rect l="l" t="t" r="r" b="b"/>
              <a:pathLst>
                <a:path w="1863" h="4720" extrusionOk="0">
                  <a:moveTo>
                    <a:pt x="1433" y="430"/>
                  </a:moveTo>
                  <a:lnTo>
                    <a:pt x="1433" y="4290"/>
                  </a:lnTo>
                  <a:lnTo>
                    <a:pt x="430" y="4290"/>
                  </a:lnTo>
                  <a:lnTo>
                    <a:pt x="430" y="430"/>
                  </a:lnTo>
                  <a:close/>
                  <a:moveTo>
                    <a:pt x="216" y="1"/>
                  </a:moveTo>
                  <a:cubicBezTo>
                    <a:pt x="99" y="1"/>
                    <a:pt x="1" y="96"/>
                    <a:pt x="1" y="216"/>
                  </a:cubicBezTo>
                  <a:lnTo>
                    <a:pt x="1" y="4505"/>
                  </a:lnTo>
                  <a:cubicBezTo>
                    <a:pt x="1" y="4624"/>
                    <a:pt x="99" y="4719"/>
                    <a:pt x="216" y="4719"/>
                  </a:cubicBezTo>
                  <a:lnTo>
                    <a:pt x="1648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16"/>
                  </a:lnTo>
                  <a:cubicBezTo>
                    <a:pt x="1862" y="96"/>
                    <a:pt x="1767" y="1"/>
                    <a:pt x="16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9"/>
            <p:cNvSpPr/>
            <p:nvPr/>
          </p:nvSpPr>
          <p:spPr>
            <a:xfrm>
              <a:off x="4868934" y="2810485"/>
              <a:ext cx="65329" cy="55881"/>
            </a:xfrm>
            <a:custGeom>
              <a:avLst/>
              <a:gdLst/>
              <a:ahLst/>
              <a:cxnLst/>
              <a:rect l="l" t="t" r="r" b="b"/>
              <a:pathLst>
                <a:path w="2510" h="2147" extrusionOk="0">
                  <a:moveTo>
                    <a:pt x="1431" y="427"/>
                  </a:moveTo>
                  <a:cubicBezTo>
                    <a:pt x="1762" y="427"/>
                    <a:pt x="2080" y="685"/>
                    <a:pt x="2080" y="1074"/>
                  </a:cubicBezTo>
                  <a:cubicBezTo>
                    <a:pt x="2080" y="1429"/>
                    <a:pt x="1791" y="1717"/>
                    <a:pt x="1436" y="1717"/>
                  </a:cubicBezTo>
                  <a:cubicBezTo>
                    <a:pt x="863" y="1717"/>
                    <a:pt x="574" y="1024"/>
                    <a:pt x="982" y="616"/>
                  </a:cubicBezTo>
                  <a:cubicBezTo>
                    <a:pt x="1113" y="486"/>
                    <a:pt x="1273" y="427"/>
                    <a:pt x="1431" y="427"/>
                  </a:cubicBezTo>
                  <a:close/>
                  <a:moveTo>
                    <a:pt x="1436" y="0"/>
                  </a:moveTo>
                  <a:cubicBezTo>
                    <a:pt x="479" y="0"/>
                    <a:pt x="1" y="1154"/>
                    <a:pt x="676" y="1830"/>
                  </a:cubicBezTo>
                  <a:cubicBezTo>
                    <a:pt x="895" y="2049"/>
                    <a:pt x="1165" y="2147"/>
                    <a:pt x="1429" y="2147"/>
                  </a:cubicBezTo>
                  <a:cubicBezTo>
                    <a:pt x="1980" y="2147"/>
                    <a:pt x="2509" y="1720"/>
                    <a:pt x="2509" y="1074"/>
                  </a:cubicBezTo>
                  <a:cubicBezTo>
                    <a:pt x="2509" y="482"/>
                    <a:pt x="2027" y="0"/>
                    <a:pt x="14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9"/>
            <p:cNvSpPr/>
            <p:nvPr/>
          </p:nvSpPr>
          <p:spPr>
            <a:xfrm>
              <a:off x="4960239" y="2877506"/>
              <a:ext cx="130346" cy="122850"/>
            </a:xfrm>
            <a:custGeom>
              <a:avLst/>
              <a:gdLst/>
              <a:ahLst/>
              <a:cxnLst/>
              <a:rect l="l" t="t" r="r" b="b"/>
              <a:pathLst>
                <a:path w="5008" h="4720" extrusionOk="0">
                  <a:moveTo>
                    <a:pt x="215" y="1"/>
                  </a:moveTo>
                  <a:cubicBezTo>
                    <a:pt x="99" y="1"/>
                    <a:pt x="0" y="96"/>
                    <a:pt x="0" y="216"/>
                  </a:cubicBezTo>
                  <a:lnTo>
                    <a:pt x="0" y="4505"/>
                  </a:lnTo>
                  <a:cubicBezTo>
                    <a:pt x="0" y="4624"/>
                    <a:pt x="99" y="4719"/>
                    <a:pt x="215" y="4719"/>
                  </a:cubicBezTo>
                  <a:lnTo>
                    <a:pt x="1647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963"/>
                  </a:lnTo>
                  <a:cubicBezTo>
                    <a:pt x="1862" y="2460"/>
                    <a:pt x="1974" y="1859"/>
                    <a:pt x="2506" y="1859"/>
                  </a:cubicBezTo>
                  <a:cubicBezTo>
                    <a:pt x="2900" y="1859"/>
                    <a:pt x="3065" y="2193"/>
                    <a:pt x="3121" y="2573"/>
                  </a:cubicBezTo>
                  <a:cubicBezTo>
                    <a:pt x="3135" y="2678"/>
                    <a:pt x="3227" y="2756"/>
                    <a:pt x="3332" y="2756"/>
                  </a:cubicBezTo>
                  <a:cubicBezTo>
                    <a:pt x="3463" y="2752"/>
                    <a:pt x="3565" y="2636"/>
                    <a:pt x="3544" y="2506"/>
                  </a:cubicBezTo>
                  <a:cubicBezTo>
                    <a:pt x="3434" y="1816"/>
                    <a:pt x="3069" y="1429"/>
                    <a:pt x="2506" y="1429"/>
                  </a:cubicBezTo>
                  <a:cubicBezTo>
                    <a:pt x="1823" y="1429"/>
                    <a:pt x="1432" y="1989"/>
                    <a:pt x="1432" y="2963"/>
                  </a:cubicBezTo>
                  <a:lnTo>
                    <a:pt x="1432" y="4290"/>
                  </a:lnTo>
                  <a:lnTo>
                    <a:pt x="430" y="4290"/>
                  </a:lnTo>
                  <a:lnTo>
                    <a:pt x="430" y="430"/>
                  </a:lnTo>
                  <a:lnTo>
                    <a:pt x="1144" y="430"/>
                  </a:lnTo>
                  <a:lnTo>
                    <a:pt x="1144" y="712"/>
                  </a:lnTo>
                  <a:cubicBezTo>
                    <a:pt x="1144" y="778"/>
                    <a:pt x="1172" y="842"/>
                    <a:pt x="1225" y="884"/>
                  </a:cubicBezTo>
                  <a:cubicBezTo>
                    <a:pt x="1264" y="916"/>
                    <a:pt x="1311" y="932"/>
                    <a:pt x="1359" y="932"/>
                  </a:cubicBezTo>
                  <a:cubicBezTo>
                    <a:pt x="1407" y="932"/>
                    <a:pt x="1455" y="916"/>
                    <a:pt x="1496" y="884"/>
                  </a:cubicBezTo>
                  <a:cubicBezTo>
                    <a:pt x="1858" y="592"/>
                    <a:pt x="2309" y="430"/>
                    <a:pt x="2776" y="430"/>
                  </a:cubicBezTo>
                  <a:cubicBezTo>
                    <a:pt x="2781" y="430"/>
                    <a:pt x="2786" y="430"/>
                    <a:pt x="2791" y="430"/>
                  </a:cubicBezTo>
                  <a:cubicBezTo>
                    <a:pt x="4026" y="430"/>
                    <a:pt x="4578" y="1472"/>
                    <a:pt x="4578" y="2503"/>
                  </a:cubicBezTo>
                  <a:lnTo>
                    <a:pt x="4578" y="4290"/>
                  </a:lnTo>
                  <a:lnTo>
                    <a:pt x="3575" y="4290"/>
                  </a:lnTo>
                  <a:lnTo>
                    <a:pt x="3575" y="3583"/>
                  </a:lnTo>
                  <a:cubicBezTo>
                    <a:pt x="3575" y="3467"/>
                    <a:pt x="3480" y="3372"/>
                    <a:pt x="3364" y="3372"/>
                  </a:cubicBezTo>
                  <a:cubicBezTo>
                    <a:pt x="3245" y="3372"/>
                    <a:pt x="3150" y="3467"/>
                    <a:pt x="3150" y="3583"/>
                  </a:cubicBezTo>
                  <a:lnTo>
                    <a:pt x="3150" y="4505"/>
                  </a:lnTo>
                  <a:cubicBezTo>
                    <a:pt x="3150" y="4624"/>
                    <a:pt x="3245" y="4719"/>
                    <a:pt x="3364" y="4719"/>
                  </a:cubicBezTo>
                  <a:lnTo>
                    <a:pt x="4793" y="4719"/>
                  </a:lnTo>
                  <a:cubicBezTo>
                    <a:pt x="4912" y="4719"/>
                    <a:pt x="5007" y="4624"/>
                    <a:pt x="5007" y="4505"/>
                  </a:cubicBezTo>
                  <a:lnTo>
                    <a:pt x="5007" y="2503"/>
                  </a:lnTo>
                  <a:cubicBezTo>
                    <a:pt x="5007" y="1028"/>
                    <a:pt x="4096" y="1"/>
                    <a:pt x="2791" y="1"/>
                  </a:cubicBezTo>
                  <a:cubicBezTo>
                    <a:pt x="2365" y="1"/>
                    <a:pt x="1946" y="110"/>
                    <a:pt x="1573" y="314"/>
                  </a:cubicBezTo>
                  <a:lnTo>
                    <a:pt x="1573" y="216"/>
                  </a:lnTo>
                  <a:cubicBezTo>
                    <a:pt x="1573" y="96"/>
                    <a:pt x="1478" y="1"/>
                    <a:pt x="1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0" name="Google Shape;2570;p49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3"/>
                </a:solidFill>
              </a:rPr>
              <a:t>#ReactJS, #JavaScript, #ReactNative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71" name="Google Shape;2571;p49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72" name="Google Shape;2572;p49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573" name="Google Shape;2573;p49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574" name="Google Shape;2574;p4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75" name="Google Shape;2575;p49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701449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>
                <a:solidFill>
                  <a:schemeClr val="accent6"/>
                </a:solidFill>
              </a:rPr>
              <a:t>[</a:t>
            </a:r>
            <a:r>
              <a:rPr lang="en-US">
                <a:solidFill>
                  <a:schemeClr val="accent1"/>
                </a:solidFill>
              </a:rPr>
              <a:t>React Native Overview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5038837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/>
              <a:t>&lt; </a:t>
            </a:r>
            <a:r>
              <a:rPr lang="en-US"/>
              <a:t>Learn to understand what is React Native and how it helps in building an app</a:t>
            </a:r>
            <a:r>
              <a:rPr lang="en"/>
              <a:t> &gt;</a:t>
            </a:r>
            <a:endParaRPr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3"/>
                </a:solidFill>
              </a:rPr>
              <a:t>#ReactJS, #JavaScript, #ReactNative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Getting Started</a:t>
            </a:r>
            <a:r>
              <a:rPr lang="en"/>
              <a:t>;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3350" y="1269599"/>
            <a:ext cx="5539200" cy="20964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‘</a:t>
            </a:r>
            <a:r>
              <a:rPr lang="en-US">
                <a:solidFill>
                  <a:schemeClr val="accent2"/>
                </a:solidFill>
              </a:rPr>
              <a:t>What do you need to prepare before going into the course?</a:t>
            </a:r>
            <a:r>
              <a:rPr lang="en">
                <a:solidFill>
                  <a:schemeClr val="accent2"/>
                </a:solidFill>
              </a:rPr>
              <a:t>’</a:t>
            </a:r>
            <a:endParaRPr lang="en-US">
              <a:solidFill>
                <a:schemeClr val="accent2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&lt;</a:t>
            </a:r>
            <a:r>
              <a:rPr lang="en-US">
                <a:solidFill>
                  <a:schemeClr val="accent1"/>
                </a:solidFill>
              </a:rPr>
              <a:t>p</a:t>
            </a:r>
            <a:r>
              <a:rPr lang="en">
                <a:solidFill>
                  <a:schemeClr val="accent3"/>
                </a:solidFill>
              </a:rPr>
              <a:t> </a:t>
            </a:r>
            <a:r>
              <a:rPr lang="en-US">
                <a:solidFill>
                  <a:schemeClr val="accent3"/>
                </a:solidFill>
              </a:rPr>
              <a:t>You should</a:t>
            </a:r>
            <a:r>
              <a:rPr lang="en">
                <a:solidFill>
                  <a:schemeClr val="accent3"/>
                </a:solidFill>
              </a:rPr>
              <a:t> </a:t>
            </a:r>
            <a:r>
              <a:rPr lang="en-US">
                <a:solidFill>
                  <a:schemeClr val="accent3"/>
                </a:solidFill>
              </a:rPr>
              <a:t>&gt;</a:t>
            </a: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	Have basic knowledge of JavaScript</a:t>
            </a: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	Have some idea of React Apps</a:t>
            </a: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	Be curious</a:t>
            </a: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	Learn by coding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6" name="Google Shape;566;p32"/>
          <p:cNvGrpSpPr/>
          <p:nvPr/>
        </p:nvGrpSpPr>
        <p:grpSpPr>
          <a:xfrm>
            <a:off x="1946125" y="2038350"/>
            <a:ext cx="667800" cy="2230437"/>
            <a:chOff x="2008321" y="1643463"/>
            <a:chExt cx="667800" cy="2230437"/>
          </a:xfrm>
        </p:grpSpPr>
        <p:cxnSp>
          <p:nvCxnSpPr>
            <p:cNvPr id="567" name="Google Shape;567;p32"/>
            <p:cNvCxnSpPr>
              <a:cxnSpLocks/>
            </p:cNvCxnSpPr>
            <p:nvPr/>
          </p:nvCxnSpPr>
          <p:spPr>
            <a:xfrm>
              <a:off x="2280025" y="1643463"/>
              <a:ext cx="0" cy="1849387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8" name="Google Shape;568;p32"/>
            <p:cNvSpPr txBox="1"/>
            <p:nvPr/>
          </p:nvSpPr>
          <p:spPr>
            <a:xfrm>
              <a:off x="2008321" y="3473700"/>
              <a:ext cx="6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/p</a:t>
              </a: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3"/>
                </a:solidFill>
              </a:rPr>
              <a:t>#ReactJS, #JavaScript, #ReactNative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032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>
                <a:solidFill>
                  <a:schemeClr val="accent2"/>
                </a:solidFill>
              </a:rPr>
              <a:t>‘</a:t>
            </a:r>
            <a:r>
              <a:rPr lang="en-US">
                <a:solidFill>
                  <a:schemeClr val="accent2"/>
                </a:solidFill>
              </a:rPr>
              <a:t>React Native</a:t>
            </a:r>
            <a:r>
              <a:rPr lang="en">
                <a:solidFill>
                  <a:schemeClr val="accent2"/>
                </a:solidFill>
              </a:rPr>
              <a:t> ?’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3" name="Google Shape;583;p33"/>
          <p:cNvSpPr txBox="1"/>
          <p:nvPr/>
        </p:nvSpPr>
        <p:spPr>
          <a:xfrm>
            <a:off x="1642225" y="1276463"/>
            <a:ext cx="35313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Fundamentals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4" name="Google Shape;584;p33"/>
          <p:cNvSpPr txBox="1"/>
          <p:nvPr/>
        </p:nvSpPr>
        <p:spPr>
          <a:xfrm>
            <a:off x="1642225" y="3376350"/>
            <a:ext cx="35313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Read the docs: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6" name="Google Shape;586;p33"/>
          <p:cNvSpPr txBox="1"/>
          <p:nvPr/>
        </p:nvSpPr>
        <p:spPr>
          <a:xfrm>
            <a:off x="2092749" y="1622083"/>
            <a:ext cx="6441645" cy="172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en-US">
                <a:solidFill>
                  <a:srgbClr val="A5CF27"/>
                </a:solidFill>
                <a:latin typeface="Fira Code"/>
                <a:ea typeface="Fira Code"/>
                <a:cs typeface="Fira Code"/>
                <a:sym typeface="Fira Code"/>
              </a:rPr>
              <a:t>React Native</a:t>
            </a:r>
            <a:r>
              <a:rPr lang="en-US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runs on </a:t>
            </a:r>
            <a:r>
              <a:rPr lang="en-US">
                <a:solidFill>
                  <a:srgbClr val="00B0F0"/>
                </a:solidFill>
                <a:latin typeface="Fira Code"/>
                <a:ea typeface="Fira Code"/>
                <a:cs typeface="Fira Code"/>
                <a:sym typeface="Fira Code"/>
              </a:rPr>
              <a:t>React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&gt;</a:t>
            </a:r>
          </a:p>
          <a:p>
            <a:pPr lvl="0"/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en">
                <a:solidFill>
                  <a:srgbClr val="00B0F0"/>
                </a:solidFill>
                <a:latin typeface="Fira Code"/>
                <a:ea typeface="Fira Code"/>
                <a:cs typeface="Fira Code"/>
                <a:sym typeface="Fira Code"/>
              </a:rPr>
              <a:t>React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is </a:t>
            </a:r>
            <a:r>
              <a:rPr lang="en-US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open source library for building </a:t>
            </a:r>
            <a:r>
              <a:rPr lang="en-US">
                <a:solidFill>
                  <a:srgbClr val="FFFF00"/>
                </a:solidFill>
                <a:latin typeface="Fira Code"/>
                <a:ea typeface="Fira Code"/>
                <a:cs typeface="Fira Code"/>
                <a:sym typeface="Fira Code"/>
              </a:rPr>
              <a:t>user interfaces with JavaScript</a:t>
            </a:r>
            <a:r>
              <a:rPr lang="en-US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&gt;</a:t>
            </a:r>
          </a:p>
          <a:p>
            <a:pPr lvl="0"/>
            <a:r>
              <a:rPr lang="en-US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Further reading on </a:t>
            </a:r>
            <a:r>
              <a:rPr lang="en-US">
                <a:solidFill>
                  <a:srgbClr val="00B0F0"/>
                </a:solidFill>
                <a:latin typeface="Fira Code"/>
                <a:ea typeface="Fira Code"/>
                <a:cs typeface="Fira Code"/>
                <a:sym typeface="Fira Code"/>
              </a:rPr>
              <a:t>React</a:t>
            </a:r>
            <a:r>
              <a:rPr lang="en-US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&gt; {</a:t>
            </a:r>
          </a:p>
          <a:p>
            <a:pPr lvl="0"/>
            <a:r>
              <a:rPr lang="en-US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	components</a:t>
            </a:r>
          </a:p>
          <a:p>
            <a:pPr lvl="0"/>
            <a:r>
              <a:rPr lang="en-US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	JSX</a:t>
            </a:r>
          </a:p>
          <a:p>
            <a:pPr lvl="0"/>
            <a:r>
              <a:rPr lang="en-US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	props</a:t>
            </a:r>
          </a:p>
          <a:p>
            <a:pPr lvl="0"/>
            <a:r>
              <a:rPr lang="en-US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	state</a:t>
            </a:r>
          </a:p>
          <a:p>
            <a:pPr lvl="0"/>
            <a:r>
              <a:rPr lang="en-US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</a:p>
        </p:txBody>
      </p:sp>
      <p:grpSp>
        <p:nvGrpSpPr>
          <p:cNvPr id="605" name="Google Shape;605;p33"/>
          <p:cNvGrpSpPr/>
          <p:nvPr/>
        </p:nvGrpSpPr>
        <p:grpSpPr>
          <a:xfrm>
            <a:off x="6522835" y="3739023"/>
            <a:ext cx="365742" cy="365754"/>
            <a:chOff x="3826463" y="1356825"/>
            <a:chExt cx="366475" cy="366450"/>
          </a:xfrm>
        </p:grpSpPr>
        <p:sp>
          <p:nvSpPr>
            <p:cNvPr id="606" name="Google Shape;606;p33"/>
            <p:cNvSpPr/>
            <p:nvPr/>
          </p:nvSpPr>
          <p:spPr>
            <a:xfrm>
              <a:off x="3833588" y="1420825"/>
              <a:ext cx="351750" cy="294875"/>
            </a:xfrm>
            <a:custGeom>
              <a:avLst/>
              <a:gdLst/>
              <a:ahLst/>
              <a:cxnLst/>
              <a:rect l="l" t="t" r="r" b="b"/>
              <a:pathLst>
                <a:path w="14070" h="11795" extrusionOk="0">
                  <a:moveTo>
                    <a:pt x="0" y="0"/>
                  </a:moveTo>
                  <a:lnTo>
                    <a:pt x="0" y="11226"/>
                  </a:lnTo>
                  <a:cubicBezTo>
                    <a:pt x="0" y="11548"/>
                    <a:pt x="247" y="11795"/>
                    <a:pt x="569" y="11795"/>
                  </a:cubicBezTo>
                  <a:lnTo>
                    <a:pt x="13501" y="11795"/>
                  </a:lnTo>
                  <a:cubicBezTo>
                    <a:pt x="13823" y="11795"/>
                    <a:pt x="14070" y="11548"/>
                    <a:pt x="14070" y="11226"/>
                  </a:cubicBezTo>
                  <a:lnTo>
                    <a:pt x="140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3833588" y="1363950"/>
              <a:ext cx="351750" cy="56900"/>
            </a:xfrm>
            <a:custGeom>
              <a:avLst/>
              <a:gdLst/>
              <a:ahLst/>
              <a:cxnLst/>
              <a:rect l="l" t="t" r="r" b="b"/>
              <a:pathLst>
                <a:path w="14070" h="2276" extrusionOk="0">
                  <a:moveTo>
                    <a:pt x="569" y="0"/>
                  </a:moveTo>
                  <a:cubicBezTo>
                    <a:pt x="247" y="0"/>
                    <a:pt x="0" y="247"/>
                    <a:pt x="0" y="569"/>
                  </a:cubicBezTo>
                  <a:lnTo>
                    <a:pt x="0" y="2275"/>
                  </a:lnTo>
                  <a:lnTo>
                    <a:pt x="14070" y="2275"/>
                  </a:lnTo>
                  <a:lnTo>
                    <a:pt x="14070" y="569"/>
                  </a:lnTo>
                  <a:cubicBezTo>
                    <a:pt x="14070" y="247"/>
                    <a:pt x="13823" y="0"/>
                    <a:pt x="13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3876238" y="1468225"/>
              <a:ext cx="266450" cy="128975"/>
            </a:xfrm>
            <a:custGeom>
              <a:avLst/>
              <a:gdLst/>
              <a:ahLst/>
              <a:cxnLst/>
              <a:rect l="l" t="t" r="r" b="b"/>
              <a:pathLst>
                <a:path w="10658" h="5159" extrusionOk="0">
                  <a:moveTo>
                    <a:pt x="589" y="1"/>
                  </a:moveTo>
                  <a:cubicBezTo>
                    <a:pt x="266" y="1"/>
                    <a:pt x="1" y="266"/>
                    <a:pt x="1" y="569"/>
                  </a:cubicBezTo>
                  <a:lnTo>
                    <a:pt x="1" y="4589"/>
                  </a:lnTo>
                  <a:cubicBezTo>
                    <a:pt x="20" y="4893"/>
                    <a:pt x="266" y="5158"/>
                    <a:pt x="589" y="5158"/>
                  </a:cubicBezTo>
                  <a:lnTo>
                    <a:pt x="10088" y="5158"/>
                  </a:lnTo>
                  <a:cubicBezTo>
                    <a:pt x="10392" y="5158"/>
                    <a:pt x="10657" y="4893"/>
                    <a:pt x="10657" y="4589"/>
                  </a:cubicBezTo>
                  <a:lnTo>
                    <a:pt x="10657" y="569"/>
                  </a:lnTo>
                  <a:cubicBezTo>
                    <a:pt x="10657" y="266"/>
                    <a:pt x="10411" y="1"/>
                    <a:pt x="100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3981013" y="1504250"/>
              <a:ext cx="64475" cy="56925"/>
            </a:xfrm>
            <a:custGeom>
              <a:avLst/>
              <a:gdLst/>
              <a:ahLst/>
              <a:cxnLst/>
              <a:rect l="l" t="t" r="r" b="b"/>
              <a:pathLst>
                <a:path w="2579" h="2277" extrusionOk="0">
                  <a:moveTo>
                    <a:pt x="0" y="1"/>
                  </a:moveTo>
                  <a:lnTo>
                    <a:pt x="0" y="2276"/>
                  </a:lnTo>
                  <a:lnTo>
                    <a:pt x="2579" y="11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3937863" y="1639825"/>
              <a:ext cx="33700" cy="28825"/>
            </a:xfrm>
            <a:custGeom>
              <a:avLst/>
              <a:gdLst/>
              <a:ahLst/>
              <a:cxnLst/>
              <a:rect l="l" t="t" r="r" b="b"/>
              <a:pathLst>
                <a:path w="1348" h="1153" extrusionOk="0">
                  <a:moveTo>
                    <a:pt x="570" y="1"/>
                  </a:moveTo>
                  <a:cubicBezTo>
                    <a:pt x="266" y="1"/>
                    <a:pt x="1" y="266"/>
                    <a:pt x="1" y="570"/>
                  </a:cubicBezTo>
                  <a:cubicBezTo>
                    <a:pt x="1" y="918"/>
                    <a:pt x="282" y="1153"/>
                    <a:pt x="582" y="1153"/>
                  </a:cubicBezTo>
                  <a:cubicBezTo>
                    <a:pt x="722" y="1153"/>
                    <a:pt x="866" y="1101"/>
                    <a:pt x="987" y="987"/>
                  </a:cubicBezTo>
                  <a:cubicBezTo>
                    <a:pt x="1347" y="626"/>
                    <a:pt x="1082" y="1"/>
                    <a:pt x="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4032688" y="1385275"/>
              <a:ext cx="17075" cy="14375"/>
            </a:xfrm>
            <a:custGeom>
              <a:avLst/>
              <a:gdLst/>
              <a:ahLst/>
              <a:cxnLst/>
              <a:rect l="l" t="t" r="r" b="b"/>
              <a:pathLst>
                <a:path w="683" h="575" extrusionOk="0">
                  <a:moveTo>
                    <a:pt x="398" y="0"/>
                  </a:moveTo>
                  <a:cubicBezTo>
                    <a:pt x="133" y="0"/>
                    <a:pt x="0" y="304"/>
                    <a:pt x="190" y="493"/>
                  </a:cubicBezTo>
                  <a:cubicBezTo>
                    <a:pt x="245" y="549"/>
                    <a:pt x="314" y="574"/>
                    <a:pt x="384" y="574"/>
                  </a:cubicBezTo>
                  <a:cubicBezTo>
                    <a:pt x="527" y="574"/>
                    <a:pt x="670" y="464"/>
                    <a:pt x="683" y="285"/>
                  </a:cubicBezTo>
                  <a:cubicBezTo>
                    <a:pt x="683" y="133"/>
                    <a:pt x="550" y="0"/>
                    <a:pt x="3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4061588" y="1385275"/>
              <a:ext cx="47425" cy="14250"/>
            </a:xfrm>
            <a:custGeom>
              <a:avLst/>
              <a:gdLst/>
              <a:ahLst/>
              <a:cxnLst/>
              <a:rect l="l" t="t" r="r" b="b"/>
              <a:pathLst>
                <a:path w="1897" h="570" extrusionOk="0">
                  <a:moveTo>
                    <a:pt x="380" y="0"/>
                  </a:moveTo>
                  <a:cubicBezTo>
                    <a:pt x="1" y="0"/>
                    <a:pt x="1" y="569"/>
                    <a:pt x="380" y="569"/>
                  </a:cubicBezTo>
                  <a:lnTo>
                    <a:pt x="1518" y="569"/>
                  </a:lnTo>
                  <a:cubicBezTo>
                    <a:pt x="1897" y="569"/>
                    <a:pt x="1897" y="0"/>
                    <a:pt x="15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4118963" y="1385275"/>
              <a:ext cx="47900" cy="14250"/>
            </a:xfrm>
            <a:custGeom>
              <a:avLst/>
              <a:gdLst/>
              <a:ahLst/>
              <a:cxnLst/>
              <a:rect l="l" t="t" r="r" b="b"/>
              <a:pathLst>
                <a:path w="1916" h="570" extrusionOk="0">
                  <a:moveTo>
                    <a:pt x="379" y="0"/>
                  </a:moveTo>
                  <a:cubicBezTo>
                    <a:pt x="0" y="0"/>
                    <a:pt x="0" y="569"/>
                    <a:pt x="379" y="569"/>
                  </a:cubicBezTo>
                  <a:lnTo>
                    <a:pt x="1517" y="569"/>
                  </a:lnTo>
                  <a:cubicBezTo>
                    <a:pt x="1915" y="569"/>
                    <a:pt x="1915" y="0"/>
                    <a:pt x="15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3826463" y="1356825"/>
              <a:ext cx="366475" cy="366450"/>
            </a:xfrm>
            <a:custGeom>
              <a:avLst/>
              <a:gdLst/>
              <a:ahLst/>
              <a:cxnLst/>
              <a:rect l="l" t="t" r="r" b="b"/>
              <a:pathLst>
                <a:path w="14659" h="14658" extrusionOk="0">
                  <a:moveTo>
                    <a:pt x="13786" y="570"/>
                  </a:moveTo>
                  <a:cubicBezTo>
                    <a:pt x="13956" y="570"/>
                    <a:pt x="14070" y="702"/>
                    <a:pt x="14070" y="854"/>
                  </a:cubicBezTo>
                  <a:lnTo>
                    <a:pt x="14070" y="2276"/>
                  </a:lnTo>
                  <a:lnTo>
                    <a:pt x="570" y="2276"/>
                  </a:lnTo>
                  <a:lnTo>
                    <a:pt x="570" y="854"/>
                  </a:lnTo>
                  <a:cubicBezTo>
                    <a:pt x="570" y="702"/>
                    <a:pt x="683" y="570"/>
                    <a:pt x="854" y="570"/>
                  </a:cubicBezTo>
                  <a:close/>
                  <a:moveTo>
                    <a:pt x="14070" y="2864"/>
                  </a:moveTo>
                  <a:lnTo>
                    <a:pt x="14070" y="13786"/>
                  </a:lnTo>
                  <a:cubicBezTo>
                    <a:pt x="14070" y="13956"/>
                    <a:pt x="13956" y="14070"/>
                    <a:pt x="13786" y="14070"/>
                  </a:cubicBezTo>
                  <a:lnTo>
                    <a:pt x="854" y="14070"/>
                  </a:lnTo>
                  <a:cubicBezTo>
                    <a:pt x="683" y="14070"/>
                    <a:pt x="570" y="13956"/>
                    <a:pt x="570" y="13786"/>
                  </a:cubicBezTo>
                  <a:lnTo>
                    <a:pt x="570" y="2864"/>
                  </a:lnTo>
                  <a:close/>
                  <a:moveTo>
                    <a:pt x="854" y="1"/>
                  </a:moveTo>
                  <a:cubicBezTo>
                    <a:pt x="380" y="1"/>
                    <a:pt x="1" y="380"/>
                    <a:pt x="1" y="854"/>
                  </a:cubicBezTo>
                  <a:lnTo>
                    <a:pt x="1" y="13786"/>
                  </a:lnTo>
                  <a:cubicBezTo>
                    <a:pt x="1" y="14260"/>
                    <a:pt x="380" y="14639"/>
                    <a:pt x="854" y="14658"/>
                  </a:cubicBezTo>
                  <a:lnTo>
                    <a:pt x="13786" y="14658"/>
                  </a:lnTo>
                  <a:cubicBezTo>
                    <a:pt x="14260" y="14639"/>
                    <a:pt x="14639" y="14260"/>
                    <a:pt x="14658" y="13786"/>
                  </a:cubicBezTo>
                  <a:lnTo>
                    <a:pt x="14658" y="854"/>
                  </a:lnTo>
                  <a:cubicBezTo>
                    <a:pt x="14639" y="380"/>
                    <a:pt x="14260" y="1"/>
                    <a:pt x="137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3869138" y="1461125"/>
              <a:ext cx="280650" cy="143175"/>
            </a:xfrm>
            <a:custGeom>
              <a:avLst/>
              <a:gdLst/>
              <a:ahLst/>
              <a:cxnLst/>
              <a:rect l="l" t="t" r="r" b="b"/>
              <a:pathLst>
                <a:path w="11226" h="5727" extrusionOk="0">
                  <a:moveTo>
                    <a:pt x="10372" y="569"/>
                  </a:moveTo>
                  <a:cubicBezTo>
                    <a:pt x="10524" y="569"/>
                    <a:pt x="10657" y="702"/>
                    <a:pt x="10657" y="853"/>
                  </a:cubicBezTo>
                  <a:lnTo>
                    <a:pt x="10657" y="4873"/>
                  </a:lnTo>
                  <a:cubicBezTo>
                    <a:pt x="10657" y="5025"/>
                    <a:pt x="10524" y="5158"/>
                    <a:pt x="10372" y="5158"/>
                  </a:cubicBezTo>
                  <a:lnTo>
                    <a:pt x="873" y="5158"/>
                  </a:lnTo>
                  <a:cubicBezTo>
                    <a:pt x="702" y="5158"/>
                    <a:pt x="588" y="5025"/>
                    <a:pt x="588" y="4873"/>
                  </a:cubicBezTo>
                  <a:lnTo>
                    <a:pt x="569" y="853"/>
                  </a:lnTo>
                  <a:cubicBezTo>
                    <a:pt x="569" y="702"/>
                    <a:pt x="702" y="569"/>
                    <a:pt x="854" y="569"/>
                  </a:cubicBezTo>
                  <a:close/>
                  <a:moveTo>
                    <a:pt x="873" y="0"/>
                  </a:moveTo>
                  <a:cubicBezTo>
                    <a:pt x="399" y="0"/>
                    <a:pt x="0" y="379"/>
                    <a:pt x="19" y="853"/>
                  </a:cubicBezTo>
                  <a:lnTo>
                    <a:pt x="19" y="4873"/>
                  </a:lnTo>
                  <a:cubicBezTo>
                    <a:pt x="19" y="5347"/>
                    <a:pt x="399" y="5727"/>
                    <a:pt x="873" y="5727"/>
                  </a:cubicBezTo>
                  <a:lnTo>
                    <a:pt x="10372" y="5727"/>
                  </a:lnTo>
                  <a:cubicBezTo>
                    <a:pt x="10846" y="5727"/>
                    <a:pt x="11226" y="5347"/>
                    <a:pt x="11226" y="4873"/>
                  </a:cubicBezTo>
                  <a:lnTo>
                    <a:pt x="11226" y="853"/>
                  </a:lnTo>
                  <a:cubicBezTo>
                    <a:pt x="11226" y="379"/>
                    <a:pt x="10846" y="0"/>
                    <a:pt x="103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3867713" y="1632825"/>
              <a:ext cx="285100" cy="43050"/>
            </a:xfrm>
            <a:custGeom>
              <a:avLst/>
              <a:gdLst/>
              <a:ahLst/>
              <a:cxnLst/>
              <a:rect l="l" t="t" r="r" b="b"/>
              <a:pathLst>
                <a:path w="11404" h="1722" extrusionOk="0">
                  <a:moveTo>
                    <a:pt x="3376" y="565"/>
                  </a:moveTo>
                  <a:cubicBezTo>
                    <a:pt x="3641" y="565"/>
                    <a:pt x="3755" y="868"/>
                    <a:pt x="3584" y="1058"/>
                  </a:cubicBezTo>
                  <a:cubicBezTo>
                    <a:pt x="3523" y="1113"/>
                    <a:pt x="3449" y="1139"/>
                    <a:pt x="3378" y="1139"/>
                  </a:cubicBezTo>
                  <a:cubicBezTo>
                    <a:pt x="3230" y="1139"/>
                    <a:pt x="3091" y="1029"/>
                    <a:pt x="3091" y="850"/>
                  </a:cubicBezTo>
                  <a:cubicBezTo>
                    <a:pt x="3091" y="698"/>
                    <a:pt x="3224" y="565"/>
                    <a:pt x="3376" y="565"/>
                  </a:cubicBezTo>
                  <a:close/>
                  <a:moveTo>
                    <a:pt x="3385" y="1"/>
                  </a:moveTo>
                  <a:cubicBezTo>
                    <a:pt x="3049" y="1"/>
                    <a:pt x="2712" y="195"/>
                    <a:pt x="2579" y="584"/>
                  </a:cubicBezTo>
                  <a:lnTo>
                    <a:pt x="342" y="584"/>
                  </a:lnTo>
                  <a:cubicBezTo>
                    <a:pt x="0" y="603"/>
                    <a:pt x="0" y="1115"/>
                    <a:pt x="342" y="1153"/>
                  </a:cubicBezTo>
                  <a:lnTo>
                    <a:pt x="2579" y="1153"/>
                  </a:lnTo>
                  <a:cubicBezTo>
                    <a:pt x="2712" y="1532"/>
                    <a:pt x="3049" y="1722"/>
                    <a:pt x="3385" y="1722"/>
                  </a:cubicBezTo>
                  <a:cubicBezTo>
                    <a:pt x="3722" y="1722"/>
                    <a:pt x="4058" y="1532"/>
                    <a:pt x="4191" y="1153"/>
                  </a:cubicBezTo>
                  <a:lnTo>
                    <a:pt x="10998" y="1153"/>
                  </a:lnTo>
                  <a:cubicBezTo>
                    <a:pt x="11010" y="1154"/>
                    <a:pt x="11021" y="1154"/>
                    <a:pt x="11032" y="1154"/>
                  </a:cubicBezTo>
                  <a:cubicBezTo>
                    <a:pt x="11399" y="1154"/>
                    <a:pt x="11404" y="581"/>
                    <a:pt x="11047" y="581"/>
                  </a:cubicBezTo>
                  <a:cubicBezTo>
                    <a:pt x="11032" y="581"/>
                    <a:pt x="11015" y="582"/>
                    <a:pt x="10998" y="584"/>
                  </a:cubicBezTo>
                  <a:lnTo>
                    <a:pt x="4191" y="584"/>
                  </a:lnTo>
                  <a:cubicBezTo>
                    <a:pt x="4058" y="195"/>
                    <a:pt x="3722" y="1"/>
                    <a:pt x="33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3973888" y="1496900"/>
              <a:ext cx="78725" cy="71550"/>
            </a:xfrm>
            <a:custGeom>
              <a:avLst/>
              <a:gdLst/>
              <a:ahLst/>
              <a:cxnLst/>
              <a:rect l="l" t="t" r="r" b="b"/>
              <a:pathLst>
                <a:path w="3149" h="2862" extrusionOk="0">
                  <a:moveTo>
                    <a:pt x="570" y="731"/>
                  </a:moveTo>
                  <a:lnTo>
                    <a:pt x="2143" y="1432"/>
                  </a:lnTo>
                  <a:lnTo>
                    <a:pt x="570" y="2153"/>
                  </a:lnTo>
                  <a:lnTo>
                    <a:pt x="570" y="731"/>
                  </a:lnTo>
                  <a:close/>
                  <a:moveTo>
                    <a:pt x="280" y="0"/>
                  </a:moveTo>
                  <a:cubicBezTo>
                    <a:pt x="131" y="0"/>
                    <a:pt x="1" y="130"/>
                    <a:pt x="1" y="295"/>
                  </a:cubicBezTo>
                  <a:lnTo>
                    <a:pt x="1" y="2570"/>
                  </a:lnTo>
                  <a:cubicBezTo>
                    <a:pt x="1" y="2665"/>
                    <a:pt x="39" y="2760"/>
                    <a:pt x="115" y="2817"/>
                  </a:cubicBezTo>
                  <a:cubicBezTo>
                    <a:pt x="167" y="2848"/>
                    <a:pt x="219" y="2862"/>
                    <a:pt x="271" y="2862"/>
                  </a:cubicBezTo>
                  <a:cubicBezTo>
                    <a:pt x="314" y="2862"/>
                    <a:pt x="356" y="2853"/>
                    <a:pt x="399" y="2836"/>
                  </a:cubicBezTo>
                  <a:lnTo>
                    <a:pt x="2978" y="1698"/>
                  </a:lnTo>
                  <a:cubicBezTo>
                    <a:pt x="3073" y="1641"/>
                    <a:pt x="3148" y="1546"/>
                    <a:pt x="3148" y="1432"/>
                  </a:cubicBezTo>
                  <a:cubicBezTo>
                    <a:pt x="3148" y="1319"/>
                    <a:pt x="3073" y="1224"/>
                    <a:pt x="2978" y="1167"/>
                  </a:cubicBezTo>
                  <a:lnTo>
                    <a:pt x="399" y="29"/>
                  </a:lnTo>
                  <a:cubicBezTo>
                    <a:pt x="359" y="9"/>
                    <a:pt x="319" y="0"/>
                    <a:pt x="2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33"/>
          <p:cNvGrpSpPr/>
          <p:nvPr/>
        </p:nvGrpSpPr>
        <p:grpSpPr>
          <a:xfrm>
            <a:off x="2188928" y="3739035"/>
            <a:ext cx="231293" cy="365730"/>
            <a:chOff x="1461488" y="3250125"/>
            <a:chExt cx="394900" cy="624325"/>
          </a:xfrm>
        </p:grpSpPr>
        <p:sp>
          <p:nvSpPr>
            <p:cNvPr id="619" name="Google Shape;619;p33"/>
            <p:cNvSpPr/>
            <p:nvPr/>
          </p:nvSpPr>
          <p:spPr>
            <a:xfrm>
              <a:off x="1474763" y="3313650"/>
              <a:ext cx="370725" cy="548950"/>
            </a:xfrm>
            <a:custGeom>
              <a:avLst/>
              <a:gdLst/>
              <a:ahLst/>
              <a:cxnLst/>
              <a:rect l="l" t="t" r="r" b="b"/>
              <a:pathLst>
                <a:path w="14829" h="21958" extrusionOk="0">
                  <a:moveTo>
                    <a:pt x="4589" y="1"/>
                  </a:moveTo>
                  <a:cubicBezTo>
                    <a:pt x="3774" y="1"/>
                    <a:pt x="3129" y="645"/>
                    <a:pt x="3129" y="1461"/>
                  </a:cubicBezTo>
                  <a:lnTo>
                    <a:pt x="3129" y="8704"/>
                  </a:lnTo>
                  <a:lnTo>
                    <a:pt x="1593" y="9747"/>
                  </a:lnTo>
                  <a:cubicBezTo>
                    <a:pt x="513" y="10448"/>
                    <a:pt x="1" y="11757"/>
                    <a:pt x="285" y="13008"/>
                  </a:cubicBezTo>
                  <a:cubicBezTo>
                    <a:pt x="892" y="15568"/>
                    <a:pt x="2219" y="17900"/>
                    <a:pt x="4096" y="19720"/>
                  </a:cubicBezTo>
                  <a:lnTo>
                    <a:pt x="4096" y="21958"/>
                  </a:lnTo>
                  <a:lnTo>
                    <a:pt x="12838" y="21958"/>
                  </a:lnTo>
                  <a:lnTo>
                    <a:pt x="12838" y="19720"/>
                  </a:lnTo>
                  <a:cubicBezTo>
                    <a:pt x="14108" y="17824"/>
                    <a:pt x="14791" y="15587"/>
                    <a:pt x="14791" y="13312"/>
                  </a:cubicBezTo>
                  <a:lnTo>
                    <a:pt x="14791" y="9519"/>
                  </a:lnTo>
                  <a:cubicBezTo>
                    <a:pt x="14829" y="8685"/>
                    <a:pt x="14165" y="8002"/>
                    <a:pt x="13331" y="8002"/>
                  </a:cubicBezTo>
                  <a:cubicBezTo>
                    <a:pt x="12542" y="8002"/>
                    <a:pt x="11906" y="8612"/>
                    <a:pt x="11871" y="9384"/>
                  </a:cubicBezTo>
                  <a:lnTo>
                    <a:pt x="11871" y="9384"/>
                  </a:lnTo>
                  <a:lnTo>
                    <a:pt x="11871" y="8552"/>
                  </a:lnTo>
                  <a:cubicBezTo>
                    <a:pt x="11871" y="7737"/>
                    <a:pt x="11226" y="7092"/>
                    <a:pt x="10411" y="7092"/>
                  </a:cubicBezTo>
                  <a:cubicBezTo>
                    <a:pt x="9614" y="7092"/>
                    <a:pt x="8951" y="7737"/>
                    <a:pt x="8951" y="8552"/>
                  </a:cubicBezTo>
                  <a:lnTo>
                    <a:pt x="8951" y="7566"/>
                  </a:lnTo>
                  <a:cubicBezTo>
                    <a:pt x="8951" y="6770"/>
                    <a:pt x="8306" y="6106"/>
                    <a:pt x="7509" y="6106"/>
                  </a:cubicBezTo>
                  <a:cubicBezTo>
                    <a:pt x="6694" y="6106"/>
                    <a:pt x="6049" y="6770"/>
                    <a:pt x="6049" y="7566"/>
                  </a:cubicBezTo>
                  <a:lnTo>
                    <a:pt x="6049" y="1461"/>
                  </a:lnTo>
                  <a:cubicBezTo>
                    <a:pt x="6049" y="645"/>
                    <a:pt x="5386" y="1"/>
                    <a:pt x="45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1783838" y="3624350"/>
              <a:ext cx="28475" cy="24475"/>
            </a:xfrm>
            <a:custGeom>
              <a:avLst/>
              <a:gdLst/>
              <a:ahLst/>
              <a:cxnLst/>
              <a:rect l="l" t="t" r="r" b="b"/>
              <a:pathLst>
                <a:path w="1139" h="979" extrusionOk="0">
                  <a:moveTo>
                    <a:pt x="492" y="1"/>
                  </a:moveTo>
                  <a:cubicBezTo>
                    <a:pt x="242" y="1"/>
                    <a:pt x="1" y="191"/>
                    <a:pt x="1" y="485"/>
                  </a:cubicBezTo>
                  <a:cubicBezTo>
                    <a:pt x="1" y="751"/>
                    <a:pt x="209" y="978"/>
                    <a:pt x="475" y="978"/>
                  </a:cubicBezTo>
                  <a:cubicBezTo>
                    <a:pt x="911" y="978"/>
                    <a:pt x="1138" y="466"/>
                    <a:pt x="835" y="144"/>
                  </a:cubicBezTo>
                  <a:cubicBezTo>
                    <a:pt x="736" y="45"/>
                    <a:pt x="61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1461488" y="3301325"/>
              <a:ext cx="394900" cy="573125"/>
            </a:xfrm>
            <a:custGeom>
              <a:avLst/>
              <a:gdLst/>
              <a:ahLst/>
              <a:cxnLst/>
              <a:rect l="l" t="t" r="r" b="b"/>
              <a:pathLst>
                <a:path w="15796" h="22925" extrusionOk="0">
                  <a:moveTo>
                    <a:pt x="5120" y="972"/>
                  </a:moveTo>
                  <a:cubicBezTo>
                    <a:pt x="5604" y="972"/>
                    <a:pt x="6087" y="1299"/>
                    <a:pt x="6087" y="1954"/>
                  </a:cubicBezTo>
                  <a:lnTo>
                    <a:pt x="6087" y="11472"/>
                  </a:lnTo>
                  <a:cubicBezTo>
                    <a:pt x="6087" y="11795"/>
                    <a:pt x="6334" y="11956"/>
                    <a:pt x="6580" y="11956"/>
                  </a:cubicBezTo>
                  <a:cubicBezTo>
                    <a:pt x="6827" y="11956"/>
                    <a:pt x="7073" y="11795"/>
                    <a:pt x="7073" y="11472"/>
                  </a:cubicBezTo>
                  <a:lnTo>
                    <a:pt x="7073" y="8059"/>
                  </a:lnTo>
                  <a:cubicBezTo>
                    <a:pt x="7073" y="7415"/>
                    <a:pt x="7557" y="7092"/>
                    <a:pt x="8040" y="7092"/>
                  </a:cubicBezTo>
                  <a:cubicBezTo>
                    <a:pt x="8524" y="7092"/>
                    <a:pt x="9008" y="7415"/>
                    <a:pt x="9008" y="8059"/>
                  </a:cubicBezTo>
                  <a:lnTo>
                    <a:pt x="9008" y="11472"/>
                  </a:lnTo>
                  <a:cubicBezTo>
                    <a:pt x="9008" y="11795"/>
                    <a:pt x="9249" y="11956"/>
                    <a:pt x="9491" y="11956"/>
                  </a:cubicBezTo>
                  <a:cubicBezTo>
                    <a:pt x="9733" y="11956"/>
                    <a:pt x="9975" y="11795"/>
                    <a:pt x="9975" y="11472"/>
                  </a:cubicBezTo>
                  <a:lnTo>
                    <a:pt x="9975" y="9045"/>
                  </a:lnTo>
                  <a:cubicBezTo>
                    <a:pt x="9975" y="8391"/>
                    <a:pt x="10463" y="8064"/>
                    <a:pt x="10951" y="8064"/>
                  </a:cubicBezTo>
                  <a:cubicBezTo>
                    <a:pt x="11439" y="8064"/>
                    <a:pt x="11928" y="8391"/>
                    <a:pt x="11928" y="9045"/>
                  </a:cubicBezTo>
                  <a:lnTo>
                    <a:pt x="11928" y="11472"/>
                  </a:lnTo>
                  <a:cubicBezTo>
                    <a:pt x="11928" y="11795"/>
                    <a:pt x="12169" y="11956"/>
                    <a:pt x="12411" y="11956"/>
                  </a:cubicBezTo>
                  <a:cubicBezTo>
                    <a:pt x="12653" y="11956"/>
                    <a:pt x="12895" y="11795"/>
                    <a:pt x="12895" y="11472"/>
                  </a:cubicBezTo>
                  <a:lnTo>
                    <a:pt x="12895" y="10012"/>
                  </a:lnTo>
                  <a:cubicBezTo>
                    <a:pt x="12857" y="9330"/>
                    <a:pt x="13359" y="8988"/>
                    <a:pt x="13862" y="8988"/>
                  </a:cubicBezTo>
                  <a:cubicBezTo>
                    <a:pt x="14364" y="8988"/>
                    <a:pt x="14867" y="9330"/>
                    <a:pt x="14829" y="10012"/>
                  </a:cubicBezTo>
                  <a:lnTo>
                    <a:pt x="14829" y="13805"/>
                  </a:lnTo>
                  <a:cubicBezTo>
                    <a:pt x="14829" y="15985"/>
                    <a:pt x="14184" y="18128"/>
                    <a:pt x="12970" y="19948"/>
                  </a:cubicBezTo>
                  <a:cubicBezTo>
                    <a:pt x="12914" y="20024"/>
                    <a:pt x="12895" y="20119"/>
                    <a:pt x="12895" y="20213"/>
                  </a:cubicBezTo>
                  <a:lnTo>
                    <a:pt x="12895" y="21977"/>
                  </a:lnTo>
                  <a:lnTo>
                    <a:pt x="5120" y="21977"/>
                  </a:lnTo>
                  <a:lnTo>
                    <a:pt x="5120" y="20213"/>
                  </a:lnTo>
                  <a:cubicBezTo>
                    <a:pt x="5120" y="20081"/>
                    <a:pt x="5064" y="19967"/>
                    <a:pt x="4969" y="19872"/>
                  </a:cubicBezTo>
                  <a:cubicBezTo>
                    <a:pt x="4040" y="18962"/>
                    <a:pt x="3243" y="17938"/>
                    <a:pt x="2617" y="16800"/>
                  </a:cubicBezTo>
                  <a:cubicBezTo>
                    <a:pt x="2011" y="15720"/>
                    <a:pt x="1575" y="14582"/>
                    <a:pt x="1290" y="13387"/>
                  </a:cubicBezTo>
                  <a:cubicBezTo>
                    <a:pt x="1044" y="12326"/>
                    <a:pt x="1480" y="11226"/>
                    <a:pt x="2390" y="10638"/>
                  </a:cubicBezTo>
                  <a:lnTo>
                    <a:pt x="3186" y="10107"/>
                  </a:lnTo>
                  <a:lnTo>
                    <a:pt x="3186" y="13406"/>
                  </a:lnTo>
                  <a:cubicBezTo>
                    <a:pt x="3186" y="13729"/>
                    <a:pt x="3428" y="13890"/>
                    <a:pt x="3670" y="13890"/>
                  </a:cubicBezTo>
                  <a:cubicBezTo>
                    <a:pt x="3912" y="13890"/>
                    <a:pt x="4153" y="13729"/>
                    <a:pt x="4153" y="13406"/>
                  </a:cubicBezTo>
                  <a:lnTo>
                    <a:pt x="4153" y="1954"/>
                  </a:lnTo>
                  <a:cubicBezTo>
                    <a:pt x="4153" y="1299"/>
                    <a:pt x="4637" y="972"/>
                    <a:pt x="5120" y="972"/>
                  </a:cubicBezTo>
                  <a:close/>
                  <a:moveTo>
                    <a:pt x="5101" y="1"/>
                  </a:moveTo>
                  <a:cubicBezTo>
                    <a:pt x="4040" y="1"/>
                    <a:pt x="3167" y="873"/>
                    <a:pt x="3167" y="1954"/>
                  </a:cubicBezTo>
                  <a:lnTo>
                    <a:pt x="3167" y="8931"/>
                  </a:lnTo>
                  <a:lnTo>
                    <a:pt x="1840" y="9823"/>
                  </a:lnTo>
                  <a:cubicBezTo>
                    <a:pt x="589" y="10657"/>
                    <a:pt x="1" y="12155"/>
                    <a:pt x="342" y="13615"/>
                  </a:cubicBezTo>
                  <a:lnTo>
                    <a:pt x="361" y="13615"/>
                  </a:lnTo>
                  <a:cubicBezTo>
                    <a:pt x="949" y="16175"/>
                    <a:pt x="2257" y="18526"/>
                    <a:pt x="4134" y="20403"/>
                  </a:cubicBezTo>
                  <a:lnTo>
                    <a:pt x="4153" y="20403"/>
                  </a:lnTo>
                  <a:lnTo>
                    <a:pt x="4153" y="22451"/>
                  </a:lnTo>
                  <a:cubicBezTo>
                    <a:pt x="4153" y="22716"/>
                    <a:pt x="4362" y="22925"/>
                    <a:pt x="4627" y="22925"/>
                  </a:cubicBezTo>
                  <a:lnTo>
                    <a:pt x="13369" y="22925"/>
                  </a:lnTo>
                  <a:cubicBezTo>
                    <a:pt x="13634" y="22925"/>
                    <a:pt x="13862" y="22716"/>
                    <a:pt x="13843" y="22451"/>
                  </a:cubicBezTo>
                  <a:lnTo>
                    <a:pt x="13843" y="20346"/>
                  </a:lnTo>
                  <a:cubicBezTo>
                    <a:pt x="15113" y="18393"/>
                    <a:pt x="15796" y="16118"/>
                    <a:pt x="15796" y="13786"/>
                  </a:cubicBezTo>
                  <a:lnTo>
                    <a:pt x="15796" y="9993"/>
                  </a:lnTo>
                  <a:cubicBezTo>
                    <a:pt x="15796" y="8851"/>
                    <a:pt x="14853" y="8046"/>
                    <a:pt x="13842" y="8046"/>
                  </a:cubicBezTo>
                  <a:cubicBezTo>
                    <a:pt x="13477" y="8046"/>
                    <a:pt x="13104" y="8150"/>
                    <a:pt x="12762" y="8382"/>
                  </a:cubicBezTo>
                  <a:cubicBezTo>
                    <a:pt x="12496" y="7604"/>
                    <a:pt x="11757" y="7092"/>
                    <a:pt x="10942" y="7092"/>
                  </a:cubicBezTo>
                  <a:cubicBezTo>
                    <a:pt x="10913" y="7091"/>
                    <a:pt x="10885" y="7090"/>
                    <a:pt x="10856" y="7090"/>
                  </a:cubicBezTo>
                  <a:cubicBezTo>
                    <a:pt x="10489" y="7090"/>
                    <a:pt x="10142" y="7203"/>
                    <a:pt x="9861" y="7415"/>
                  </a:cubicBezTo>
                  <a:cubicBezTo>
                    <a:pt x="9566" y="6597"/>
                    <a:pt x="8806" y="6111"/>
                    <a:pt x="8018" y="6111"/>
                  </a:cubicBezTo>
                  <a:cubicBezTo>
                    <a:pt x="7691" y="6111"/>
                    <a:pt x="7360" y="6194"/>
                    <a:pt x="7054" y="6372"/>
                  </a:cubicBezTo>
                  <a:lnTo>
                    <a:pt x="7054" y="1954"/>
                  </a:lnTo>
                  <a:cubicBezTo>
                    <a:pt x="7054" y="873"/>
                    <a:pt x="6182" y="1"/>
                    <a:pt x="5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1741663" y="3674550"/>
              <a:ext cx="63050" cy="117175"/>
            </a:xfrm>
            <a:custGeom>
              <a:avLst/>
              <a:gdLst/>
              <a:ahLst/>
              <a:cxnLst/>
              <a:rect l="l" t="t" r="r" b="b"/>
              <a:pathLst>
                <a:path w="2522" h="4687" extrusionOk="0">
                  <a:moveTo>
                    <a:pt x="2023" y="1"/>
                  </a:moveTo>
                  <a:cubicBezTo>
                    <a:pt x="1835" y="1"/>
                    <a:pt x="1648" y="106"/>
                    <a:pt x="1574" y="336"/>
                  </a:cubicBezTo>
                  <a:cubicBezTo>
                    <a:pt x="1365" y="1625"/>
                    <a:pt x="872" y="2857"/>
                    <a:pt x="152" y="3938"/>
                  </a:cubicBezTo>
                  <a:cubicBezTo>
                    <a:pt x="0" y="4147"/>
                    <a:pt x="57" y="4469"/>
                    <a:pt x="284" y="4602"/>
                  </a:cubicBezTo>
                  <a:cubicBezTo>
                    <a:pt x="370" y="4659"/>
                    <a:pt x="464" y="4687"/>
                    <a:pt x="556" y="4687"/>
                  </a:cubicBezTo>
                  <a:cubicBezTo>
                    <a:pt x="707" y="4687"/>
                    <a:pt x="854" y="4611"/>
                    <a:pt x="948" y="4469"/>
                  </a:cubicBezTo>
                  <a:cubicBezTo>
                    <a:pt x="1763" y="3275"/>
                    <a:pt x="2294" y="1909"/>
                    <a:pt x="2522" y="506"/>
                  </a:cubicBezTo>
                  <a:cubicBezTo>
                    <a:pt x="2522" y="183"/>
                    <a:pt x="2271" y="1"/>
                    <a:pt x="20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1490888" y="3250125"/>
              <a:ext cx="196750" cy="112150"/>
            </a:xfrm>
            <a:custGeom>
              <a:avLst/>
              <a:gdLst/>
              <a:ahLst/>
              <a:cxnLst/>
              <a:rect l="l" t="t" r="r" b="b"/>
              <a:pathLst>
                <a:path w="7870" h="4486" extrusionOk="0">
                  <a:moveTo>
                    <a:pt x="3925" y="1"/>
                  </a:moveTo>
                  <a:cubicBezTo>
                    <a:pt x="1745" y="1"/>
                    <a:pt x="0" y="1802"/>
                    <a:pt x="38" y="4002"/>
                  </a:cubicBezTo>
                  <a:cubicBezTo>
                    <a:pt x="38" y="4267"/>
                    <a:pt x="247" y="4476"/>
                    <a:pt x="512" y="4476"/>
                  </a:cubicBezTo>
                  <a:lnTo>
                    <a:pt x="550" y="4476"/>
                  </a:lnTo>
                  <a:cubicBezTo>
                    <a:pt x="816" y="4476"/>
                    <a:pt x="1024" y="4267"/>
                    <a:pt x="1024" y="4002"/>
                  </a:cubicBezTo>
                  <a:cubicBezTo>
                    <a:pt x="1024" y="2390"/>
                    <a:pt x="2314" y="1082"/>
                    <a:pt x="3925" y="1082"/>
                  </a:cubicBezTo>
                  <a:cubicBezTo>
                    <a:pt x="5537" y="1082"/>
                    <a:pt x="6846" y="2390"/>
                    <a:pt x="6846" y="4002"/>
                  </a:cubicBezTo>
                  <a:cubicBezTo>
                    <a:pt x="6846" y="4324"/>
                    <a:pt x="7087" y="4485"/>
                    <a:pt x="7329" y="4485"/>
                  </a:cubicBezTo>
                  <a:cubicBezTo>
                    <a:pt x="7571" y="4485"/>
                    <a:pt x="7813" y="4324"/>
                    <a:pt x="7813" y="4002"/>
                  </a:cubicBezTo>
                  <a:cubicBezTo>
                    <a:pt x="7869" y="1802"/>
                    <a:pt x="6125" y="1"/>
                    <a:pt x="39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4" name="Google Shape;624;p33"/>
          <p:cNvSpPr txBox="1"/>
          <p:nvPr/>
        </p:nvSpPr>
        <p:spPr>
          <a:xfrm>
            <a:off x="2479763" y="3671850"/>
            <a:ext cx="3903352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https://react.dev/learn</a:t>
            </a:r>
          </a:p>
          <a:p>
            <a:pPr lvl="0"/>
            <a:r>
              <a:rPr lang="en-US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https://reactnative.dev/docs/getting-started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6" name="Google Shape;626;p33"/>
          <p:cNvSpPr txBox="1"/>
          <p:nvPr/>
        </p:nvSpPr>
        <p:spPr>
          <a:xfrm>
            <a:off x="6972974" y="3671850"/>
            <a:ext cx="2094825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Watch VOD resources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3"/>
                </a:solidFill>
              </a:rPr>
              <a:t>#ReactJS, #JavaScript, #ReactNative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256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>
                <a:solidFill>
                  <a:schemeClr val="accent2"/>
                </a:solidFill>
              </a:rPr>
              <a:t>‘</a:t>
            </a:r>
            <a:r>
              <a:rPr lang="en-US">
                <a:solidFill>
                  <a:schemeClr val="accent2"/>
                </a:solidFill>
              </a:rPr>
              <a:t>React Native</a:t>
            </a:r>
            <a:r>
              <a:rPr lang="en">
                <a:solidFill>
                  <a:schemeClr val="accent2"/>
                </a:solidFill>
              </a:rPr>
              <a:t> ?’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3"/>
                </a:solidFill>
              </a:rPr>
              <a:t>#ReactJS, #JavaScript, #ReactNative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D7C22C-CA6C-46F2-BE22-CCF852AA5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23827"/>
              </p:ext>
            </p:extLst>
          </p:nvPr>
        </p:nvGraphicFramePr>
        <p:xfrm>
          <a:off x="1518024" y="1180168"/>
          <a:ext cx="7244975" cy="3328676"/>
        </p:xfrm>
        <a:graphic>
          <a:graphicData uri="http://schemas.openxmlformats.org/drawingml/2006/table">
            <a:tbl>
              <a:tblPr firstRow="1" bandRow="1">
                <a:tableStyleId>{299D54B4-BC14-408C-9A4D-C5D4BB941902}</a:tableStyleId>
              </a:tblPr>
              <a:tblGrid>
                <a:gridCol w="1834776">
                  <a:extLst>
                    <a:ext uri="{9D8B030D-6E8A-4147-A177-3AD203B41FA5}">
                      <a16:colId xmlns:a16="http://schemas.microsoft.com/office/drawing/2014/main" val="23899989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2159976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2261456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280088616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val="1364857201"/>
                    </a:ext>
                  </a:extLst>
                </a:gridCol>
              </a:tblGrid>
              <a:tr h="40098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React.js</a:t>
                      </a:r>
                      <a:endParaRPr lang="en-US" sz="1400">
                        <a:solidFill>
                          <a:schemeClr val="accent6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accent6">
                              <a:lumMod val="95000"/>
                            </a:schemeClr>
                          </a:solidFill>
                        </a:rPr>
                        <a:t>+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accent6">
                              <a:lumMod val="95000"/>
                            </a:schemeClr>
                          </a:solidFill>
                        </a:rPr>
                        <a:t>React 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accent6">
                              <a:lumMod val="95000"/>
                            </a:schemeClr>
                          </a:solidFill>
                        </a:rPr>
                        <a:t>=&gt;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accent6">
                              <a:lumMod val="95000"/>
                            </a:schemeClr>
                          </a:solidFill>
                        </a:rPr>
                        <a:t>Real Native Mobile 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1298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accent6">
                              <a:lumMod val="95000"/>
                            </a:schemeClr>
                          </a:solidFill>
                        </a:rPr>
                        <a:t>A Javascript library for building 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6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accent6">
                              <a:lumMod val="95000"/>
                            </a:schemeClr>
                          </a:solidFill>
                        </a:rPr>
                        <a:t>A collection of Special React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6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accent6">
                              <a:lumMod val="95000"/>
                            </a:schemeClr>
                          </a:solidFill>
                        </a:rPr>
                        <a:t>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538097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accent6">
                              <a:lumMod val="95000"/>
                            </a:schemeClr>
                          </a:solidFill>
                        </a:rPr>
                        <a:t>Typically used for web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6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accent6">
                              <a:lumMod val="95000"/>
                            </a:schemeClr>
                          </a:solidFill>
                        </a:rPr>
                        <a:t>Components are compiled to native UI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6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accent6">
                              <a:lumMod val="95000"/>
                            </a:schemeClr>
                          </a:solidFill>
                        </a:rPr>
                        <a:t>Android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99067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accent6">
                              <a:lumMod val="95000"/>
                            </a:schemeClr>
                          </a:solidFill>
                        </a:rPr>
                        <a:t>But it's actually react-dom that adds web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6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accent6">
                              <a:lumMod val="95000"/>
                            </a:schemeClr>
                          </a:solidFill>
                        </a:rPr>
                        <a:t>Native platform APIs exposed to 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6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6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984849"/>
                  </a:ext>
                </a:extLst>
              </a:tr>
              <a:tr h="9464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accent6">
                              <a:lumMod val="95000"/>
                            </a:schemeClr>
                          </a:solidFill>
                        </a:rPr>
                        <a:t>React is platform-agnostic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6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accent6">
                              <a:lumMod val="95000"/>
                            </a:schemeClr>
                          </a:solidFill>
                        </a:rPr>
                        <a:t>React Native is like react-dom: It "connects" React to a special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6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6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987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057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3D9AD6A-12F7-4FDC-AB65-D814BC34601A}"/>
              </a:ext>
            </a:extLst>
          </p:cNvPr>
          <p:cNvSpPr/>
          <p:nvPr/>
        </p:nvSpPr>
        <p:spPr>
          <a:xfrm>
            <a:off x="2240150" y="1324355"/>
            <a:ext cx="3389289" cy="1856995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3474850" cy="21056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/>
              <a:t>import React from 'react';</a:t>
            </a:r>
          </a:p>
          <a:p>
            <a:pPr marL="0" lvl="0" indent="0"/>
            <a:r>
              <a:rPr lang="en-US"/>
              <a:t>import {Text} from 'react-native';</a:t>
            </a:r>
          </a:p>
          <a:p>
            <a:pPr marL="0" lvl="0" indent="0"/>
            <a:endParaRPr lang="en-US"/>
          </a:p>
          <a:p>
            <a:pPr marL="0" lvl="0" indent="0"/>
            <a:r>
              <a:rPr lang="en-US"/>
              <a:t>const Cat = () =&gt; {</a:t>
            </a:r>
          </a:p>
          <a:p>
            <a:pPr marL="0" lvl="0" indent="0"/>
            <a:r>
              <a:rPr lang="en-US"/>
              <a:t>  return &lt;Text&gt;Hello, I am your cat!&lt;/Text&gt;;</a:t>
            </a:r>
          </a:p>
          <a:p>
            <a:pPr marL="0" lvl="0" indent="0"/>
            <a:r>
              <a:rPr lang="en-US"/>
              <a:t>};</a:t>
            </a:r>
          </a:p>
          <a:p>
            <a:pPr marL="0" lvl="0" indent="0"/>
            <a:endParaRPr lang="en-US"/>
          </a:p>
          <a:p>
            <a:pPr marL="0" lvl="0" indent="0"/>
            <a:r>
              <a:rPr lang="en-US"/>
              <a:t>export default Cat;</a:t>
            </a:r>
            <a:endParaRPr/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49" y="621240"/>
            <a:ext cx="5181347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look under the hood</a:t>
            </a:r>
            <a:r>
              <a:rPr lang="en"/>
              <a:t> &lt; /1 &gt;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3"/>
                </a:solidFill>
              </a:rPr>
              <a:t>#ReactJS, #JavaScript, #ReactNative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082602" y="1180109"/>
            <a:ext cx="506100" cy="3427101"/>
            <a:chOff x="1082602" y="3175223"/>
            <a:chExt cx="506100" cy="3427101"/>
          </a:xfrm>
        </p:grpSpPr>
        <p:cxnSp>
          <p:nvCxnSpPr>
            <p:cNvPr id="555" name="Google Shape;555;p31"/>
            <p:cNvCxnSpPr>
              <a:cxnSpLocks/>
              <a:endCxn id="556" idx="0"/>
            </p:cNvCxnSpPr>
            <p:nvPr/>
          </p:nvCxnSpPr>
          <p:spPr>
            <a:xfrm>
              <a:off x="1310210" y="3175223"/>
              <a:ext cx="25442" cy="2811501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2602" y="5986724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C6B4584D-05C4-414B-BC91-5181E8E93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9" y="472818"/>
            <a:ext cx="2022978" cy="413439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6536A18-95A5-4AB9-823B-7D87C8FC680E}"/>
              </a:ext>
            </a:extLst>
          </p:cNvPr>
          <p:cNvSpPr/>
          <p:nvPr/>
        </p:nvSpPr>
        <p:spPr>
          <a:xfrm>
            <a:off x="1530909" y="3376459"/>
            <a:ext cx="46602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1" cap="none" spc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only JSX and Components are compiled,</a:t>
            </a:r>
          </a:p>
          <a:p>
            <a:pPr algn="ctr"/>
            <a:r>
              <a:rPr lang="en-US" sz="1800" b="1" cap="none" spc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not Javascript logic</a:t>
            </a:r>
          </a:p>
        </p:txBody>
      </p:sp>
    </p:spTree>
    <p:extLst>
      <p:ext uri="{BB962C8B-B14F-4D97-AF65-F5344CB8AC3E}">
        <p14:creationId xmlns:p14="http://schemas.microsoft.com/office/powerpoint/2010/main" val="2634127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3D9AD6A-12F7-4FDC-AB65-D814BC34601A}"/>
              </a:ext>
            </a:extLst>
          </p:cNvPr>
          <p:cNvSpPr/>
          <p:nvPr/>
        </p:nvSpPr>
        <p:spPr>
          <a:xfrm>
            <a:off x="2240150" y="1324355"/>
            <a:ext cx="3474850" cy="3197905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3474850" cy="34552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000"/>
              <a:t>import React from 'react';</a:t>
            </a:r>
          </a:p>
          <a:p>
            <a:pPr marL="0" indent="0"/>
            <a:r>
              <a:rPr lang="en-US" sz="1000"/>
              <a:t>import { View, Text, StyleSheet } from 'react-native';</a:t>
            </a:r>
          </a:p>
          <a:p>
            <a:pPr marL="0" indent="0"/>
            <a:endParaRPr lang="en-US" sz="1000"/>
          </a:p>
          <a:p>
            <a:pPr marL="0" indent="0"/>
            <a:r>
              <a:rPr lang="en-US" sz="1000"/>
              <a:t>const Cat = () =&gt; {</a:t>
            </a:r>
          </a:p>
          <a:p>
            <a:pPr marL="0" indent="0"/>
            <a:r>
              <a:rPr lang="en-US" sz="1000"/>
              <a:t>  const name = 'Maru';</a:t>
            </a:r>
          </a:p>
          <a:p>
            <a:pPr marL="0" indent="0"/>
            <a:r>
              <a:rPr lang="en-US" sz="1000"/>
              <a:t>  return (</a:t>
            </a:r>
          </a:p>
          <a:p>
            <a:pPr marL="0" indent="0"/>
            <a:r>
              <a:rPr lang="en-US" sz="1000"/>
              <a:t>    &lt;View style={styles.container}&gt;</a:t>
            </a:r>
          </a:p>
          <a:p>
            <a:pPr marL="0" indent="0"/>
            <a:r>
              <a:rPr lang="en-US" sz="1000"/>
              <a:t>      &lt;Text&gt;Hello, I am {name}!&lt;/Text&gt;</a:t>
            </a:r>
          </a:p>
          <a:p>
            <a:pPr marL="0" indent="0"/>
            <a:r>
              <a:rPr lang="en-US" sz="1000"/>
              <a:t>    &lt;/View&gt;</a:t>
            </a:r>
          </a:p>
          <a:p>
            <a:pPr marL="0" indent="0"/>
            <a:r>
              <a:rPr lang="en-US" sz="1000"/>
              <a:t>  );</a:t>
            </a:r>
          </a:p>
          <a:p>
            <a:pPr marL="0" indent="0"/>
            <a:r>
              <a:rPr lang="en-US" sz="1000"/>
              <a:t>};</a:t>
            </a:r>
          </a:p>
          <a:p>
            <a:pPr marL="0" indent="0"/>
            <a:endParaRPr lang="en-US" sz="1000"/>
          </a:p>
          <a:p>
            <a:pPr marL="0" indent="0"/>
            <a:r>
              <a:rPr lang="en-US" sz="1000"/>
              <a:t>const styles = StyleSheet.create({</a:t>
            </a:r>
          </a:p>
          <a:p>
            <a:pPr marL="0" indent="0"/>
            <a:r>
              <a:rPr lang="en-US" sz="1000"/>
              <a:t>  container: {</a:t>
            </a:r>
          </a:p>
          <a:p>
            <a:pPr marL="0" indent="0"/>
            <a:r>
              <a:rPr lang="en-US" sz="1000"/>
              <a:t>    flex: 1,</a:t>
            </a:r>
          </a:p>
          <a:p>
            <a:pPr marL="0" indent="0"/>
            <a:r>
              <a:rPr lang="en-US" sz="1000"/>
              <a:t>    justifyContent: 'center',</a:t>
            </a:r>
          </a:p>
          <a:p>
            <a:pPr marL="0" indent="0"/>
            <a:r>
              <a:rPr lang="en-US" sz="1000"/>
              <a:t>    alignItems: 'center',</a:t>
            </a:r>
          </a:p>
          <a:p>
            <a:pPr marL="0" indent="0"/>
            <a:r>
              <a:rPr lang="en-US" sz="1000"/>
              <a:t>  },</a:t>
            </a:r>
          </a:p>
          <a:p>
            <a:pPr marL="0" indent="0"/>
            <a:r>
              <a:rPr lang="en-US" sz="1000"/>
              <a:t>});</a:t>
            </a:r>
          </a:p>
          <a:p>
            <a:pPr marL="0" indent="0"/>
            <a:r>
              <a:rPr lang="en-US" sz="1000"/>
              <a:t>export default Cat;</a:t>
            </a: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49" y="621240"/>
            <a:ext cx="5181347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look under the hood</a:t>
            </a:r>
            <a:r>
              <a:rPr lang="en"/>
              <a:t> &lt; /2 &gt;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3"/>
                </a:solidFill>
              </a:rPr>
              <a:t>#ReactJS, #JavaScript, #ReactNative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082602" y="1180109"/>
            <a:ext cx="506100" cy="3427101"/>
            <a:chOff x="1082602" y="3175223"/>
            <a:chExt cx="506100" cy="3427101"/>
          </a:xfrm>
        </p:grpSpPr>
        <p:cxnSp>
          <p:nvCxnSpPr>
            <p:cNvPr id="555" name="Google Shape;555;p31"/>
            <p:cNvCxnSpPr>
              <a:cxnSpLocks/>
              <a:endCxn id="556" idx="0"/>
            </p:cNvCxnSpPr>
            <p:nvPr/>
          </p:nvCxnSpPr>
          <p:spPr>
            <a:xfrm>
              <a:off x="1310210" y="3175223"/>
              <a:ext cx="25442" cy="2811501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2602" y="5986724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ECF7076-5652-4DD0-A41F-60382B3F3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778" y="472818"/>
            <a:ext cx="2019898" cy="413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01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49" y="621240"/>
            <a:ext cx="5181347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/>
              <a:t>Core Components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/>
          </a:p>
        </p:txBody>
      </p: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3"/>
                </a:solidFill>
              </a:rPr>
              <a:t>#ReactJS, #JavaScript, #ReactNative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54" name="Google Shape;554;p31"/>
          <p:cNvGrpSpPr/>
          <p:nvPr/>
        </p:nvGrpSpPr>
        <p:grpSpPr>
          <a:xfrm>
            <a:off x="1082602" y="1180109"/>
            <a:ext cx="506100" cy="3427101"/>
            <a:chOff x="1082602" y="3175223"/>
            <a:chExt cx="506100" cy="3427101"/>
          </a:xfrm>
        </p:grpSpPr>
        <p:cxnSp>
          <p:nvCxnSpPr>
            <p:cNvPr id="555" name="Google Shape;555;p31"/>
            <p:cNvCxnSpPr>
              <a:cxnSpLocks/>
              <a:endCxn id="556" idx="0"/>
            </p:cNvCxnSpPr>
            <p:nvPr/>
          </p:nvCxnSpPr>
          <p:spPr>
            <a:xfrm>
              <a:off x="1310210" y="3175223"/>
              <a:ext cx="25442" cy="2811501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2602" y="5986724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30825E9B-7A9A-478E-B348-CDFB85D7F01D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791DC0-3F91-461C-B249-6CA65DE3C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588" y="1180588"/>
            <a:ext cx="4904319" cy="320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30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149</TotalTime>
  <Words>1736</Words>
  <Application>Microsoft Office PowerPoint</Application>
  <PresentationFormat>On-screen Show (16:9)</PresentationFormat>
  <Paragraphs>326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Fira Code</vt:lpstr>
      <vt:lpstr>Montserrat</vt:lpstr>
      <vt:lpstr>Arial</vt:lpstr>
      <vt:lpstr>Programming Language Workshop for Beginners by Slidesgo</vt:lpstr>
      <vt:lpstr>Getting Started  ‘FIT_MPR’ {</vt:lpstr>
      <vt:lpstr>01</vt:lpstr>
      <vt:lpstr>01 {</vt:lpstr>
      <vt:lpstr>Getting Started; {</vt:lpstr>
      <vt:lpstr>What Is ‘React Native ?’ {</vt:lpstr>
      <vt:lpstr>What Is ‘React Native ?’ {</vt:lpstr>
      <vt:lpstr>A look under the hood &lt; /1 &gt; { </vt:lpstr>
      <vt:lpstr>A look under the hood &lt; /2 &gt; { </vt:lpstr>
      <vt:lpstr>Core Components {</vt:lpstr>
      <vt:lpstr>Core Components {</vt:lpstr>
      <vt:lpstr>A look under the hood &lt; /1 &gt; { </vt:lpstr>
      <vt:lpstr>Introduction; {</vt:lpstr>
      <vt:lpstr>02 {</vt:lpstr>
      <vt:lpstr>Creating React Native Projects&lt; /1 &gt; {</vt:lpstr>
      <vt:lpstr>Creating React Native Projects&lt; /2 &gt; {</vt:lpstr>
      <vt:lpstr>Creating React Native Projects&lt; /2 &gt; {</vt:lpstr>
      <vt:lpstr>Creating React Native Projects&lt; /2 &gt; {</vt:lpstr>
      <vt:lpstr>Creating React Native Projects&lt; /2 &gt; {</vt:lpstr>
      <vt:lpstr>Creating React Native Projects&lt; /3 &gt; {</vt:lpstr>
      <vt:lpstr>Creating React Native Projects&lt; /3 &gt; {</vt:lpstr>
      <vt:lpstr>Android &lt; /2 &gt; {</vt:lpstr>
      <vt:lpstr>Result{  </vt:lpstr>
      <vt:lpstr>What if you don't have ‘a real device?’ {</vt:lpstr>
      <vt:lpstr>03 {</vt:lpstr>
      <vt:lpstr>Practical Exercise {</vt:lpstr>
      <vt:lpstr>Practical Exercise {</vt:lpstr>
      <vt:lpstr>Thanks; {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Admin</dc:creator>
  <dc:description>9Slide.vn</dc:description>
  <cp:lastModifiedBy>9Slide</cp:lastModifiedBy>
  <cp:revision>18</cp:revision>
  <dcterms:modified xsi:type="dcterms:W3CDTF">2024-02-01T01:24:28Z</dcterms:modified>
  <cp:category>9Slide.vn</cp:category>
</cp:coreProperties>
</file>