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95919" y="4105116"/>
            <a:ext cx="13296163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 spc="-300">
                <a:solidFill>
                  <a:srgbClr val="000000"/>
                </a:solidFill>
                <a:latin typeface="DM Sans Bold"/>
              </a:rPr>
              <a:t>New Life 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11518" y="3595847"/>
            <a:ext cx="10864964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139">
                <a:solidFill>
                  <a:srgbClr val="FF66C4"/>
                </a:solidFill>
                <a:latin typeface="DM Sans Bold"/>
              </a:rPr>
              <a:t>Final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75034" y="9187840"/>
            <a:ext cx="1384266" cy="31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85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8229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8024" y="1856692"/>
            <a:ext cx="10861671" cy="4357058"/>
          </a:xfrm>
          <a:custGeom>
            <a:avLst/>
            <a:gdLst/>
            <a:ahLst/>
            <a:cxnLst/>
            <a:rect r="r" b="b" t="t" l="l"/>
            <a:pathLst>
              <a:path h="4357058" w="10861671">
                <a:moveTo>
                  <a:pt x="0" y="0"/>
                </a:moveTo>
                <a:lnTo>
                  <a:pt x="10861671" y="0"/>
                </a:lnTo>
                <a:lnTo>
                  <a:pt x="10861671" y="4357058"/>
                </a:lnTo>
                <a:lnTo>
                  <a:pt x="0" y="43570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58860" y="619125"/>
            <a:ext cx="4532135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300">
                <a:solidFill>
                  <a:srgbClr val="000000"/>
                </a:solidFill>
                <a:latin typeface="DM Sans Bold"/>
              </a:rPr>
              <a:t>MainScreen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75034" y="9187840"/>
            <a:ext cx="1384266" cy="31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85">
                <a:solidFill>
                  <a:srgbClr val="008037"/>
                </a:solidFill>
                <a:latin typeface="DM Sans Bold"/>
              </a:rPr>
              <a:t>NEXT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27023" y="1809067"/>
            <a:ext cx="5236547" cy="358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DM Sans Bold"/>
              </a:rPr>
              <a:t>Import:</a:t>
            </a:r>
            <a:r>
              <a:rPr lang="en-US" sz="2300">
                <a:solidFill>
                  <a:srgbClr val="000000"/>
                </a:solidFill>
                <a:latin typeface="DM Sans"/>
              </a:rPr>
              <a:t> Required modules and components from the React library, React Native, and custom components from your project.</a:t>
            </a:r>
          </a:p>
          <a:p>
            <a:pPr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DM Sans Bold"/>
              </a:rPr>
              <a:t>Component declaration:</a:t>
            </a:r>
            <a:r>
              <a:rPr lang="en-US" sz="2300">
                <a:solidFill>
                  <a:srgbClr val="000000"/>
                </a:solidFill>
                <a:latin typeface="DM Sans"/>
              </a:rPr>
              <a:t> Declare the</a:t>
            </a:r>
            <a:r>
              <a:rPr lang="en-US" sz="2300">
                <a:solidFill>
                  <a:srgbClr val="000000"/>
                </a:solidFill>
                <a:latin typeface="DM Sans Bold"/>
              </a:rPr>
              <a:t> MainScreen</a:t>
            </a:r>
            <a:r>
              <a:rPr lang="en-US" sz="2300">
                <a:solidFill>
                  <a:srgbClr val="000000"/>
                </a:solidFill>
                <a:latin typeface="DM Sans"/>
              </a:rPr>
              <a:t> component with navigation and routing props to navigate and pass data between screens.</a:t>
            </a:r>
          </a:p>
        </p:txBody>
      </p:sp>
      <p:grpSp>
        <p:nvGrpSpPr>
          <p:cNvPr name="Group 7" id="7"/>
          <p:cNvGrpSpPr/>
          <p:nvPr/>
        </p:nvGrpSpPr>
        <p:grpSpPr>
          <a:xfrm rot="-3946435">
            <a:off x="11410656" y="1607398"/>
            <a:ext cx="1267101" cy="1501917"/>
            <a:chOff x="0" y="0"/>
            <a:chExt cx="1810323" cy="21458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8890" y="13589"/>
              <a:ext cx="1792478" cy="2118614"/>
            </a:xfrm>
            <a:custGeom>
              <a:avLst/>
              <a:gdLst/>
              <a:ahLst/>
              <a:cxnLst/>
              <a:rect r="r" b="b" t="t" l="l"/>
              <a:pathLst>
                <a:path h="2118614" w="1792478">
                  <a:moveTo>
                    <a:pt x="1734185" y="2118614"/>
                  </a:moveTo>
                  <a:lnTo>
                    <a:pt x="0" y="49022"/>
                  </a:lnTo>
                  <a:lnTo>
                    <a:pt x="58420" y="0"/>
                  </a:lnTo>
                  <a:lnTo>
                    <a:pt x="1792478" y="2069592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28024" y="7012723"/>
            <a:ext cx="14203363" cy="158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DM Sans Bold"/>
              </a:rPr>
              <a:t>dataEvent</a:t>
            </a:r>
            <a:r>
              <a:rPr lang="en-US" sz="2300">
                <a:solidFill>
                  <a:srgbClr val="000000"/>
                </a:solidFill>
                <a:latin typeface="DM Sans"/>
              </a:rPr>
              <a:t>: Array to store events by age.</a:t>
            </a:r>
          </a:p>
          <a:p>
            <a:pPr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DM Sans Bold"/>
              </a:rPr>
              <a:t>progress</a:t>
            </a:r>
            <a:r>
              <a:rPr lang="en-US" sz="2300">
                <a:solidFill>
                  <a:srgbClr val="000000"/>
                </a:solidFill>
                <a:latin typeface="DM Sans"/>
              </a:rPr>
              <a:t>: Variable that manages the time status bar progress.</a:t>
            </a:r>
          </a:p>
          <a:p>
            <a:pPr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DM Sans Bold"/>
              </a:rPr>
              <a:t>showSchoolAndRelationship</a:t>
            </a:r>
            <a:r>
              <a:rPr lang="en-US" sz="2300">
                <a:solidFill>
                  <a:srgbClr val="000000"/>
                </a:solidFill>
                <a:latin typeface="DM Sans"/>
              </a:rPr>
              <a:t>: Manages the display of navigation buttons for School and Relationship.</a:t>
            </a:r>
          </a:p>
          <a:p>
            <a:pPr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DM Sans Bold"/>
              </a:rPr>
              <a:t>showRemaining</a:t>
            </a:r>
            <a:r>
              <a:rPr lang="en-US" sz="2300">
                <a:solidFill>
                  <a:srgbClr val="000000"/>
                </a:solidFill>
                <a:latin typeface="DM Sans"/>
              </a:rPr>
              <a:t>: Manages the display of remaining navigation buttons when a certain age is reached.</a:t>
            </a:r>
          </a:p>
        </p:txBody>
      </p:sp>
      <p:grpSp>
        <p:nvGrpSpPr>
          <p:cNvPr name="Group 10" id="10"/>
          <p:cNvGrpSpPr/>
          <p:nvPr/>
        </p:nvGrpSpPr>
        <p:grpSpPr>
          <a:xfrm rot="787963">
            <a:off x="11745049" y="5786753"/>
            <a:ext cx="1267101" cy="1501917"/>
            <a:chOff x="0" y="0"/>
            <a:chExt cx="1810323" cy="21458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8890" y="13589"/>
              <a:ext cx="1792478" cy="2118614"/>
            </a:xfrm>
            <a:custGeom>
              <a:avLst/>
              <a:gdLst/>
              <a:ahLst/>
              <a:cxnLst/>
              <a:rect r="r" b="b" t="t" l="l"/>
              <a:pathLst>
                <a:path h="2118614" w="1792478">
                  <a:moveTo>
                    <a:pt x="1734185" y="2118614"/>
                  </a:moveTo>
                  <a:lnTo>
                    <a:pt x="0" y="49022"/>
                  </a:lnTo>
                  <a:lnTo>
                    <a:pt x="58420" y="0"/>
                  </a:lnTo>
                  <a:lnTo>
                    <a:pt x="1792478" y="2069592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8229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07010" y="2027448"/>
            <a:ext cx="7336990" cy="3834664"/>
          </a:xfrm>
          <a:custGeom>
            <a:avLst/>
            <a:gdLst/>
            <a:ahLst/>
            <a:cxnLst/>
            <a:rect r="r" b="b" t="t" l="l"/>
            <a:pathLst>
              <a:path h="3834664" w="7336990">
                <a:moveTo>
                  <a:pt x="0" y="0"/>
                </a:moveTo>
                <a:lnTo>
                  <a:pt x="7336990" y="0"/>
                </a:lnTo>
                <a:lnTo>
                  <a:pt x="7336990" y="3834664"/>
                </a:lnTo>
                <a:lnTo>
                  <a:pt x="0" y="383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07010" y="6084723"/>
            <a:ext cx="7336990" cy="3815571"/>
          </a:xfrm>
          <a:custGeom>
            <a:avLst/>
            <a:gdLst/>
            <a:ahLst/>
            <a:cxnLst/>
            <a:rect r="r" b="b" t="t" l="l"/>
            <a:pathLst>
              <a:path h="3815571" w="7336990">
                <a:moveTo>
                  <a:pt x="0" y="0"/>
                </a:moveTo>
                <a:lnTo>
                  <a:pt x="7336990" y="0"/>
                </a:lnTo>
                <a:lnTo>
                  <a:pt x="7336990" y="3815571"/>
                </a:lnTo>
                <a:lnTo>
                  <a:pt x="0" y="38155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77933" y="419100"/>
            <a:ext cx="4532135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300">
                <a:solidFill>
                  <a:srgbClr val="000000"/>
                </a:solidFill>
                <a:latin typeface="DM Sans Bold"/>
              </a:rPr>
              <a:t>MainScreen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75034" y="9187840"/>
            <a:ext cx="1384266" cy="31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85">
                <a:solidFill>
                  <a:srgbClr val="008037"/>
                </a:solidFill>
                <a:latin typeface="DM Sans Bold"/>
              </a:rPr>
              <a:t>NEXT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24680" y="3267431"/>
            <a:ext cx="6634620" cy="558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7240" indent="-313620" lvl="1">
              <a:lnSpc>
                <a:spcPts val="4067"/>
              </a:lnSpc>
              <a:buFont typeface="Arial"/>
              <a:buChar char="•"/>
            </a:pPr>
            <a:r>
              <a:rPr lang="en-US" sz="2905">
                <a:solidFill>
                  <a:srgbClr val="000000"/>
                </a:solidFill>
                <a:latin typeface="DM Sans"/>
              </a:rPr>
              <a:t>Effect Hook: Used to initialize data from starterPack, group events by age.</a:t>
            </a:r>
          </a:p>
          <a:p>
            <a:pPr>
              <a:lnSpc>
                <a:spcPts val="4067"/>
              </a:lnSpc>
            </a:pPr>
          </a:p>
          <a:p>
            <a:pPr>
              <a:lnSpc>
                <a:spcPts val="4067"/>
              </a:lnSpc>
            </a:pPr>
          </a:p>
          <a:p>
            <a:pPr>
              <a:lnSpc>
                <a:spcPts val="4067"/>
              </a:lnSpc>
            </a:pPr>
          </a:p>
          <a:p>
            <a:pPr>
              <a:lnSpc>
                <a:spcPts val="4067"/>
              </a:lnSpc>
            </a:pPr>
          </a:p>
          <a:p>
            <a:pPr marL="627240" indent="-313620" lvl="1">
              <a:lnSpc>
                <a:spcPts val="4067"/>
              </a:lnSpc>
              <a:buFont typeface="Arial"/>
              <a:buChar char="•"/>
            </a:pPr>
            <a:r>
              <a:rPr lang="en-US" sz="2905">
                <a:solidFill>
                  <a:srgbClr val="000000"/>
                </a:solidFill>
                <a:latin typeface="DM Sans"/>
              </a:rPr>
              <a:t>Check age to display notifications to unlock new features like School, Relationships, Affirmations, and Activities.</a:t>
            </a:r>
          </a:p>
        </p:txBody>
      </p:sp>
      <p:grpSp>
        <p:nvGrpSpPr>
          <p:cNvPr name="Group 8" id="8"/>
          <p:cNvGrpSpPr/>
          <p:nvPr/>
        </p:nvGrpSpPr>
        <p:grpSpPr>
          <a:xfrm rot="-3027514">
            <a:off x="12118245" y="3473060"/>
            <a:ext cx="4031077" cy="4778105"/>
            <a:chOff x="0" y="0"/>
            <a:chExt cx="1810323" cy="21458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890" y="13589"/>
              <a:ext cx="1792478" cy="2118614"/>
            </a:xfrm>
            <a:custGeom>
              <a:avLst/>
              <a:gdLst/>
              <a:ahLst/>
              <a:cxnLst/>
              <a:rect r="r" b="b" t="t" l="l"/>
              <a:pathLst>
                <a:path h="2118614" w="1792478">
                  <a:moveTo>
                    <a:pt x="1734185" y="2118614"/>
                  </a:moveTo>
                  <a:lnTo>
                    <a:pt x="0" y="49022"/>
                  </a:lnTo>
                  <a:lnTo>
                    <a:pt x="58420" y="0"/>
                  </a:lnTo>
                  <a:lnTo>
                    <a:pt x="1792478" y="2069592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32504" y="1843977"/>
            <a:ext cx="12121220" cy="4346386"/>
          </a:xfrm>
          <a:custGeom>
            <a:avLst/>
            <a:gdLst/>
            <a:ahLst/>
            <a:cxnLst/>
            <a:rect r="r" b="b" t="t" l="l"/>
            <a:pathLst>
              <a:path h="4346386" w="12121220">
                <a:moveTo>
                  <a:pt x="0" y="0"/>
                </a:moveTo>
                <a:lnTo>
                  <a:pt x="12121219" y="0"/>
                </a:lnTo>
                <a:lnTo>
                  <a:pt x="12121219" y="4346386"/>
                </a:lnTo>
                <a:lnTo>
                  <a:pt x="0" y="4346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77933" y="619125"/>
            <a:ext cx="4532135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300">
                <a:solidFill>
                  <a:srgbClr val="000000"/>
                </a:solidFill>
                <a:latin typeface="DM Sans Bold"/>
              </a:rPr>
              <a:t>MainScreen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62587" y="5347270"/>
            <a:ext cx="4290757" cy="4702199"/>
            <a:chOff x="0" y="0"/>
            <a:chExt cx="5721009" cy="62695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20969" cy="6269609"/>
            </a:xfrm>
            <a:custGeom>
              <a:avLst/>
              <a:gdLst/>
              <a:ahLst/>
              <a:cxnLst/>
              <a:rect r="r" b="b" t="t" l="l"/>
              <a:pathLst>
                <a:path h="6269609" w="5720969">
                  <a:moveTo>
                    <a:pt x="0" y="0"/>
                  </a:moveTo>
                  <a:lnTo>
                    <a:pt x="5720969" y="0"/>
                  </a:lnTo>
                  <a:lnTo>
                    <a:pt x="5720969" y="6269609"/>
                  </a:lnTo>
                  <a:lnTo>
                    <a:pt x="0" y="6269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2" r="0" b="-22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339771" y="3508375"/>
            <a:ext cx="8365017" cy="257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0"/>
              </a:lnSpc>
            </a:pPr>
            <a:r>
              <a:rPr lang="en-US" sz="9500" spc="-475">
                <a:solidFill>
                  <a:srgbClr val="000000"/>
                </a:solidFill>
                <a:latin typeface="DM Sans Bold"/>
              </a:rPr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88080" y="2703229"/>
            <a:ext cx="57150" cy="2082212"/>
            <a:chOff x="0" y="0"/>
            <a:chExt cx="76200" cy="27762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38100"/>
              <a:ext cx="76200" cy="2700020"/>
            </a:xfrm>
            <a:custGeom>
              <a:avLst/>
              <a:gdLst/>
              <a:ahLst/>
              <a:cxnLst/>
              <a:rect r="r" b="b" t="t" l="l"/>
              <a:pathLst>
                <a:path h="2700020" w="76200">
                  <a:moveTo>
                    <a:pt x="76200" y="0"/>
                  </a:moveTo>
                  <a:lnTo>
                    <a:pt x="76200" y="2700020"/>
                  </a:lnTo>
                  <a:lnTo>
                    <a:pt x="0" y="270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525397" y="1960091"/>
            <a:ext cx="4859564" cy="5192158"/>
          </a:xfrm>
          <a:custGeom>
            <a:avLst/>
            <a:gdLst/>
            <a:ahLst/>
            <a:cxnLst/>
            <a:rect r="r" b="b" t="t" l="l"/>
            <a:pathLst>
              <a:path h="5192158" w="4859564">
                <a:moveTo>
                  <a:pt x="0" y="0"/>
                </a:moveTo>
                <a:lnTo>
                  <a:pt x="4859565" y="0"/>
                </a:lnTo>
                <a:lnTo>
                  <a:pt x="4859565" y="5192158"/>
                </a:lnTo>
                <a:lnTo>
                  <a:pt x="0" y="5192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1627167">
            <a:off x="6305583" y="5326486"/>
            <a:ext cx="2529728" cy="999600"/>
            <a:chOff x="0" y="0"/>
            <a:chExt cx="2602785" cy="1028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4638" y="2413"/>
              <a:ext cx="2553462" cy="1023620"/>
            </a:xfrm>
            <a:custGeom>
              <a:avLst/>
              <a:gdLst/>
              <a:ahLst/>
              <a:cxnLst/>
              <a:rect r="r" b="b" t="t" l="l"/>
              <a:pathLst>
                <a:path h="1023620" w="2553462">
                  <a:moveTo>
                    <a:pt x="2553462" y="71374"/>
                  </a:moveTo>
                  <a:lnTo>
                    <a:pt x="26924" y="1023620"/>
                  </a:lnTo>
                  <a:lnTo>
                    <a:pt x="0" y="952246"/>
                  </a:lnTo>
                  <a:lnTo>
                    <a:pt x="2526665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name="Group 8" id="8"/>
          <p:cNvGrpSpPr/>
          <p:nvPr/>
        </p:nvGrpSpPr>
        <p:grpSpPr>
          <a:xfrm rot="-3875992">
            <a:off x="6156560" y="1688036"/>
            <a:ext cx="1896629" cy="2248108"/>
            <a:chOff x="0" y="0"/>
            <a:chExt cx="1810323" cy="21458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890" y="13589"/>
              <a:ext cx="1792478" cy="2118614"/>
            </a:xfrm>
            <a:custGeom>
              <a:avLst/>
              <a:gdLst/>
              <a:ahLst/>
              <a:cxnLst/>
              <a:rect r="r" b="b" t="t" l="l"/>
              <a:pathLst>
                <a:path h="2118614" w="1792478">
                  <a:moveTo>
                    <a:pt x="1734185" y="2118614"/>
                  </a:moveTo>
                  <a:lnTo>
                    <a:pt x="0" y="49022"/>
                  </a:lnTo>
                  <a:lnTo>
                    <a:pt x="58420" y="0"/>
                  </a:lnTo>
                  <a:lnTo>
                    <a:pt x="1792478" y="2069592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060176" y="475076"/>
            <a:ext cx="6606335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300">
                <a:solidFill>
                  <a:srgbClr val="000000"/>
                </a:solidFill>
                <a:latin typeface="DM Sans Bold"/>
              </a:rPr>
              <a:t> Component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875034" y="9187840"/>
            <a:ext cx="1384266" cy="31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85">
                <a:solidFill>
                  <a:srgbClr val="008037"/>
                </a:solidFill>
                <a:latin typeface="DM Sans Bold"/>
              </a:rPr>
              <a:t>NEXT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078081"/>
            <a:ext cx="3000608" cy="413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-42">
                <a:solidFill>
                  <a:srgbClr val="FF914D"/>
                </a:solidFill>
                <a:latin typeface="DM Sans Bold"/>
              </a:rPr>
              <a:t>From: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1884" y="5565701"/>
            <a:ext cx="3000608" cy="413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-42">
                <a:solidFill>
                  <a:srgbClr val="FF914D"/>
                </a:solidFill>
                <a:latin typeface="DM Sans Bold"/>
              </a:rPr>
              <a:t>To: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61287" y="1893416"/>
            <a:ext cx="804012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3131"/>
                </a:solidFill>
                <a:latin typeface="DM Sans"/>
              </a:rPr>
              <a:t>Layout</a:t>
            </a:r>
            <a:r>
              <a:rPr lang="en-US" sz="3399">
                <a:solidFill>
                  <a:srgbClr val="000000"/>
                </a:solidFill>
                <a:latin typeface="DM Sans"/>
              </a:rPr>
              <a:t> manages how elements are arranged and organized on the interface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24082" y="5355515"/>
            <a:ext cx="804012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3131"/>
                </a:solidFill>
                <a:latin typeface="DM Sans"/>
              </a:rPr>
              <a:t>UI </a:t>
            </a:r>
            <a:r>
              <a:rPr lang="en-US" sz="3399">
                <a:solidFill>
                  <a:srgbClr val="191919"/>
                </a:solidFill>
                <a:latin typeface="DM Sans"/>
              </a:rPr>
              <a:t>contains elements that are specific components of the interface with which the user will interact and manipulate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26476" y="5659115"/>
            <a:ext cx="1952089" cy="771351"/>
            <a:chOff x="0" y="0"/>
            <a:chExt cx="2602785" cy="10284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4638" y="2413"/>
              <a:ext cx="2553462" cy="1023620"/>
            </a:xfrm>
            <a:custGeom>
              <a:avLst/>
              <a:gdLst/>
              <a:ahLst/>
              <a:cxnLst/>
              <a:rect r="r" b="b" t="t" l="l"/>
              <a:pathLst>
                <a:path h="1023620" w="2553462">
                  <a:moveTo>
                    <a:pt x="2553462" y="71374"/>
                  </a:moveTo>
                  <a:lnTo>
                    <a:pt x="26924" y="1023620"/>
                  </a:lnTo>
                  <a:lnTo>
                    <a:pt x="0" y="952246"/>
                  </a:lnTo>
                  <a:lnTo>
                    <a:pt x="2526665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422068" y="1692514"/>
            <a:ext cx="6221047" cy="2995948"/>
          </a:xfrm>
          <a:custGeom>
            <a:avLst/>
            <a:gdLst/>
            <a:ahLst/>
            <a:cxnLst/>
            <a:rect r="r" b="b" t="t" l="l"/>
            <a:pathLst>
              <a:path h="2995948" w="6221047">
                <a:moveTo>
                  <a:pt x="0" y="0"/>
                </a:moveTo>
                <a:lnTo>
                  <a:pt x="6221047" y="0"/>
                </a:lnTo>
                <a:lnTo>
                  <a:pt x="6221047" y="2995948"/>
                </a:lnTo>
                <a:lnTo>
                  <a:pt x="0" y="2995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3796535">
            <a:off x="8612573" y="2746722"/>
            <a:ext cx="1074995" cy="1274210"/>
            <a:chOff x="0" y="0"/>
            <a:chExt cx="1810323" cy="21458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890" y="13589"/>
              <a:ext cx="1792478" cy="2118614"/>
            </a:xfrm>
            <a:custGeom>
              <a:avLst/>
              <a:gdLst/>
              <a:ahLst/>
              <a:cxnLst/>
              <a:rect r="r" b="b" t="t" l="l"/>
              <a:pathLst>
                <a:path h="2118614" w="1792478">
                  <a:moveTo>
                    <a:pt x="1734185" y="2118614"/>
                  </a:moveTo>
                  <a:lnTo>
                    <a:pt x="0" y="49022"/>
                  </a:lnTo>
                  <a:lnTo>
                    <a:pt x="58420" y="0"/>
                  </a:lnTo>
                  <a:lnTo>
                    <a:pt x="1792478" y="2069592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422068" y="5659115"/>
            <a:ext cx="6221047" cy="3278916"/>
          </a:xfrm>
          <a:custGeom>
            <a:avLst/>
            <a:gdLst/>
            <a:ahLst/>
            <a:cxnLst/>
            <a:rect r="r" b="b" t="t" l="l"/>
            <a:pathLst>
              <a:path h="3278916" w="6221047">
                <a:moveTo>
                  <a:pt x="0" y="0"/>
                </a:moveTo>
                <a:lnTo>
                  <a:pt x="6221047" y="0"/>
                </a:lnTo>
                <a:lnTo>
                  <a:pt x="6221047" y="3278916"/>
                </a:lnTo>
                <a:lnTo>
                  <a:pt x="0" y="32789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169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960832" y="1056101"/>
            <a:ext cx="6606335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300">
                <a:solidFill>
                  <a:srgbClr val="000000"/>
                </a:solidFill>
                <a:latin typeface="DM Sans Bold"/>
              </a:rPr>
              <a:t>Layout</a:t>
            </a:r>
            <a:r>
              <a:rPr lang="en-US" sz="6000" spc="-300">
                <a:solidFill>
                  <a:srgbClr val="000000"/>
                </a:solidFill>
                <a:latin typeface="DM Sans Bold"/>
              </a:rPr>
              <a:t> Component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875034" y="9187840"/>
            <a:ext cx="1384266" cy="31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85">
                <a:solidFill>
                  <a:srgbClr val="008037"/>
                </a:solidFill>
                <a:latin typeface="DM Sans Bold"/>
              </a:rPr>
              <a:t>NEXT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76803" y="2272085"/>
            <a:ext cx="4967841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DM Sans"/>
              </a:rPr>
              <a:t>This line dynamically sets the width and background color of the progress bar based on the </a:t>
            </a:r>
            <a:r>
              <a:rPr lang="en-US" sz="1800">
                <a:solidFill>
                  <a:srgbClr val="000000"/>
                </a:solidFill>
                <a:latin typeface="DM Sans Bold"/>
              </a:rPr>
              <a:t>progress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and </a:t>
            </a:r>
            <a:r>
              <a:rPr lang="en-US" sz="1800">
                <a:solidFill>
                  <a:srgbClr val="000000"/>
                </a:solidFill>
                <a:latin typeface="DM Sans Bold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props, respectively, allowing for a flexible and customizable appearance of the progress bar component.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532592" y="6044791"/>
            <a:ext cx="1893086" cy="1020668"/>
          </a:xfrm>
          <a:custGeom>
            <a:avLst/>
            <a:gdLst/>
            <a:ahLst/>
            <a:cxnLst/>
            <a:rect r="r" b="b" t="t" l="l"/>
            <a:pathLst>
              <a:path h="1020668" w="1893086">
                <a:moveTo>
                  <a:pt x="0" y="0"/>
                </a:moveTo>
                <a:lnTo>
                  <a:pt x="1893085" y="0"/>
                </a:lnTo>
                <a:lnTo>
                  <a:pt x="1893085" y="1020668"/>
                </a:lnTo>
                <a:lnTo>
                  <a:pt x="0" y="10206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328131" y="7491344"/>
            <a:ext cx="2408921" cy="1298784"/>
          </a:xfrm>
          <a:custGeom>
            <a:avLst/>
            <a:gdLst/>
            <a:ahLst/>
            <a:cxnLst/>
            <a:rect r="r" b="b" t="t" l="l"/>
            <a:pathLst>
              <a:path h="1298784" w="2408921">
                <a:moveTo>
                  <a:pt x="0" y="0"/>
                </a:moveTo>
                <a:lnTo>
                  <a:pt x="2408921" y="0"/>
                </a:lnTo>
                <a:lnTo>
                  <a:pt x="2408921" y="1298783"/>
                </a:lnTo>
                <a:lnTo>
                  <a:pt x="0" y="12987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076803" y="5382549"/>
            <a:ext cx="4967841" cy="376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DM Sans Bold"/>
              </a:rPr>
              <a:t>StatDisplay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import </a:t>
            </a:r>
            <a:r>
              <a:rPr lang="en-US" sz="1800">
                <a:solidFill>
                  <a:srgbClr val="000000"/>
                </a:solidFill>
                <a:latin typeface="DM Sans Bold"/>
              </a:rPr>
              <a:t>ProgressBar</a:t>
            </a:r>
          </a:p>
          <a:p>
            <a:pPr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DM Sans Semi-Bold"/>
              </a:rPr>
              <a:t>&lt;Text&gt;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component: Displays the </a:t>
            </a:r>
            <a:r>
              <a:rPr lang="en-US" sz="1800">
                <a:solidFill>
                  <a:srgbClr val="000000"/>
                </a:solidFill>
                <a:latin typeface="DM Sans Semi-Bold"/>
              </a:rPr>
              <a:t>label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prop passed to the </a:t>
            </a:r>
            <a:r>
              <a:rPr lang="en-US" sz="1800">
                <a:solidFill>
                  <a:srgbClr val="000000"/>
                </a:solidFill>
                <a:latin typeface="DM Sans Semi-Bold"/>
              </a:rPr>
              <a:t>StatDisplay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component.</a:t>
            </a:r>
          </a:p>
          <a:p>
            <a:pPr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DM Sans Semi-Bold"/>
              </a:rPr>
              <a:t>&lt;ProgressBar&gt;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component: This component renders a progress bar with the </a:t>
            </a:r>
            <a:r>
              <a:rPr lang="en-US" sz="1800">
                <a:solidFill>
                  <a:srgbClr val="000000"/>
                </a:solidFill>
                <a:latin typeface="DM Sans Semi-Bold"/>
              </a:rPr>
              <a:t>progress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and </a:t>
            </a:r>
            <a:r>
              <a:rPr lang="en-US" sz="1800">
                <a:solidFill>
                  <a:srgbClr val="000000"/>
                </a:solidFill>
                <a:latin typeface="DM Sans Semi-Bold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props passed down to it. The </a:t>
            </a:r>
            <a:r>
              <a:rPr lang="en-US" sz="1800">
                <a:solidFill>
                  <a:srgbClr val="000000"/>
                </a:solidFill>
                <a:latin typeface="DM Sans Semi-Bold"/>
              </a:rPr>
              <a:t>progress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and </a:t>
            </a:r>
            <a:r>
              <a:rPr lang="en-US" sz="1800">
                <a:solidFill>
                  <a:srgbClr val="000000"/>
                </a:solidFill>
                <a:latin typeface="DM Sans Semi-Bold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props are forwarded to the </a:t>
            </a:r>
            <a:r>
              <a:rPr lang="en-US" sz="1800">
                <a:solidFill>
                  <a:srgbClr val="000000"/>
                </a:solidFill>
                <a:latin typeface="DM Sans Semi-Bold"/>
              </a:rPr>
              <a:t>ProgressBar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component from the </a:t>
            </a:r>
            <a:r>
              <a:rPr lang="en-US" sz="1800">
                <a:solidFill>
                  <a:srgbClr val="000000"/>
                </a:solidFill>
                <a:latin typeface="DM Sans Semi-Bold"/>
              </a:rPr>
              <a:t>StatDisplay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component.</a:t>
            </a:r>
          </a:p>
          <a:p>
            <a:pPr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26476" y="5659115"/>
            <a:ext cx="1952089" cy="771351"/>
            <a:chOff x="0" y="0"/>
            <a:chExt cx="2602785" cy="10284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4638" y="2413"/>
              <a:ext cx="2553462" cy="1023620"/>
            </a:xfrm>
            <a:custGeom>
              <a:avLst/>
              <a:gdLst/>
              <a:ahLst/>
              <a:cxnLst/>
              <a:rect r="r" b="b" t="t" l="l"/>
              <a:pathLst>
                <a:path h="1023620" w="2553462">
                  <a:moveTo>
                    <a:pt x="2553462" y="71374"/>
                  </a:moveTo>
                  <a:lnTo>
                    <a:pt x="26924" y="1023620"/>
                  </a:lnTo>
                  <a:lnTo>
                    <a:pt x="0" y="952246"/>
                  </a:lnTo>
                  <a:lnTo>
                    <a:pt x="2526665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name="Group 5" id="5"/>
          <p:cNvGrpSpPr/>
          <p:nvPr/>
        </p:nvGrpSpPr>
        <p:grpSpPr>
          <a:xfrm rot="-3796535">
            <a:off x="8498273" y="2438091"/>
            <a:ext cx="1074995" cy="1274210"/>
            <a:chOff x="0" y="0"/>
            <a:chExt cx="1810323" cy="21458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8890" y="13589"/>
              <a:ext cx="1792478" cy="2118614"/>
            </a:xfrm>
            <a:custGeom>
              <a:avLst/>
              <a:gdLst/>
              <a:ahLst/>
              <a:cxnLst/>
              <a:rect r="r" b="b" t="t" l="l"/>
              <a:pathLst>
                <a:path h="2118614" w="1792478">
                  <a:moveTo>
                    <a:pt x="1734185" y="2118614"/>
                  </a:moveTo>
                  <a:lnTo>
                    <a:pt x="0" y="49022"/>
                  </a:lnTo>
                  <a:lnTo>
                    <a:pt x="58420" y="0"/>
                  </a:lnTo>
                  <a:lnTo>
                    <a:pt x="1792478" y="2069592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231838" y="1582516"/>
            <a:ext cx="5993171" cy="3838133"/>
          </a:xfrm>
          <a:custGeom>
            <a:avLst/>
            <a:gdLst/>
            <a:ahLst/>
            <a:cxnLst/>
            <a:rect r="r" b="b" t="t" l="l"/>
            <a:pathLst>
              <a:path h="3838133" w="5993171">
                <a:moveTo>
                  <a:pt x="0" y="0"/>
                </a:moveTo>
                <a:lnTo>
                  <a:pt x="5993171" y="0"/>
                </a:lnTo>
                <a:lnTo>
                  <a:pt x="5993171" y="3838133"/>
                </a:lnTo>
                <a:lnTo>
                  <a:pt x="0" y="38381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9" r="0" b="-34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42276" y="4782264"/>
            <a:ext cx="5832758" cy="5113139"/>
          </a:xfrm>
          <a:custGeom>
            <a:avLst/>
            <a:gdLst/>
            <a:ahLst/>
            <a:cxnLst/>
            <a:rect r="r" b="b" t="t" l="l"/>
            <a:pathLst>
              <a:path h="5113139" w="5832758">
                <a:moveTo>
                  <a:pt x="0" y="0"/>
                </a:moveTo>
                <a:lnTo>
                  <a:pt x="5832758" y="0"/>
                </a:lnTo>
                <a:lnTo>
                  <a:pt x="5832758" y="5113139"/>
                </a:lnTo>
                <a:lnTo>
                  <a:pt x="0" y="51131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524" r="-3487" b="-252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31546" y="619125"/>
            <a:ext cx="6606335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300">
                <a:solidFill>
                  <a:srgbClr val="000000"/>
                </a:solidFill>
                <a:latin typeface="DM Sans Bold"/>
              </a:rPr>
              <a:t>UI</a:t>
            </a:r>
            <a:r>
              <a:rPr lang="en-US" sz="6000" spc="-300">
                <a:solidFill>
                  <a:srgbClr val="000000"/>
                </a:solidFill>
                <a:latin typeface="DM Sans Bold"/>
              </a:rPr>
              <a:t> Component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875034" y="9187840"/>
            <a:ext cx="1384266" cy="31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85">
                <a:solidFill>
                  <a:srgbClr val="008037"/>
                </a:solidFill>
                <a:latin typeface="DM Sans Bold"/>
              </a:rPr>
              <a:t>NEXT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78565" y="1802656"/>
            <a:ext cx="6490364" cy="250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DM Sans"/>
              </a:rPr>
              <a:t>&lt;</a:t>
            </a:r>
            <a:r>
              <a:rPr lang="en-US" sz="1800">
                <a:solidFill>
                  <a:srgbClr val="000000"/>
                </a:solidFill>
                <a:latin typeface="DM Sans Bold"/>
              </a:rPr>
              <a:t>TouchableOpacity&gt;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: container for the button. This component provides touchable feedback when pressed.</a:t>
            </a:r>
          </a:p>
          <a:p>
            <a:pPr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DM Sans Semi-Bold"/>
              </a:rPr>
              <a:t>&lt;FontAwesome5&gt;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: Renders the icon specified by the </a:t>
            </a:r>
            <a:r>
              <a:rPr lang="en-US" sz="1800">
                <a:solidFill>
                  <a:srgbClr val="000000"/>
                </a:solidFill>
                <a:latin typeface="DM Sans Semi-Bold"/>
              </a:rPr>
              <a:t>icon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prop using the FontAwesome5 font icon library. The </a:t>
            </a:r>
            <a:r>
              <a:rPr lang="en-US" sz="1800">
                <a:solidFill>
                  <a:srgbClr val="000000"/>
                </a:solidFill>
                <a:latin typeface="DM Sans Semi-Bold"/>
              </a:rPr>
              <a:t>name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800">
                <a:solidFill>
                  <a:srgbClr val="000000"/>
                </a:solidFill>
                <a:latin typeface="DM Sans Semi-Bold"/>
              </a:rPr>
              <a:t>size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, and </a:t>
            </a:r>
            <a:r>
              <a:rPr lang="en-US" sz="1800">
                <a:solidFill>
                  <a:srgbClr val="000000"/>
                </a:solidFill>
                <a:latin typeface="DM Sans Semi-Bold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props are set to customize the appearance of the icon.</a:t>
            </a:r>
          </a:p>
          <a:p>
            <a:pPr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DM Sans Semi-Bold"/>
              </a:rPr>
              <a:t>&lt;Text&gt;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: Displays the text label specified by the </a:t>
            </a:r>
            <a:r>
              <a:rPr lang="en-US" sz="1800">
                <a:solidFill>
                  <a:srgbClr val="000000"/>
                </a:solidFill>
                <a:latin typeface="DM Sans Semi-Bold"/>
              </a:rPr>
              <a:t>text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prop.</a:t>
            </a:r>
          </a:p>
          <a:p>
            <a:pPr>
              <a:lnSpc>
                <a:spcPts val="252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983241" y="6392366"/>
            <a:ext cx="6490364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DM Sans Bold"/>
              </a:rPr>
              <a:t>text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: Represents the text label to be displayed on the button.</a:t>
            </a:r>
          </a:p>
          <a:p>
            <a:pPr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DM Sans Bold"/>
              </a:rPr>
              <a:t>onPress: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Represents the function to be called whe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n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 the button is pres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se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d. It's assumed to be a callback function handling the button press ev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e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n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t</a:t>
            </a:r>
            <a:r>
              <a:rPr lang="en-US" sz="1800">
                <a:solidFill>
                  <a:srgbClr val="000000"/>
                </a:solidFill>
                <a:latin typeface="DM Sans"/>
              </a:rPr>
              <a:t>.</a:t>
            </a:r>
          </a:p>
          <a:p>
            <a:pPr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60411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2185" y="1840756"/>
            <a:ext cx="8441815" cy="2977914"/>
          </a:xfrm>
          <a:custGeom>
            <a:avLst/>
            <a:gdLst/>
            <a:ahLst/>
            <a:cxnLst/>
            <a:rect r="r" b="b" t="t" l="l"/>
            <a:pathLst>
              <a:path h="2977914" w="8441815">
                <a:moveTo>
                  <a:pt x="0" y="0"/>
                </a:moveTo>
                <a:lnTo>
                  <a:pt x="8441815" y="0"/>
                </a:lnTo>
                <a:lnTo>
                  <a:pt x="8441815" y="2977914"/>
                </a:lnTo>
                <a:lnTo>
                  <a:pt x="0" y="29779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3796535">
            <a:off x="8498273" y="2438091"/>
            <a:ext cx="1074995" cy="1274210"/>
            <a:chOff x="0" y="0"/>
            <a:chExt cx="1810323" cy="21458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" y="13589"/>
              <a:ext cx="1792478" cy="2118614"/>
            </a:xfrm>
            <a:custGeom>
              <a:avLst/>
              <a:gdLst/>
              <a:ahLst/>
              <a:cxnLst/>
              <a:rect r="r" b="b" t="t" l="l"/>
              <a:pathLst>
                <a:path h="2118614" w="1792478">
                  <a:moveTo>
                    <a:pt x="1734185" y="2118614"/>
                  </a:moveTo>
                  <a:lnTo>
                    <a:pt x="0" y="49022"/>
                  </a:lnTo>
                  <a:lnTo>
                    <a:pt x="58420" y="0"/>
                  </a:lnTo>
                  <a:lnTo>
                    <a:pt x="1792478" y="2069592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02185" y="6044791"/>
            <a:ext cx="11319358" cy="2016667"/>
          </a:xfrm>
          <a:custGeom>
            <a:avLst/>
            <a:gdLst/>
            <a:ahLst/>
            <a:cxnLst/>
            <a:rect r="r" b="b" t="t" l="l"/>
            <a:pathLst>
              <a:path h="2016667" w="11319358">
                <a:moveTo>
                  <a:pt x="0" y="0"/>
                </a:moveTo>
                <a:lnTo>
                  <a:pt x="11319359" y="0"/>
                </a:lnTo>
                <a:lnTo>
                  <a:pt x="11319359" y="2016667"/>
                </a:lnTo>
                <a:lnTo>
                  <a:pt x="0" y="20166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367305" y="6281773"/>
            <a:ext cx="1952089" cy="771351"/>
            <a:chOff x="0" y="0"/>
            <a:chExt cx="2602785" cy="10284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4638" y="2413"/>
              <a:ext cx="2553462" cy="1023620"/>
            </a:xfrm>
            <a:custGeom>
              <a:avLst/>
              <a:gdLst/>
              <a:ahLst/>
              <a:cxnLst/>
              <a:rect r="r" b="b" t="t" l="l"/>
              <a:pathLst>
                <a:path h="1023620" w="2553462">
                  <a:moveTo>
                    <a:pt x="2553462" y="71374"/>
                  </a:moveTo>
                  <a:lnTo>
                    <a:pt x="26924" y="1023620"/>
                  </a:lnTo>
                  <a:lnTo>
                    <a:pt x="0" y="952246"/>
                  </a:lnTo>
                  <a:lnTo>
                    <a:pt x="2526665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938160" y="619125"/>
            <a:ext cx="190512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300">
                <a:solidFill>
                  <a:srgbClr val="000000"/>
                </a:solidFill>
                <a:latin typeface="DM Sans Bold"/>
              </a:rPr>
              <a:t>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875034" y="9187840"/>
            <a:ext cx="1384266" cy="31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85">
                <a:solidFill>
                  <a:srgbClr val="008037"/>
                </a:solidFill>
                <a:latin typeface="DM Sans Bold"/>
              </a:rPr>
              <a:t>NEXT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67305" y="2709436"/>
            <a:ext cx="440318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DM Sans"/>
              </a:rPr>
              <a:t>Original data when user start game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68900" y="5997166"/>
            <a:ext cx="4791410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DM Sans"/>
              </a:rPr>
              <a:t>When click + age, data randomEvent appear</a:t>
            </a:r>
          </a:p>
          <a:p>
            <a:pPr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54758" y="2920982"/>
            <a:ext cx="4961915" cy="19050"/>
            <a:chOff x="0" y="0"/>
            <a:chExt cx="6615887" cy="25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15938" cy="25400"/>
            </a:xfrm>
            <a:custGeom>
              <a:avLst/>
              <a:gdLst/>
              <a:ahLst/>
              <a:cxnLst/>
              <a:rect r="r" b="b" t="t" l="l"/>
              <a:pathLst>
                <a:path h="25400" w="6615938">
                  <a:moveTo>
                    <a:pt x="6603238" y="25400"/>
                  </a:move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lnTo>
                    <a:pt x="6603238" y="0"/>
                  </a:lnTo>
                  <a:cubicBezTo>
                    <a:pt x="6610223" y="0"/>
                    <a:pt x="6615938" y="5715"/>
                    <a:pt x="6615938" y="12700"/>
                  </a:cubicBezTo>
                  <a:cubicBezTo>
                    <a:pt x="6615938" y="19685"/>
                    <a:pt x="6610223" y="25400"/>
                    <a:pt x="6603238" y="25400"/>
                  </a:cubicBezTo>
                  <a:close/>
                </a:path>
              </a:pathLst>
            </a:custGeom>
            <a:solidFill>
              <a:srgbClr val="96AEA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053250" y="2440060"/>
            <a:ext cx="8481845" cy="3948883"/>
          </a:xfrm>
          <a:custGeom>
            <a:avLst/>
            <a:gdLst/>
            <a:ahLst/>
            <a:cxnLst/>
            <a:rect r="r" b="b" t="t" l="l"/>
            <a:pathLst>
              <a:path h="3948883" w="8481845">
                <a:moveTo>
                  <a:pt x="0" y="0"/>
                </a:moveTo>
                <a:lnTo>
                  <a:pt x="8481845" y="0"/>
                </a:lnTo>
                <a:lnTo>
                  <a:pt x="8481845" y="3948883"/>
                </a:lnTo>
                <a:lnTo>
                  <a:pt x="0" y="3948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41090" y="3156726"/>
            <a:ext cx="2527824" cy="19050"/>
            <a:chOff x="0" y="0"/>
            <a:chExt cx="3370432" cy="25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70453" cy="25400"/>
            </a:xfrm>
            <a:custGeom>
              <a:avLst/>
              <a:gdLst/>
              <a:ahLst/>
              <a:cxnLst/>
              <a:rect r="r" b="b" t="t" l="l"/>
              <a:pathLst>
                <a:path h="25400" w="3370453">
                  <a:moveTo>
                    <a:pt x="12700" y="0"/>
                  </a:moveTo>
                  <a:lnTo>
                    <a:pt x="3357753" y="0"/>
                  </a:lnTo>
                  <a:cubicBezTo>
                    <a:pt x="3364738" y="0"/>
                    <a:pt x="3370453" y="5715"/>
                    <a:pt x="3370453" y="12700"/>
                  </a:cubicBezTo>
                  <a:cubicBezTo>
                    <a:pt x="3370453" y="19685"/>
                    <a:pt x="3364738" y="25400"/>
                    <a:pt x="3357753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96AEA5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494310" y="6041057"/>
            <a:ext cx="1435350" cy="19050"/>
            <a:chOff x="0" y="0"/>
            <a:chExt cx="1913800" cy="25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763" cy="25400"/>
            </a:xfrm>
            <a:custGeom>
              <a:avLst/>
              <a:gdLst/>
              <a:ahLst/>
              <a:cxnLst/>
              <a:rect r="r" b="b" t="t" l="l"/>
              <a:pathLst>
                <a:path h="25400" w="1913763">
                  <a:moveTo>
                    <a:pt x="1901063" y="25400"/>
                  </a:move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lnTo>
                    <a:pt x="1901063" y="0"/>
                  </a:lnTo>
                  <a:cubicBezTo>
                    <a:pt x="1908048" y="0"/>
                    <a:pt x="1913763" y="5715"/>
                    <a:pt x="1913763" y="12700"/>
                  </a:cubicBezTo>
                  <a:cubicBezTo>
                    <a:pt x="1913763" y="19685"/>
                    <a:pt x="1908048" y="25400"/>
                    <a:pt x="1901063" y="25400"/>
                  </a:cubicBezTo>
                  <a:close/>
                </a:path>
              </a:pathLst>
            </a:custGeom>
            <a:solidFill>
              <a:srgbClr val="96AEA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45741" y="2892407"/>
            <a:ext cx="3500986" cy="40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-42">
                <a:solidFill>
                  <a:srgbClr val="000000"/>
                </a:solidFill>
                <a:latin typeface="DM Sans Bold"/>
              </a:rPr>
              <a:t>1.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5741" y="3305791"/>
            <a:ext cx="3695349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3131"/>
                </a:solidFill>
                <a:latin typeface="DM Sans Bold"/>
              </a:rPr>
              <a:t>Overall form</a:t>
            </a:r>
            <a:r>
              <a:rPr lang="en-US" sz="2100">
                <a:solidFill>
                  <a:srgbClr val="737373"/>
                </a:solidFill>
                <a:latin typeface="DM Sans Bold"/>
              </a:rPr>
              <a:t> is structurized of a function Main Tab and a Main Navigation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77808" y="769548"/>
            <a:ext cx="6016953" cy="92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6"/>
              </a:lnSpc>
            </a:pPr>
            <a:r>
              <a:rPr lang="en-US" sz="6505" spc="-325">
                <a:solidFill>
                  <a:srgbClr val="000000"/>
                </a:solidFill>
                <a:latin typeface="DM Sans Bold"/>
              </a:rPr>
              <a:t>Main Navigation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79167" y="2519504"/>
            <a:ext cx="350098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-42">
                <a:solidFill>
                  <a:srgbClr val="000000"/>
                </a:solidFill>
                <a:latin typeface="DM Sans Bold"/>
              </a:rPr>
              <a:t>2. Import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32479" y="3069334"/>
            <a:ext cx="3426821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737373"/>
                </a:solidFill>
                <a:latin typeface="DM Sans Bold"/>
              </a:rPr>
              <a:t>import from screens to main navigation in order to navigate screen when click sreen option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5741" y="5095875"/>
            <a:ext cx="350098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-42">
                <a:solidFill>
                  <a:srgbClr val="000000"/>
                </a:solidFill>
                <a:latin typeface="DM Sans Bold"/>
              </a:rPr>
              <a:t>3. Function MainTab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11985" y="5684822"/>
            <a:ext cx="350098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-42">
                <a:solidFill>
                  <a:srgbClr val="000000"/>
                </a:solidFill>
                <a:latin typeface="DM Sans Bold"/>
              </a:rPr>
              <a:t>4. MainNavigation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5741" y="5658152"/>
            <a:ext cx="3695349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737373"/>
                </a:solidFill>
                <a:latin typeface="DM Sans Bold"/>
              </a:rPr>
              <a:t>Main tab appear in main screen  bottom footer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929660" y="6231557"/>
            <a:ext cx="3841881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737373"/>
                </a:solidFill>
                <a:latin typeface="DM Sans Bold"/>
              </a:rPr>
              <a:t>all required custom fonts are loaded before rendering the main navigation structure of the application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8229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6048" y="2559433"/>
            <a:ext cx="5839151" cy="5708866"/>
          </a:xfrm>
          <a:custGeom>
            <a:avLst/>
            <a:gdLst/>
            <a:ahLst/>
            <a:cxnLst/>
            <a:rect r="r" b="b" t="t" l="l"/>
            <a:pathLst>
              <a:path h="5708866" w="5839151">
                <a:moveTo>
                  <a:pt x="0" y="0"/>
                </a:moveTo>
                <a:lnTo>
                  <a:pt x="5839151" y="0"/>
                </a:lnTo>
                <a:lnTo>
                  <a:pt x="5839151" y="5708866"/>
                </a:lnTo>
                <a:lnTo>
                  <a:pt x="0" y="5708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1688373">
            <a:off x="6490963" y="6263087"/>
            <a:ext cx="1952089" cy="771351"/>
            <a:chOff x="0" y="0"/>
            <a:chExt cx="2602785" cy="102846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4638" y="2413"/>
              <a:ext cx="2553462" cy="1023620"/>
            </a:xfrm>
            <a:custGeom>
              <a:avLst/>
              <a:gdLst/>
              <a:ahLst/>
              <a:cxnLst/>
              <a:rect r="r" b="b" t="t" l="l"/>
              <a:pathLst>
                <a:path h="1023620" w="2553462">
                  <a:moveTo>
                    <a:pt x="2553462" y="71374"/>
                  </a:moveTo>
                  <a:lnTo>
                    <a:pt x="26924" y="1023620"/>
                  </a:lnTo>
                  <a:lnTo>
                    <a:pt x="0" y="952246"/>
                  </a:lnTo>
                  <a:lnTo>
                    <a:pt x="2526665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name="Group 6" id="6"/>
          <p:cNvGrpSpPr/>
          <p:nvPr/>
        </p:nvGrpSpPr>
        <p:grpSpPr>
          <a:xfrm rot="-3796535">
            <a:off x="6918282" y="3430848"/>
            <a:ext cx="1074995" cy="1274210"/>
            <a:chOff x="0" y="0"/>
            <a:chExt cx="1810323" cy="21458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890" y="13589"/>
              <a:ext cx="1792478" cy="2118614"/>
            </a:xfrm>
            <a:custGeom>
              <a:avLst/>
              <a:gdLst/>
              <a:ahLst/>
              <a:cxnLst/>
              <a:rect r="r" b="b" t="t" l="l"/>
              <a:pathLst>
                <a:path h="2118614" w="1792478">
                  <a:moveTo>
                    <a:pt x="1734185" y="2118614"/>
                  </a:moveTo>
                  <a:lnTo>
                    <a:pt x="0" y="49022"/>
                  </a:lnTo>
                  <a:lnTo>
                    <a:pt x="58420" y="0"/>
                  </a:lnTo>
                  <a:lnTo>
                    <a:pt x="1792478" y="2069592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081585" y="434340"/>
            <a:ext cx="5908372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300">
                <a:solidFill>
                  <a:srgbClr val="000000"/>
                </a:solidFill>
                <a:latin typeface="DM Sans Bold"/>
              </a:rPr>
              <a:t>Main Navigation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75034" y="9187840"/>
            <a:ext cx="1384266" cy="31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85">
                <a:solidFill>
                  <a:srgbClr val="008037"/>
                </a:solidFill>
                <a:latin typeface="DM Sans Bold"/>
              </a:rPr>
              <a:t>NEXT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95248" y="2819256"/>
            <a:ext cx="5620174" cy="259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DM Sans"/>
              </a:rPr>
              <a:t>The </a:t>
            </a:r>
            <a:r>
              <a:rPr lang="en-US" sz="2099">
                <a:solidFill>
                  <a:srgbClr val="000000"/>
                </a:solidFill>
                <a:latin typeface="DM Sans Bold"/>
              </a:rPr>
              <a:t>screenOptions</a:t>
            </a:r>
            <a:r>
              <a:rPr lang="en-US" sz="2099">
                <a:solidFill>
                  <a:srgbClr val="000000"/>
                </a:solidFill>
                <a:latin typeface="DM Sans"/>
              </a:rPr>
              <a:t> prop is passed to the </a:t>
            </a:r>
            <a:r>
              <a:rPr lang="en-US" sz="2099">
                <a:solidFill>
                  <a:srgbClr val="000000"/>
                </a:solidFill>
                <a:latin typeface="DM Sans Bold"/>
              </a:rPr>
              <a:t>Tab.Navigator</a:t>
            </a:r>
            <a:r>
              <a:rPr lang="en-US" sz="2099">
                <a:solidFill>
                  <a:srgbClr val="000000"/>
                </a:solidFill>
                <a:latin typeface="DM Sans"/>
              </a:rPr>
              <a:t>, configuring options for all screens within the navigator.</a:t>
            </a:r>
          </a:p>
          <a:p>
            <a:pPr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099">
                <a:solidFill>
                  <a:srgbClr val="000000"/>
                </a:solidFill>
                <a:latin typeface="DM Sans Bold"/>
              </a:rPr>
              <a:t>headerShown</a:t>
            </a:r>
            <a:r>
              <a:rPr lang="en-US" sz="2099">
                <a:solidFill>
                  <a:srgbClr val="000000"/>
                </a:solidFill>
                <a:latin typeface="DM Sans"/>
              </a:rPr>
              <a:t> is set to false, which means the header will not be shown for any screen within the tab navigator.</a:t>
            </a:r>
          </a:p>
          <a:p>
            <a:pPr>
              <a:lnSpc>
                <a:spcPts val="293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695248" y="6129317"/>
            <a:ext cx="6172852" cy="375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 Bold"/>
              </a:rPr>
              <a:t>tabBarLabel</a:t>
            </a:r>
            <a:r>
              <a:rPr lang="en-US" sz="2399">
                <a:solidFill>
                  <a:srgbClr val="000000"/>
                </a:solidFill>
                <a:latin typeface="DM Sans"/>
              </a:rPr>
              <a:t> option is set to "</a:t>
            </a:r>
            <a:r>
              <a:rPr lang="en-US" sz="2399">
                <a:solidFill>
                  <a:srgbClr val="FF3131"/>
                </a:solidFill>
                <a:latin typeface="DM Sans"/>
              </a:rPr>
              <a:t>Home"</a:t>
            </a:r>
            <a:r>
              <a:rPr lang="en-US" sz="2399">
                <a:solidFill>
                  <a:srgbClr val="000000"/>
                </a:solidFill>
                <a:latin typeface="DM Sans"/>
              </a:rPr>
              <a:t> for this tab, which likely specifies the label displayed in the tab bar for this screen.</a:t>
            </a:r>
          </a:p>
          <a:p>
            <a:pPr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</a:rPr>
              <a:t>The </a:t>
            </a:r>
            <a:r>
              <a:rPr lang="en-US" sz="2399">
                <a:solidFill>
                  <a:srgbClr val="000000"/>
                </a:solidFill>
                <a:latin typeface="DM Sans Bold"/>
              </a:rPr>
              <a:t>initialParams </a:t>
            </a:r>
            <a:r>
              <a:rPr lang="en-US" sz="2399">
                <a:solidFill>
                  <a:srgbClr val="000000"/>
                </a:solidFill>
                <a:latin typeface="DM Sans"/>
              </a:rPr>
              <a:t>prop is used to set the initial parameters for the screen,  sets the name parameter to the value received from the navigation route.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695248" y="1808638"/>
            <a:ext cx="4679486" cy="59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2"/>
              </a:lnSpc>
            </a:pPr>
            <a:r>
              <a:rPr lang="en-US" sz="4238" spc="-211">
                <a:solidFill>
                  <a:srgbClr val="000000"/>
                </a:solidFill>
                <a:latin typeface="DM Sans Bold"/>
              </a:rPr>
              <a:t>Function MainTab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8229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1590" y="2085723"/>
            <a:ext cx="7792546" cy="6115554"/>
          </a:xfrm>
          <a:custGeom>
            <a:avLst/>
            <a:gdLst/>
            <a:ahLst/>
            <a:cxnLst/>
            <a:rect r="r" b="b" t="t" l="l"/>
            <a:pathLst>
              <a:path h="6115554" w="7792546">
                <a:moveTo>
                  <a:pt x="0" y="0"/>
                </a:moveTo>
                <a:lnTo>
                  <a:pt x="7792547" y="0"/>
                </a:lnTo>
                <a:lnTo>
                  <a:pt x="7792547" y="6115554"/>
                </a:lnTo>
                <a:lnTo>
                  <a:pt x="0" y="6115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1688373">
            <a:off x="7125385" y="6772719"/>
            <a:ext cx="1952089" cy="771351"/>
            <a:chOff x="0" y="0"/>
            <a:chExt cx="2602785" cy="102846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4638" y="2413"/>
              <a:ext cx="2553462" cy="1023620"/>
            </a:xfrm>
            <a:custGeom>
              <a:avLst/>
              <a:gdLst/>
              <a:ahLst/>
              <a:cxnLst/>
              <a:rect r="r" b="b" t="t" l="l"/>
              <a:pathLst>
                <a:path h="1023620" w="2553462">
                  <a:moveTo>
                    <a:pt x="2553462" y="71374"/>
                  </a:moveTo>
                  <a:lnTo>
                    <a:pt x="26924" y="1023620"/>
                  </a:lnTo>
                  <a:lnTo>
                    <a:pt x="0" y="952246"/>
                  </a:lnTo>
                  <a:lnTo>
                    <a:pt x="2526665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name="Group 6" id="6"/>
          <p:cNvGrpSpPr/>
          <p:nvPr/>
        </p:nvGrpSpPr>
        <p:grpSpPr>
          <a:xfrm rot="-4431561">
            <a:off x="8070000" y="2638372"/>
            <a:ext cx="1354056" cy="1604986"/>
            <a:chOff x="0" y="0"/>
            <a:chExt cx="1810323" cy="21458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890" y="13589"/>
              <a:ext cx="1792478" cy="2118614"/>
            </a:xfrm>
            <a:custGeom>
              <a:avLst/>
              <a:gdLst/>
              <a:ahLst/>
              <a:cxnLst/>
              <a:rect r="r" b="b" t="t" l="l"/>
              <a:pathLst>
                <a:path h="2118614" w="1792478">
                  <a:moveTo>
                    <a:pt x="1734185" y="2118614"/>
                  </a:moveTo>
                  <a:lnTo>
                    <a:pt x="0" y="49022"/>
                  </a:lnTo>
                  <a:lnTo>
                    <a:pt x="58420" y="0"/>
                  </a:lnTo>
                  <a:lnTo>
                    <a:pt x="1792478" y="2069592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081585" y="434340"/>
            <a:ext cx="5908372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300">
                <a:solidFill>
                  <a:srgbClr val="000000"/>
                </a:solidFill>
                <a:latin typeface="DM Sans Bold"/>
              </a:rPr>
              <a:t>Main Navigation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75034" y="9187840"/>
            <a:ext cx="1384266" cy="31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85">
                <a:solidFill>
                  <a:srgbClr val="008037"/>
                </a:solidFill>
                <a:latin typeface="DM Sans Bold"/>
              </a:rPr>
              <a:t>NEXT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06099" y="2119747"/>
            <a:ext cx="6168935" cy="333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DM Sans"/>
              </a:rPr>
              <a:t>The </a:t>
            </a:r>
            <a:r>
              <a:rPr lang="en-US" sz="2099">
                <a:solidFill>
                  <a:srgbClr val="000000"/>
                </a:solidFill>
                <a:latin typeface="DM Sans Bold"/>
              </a:rPr>
              <a:t>useFonts</a:t>
            </a:r>
            <a:r>
              <a:rPr lang="en-US" sz="2099">
                <a:solidFill>
                  <a:srgbClr val="000000"/>
                </a:solidFill>
                <a:latin typeface="DM Sans"/>
              </a:rPr>
              <a:t> hook is used to load custom fonts required for the application. It loads the fonts specified in the object passed to it.</a:t>
            </a:r>
          </a:p>
          <a:p>
            <a:pPr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DM Sans"/>
              </a:rPr>
              <a:t>The </a:t>
            </a:r>
            <a:r>
              <a:rPr lang="en-US" sz="2099">
                <a:solidFill>
                  <a:srgbClr val="000000"/>
                </a:solidFill>
                <a:latin typeface="DM Sans Bold"/>
              </a:rPr>
              <a:t>fontsLoaded </a:t>
            </a:r>
            <a:r>
              <a:rPr lang="en-US" sz="2099">
                <a:solidFill>
                  <a:srgbClr val="000000"/>
                </a:solidFill>
                <a:latin typeface="DM Sans"/>
              </a:rPr>
              <a:t>variable stores a boolean indicating whether the fonts have been successfully loaded.</a:t>
            </a:r>
          </a:p>
          <a:p>
            <a:pPr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DM Sans"/>
              </a:rPr>
              <a:t>The </a:t>
            </a:r>
            <a:r>
              <a:rPr lang="en-US" sz="2099">
                <a:solidFill>
                  <a:srgbClr val="000000"/>
                </a:solidFill>
                <a:latin typeface="DM Sans Bold"/>
              </a:rPr>
              <a:t>fontErro</a:t>
            </a:r>
            <a:r>
              <a:rPr lang="en-US" sz="2099">
                <a:solidFill>
                  <a:srgbClr val="000000"/>
                </a:solidFill>
                <a:latin typeface="DM Sans"/>
              </a:rPr>
              <a:t>r variable stores any potential error that may occur during font loading.</a:t>
            </a:r>
          </a:p>
          <a:p>
            <a:pPr>
              <a:lnSpc>
                <a:spcPts val="293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456707" y="6152632"/>
            <a:ext cx="6172852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DM Sans"/>
              </a:rPr>
              <a:t>The </a:t>
            </a:r>
            <a:r>
              <a:rPr lang="en-US" sz="2399">
                <a:solidFill>
                  <a:srgbClr val="000000"/>
                </a:solidFill>
                <a:latin typeface="DM Sans Bold"/>
              </a:rPr>
              <a:t>Stack.Screen</a:t>
            </a:r>
            <a:r>
              <a:rPr lang="en-US" sz="2399">
                <a:solidFill>
                  <a:srgbClr val="000000"/>
                </a:solidFill>
                <a:latin typeface="DM Sans"/>
              </a:rPr>
              <a:t> component defines a screen named "</a:t>
            </a:r>
            <a:r>
              <a:rPr lang="en-US" sz="2399">
                <a:solidFill>
                  <a:srgbClr val="FF3131"/>
                </a:solidFill>
                <a:latin typeface="DM Sans"/>
              </a:rPr>
              <a:t>Intro"</a:t>
            </a:r>
            <a:r>
              <a:rPr lang="en-US" sz="2399">
                <a:solidFill>
                  <a:srgbClr val="000000"/>
                </a:solidFill>
                <a:latin typeface="DM Sans"/>
              </a:rPr>
              <a:t> and associates it with the </a:t>
            </a:r>
            <a:r>
              <a:rPr lang="en-US" sz="2399">
                <a:solidFill>
                  <a:srgbClr val="000000"/>
                </a:solidFill>
                <a:latin typeface="DM Sans Bold"/>
              </a:rPr>
              <a:t>IntroScreen </a:t>
            </a:r>
            <a:r>
              <a:rPr lang="en-US" sz="2399">
                <a:solidFill>
                  <a:srgbClr val="000000"/>
                </a:solidFill>
                <a:latin typeface="DM Sans"/>
              </a:rPr>
              <a:t>component. The options prop hides the header for this screen.</a:t>
            </a:r>
          </a:p>
          <a:p>
            <a:pPr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8229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688373">
            <a:off x="7125385" y="6772719"/>
            <a:ext cx="1952089" cy="771351"/>
            <a:chOff x="0" y="0"/>
            <a:chExt cx="2602785" cy="10284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4638" y="2413"/>
              <a:ext cx="2553462" cy="1023620"/>
            </a:xfrm>
            <a:custGeom>
              <a:avLst/>
              <a:gdLst/>
              <a:ahLst/>
              <a:cxnLst/>
              <a:rect r="r" b="b" t="t" l="l"/>
              <a:pathLst>
                <a:path h="1023620" w="2553462">
                  <a:moveTo>
                    <a:pt x="2553462" y="71374"/>
                  </a:moveTo>
                  <a:lnTo>
                    <a:pt x="26924" y="1023620"/>
                  </a:lnTo>
                  <a:lnTo>
                    <a:pt x="0" y="952246"/>
                  </a:lnTo>
                  <a:lnTo>
                    <a:pt x="2526665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04660" y="2167372"/>
            <a:ext cx="8239340" cy="6199040"/>
          </a:xfrm>
          <a:custGeom>
            <a:avLst/>
            <a:gdLst/>
            <a:ahLst/>
            <a:cxnLst/>
            <a:rect r="r" b="b" t="t" l="l"/>
            <a:pathLst>
              <a:path h="6199040" w="8239340">
                <a:moveTo>
                  <a:pt x="0" y="0"/>
                </a:moveTo>
                <a:lnTo>
                  <a:pt x="8239340" y="0"/>
                </a:lnTo>
                <a:lnTo>
                  <a:pt x="8239340" y="6199040"/>
                </a:lnTo>
                <a:lnTo>
                  <a:pt x="0" y="61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3027514">
            <a:off x="7979197" y="1716403"/>
            <a:ext cx="1354056" cy="1604986"/>
            <a:chOff x="0" y="0"/>
            <a:chExt cx="1810323" cy="21458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890" y="13589"/>
              <a:ext cx="1792478" cy="2118614"/>
            </a:xfrm>
            <a:custGeom>
              <a:avLst/>
              <a:gdLst/>
              <a:ahLst/>
              <a:cxnLst/>
              <a:rect r="r" b="b" t="t" l="l"/>
              <a:pathLst>
                <a:path h="2118614" w="1792478">
                  <a:moveTo>
                    <a:pt x="1734185" y="2118614"/>
                  </a:moveTo>
                  <a:lnTo>
                    <a:pt x="0" y="49022"/>
                  </a:lnTo>
                  <a:lnTo>
                    <a:pt x="58420" y="0"/>
                  </a:lnTo>
                  <a:lnTo>
                    <a:pt x="1792478" y="2069592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058860" y="619125"/>
            <a:ext cx="4532135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300">
                <a:solidFill>
                  <a:srgbClr val="000000"/>
                </a:solidFill>
                <a:latin typeface="DM Sans Bold"/>
              </a:rPr>
              <a:t>StatContext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75034" y="9187840"/>
            <a:ext cx="1384266" cy="31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700" spc="85">
                <a:solidFill>
                  <a:srgbClr val="008037"/>
                </a:solidFill>
                <a:latin typeface="DM Sans Bold"/>
              </a:rPr>
              <a:t>NEXT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66029" y="2259929"/>
            <a:ext cx="3536208" cy="97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47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Define the context</a:t>
            </a:r>
          </a:p>
          <a:p>
            <a:pPr>
              <a:lnSpc>
                <a:spcPts val="3947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-3027514">
            <a:off x="7979197" y="3040586"/>
            <a:ext cx="1354056" cy="1604986"/>
            <a:chOff x="0" y="0"/>
            <a:chExt cx="1810323" cy="21458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890" y="13589"/>
              <a:ext cx="1792478" cy="2118614"/>
            </a:xfrm>
            <a:custGeom>
              <a:avLst/>
              <a:gdLst/>
              <a:ahLst/>
              <a:cxnLst/>
              <a:rect r="r" b="b" t="t" l="l"/>
              <a:pathLst>
                <a:path h="2118614" w="1792478">
                  <a:moveTo>
                    <a:pt x="1734185" y="2118614"/>
                  </a:moveTo>
                  <a:lnTo>
                    <a:pt x="0" y="49022"/>
                  </a:lnTo>
                  <a:lnTo>
                    <a:pt x="58420" y="0"/>
                  </a:lnTo>
                  <a:lnTo>
                    <a:pt x="1792478" y="2069592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3027514">
            <a:off x="7979197" y="4919444"/>
            <a:ext cx="1354056" cy="1604986"/>
            <a:chOff x="0" y="0"/>
            <a:chExt cx="1810323" cy="21458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8890" y="13589"/>
              <a:ext cx="1792478" cy="2118614"/>
            </a:xfrm>
            <a:custGeom>
              <a:avLst/>
              <a:gdLst/>
              <a:ahLst/>
              <a:cxnLst/>
              <a:rect r="r" b="b" t="t" l="l"/>
              <a:pathLst>
                <a:path h="2118614" w="1792478">
                  <a:moveTo>
                    <a:pt x="1734185" y="2118614"/>
                  </a:moveTo>
                  <a:lnTo>
                    <a:pt x="0" y="49022"/>
                  </a:lnTo>
                  <a:lnTo>
                    <a:pt x="58420" y="0"/>
                  </a:lnTo>
                  <a:lnTo>
                    <a:pt x="1792478" y="2069592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3027514">
            <a:off x="7979197" y="6355902"/>
            <a:ext cx="1354056" cy="1604986"/>
            <a:chOff x="0" y="0"/>
            <a:chExt cx="1810323" cy="214580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8890" y="13589"/>
              <a:ext cx="1792478" cy="2118614"/>
            </a:xfrm>
            <a:custGeom>
              <a:avLst/>
              <a:gdLst/>
              <a:ahLst/>
              <a:cxnLst/>
              <a:rect r="r" b="b" t="t" l="l"/>
              <a:pathLst>
                <a:path h="2118614" w="1792478">
                  <a:moveTo>
                    <a:pt x="1734185" y="2118614"/>
                  </a:moveTo>
                  <a:lnTo>
                    <a:pt x="0" y="49022"/>
                  </a:lnTo>
                  <a:lnTo>
                    <a:pt x="58420" y="0"/>
                  </a:lnTo>
                  <a:lnTo>
                    <a:pt x="1792478" y="2069592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166029" y="3494741"/>
            <a:ext cx="4247315" cy="146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47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Initial state for the stats</a:t>
            </a:r>
          </a:p>
          <a:p>
            <a:pPr>
              <a:lnSpc>
                <a:spcPts val="3947"/>
              </a:lnSpc>
            </a:pPr>
          </a:p>
          <a:p>
            <a:pPr>
              <a:lnSpc>
                <a:spcPts val="3947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037729" y="5224224"/>
            <a:ext cx="5837305" cy="146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47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Action types for context updates</a:t>
            </a:r>
          </a:p>
          <a:p>
            <a:pPr>
              <a:lnSpc>
                <a:spcPts val="3947"/>
              </a:lnSpc>
            </a:pPr>
          </a:p>
          <a:p>
            <a:pPr>
              <a:lnSpc>
                <a:spcPts val="3947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037729" y="6953707"/>
            <a:ext cx="5837305" cy="97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47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Reducer to handle actions</a:t>
            </a:r>
          </a:p>
          <a:p>
            <a:pPr>
              <a:lnSpc>
                <a:spcPts val="394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DAGDzfwtvIQ</dc:identifier>
  <dcterms:modified xsi:type="dcterms:W3CDTF">2011-08-01T06:04:30Z</dcterms:modified>
  <cp:revision>1</cp:revision>
  <dc:title>NewLife app.pptx</dc:title>
</cp:coreProperties>
</file>