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74" r:id="rId7"/>
    <p:sldId id="275" r:id="rId8"/>
    <p:sldId id="259" r:id="rId9"/>
    <p:sldId id="260" r:id="rId10"/>
    <p:sldId id="261" r:id="rId11"/>
    <p:sldId id="262"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59" d="100"/>
          <a:sy n="159" d="100"/>
        </p:scale>
        <p:origin x="150"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cxnSp>
        <p:nvCxnSpPr>
          <p:cNvPr id="7" name="直线连接线 6"/>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线 7"/>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任意多边形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0" name="任意多边形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1" name="任意多边形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2" name="任意多边形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3" name="任意多边形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4" name="任意多边形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5" name="任意多边形 14"/>
          <p:cNvSpPr/>
          <p:nvPr/>
        </p:nvSpPr>
        <p:spPr>
          <a:xfrm>
            <a:off x="-8468" y="-8468"/>
            <a:ext cx="863825" cy="5698067"/>
          </a:xfrm>
          <a:custGeom>
            <a:avLst/>
            <a:gdLst>
              <a:gd name="connsiteX0" fmla="*/ 0 w 863600"/>
              <a:gd name="connsiteY0" fmla="*/ 8467 h 5698067"/>
              <a:gd name="connsiteX1" fmla="*/ 863600 w 863600"/>
              <a:gd name="connsiteY1" fmla="*/ 0 h 5698067"/>
              <a:gd name="connsiteX2" fmla="*/ 863600 w 863600"/>
              <a:gd name="connsiteY2" fmla="*/ 16934 h 5698067"/>
              <a:gd name="connsiteX3" fmla="*/ 0 w 863600"/>
              <a:gd name="connsiteY3" fmla="*/ 5698067 h 5698067"/>
              <a:gd name="connsiteX4" fmla="*/ 0 w 863600"/>
              <a:gd name="connsiteY4" fmla="*/ 8467 h 5698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16" name="任意多边形 15"/>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1507460" y="2404534"/>
            <a:ext cx="7768959" cy="1646302"/>
          </a:xfrm>
        </p:spPr>
        <p:txBody>
          <a:bodyPr anchor="b">
            <a:noAutofit/>
          </a:bodyPr>
          <a:lstStyle>
            <a:lvl1pPr algn="r" latinLnBrk="0">
              <a:defRPr lang="zh-CN" sz="4800">
                <a:solidFill>
                  <a:schemeClr val="accent1"/>
                </a:solidFill>
              </a:defRPr>
            </a:lvl1pPr>
          </a:lstStyle>
          <a:p>
            <a:r>
              <a:rPr lang="zh-CN" altLang="en-US"/>
              <a:t>单击此处编辑母版标题样式</a:t>
            </a:r>
            <a:endParaRPr lang="zh-CN" dirty="0"/>
          </a:p>
        </p:txBody>
      </p:sp>
      <p:sp>
        <p:nvSpPr>
          <p:cNvPr id="3" name="副标题 2"/>
          <p:cNvSpPr>
            <a:spLocks noGrp="1"/>
          </p:cNvSpPr>
          <p:nvPr>
            <p:ph type="subTitle" idx="1"/>
          </p:nvPr>
        </p:nvSpPr>
        <p:spPr>
          <a:xfrm>
            <a:off x="1507460" y="4050834"/>
            <a:ext cx="7768959" cy="1096899"/>
          </a:xfrm>
        </p:spPr>
        <p:txBody>
          <a:bodyPr anchor="t"/>
          <a:lstStyle>
            <a:lvl1pPr marL="0" indent="0" algn="r" latinLnBrk="0">
              <a:buNone/>
              <a:defRPr lang="zh-CN">
                <a:solidFill>
                  <a:schemeClr val="tx1">
                    <a:lumMod val="50000"/>
                    <a:lumOff val="5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37577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2" y="609600"/>
            <a:ext cx="8598907" cy="3403600"/>
          </a:xfrm>
        </p:spPr>
        <p:txBody>
          <a:bodyPr anchor="ctr">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470400"/>
            <a:ext cx="8598907" cy="1570962"/>
          </a:xfrm>
        </p:spPr>
        <p:txBody>
          <a:bodyPr anchor="ctr">
            <a:normAutofit/>
          </a:bodyPr>
          <a:lstStyle>
            <a:lvl1pPr marL="0" indent="0" algn="l" latinLnBrk="0">
              <a:buNone/>
              <a:defRPr lang="zh-CN" sz="1800">
                <a:solidFill>
                  <a:schemeClr val="tx1">
                    <a:lumMod val="75000"/>
                    <a:lumOff val="2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56584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p:nvPr>
        </p:nvSpPr>
        <p:spPr>
          <a:xfrm>
            <a:off x="931577" y="609600"/>
            <a:ext cx="8096242" cy="3022600"/>
          </a:xfrm>
        </p:spPr>
        <p:txBody>
          <a:bodyPr anchor="ctr">
            <a:normAutofit/>
          </a:bodyPr>
          <a:lstStyle>
            <a:lvl1pPr algn="l" latinLnBrk="0">
              <a:defRPr lang="zh-CN" sz="4400" b="0" cap="none">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3" name="文本占位符 2"/>
          <p:cNvSpPr>
            <a:spLocks noGrp="1"/>
          </p:cNvSpPr>
          <p:nvPr>
            <p:ph type="body" idx="1"/>
          </p:nvPr>
        </p:nvSpPr>
        <p:spPr>
          <a:xfrm>
            <a:off x="677512" y="4470400"/>
            <a:ext cx="8598907" cy="1570962"/>
          </a:xfrm>
        </p:spPr>
        <p:txBody>
          <a:bodyPr anchor="ctr">
            <a:normAutofit/>
          </a:bodyPr>
          <a:lstStyle>
            <a:lvl1pPr marL="0" indent="0" algn="l" latinLnBrk="0">
              <a:buNone/>
              <a:defRPr lang="zh-CN" sz="18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7/22/2023</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
        <p:nvSpPr>
          <p:cNvPr id="23" name="文本占位符 9"/>
          <p:cNvSpPr>
            <a:spLocks noGrp="1"/>
          </p:cNvSpPr>
          <p:nvPr>
            <p:ph type="body" sz="quarter" idx="13"/>
          </p:nvPr>
        </p:nvSpPr>
        <p:spPr>
          <a:xfrm>
            <a:off x="1366495" y="3632200"/>
            <a:ext cx="7226406" cy="381000"/>
          </a:xfrm>
        </p:spPr>
        <p:txBody>
          <a:bodyPr anchor="ctr">
            <a:noAutofit/>
          </a:bodyPr>
          <a:lstStyle>
            <a:lvl1pPr marL="0" indent="0" latinLnBrk="0">
              <a:buFontTx/>
              <a:buNone/>
              <a:defRPr lang="zh-CN" sz="1600">
                <a:solidFill>
                  <a:schemeClr val="tx1">
                    <a:lumMod val="50000"/>
                    <a:lumOff val="50000"/>
                  </a:schemeClr>
                </a:solidFill>
                <a:latin typeface="Microsoft YaHei UI" panose="020B0503020204020204" pitchFamily="34" charset="-122"/>
                <a:ea typeface="Microsoft YaHei UI" panose="020B0503020204020204" pitchFamily="34" charset="-122"/>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
        <p:nvSpPr>
          <p:cNvPr id="20" name="文本框 19"/>
          <p:cNvSpPr txBox="1"/>
          <p:nvPr/>
        </p:nvSpPr>
        <p:spPr>
          <a:xfrm>
            <a:off x="542011" y="1670304"/>
            <a:ext cx="609759" cy="584776"/>
          </a:xfrm>
          <a:prstGeom prst="rect">
            <a:avLst/>
          </a:prstGeom>
        </p:spPr>
        <p:txBody>
          <a:bodyPr vert="horz" lIns="91440" tIns="45720" rIns="91440" bIns="45720" rtlCol="0" anchor="ctr">
            <a:noAutofit/>
          </a:bodyPr>
          <a:lstStyle>
            <a:lvl1pPr latinLnBrk="0">
              <a:spcBef>
                <a:spcPct val="0"/>
              </a:spcBef>
              <a:buNone/>
              <a:defRPr lang="zh-CN"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baseline="0" dirty="0">
                <a:ln w="3175" cmpd="sng">
                  <a:noFill/>
                </a:ln>
                <a:solidFill>
                  <a:schemeClr val="accent1">
                    <a:lumMod val="60000"/>
                    <a:lumOff val="40000"/>
                  </a:schemeClr>
                </a:solidFill>
                <a:effectLst/>
                <a:latin typeface="Microsoft YaHei UI" panose="020B0503020204020204" pitchFamily="34" charset="-122"/>
                <a:ea typeface="Microsoft YaHei UI" panose="020B0503020204020204" pitchFamily="34" charset="-122"/>
              </a:rPr>
              <a:t>“</a:t>
            </a:r>
          </a:p>
        </p:txBody>
      </p:sp>
      <p:sp>
        <p:nvSpPr>
          <p:cNvPr id="22" name="文本框 21"/>
          <p:cNvSpPr txBox="1"/>
          <p:nvPr/>
        </p:nvSpPr>
        <p:spPr>
          <a:xfrm>
            <a:off x="7988201" y="2514638"/>
            <a:ext cx="609759" cy="584776"/>
          </a:xfrm>
          <a:prstGeom prst="rect">
            <a:avLst/>
          </a:prstGeom>
        </p:spPr>
        <p:txBody>
          <a:bodyPr vert="horz" lIns="91440" tIns="45720" rIns="91440" bIns="45720" rtlCol="0" anchor="ctr">
            <a:noAutofit/>
          </a:bodyPr>
          <a:lstStyle>
            <a:defPPr>
              <a:defRPr lang="zh-CN"/>
            </a:defPPr>
            <a:lvl1pPr lvl="0" latinLnBrk="0">
              <a:spcBef>
                <a:spcPct val="0"/>
              </a:spcBef>
              <a:buNone/>
              <a:defRPr lang="zh-CN" sz="8000" b="0" cap="all" baseline="0">
                <a:ln w="3175" cmpd="sng">
                  <a:noFill/>
                </a:ln>
                <a:effectLst/>
                <a:latin typeface="Arial"/>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dirty="0">
                <a:solidFill>
                  <a:schemeClr val="accent1">
                    <a:lumMod val="60000"/>
                    <a:lumOff val="40000"/>
                  </a:schemeClr>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599817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677512" y="1931988"/>
            <a:ext cx="8598907" cy="2595460"/>
          </a:xfrm>
        </p:spPr>
        <p:txBody>
          <a:bodyPr anchor="b">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75000"/>
                    <a:lumOff val="25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396703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p:nvPr>
        </p:nvSpPr>
        <p:spPr>
          <a:xfrm>
            <a:off x="931577" y="609600"/>
            <a:ext cx="8096242" cy="3022600"/>
          </a:xfrm>
        </p:spPr>
        <p:txBody>
          <a:bodyPr anchor="ctr">
            <a:normAutofit/>
          </a:bodyPr>
          <a:lstStyle>
            <a:lvl1pPr algn="l" latinLnBrk="0">
              <a:defRPr lang="zh-CN" sz="4400" b="0" cap="none">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50000"/>
                    <a:lumOff val="50000"/>
                  </a:schemeClr>
                </a:solidFill>
                <a:latin typeface="Microsoft YaHei UI" panose="020B0503020204020204" pitchFamily="34" charset="-122"/>
                <a:ea typeface="Microsoft YaHei UI" panose="020B0503020204020204" pitchFamily="34" charset="-122"/>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7/22/2023</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
        <p:nvSpPr>
          <p:cNvPr id="23" name="文本占位符 9"/>
          <p:cNvSpPr>
            <a:spLocks noGrp="1"/>
          </p:cNvSpPr>
          <p:nvPr>
            <p:ph type="body" sz="quarter" idx="13"/>
          </p:nvPr>
        </p:nvSpPr>
        <p:spPr>
          <a:xfrm>
            <a:off x="677509" y="4013200"/>
            <a:ext cx="8598908" cy="514248"/>
          </a:xfrm>
        </p:spPr>
        <p:txBody>
          <a:bodyPr anchor="b">
            <a:noAutofit/>
          </a:bodyPr>
          <a:lstStyle>
            <a:lvl1pPr marL="0" indent="0" latinLnBrk="0">
              <a:buFontTx/>
              <a:buNone/>
              <a:defRPr lang="zh-CN" sz="2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
        <p:nvSpPr>
          <p:cNvPr id="24" name="文本框 23"/>
          <p:cNvSpPr txBox="1"/>
          <p:nvPr/>
        </p:nvSpPr>
        <p:spPr>
          <a:xfrm>
            <a:off x="542011" y="1652164"/>
            <a:ext cx="609759" cy="584776"/>
          </a:xfrm>
          <a:prstGeom prst="rect">
            <a:avLst/>
          </a:prstGeom>
        </p:spPr>
        <p:txBody>
          <a:bodyPr vert="horz" lIns="91440" tIns="45720" rIns="91440" bIns="45720" rtlCol="0" anchor="ctr">
            <a:noAutofit/>
          </a:bodyPr>
          <a:lstStyle>
            <a:lvl1pPr latinLnBrk="0">
              <a:spcBef>
                <a:spcPct val="0"/>
              </a:spcBef>
              <a:buNone/>
              <a:defRPr lang="zh-CN"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baseline="0" dirty="0">
                <a:ln w="3175" cmpd="sng">
                  <a:noFill/>
                </a:ln>
                <a:solidFill>
                  <a:schemeClr val="accent1">
                    <a:lumMod val="60000"/>
                    <a:lumOff val="40000"/>
                  </a:schemeClr>
                </a:solidFill>
                <a:effectLst/>
                <a:latin typeface="Microsoft YaHei UI" panose="020B0503020204020204" pitchFamily="34" charset="-122"/>
                <a:ea typeface="Microsoft YaHei UI" panose="020B0503020204020204" pitchFamily="34" charset="-122"/>
              </a:rPr>
              <a:t>“</a:t>
            </a:r>
          </a:p>
        </p:txBody>
      </p:sp>
      <p:sp>
        <p:nvSpPr>
          <p:cNvPr id="25" name="文本框 24"/>
          <p:cNvSpPr txBox="1"/>
          <p:nvPr/>
        </p:nvSpPr>
        <p:spPr>
          <a:xfrm>
            <a:off x="7997264" y="2478352"/>
            <a:ext cx="609759" cy="584776"/>
          </a:xfrm>
          <a:prstGeom prst="rect">
            <a:avLst/>
          </a:prstGeom>
        </p:spPr>
        <p:txBody>
          <a:bodyPr vert="horz" lIns="91440" tIns="45720" rIns="91440" bIns="45720" rtlCol="0" anchor="ctr">
            <a:noAutofit/>
          </a:bodyPr>
          <a:lstStyle>
            <a:defPPr>
              <a:defRPr lang="zh-CN"/>
            </a:defPPr>
            <a:lvl1pPr lvl="0" latinLnBrk="0">
              <a:spcBef>
                <a:spcPct val="0"/>
              </a:spcBef>
              <a:buNone/>
              <a:defRPr lang="zh-CN" sz="8000" b="0" cap="all" baseline="0">
                <a:ln w="3175" cmpd="sng">
                  <a:noFill/>
                </a:ln>
                <a:effectLst/>
                <a:latin typeface="Arial"/>
                <a:ea typeface="+mj-ea"/>
                <a:cs typeface="Trebuchet MS"/>
              </a:defRPr>
            </a:lvl1pPr>
            <a:lvl2pPr latinLnBrk="0">
              <a:defRPr lang="zh-CN">
                <a:solidFill>
                  <a:schemeClr val="tx2"/>
                </a:solidFill>
              </a:defRPr>
            </a:lvl2pPr>
            <a:lvl3pPr latinLnBrk="0">
              <a:defRPr lang="zh-CN">
                <a:solidFill>
                  <a:schemeClr val="tx2"/>
                </a:solidFill>
              </a:defRPr>
            </a:lvl3pPr>
            <a:lvl4pPr latinLnBrk="0">
              <a:defRPr lang="zh-CN">
                <a:solidFill>
                  <a:schemeClr val="tx2"/>
                </a:solidFill>
              </a:defRPr>
            </a:lvl4pPr>
            <a:lvl5pPr latinLnBrk="0">
              <a:defRPr lang="zh-CN">
                <a:solidFill>
                  <a:schemeClr val="tx2"/>
                </a:solidFill>
              </a:defRPr>
            </a:lvl5pPr>
            <a:lvl6pPr latinLnBrk="0">
              <a:defRPr lang="zh-CN">
                <a:solidFill>
                  <a:schemeClr val="tx2"/>
                </a:solidFill>
              </a:defRPr>
            </a:lvl6pPr>
            <a:lvl7pPr latinLnBrk="0">
              <a:defRPr lang="zh-CN">
                <a:solidFill>
                  <a:schemeClr val="tx2"/>
                </a:solidFill>
              </a:defRPr>
            </a:lvl7pPr>
            <a:lvl8pPr latinLnBrk="0">
              <a:defRPr lang="zh-CN">
                <a:solidFill>
                  <a:schemeClr val="tx2"/>
                </a:solidFill>
              </a:defRPr>
            </a:lvl8pPr>
            <a:lvl9pPr latinLnBrk="0">
              <a:defRPr lang="zh-CN">
                <a:solidFill>
                  <a:schemeClr val="tx2"/>
                </a:solidFill>
              </a:defRPr>
            </a:lvl9pPr>
          </a:lstStyle>
          <a:p>
            <a:pPr lvl="0"/>
            <a:r>
              <a:rPr lang="zh-CN" sz="8000">
                <a:solidFill>
                  <a:schemeClr val="accent1">
                    <a:lumMod val="60000"/>
                    <a:lumOff val="40000"/>
                  </a:schemeClr>
                </a:solidFill>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697398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685978" y="609600"/>
            <a:ext cx="8590440" cy="3022600"/>
          </a:xfrm>
        </p:spPr>
        <p:txBody>
          <a:bodyPr anchor="ctr">
            <a:normAutofit/>
          </a:bodyPr>
          <a:lstStyle>
            <a:lvl1pPr algn="l" latinLnBrk="0">
              <a:defRPr lang="zh-CN" sz="44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1513914"/>
          </a:xfrm>
        </p:spPr>
        <p:txBody>
          <a:bodyPr anchor="t">
            <a:normAutofit/>
          </a:bodyPr>
          <a:lstStyle>
            <a:lvl1pPr marL="0" indent="0" algn="l" latinLnBrk="0">
              <a:buNone/>
              <a:defRPr lang="zh-CN" sz="1800">
                <a:solidFill>
                  <a:schemeClr val="tx1">
                    <a:lumMod val="50000"/>
                    <a:lumOff val="5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
        <p:nvSpPr>
          <p:cNvPr id="23" name="文本占位符 9"/>
          <p:cNvSpPr>
            <a:spLocks noGrp="1"/>
          </p:cNvSpPr>
          <p:nvPr>
            <p:ph type="body" sz="quarter" idx="13"/>
          </p:nvPr>
        </p:nvSpPr>
        <p:spPr>
          <a:xfrm>
            <a:off x="677509" y="4013200"/>
            <a:ext cx="8598908" cy="514248"/>
          </a:xfrm>
        </p:spPr>
        <p:txBody>
          <a:bodyPr anchor="b">
            <a:noAutofit/>
          </a:bodyPr>
          <a:lstStyle>
            <a:lvl1pPr marL="0" indent="0" latinLnBrk="0">
              <a:buFontTx/>
              <a:buNone/>
              <a:defRPr lang="zh-CN" sz="2400">
                <a:solidFill>
                  <a:schemeClr val="accent1"/>
                </a:solidFill>
              </a:defRPr>
            </a:lvl1pPr>
            <a:lvl2pPr marL="457200" indent="0" latinLnBrk="0">
              <a:buFontTx/>
              <a:buNone/>
              <a:defRPr lang="zh-CN"/>
            </a:lvl2pPr>
            <a:lvl3pPr marL="914400" indent="0" latinLnBrk="0">
              <a:buFontTx/>
              <a:buNone/>
              <a:defRPr lang="zh-CN"/>
            </a:lvl3pPr>
            <a:lvl4pPr marL="1371600" indent="0" latinLnBrk="0">
              <a:buFontTx/>
              <a:buNone/>
              <a:defRPr lang="zh-CN"/>
            </a:lvl4pPr>
            <a:lvl5pPr marL="1828800" indent="0" latinLnBrk="0">
              <a:buFontTx/>
              <a:buNone/>
              <a:defRPr lang="zh-CN"/>
            </a:lvl5pPr>
          </a:lstStyle>
          <a:p>
            <a:pPr lvl="0"/>
            <a:r>
              <a:rPr lang="zh-CN" altLang="en-US"/>
              <a:t>单击此处编辑母版文本样式</a:t>
            </a:r>
          </a:p>
        </p:txBody>
      </p:sp>
    </p:spTree>
    <p:extLst>
      <p:ext uri="{BB962C8B-B14F-4D97-AF65-F5344CB8AC3E}">
        <p14:creationId xmlns:p14="http://schemas.microsoft.com/office/powerpoint/2010/main" val="170431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150809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69749" y="609600"/>
            <a:ext cx="1305083" cy="5251451"/>
          </a:xfrm>
        </p:spPr>
        <p:txBody>
          <a:bodyPr vert="eaVert" anchor="ctr"/>
          <a:lstStyle/>
          <a:p>
            <a:r>
              <a:rPr lang="zh-CN" altLang="en-US"/>
              <a:t>单击此处编辑母版标题样式</a:t>
            </a:r>
            <a:endParaRPr lang="zh-CN"/>
          </a:p>
        </p:txBody>
      </p:sp>
      <p:sp>
        <p:nvSpPr>
          <p:cNvPr id="3" name="竖排文字占位符 2"/>
          <p:cNvSpPr>
            <a:spLocks noGrp="1"/>
          </p:cNvSpPr>
          <p:nvPr>
            <p:ph type="body" orient="vert" idx="1"/>
          </p:nvPr>
        </p:nvSpPr>
        <p:spPr>
          <a:xfrm>
            <a:off x="677511" y="609600"/>
            <a:ext cx="7061989"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dirty="0"/>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4029164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latinLnBrk="0">
              <a:defRPr lang="zh-CN" sz="3600"/>
            </a:lvl1p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55628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7512" y="2700868"/>
            <a:ext cx="8598907" cy="1826581"/>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677512" y="4527448"/>
            <a:ext cx="8598907" cy="860400"/>
          </a:xfrm>
        </p:spPr>
        <p:txBody>
          <a:bodyPr anchor="t"/>
          <a:lstStyle>
            <a:lvl1pPr marL="0" indent="0" algn="l" latinLnBrk="0">
              <a:buNone/>
              <a:defRPr lang="zh-CN" sz="2000">
                <a:solidFill>
                  <a:schemeClr val="tx1">
                    <a:lumMod val="50000"/>
                    <a:lumOff val="5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F11F0EC-4F60-4544-9956-271209A740FE}" type="datetimeFigureOut">
              <a:t>2023/7/22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47794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677511" y="2160589"/>
            <a:ext cx="418512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内容占位符 3"/>
          <p:cNvSpPr>
            <a:spLocks noGrp="1"/>
          </p:cNvSpPr>
          <p:nvPr>
            <p:ph sz="half" idx="2"/>
          </p:nvPr>
        </p:nvSpPr>
        <p:spPr>
          <a:xfrm>
            <a:off x="5091296" y="2160590"/>
            <a:ext cx="418512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5" name="日期占位符 4"/>
          <p:cNvSpPr>
            <a:spLocks noGrp="1"/>
          </p:cNvSpPr>
          <p:nvPr>
            <p:ph type="dt" sz="half" idx="10"/>
          </p:nvPr>
        </p:nvSpPr>
        <p:spPr/>
        <p:txBody>
          <a:bodyPr/>
          <a:lstStyle/>
          <a:p>
            <a:fld id="{FF11F0EC-4F60-4544-9956-271209A740FE}" type="datetimeFigureOut">
              <a:t>2023/7/22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68761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675922" y="2160983"/>
            <a:ext cx="4186713" cy="576262"/>
          </a:xfrm>
        </p:spPr>
        <p:txBody>
          <a:bodyPr anchor="b">
            <a:no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4" name="内容占位符 3"/>
          <p:cNvSpPr>
            <a:spLocks noGrp="1"/>
          </p:cNvSpPr>
          <p:nvPr>
            <p:ph sz="half" idx="2"/>
          </p:nvPr>
        </p:nvSpPr>
        <p:spPr>
          <a:xfrm>
            <a:off x="675922" y="2737246"/>
            <a:ext cx="418671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5" name="文本占位符 4"/>
          <p:cNvSpPr>
            <a:spLocks noGrp="1"/>
          </p:cNvSpPr>
          <p:nvPr>
            <p:ph type="body" sz="quarter" idx="3"/>
          </p:nvPr>
        </p:nvSpPr>
        <p:spPr>
          <a:xfrm>
            <a:off x="5089709" y="2160983"/>
            <a:ext cx="4186708" cy="576262"/>
          </a:xfrm>
        </p:spPr>
        <p:txBody>
          <a:bodyPr anchor="b">
            <a:noAutofit/>
          </a:bodyPr>
          <a:lstStyle>
            <a:lvl1pPr marL="0" indent="0" latinLnBrk="0">
              <a:buNone/>
              <a:defRPr lang="zh-CN" sz="24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单击此处编辑母版文本样式</a:t>
            </a:r>
          </a:p>
        </p:txBody>
      </p:sp>
      <p:sp>
        <p:nvSpPr>
          <p:cNvPr id="6" name="内容占位符 5"/>
          <p:cNvSpPr>
            <a:spLocks noGrp="1"/>
          </p:cNvSpPr>
          <p:nvPr>
            <p:ph sz="quarter" idx="4"/>
          </p:nvPr>
        </p:nvSpPr>
        <p:spPr>
          <a:xfrm>
            <a:off x="5089710" y="2737246"/>
            <a:ext cx="418670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7" name="日期占位符 6"/>
          <p:cNvSpPr>
            <a:spLocks noGrp="1"/>
          </p:cNvSpPr>
          <p:nvPr>
            <p:ph type="dt" sz="half" idx="10"/>
          </p:nvPr>
        </p:nvSpPr>
        <p:spPr/>
        <p:txBody>
          <a:bodyPr/>
          <a:lstStyle/>
          <a:p>
            <a:fld id="{FF11F0EC-4F60-4544-9956-271209A740FE}" type="datetimeFigureOut">
              <a:t>2023/7/22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235033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77511" y="609600"/>
            <a:ext cx="8598907" cy="1320800"/>
          </a:xfrm>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FF11F0EC-4F60-4544-9956-271209A740FE}" type="datetimeFigureOut">
              <a:t>2023/7/22</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119516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11F0EC-4F60-4544-9956-271209A740FE}" type="datetimeFigureOut">
              <a:t>2023/7/22</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89786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0" y="1498604"/>
            <a:ext cx="3855532" cy="1278466"/>
          </a:xfrm>
        </p:spPr>
        <p:txBody>
          <a:bodyPr anchor="b">
            <a:normAutofit/>
          </a:bodyPr>
          <a:lstStyle>
            <a:lvl1pPr latinLnBrk="0">
              <a:defRPr lang="zh-CN" sz="2000"/>
            </a:lvl1pPr>
          </a:lstStyle>
          <a:p>
            <a:r>
              <a:rPr lang="zh-CN" altLang="en-US"/>
              <a:t>单击此处编辑母版标题样式</a:t>
            </a:r>
            <a:endParaRPr lang="zh-CN"/>
          </a:p>
        </p:txBody>
      </p:sp>
      <p:sp>
        <p:nvSpPr>
          <p:cNvPr id="3" name="内容占位符 2"/>
          <p:cNvSpPr>
            <a:spLocks noGrp="1"/>
          </p:cNvSpPr>
          <p:nvPr>
            <p:ph idx="1"/>
          </p:nvPr>
        </p:nvSpPr>
        <p:spPr>
          <a:xfrm>
            <a:off x="4761701" y="514925"/>
            <a:ext cx="4514717"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p>
        </p:txBody>
      </p:sp>
      <p:sp>
        <p:nvSpPr>
          <p:cNvPr id="4" name="文本占位符 3"/>
          <p:cNvSpPr>
            <a:spLocks noGrp="1"/>
          </p:cNvSpPr>
          <p:nvPr>
            <p:ph type="body" sz="half" idx="2"/>
          </p:nvPr>
        </p:nvSpPr>
        <p:spPr>
          <a:xfrm>
            <a:off x="677510" y="2777069"/>
            <a:ext cx="3855532" cy="2584449"/>
          </a:xfrm>
        </p:spPr>
        <p:txBody>
          <a:bodyPr>
            <a:normAutofit/>
          </a:bodyPr>
          <a:lstStyle>
            <a:lvl1pPr marL="0" indent="0" latinLnBrk="0">
              <a:buNone/>
              <a:defRPr lang="zh-CN" sz="1400"/>
            </a:lvl1pPr>
            <a:lvl2pPr marL="457063" indent="0" latinLnBrk="0">
              <a:buNone/>
              <a:defRPr lang="zh-CN" sz="1400"/>
            </a:lvl2pPr>
            <a:lvl3pPr marL="914126" indent="0" latinLnBrk="0">
              <a:buNone/>
              <a:defRPr lang="zh-CN" sz="1200"/>
            </a:lvl3pPr>
            <a:lvl4pPr marL="1371189" indent="0" latinLnBrk="0">
              <a:buNone/>
              <a:defRPr lang="zh-CN" sz="1000"/>
            </a:lvl4pPr>
            <a:lvl5pPr marL="1828251" indent="0" latinLnBrk="0">
              <a:buNone/>
              <a:defRPr lang="zh-CN" sz="1000"/>
            </a:lvl5pPr>
            <a:lvl6pPr marL="2285314" indent="0" latinLnBrk="0">
              <a:buNone/>
              <a:defRPr lang="zh-CN" sz="1000"/>
            </a:lvl6pPr>
            <a:lvl7pPr marL="2742377" indent="0" latinLnBrk="0">
              <a:buNone/>
              <a:defRPr lang="zh-CN" sz="1000"/>
            </a:lvl7pPr>
            <a:lvl8pPr marL="3199440" indent="0" latinLnBrk="0">
              <a:buNone/>
              <a:defRPr lang="zh-CN" sz="1000"/>
            </a:lvl8pPr>
            <a:lvl9pPr marL="3656503" indent="0" latinLnBrk="0">
              <a:buNone/>
              <a:defRPr lang="zh-CN"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11F0EC-4F60-4544-9956-271209A740FE}" type="datetimeFigureOut">
              <a:t>2023/7/22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172162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77511" y="4800600"/>
            <a:ext cx="8598906"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677511" y="609600"/>
            <a:ext cx="8598907" cy="3845718"/>
          </a:xfrm>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77511" y="5367338"/>
            <a:ext cx="8598906" cy="674024"/>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F11F0EC-4F60-4544-9956-271209A740FE}" type="datetimeFigureOut">
              <a:t>2023/7/22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EC7A5AD-5AEC-42D0-A3BE-F46B40576360}" type="slidenum">
              <a:t>‹#›</a:t>
            </a:fld>
            <a:endParaRPr lang="zh-CN"/>
          </a:p>
        </p:txBody>
      </p:sp>
    </p:spTree>
    <p:extLst>
      <p:ext uri="{BB962C8B-B14F-4D97-AF65-F5344CB8AC3E}">
        <p14:creationId xmlns:p14="http://schemas.microsoft.com/office/powerpoint/2010/main" val="429078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直线连接线 6"/>
          <p:cNvCxnSpPr/>
          <p:nvPr/>
        </p:nvCxnSpPr>
        <p:spPr>
          <a:xfrm flipV="1">
            <a:off x="7427201" y="3681414"/>
            <a:ext cx="4764799"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 name="直线连接线 7"/>
          <p:cNvCxnSpPr/>
          <p:nvPr/>
        </p:nvCxnSpPr>
        <p:spPr>
          <a:xfrm>
            <a:off x="9373453" y="0"/>
            <a:ext cx="1219518"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任意多边形 8"/>
          <p:cNvSpPr/>
          <p:nvPr/>
        </p:nvSpPr>
        <p:spPr>
          <a:xfrm>
            <a:off x="9188726" y="-8467"/>
            <a:ext cx="3006450" cy="6866467"/>
          </a:xfrm>
          <a:custGeom>
            <a:avLst/>
            <a:gdLst>
              <a:gd name="connsiteX0" fmla="*/ 2023534 w 3005667"/>
              <a:gd name="connsiteY0" fmla="*/ 8467 h 6866467"/>
              <a:gd name="connsiteX1" fmla="*/ 0 w 3005667"/>
              <a:gd name="connsiteY1" fmla="*/ 6866467 h 6866467"/>
              <a:gd name="connsiteX2" fmla="*/ 2997200 w 3005667"/>
              <a:gd name="connsiteY2" fmla="*/ 6858000 h 6866467"/>
              <a:gd name="connsiteX3" fmla="*/ 3005667 w 3005667"/>
              <a:gd name="connsiteY3" fmla="*/ 0 h 6866467"/>
              <a:gd name="connsiteX4" fmla="*/ 2023534 w 3005667"/>
              <a:gd name="connsiteY4" fmla="*/ 8467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7" h="6866467">
                <a:moveTo>
                  <a:pt x="2023534" y="8467"/>
                </a:moveTo>
                <a:lnTo>
                  <a:pt x="0" y="6866467"/>
                </a:lnTo>
                <a:lnTo>
                  <a:pt x="2997200" y="6858000"/>
                </a:lnTo>
                <a:cubicBezTo>
                  <a:pt x="3000022" y="4572000"/>
                  <a:pt x="3002845" y="2286000"/>
                  <a:pt x="3005667" y="0"/>
                </a:cubicBezTo>
                <a:lnTo>
                  <a:pt x="2023534" y="8467"/>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0" name="任意多边形 9"/>
          <p:cNvSpPr/>
          <p:nvPr/>
        </p:nvSpPr>
        <p:spPr>
          <a:xfrm>
            <a:off x="9603701" y="-8467"/>
            <a:ext cx="2591475" cy="6866467"/>
          </a:xfrm>
          <a:custGeom>
            <a:avLst/>
            <a:gdLst>
              <a:gd name="connsiteX0" fmla="*/ 0 w 2590800"/>
              <a:gd name="connsiteY0" fmla="*/ 0 h 6866467"/>
              <a:gd name="connsiteX1" fmla="*/ 1202267 w 2590800"/>
              <a:gd name="connsiteY1" fmla="*/ 6866467 h 6866467"/>
              <a:gd name="connsiteX2" fmla="*/ 2590800 w 2590800"/>
              <a:gd name="connsiteY2" fmla="*/ 6866467 h 6866467"/>
              <a:gd name="connsiteX3" fmla="*/ 2582333 w 2590800"/>
              <a:gd name="connsiteY3" fmla="*/ 0 h 6866467"/>
              <a:gd name="connsiteX4" fmla="*/ 0 w 2590800"/>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6866467">
                <a:moveTo>
                  <a:pt x="0" y="0"/>
                </a:moveTo>
                <a:lnTo>
                  <a:pt x="1202267" y="6866467"/>
                </a:lnTo>
                <a:lnTo>
                  <a:pt x="2590800" y="6866467"/>
                </a:lnTo>
                <a:cubicBezTo>
                  <a:pt x="2587978" y="4577645"/>
                  <a:pt x="2585155" y="2288822"/>
                  <a:pt x="2582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1" name="任意多边形 10"/>
          <p:cNvSpPr/>
          <p:nvPr/>
        </p:nvSpPr>
        <p:spPr>
          <a:xfrm>
            <a:off x="8934660" y="3048000"/>
            <a:ext cx="3260516" cy="3810000"/>
          </a:xfrm>
          <a:custGeom>
            <a:avLst/>
            <a:gdLst>
              <a:gd name="connsiteX0" fmla="*/ 0 w 3259667"/>
              <a:gd name="connsiteY0" fmla="*/ 3810000 h 3810000"/>
              <a:gd name="connsiteX1" fmla="*/ 3251200 w 3259667"/>
              <a:gd name="connsiteY1" fmla="*/ 0 h 3810000"/>
              <a:gd name="connsiteX2" fmla="*/ 3259667 w 3259667"/>
              <a:gd name="connsiteY2" fmla="*/ 3810000 h 3810000"/>
              <a:gd name="connsiteX3" fmla="*/ 0 w 3259667"/>
              <a:gd name="connsiteY3" fmla="*/ 3810000 h 3810000"/>
            </a:gdLst>
            <a:ahLst/>
            <a:cxnLst>
              <a:cxn ang="0">
                <a:pos x="connsiteX0" y="connsiteY0"/>
              </a:cxn>
              <a:cxn ang="0">
                <a:pos x="connsiteX1" y="connsiteY1"/>
              </a:cxn>
              <a:cxn ang="0">
                <a:pos x="connsiteX2" y="connsiteY2"/>
              </a:cxn>
              <a:cxn ang="0">
                <a:pos x="connsiteX3" y="connsiteY3"/>
              </a:cxn>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2" name="任意多边形 11"/>
          <p:cNvSpPr/>
          <p:nvPr/>
        </p:nvSpPr>
        <p:spPr>
          <a:xfrm>
            <a:off x="9341166" y="-8467"/>
            <a:ext cx="2854010" cy="6866467"/>
          </a:xfrm>
          <a:custGeom>
            <a:avLst/>
            <a:gdLst>
              <a:gd name="connsiteX0" fmla="*/ 0 w 2853267"/>
              <a:gd name="connsiteY0" fmla="*/ 0 h 6866467"/>
              <a:gd name="connsiteX1" fmla="*/ 2472267 w 2853267"/>
              <a:gd name="connsiteY1" fmla="*/ 6866467 h 6866467"/>
              <a:gd name="connsiteX2" fmla="*/ 2853267 w 2853267"/>
              <a:gd name="connsiteY2" fmla="*/ 6858000 h 6866467"/>
              <a:gd name="connsiteX3" fmla="*/ 2853267 w 2853267"/>
              <a:gd name="connsiteY3" fmla="*/ 0 h 6866467"/>
              <a:gd name="connsiteX4" fmla="*/ 0 w 2853267"/>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3" name="任意多边形 12"/>
          <p:cNvSpPr/>
          <p:nvPr/>
        </p:nvSpPr>
        <p:spPr>
          <a:xfrm>
            <a:off x="10907908" y="-8467"/>
            <a:ext cx="1287268" cy="6866467"/>
          </a:xfrm>
          <a:custGeom>
            <a:avLst/>
            <a:gdLst>
              <a:gd name="connsiteX0" fmla="*/ 1016000 w 1286933"/>
              <a:gd name="connsiteY0" fmla="*/ 0 h 6866467"/>
              <a:gd name="connsiteX1" fmla="*/ 0 w 1286933"/>
              <a:gd name="connsiteY1" fmla="*/ 6866467 h 6866467"/>
              <a:gd name="connsiteX2" fmla="*/ 1286933 w 1286933"/>
              <a:gd name="connsiteY2" fmla="*/ 6866467 h 6866467"/>
              <a:gd name="connsiteX3" fmla="*/ 1278466 w 1286933"/>
              <a:gd name="connsiteY3" fmla="*/ 0 h 6866467"/>
              <a:gd name="connsiteX4" fmla="*/ 1016000 w 1286933"/>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4" name="任意多边形 13"/>
          <p:cNvSpPr/>
          <p:nvPr/>
        </p:nvSpPr>
        <p:spPr>
          <a:xfrm>
            <a:off x="10941783" y="-8468"/>
            <a:ext cx="1270575" cy="6866467"/>
          </a:xfrm>
          <a:custGeom>
            <a:avLst/>
            <a:gdLst>
              <a:gd name="connsiteX0" fmla="*/ 0 w 1244600"/>
              <a:gd name="connsiteY0" fmla="*/ 0 h 6874934"/>
              <a:gd name="connsiteX1" fmla="*/ 1117600 w 1244600"/>
              <a:gd name="connsiteY1" fmla="*/ 6866467 h 6874934"/>
              <a:gd name="connsiteX2" fmla="*/ 1244600 w 1244600"/>
              <a:gd name="connsiteY2" fmla="*/ 6874934 h 6874934"/>
              <a:gd name="connsiteX3" fmla="*/ 1236134 w 1244600"/>
              <a:gd name="connsiteY3" fmla="*/ 0 h 6874934"/>
              <a:gd name="connsiteX4" fmla="*/ 0 w 1244600"/>
              <a:gd name="connsiteY4" fmla="*/ 0 h 6874934"/>
              <a:gd name="connsiteX0" fmla="*/ 0 w 1253067"/>
              <a:gd name="connsiteY0" fmla="*/ 0 h 6874934"/>
              <a:gd name="connsiteX1" fmla="*/ 1117600 w 1253067"/>
              <a:gd name="connsiteY1" fmla="*/ 6866467 h 6874934"/>
              <a:gd name="connsiteX2" fmla="*/ 1244600 w 1253067"/>
              <a:gd name="connsiteY2" fmla="*/ 6874934 h 6874934"/>
              <a:gd name="connsiteX3" fmla="*/ 1253067 w 1253067"/>
              <a:gd name="connsiteY3" fmla="*/ 0 h 6874934"/>
              <a:gd name="connsiteX4" fmla="*/ 0 w 1253067"/>
              <a:gd name="connsiteY4" fmla="*/ 0 h 6874934"/>
              <a:gd name="connsiteX0" fmla="*/ 0 w 1270244"/>
              <a:gd name="connsiteY0" fmla="*/ 0 h 6866467"/>
              <a:gd name="connsiteX1" fmla="*/ 1117600 w 1270244"/>
              <a:gd name="connsiteY1" fmla="*/ 6866467 h 6866467"/>
              <a:gd name="connsiteX2" fmla="*/ 1270000 w 1270244"/>
              <a:gd name="connsiteY2" fmla="*/ 6866467 h 6866467"/>
              <a:gd name="connsiteX3" fmla="*/ 1253067 w 1270244"/>
              <a:gd name="connsiteY3" fmla="*/ 0 h 6866467"/>
              <a:gd name="connsiteX4" fmla="*/ 0 w 1270244"/>
              <a:gd name="connsiteY4" fmla="*/ 0 h 686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5" name="任意多边形 14"/>
          <p:cNvSpPr/>
          <p:nvPr/>
        </p:nvSpPr>
        <p:spPr>
          <a:xfrm>
            <a:off x="10374369" y="3589868"/>
            <a:ext cx="1820807" cy="3268133"/>
          </a:xfrm>
          <a:custGeom>
            <a:avLst/>
            <a:gdLst>
              <a:gd name="connsiteX0" fmla="*/ 0 w 1820333"/>
              <a:gd name="connsiteY0" fmla="*/ 3268133 h 3268133"/>
              <a:gd name="connsiteX1" fmla="*/ 1811866 w 1820333"/>
              <a:gd name="connsiteY1" fmla="*/ 0 h 3268133"/>
              <a:gd name="connsiteX2" fmla="*/ 1820333 w 1820333"/>
              <a:gd name="connsiteY2" fmla="*/ 3259666 h 3268133"/>
              <a:gd name="connsiteX3" fmla="*/ 0 w 1820333"/>
              <a:gd name="connsiteY3" fmla="*/ 3268133 h 3268133"/>
            </a:gdLst>
            <a:ahLst/>
            <a:cxnLst>
              <a:cxn ang="0">
                <a:pos x="connsiteX0" y="connsiteY0"/>
              </a:cxn>
              <a:cxn ang="0">
                <a:pos x="connsiteX1" y="connsiteY1"/>
              </a:cxn>
              <a:cxn ang="0">
                <a:pos x="connsiteX2" y="connsiteY2"/>
              </a:cxn>
              <a:cxn ang="0">
                <a:pos x="connsiteX3" y="connsiteY3"/>
              </a:cxn>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sz="1800">
              <a:latin typeface="Microsoft YaHei UI" panose="020B0503020204020204" pitchFamily="34" charset="-122"/>
              <a:ea typeface="Microsoft YaHei UI" panose="020B0503020204020204" pitchFamily="34" charset="-122"/>
            </a:endParaRPr>
          </a:p>
        </p:txBody>
      </p:sp>
      <p:sp>
        <p:nvSpPr>
          <p:cNvPr id="16" name="任意多边形 15"/>
          <p:cNvSpPr/>
          <p:nvPr/>
        </p:nvSpPr>
        <p:spPr>
          <a:xfrm>
            <a:off x="-8469" y="4013201"/>
            <a:ext cx="457319" cy="2853267"/>
          </a:xfrm>
          <a:custGeom>
            <a:avLst/>
            <a:gdLst>
              <a:gd name="connsiteX0" fmla="*/ 0 w 457200"/>
              <a:gd name="connsiteY0" fmla="*/ 0 h 2853267"/>
              <a:gd name="connsiteX1" fmla="*/ 457200 w 457200"/>
              <a:gd name="connsiteY1" fmla="*/ 2853267 h 2853267"/>
              <a:gd name="connsiteX2" fmla="*/ 0 w 457200"/>
              <a:gd name="connsiteY2" fmla="*/ 2844800 h 2853267"/>
              <a:gd name="connsiteX3" fmla="*/ 0 w 457200"/>
              <a:gd name="connsiteY3" fmla="*/ 0 h 2853267"/>
            </a:gdLst>
            <a:ahLst/>
            <a:cxnLst>
              <a:cxn ang="0">
                <a:pos x="connsiteX0" y="connsiteY0"/>
              </a:cxn>
              <a:cxn ang="0">
                <a:pos x="connsiteX1" y="connsiteY1"/>
              </a:cxn>
              <a:cxn ang="0">
                <a:pos x="connsiteX2" y="connsiteY2"/>
              </a:cxn>
              <a:cxn ang="0">
                <a:pos x="connsiteX3" y="connsiteY3"/>
              </a:cxn>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CN" sz="180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77511" y="609600"/>
            <a:ext cx="8598907" cy="1320800"/>
          </a:xfrm>
          <a:prstGeom prst="rect">
            <a:avLst/>
          </a:prstGeom>
        </p:spPr>
        <p:txBody>
          <a:bodyPr vert="horz" lIns="91440" tIns="45720" rIns="91440" bIns="45720" rtlCol="0" anchor="t">
            <a:normAutofit/>
          </a:bodyPr>
          <a:lstStyle/>
          <a:p>
            <a:r>
              <a:rPr lang="zh-CN"/>
              <a:t>单击此处编辑母版标题样式</a:t>
            </a:r>
          </a:p>
        </p:txBody>
      </p:sp>
      <p:sp>
        <p:nvSpPr>
          <p:cNvPr id="3" name="文本占位符 2"/>
          <p:cNvSpPr>
            <a:spLocks noGrp="1"/>
          </p:cNvSpPr>
          <p:nvPr>
            <p:ph type="body" idx="1"/>
          </p:nvPr>
        </p:nvSpPr>
        <p:spPr>
          <a:xfrm>
            <a:off x="677511" y="2160590"/>
            <a:ext cx="8598907" cy="3880773"/>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7207010" y="6041363"/>
            <a:ext cx="912177"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FF11F0EC-4F60-4544-9956-271209A740FE}" type="datetimeFigureOut">
              <a:rPr lang="en-US" altLang="zh-CN" smtClean="0"/>
              <a:pPr/>
              <a:t>7/22/2023</a:t>
            </a:fld>
            <a:endParaRPr lang="zh-CN" altLang="en-US"/>
          </a:p>
        </p:txBody>
      </p:sp>
      <p:sp>
        <p:nvSpPr>
          <p:cNvPr id="5" name="页脚占位符 4"/>
          <p:cNvSpPr>
            <a:spLocks noGrp="1"/>
          </p:cNvSpPr>
          <p:nvPr>
            <p:ph type="ftr" sz="quarter" idx="3"/>
          </p:nvPr>
        </p:nvSpPr>
        <p:spPr>
          <a:xfrm>
            <a:off x="677511" y="6041363"/>
            <a:ext cx="6299252"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592901" y="6041363"/>
            <a:ext cx="683517" cy="365125"/>
          </a:xfrm>
          <a:prstGeom prst="rect">
            <a:avLst/>
          </a:prstGeom>
        </p:spPr>
        <p:txBody>
          <a:bodyPr vert="horz" lIns="91440" tIns="45720" rIns="91440" bIns="45720" rtlCol="0" anchor="ctr"/>
          <a:lstStyle>
            <a:lvl1pPr algn="r" latinLnBrk="0">
              <a:defRPr lang="zh-CN" sz="900">
                <a:solidFill>
                  <a:schemeClr val="accent1"/>
                </a:solidFill>
                <a:latin typeface="Microsoft YaHei UI" panose="020B0503020204020204" pitchFamily="34" charset="-122"/>
                <a:ea typeface="Microsoft YaHei UI" panose="020B0503020204020204" pitchFamily="34" charset="-122"/>
              </a:defRPr>
            </a:lvl1pPr>
          </a:lstStyle>
          <a:p>
            <a:fld id="{DEC7A5AD-5AEC-42D0-A3BE-F46B40576360}" type="slidenum">
              <a:rPr lang="en-US" altLang="zh-CN" smtClean="0"/>
              <a:pPr/>
              <a:t>‹#›</a:t>
            </a:fld>
            <a:endParaRPr lang="en-US" altLang="zh-CN"/>
          </a:p>
        </p:txBody>
      </p:sp>
    </p:spTree>
    <p:extLst>
      <p:ext uri="{BB962C8B-B14F-4D97-AF65-F5344CB8AC3E}">
        <p14:creationId xmlns:p14="http://schemas.microsoft.com/office/powerpoint/2010/main" val="1654197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lang="zh-CN" sz="3600" kern="1200">
          <a:solidFill>
            <a:schemeClr val="accent1"/>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lang="zh-CN"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lang="zh-CN" sz="16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lang="zh-CN"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lang="zh-CN" sz="1200" kern="1200">
          <a:solidFill>
            <a:schemeClr val="tx1">
              <a:lumMod val="75000"/>
              <a:lumOff val="25000"/>
            </a:schemeClr>
          </a:solidFill>
          <a:latin typeface="+mn-lt"/>
          <a:ea typeface="+mn-ea"/>
          <a:cs typeface="+mn-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unoob.com/linux/linux-command-manual.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unoob.com/go/go-tutorial.html" TargetMode="External"/><Relationship Id="rId1" Type="http://schemas.openxmlformats.org/officeDocument/2006/relationships/slideLayout" Target="../slideLayouts/slideLayout4.xml"/><Relationship Id="rId5" Type="http://schemas.openxmlformats.org/officeDocument/2006/relationships/hyperlink" Target="https://www.runoob.com/docker/docker-hello-world.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ocs.sel4.systems/projects/sel4test/" TargetMode="External"/><Relationship Id="rId2" Type="http://schemas.openxmlformats.org/officeDocument/2006/relationships/hyperlink" Target="https://github.com/seL4/sel4test-manifest" TargetMode="External"/><Relationship Id="rId1" Type="http://schemas.openxmlformats.org/officeDocument/2006/relationships/slideLayout" Target="../slideLayouts/slideLayout2.xml"/><Relationship Id="rId6" Type="http://schemas.openxmlformats.org/officeDocument/2006/relationships/hyperlink" Target="https://share.weiyun.com/0pa42iCV" TargetMode="External"/><Relationship Id="rId5" Type="http://schemas.openxmlformats.org/officeDocument/2006/relationships/hyperlink" Target="https://docs.sel4.systems/Hardware/" TargetMode="External"/><Relationship Id="rId4" Type="http://schemas.openxmlformats.org/officeDocument/2006/relationships/hyperlink" Target="https://docs.sel4.systems/projects/buildsystem/host-dependencie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矩形 8"/>
          <p:cNvSpPr>
            <a:spLocks noGrp="1" noChangeArrowheads="1"/>
          </p:cNvSpPr>
          <p:nvPr>
            <p:ph type="ctrTitle"/>
          </p:nvPr>
        </p:nvSpPr>
        <p:spPr/>
        <p:txBody>
          <a:bodyPr/>
          <a:lstStyle/>
          <a:p>
            <a:r>
              <a:rPr lang="zh-CN" altLang="en-US" dirty="0">
                <a:latin typeface="宋体" panose="02010600030101010101" pitchFamily="2" charset="-122"/>
                <a:ea typeface="宋体" panose="02010600030101010101" pitchFamily="2" charset="-122"/>
              </a:rPr>
              <a:t>工具介绍和环境配置</a:t>
            </a:r>
            <a:endParaRPr lang="zh-CN" dirty="0">
              <a:latin typeface="宋体" panose="02010600030101010101" pitchFamily="2" charset="-122"/>
              <a:ea typeface="宋体" panose="02010600030101010101" pitchFamily="2" charset="-122"/>
            </a:endParaRPr>
          </a:p>
        </p:txBody>
      </p:sp>
      <p:sp>
        <p:nvSpPr>
          <p:cNvPr id="89097" name="矩形 9"/>
          <p:cNvSpPr>
            <a:spLocks noGrp="1" noChangeArrowheads="1"/>
          </p:cNvSpPr>
          <p:nvPr>
            <p:ph type="subTitle" idx="1"/>
          </p:nvPr>
        </p:nvSpPr>
        <p:spPr/>
        <p:txBody>
          <a:bodyPr>
            <a:normAutofit/>
          </a:bodyPr>
          <a:lstStyle/>
          <a:p>
            <a:r>
              <a:rPr lang="zh-CN" altLang="en-US" b="1" dirty="0">
                <a:latin typeface="Microsoft YaHei UI" panose="020B0503020204020204" pitchFamily="34" charset="-122"/>
                <a:ea typeface="Microsoft YaHei UI" panose="020B0503020204020204" pitchFamily="34" charset="-122"/>
              </a:rPr>
              <a:t>廖东海</a:t>
            </a:r>
            <a:endParaRPr lang="en-US" altLang="zh-CN" b="1" dirty="0">
              <a:latin typeface="Microsoft YaHei UI" panose="020B0503020204020204" pitchFamily="34" charset="-122"/>
              <a:ea typeface="Microsoft YaHei UI" panose="020B0503020204020204" pitchFamily="34" charset="-122"/>
            </a:endParaRPr>
          </a:p>
          <a:p>
            <a:r>
              <a:rPr lang="en-US" altLang="zh-CN" b="1" dirty="0"/>
              <a:t>ctrlz.donghai@gmail.com</a:t>
            </a:r>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8795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
          <p:cNvSpPr>
            <a:spLocks noGrp="1" noChangeArrowheads="1"/>
          </p:cNvSpPr>
          <p:nvPr>
            <p:ph type="title"/>
          </p:nvPr>
        </p:nvSpPr>
        <p:spPr/>
        <p:txBody>
          <a:bodyPr/>
          <a:lstStyle/>
          <a:p>
            <a:r>
              <a:rPr lang="en-US" altLang="zh-CN" dirty="0"/>
              <a:t>Linux</a:t>
            </a:r>
            <a:endParaRPr lang="zh-CN" dirty="0">
              <a:latin typeface="Microsoft YaHei UI" panose="020B0503020204020204" pitchFamily="34" charset="-122"/>
              <a:ea typeface="Microsoft YaHei UI" panose="020B0503020204020204" pitchFamily="34" charset="-122"/>
            </a:endParaRPr>
          </a:p>
        </p:txBody>
      </p:sp>
      <p:sp>
        <p:nvSpPr>
          <p:cNvPr id="86019" name="矩形 3"/>
          <p:cNvSpPr>
            <a:spLocks noGrp="1" noChangeArrowheads="1"/>
          </p:cNvSpPr>
          <p:nvPr>
            <p:ph idx="1"/>
          </p:nvPr>
        </p:nvSpPr>
        <p:spPr>
          <a:xfrm>
            <a:off x="617352" y="1149937"/>
            <a:ext cx="8598907" cy="3880773"/>
          </a:xfrm>
        </p:spPr>
        <p:txBody>
          <a:bodyPr/>
          <a:lstStyle/>
          <a:p>
            <a:pPr algn="l" latinLnBrk="1"/>
            <a:r>
              <a:rPr lang="en-US" altLang="zh-CN" b="0" i="0" dirty="0">
                <a:solidFill>
                  <a:srgbClr val="333333"/>
                </a:solidFill>
                <a:effectLst/>
                <a:latin typeface="宋体" panose="02010600030101010101" pitchFamily="2" charset="-122"/>
                <a:ea typeface="宋体" panose="02010600030101010101" pitchFamily="2" charset="-122"/>
              </a:rPr>
              <a:t>Linux </a:t>
            </a:r>
            <a:r>
              <a:rPr lang="zh-CN" altLang="en-US" b="0" i="0" dirty="0">
                <a:solidFill>
                  <a:srgbClr val="333333"/>
                </a:solidFill>
                <a:effectLst/>
                <a:latin typeface="宋体" panose="02010600030101010101" pitchFamily="2" charset="-122"/>
                <a:ea typeface="宋体" panose="02010600030101010101" pitchFamily="2" charset="-122"/>
              </a:rPr>
              <a:t>内核最初只是由芬兰人林纳斯</a:t>
            </a:r>
            <a:r>
              <a:rPr lang="en-US" altLang="zh-CN" b="0" i="0" dirty="0">
                <a:solidFill>
                  <a:srgbClr val="333333"/>
                </a:solidFill>
                <a:effectLst/>
                <a:latin typeface="宋体" panose="02010600030101010101" pitchFamily="2" charset="-122"/>
                <a:ea typeface="宋体" panose="02010600030101010101" pitchFamily="2" charset="-122"/>
              </a:rPr>
              <a:t>·</a:t>
            </a:r>
            <a:r>
              <a:rPr lang="zh-CN" altLang="en-US" b="0" i="0" dirty="0">
                <a:solidFill>
                  <a:srgbClr val="333333"/>
                </a:solidFill>
                <a:effectLst/>
                <a:latin typeface="宋体" panose="02010600030101010101" pitchFamily="2" charset="-122"/>
                <a:ea typeface="宋体" panose="02010600030101010101" pitchFamily="2" charset="-122"/>
              </a:rPr>
              <a:t>托瓦兹（</a:t>
            </a:r>
            <a:r>
              <a:rPr lang="en-US" altLang="zh-CN" b="0" i="0" dirty="0">
                <a:solidFill>
                  <a:srgbClr val="333333"/>
                </a:solidFill>
                <a:effectLst/>
                <a:latin typeface="宋体" panose="02010600030101010101" pitchFamily="2" charset="-122"/>
                <a:ea typeface="宋体" panose="02010600030101010101" pitchFamily="2" charset="-122"/>
              </a:rPr>
              <a:t>Linus Torvalds</a:t>
            </a:r>
            <a:r>
              <a:rPr lang="zh-CN" altLang="en-US" b="0" i="0" dirty="0">
                <a:solidFill>
                  <a:srgbClr val="333333"/>
                </a:solidFill>
                <a:effectLst/>
                <a:latin typeface="宋体" panose="02010600030101010101" pitchFamily="2" charset="-122"/>
                <a:ea typeface="宋体" panose="02010600030101010101" pitchFamily="2" charset="-122"/>
              </a:rPr>
              <a:t>）在赫尔辛基大学上学时出于个人爱好而编写的。</a:t>
            </a:r>
          </a:p>
          <a:p>
            <a:pPr algn="l" latinLnBrk="1"/>
            <a:r>
              <a:rPr lang="en-US" altLang="zh-CN" b="0" i="0" dirty="0">
                <a:solidFill>
                  <a:srgbClr val="333333"/>
                </a:solidFill>
                <a:effectLst/>
                <a:latin typeface="宋体" panose="02010600030101010101" pitchFamily="2" charset="-122"/>
                <a:ea typeface="宋体" panose="02010600030101010101" pitchFamily="2" charset="-122"/>
              </a:rPr>
              <a:t>Linux </a:t>
            </a:r>
            <a:r>
              <a:rPr lang="zh-CN" altLang="en-US" b="0" i="0" dirty="0">
                <a:solidFill>
                  <a:srgbClr val="333333"/>
                </a:solidFill>
                <a:effectLst/>
                <a:latin typeface="宋体" panose="02010600030101010101" pitchFamily="2" charset="-122"/>
                <a:ea typeface="宋体" panose="02010600030101010101" pitchFamily="2" charset="-122"/>
              </a:rPr>
              <a:t>是一套免费使用和自由传播的类 </a:t>
            </a:r>
            <a:r>
              <a:rPr lang="en-US" altLang="zh-CN" b="0" i="0" dirty="0">
                <a:solidFill>
                  <a:srgbClr val="333333"/>
                </a:solidFill>
                <a:effectLst/>
                <a:latin typeface="宋体" panose="02010600030101010101" pitchFamily="2" charset="-122"/>
                <a:ea typeface="宋体" panose="02010600030101010101" pitchFamily="2" charset="-122"/>
              </a:rPr>
              <a:t>Unix </a:t>
            </a:r>
            <a:r>
              <a:rPr lang="zh-CN" altLang="en-US" b="0" i="0" dirty="0">
                <a:solidFill>
                  <a:srgbClr val="333333"/>
                </a:solidFill>
                <a:effectLst/>
                <a:latin typeface="宋体" panose="02010600030101010101" pitchFamily="2" charset="-122"/>
                <a:ea typeface="宋体" panose="02010600030101010101" pitchFamily="2" charset="-122"/>
              </a:rPr>
              <a:t>操作系统，是一个基于 </a:t>
            </a:r>
            <a:r>
              <a:rPr lang="en-US" altLang="zh-CN" b="0" i="0" dirty="0">
                <a:solidFill>
                  <a:srgbClr val="333333"/>
                </a:solidFill>
                <a:effectLst/>
                <a:latin typeface="宋体" panose="02010600030101010101" pitchFamily="2" charset="-122"/>
                <a:ea typeface="宋体" panose="02010600030101010101" pitchFamily="2" charset="-122"/>
              </a:rPr>
              <a:t>POSIX </a:t>
            </a:r>
            <a:r>
              <a:rPr lang="zh-CN" altLang="en-US" b="0" i="0" dirty="0">
                <a:solidFill>
                  <a:srgbClr val="333333"/>
                </a:solidFill>
                <a:effectLst/>
                <a:latin typeface="宋体" panose="02010600030101010101" pitchFamily="2" charset="-122"/>
                <a:ea typeface="宋体" panose="02010600030101010101" pitchFamily="2" charset="-122"/>
              </a:rPr>
              <a:t>和 </a:t>
            </a:r>
            <a:r>
              <a:rPr lang="en-US" altLang="zh-CN" b="0" i="0" dirty="0">
                <a:solidFill>
                  <a:srgbClr val="333333"/>
                </a:solidFill>
                <a:effectLst/>
                <a:latin typeface="宋体" panose="02010600030101010101" pitchFamily="2" charset="-122"/>
                <a:ea typeface="宋体" panose="02010600030101010101" pitchFamily="2" charset="-122"/>
              </a:rPr>
              <a:t>UNIX </a:t>
            </a:r>
            <a:r>
              <a:rPr lang="zh-CN" altLang="en-US" b="0" i="0" dirty="0">
                <a:solidFill>
                  <a:srgbClr val="333333"/>
                </a:solidFill>
                <a:effectLst/>
                <a:latin typeface="宋体" panose="02010600030101010101" pitchFamily="2" charset="-122"/>
                <a:ea typeface="宋体" panose="02010600030101010101" pitchFamily="2" charset="-122"/>
              </a:rPr>
              <a:t>的多用户、多任务、支持多线程和多 </a:t>
            </a:r>
            <a:r>
              <a:rPr lang="en-US" altLang="zh-CN" b="0" i="0" dirty="0">
                <a:solidFill>
                  <a:srgbClr val="333333"/>
                </a:solidFill>
                <a:effectLst/>
                <a:latin typeface="宋体" panose="02010600030101010101" pitchFamily="2" charset="-122"/>
                <a:ea typeface="宋体" panose="02010600030101010101" pitchFamily="2" charset="-122"/>
              </a:rPr>
              <a:t>CPU </a:t>
            </a:r>
            <a:r>
              <a:rPr lang="zh-CN" altLang="en-US" b="0" i="0" dirty="0">
                <a:solidFill>
                  <a:srgbClr val="333333"/>
                </a:solidFill>
                <a:effectLst/>
                <a:latin typeface="宋体" panose="02010600030101010101" pitchFamily="2" charset="-122"/>
                <a:ea typeface="宋体" panose="02010600030101010101" pitchFamily="2" charset="-122"/>
              </a:rPr>
              <a:t>的操作系统。</a:t>
            </a:r>
          </a:p>
          <a:p>
            <a:pPr algn="l" latinLnBrk="1"/>
            <a:r>
              <a:rPr lang="en-US" altLang="zh-CN" b="0" i="0" dirty="0">
                <a:solidFill>
                  <a:srgbClr val="333333"/>
                </a:solidFill>
                <a:effectLst/>
                <a:latin typeface="宋体" panose="02010600030101010101" pitchFamily="2" charset="-122"/>
                <a:ea typeface="宋体" panose="02010600030101010101" pitchFamily="2" charset="-122"/>
              </a:rPr>
              <a:t>Linux </a:t>
            </a:r>
            <a:r>
              <a:rPr lang="zh-CN" altLang="en-US" b="0" i="0" dirty="0">
                <a:solidFill>
                  <a:srgbClr val="333333"/>
                </a:solidFill>
                <a:effectLst/>
                <a:latin typeface="宋体" panose="02010600030101010101" pitchFamily="2" charset="-122"/>
                <a:ea typeface="宋体" panose="02010600030101010101" pitchFamily="2" charset="-122"/>
              </a:rPr>
              <a:t>能运行主要的 </a:t>
            </a:r>
            <a:r>
              <a:rPr lang="en-US" altLang="zh-CN" b="0" i="0" dirty="0">
                <a:solidFill>
                  <a:srgbClr val="333333"/>
                </a:solidFill>
                <a:effectLst/>
                <a:latin typeface="宋体" panose="02010600030101010101" pitchFamily="2" charset="-122"/>
                <a:ea typeface="宋体" panose="02010600030101010101" pitchFamily="2" charset="-122"/>
              </a:rPr>
              <a:t>UNIX </a:t>
            </a:r>
            <a:r>
              <a:rPr lang="zh-CN" altLang="en-US" b="0" i="0" dirty="0">
                <a:solidFill>
                  <a:srgbClr val="333333"/>
                </a:solidFill>
                <a:effectLst/>
                <a:latin typeface="宋体" panose="02010600030101010101" pitchFamily="2" charset="-122"/>
                <a:ea typeface="宋体" panose="02010600030101010101" pitchFamily="2" charset="-122"/>
              </a:rPr>
              <a:t>工具软件、应用程序和网络协议。它支持 </a:t>
            </a:r>
            <a:r>
              <a:rPr lang="en-US" altLang="zh-CN" b="0" i="0" dirty="0">
                <a:solidFill>
                  <a:srgbClr val="333333"/>
                </a:solidFill>
                <a:effectLst/>
                <a:latin typeface="宋体" panose="02010600030101010101" pitchFamily="2" charset="-122"/>
                <a:ea typeface="宋体" panose="02010600030101010101" pitchFamily="2" charset="-122"/>
              </a:rPr>
              <a:t>32 </a:t>
            </a:r>
            <a:r>
              <a:rPr lang="zh-CN" altLang="en-US" b="0" i="0" dirty="0">
                <a:solidFill>
                  <a:srgbClr val="333333"/>
                </a:solidFill>
                <a:effectLst/>
                <a:latin typeface="宋体" panose="02010600030101010101" pitchFamily="2" charset="-122"/>
                <a:ea typeface="宋体" panose="02010600030101010101" pitchFamily="2" charset="-122"/>
              </a:rPr>
              <a:t>位和 </a:t>
            </a:r>
            <a:r>
              <a:rPr lang="en-US" altLang="zh-CN" b="0" i="0" dirty="0">
                <a:solidFill>
                  <a:srgbClr val="333333"/>
                </a:solidFill>
                <a:effectLst/>
                <a:latin typeface="宋体" panose="02010600030101010101" pitchFamily="2" charset="-122"/>
                <a:ea typeface="宋体" panose="02010600030101010101" pitchFamily="2" charset="-122"/>
              </a:rPr>
              <a:t>64 </a:t>
            </a:r>
            <a:r>
              <a:rPr lang="zh-CN" altLang="en-US" b="0" i="0" dirty="0">
                <a:solidFill>
                  <a:srgbClr val="333333"/>
                </a:solidFill>
                <a:effectLst/>
                <a:latin typeface="宋体" panose="02010600030101010101" pitchFamily="2" charset="-122"/>
                <a:ea typeface="宋体" panose="02010600030101010101" pitchFamily="2" charset="-122"/>
              </a:rPr>
              <a:t>位硬件。</a:t>
            </a:r>
            <a:r>
              <a:rPr lang="en-US" altLang="zh-CN" b="0" i="0" dirty="0">
                <a:solidFill>
                  <a:srgbClr val="333333"/>
                </a:solidFill>
                <a:effectLst/>
                <a:latin typeface="宋体" panose="02010600030101010101" pitchFamily="2" charset="-122"/>
                <a:ea typeface="宋体" panose="02010600030101010101" pitchFamily="2" charset="-122"/>
              </a:rPr>
              <a:t>Linux </a:t>
            </a:r>
            <a:r>
              <a:rPr lang="zh-CN" altLang="en-US" b="0" i="0" dirty="0">
                <a:solidFill>
                  <a:srgbClr val="333333"/>
                </a:solidFill>
                <a:effectLst/>
                <a:latin typeface="宋体" panose="02010600030101010101" pitchFamily="2" charset="-122"/>
                <a:ea typeface="宋体" panose="02010600030101010101" pitchFamily="2" charset="-122"/>
              </a:rPr>
              <a:t>继承了 </a:t>
            </a:r>
            <a:r>
              <a:rPr lang="en-US" altLang="zh-CN" b="0" i="0" dirty="0">
                <a:solidFill>
                  <a:srgbClr val="333333"/>
                </a:solidFill>
                <a:effectLst/>
                <a:latin typeface="宋体" panose="02010600030101010101" pitchFamily="2" charset="-122"/>
                <a:ea typeface="宋体" panose="02010600030101010101" pitchFamily="2" charset="-122"/>
              </a:rPr>
              <a:t>Unix </a:t>
            </a:r>
            <a:r>
              <a:rPr lang="zh-CN" altLang="en-US" b="0" i="0" dirty="0">
                <a:solidFill>
                  <a:srgbClr val="333333"/>
                </a:solidFill>
                <a:effectLst/>
                <a:latin typeface="宋体" panose="02010600030101010101" pitchFamily="2" charset="-122"/>
                <a:ea typeface="宋体" panose="02010600030101010101" pitchFamily="2" charset="-122"/>
              </a:rPr>
              <a:t>以网络为核心的设计思想，是一个性能稳定的多用户网络操作系统。</a:t>
            </a:r>
          </a:p>
        </p:txBody>
      </p:sp>
      <p:pic>
        <p:nvPicPr>
          <p:cNvPr id="1026" name="Picture 2">
            <a:extLst>
              <a:ext uri="{FF2B5EF4-FFF2-40B4-BE49-F238E27FC236}">
                <a16:creationId xmlns:a16="http://schemas.microsoft.com/office/drawing/2014/main" id="{61419571-E9A4-45F7-9C95-430091966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05" y="3194438"/>
            <a:ext cx="5648826" cy="346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56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
          <p:cNvSpPr>
            <a:spLocks noGrp="1" noChangeArrowheads="1"/>
          </p:cNvSpPr>
          <p:nvPr>
            <p:ph type="title"/>
          </p:nvPr>
        </p:nvSpPr>
        <p:spPr/>
        <p:txBody>
          <a:bodyPr/>
          <a:lstStyle/>
          <a:p>
            <a:r>
              <a:rPr lang="en-US" altLang="zh-CN" dirty="0"/>
              <a:t>Linux</a:t>
            </a:r>
            <a:endParaRPr lang="zh-CN" dirty="0">
              <a:latin typeface="Microsoft YaHei UI" panose="020B0503020204020204" pitchFamily="34" charset="-122"/>
              <a:ea typeface="Microsoft YaHei UI" panose="020B0503020204020204" pitchFamily="34" charset="-122"/>
            </a:endParaRPr>
          </a:p>
        </p:txBody>
      </p:sp>
      <p:graphicFrame>
        <p:nvGraphicFramePr>
          <p:cNvPr id="2" name="表格 1">
            <a:extLst>
              <a:ext uri="{FF2B5EF4-FFF2-40B4-BE49-F238E27FC236}">
                <a16:creationId xmlns:a16="http://schemas.microsoft.com/office/drawing/2014/main" id="{4A87981C-493B-44DD-BD68-E9A305A7D2C8}"/>
              </a:ext>
            </a:extLst>
          </p:cNvPr>
          <p:cNvGraphicFramePr>
            <a:graphicFrameLocks noGrp="1"/>
          </p:cNvGraphicFramePr>
          <p:nvPr>
            <p:extLst>
              <p:ext uri="{D42A27DB-BD31-4B8C-83A1-F6EECF244321}">
                <p14:modId xmlns:p14="http://schemas.microsoft.com/office/powerpoint/2010/main" val="2646553304"/>
              </p:ext>
            </p:extLst>
          </p:nvPr>
        </p:nvGraphicFramePr>
        <p:xfrm>
          <a:off x="800170" y="1384551"/>
          <a:ext cx="8764935" cy="3966949"/>
        </p:xfrm>
        <a:graphic>
          <a:graphicData uri="http://schemas.openxmlformats.org/drawingml/2006/table">
            <a:tbl>
              <a:tblPr/>
              <a:tblGrid>
                <a:gridCol w="1185041">
                  <a:extLst>
                    <a:ext uri="{9D8B030D-6E8A-4147-A177-3AD203B41FA5}">
                      <a16:colId xmlns:a16="http://schemas.microsoft.com/office/drawing/2014/main" val="2354011732"/>
                    </a:ext>
                  </a:extLst>
                </a:gridCol>
                <a:gridCol w="3326731">
                  <a:extLst>
                    <a:ext uri="{9D8B030D-6E8A-4147-A177-3AD203B41FA5}">
                      <a16:colId xmlns:a16="http://schemas.microsoft.com/office/drawing/2014/main" val="1578526989"/>
                    </a:ext>
                  </a:extLst>
                </a:gridCol>
                <a:gridCol w="4253163">
                  <a:extLst>
                    <a:ext uri="{9D8B030D-6E8A-4147-A177-3AD203B41FA5}">
                      <a16:colId xmlns:a16="http://schemas.microsoft.com/office/drawing/2014/main" val="1941461076"/>
                    </a:ext>
                  </a:extLst>
                </a:gridCol>
              </a:tblGrid>
              <a:tr h="651131">
                <a:tc>
                  <a:txBody>
                    <a:bodyPr/>
                    <a:lstStyle/>
                    <a:p>
                      <a:pPr fontAlgn="t"/>
                      <a:r>
                        <a:rPr lang="zh-CN" altLang="en-US" sz="1400" dirty="0">
                          <a:effectLst/>
                        </a:rPr>
                        <a:t>界面</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界面统一，外壳程序固定所有 </a:t>
                      </a:r>
                      <a:r>
                        <a:rPr lang="en-US" altLang="zh-CN" sz="1400" dirty="0">
                          <a:effectLst/>
                        </a:rPr>
                        <a:t>Windows </a:t>
                      </a:r>
                      <a:r>
                        <a:rPr lang="zh-CN" altLang="en-US" sz="1400" dirty="0">
                          <a:effectLst/>
                        </a:rPr>
                        <a:t>程序菜单几乎一致，快捷键也几乎相同</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     图形界面风格依发布版不同而不同，可能互不兼容。</a:t>
                      </a:r>
                      <a:r>
                        <a:rPr lang="en-US" altLang="zh-CN" sz="1400" dirty="0">
                          <a:effectLst/>
                        </a:rPr>
                        <a:t>GNU/Linux </a:t>
                      </a:r>
                      <a:r>
                        <a:rPr lang="zh-CN" altLang="en-US" sz="1400" dirty="0">
                          <a:effectLst/>
                        </a:rPr>
                        <a:t>的终端机是从 </a:t>
                      </a:r>
                      <a:r>
                        <a:rPr lang="en-US" altLang="zh-CN" sz="1400" dirty="0">
                          <a:effectLst/>
                        </a:rPr>
                        <a:t>UNIX </a:t>
                      </a:r>
                      <a:r>
                        <a:rPr lang="zh-CN" altLang="en-US" sz="1400" dirty="0">
                          <a:effectLst/>
                        </a:rPr>
                        <a:t>传承下来，基本命令和操作方法也几乎一致。</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227308764"/>
                  </a:ext>
                </a:extLst>
              </a:tr>
              <a:tr h="1902693">
                <a:tc>
                  <a:txBody>
                    <a:bodyPr/>
                    <a:lstStyle/>
                    <a:p>
                      <a:pPr fontAlgn="t"/>
                      <a:r>
                        <a:rPr lang="zh-CN" altLang="en-US" sz="1400" dirty="0">
                          <a:effectLst/>
                        </a:rPr>
                        <a:t>驱动程序</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驱动程序丰富，版本更新频繁。默认安装程序里面一般包含有该版本发布时流行的硬件驱动程序，之后所出的新硬件驱动依赖于硬件厂商提供。对于一些老硬件，如果没有了原配的驱动有时很难支持。另外，有时硬件厂商未提供所需版本的 </a:t>
                      </a:r>
                      <a:r>
                        <a:rPr lang="en-US" altLang="zh-CN" sz="1400" dirty="0">
                          <a:effectLst/>
                        </a:rPr>
                        <a:t>Windows </a:t>
                      </a:r>
                      <a:r>
                        <a:rPr lang="zh-CN" altLang="en-US" sz="1400" dirty="0">
                          <a:effectLst/>
                        </a:rPr>
                        <a:t>下的驱动，也会比较头痛。</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     由志愿者开发，由 </a:t>
                      </a:r>
                      <a:r>
                        <a:rPr lang="en-US" altLang="zh-CN" sz="1400" dirty="0">
                          <a:effectLst/>
                        </a:rPr>
                        <a:t>Linux </a:t>
                      </a:r>
                      <a:r>
                        <a:rPr lang="zh-CN" altLang="en-US" sz="1400" dirty="0">
                          <a:effectLst/>
                        </a:rPr>
                        <a:t>核心开发小组发布，很多硬件厂商基于版权考虑并未提供驱动程序，尽管多数无需手动安装，但是涉及安装则相对复杂，使得新用户面对驱动程序问题（是否存在和安装方法）会一筹莫展。但是在开源开发模式下，许多老硬件尽管在</a:t>
                      </a:r>
                      <a:r>
                        <a:rPr lang="en-US" altLang="zh-CN" sz="1400" dirty="0">
                          <a:effectLst/>
                        </a:rPr>
                        <a:t>Windows</a:t>
                      </a:r>
                      <a:r>
                        <a:rPr lang="zh-CN" altLang="en-US" sz="1400" dirty="0">
                          <a:effectLst/>
                        </a:rPr>
                        <a:t>下很难支持的也容易找到驱动。</a:t>
                      </a:r>
                      <a:r>
                        <a:rPr lang="en-US" altLang="zh-CN" sz="1400" dirty="0">
                          <a:effectLst/>
                        </a:rPr>
                        <a:t>HP</a:t>
                      </a:r>
                      <a:r>
                        <a:rPr lang="zh-CN" altLang="en-US" sz="1400" dirty="0">
                          <a:effectLst/>
                        </a:rPr>
                        <a:t>、</a:t>
                      </a:r>
                      <a:r>
                        <a:rPr lang="en-US" altLang="zh-CN" sz="1400" dirty="0">
                          <a:effectLst/>
                        </a:rPr>
                        <a:t>Intel</a:t>
                      </a:r>
                      <a:r>
                        <a:rPr lang="zh-CN" altLang="en-US" sz="1400" dirty="0">
                          <a:effectLst/>
                        </a:rPr>
                        <a:t>、</a:t>
                      </a:r>
                      <a:r>
                        <a:rPr lang="en-US" altLang="zh-CN" sz="1400" dirty="0">
                          <a:effectLst/>
                        </a:rPr>
                        <a:t>AMD </a:t>
                      </a:r>
                      <a:r>
                        <a:rPr lang="zh-CN" altLang="en-US" sz="1400" dirty="0">
                          <a:effectLst/>
                        </a:rPr>
                        <a:t>等硬件厂商逐步不同程度支持开源驱动，问题正在得到缓解。</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396684556"/>
                  </a:ext>
                </a:extLst>
              </a:tr>
              <a:tr h="494686">
                <a:tc>
                  <a:txBody>
                    <a:bodyPr/>
                    <a:lstStyle/>
                    <a:p>
                      <a:pPr fontAlgn="t"/>
                      <a:r>
                        <a:rPr lang="zh-CN" altLang="en-US" sz="1400">
                          <a:effectLst/>
                        </a:rPr>
                        <a:t>使用</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a:effectLst/>
                        </a:rPr>
                        <a:t>使用比较简单，容易入门。图形化界面对没有计算机背景知识的用户使用十分有利。</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     图形界面使用简单，容易入门。文字界面，需要学习才能掌握。</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597567531"/>
                  </a:ext>
                </a:extLst>
              </a:tr>
              <a:tr h="416463">
                <a:tc>
                  <a:txBody>
                    <a:bodyPr/>
                    <a:lstStyle/>
                    <a:p>
                      <a:pPr fontAlgn="t"/>
                      <a:r>
                        <a:rPr lang="zh-CN" altLang="en-US" sz="1400">
                          <a:effectLst/>
                        </a:rPr>
                        <a:t>学习</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a:effectLst/>
                        </a:rPr>
                        <a:t>系统构造复杂、变化频繁，且知识、技能淘汰快，深入学习困难。</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400" dirty="0">
                          <a:effectLst/>
                        </a:rPr>
                        <a:t>     系统构造简单、稳定，且知识、技能传承性好，深入学习相对容易。</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49168685"/>
                  </a:ext>
                </a:extLst>
              </a:tr>
              <a:tr h="416463">
                <a:tc>
                  <a:txBody>
                    <a:bodyPr/>
                    <a:lstStyle/>
                    <a:p>
                      <a:pPr fontAlgn="t"/>
                      <a:r>
                        <a:rPr lang="zh-CN" altLang="en-US" sz="1400">
                          <a:effectLst/>
                        </a:rPr>
                        <a:t>软件</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每一种特定功能可能都需要商业软件的支持，需要购买相应的授权。</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400" dirty="0">
                          <a:effectLst/>
                        </a:rPr>
                        <a:t>     大部分软件都可以自由获取，同样功能的软件选择较少。</a:t>
                      </a:r>
                    </a:p>
                  </a:txBody>
                  <a:tcPr marL="9054" marR="9054" marT="12675" marB="12675">
                    <a:lnL w="6350" cap="flat" cmpd="sng" algn="ctr">
                      <a:solidFill>
                        <a:srgbClr val="D4D4D4"/>
                      </a:solidFill>
                      <a:prstDash val="solid"/>
                      <a:round/>
                      <a:headEnd type="none" w="med" len="med"/>
                      <a:tailEnd type="none" w="med" len="med"/>
                    </a:lnL>
                    <a:lnR w="6350" cap="flat" cmpd="sng" algn="ctr">
                      <a:solidFill>
                        <a:srgbClr val="D4D4D4"/>
                      </a:solidFill>
                      <a:prstDash val="solid"/>
                      <a:round/>
                      <a:headEnd type="none" w="med" len="med"/>
                      <a:tailEnd type="none" w="med" len="med"/>
                    </a:lnR>
                    <a:lnT w="6350" cap="flat" cmpd="sng" algn="ctr">
                      <a:solidFill>
                        <a:srgbClr val="D4D4D4"/>
                      </a:solidFill>
                      <a:prstDash val="solid"/>
                      <a:round/>
                      <a:headEnd type="none" w="med" len="med"/>
                      <a:tailEnd type="none" w="med" len="med"/>
                    </a:lnT>
                    <a:lnB w="6350"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2734390104"/>
                  </a:ext>
                </a:extLst>
              </a:tr>
            </a:tbl>
          </a:graphicData>
        </a:graphic>
      </p:graphicFrame>
      <p:sp>
        <p:nvSpPr>
          <p:cNvPr id="9" name="文本框 8">
            <a:extLst>
              <a:ext uri="{FF2B5EF4-FFF2-40B4-BE49-F238E27FC236}">
                <a16:creationId xmlns:a16="http://schemas.microsoft.com/office/drawing/2014/main" id="{3FAF8F32-D9D1-41FB-8E28-1C95BEBE9ABE}"/>
              </a:ext>
            </a:extLst>
          </p:cNvPr>
          <p:cNvSpPr txBox="1"/>
          <p:nvPr/>
        </p:nvSpPr>
        <p:spPr>
          <a:xfrm>
            <a:off x="720390" y="5816085"/>
            <a:ext cx="6109034" cy="369332"/>
          </a:xfrm>
          <a:prstGeom prst="rect">
            <a:avLst/>
          </a:prstGeom>
          <a:noFill/>
        </p:spPr>
        <p:txBody>
          <a:bodyPr wrap="square">
            <a:spAutoFit/>
          </a:bodyPr>
          <a:lstStyle/>
          <a:p>
            <a:r>
              <a:rPr lang="en-US" altLang="zh-CN" dirty="0">
                <a:hlinkClick r:id="rId2"/>
              </a:rPr>
              <a:t>Linux </a:t>
            </a:r>
            <a:r>
              <a:rPr lang="zh-CN" altLang="en-US" dirty="0">
                <a:hlinkClick r:id="rId2"/>
              </a:rPr>
              <a:t>命令大全 </a:t>
            </a:r>
            <a:r>
              <a:rPr lang="en-US" altLang="zh-CN" dirty="0">
                <a:hlinkClick r:id="rId2"/>
              </a:rPr>
              <a:t>| </a:t>
            </a:r>
            <a:r>
              <a:rPr lang="zh-CN" altLang="en-US" dirty="0">
                <a:hlinkClick r:id="rId2"/>
              </a:rPr>
              <a:t>菜鸟教程 </a:t>
            </a:r>
            <a:r>
              <a:rPr lang="en-US" altLang="zh-CN" dirty="0">
                <a:hlinkClick r:id="rId2"/>
              </a:rPr>
              <a:t>(runoob.com)</a:t>
            </a:r>
            <a:endParaRPr lang="zh-CN" altLang="en-US" dirty="0"/>
          </a:p>
        </p:txBody>
      </p:sp>
    </p:spTree>
    <p:extLst>
      <p:ext uri="{BB962C8B-B14F-4D97-AF65-F5344CB8AC3E}">
        <p14:creationId xmlns:p14="http://schemas.microsoft.com/office/powerpoint/2010/main" val="15874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2"/>
          <p:cNvSpPr>
            <a:spLocks noGrp="1" noChangeArrowheads="1"/>
          </p:cNvSpPr>
          <p:nvPr>
            <p:ph type="title"/>
          </p:nvPr>
        </p:nvSpPr>
        <p:spPr/>
        <p:txBody>
          <a:bodyPr/>
          <a:lstStyle/>
          <a:p>
            <a:r>
              <a:rPr lang="en-US" altLang="zh-CN"/>
              <a:t>Qemu</a:t>
            </a:r>
            <a:endParaRPr lang="zh-CN"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0128375F-401F-4D69-9B0B-3080F579B792}"/>
              </a:ext>
            </a:extLst>
          </p:cNvPr>
          <p:cNvSpPr txBox="1"/>
          <p:nvPr/>
        </p:nvSpPr>
        <p:spPr>
          <a:xfrm>
            <a:off x="1712995" y="2014105"/>
            <a:ext cx="6109034" cy="369332"/>
          </a:xfrm>
          <a:prstGeom prst="rect">
            <a:avLst/>
          </a:prstGeom>
          <a:noFill/>
        </p:spPr>
        <p:txBody>
          <a:bodyPr wrap="square">
            <a:spAutoFit/>
          </a:bodyPr>
          <a:lstStyle/>
          <a:p>
            <a:endParaRPr lang="zh-CN" altLang="en-US" dirty="0">
              <a:latin typeface="宋体" panose="02010600030101010101" pitchFamily="2" charset="-122"/>
              <a:ea typeface="宋体" panose="02010600030101010101" pitchFamily="2" charset="-122"/>
            </a:endParaRPr>
          </a:p>
        </p:txBody>
      </p:sp>
      <p:sp>
        <p:nvSpPr>
          <p:cNvPr id="10" name="矩形 3">
            <a:extLst>
              <a:ext uri="{FF2B5EF4-FFF2-40B4-BE49-F238E27FC236}">
                <a16:creationId xmlns:a16="http://schemas.microsoft.com/office/drawing/2014/main" id="{4146B909-7210-460F-A6D8-F8A44CB644A7}"/>
              </a:ext>
            </a:extLst>
          </p:cNvPr>
          <p:cNvSpPr>
            <a:spLocks noGrp="1" noChangeArrowheads="1"/>
          </p:cNvSpPr>
          <p:nvPr>
            <p:ph idx="1"/>
          </p:nvPr>
        </p:nvSpPr>
        <p:spPr>
          <a:xfrm>
            <a:off x="515083" y="1270000"/>
            <a:ext cx="8598907" cy="3880773"/>
          </a:xfrm>
        </p:spPr>
        <p:txBody>
          <a:bodyPr/>
          <a:lstStyle/>
          <a:p>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是一种通用的开源计算机仿真器和虚拟器。</a:t>
            </a:r>
            <a:endParaRPr lang="zh-CN" altLang="en-US" dirty="0">
              <a:latin typeface="宋体" panose="02010600030101010101" pitchFamily="2" charset="-122"/>
              <a:ea typeface="宋体" panose="02010600030101010101" pitchFamily="2" charset="-122"/>
            </a:endParaRPr>
          </a:p>
          <a:p>
            <a:pPr algn="l" latinLnBrk="1"/>
            <a:r>
              <a:rPr lang="zh-CN" altLang="en-US" b="0" i="0" dirty="0">
                <a:solidFill>
                  <a:srgbClr val="252933"/>
                </a:solidFill>
                <a:effectLst/>
                <a:latin typeface="宋体" panose="02010600030101010101" pitchFamily="2" charset="-122"/>
                <a:ea typeface="宋体" panose="02010600030101010101" pitchFamily="2" charset="-122"/>
              </a:rPr>
              <a:t>当作为机器仿真器使用时，</a:t>
            </a:r>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可以通过动态代码翻译机制（</a:t>
            </a:r>
            <a:r>
              <a:rPr lang="en-US" altLang="zh-CN" b="0" i="0" dirty="0">
                <a:solidFill>
                  <a:srgbClr val="252933"/>
                </a:solidFill>
                <a:effectLst/>
                <a:latin typeface="宋体" panose="02010600030101010101" pitchFamily="2" charset="-122"/>
                <a:ea typeface="宋体" panose="02010600030101010101" pitchFamily="2" charset="-122"/>
              </a:rPr>
              <a:t>dynamic translation</a:t>
            </a:r>
            <a:r>
              <a:rPr lang="zh-CN" altLang="en-US" b="0" i="0" dirty="0">
                <a:solidFill>
                  <a:srgbClr val="252933"/>
                </a:solidFill>
                <a:effectLst/>
                <a:latin typeface="宋体" panose="02010600030101010101" pitchFamily="2" charset="-122"/>
                <a:ea typeface="宋体" panose="02010600030101010101" pitchFamily="2" charset="-122"/>
              </a:rPr>
              <a:t>）在不同的机器上仿真任意一台机器（例如</a:t>
            </a:r>
            <a:r>
              <a:rPr lang="en-US" altLang="zh-CN" b="0" i="0" dirty="0">
                <a:solidFill>
                  <a:srgbClr val="252933"/>
                </a:solidFill>
                <a:effectLst/>
                <a:latin typeface="宋体" panose="02010600030101010101" pitchFamily="2" charset="-122"/>
                <a:ea typeface="宋体" panose="02010600030101010101" pitchFamily="2" charset="-122"/>
              </a:rPr>
              <a:t>ARM</a:t>
            </a:r>
            <a:r>
              <a:rPr lang="zh-CN" altLang="en-US" b="0" i="0" dirty="0">
                <a:solidFill>
                  <a:srgbClr val="252933"/>
                </a:solidFill>
                <a:effectLst/>
                <a:latin typeface="宋体" panose="02010600030101010101" pitchFamily="2" charset="-122"/>
                <a:ea typeface="宋体" panose="02010600030101010101" pitchFamily="2" charset="-122"/>
              </a:rPr>
              <a:t>板），并执行不同于主机架构的代码。</a:t>
            </a:r>
            <a:endParaRPr lang="en-US" altLang="zh-CN" b="0" i="0" dirty="0">
              <a:solidFill>
                <a:srgbClr val="252933"/>
              </a:solidFill>
              <a:effectLst/>
              <a:latin typeface="宋体" panose="02010600030101010101" pitchFamily="2" charset="-122"/>
              <a:ea typeface="宋体" panose="02010600030101010101" pitchFamily="2" charset="-122"/>
            </a:endParaRPr>
          </a:p>
          <a:p>
            <a:pPr algn="l" latinLnBrk="1"/>
            <a:r>
              <a:rPr lang="zh-CN" altLang="en-US" b="0" i="0" dirty="0">
                <a:solidFill>
                  <a:srgbClr val="252933"/>
                </a:solidFill>
                <a:effectLst/>
                <a:latin typeface="宋体" panose="02010600030101010101" pitchFamily="2" charset="-122"/>
                <a:ea typeface="宋体" panose="02010600030101010101" pitchFamily="2" charset="-122"/>
              </a:rPr>
              <a:t>而当</a:t>
            </a:r>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用作虚拟器时，</a:t>
            </a:r>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的优点在于其实纯软件实现的虚拟化模拟器，几乎可以模拟任何硬件设备，但是也正因为</a:t>
            </a:r>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是纯软件实现的，因此所有指令都需要</a:t>
            </a:r>
            <a:r>
              <a:rPr lang="en-US" altLang="zh-CN" b="0" i="0" dirty="0">
                <a:solidFill>
                  <a:srgbClr val="252933"/>
                </a:solidFill>
                <a:effectLst/>
                <a:latin typeface="宋体" panose="02010600030101010101" pitchFamily="2" charset="-122"/>
                <a:ea typeface="宋体" panose="02010600030101010101" pitchFamily="2" charset="-122"/>
              </a:rPr>
              <a:t>QEMU</a:t>
            </a:r>
            <a:r>
              <a:rPr lang="zh-CN" altLang="en-US" b="0" i="0" dirty="0">
                <a:solidFill>
                  <a:srgbClr val="252933"/>
                </a:solidFill>
                <a:effectLst/>
                <a:latin typeface="宋体" panose="02010600030101010101" pitchFamily="2" charset="-122"/>
                <a:ea typeface="宋体" panose="02010600030101010101" pitchFamily="2" charset="-122"/>
              </a:rPr>
              <a:t>转手，因此会严重的降低性能</a:t>
            </a:r>
            <a:r>
              <a:rPr lang="zh-CN" altLang="en-US" b="0" i="0" dirty="0">
                <a:solidFill>
                  <a:srgbClr val="252933"/>
                </a:solidFill>
                <a:effectLst/>
                <a:latin typeface="-apple-system"/>
              </a:rPr>
              <a:t>。</a:t>
            </a:r>
            <a:endParaRPr lang="zh-CN" altLang="en-US" b="0" i="0" dirty="0">
              <a:solidFill>
                <a:srgbClr val="333333"/>
              </a:solidFill>
              <a:effectLst/>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216CA749-E3E7-47E2-B0DF-E9F43B6BDF8E}"/>
              </a:ext>
            </a:extLst>
          </p:cNvPr>
          <p:cNvPicPr>
            <a:picLocks noChangeAspect="1"/>
          </p:cNvPicPr>
          <p:nvPr/>
        </p:nvPicPr>
        <p:blipFill>
          <a:blip r:embed="rId2"/>
          <a:stretch>
            <a:fillRect/>
          </a:stretch>
        </p:blipFill>
        <p:spPr>
          <a:xfrm>
            <a:off x="1979696" y="3594685"/>
            <a:ext cx="6396423" cy="3263315"/>
          </a:xfrm>
          <a:prstGeom prst="rect">
            <a:avLst/>
          </a:prstGeom>
        </p:spPr>
      </p:pic>
    </p:spTree>
    <p:extLst>
      <p:ext uri="{BB962C8B-B14F-4D97-AF65-F5344CB8AC3E}">
        <p14:creationId xmlns:p14="http://schemas.microsoft.com/office/powerpoint/2010/main" val="242187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2"/>
          <p:cNvSpPr>
            <a:spLocks noGrp="1" noChangeArrowheads="1"/>
          </p:cNvSpPr>
          <p:nvPr>
            <p:ph type="title"/>
          </p:nvPr>
        </p:nvSpPr>
        <p:spPr/>
        <p:txBody>
          <a:bodyPr/>
          <a:lstStyle/>
          <a:p>
            <a:r>
              <a:rPr lang="zh-CN" altLang="en-US" dirty="0"/>
              <a:t>交叉编译工具链</a:t>
            </a:r>
            <a:endParaRPr lang="zh-CN" dirty="0">
              <a:latin typeface="Microsoft YaHei UI" panose="020B0503020204020204" pitchFamily="34" charset="-122"/>
              <a:ea typeface="Microsoft YaHei UI" panose="020B0503020204020204" pitchFamily="34" charset="-122"/>
            </a:endParaRPr>
          </a:p>
        </p:txBody>
      </p:sp>
      <p:sp>
        <p:nvSpPr>
          <p:cNvPr id="7" name="矩形 3">
            <a:extLst>
              <a:ext uri="{FF2B5EF4-FFF2-40B4-BE49-F238E27FC236}">
                <a16:creationId xmlns:a16="http://schemas.microsoft.com/office/drawing/2014/main" id="{AD6BA6E8-6390-4B51-9746-9D5579967FC0}"/>
              </a:ext>
            </a:extLst>
          </p:cNvPr>
          <p:cNvSpPr>
            <a:spLocks noGrp="1" noChangeArrowheads="1"/>
          </p:cNvSpPr>
          <p:nvPr>
            <p:ph idx="1"/>
          </p:nvPr>
        </p:nvSpPr>
        <p:spPr>
          <a:xfrm>
            <a:off x="678518" y="1420646"/>
            <a:ext cx="8597900" cy="4107865"/>
          </a:xfrm>
        </p:spPr>
        <p:txBody>
          <a:bodyPr>
            <a:normAutofit/>
          </a:bodyPr>
          <a:lstStyle/>
          <a:p>
            <a:r>
              <a:rPr lang="zh-CN" altLang="en-US" b="0" i="0" dirty="0">
                <a:solidFill>
                  <a:srgbClr val="4D4D4D"/>
                </a:solidFill>
                <a:effectLst/>
                <a:latin typeface="宋体" panose="02010600030101010101" pitchFamily="2" charset="-122"/>
                <a:ea typeface="宋体" panose="02010600030101010101" pitchFamily="2" charset="-122"/>
              </a:rPr>
              <a:t>本地编译可以理解为，在当前编译平台下，编译出来的程序只能放到当前平台下运行。平时我们常见的软件开发，都是属于本地编译。</a:t>
            </a:r>
            <a:endParaRPr lang="en-US" altLang="zh-CN" b="0" i="0" dirty="0">
              <a:solidFill>
                <a:srgbClr val="4D4D4D"/>
              </a:solidFill>
              <a:effectLst/>
              <a:latin typeface="宋体" panose="02010600030101010101" pitchFamily="2" charset="-122"/>
              <a:ea typeface="宋体" panose="02010600030101010101" pitchFamily="2" charset="-122"/>
            </a:endParaRPr>
          </a:p>
          <a:p>
            <a:r>
              <a:rPr lang="zh-CN" altLang="en-US" b="0" i="0" dirty="0">
                <a:solidFill>
                  <a:srgbClr val="4D4D4D"/>
                </a:solidFill>
                <a:effectLst/>
                <a:latin typeface="宋体" panose="02010600030101010101" pitchFamily="2" charset="-122"/>
                <a:ea typeface="宋体" panose="02010600030101010101" pitchFamily="2" charset="-122"/>
              </a:rPr>
              <a:t>交叉编译可以理解为，在当前编译平台下，编译出来的程序能运行在体系结构不同的另一种目标平台上，但是编译平台本身却不能运行该程序：</a:t>
            </a:r>
            <a:endParaRPr lang="en-US" altLang="zh-CN" b="0" i="0" dirty="0">
              <a:solidFill>
                <a:srgbClr val="4D4D4D"/>
              </a:solidFill>
              <a:effectLst/>
              <a:latin typeface="宋体" panose="02010600030101010101" pitchFamily="2" charset="-122"/>
              <a:ea typeface="宋体" panose="02010600030101010101" pitchFamily="2" charset="-122"/>
            </a:endParaRPr>
          </a:p>
          <a:p>
            <a:pPr algn="l"/>
            <a:r>
              <a:rPr lang="zh-CN" altLang="en-US" b="1" i="0" dirty="0">
                <a:solidFill>
                  <a:srgbClr val="4F4F4F"/>
                </a:solidFill>
                <a:effectLst/>
                <a:latin typeface="宋体" panose="02010600030101010101" pitchFamily="2" charset="-122"/>
                <a:ea typeface="宋体" panose="02010600030101010101" pitchFamily="2" charset="-122"/>
              </a:rPr>
              <a:t>为什么会有交叉编译：</a:t>
            </a:r>
            <a:endParaRPr lang="en-US" altLang="zh-CN" b="1" i="0" dirty="0">
              <a:solidFill>
                <a:srgbClr val="4F4F4F"/>
              </a:solidFill>
              <a:effectLst/>
              <a:latin typeface="宋体" panose="02010600030101010101" pitchFamily="2" charset="-122"/>
              <a:ea typeface="宋体" panose="02010600030101010101" pitchFamily="2" charset="-122"/>
            </a:endParaRPr>
          </a:p>
          <a:p>
            <a:pPr lvl="1"/>
            <a:r>
              <a:rPr lang="zh-CN" altLang="en-US" b="0" i="0" dirty="0">
                <a:effectLst/>
                <a:latin typeface="宋体" panose="02010600030101010101" pitchFamily="2" charset="-122"/>
                <a:ea typeface="宋体" panose="02010600030101010101" pitchFamily="2" charset="-122"/>
              </a:rPr>
              <a:t>目标平台的运行速度往往比主机慢得多，许多专用的嵌入式硬件被设计为低成本和低功耗，没有太高的性能。</a:t>
            </a:r>
          </a:p>
          <a:p>
            <a:pPr lvl="1"/>
            <a:r>
              <a:rPr lang="zh-CN" altLang="en-US" b="0" i="0" dirty="0">
                <a:effectLst/>
                <a:latin typeface="宋体" panose="02010600030101010101" pitchFamily="2" charset="-122"/>
                <a:ea typeface="宋体" panose="02010600030101010101" pitchFamily="2" charset="-122"/>
              </a:rPr>
              <a:t>整个编译过程是非常消耗资源的，嵌入式系统往往没有足够的内存或磁盘空间</a:t>
            </a:r>
            <a:r>
              <a:rPr lang="zh-CN" altLang="en-US" b="1" dirty="0">
                <a:solidFill>
                  <a:srgbClr val="4F4F4F"/>
                </a:solidFill>
                <a:latin typeface="宋体" panose="02010600030101010101" pitchFamily="2" charset="-122"/>
                <a:ea typeface="宋体" panose="02010600030101010101" pitchFamily="2" charset="-122"/>
              </a:rPr>
              <a:t>。</a:t>
            </a:r>
            <a:endParaRPr lang="en-US" altLang="zh-CN" b="1" dirty="0">
              <a:solidFill>
                <a:srgbClr val="4F4F4F"/>
              </a:solidFill>
              <a:latin typeface="宋体" panose="02010600030101010101" pitchFamily="2" charset="-122"/>
              <a:ea typeface="宋体" panose="02010600030101010101" pitchFamily="2" charset="-122"/>
            </a:endParaRPr>
          </a:p>
          <a:p>
            <a:pPr lvl="1"/>
            <a:r>
              <a:rPr lang="zh-CN" altLang="en-US" b="0" i="0" dirty="0">
                <a:effectLst/>
                <a:latin typeface="宋体" panose="02010600030101010101" pitchFamily="2" charset="-122"/>
                <a:ea typeface="宋体" panose="02010600030101010101" pitchFamily="2" charset="-122"/>
              </a:rPr>
              <a:t> 即使目标平台资源很充足，可以本地编译，但是第一个在目标平台上运行的本地编译器总需要通过交叉编译获得</a:t>
            </a:r>
            <a:r>
              <a:rPr lang="zh-CN" altLang="en-US" b="1" i="0" dirty="0">
                <a:solidFill>
                  <a:srgbClr val="4F4F4F"/>
                </a:solidFill>
                <a:effectLst/>
                <a:latin typeface="宋体" panose="02010600030101010101" pitchFamily="2" charset="-122"/>
                <a:ea typeface="宋体" panose="02010600030101010101" pitchFamily="2" charset="-122"/>
              </a:rPr>
              <a:t>。</a:t>
            </a:r>
            <a:endParaRPr lang="en-US" altLang="zh-CN" b="1" i="0" dirty="0">
              <a:solidFill>
                <a:srgbClr val="4F4F4F"/>
              </a:solidFill>
              <a:effectLst/>
              <a:latin typeface="宋体" panose="02010600030101010101" pitchFamily="2" charset="-122"/>
              <a:ea typeface="宋体" panose="02010600030101010101" pitchFamily="2" charset="-122"/>
            </a:endParaRPr>
          </a:p>
          <a:p>
            <a:pPr lvl="1"/>
            <a:r>
              <a:rPr lang="zh-CN" altLang="en-US" b="0" i="0" dirty="0">
                <a:effectLst/>
                <a:latin typeface="宋体" panose="02010600030101010101" pitchFamily="2" charset="-122"/>
                <a:ea typeface="宋体" panose="02010600030101010101" pitchFamily="2" charset="-122"/>
              </a:rPr>
              <a:t>一个完整的</a:t>
            </a:r>
            <a:r>
              <a:rPr lang="en-US" altLang="zh-CN" b="0" i="0" dirty="0">
                <a:effectLst/>
                <a:latin typeface="宋体" panose="02010600030101010101" pitchFamily="2" charset="-122"/>
                <a:ea typeface="宋体" panose="02010600030101010101" pitchFamily="2" charset="-122"/>
              </a:rPr>
              <a:t>Linux</a:t>
            </a:r>
            <a:r>
              <a:rPr lang="zh-CN" altLang="en-US" b="0" i="0" dirty="0">
                <a:effectLst/>
                <a:latin typeface="宋体" panose="02010600030101010101" pitchFamily="2" charset="-122"/>
                <a:ea typeface="宋体" panose="02010600030101010101" pitchFamily="2" charset="-122"/>
              </a:rPr>
              <a:t>编译环境需要很多支持包，交叉编译使我们不需要花时间将各种支持包移植到目标板上。</a:t>
            </a:r>
            <a:endParaRPr lang="zh-CN" altLang="en-US" b="1" i="0" dirty="0">
              <a:solidFill>
                <a:srgbClr val="4F4F4F"/>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0769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2"/>
          <p:cNvSpPr>
            <a:spLocks noGrp="1" noChangeArrowheads="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Docker</a:t>
            </a:r>
            <a:endParaRPr lang="zh-CN"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98AE8E5D-BF09-4E1D-9782-4F43246BDEA2}"/>
              </a:ext>
            </a:extLst>
          </p:cNvPr>
          <p:cNvSpPr>
            <a:spLocks noGrp="1"/>
          </p:cNvSpPr>
          <p:nvPr>
            <p:ph sz="half" idx="1"/>
          </p:nvPr>
        </p:nvSpPr>
        <p:spPr>
          <a:xfrm>
            <a:off x="677511" y="1488614"/>
            <a:ext cx="4185125" cy="3880772"/>
          </a:xfrm>
        </p:spPr>
        <p:txBody>
          <a:bodyPr>
            <a:normAutofit/>
          </a:bodyPr>
          <a:lstStyle/>
          <a:p>
            <a:pPr algn="l" latinLnBrk="1"/>
            <a:r>
              <a:rPr lang="en-US" altLang="zh-CN" b="0" dirty="0">
                <a:solidFill>
                  <a:srgbClr val="333333"/>
                </a:solidFill>
                <a:effectLst/>
                <a:latin typeface="宋体" panose="02010600030101010101" pitchFamily="2" charset="-122"/>
                <a:ea typeface="宋体" panose="02010600030101010101" pitchFamily="2" charset="-122"/>
              </a:rPr>
              <a:t>Docker </a:t>
            </a:r>
            <a:r>
              <a:rPr lang="zh-CN" altLang="en-US" b="0" dirty="0">
                <a:solidFill>
                  <a:srgbClr val="333333"/>
                </a:solidFill>
                <a:effectLst/>
                <a:latin typeface="宋体" panose="02010600030101010101" pitchFamily="2" charset="-122"/>
                <a:ea typeface="宋体" panose="02010600030101010101" pitchFamily="2" charset="-122"/>
              </a:rPr>
              <a:t>是一个开源的应用容器引擎，基于 </a:t>
            </a:r>
            <a:r>
              <a:rPr lang="en-US" altLang="zh-CN" b="0" u="sng" dirty="0">
                <a:solidFill>
                  <a:srgbClr val="006600"/>
                </a:solidFill>
                <a:effectLst/>
                <a:latin typeface="宋体" panose="02010600030101010101" pitchFamily="2" charset="-122"/>
                <a:ea typeface="宋体" panose="02010600030101010101" pitchFamily="2" charset="-122"/>
                <a:hlinkClick r:id="rId2"/>
              </a:rPr>
              <a:t>Go </a:t>
            </a:r>
            <a:r>
              <a:rPr lang="zh-CN" altLang="en-US" b="0" u="sng" dirty="0">
                <a:solidFill>
                  <a:srgbClr val="006600"/>
                </a:solidFill>
                <a:effectLst/>
                <a:latin typeface="宋体" panose="02010600030101010101" pitchFamily="2" charset="-122"/>
                <a:ea typeface="宋体" panose="02010600030101010101" pitchFamily="2" charset="-122"/>
                <a:hlinkClick r:id="rId2"/>
              </a:rPr>
              <a:t>语言</a:t>
            </a:r>
            <a:r>
              <a:rPr lang="zh-CN" altLang="en-US" b="0" dirty="0">
                <a:solidFill>
                  <a:srgbClr val="333333"/>
                </a:solidFill>
                <a:effectLst/>
                <a:latin typeface="宋体" panose="02010600030101010101" pitchFamily="2" charset="-122"/>
                <a:ea typeface="宋体" panose="02010600030101010101" pitchFamily="2" charset="-122"/>
              </a:rPr>
              <a:t> 并遵从 </a:t>
            </a:r>
            <a:r>
              <a:rPr lang="en-US" altLang="zh-CN" b="0" dirty="0">
                <a:solidFill>
                  <a:srgbClr val="333333"/>
                </a:solidFill>
                <a:effectLst/>
                <a:latin typeface="宋体" panose="02010600030101010101" pitchFamily="2" charset="-122"/>
                <a:ea typeface="宋体" panose="02010600030101010101" pitchFamily="2" charset="-122"/>
              </a:rPr>
              <a:t>Apache2.0 </a:t>
            </a:r>
            <a:r>
              <a:rPr lang="zh-CN" altLang="en-US" b="0" dirty="0">
                <a:solidFill>
                  <a:srgbClr val="333333"/>
                </a:solidFill>
                <a:effectLst/>
                <a:latin typeface="宋体" panose="02010600030101010101" pitchFamily="2" charset="-122"/>
                <a:ea typeface="宋体" panose="02010600030101010101" pitchFamily="2" charset="-122"/>
              </a:rPr>
              <a:t>协议开源。</a:t>
            </a:r>
          </a:p>
          <a:p>
            <a:pPr algn="l" latinLnBrk="1"/>
            <a:r>
              <a:rPr lang="en-US" altLang="zh-CN" b="0" dirty="0">
                <a:solidFill>
                  <a:srgbClr val="333333"/>
                </a:solidFill>
                <a:effectLst/>
                <a:latin typeface="宋体" panose="02010600030101010101" pitchFamily="2" charset="-122"/>
                <a:ea typeface="宋体" panose="02010600030101010101" pitchFamily="2" charset="-122"/>
              </a:rPr>
              <a:t>Docker </a:t>
            </a:r>
            <a:r>
              <a:rPr lang="zh-CN" altLang="en-US" b="0" dirty="0">
                <a:solidFill>
                  <a:srgbClr val="333333"/>
                </a:solidFill>
                <a:effectLst/>
                <a:latin typeface="宋体" panose="02010600030101010101" pitchFamily="2" charset="-122"/>
                <a:ea typeface="宋体" panose="02010600030101010101" pitchFamily="2" charset="-122"/>
              </a:rPr>
              <a:t>可以让开发者打包他们的应用以及依赖包到一个轻量级、可移植的容器中，然后发布到任何流行的 </a:t>
            </a:r>
            <a:r>
              <a:rPr lang="en-US" altLang="zh-CN" b="0" dirty="0">
                <a:solidFill>
                  <a:srgbClr val="333333"/>
                </a:solidFill>
                <a:effectLst/>
                <a:latin typeface="宋体" panose="02010600030101010101" pitchFamily="2" charset="-122"/>
                <a:ea typeface="宋体" panose="02010600030101010101" pitchFamily="2" charset="-122"/>
              </a:rPr>
              <a:t>Linux </a:t>
            </a:r>
            <a:r>
              <a:rPr lang="zh-CN" altLang="en-US" b="0" dirty="0">
                <a:solidFill>
                  <a:srgbClr val="333333"/>
                </a:solidFill>
                <a:effectLst/>
                <a:latin typeface="宋体" panose="02010600030101010101" pitchFamily="2" charset="-122"/>
                <a:ea typeface="宋体" panose="02010600030101010101" pitchFamily="2" charset="-122"/>
              </a:rPr>
              <a:t>机器上，也可以实现虚拟化。</a:t>
            </a:r>
          </a:p>
          <a:p>
            <a:endParaRPr lang="zh-CN" altLang="en-US" dirty="0">
              <a:latin typeface="宋体" panose="02010600030101010101" pitchFamily="2" charset="-122"/>
              <a:ea typeface="宋体" panose="02010600030101010101" pitchFamily="2" charset="-122"/>
            </a:endParaRPr>
          </a:p>
        </p:txBody>
      </p:sp>
      <p:sp>
        <p:nvSpPr>
          <p:cNvPr id="5" name="内容占位符 4">
            <a:extLst>
              <a:ext uri="{FF2B5EF4-FFF2-40B4-BE49-F238E27FC236}">
                <a16:creationId xmlns:a16="http://schemas.microsoft.com/office/drawing/2014/main" id="{FAF0B510-21C9-4D80-B431-28692D145226}"/>
              </a:ext>
            </a:extLst>
          </p:cNvPr>
          <p:cNvSpPr>
            <a:spLocks noGrp="1"/>
          </p:cNvSpPr>
          <p:nvPr>
            <p:ph sz="half" idx="2"/>
          </p:nvPr>
        </p:nvSpPr>
        <p:spPr>
          <a:xfrm>
            <a:off x="677512" y="3689096"/>
            <a:ext cx="4185124" cy="3880773"/>
          </a:xfrm>
        </p:spPr>
        <p:txBody>
          <a:bodyPr>
            <a:normAutofit/>
          </a:bodyPr>
          <a:lstStyle/>
          <a:p>
            <a:pPr algn="l" latinLnBrk="1"/>
            <a:r>
              <a:rPr lang="en-US" altLang="zh-CN" sz="1400" b="0" i="0" dirty="0">
                <a:solidFill>
                  <a:srgbClr val="333333"/>
                </a:solidFill>
                <a:effectLst/>
                <a:latin typeface="宋体" panose="02010600030101010101" pitchFamily="2" charset="-122"/>
                <a:ea typeface="宋体" panose="02010600030101010101" pitchFamily="2" charset="-122"/>
              </a:rPr>
              <a:t>Docker </a:t>
            </a:r>
            <a:r>
              <a:rPr lang="zh-CN" altLang="en-US" sz="1400" b="0" i="0" dirty="0">
                <a:solidFill>
                  <a:srgbClr val="333333"/>
                </a:solidFill>
                <a:effectLst/>
                <a:latin typeface="宋体" panose="02010600030101010101" pitchFamily="2" charset="-122"/>
                <a:ea typeface="宋体" panose="02010600030101010101" pitchFamily="2" charset="-122"/>
              </a:rPr>
              <a:t>包括三个基本概念</a:t>
            </a:r>
            <a:r>
              <a:rPr lang="en-US" altLang="zh-CN" sz="1400" b="0" i="0" dirty="0">
                <a:solidFill>
                  <a:srgbClr val="333333"/>
                </a:solidFill>
                <a:effectLst/>
                <a:latin typeface="宋体" panose="02010600030101010101" pitchFamily="2" charset="-122"/>
                <a:ea typeface="宋体" panose="02010600030101010101" pitchFamily="2" charset="-122"/>
              </a:rPr>
              <a:t>:</a:t>
            </a:r>
          </a:p>
          <a:p>
            <a:pPr algn="l" latinLnBrk="1">
              <a:buFont typeface="Arial" panose="020B0604020202020204" pitchFamily="34" charset="0"/>
              <a:buChar char="•"/>
            </a:pPr>
            <a:r>
              <a:rPr lang="zh-CN" altLang="en-US" sz="1400" b="1" i="0" dirty="0">
                <a:solidFill>
                  <a:srgbClr val="333333"/>
                </a:solidFill>
                <a:effectLst/>
                <a:latin typeface="宋体" panose="02010600030101010101" pitchFamily="2" charset="-122"/>
                <a:ea typeface="宋体" panose="02010600030101010101" pitchFamily="2" charset="-122"/>
              </a:rPr>
              <a:t>镜像（</a:t>
            </a:r>
            <a:r>
              <a:rPr lang="en-US" altLang="zh-CN" sz="1400" b="1" i="0" dirty="0">
                <a:solidFill>
                  <a:srgbClr val="333333"/>
                </a:solidFill>
                <a:effectLst/>
                <a:latin typeface="宋体" panose="02010600030101010101" pitchFamily="2" charset="-122"/>
                <a:ea typeface="宋体" panose="02010600030101010101" pitchFamily="2" charset="-122"/>
              </a:rPr>
              <a:t>Image</a:t>
            </a:r>
            <a:r>
              <a:rPr lang="zh-CN" altLang="en-US" sz="1400" b="1" i="0" dirty="0">
                <a:solidFill>
                  <a:srgbClr val="333333"/>
                </a:solidFill>
                <a:effectLst/>
                <a:latin typeface="宋体" panose="02010600030101010101" pitchFamily="2" charset="-122"/>
                <a:ea typeface="宋体" panose="02010600030101010101" pitchFamily="2" charset="-122"/>
              </a:rPr>
              <a:t>）</a:t>
            </a:r>
            <a:r>
              <a:rPr lang="zh-CN" altLang="en-US" sz="1400" b="0" i="0" dirty="0">
                <a:solidFill>
                  <a:srgbClr val="333333"/>
                </a:solidFill>
                <a:effectLst/>
                <a:latin typeface="宋体" panose="02010600030101010101" pitchFamily="2" charset="-122"/>
                <a:ea typeface="宋体" panose="02010600030101010101" pitchFamily="2" charset="-122"/>
              </a:rPr>
              <a:t>：</a:t>
            </a:r>
            <a:r>
              <a:rPr lang="en-US" altLang="zh-CN" sz="1400" b="0" i="0" dirty="0">
                <a:solidFill>
                  <a:srgbClr val="333333"/>
                </a:solidFill>
                <a:effectLst/>
                <a:latin typeface="宋体" panose="02010600030101010101" pitchFamily="2" charset="-122"/>
                <a:ea typeface="宋体" panose="02010600030101010101" pitchFamily="2" charset="-122"/>
              </a:rPr>
              <a:t>Docker </a:t>
            </a:r>
            <a:r>
              <a:rPr lang="zh-CN" altLang="en-US" sz="1400" b="0" i="0" dirty="0">
                <a:solidFill>
                  <a:srgbClr val="333333"/>
                </a:solidFill>
                <a:effectLst/>
                <a:latin typeface="宋体" panose="02010600030101010101" pitchFamily="2" charset="-122"/>
                <a:ea typeface="宋体" panose="02010600030101010101" pitchFamily="2" charset="-122"/>
              </a:rPr>
              <a:t>镜像（</a:t>
            </a:r>
            <a:r>
              <a:rPr lang="en-US" altLang="zh-CN" sz="1400" b="0" i="0" dirty="0">
                <a:solidFill>
                  <a:srgbClr val="333333"/>
                </a:solidFill>
                <a:effectLst/>
                <a:latin typeface="宋体" panose="02010600030101010101" pitchFamily="2" charset="-122"/>
                <a:ea typeface="宋体" panose="02010600030101010101" pitchFamily="2" charset="-122"/>
              </a:rPr>
              <a:t>Image</a:t>
            </a:r>
            <a:r>
              <a:rPr lang="zh-CN" altLang="en-US" sz="1400" b="0" i="0" dirty="0">
                <a:solidFill>
                  <a:srgbClr val="333333"/>
                </a:solidFill>
                <a:effectLst/>
                <a:latin typeface="宋体" panose="02010600030101010101" pitchFamily="2" charset="-122"/>
                <a:ea typeface="宋体" panose="02010600030101010101" pitchFamily="2" charset="-122"/>
              </a:rPr>
              <a:t>），就相当于是一个 </a:t>
            </a:r>
            <a:r>
              <a:rPr lang="en-US" altLang="zh-CN" sz="1400" b="0" i="0" dirty="0">
                <a:solidFill>
                  <a:srgbClr val="333333"/>
                </a:solidFill>
                <a:effectLst/>
                <a:latin typeface="宋体" panose="02010600030101010101" pitchFamily="2" charset="-122"/>
                <a:ea typeface="宋体" panose="02010600030101010101" pitchFamily="2" charset="-122"/>
              </a:rPr>
              <a:t>root </a:t>
            </a:r>
            <a:r>
              <a:rPr lang="zh-CN" altLang="en-US" sz="1400" b="0" i="0" dirty="0">
                <a:solidFill>
                  <a:srgbClr val="333333"/>
                </a:solidFill>
                <a:effectLst/>
                <a:latin typeface="宋体" panose="02010600030101010101" pitchFamily="2" charset="-122"/>
                <a:ea typeface="宋体" panose="02010600030101010101" pitchFamily="2" charset="-122"/>
              </a:rPr>
              <a:t>文件系统。比如官方镜像 </a:t>
            </a:r>
            <a:r>
              <a:rPr lang="en-US" altLang="zh-CN" sz="1400" b="0" i="0" dirty="0">
                <a:solidFill>
                  <a:srgbClr val="333333"/>
                </a:solidFill>
                <a:effectLst/>
                <a:latin typeface="宋体" panose="02010600030101010101" pitchFamily="2" charset="-122"/>
                <a:ea typeface="宋体" panose="02010600030101010101" pitchFamily="2" charset="-122"/>
              </a:rPr>
              <a:t>ubuntu:16.04 </a:t>
            </a:r>
            <a:r>
              <a:rPr lang="zh-CN" altLang="en-US" sz="1400" b="0" i="0" dirty="0">
                <a:solidFill>
                  <a:srgbClr val="333333"/>
                </a:solidFill>
                <a:effectLst/>
                <a:latin typeface="宋体" panose="02010600030101010101" pitchFamily="2" charset="-122"/>
                <a:ea typeface="宋体" panose="02010600030101010101" pitchFamily="2" charset="-122"/>
              </a:rPr>
              <a:t>就包含了完整的一套 </a:t>
            </a:r>
            <a:r>
              <a:rPr lang="en-US" altLang="zh-CN" sz="1400" b="0" i="0" dirty="0">
                <a:solidFill>
                  <a:srgbClr val="333333"/>
                </a:solidFill>
                <a:effectLst/>
                <a:latin typeface="宋体" panose="02010600030101010101" pitchFamily="2" charset="-122"/>
                <a:ea typeface="宋体" panose="02010600030101010101" pitchFamily="2" charset="-122"/>
              </a:rPr>
              <a:t>Ubuntu16.04 </a:t>
            </a:r>
            <a:r>
              <a:rPr lang="zh-CN" altLang="en-US" sz="1400" b="0" i="0" dirty="0">
                <a:solidFill>
                  <a:srgbClr val="333333"/>
                </a:solidFill>
                <a:effectLst/>
                <a:latin typeface="宋体" panose="02010600030101010101" pitchFamily="2" charset="-122"/>
                <a:ea typeface="宋体" panose="02010600030101010101" pitchFamily="2" charset="-122"/>
              </a:rPr>
              <a:t>最小系统的 </a:t>
            </a:r>
            <a:r>
              <a:rPr lang="en-US" altLang="zh-CN" sz="1400" b="0" i="0" dirty="0">
                <a:solidFill>
                  <a:srgbClr val="333333"/>
                </a:solidFill>
                <a:effectLst/>
                <a:latin typeface="宋体" panose="02010600030101010101" pitchFamily="2" charset="-122"/>
                <a:ea typeface="宋体" panose="02010600030101010101" pitchFamily="2" charset="-122"/>
              </a:rPr>
              <a:t>root </a:t>
            </a:r>
            <a:r>
              <a:rPr lang="zh-CN" altLang="en-US" sz="1400" b="0" i="0" dirty="0">
                <a:solidFill>
                  <a:srgbClr val="333333"/>
                </a:solidFill>
                <a:effectLst/>
                <a:latin typeface="宋体" panose="02010600030101010101" pitchFamily="2" charset="-122"/>
                <a:ea typeface="宋体" panose="02010600030101010101" pitchFamily="2" charset="-122"/>
              </a:rPr>
              <a:t>文件系统。</a:t>
            </a:r>
          </a:p>
          <a:p>
            <a:pPr algn="l" latinLnBrk="1">
              <a:buFont typeface="Arial" panose="020B0604020202020204" pitchFamily="34" charset="0"/>
              <a:buChar char="•"/>
            </a:pPr>
            <a:r>
              <a:rPr lang="zh-CN" altLang="en-US" sz="1400" b="1" i="0" dirty="0">
                <a:solidFill>
                  <a:srgbClr val="333333"/>
                </a:solidFill>
                <a:effectLst/>
                <a:latin typeface="宋体" panose="02010600030101010101" pitchFamily="2" charset="-122"/>
                <a:ea typeface="宋体" panose="02010600030101010101" pitchFamily="2" charset="-122"/>
              </a:rPr>
              <a:t>容器（</a:t>
            </a:r>
            <a:r>
              <a:rPr lang="en-US" altLang="zh-CN" sz="1400" b="1" i="0" dirty="0">
                <a:solidFill>
                  <a:srgbClr val="333333"/>
                </a:solidFill>
                <a:effectLst/>
                <a:latin typeface="宋体" panose="02010600030101010101" pitchFamily="2" charset="-122"/>
                <a:ea typeface="宋体" panose="02010600030101010101" pitchFamily="2" charset="-122"/>
              </a:rPr>
              <a:t>Container</a:t>
            </a:r>
            <a:r>
              <a:rPr lang="zh-CN" altLang="en-US" sz="1400" b="1" i="0" dirty="0">
                <a:solidFill>
                  <a:srgbClr val="333333"/>
                </a:solidFill>
                <a:effectLst/>
                <a:latin typeface="宋体" panose="02010600030101010101" pitchFamily="2" charset="-122"/>
                <a:ea typeface="宋体" panose="02010600030101010101" pitchFamily="2" charset="-122"/>
              </a:rPr>
              <a:t>）</a:t>
            </a:r>
            <a:r>
              <a:rPr lang="zh-CN" altLang="en-US" sz="1400" b="0" i="0" dirty="0">
                <a:solidFill>
                  <a:srgbClr val="333333"/>
                </a:solidFill>
                <a:effectLst/>
                <a:latin typeface="宋体" panose="02010600030101010101" pitchFamily="2" charset="-122"/>
                <a:ea typeface="宋体" panose="02010600030101010101" pitchFamily="2" charset="-122"/>
              </a:rPr>
              <a:t>：镜像（</a:t>
            </a:r>
            <a:r>
              <a:rPr lang="en-US" altLang="zh-CN" sz="1400" b="0" i="0" dirty="0">
                <a:solidFill>
                  <a:srgbClr val="333333"/>
                </a:solidFill>
                <a:effectLst/>
                <a:latin typeface="宋体" panose="02010600030101010101" pitchFamily="2" charset="-122"/>
                <a:ea typeface="宋体" panose="02010600030101010101" pitchFamily="2" charset="-122"/>
              </a:rPr>
              <a:t>Image</a:t>
            </a:r>
            <a:r>
              <a:rPr lang="zh-CN" altLang="en-US" sz="1400" b="0" i="0" dirty="0">
                <a:solidFill>
                  <a:srgbClr val="333333"/>
                </a:solidFill>
                <a:effectLst/>
                <a:latin typeface="宋体" panose="02010600030101010101" pitchFamily="2" charset="-122"/>
                <a:ea typeface="宋体" panose="02010600030101010101" pitchFamily="2" charset="-122"/>
              </a:rPr>
              <a:t>）和容器（</a:t>
            </a:r>
            <a:r>
              <a:rPr lang="en-US" altLang="zh-CN" sz="1400" b="0" i="0" dirty="0">
                <a:solidFill>
                  <a:srgbClr val="333333"/>
                </a:solidFill>
                <a:effectLst/>
                <a:latin typeface="宋体" panose="02010600030101010101" pitchFamily="2" charset="-122"/>
                <a:ea typeface="宋体" panose="02010600030101010101" pitchFamily="2" charset="-122"/>
              </a:rPr>
              <a:t>Container</a:t>
            </a:r>
            <a:r>
              <a:rPr lang="zh-CN" altLang="en-US" sz="1400" b="0" i="0" dirty="0">
                <a:solidFill>
                  <a:srgbClr val="333333"/>
                </a:solidFill>
                <a:effectLst/>
                <a:latin typeface="宋体" panose="02010600030101010101" pitchFamily="2" charset="-122"/>
                <a:ea typeface="宋体" panose="02010600030101010101" pitchFamily="2" charset="-122"/>
              </a:rPr>
              <a:t>）的关系，就像是面向对象程序设计中的类和实例一样，镜像是静态的定义，容器是镜像运行时的实体。容器可以被创建、启动、停止、删除、暂停等。</a:t>
            </a:r>
          </a:p>
          <a:p>
            <a:pPr algn="l" latinLnBrk="1">
              <a:buFont typeface="Arial" panose="020B0604020202020204" pitchFamily="34" charset="0"/>
              <a:buChar char="•"/>
            </a:pPr>
            <a:r>
              <a:rPr lang="zh-CN" altLang="en-US" sz="1400" b="1" i="0" dirty="0">
                <a:solidFill>
                  <a:srgbClr val="333333"/>
                </a:solidFill>
                <a:effectLst/>
                <a:latin typeface="宋体" panose="02010600030101010101" pitchFamily="2" charset="-122"/>
                <a:ea typeface="宋体" panose="02010600030101010101" pitchFamily="2" charset="-122"/>
              </a:rPr>
              <a:t>仓库（</a:t>
            </a:r>
            <a:r>
              <a:rPr lang="en-US" altLang="zh-CN" sz="1400" b="1" i="0" dirty="0">
                <a:solidFill>
                  <a:srgbClr val="333333"/>
                </a:solidFill>
                <a:effectLst/>
                <a:latin typeface="宋体" panose="02010600030101010101" pitchFamily="2" charset="-122"/>
                <a:ea typeface="宋体" panose="02010600030101010101" pitchFamily="2" charset="-122"/>
              </a:rPr>
              <a:t>Repository</a:t>
            </a:r>
            <a:r>
              <a:rPr lang="zh-CN" altLang="en-US" sz="1400" b="1" i="0" dirty="0">
                <a:solidFill>
                  <a:srgbClr val="333333"/>
                </a:solidFill>
                <a:effectLst/>
                <a:latin typeface="宋体" panose="02010600030101010101" pitchFamily="2" charset="-122"/>
                <a:ea typeface="宋体" panose="02010600030101010101" pitchFamily="2" charset="-122"/>
              </a:rPr>
              <a:t>）</a:t>
            </a:r>
            <a:r>
              <a:rPr lang="zh-CN" altLang="en-US" sz="1400" b="0" i="0" dirty="0">
                <a:solidFill>
                  <a:srgbClr val="333333"/>
                </a:solidFill>
                <a:effectLst/>
                <a:latin typeface="宋体" panose="02010600030101010101" pitchFamily="2" charset="-122"/>
                <a:ea typeface="宋体" panose="02010600030101010101" pitchFamily="2" charset="-122"/>
              </a:rPr>
              <a:t>：仓库可看成一个代码控制中心，用来保存镜像。</a:t>
            </a:r>
          </a:p>
          <a:p>
            <a:endParaRPr lang="zh-CN" altLang="en-US" sz="1400" dirty="0">
              <a:latin typeface="宋体" panose="02010600030101010101" pitchFamily="2" charset="-122"/>
              <a:ea typeface="宋体" panose="02010600030101010101" pitchFamily="2" charset="-122"/>
            </a:endParaRPr>
          </a:p>
        </p:txBody>
      </p:sp>
      <p:pic>
        <p:nvPicPr>
          <p:cNvPr id="1026" name="Picture 2">
            <a:extLst>
              <a:ext uri="{FF2B5EF4-FFF2-40B4-BE49-F238E27FC236}">
                <a16:creationId xmlns:a16="http://schemas.microsoft.com/office/drawing/2014/main" id="{B8AE5ED9-EEE8-466D-B4D7-A9A3EC407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163" y="980741"/>
            <a:ext cx="1895475"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6B23E6-9CB8-49CC-AD3D-5B396BC0A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3592" y="2485357"/>
            <a:ext cx="4924425" cy="3733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E0F5015-6DC8-457B-B5A5-FED63B249B93}"/>
              </a:ext>
            </a:extLst>
          </p:cNvPr>
          <p:cNvSpPr txBox="1"/>
          <p:nvPr/>
        </p:nvSpPr>
        <p:spPr>
          <a:xfrm>
            <a:off x="4775032" y="6217065"/>
            <a:ext cx="6109034" cy="369332"/>
          </a:xfrm>
          <a:prstGeom prst="rect">
            <a:avLst/>
          </a:prstGeom>
          <a:noFill/>
        </p:spPr>
        <p:txBody>
          <a:bodyPr wrap="square">
            <a:spAutoFit/>
          </a:bodyPr>
          <a:lstStyle/>
          <a:p>
            <a:r>
              <a:rPr lang="en-US" altLang="zh-CN" dirty="0">
                <a:hlinkClick r:id="rId5"/>
              </a:rPr>
              <a:t>Docker Hello World | </a:t>
            </a:r>
            <a:r>
              <a:rPr lang="zh-CN" altLang="en-US" dirty="0">
                <a:hlinkClick r:id="rId5"/>
              </a:rPr>
              <a:t>菜鸟教程 </a:t>
            </a:r>
            <a:r>
              <a:rPr lang="en-US" altLang="zh-CN" dirty="0">
                <a:hlinkClick r:id="rId5"/>
              </a:rPr>
              <a:t>(runoob.com)</a:t>
            </a:r>
            <a:endParaRPr lang="zh-CN" altLang="en-US" dirty="0"/>
          </a:p>
        </p:txBody>
      </p:sp>
    </p:spTree>
    <p:extLst>
      <p:ext uri="{BB962C8B-B14F-4D97-AF65-F5344CB8AC3E}">
        <p14:creationId xmlns:p14="http://schemas.microsoft.com/office/powerpoint/2010/main" val="221710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sel4test</a:t>
            </a:r>
            <a:r>
              <a:rPr lang="zh-CN" altLang="en-US" dirty="0">
                <a:latin typeface="Microsoft YaHei UI" panose="020B0503020204020204" pitchFamily="34" charset="-122"/>
                <a:ea typeface="Microsoft YaHei UI" panose="020B0503020204020204" pitchFamily="34" charset="-122"/>
              </a:rPr>
              <a:t>环境配置（基于</a:t>
            </a:r>
            <a:r>
              <a:rPr lang="en-US" altLang="zh-CN" dirty="0">
                <a:latin typeface="Microsoft YaHei UI" panose="020B0503020204020204" pitchFamily="34" charset="-122"/>
                <a:ea typeface="Microsoft YaHei UI" panose="020B0503020204020204" pitchFamily="34" charset="-122"/>
              </a:rPr>
              <a:t>RISC-V</a:t>
            </a:r>
            <a:r>
              <a:rPr lang="zh-CN" altLang="en-US" dirty="0">
                <a:latin typeface="Microsoft YaHei UI" panose="020B0503020204020204" pitchFamily="34" charset="-122"/>
                <a:ea typeface="Microsoft YaHei UI" panose="020B0503020204020204" pitchFamily="34" charset="-122"/>
              </a:rPr>
              <a:t>）</a:t>
            </a:r>
            <a:endParaRPr lang="zh-CN"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F815F09-1298-491B-8797-F506137507BB}"/>
              </a:ext>
            </a:extLst>
          </p:cNvPr>
          <p:cNvSpPr>
            <a:spLocks noGrp="1"/>
          </p:cNvSpPr>
          <p:nvPr>
            <p:ph idx="1"/>
          </p:nvPr>
        </p:nvSpPr>
        <p:spPr>
          <a:xfrm>
            <a:off x="677511" y="1706881"/>
            <a:ext cx="8598907" cy="4250262"/>
          </a:xfrm>
        </p:spPr>
        <p:txBody>
          <a:bodyPr>
            <a:normAutofit fontScale="92500" lnSpcReduction="20000"/>
          </a:bodyPr>
          <a:lstStyle/>
          <a:p>
            <a:r>
              <a:rPr lang="zh-CN" altLang="en-US" dirty="0">
                <a:latin typeface="宋体" panose="02010600030101010101" pitchFamily="2" charset="-122"/>
                <a:ea typeface="宋体" panose="02010600030101010101" pitchFamily="2" charset="-122"/>
              </a:rPr>
              <a:t>后面有为大家准备好的</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环境。</a:t>
            </a:r>
            <a:endParaRPr lang="en-US" altLang="zh-CN" dirty="0">
              <a:latin typeface="宋体" panose="02010600030101010101" pitchFamily="2" charset="-122"/>
              <a:ea typeface="宋体" panose="02010600030101010101" pitchFamily="2" charset="-122"/>
            </a:endParaRPr>
          </a:p>
          <a:p>
            <a:r>
              <a:rPr lang="en-US" altLang="zh-CN" b="0" i="0" u="none" strike="noStrike" dirty="0">
                <a:solidFill>
                  <a:srgbClr val="337AB7"/>
                </a:solidFill>
                <a:effectLst/>
                <a:latin typeface="Helvetica Neue"/>
                <a:hlinkClick r:id="rId2"/>
              </a:rPr>
              <a:t>sel4test</a:t>
            </a:r>
            <a:r>
              <a:rPr lang="en-US" altLang="zh-CN" b="0" i="0" dirty="0">
                <a:solidFill>
                  <a:srgbClr val="333333"/>
                </a:solidFill>
                <a:effectLst/>
                <a:latin typeface="Helvetica Neue"/>
              </a:rPr>
              <a:t> is a test suite for seL4</a:t>
            </a:r>
            <a:r>
              <a:rPr lang="en-US" altLang="zh-CN" dirty="0">
                <a:solidFill>
                  <a:srgbClr val="333333"/>
                </a:solidFill>
                <a:latin typeface="Helvetica Neue"/>
              </a:rPr>
              <a:t>.</a:t>
            </a:r>
            <a:r>
              <a:rPr lang="en-US" altLang="zh-CN" b="0" i="0" dirty="0">
                <a:solidFill>
                  <a:srgbClr val="333333"/>
                </a:solidFill>
                <a:effectLst/>
                <a:latin typeface="Helvetica Neue"/>
              </a:rPr>
              <a:t>(</a:t>
            </a:r>
            <a:r>
              <a:rPr lang="en-US" altLang="zh-CN" dirty="0">
                <a:hlinkClick r:id="rId3"/>
              </a:rPr>
              <a:t>seL4Test | seL4 docs</a:t>
            </a:r>
            <a:r>
              <a:rPr lang="en-US" altLang="zh-CN" dirty="0"/>
              <a:t>)</a:t>
            </a:r>
          </a:p>
          <a:p>
            <a:r>
              <a:rPr lang="en-US" altLang="zh-CN" dirty="0">
                <a:hlinkClick r:id="rId4"/>
              </a:rPr>
              <a:t>Host Dependencies | seL4 docs</a:t>
            </a:r>
            <a:endParaRPr lang="en-US" altLang="zh-CN" dirty="0"/>
          </a:p>
          <a:p>
            <a:r>
              <a:rPr lang="en-US" altLang="zh-CN" dirty="0">
                <a:hlinkClick r:id="rId2"/>
              </a:rPr>
              <a:t>seL4/sel4test-manifest: Project to build and test seL4 for many different platforms (github.com)</a:t>
            </a:r>
            <a:endParaRPr lang="en-US" altLang="zh-CN" dirty="0"/>
          </a:p>
          <a:p>
            <a:pPr lvl="1"/>
            <a:r>
              <a:rPr lang="en-US" altLang="zh-CN" dirty="0">
                <a:latin typeface="宋体" panose="02010600030101010101" pitchFamily="2" charset="-122"/>
                <a:ea typeface="宋体" panose="02010600030101010101" pitchFamily="2" charset="-122"/>
              </a:rPr>
              <a:t>Git-repo </a:t>
            </a:r>
            <a:r>
              <a:rPr lang="zh-CN" altLang="en-US" b="0" i="0" dirty="0">
                <a:solidFill>
                  <a:srgbClr val="121212"/>
                </a:solidFill>
                <a:effectLst/>
                <a:latin typeface="宋体" panose="02010600030101010101" pitchFamily="2" charset="-122"/>
                <a:ea typeface="宋体" panose="02010600030101010101" pitchFamily="2" charset="-122"/>
              </a:rPr>
              <a:t>是对 </a:t>
            </a:r>
            <a:r>
              <a:rPr lang="en-US" altLang="zh-CN" b="0" i="0" dirty="0">
                <a:solidFill>
                  <a:srgbClr val="121212"/>
                </a:solidFill>
                <a:effectLst/>
                <a:latin typeface="宋体" panose="02010600030101010101" pitchFamily="2" charset="-122"/>
                <a:ea typeface="宋体" panose="02010600030101010101" pitchFamily="2" charset="-122"/>
              </a:rPr>
              <a:t>Git </a:t>
            </a:r>
            <a:r>
              <a:rPr lang="zh-CN" altLang="en-US" b="0" i="0" dirty="0">
                <a:solidFill>
                  <a:srgbClr val="121212"/>
                </a:solidFill>
                <a:effectLst/>
                <a:latin typeface="宋体" panose="02010600030101010101" pitchFamily="2" charset="-122"/>
                <a:ea typeface="宋体" panose="02010600030101010101" pitchFamily="2" charset="-122"/>
              </a:rPr>
              <a:t>构成补充的多（可以巨多的那种）代码库管理工具，简单说就是使用 </a:t>
            </a:r>
            <a:r>
              <a:rPr lang="en-US" altLang="zh-CN" b="0" i="0" dirty="0">
                <a:solidFill>
                  <a:srgbClr val="121212"/>
                </a:solidFill>
                <a:effectLst/>
                <a:latin typeface="宋体" panose="02010600030101010101" pitchFamily="2" charset="-122"/>
                <a:ea typeface="宋体" panose="02010600030101010101" pitchFamily="2" charset="-122"/>
              </a:rPr>
              <a:t>Python </a:t>
            </a:r>
            <a:r>
              <a:rPr lang="zh-CN" altLang="en-US" b="0" i="0" dirty="0">
                <a:solidFill>
                  <a:srgbClr val="121212"/>
                </a:solidFill>
                <a:effectLst/>
                <a:latin typeface="宋体" panose="02010600030101010101" pitchFamily="2" charset="-122"/>
                <a:ea typeface="宋体" panose="02010600030101010101" pitchFamily="2" charset="-122"/>
              </a:rPr>
              <a:t>在 </a:t>
            </a:r>
            <a:r>
              <a:rPr lang="en-US" altLang="zh-CN" b="0" i="0" dirty="0">
                <a:solidFill>
                  <a:srgbClr val="121212"/>
                </a:solidFill>
                <a:effectLst/>
                <a:latin typeface="宋体" panose="02010600030101010101" pitchFamily="2" charset="-122"/>
                <a:ea typeface="宋体" panose="02010600030101010101" pitchFamily="2" charset="-122"/>
              </a:rPr>
              <a:t>Git </a:t>
            </a:r>
            <a:r>
              <a:rPr lang="zh-CN" altLang="en-US" b="0" i="0" dirty="0">
                <a:solidFill>
                  <a:srgbClr val="121212"/>
                </a:solidFill>
                <a:effectLst/>
                <a:latin typeface="宋体" panose="02010600030101010101" pitchFamily="2" charset="-122"/>
                <a:ea typeface="宋体" panose="02010600030101010101" pitchFamily="2" charset="-122"/>
              </a:rPr>
              <a:t>基础上开发的一系列脚本命令。</a:t>
            </a:r>
            <a:endParaRPr lang="en-US" altLang="zh-CN" dirty="0">
              <a:latin typeface="宋体" panose="02010600030101010101" pitchFamily="2" charset="-122"/>
              <a:ea typeface="宋体" panose="02010600030101010101" pitchFamily="2" charset="-122"/>
            </a:endParaRPr>
          </a:p>
          <a:p>
            <a:r>
              <a:rPr lang="en-US" altLang="zh-CN" dirty="0">
                <a:hlinkClick r:id="rId5"/>
              </a:rPr>
              <a:t>Supported Platforms | seL4 docs</a:t>
            </a:r>
            <a:endParaRPr lang="en-US" altLang="zh-CN" dirty="0"/>
          </a:p>
          <a:p>
            <a:r>
              <a:rPr lang="zh-CN" altLang="en-US" dirty="0">
                <a:latin typeface="宋体" panose="02010600030101010101" pitchFamily="2" charset="-122"/>
                <a:ea typeface="宋体" panose="02010600030101010101" pitchFamily="2" charset="-122"/>
              </a:rPr>
              <a:t>推荐环境：</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WSL or VM + docker</a:t>
            </a:r>
          </a:p>
          <a:p>
            <a:pPr lvl="1"/>
            <a:r>
              <a:rPr lang="en-US" altLang="zh-CN" dirty="0">
                <a:latin typeface="宋体" panose="02010600030101010101" pitchFamily="2" charset="-122"/>
                <a:ea typeface="宋体" panose="02010600030101010101" pitchFamily="2" charset="-122"/>
              </a:rPr>
              <a:t>Mac: docker</a:t>
            </a:r>
          </a:p>
          <a:p>
            <a:endParaRPr lang="en-US" altLang="zh-CN" dirty="0"/>
          </a:p>
          <a:p>
            <a:pPr marL="0" indent="0">
              <a:buNone/>
            </a:pPr>
            <a:r>
              <a:rPr lang="zh-CN" altLang="en-US" dirty="0">
                <a:latin typeface="宋体" panose="02010600030101010101" pitchFamily="2" charset="-122"/>
                <a:ea typeface="宋体" panose="02010600030101010101" pitchFamily="2" charset="-122"/>
              </a:rPr>
              <a:t>上述的环境配置和代码拉取均需要魔法，有魔法的同学可以尝试自己配置，对于没有魔法的同学，</a:t>
            </a:r>
            <a:r>
              <a:rPr lang="zh-CN" altLang="en-US" dirty="0">
                <a:latin typeface="宋体" panose="02010600030101010101" pitchFamily="2" charset="-122"/>
                <a:ea typeface="宋体" panose="02010600030101010101" pitchFamily="2" charset="-122"/>
                <a:hlinkClick r:id="rId6"/>
              </a:rPr>
              <a:t>这里</a:t>
            </a:r>
            <a:r>
              <a:rPr lang="zh-CN" altLang="en-US" dirty="0">
                <a:latin typeface="宋体" panose="02010600030101010101" pitchFamily="2" charset="-122"/>
                <a:ea typeface="宋体" panose="02010600030101010101" pitchFamily="2" charset="-122"/>
              </a:rPr>
              <a:t>有配置好的</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环境和拉取打包的最新</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代码。</a:t>
            </a:r>
            <a:r>
              <a:rPr lang="en-US"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密码：</a:t>
            </a:r>
            <a:r>
              <a:rPr lang="en-US" altLang="zh-CN" b="1" dirty="0">
                <a:latin typeface="宋体" panose="02010600030101010101" pitchFamily="2" charset="-122"/>
                <a:ea typeface="宋体" panose="02010600030101010101" pitchFamily="2" charset="-122"/>
              </a:rPr>
              <a:t>cy8qbc)</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3779365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2"/>
          <p:cNvSpPr>
            <a:spLocks noGrp="1" noChangeArrowheads="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VS code</a:t>
            </a:r>
            <a:r>
              <a:rPr lang="zh-CN" altLang="en-US" dirty="0">
                <a:latin typeface="Microsoft YaHei UI" panose="020B0503020204020204" pitchFamily="34" charset="-122"/>
                <a:ea typeface="Microsoft YaHei UI" panose="020B0503020204020204" pitchFamily="34" charset="-122"/>
              </a:rPr>
              <a:t>配置</a:t>
            </a:r>
            <a:endParaRPr lang="zh-CN" dirty="0">
              <a:latin typeface="Microsoft YaHei UI" panose="020B0503020204020204" pitchFamily="34" charset="-122"/>
              <a:ea typeface="Microsoft YaHei UI" panose="020B0503020204020204" pitchFamily="34" charset="-122"/>
            </a:endParaRPr>
          </a:p>
        </p:txBody>
      </p:sp>
      <p:sp>
        <p:nvSpPr>
          <p:cNvPr id="96259" name="矩形 3"/>
          <p:cNvSpPr>
            <a:spLocks noGrp="1" noChangeArrowheads="1"/>
          </p:cNvSpPr>
          <p:nvPr>
            <p:ph idx="1"/>
          </p:nvPr>
        </p:nvSpPr>
        <p:spPr>
          <a:xfrm>
            <a:off x="725637" y="1691358"/>
            <a:ext cx="8598907" cy="4980375"/>
          </a:xfrm>
        </p:spPr>
        <p:txBody>
          <a:bodyPr>
            <a:normAutofit lnSpcReduction="10000"/>
          </a:bodyPr>
          <a:lstStyle/>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docker</a:t>
            </a:r>
            <a:r>
              <a:rPr lang="zh-CN" altLang="en-US" dirty="0">
                <a:latin typeface="宋体" panose="02010600030101010101" pitchFamily="2" charset="-122"/>
                <a:ea typeface="宋体" panose="02010600030101010101" pitchFamily="2" charset="-122"/>
              </a:rPr>
              <a:t>环境下需要与宿主机共享</a:t>
            </a:r>
            <a:r>
              <a:rPr lang="en-US" altLang="zh-CN" dirty="0">
                <a:latin typeface="宋体" panose="02010600030101010101" pitchFamily="2" charset="-122"/>
                <a:ea typeface="宋体" panose="02010600030101010101" pitchFamily="2" charset="-122"/>
              </a:rPr>
              <a:t>code</a:t>
            </a:r>
            <a:r>
              <a:rPr lang="zh-CN" altLang="en-US" dirty="0">
                <a:latin typeface="宋体" panose="02010600030101010101" pitchFamily="2" charset="-122"/>
                <a:ea typeface="宋体" panose="02010600030101010101" pitchFamily="2" charset="-122"/>
              </a:rPr>
              <a:t>目录，在宿主机下用</a:t>
            </a:r>
            <a:r>
              <a:rPr lang="en-US" altLang="zh-CN" dirty="0" err="1">
                <a:latin typeface="宋体" panose="02010600030101010101" pitchFamily="2" charset="-122"/>
                <a:ea typeface="宋体" panose="02010600030101010101" pitchFamily="2" charset="-122"/>
              </a:rPr>
              <a:t>vscode</a:t>
            </a:r>
            <a:r>
              <a:rPr lang="zh-CN" altLang="en-US" dirty="0">
                <a:latin typeface="宋体" panose="02010600030101010101" pitchFamily="2" charset="-122"/>
                <a:ea typeface="宋体" panose="02010600030101010101" pitchFamily="2" charset="-122"/>
              </a:rPr>
              <a:t>阅读和修改</a:t>
            </a:r>
            <a:r>
              <a:rPr lang="en-US" altLang="zh-CN" dirty="0">
                <a:latin typeface="宋体" panose="02010600030101010101" pitchFamily="2" charset="-122"/>
                <a:ea typeface="宋体" panose="02010600030101010101" pitchFamily="2" charset="-122"/>
              </a:rPr>
              <a:t>code</a:t>
            </a:r>
            <a:r>
              <a:rPr lang="zh-CN" altLang="en-US" dirty="0">
                <a:latin typeface="宋体" panose="02010600030101010101" pitchFamily="2" charset="-122"/>
                <a:ea typeface="宋体" panose="02010600030101010101" pitchFamily="2" charset="-122"/>
              </a:rPr>
              <a:t>源码，因此在启动容器时需要手动映射目录：</a:t>
            </a:r>
            <a:endParaRPr 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docker run -it -v ./code:/home/seL4/</a:t>
            </a:r>
            <a:r>
              <a:rPr lang="en-US" altLang="zh-CN" dirty="0" err="1">
                <a:latin typeface="宋体" panose="02010600030101010101" pitchFamily="2" charset="-122"/>
                <a:ea typeface="宋体" panose="02010600030101010101" pitchFamily="2" charset="-122"/>
              </a:rPr>
              <a:t>workSpace</a:t>
            </a:r>
            <a:r>
              <a:rPr lang="en-US" altLang="zh-CN" dirty="0">
                <a:latin typeface="宋体" panose="02010600030101010101" pitchFamily="2" charset="-122"/>
                <a:ea typeface="宋体" panose="02010600030101010101" pitchFamily="2" charset="-122"/>
              </a:rPr>
              <a:t>/code 192059c7d7af /bin/bash</a:t>
            </a:r>
          </a:p>
          <a:p>
            <a:r>
              <a:rPr lang="en-US" altLang="zh-CN" dirty="0">
                <a:latin typeface="宋体" panose="02010600030101010101" pitchFamily="2" charset="-122"/>
                <a:ea typeface="宋体" panose="02010600030101010101" pitchFamily="2" charset="-122"/>
              </a:rPr>
              <a:t>sel4 kernel</a:t>
            </a:r>
            <a:r>
              <a:rPr lang="zh-CN" altLang="en-US" dirty="0">
                <a:latin typeface="宋体" panose="02010600030101010101" pitchFamily="2" charset="-122"/>
                <a:ea typeface="宋体" panose="02010600030101010101" pitchFamily="2" charset="-122"/>
              </a:rPr>
              <a:t>用</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脚本和自定义的</a:t>
            </a:r>
            <a:r>
              <a:rPr lang="en-US" altLang="zh-CN" dirty="0">
                <a:latin typeface="宋体" panose="02010600030101010101" pitchFamily="2" charset="-122"/>
                <a:ea typeface="宋体" panose="02010600030101010101" pitchFamily="2" charset="-122"/>
              </a:rPr>
              <a:t>proto</a:t>
            </a:r>
            <a:r>
              <a:rPr lang="zh-CN" altLang="en-US" dirty="0">
                <a:latin typeface="宋体" panose="02010600030101010101" pitchFamily="2" charset="-122"/>
                <a:ea typeface="宋体" panose="02010600030101010101" pitchFamily="2" charset="-122"/>
              </a:rPr>
              <a:t>文件自动生成了很多头文件，因此需要配置</a:t>
            </a:r>
            <a:r>
              <a:rPr lang="en-US" altLang="zh-CN" dirty="0" err="1">
                <a:latin typeface="宋体" panose="02010600030101010101" pitchFamily="2" charset="-122"/>
                <a:ea typeface="宋体" panose="02010600030101010101" pitchFamily="2" charset="-122"/>
              </a:rPr>
              <a:t>vscode</a:t>
            </a:r>
            <a:r>
              <a:rPr lang="zh-CN" altLang="en-US" dirty="0">
                <a:latin typeface="宋体" panose="02010600030101010101" pitchFamily="2" charset="-122"/>
                <a:ea typeface="宋体" panose="02010600030101010101" pitchFamily="2" charset="-122"/>
              </a:rPr>
              <a:t>进行</a:t>
            </a:r>
            <a:r>
              <a:rPr lang="en-US" altLang="zh-CN" dirty="0">
                <a:latin typeface="宋体" panose="02010600030101010101" pitchFamily="2" charset="-122"/>
                <a:ea typeface="宋体" panose="02010600030101010101" pitchFamily="2" charset="-122"/>
              </a:rPr>
              <a:t>build</a:t>
            </a:r>
            <a:r>
              <a:rPr lang="zh-CN" altLang="en-US" dirty="0">
                <a:latin typeface="宋体" panose="02010600030101010101" pitchFamily="2" charset="-122"/>
                <a:ea typeface="宋体" panose="02010600030101010101" pitchFamily="2" charset="-122"/>
              </a:rPr>
              <a:t>后查看源码，而默认使用的平台是</a:t>
            </a:r>
            <a:r>
              <a:rPr lang="en-US" altLang="zh-CN" dirty="0">
                <a:latin typeface="宋体" panose="02010600030101010101" pitchFamily="2" charset="-122"/>
                <a:ea typeface="宋体" panose="02010600030101010101" pitchFamily="2" charset="-122"/>
              </a:rPr>
              <a:t>x86</a:t>
            </a:r>
            <a:r>
              <a:rPr lang="zh-CN" altLang="en-US" dirty="0">
                <a:latin typeface="宋体" panose="02010600030101010101" pitchFamily="2" charset="-122"/>
                <a:ea typeface="宋体" panose="02010600030101010101" pitchFamily="2" charset="-122"/>
              </a:rPr>
              <a:t>，因此需要对</a:t>
            </a:r>
            <a:r>
              <a:rPr lang="en-US" altLang="zh-CN" dirty="0">
                <a:latin typeface="宋体" panose="02010600030101010101" pitchFamily="2" charset="-122"/>
                <a:ea typeface="宋体" panose="02010600030101010101" pitchFamily="2" charset="-122"/>
              </a:rPr>
              <a:t>build</a:t>
            </a:r>
            <a:r>
              <a:rPr lang="zh-CN" altLang="en-US" dirty="0">
                <a:latin typeface="宋体" panose="02010600030101010101" pitchFamily="2" charset="-122"/>
                <a:ea typeface="宋体" panose="02010600030101010101" pitchFamily="2" charset="-122"/>
              </a:rPr>
              <a:t>配置平台选项：</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编译和运行的命令在分享链接的</a:t>
            </a:r>
            <a:r>
              <a:rPr lang="en-US" altLang="zh-CN" dirty="0">
                <a:latin typeface="宋体" panose="02010600030101010101" pitchFamily="2" charset="-122"/>
                <a:ea typeface="宋体" panose="02010600030101010101" pitchFamily="2" charset="-122"/>
              </a:rPr>
              <a:t>README.md</a:t>
            </a:r>
            <a:r>
              <a:rPr lang="zh-CN" altLang="en-US" dirty="0">
                <a:latin typeface="宋体" panose="02010600030101010101" pitchFamily="2" charset="-122"/>
                <a:ea typeface="宋体" panose="02010600030101010101" pitchFamily="2" charset="-122"/>
              </a:rPr>
              <a:t>中。</a:t>
            </a:r>
            <a:endParaRPr lang="en-US" altLang="zh-CN" dirty="0">
              <a:latin typeface="宋体" panose="02010600030101010101" pitchFamily="2" charset="-122"/>
              <a:ea typeface="宋体" panose="02010600030101010101" pitchFamily="2" charset="-122"/>
            </a:endParaRPr>
          </a:p>
          <a:p>
            <a:endParaRPr lang="zh-CN"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ABB40454-6962-43F9-B1CD-35F5AE6CA45A}"/>
              </a:ext>
            </a:extLst>
          </p:cNvPr>
          <p:cNvPicPr>
            <a:picLocks noChangeAspect="1"/>
          </p:cNvPicPr>
          <p:nvPr/>
        </p:nvPicPr>
        <p:blipFill>
          <a:blip r:embed="rId2"/>
          <a:stretch>
            <a:fillRect/>
          </a:stretch>
        </p:blipFill>
        <p:spPr>
          <a:xfrm>
            <a:off x="1016178" y="3585211"/>
            <a:ext cx="8610600" cy="2400300"/>
          </a:xfrm>
          <a:prstGeom prst="rect">
            <a:avLst/>
          </a:prstGeom>
        </p:spPr>
      </p:pic>
    </p:spTree>
    <p:extLst>
      <p:ext uri="{BB962C8B-B14F-4D97-AF65-F5344CB8AC3E}">
        <p14:creationId xmlns:p14="http://schemas.microsoft.com/office/powerpoint/2010/main" val="3351730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矩形 2"/>
          <p:cNvSpPr>
            <a:spLocks noGrp="1" noChangeArrowheads="1"/>
          </p:cNvSpPr>
          <p:nvPr>
            <p:ph type="title"/>
          </p:nvPr>
        </p:nvSpPr>
        <p:spPr/>
        <p:txBody>
          <a:bodyPr/>
          <a:lstStyle/>
          <a:p>
            <a:r>
              <a:rPr lang="zh-CN" dirty="0">
                <a:latin typeface="Microsoft YaHei UI" panose="020B0503020204020204" pitchFamily="34" charset="-122"/>
                <a:ea typeface="Microsoft YaHei UI" panose="020B0503020204020204" pitchFamily="34" charset="-122"/>
              </a:rPr>
              <a:t>问答</a:t>
            </a:r>
          </a:p>
        </p:txBody>
      </p:sp>
      <p:sp>
        <p:nvSpPr>
          <p:cNvPr id="10" name="文本占位符 9"/>
          <p:cNvSpPr>
            <a:spLocks noGrp="1"/>
          </p:cNvSpPr>
          <p:nvPr>
            <p:ph type="body" idx="1"/>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23774213"/>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905c3888-6285-45d0-bd76-60a9ac2d738c" xsi:nil="true"/>
    <AssetExpire xmlns="905c3888-6285-45d0-bd76-60a9ac2d738c">2029-01-01T08:00:00+00:00</AssetExpire>
    <CampaignTagsTaxHTField0 xmlns="905c3888-6285-45d0-bd76-60a9ac2d738c">
      <Terms xmlns="http://schemas.microsoft.com/office/infopath/2007/PartnerControls"/>
    </CampaignTagsTaxHTField0>
    <IntlLangReviewDate xmlns="905c3888-6285-45d0-bd76-60a9ac2d738c" xsi:nil="true"/>
    <TPFriendlyName xmlns="905c3888-6285-45d0-bd76-60a9ac2d738c" xsi:nil="true"/>
    <IntlLangReview xmlns="905c3888-6285-45d0-bd76-60a9ac2d738c">false</IntlLangReview>
    <LocLastLocAttemptVersionLookup xmlns="905c3888-6285-45d0-bd76-60a9ac2d738c">854457</LocLastLocAttemptVersionLookup>
    <PolicheckWords xmlns="905c3888-6285-45d0-bd76-60a9ac2d738c" xsi:nil="true"/>
    <SubmitterId xmlns="905c3888-6285-45d0-bd76-60a9ac2d738c" xsi:nil="true"/>
    <AcquiredFrom xmlns="905c3888-6285-45d0-bd76-60a9ac2d738c">Internal MS</AcquiredFrom>
    <EditorialStatus xmlns="905c3888-6285-45d0-bd76-60a9ac2d738c">Complete</EditorialStatus>
    <Markets xmlns="905c3888-6285-45d0-bd76-60a9ac2d738c"/>
    <OriginAsset xmlns="905c3888-6285-45d0-bd76-60a9ac2d738c" xsi:nil="true"/>
    <AssetStart xmlns="905c3888-6285-45d0-bd76-60a9ac2d738c">2012-08-29T22:50:00+00:00</AssetStart>
    <FriendlyTitle xmlns="905c3888-6285-45d0-bd76-60a9ac2d738c" xsi:nil="true"/>
    <MarketSpecific xmlns="905c3888-6285-45d0-bd76-60a9ac2d738c">false</MarketSpecific>
    <TPNamespace xmlns="905c3888-6285-45d0-bd76-60a9ac2d738c" xsi:nil="true"/>
    <PublishStatusLookup xmlns="905c3888-6285-45d0-bd76-60a9ac2d738c">
      <Value>492287</Value>
    </PublishStatusLookup>
    <APAuthor xmlns="905c3888-6285-45d0-bd76-60a9ac2d738c">
      <UserInfo>
        <DisplayName>REDMOND\kristaa</DisplayName>
        <AccountId>136</AccountId>
        <AccountType/>
      </UserInfo>
    </APAuthor>
    <TPCommandLine xmlns="905c3888-6285-45d0-bd76-60a9ac2d738c" xsi:nil="true"/>
    <IntlLangReviewer xmlns="905c3888-6285-45d0-bd76-60a9ac2d738c" xsi:nil="true"/>
    <OpenTemplate xmlns="905c3888-6285-45d0-bd76-60a9ac2d738c">true</OpenTemplate>
    <CSXSubmissionDate xmlns="905c3888-6285-45d0-bd76-60a9ac2d738c" xsi:nil="true"/>
    <TaxCatchAll xmlns="905c3888-6285-45d0-bd76-60a9ac2d738c"/>
    <Manager xmlns="905c3888-6285-45d0-bd76-60a9ac2d738c" xsi:nil="true"/>
    <NumericId xmlns="905c3888-6285-45d0-bd76-60a9ac2d738c" xsi:nil="true"/>
    <ParentAssetId xmlns="905c3888-6285-45d0-bd76-60a9ac2d738c" xsi:nil="true"/>
    <OriginalSourceMarket xmlns="905c3888-6285-45d0-bd76-60a9ac2d738c">english</OriginalSourceMarket>
    <ApprovalStatus xmlns="905c3888-6285-45d0-bd76-60a9ac2d738c">InProgress</ApprovalStatus>
    <TPComponent xmlns="905c3888-6285-45d0-bd76-60a9ac2d738c" xsi:nil="true"/>
    <EditorialTags xmlns="905c3888-6285-45d0-bd76-60a9ac2d738c" xsi:nil="true"/>
    <TPExecutable xmlns="905c3888-6285-45d0-bd76-60a9ac2d738c" xsi:nil="true"/>
    <TPLaunchHelpLink xmlns="905c3888-6285-45d0-bd76-60a9ac2d738c" xsi:nil="true"/>
    <LocComments xmlns="905c3888-6285-45d0-bd76-60a9ac2d738c" xsi:nil="true"/>
    <LocRecommendedHandoff xmlns="905c3888-6285-45d0-bd76-60a9ac2d738c" xsi:nil="true"/>
    <SourceTitle xmlns="905c3888-6285-45d0-bd76-60a9ac2d738c" xsi:nil="true"/>
    <CSXUpdate xmlns="905c3888-6285-45d0-bd76-60a9ac2d738c">false</CSXUpdate>
    <IntlLocPriority xmlns="905c3888-6285-45d0-bd76-60a9ac2d738c" xsi:nil="true"/>
    <UAProjectedTotalWords xmlns="905c3888-6285-45d0-bd76-60a9ac2d738c" xsi:nil="true"/>
    <AssetType xmlns="905c3888-6285-45d0-bd76-60a9ac2d738c">TP</AssetType>
    <MachineTranslated xmlns="905c3888-6285-45d0-bd76-60a9ac2d738c">false</MachineTranslated>
    <OutputCachingOn xmlns="905c3888-6285-45d0-bd76-60a9ac2d738c">false</OutputCachingOn>
    <TemplateStatus xmlns="905c3888-6285-45d0-bd76-60a9ac2d738c">Complete</TemplateStatus>
    <IsSearchable xmlns="905c3888-6285-45d0-bd76-60a9ac2d738c">true</IsSearchable>
    <ContentItem xmlns="905c3888-6285-45d0-bd76-60a9ac2d738c" xsi:nil="true"/>
    <HandoffToMSDN xmlns="905c3888-6285-45d0-bd76-60a9ac2d738c" xsi:nil="true"/>
    <ShowIn xmlns="905c3888-6285-45d0-bd76-60a9ac2d738c">Show everywhere</ShowIn>
    <ThumbnailAssetId xmlns="905c3888-6285-45d0-bd76-60a9ac2d738c" xsi:nil="true"/>
    <UALocComments xmlns="905c3888-6285-45d0-bd76-60a9ac2d738c" xsi:nil="true"/>
    <UALocRecommendation xmlns="905c3888-6285-45d0-bd76-60a9ac2d738c">Localize</UALocRecommendation>
    <LastModifiedDateTime xmlns="905c3888-6285-45d0-bd76-60a9ac2d738c" xsi:nil="true"/>
    <LegacyData xmlns="905c3888-6285-45d0-bd76-60a9ac2d738c" xsi:nil="true"/>
    <LocManualTestRequired xmlns="905c3888-6285-45d0-bd76-60a9ac2d738c">false</LocManualTestRequired>
    <LocMarketGroupTiers2 xmlns="905c3888-6285-45d0-bd76-60a9ac2d738c" xsi:nil="true"/>
    <ClipArtFilename xmlns="905c3888-6285-45d0-bd76-60a9ac2d738c" xsi:nil="true"/>
    <TPApplication xmlns="905c3888-6285-45d0-bd76-60a9ac2d738c" xsi:nil="true"/>
    <CSXHash xmlns="905c3888-6285-45d0-bd76-60a9ac2d738c" xsi:nil="true"/>
    <DirectSourceMarket xmlns="905c3888-6285-45d0-bd76-60a9ac2d738c">english</DirectSourceMarket>
    <PrimaryImageGen xmlns="905c3888-6285-45d0-bd76-60a9ac2d738c">true</PrimaryImageGen>
    <PlannedPubDate xmlns="905c3888-6285-45d0-bd76-60a9ac2d738c" xsi:nil="true"/>
    <CSXSubmissionMarket xmlns="905c3888-6285-45d0-bd76-60a9ac2d738c" xsi:nil="true"/>
    <Downloads xmlns="905c3888-6285-45d0-bd76-60a9ac2d738c">0</Downloads>
    <ArtSampleDocs xmlns="905c3888-6285-45d0-bd76-60a9ac2d738c" xsi:nil="true"/>
    <TrustLevel xmlns="905c3888-6285-45d0-bd76-60a9ac2d738c">1 Microsoft Managed Content</TrustLevel>
    <BlockPublish xmlns="905c3888-6285-45d0-bd76-60a9ac2d738c">false</BlockPublish>
    <TPLaunchHelpLinkType xmlns="905c3888-6285-45d0-bd76-60a9ac2d738c">Template</TPLaunchHelpLinkType>
    <LocalizationTagsTaxHTField0 xmlns="905c3888-6285-45d0-bd76-60a9ac2d738c">
      <Terms xmlns="http://schemas.microsoft.com/office/infopath/2007/PartnerControls"/>
    </LocalizationTagsTaxHTField0>
    <BusinessGroup xmlns="905c3888-6285-45d0-bd76-60a9ac2d738c" xsi:nil="true"/>
    <Providers xmlns="905c3888-6285-45d0-bd76-60a9ac2d738c" xsi:nil="true"/>
    <TemplateTemplateType xmlns="905c3888-6285-45d0-bd76-60a9ac2d738c">PowerPoint Presentation Template</TemplateTemplateType>
    <TimesCloned xmlns="905c3888-6285-45d0-bd76-60a9ac2d738c" xsi:nil="true"/>
    <TPAppVersion xmlns="905c3888-6285-45d0-bd76-60a9ac2d738c" xsi:nil="true"/>
    <VoteCount xmlns="905c3888-6285-45d0-bd76-60a9ac2d738c" xsi:nil="true"/>
    <AverageRating xmlns="905c3888-6285-45d0-bd76-60a9ac2d738c" xsi:nil="true"/>
    <FeatureTagsTaxHTField0 xmlns="905c3888-6285-45d0-bd76-60a9ac2d738c">
      <Terms xmlns="http://schemas.microsoft.com/office/infopath/2007/PartnerControls"/>
    </FeatureTagsTaxHTField0>
    <Provider xmlns="905c3888-6285-45d0-bd76-60a9ac2d738c" xsi:nil="true"/>
    <UACurrentWords xmlns="905c3888-6285-45d0-bd76-60a9ac2d738c" xsi:nil="true"/>
    <AssetId xmlns="905c3888-6285-45d0-bd76-60a9ac2d738c">TP103418064</AssetId>
    <TPClientViewer xmlns="905c3888-6285-45d0-bd76-60a9ac2d738c" xsi:nil="true"/>
    <DSATActionTaken xmlns="905c3888-6285-45d0-bd76-60a9ac2d738c" xsi:nil="true"/>
    <APEditor xmlns="905c3888-6285-45d0-bd76-60a9ac2d738c">
      <UserInfo>
        <DisplayName/>
        <AccountId xsi:nil="true"/>
        <AccountType/>
      </UserInfo>
    </APEditor>
    <TPInstallLocation xmlns="905c3888-6285-45d0-bd76-60a9ac2d738c" xsi:nil="true"/>
    <OOCacheId xmlns="905c3888-6285-45d0-bd76-60a9ac2d738c" xsi:nil="true"/>
    <IsDeleted xmlns="905c3888-6285-45d0-bd76-60a9ac2d738c">false</IsDeleted>
    <PublishTargets xmlns="905c3888-6285-45d0-bd76-60a9ac2d738c">OfficeOnlineVNext</PublishTargets>
    <ApprovalLog xmlns="905c3888-6285-45d0-bd76-60a9ac2d738c" xsi:nil="true"/>
    <BugNumber xmlns="905c3888-6285-45d0-bd76-60a9ac2d738c" xsi:nil="true"/>
    <CrawlForDependencies xmlns="905c3888-6285-45d0-bd76-60a9ac2d738c">false</CrawlForDependencies>
    <InternalTagsTaxHTField0 xmlns="905c3888-6285-45d0-bd76-60a9ac2d738c">
      <Terms xmlns="http://schemas.microsoft.com/office/infopath/2007/PartnerControls"/>
    </InternalTagsTaxHTField0>
    <LastHandOff xmlns="905c3888-6285-45d0-bd76-60a9ac2d738c" xsi:nil="true"/>
    <Milestone xmlns="905c3888-6285-45d0-bd76-60a9ac2d738c" xsi:nil="true"/>
    <OriginalRelease xmlns="905c3888-6285-45d0-bd76-60a9ac2d738c">15</OriginalRelease>
    <RecommendationsModifier xmlns="905c3888-6285-45d0-bd76-60a9ac2d738c" xsi:nil="true"/>
    <ScenarioTagsTaxHTField0 xmlns="905c3888-6285-45d0-bd76-60a9ac2d738c">
      <Terms xmlns="http://schemas.microsoft.com/office/infopath/2007/PartnerControls"/>
    </ScenarioTagsTaxHTField0>
    <UANotes xmlns="905c3888-6285-45d0-bd76-60a9ac2d738c" xsi:nil="true"/>
    <Description0 xmlns="a0b64b53-fba7-43ca-b952-90e5e74773dd" xsi:nil="true"/>
    <Component0 xmlns="a0b64b53-fba7-43ca-b952-90e5e74773dd"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4E08B1-BE9D-4272-AF55-F1E8F8FDDE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D91B05-EE62-488D-A77F-C7BE0D6F624B}">
  <ds:schemaRefs>
    <ds:schemaRef ds:uri="http://schemas.microsoft.com/office/2006/metadata/properties"/>
    <ds:schemaRef ds:uri="http://schemas.microsoft.com/office/infopath/2007/PartnerControls"/>
    <ds:schemaRef ds:uri="905c3888-6285-45d0-bd76-60a9ac2d738c"/>
    <ds:schemaRef ds:uri="a0b64b53-fba7-43ca-b952-90e5e74773dd"/>
  </ds:schemaRefs>
</ds:datastoreItem>
</file>

<file path=customXml/itemProps3.xml><?xml version="1.0" encoding="utf-8"?>
<ds:datastoreItem xmlns:ds="http://schemas.openxmlformats.org/officeDocument/2006/customXml" ds:itemID="{A6836B0F-2395-43B9-BBEF-90A78CA70F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销售策略演示文稿，平面主题（宽屏）</Template>
  <TotalTime>106</TotalTime>
  <Words>1224</Words>
  <Application>Microsoft Office PowerPoint</Application>
  <PresentationFormat>宽屏</PresentationFormat>
  <Paragraphs>69</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-apple-system</vt:lpstr>
      <vt:lpstr>Helvetica Neue</vt:lpstr>
      <vt:lpstr>Microsoft YaHei UI</vt:lpstr>
      <vt:lpstr>宋体</vt:lpstr>
      <vt:lpstr>Arial</vt:lpstr>
      <vt:lpstr>Trebuchet MS</vt:lpstr>
      <vt:lpstr>Wingdings 3</vt:lpstr>
      <vt:lpstr>平面</vt:lpstr>
      <vt:lpstr>工具介绍和环境配置</vt:lpstr>
      <vt:lpstr>Linux</vt:lpstr>
      <vt:lpstr>Linux</vt:lpstr>
      <vt:lpstr>Qemu</vt:lpstr>
      <vt:lpstr>交叉编译工具链</vt:lpstr>
      <vt:lpstr>Docker</vt:lpstr>
      <vt:lpstr>sel4test环境配置（基于RISC-V）</vt:lpstr>
      <vt:lpstr>VS code配置</vt:lpstr>
      <vt:lpstr>问答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工具介绍和环境配置</dc:title>
  <dc:creator>东海</dc:creator>
  <cp:lastModifiedBy>东海</cp:lastModifiedBy>
  <cp:revision>11</cp:revision>
  <dcterms:created xsi:type="dcterms:W3CDTF">2023-07-22T03:12:52Z</dcterms:created>
  <dcterms:modified xsi:type="dcterms:W3CDTF">2023-07-22T08:26:23Z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HiddenCategoryTags">
    <vt:lpwstr/>
  </property>
  <property fmtid="{D5CDD505-2E9C-101B-9397-08002B2CF9AE}" pid="9" name="CategoryTags">
    <vt:lpwstr/>
  </property>
  <property fmtid="{D5CDD505-2E9C-101B-9397-08002B2CF9AE}" pid="10" name="CategoryTagsTaxHTField0">
    <vt:lpwstr/>
  </property>
  <property fmtid="{D5CDD505-2E9C-101B-9397-08002B2CF9AE}" pid="11" name="HiddenCategoryTagsTaxHTField0">
    <vt:lpwstr/>
  </property>
</Properties>
</file>