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7" r:id="rId5"/>
    <p:sldId id="258" r:id="rId6"/>
    <p:sldId id="260" r:id="rId7"/>
    <p:sldId id="274" r:id="rId8"/>
    <p:sldId id="275" r:id="rId9"/>
    <p:sldId id="276" r:id="rId10"/>
    <p:sldId id="277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431" autoAdjust="0"/>
  </p:normalViewPr>
  <p:slideViewPr>
    <p:cSldViewPr snapToGrid="0">
      <p:cViewPr varScale="1">
        <p:scale>
          <a:sx n="133" d="100"/>
          <a:sy n="133" d="100"/>
        </p:scale>
        <p:origin x="12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A014-D3FA-423B-9B83-C3D21FABC180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A90BE-5922-4820-BD75-FCF3FF30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微内核的提出基于了以下几个动机，或者说宏内核中的存在的几个问题：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更简洁的内核设计：宏内核的功能十分复杂，仅仅是系统调用就有上百个，且某些系统调用的功能不够单一，而微内核希望更够设计出功能简单的内核系统，仅仅为用户提供几个功能单一的系统调用，通过系统调用的组合来实现复杂功能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更小的内核攻击面：宏内核的代码量十分庞大，大量高特权级的代码基数造成了巨大的攻击面，造成安全隐患，而微内核希望最小化内核功能和代码来减小攻击面。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更好的系统扩展性：宏内核中的很多子系统（如内存管理系统）与内核一同参与编译，更换子系统需要重新编译内核，微内核希望将绝大部分子系统都移入用户态，实现内核与子系统的解耦合，提高系统的扩展性和灵活性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更好的组件隔离性：宏内核中的驱动运行在内核态，而驱动引入的</a:t>
            </a:r>
            <a:r>
              <a:rPr lang="en-US" altLang="zh-CN" dirty="0"/>
              <a:t>bug</a:t>
            </a:r>
            <a:r>
              <a:rPr lang="zh-CN" altLang="en-US" dirty="0"/>
              <a:t>会严重威胁整个内核的安全，微内核希望能够将驱动移入用户态，实现内核与驱动组件的隔离，提高系统的稳定性。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微内核的基本抽象：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地址空间：隐藏了硬件内存的概念，是一个可访问地址范围的集合。</a:t>
            </a:r>
            <a:endParaRPr lang="en-US" altLang="zh-CN" dirty="0"/>
          </a:p>
          <a:p>
            <a:r>
              <a:rPr lang="en-US" altLang="zh-CN" dirty="0"/>
              <a:t>    Thread</a:t>
            </a:r>
            <a:r>
              <a:rPr lang="zh-CN" altLang="en-US" dirty="0"/>
              <a:t>：内核视角的用户态任务调度的基本单位。</a:t>
            </a:r>
            <a:endParaRPr lang="en-US" altLang="zh-CN" dirty="0"/>
          </a:p>
          <a:p>
            <a:r>
              <a:rPr lang="en-US" altLang="zh-CN" dirty="0"/>
              <a:t>    IPC</a:t>
            </a:r>
            <a:r>
              <a:rPr lang="zh-CN" altLang="en-US" dirty="0"/>
              <a:t>：不同任务之间相互传递信息的机制。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唯一标识符：微内核必须为各种内核对象提供一个唯一标识符，无论是</a:t>
            </a:r>
            <a:r>
              <a:rPr lang="en-US" altLang="zh-CN" dirty="0"/>
              <a:t>Thread</a:t>
            </a:r>
            <a:r>
              <a:rPr lang="zh-CN" altLang="en-US" dirty="0"/>
              <a:t>、地址空间还是</a:t>
            </a:r>
            <a:r>
              <a:rPr lang="en-US" altLang="zh-CN" dirty="0"/>
              <a:t>IPC channel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微内核的提出产生了很多有意思的工作，但是在刚提出的那段时间，大量而缓慢的</a:t>
            </a:r>
            <a:r>
              <a:rPr lang="en-US" altLang="zh-CN" dirty="0"/>
              <a:t>IPC</a:t>
            </a:r>
            <a:r>
              <a:rPr lang="zh-CN" altLang="en-US" dirty="0"/>
              <a:t>的一直是微内核的性能瓶颈，一直到</a:t>
            </a:r>
            <a:r>
              <a:rPr lang="en-US" altLang="zh-CN" b="1" i="0" dirty="0">
                <a:solidFill>
                  <a:srgbClr val="DADADA"/>
                </a:solidFill>
                <a:effectLst/>
                <a:latin typeface="??"/>
              </a:rPr>
              <a:t>Improving IPC by kernel design</a:t>
            </a:r>
            <a:r>
              <a:rPr lang="zh-CN" altLang="en-US" b="1" i="0" dirty="0">
                <a:solidFill>
                  <a:srgbClr val="DADADA"/>
                </a:solidFill>
                <a:effectLst/>
                <a:latin typeface="??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论文指出为加速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而在内核涉及的方方面面进行重新设计和改进，微内核的发展进入了新的时期，催生出了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系列微内核的出现，而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家族的注重内核安全性和形式化验证的一个分支。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8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一个显著的特点就是利用一套能力系统来控制各种资源访问。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CSpace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：一个线程所拥有的能力的逻辑集合，由一个或多个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Cnode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组成。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CNode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：表示一组能力的数组。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CSlot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：存储能力的位置。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CPTR: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能力在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CSpace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中的索引单位。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9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Untype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是一个特殊的内核对象，用于描述任务中可用的物理内存，并可以通过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Retyped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创建出新的内核对象，如新的线程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，新的用于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通信的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EndPoint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，或者生成一个小的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Untyped Object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除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RootTask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之外，所有的内核对象都是在用户态显式调用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Revoke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之后分配给固定大小的内存的，内核本身不占有隐式分配的物理内存。（向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内核就有很多隐式分配的内存，如页表结构、文件系统中的块缓存层等）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Task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Retyped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创建出其他的用户任务及其对应所需的内核对象，并将适量的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Untyped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对象分给子任务，这样实现嵌套构建系统。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注意，用户任务只拥有访问内核对象的能力（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capability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），不代表能够直接通过地址访问内核对象。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5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是传输少量数据的同步机制。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通过内核对象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`endpoint`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来实现，可以类比网络通信中的端口概念。用户态任务可以通过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`endpoint`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`cap`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来发送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消息。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这里所介绍的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 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都是同步的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会被阻塞，直到对端的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被调用时。而这里的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NBSend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NVRecv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只是一个非阻塞版的系统调用。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ReplyRecv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系统调用是结合两个两个功能类似的系统调用，进而减少陷入内核的次数。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可以用于少量的数据传输，最大可以传输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seL4_MsgMaxLength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个机器字长，一般不超过一个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4K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页。当数据量少时，可以通过</a:t>
            </a:r>
            <a:r>
              <a:rPr lang="en-US" altLang="zh-C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MsgRegister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来实现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拷贝。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IPC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还可以用于传输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Capability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，这允许应用系统动态构建相应的能力空间。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IPC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还支持对每一个客户端进行标记，当在单服务端，多客户端的场景下，服务端监听只用一个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，然后根据发送过来的请求中的</a:t>
            </a:r>
            <a:r>
              <a:rPr lang="en-US" altLang="zh-C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badges</a:t>
            </a:r>
            <a:r>
              <a:rPr lang="zh-CN" alt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字段来判断请求来自哪个客户端。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FastPath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是针对一定条件下的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所进行的一些激进的优化，主要包含了以下的条件：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1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Notification</a:t>
            </a:r>
            <a:r>
              <a:rPr lang="zh-CN" altLang="en-US" dirty="0"/>
              <a:t>机制允许进程向其他进程发送异步信号，主要用于中断处理和同步访问共享缓冲区，是为了解决</a:t>
            </a:r>
            <a:r>
              <a:rPr lang="en-US" altLang="zh-CN" dirty="0"/>
              <a:t>IPC</a:t>
            </a:r>
            <a:r>
              <a:rPr lang="zh-CN" altLang="en-US" dirty="0"/>
              <a:t>需要发送端和接收端相互等待而提出的机制。</a:t>
            </a: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事件处理者通过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来阻塞监听事件的到来，或者通过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来轮询事件是否到来，而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Reactor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来发送通知给事件处理线程。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这里有一些对于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的设想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4/23/2023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4/23/2023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2023/4/23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4/23/2023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el4.systems/Tutorials/capabilities.html" TargetMode="External"/><Relationship Id="rId2" Type="http://schemas.openxmlformats.org/officeDocument/2006/relationships/hyperlink" Target="https://dl.acm.org/doi/10.1145/224056.224075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l.acm.org/doi/10.1145/2560537" TargetMode="External"/><Relationship Id="rId4" Type="http://schemas.openxmlformats.org/officeDocument/2006/relationships/hyperlink" Target="https://sel4.discourse.group/t/about-root-task-in-sel4/6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seL4 Overview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 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廖东海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1029195"/>
          </a:xfrm>
        </p:spPr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摘要</a:t>
            </a: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677511" y="1875582"/>
            <a:ext cx="8598907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Overview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微内核的动机和基本抽象</a:t>
            </a:r>
            <a:endParaRPr lang="en-US" altLang="zh-CN" dirty="0"/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seL4 Overview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Capability</a:t>
            </a:r>
          </a:p>
          <a:p>
            <a:pPr lvl="1"/>
            <a:r>
              <a:rPr lang="en-US" altLang="zh-CN" dirty="0" err="1"/>
              <a:t>CSpace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内核对象</a:t>
            </a:r>
            <a:endParaRPr lang="en-US" altLang="zh-CN" dirty="0"/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</a:t>
            </a:r>
          </a:p>
          <a:p>
            <a:r>
              <a:rPr lang="en-US" altLang="zh-CN" dirty="0"/>
              <a:t>IPC</a:t>
            </a:r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Sync IPC</a:t>
            </a:r>
          </a:p>
          <a:p>
            <a:pPr lvl="1"/>
            <a:r>
              <a:rPr lang="en-US" altLang="zh-CN" dirty="0"/>
              <a:t>Async Notification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Microkernel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更简洁的内核设计。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更小的内核攻击面。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更好的系统扩展性。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更好的组件隔离性。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5" name="矩形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2" indent="-342900"/>
            <a:r>
              <a:rPr lang="en-US" altLang="zh-CN" sz="1600" dirty="0"/>
              <a:t>Address space</a:t>
            </a:r>
            <a:endParaRPr lang="zh-CN" altLang="en-US" sz="1600" dirty="0"/>
          </a:p>
          <a:p>
            <a:pPr marL="742950" lvl="2" indent="-342900"/>
            <a:r>
              <a:rPr lang="en-US" altLang="zh-CN" sz="1600" dirty="0"/>
              <a:t>Thread</a:t>
            </a:r>
          </a:p>
          <a:p>
            <a:pPr marL="742950" lvl="2" indent="-342900"/>
            <a:r>
              <a:rPr lang="en-US" altLang="zh-CN" sz="1600" dirty="0"/>
              <a:t>IPC</a:t>
            </a:r>
            <a:endParaRPr lang="zh-CN" altLang="en-US" sz="1600" dirty="0"/>
          </a:p>
          <a:p>
            <a:pPr marL="742950" lvl="2" indent="-342900"/>
            <a:r>
              <a:rPr lang="en-US" altLang="zh-CN" sz="1600" dirty="0"/>
              <a:t>Unique identifiers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F95A31-44A2-4EE2-8A68-06EE1C865D4F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4431964"/>
            <a:ext cx="7608489" cy="388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seL4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Capability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User-level control over kernel memory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Fast IPC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Async Notification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Capability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1642188"/>
            <a:ext cx="4185125" cy="46938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</a:t>
            </a: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访问系统中一切实体或对象的令牌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一个拥有访问权限的指针。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ategory</a:t>
            </a: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内核对象（如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TCB</a:t>
            </a:r>
            <a:r>
              <a:rPr lang="zh-CN" altLang="en-US" dirty="0"/>
              <a:t>等）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抽象资源（如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IRQ Control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</a:t>
            </a:r>
          </a:p>
          <a:p>
            <a:r>
              <a:rPr lang="zh-CN" altLang="en-US" dirty="0"/>
              <a:t>相关概念</a:t>
            </a:r>
            <a:endParaRPr lang="en-US" altLang="zh-CN" dirty="0"/>
          </a:p>
          <a:p>
            <a:pPr lvl="1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CSpace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CNode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CSlot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/>
              <a:t>CPTR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CE2A109-9E43-42A1-92B1-03CD5256E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7852" y="2437214"/>
            <a:ext cx="6272948" cy="4226086"/>
          </a:xfrm>
        </p:spPr>
      </p:pic>
    </p:spTree>
    <p:extLst>
      <p:ext uri="{BB962C8B-B14F-4D97-AF65-F5344CB8AC3E}">
        <p14:creationId xmlns:p14="http://schemas.microsoft.com/office/powerpoint/2010/main" val="143641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1642188"/>
            <a:ext cx="4185125" cy="46938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Define</a:t>
            </a: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一个特殊的内核对象。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用于管理物理内存。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可以通过</a:t>
            </a:r>
            <a:r>
              <a:rPr lang="en-US" altLang="zh-CN" dirty="0"/>
              <a:t>Retype</a:t>
            </a:r>
            <a:r>
              <a:rPr lang="zh-CN" altLang="en-US" dirty="0"/>
              <a:t>创建出其他各种内核对象。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可以通过</a:t>
            </a:r>
            <a:r>
              <a:rPr lang="en-US" altLang="zh-CN" dirty="0"/>
              <a:t>Re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voke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回收之前分配出去的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 Object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Root Task</a:t>
            </a:r>
          </a:p>
          <a:p>
            <a:pPr lvl="1"/>
            <a:r>
              <a:rPr lang="zh-CN" altLang="en-US" dirty="0"/>
              <a:t>内核初始化时由内核创建的用户任务。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在创建之后拥有所有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Untyped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Capability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Trust Computing Base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的一部分。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Retype</a:t>
            </a:r>
            <a:r>
              <a:rPr lang="zh-CN" altLang="en-US" dirty="0"/>
              <a:t>派生出更多的内核对象。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750CF8E-244B-47A0-8E94-F51185F24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8252" y="2254248"/>
            <a:ext cx="6281269" cy="3188951"/>
          </a:xfrm>
        </p:spPr>
      </p:pic>
    </p:spTree>
    <p:extLst>
      <p:ext uri="{BB962C8B-B14F-4D97-AF65-F5344CB8AC3E}">
        <p14:creationId xmlns:p14="http://schemas.microsoft.com/office/powerpoint/2010/main" val="240689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IPC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1332588"/>
            <a:ext cx="4185125" cy="469381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Syscall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seL4_Send(seL4_NBSend)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seL4_Recv(seL4_NBRecv)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seL4_Call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seL4_Reply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seL4_ReplyRecv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Usage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/>
              <a:t>Data Transfer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IPC Buffer</a:t>
            </a:r>
          </a:p>
          <a:p>
            <a:pPr lvl="2"/>
            <a:r>
              <a:rPr lang="en-US" altLang="zh-CN" dirty="0"/>
              <a:t>Msg Register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 Transfer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Client Badges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26AFD-E731-452E-B4D1-FA11E151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1294" y="1332588"/>
            <a:ext cx="4185124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Fast Path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seL4_Call</a:t>
            </a:r>
            <a:r>
              <a:rPr lang="zh-CN" altLang="en-US" b="0" i="0" dirty="0">
                <a:solidFill>
                  <a:srgbClr val="C7254E"/>
                </a:solidFill>
                <a:effectLst/>
                <a:latin typeface="Menlo"/>
              </a:rPr>
              <a:t>和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seL4_ReplyRecv</a:t>
            </a:r>
            <a:r>
              <a:rPr lang="zh-CN" altLang="en-US" b="0" i="0" dirty="0">
                <a:solidFill>
                  <a:srgbClr val="C7254E"/>
                </a:solidFill>
                <a:effectLst/>
                <a:latin typeface="Menlo"/>
              </a:rPr>
              <a:t>。</a:t>
            </a:r>
            <a:endParaRPr lang="en-US" altLang="zh-CN" b="0" i="0" dirty="0">
              <a:solidFill>
                <a:srgbClr val="C7254E"/>
              </a:solidFill>
              <a:effectLst/>
              <a:latin typeface="Menlo"/>
            </a:endParaRPr>
          </a:p>
          <a:p>
            <a:pPr lvl="1"/>
            <a:r>
              <a:rPr lang="zh-CN" altLang="en-US" dirty="0"/>
              <a:t>传输数据长度小于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seL4_FastMessageRegisters</a:t>
            </a:r>
            <a:r>
              <a:rPr lang="zh-CN" altLang="en-US" b="0" i="0" dirty="0">
                <a:solidFill>
                  <a:srgbClr val="C7254E"/>
                </a:solidFill>
                <a:effectLst/>
                <a:latin typeface="Menlo"/>
              </a:rPr>
              <a:t>。</a:t>
            </a:r>
            <a:endParaRPr lang="en-US" altLang="zh-CN" b="0" i="0" dirty="0">
              <a:solidFill>
                <a:srgbClr val="C7254E"/>
              </a:solidFill>
              <a:effectLst/>
              <a:latin typeface="Menlo"/>
            </a:endParaRPr>
          </a:p>
          <a:p>
            <a:pPr lvl="1"/>
            <a:r>
              <a:rPr lang="zh-CN" altLang="en-US" dirty="0"/>
              <a:t>进程必须有合法的地址空间（禁止缺页异常）。</a:t>
            </a:r>
            <a:endParaRPr lang="en-US" altLang="zh-CN" dirty="0"/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Capability</a:t>
            </a:r>
            <a:r>
              <a:rPr lang="zh-CN" altLang="en-US" dirty="0"/>
              <a:t>的传输。</a:t>
            </a:r>
            <a:endParaRPr lang="en-US" altLang="zh-CN" dirty="0"/>
          </a:p>
          <a:p>
            <a:pPr lvl="1"/>
            <a:r>
              <a:rPr lang="zh-CN" altLang="en-US" dirty="0"/>
              <a:t>没有比阻塞在</a:t>
            </a:r>
            <a:r>
              <a:rPr lang="en-US" altLang="zh-CN" dirty="0"/>
              <a:t>IPC</a:t>
            </a:r>
            <a:r>
              <a:rPr lang="zh-CN" altLang="en-US" dirty="0"/>
              <a:t>上的更高优先级的线程。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67A811-4ABE-48AD-9E7D-D377531F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964" y="4285838"/>
            <a:ext cx="4438763" cy="23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2685600"/>
            <a:ext cx="4185125" cy="33408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Syscall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seL4_Signal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seL4_Wait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seL4_Poll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961D3-6457-47C7-91A3-6A490542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1296" y="2685600"/>
            <a:ext cx="4185124" cy="3355763"/>
          </a:xfrm>
        </p:spPr>
        <p:txBody>
          <a:bodyPr/>
          <a:lstStyle/>
          <a:p>
            <a:r>
              <a:rPr lang="en-US" altLang="zh-CN" dirty="0"/>
              <a:t>Usage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通过共享缓冲区来同步消息传输。</a:t>
            </a:r>
            <a:endParaRPr lang="en-US" altLang="zh-CN" dirty="0"/>
          </a:p>
          <a:p>
            <a:pPr lvl="1"/>
            <a:r>
              <a:rPr lang="zh-CN" altLang="en-US" dirty="0"/>
              <a:t>传递中断消息</a:t>
            </a:r>
            <a:endParaRPr lang="en-US" altLang="zh-CN" dirty="0"/>
          </a:p>
          <a:p>
            <a:pPr lvl="2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</a:t>
            </a:r>
            <a:r>
              <a:rPr lang="en-US" altLang="zh-CN" b="0" i="0" dirty="0">
                <a:solidFill>
                  <a:srgbClr val="C7254E"/>
                </a:solidFill>
                <a:effectLst/>
                <a:latin typeface="Menlo"/>
              </a:rPr>
              <a:t>seL4_IRQHandler_SetNotification</a:t>
            </a:r>
            <a:r>
              <a:rPr lang="zh-CN" altLang="en-US" sz="1600" dirty="0"/>
              <a:t>系统调用将中断事件与一个</a:t>
            </a:r>
            <a:r>
              <a:rPr lang="en-US" altLang="zh-CN" sz="1600" dirty="0"/>
              <a:t>Notification</a:t>
            </a:r>
            <a:r>
              <a:rPr lang="zh-CN" altLang="en-US" sz="1600" dirty="0"/>
              <a:t>对象绑定。中断处理线程监听这个</a:t>
            </a:r>
            <a:r>
              <a:rPr lang="en-US" altLang="zh-CN" sz="1600" dirty="0"/>
              <a:t>Notification</a:t>
            </a:r>
            <a:r>
              <a:rPr lang="zh-CN" altLang="en-US" sz="1600" dirty="0"/>
              <a:t>即可。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10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一些设想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1332588"/>
            <a:ext cx="4185125" cy="4693812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Why Rust</a:t>
            </a:r>
            <a:r>
              <a:rPr lang="zh-CN" altLang="en-US" dirty="0"/>
              <a:t>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更健全的类型系统和内存模型，更易于形式化建模。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更完善的包管理机制和丰富的第三方库。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更强大的抽象能力，更容易实现高内聚低耦合。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对异步有语言层面的支持。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Notification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的彻底异步化。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当前的</a:t>
            </a:r>
            <a:r>
              <a:rPr lang="en-US" altLang="zh-CN" dirty="0"/>
              <a:t>Notification</a:t>
            </a:r>
            <a:r>
              <a:rPr lang="zh-CN" altLang="en-US" dirty="0"/>
              <a:t>在事件处理线程中仍然是同步处理，会阻塞整个线程的执行，要实现真正的异步，需要强迫使用多线程。</a:t>
            </a:r>
            <a:endParaRPr lang="en-US" altLang="zh-CN" dirty="0"/>
          </a:p>
          <a:p>
            <a:pPr lvl="1"/>
            <a:r>
              <a:rPr lang="zh-CN" altLang="en-US" dirty="0"/>
              <a:t>希望</a:t>
            </a:r>
            <a:r>
              <a:rPr lang="zh-CN" altLang="en-US" sz="1600" dirty="0"/>
              <a:t>在用户态支持异步协程的阻塞形式，并由内核对异步协程的唤醒进行支持。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26AFD-E731-452E-B4D1-FA11E151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4094" y="2275788"/>
            <a:ext cx="4185124" cy="388077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结合用户态中断提升</a:t>
            </a:r>
            <a:r>
              <a:rPr lang="en-US" altLang="zh-CN" dirty="0"/>
              <a:t>Notification</a:t>
            </a:r>
            <a:r>
              <a:rPr lang="zh-CN" altLang="en-US" dirty="0"/>
              <a:t>效率。</a:t>
            </a:r>
            <a:endParaRPr lang="en-US" altLang="zh-CN" dirty="0"/>
          </a:p>
          <a:p>
            <a:pPr lvl="1"/>
            <a:r>
              <a:rPr lang="zh-CN" altLang="en-US" dirty="0"/>
              <a:t>当前的</a:t>
            </a:r>
            <a:r>
              <a:rPr lang="en-US" altLang="zh-CN" dirty="0"/>
              <a:t>Notification</a:t>
            </a:r>
            <a:r>
              <a:rPr lang="zh-CN" altLang="en-US" dirty="0"/>
              <a:t>仍然需要内核态进行转发。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wait</a:t>
            </a:r>
            <a:r>
              <a:rPr lang="zh-CN" altLang="en-US" dirty="0"/>
              <a:t>调用会阻塞线程，因此</a:t>
            </a:r>
            <a:r>
              <a:rPr lang="en-US" altLang="zh-CN" dirty="0"/>
              <a:t>Signal</a:t>
            </a:r>
            <a:r>
              <a:rPr lang="zh-CN" altLang="en-US" dirty="0"/>
              <a:t>之后还可能牵涉到线程上下文的切换和页表的切换。</a:t>
            </a:r>
            <a:endParaRPr lang="en-US" altLang="zh-CN" dirty="0"/>
          </a:p>
          <a:p>
            <a:pPr lvl="1"/>
            <a:r>
              <a:rPr lang="zh-CN" altLang="en-US" dirty="0"/>
              <a:t>用户态中断允许同时在核上的两个线程直接进行消息通知，不通过内核转发。</a:t>
            </a:r>
            <a:endParaRPr lang="en-US" altLang="zh-CN" dirty="0"/>
          </a:p>
          <a:p>
            <a:pPr lvl="1"/>
            <a:r>
              <a:rPr lang="zh-CN" altLang="en-US" dirty="0"/>
              <a:t>由于</a:t>
            </a:r>
            <a:r>
              <a:rPr lang="en-US" altLang="zh-CN" dirty="0"/>
              <a:t>Notification</a:t>
            </a:r>
            <a:r>
              <a:rPr lang="zh-CN" altLang="en-US" dirty="0"/>
              <a:t>的彻底异步化，</a:t>
            </a:r>
            <a:r>
              <a:rPr lang="en-US" altLang="zh-CN" dirty="0"/>
              <a:t>wait</a:t>
            </a:r>
            <a:r>
              <a:rPr lang="zh-CN" altLang="en-US" dirty="0"/>
              <a:t>之后不会阻塞整个线程，事件处理线程和通知线程可以是并行的状态，因此很少涉及线程上下文切换和页表切换。</a:t>
            </a:r>
          </a:p>
        </p:txBody>
      </p:sp>
    </p:spTree>
    <p:extLst>
      <p:ext uri="{BB962C8B-B14F-4D97-AF65-F5344CB8AC3E}">
        <p14:creationId xmlns:p14="http://schemas.microsoft.com/office/powerpoint/2010/main" val="124598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>
          <a:xfrm>
            <a:off x="845302" y="3272157"/>
            <a:ext cx="8598907" cy="1826581"/>
          </a:xfrm>
        </p:spPr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 for Listening</a:t>
            </a:r>
            <a:r>
              <a:rPr lang="en-US" altLang="zh-CN" dirty="0"/>
              <a:t>.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2B78F21-CC6E-465F-9F38-17F603C84A55}"/>
              </a:ext>
            </a:extLst>
          </p:cNvPr>
          <p:cNvSpPr txBox="1">
            <a:spLocks/>
          </p:cNvSpPr>
          <p:nvPr/>
        </p:nvSpPr>
        <p:spPr>
          <a:xfrm>
            <a:off x="927503" y="1217965"/>
            <a:ext cx="8516706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参考资料</a:t>
            </a:r>
          </a:p>
          <a:p>
            <a:pPr lvl="1"/>
            <a:r>
              <a:rPr lang="en-US" altLang="zh-CN" dirty="0">
                <a:hlinkClick r:id="rId2"/>
              </a:rPr>
              <a:t>On micro-kernel construction | Proceedings of the fifteenth ACM symposium on Operating systems principles</a:t>
            </a:r>
            <a:endParaRPr lang="zh-CN" altLang="en-US" dirty="0"/>
          </a:p>
          <a:p>
            <a:pPr lvl="1"/>
            <a:r>
              <a:rPr lang="en-US" altLang="zh-CN" dirty="0">
                <a:hlinkClick r:id="rId3"/>
              </a:rPr>
              <a:t>Capabilities | seL4 docs</a:t>
            </a:r>
            <a:endParaRPr lang="zh-CN" altLang="en-US" dirty="0"/>
          </a:p>
          <a:p>
            <a:pPr lvl="1"/>
            <a:r>
              <a:rPr lang="en-US" altLang="zh-CN" dirty="0">
                <a:hlinkClick r:id="rId4"/>
              </a:rPr>
              <a:t>About Root Task in seL4 - seL4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>
                <a:hlinkClick r:id="rId5"/>
              </a:rPr>
              <a:t>Comprehensive formal verification of an OS microkernel | ACM Transactions on Computer Systems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854457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2012-08-29T22:50:00+00:00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492287</Value>
    </PublishStatusLookup>
    <APAuthor xmlns="905c3888-6285-45d0-bd76-60a9ac2d738c">
      <UserInfo>
        <DisplayName>REDMOND\kristaa</DisplayName>
        <AccountId>136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TP103418064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91B05-EE62-488D-A77F-C7BE0D6F624B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3.xml><?xml version="1.0" encoding="utf-8"?>
<ds:datastoreItem xmlns:ds="http://schemas.openxmlformats.org/officeDocument/2006/customXml" ds:itemID="{334E08B1-BE9D-4272-AF55-F1E8F8FDD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391</TotalTime>
  <Words>1582</Words>
  <Application>Microsoft Office PowerPoint</Application>
  <PresentationFormat>宽屏</PresentationFormat>
  <Paragraphs>155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??</vt:lpstr>
      <vt:lpstr>Menlo</vt:lpstr>
      <vt:lpstr>Microsoft YaHei UI</vt:lpstr>
      <vt:lpstr>等线</vt:lpstr>
      <vt:lpstr>Consolas</vt:lpstr>
      <vt:lpstr>Trebuchet MS</vt:lpstr>
      <vt:lpstr>Wingdings 3</vt:lpstr>
      <vt:lpstr>平面</vt:lpstr>
      <vt:lpstr>seL4 Overview</vt:lpstr>
      <vt:lpstr>摘要</vt:lpstr>
      <vt:lpstr>Microkernel</vt:lpstr>
      <vt:lpstr>Capability</vt:lpstr>
      <vt:lpstr>Untyped</vt:lpstr>
      <vt:lpstr>IPC</vt:lpstr>
      <vt:lpstr>Notification</vt:lpstr>
      <vt:lpstr>一些设想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seL4 Overview</dc:title>
  <dc:creator>东海</dc:creator>
  <cp:lastModifiedBy>东海</cp:lastModifiedBy>
  <cp:revision>25</cp:revision>
  <dcterms:created xsi:type="dcterms:W3CDTF">2023-04-20T03:18:29Z</dcterms:created>
  <dcterms:modified xsi:type="dcterms:W3CDTF">2023-04-23T02:05:18Z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