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3814" autoAdjust="0"/>
  </p:normalViewPr>
  <p:slideViewPr>
    <p:cSldViewPr snapToGrid="0">
      <p:cViewPr varScale="1">
        <p:scale>
          <a:sx n="99" d="100"/>
          <a:sy n="99" d="100"/>
        </p:scale>
        <p:origin x="2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7C7B8-CAB1-5470-B84F-DC6DB79DE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208B3D-A6AF-35DD-9217-2DA20E29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8F37E-3B61-A620-F93C-A11B6208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06BC4-3538-72FC-531F-CCBE25FC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C81C-320F-3EC7-3D9A-B2B89AED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4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0BCA3-B608-F4CE-1DF5-86FF240B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6D9B8-6A5F-1E19-431C-465D4BFEF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CBBF5-6C5A-C028-B8B7-A02D7C10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885BD-B61A-FACF-B578-B8B7E99A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2B670-44DD-CD18-3036-17BCA6E8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1975A0-995D-622F-1CDD-3324CF240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7A035-E2E9-E90E-3392-267BBBE3B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7824-4C7C-4DAE-F9A2-87F6F437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B7943-CD81-CCE8-CF1F-30C2151E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C4264-49EF-0CE5-B620-87B74025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86AEE-3D57-FDEB-6CDE-41530961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E8125-0E1B-2920-BBF2-E44DC6EB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F903-3D86-D2F5-39B3-32E8CA05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6CA94-55A3-3C50-0FE6-A31B6BBA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98E5E-132E-089D-785B-C2D34A8C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8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FBF0-CB79-AFE1-60CB-D43B2E88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6A966-0739-D239-7826-54F4ECCAD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BCC47-2E7A-EED0-FADD-52D6F4D5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B524A-3A23-F69C-2772-6E015867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6B46D-0DD2-40EA-D921-F733845E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22724-C1AB-E87E-4F82-04E48788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FA22-749A-67D9-BF52-52609ACF5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21A23-40E4-011C-92B5-2CEA0D4E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6A3F1-31E2-78B1-0C3A-22641DA1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C2C8E-00D4-B64B-B913-C3393BBC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875EA5-F048-FA2B-A554-D51BA45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7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888F2-4845-2E27-B1D2-0BE726D3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33215-3F51-3D31-D2CE-163B9CDF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E74700-6653-1CF7-391B-EF318E6A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2A06A-0764-739E-CDBF-03F652470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67981-F348-A0FC-982D-054CDA940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81C8A-F27A-9C15-5559-325AC235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1A0125-CE73-06C9-0193-44E34532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C75F04-B5C0-0754-6C95-87D7464D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2206E-A1F4-CE60-AB1A-A272EFF7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53AD0A-43E6-CDB6-C187-35C5F536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53945-EE60-E85D-A5D4-3A1C2445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54E2EB-9391-EC8B-0BDD-D9B35D16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9D695-4CCF-26D3-0D40-0B6A1BF5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8859E6-D1B7-D59A-8D05-58BE246E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01B88-1DF0-45BC-7581-A63B89E2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3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5FABE-8685-E36C-1BFC-781F5061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94368-DEBF-10C1-C13B-72D3F58C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B0E33D-AF7C-814B-AE8C-CFC93882A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B050A-11CF-8E11-9906-9A50B731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9887F-145E-C7E9-EE7E-3B7AEF52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9A2AE-1E0F-C485-BF25-84452B3D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2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307F1-BECD-BE78-8A76-AF719981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6A88D2-D74E-D55B-C913-E0807D130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5A7C12-3946-C815-C94F-A602C6F4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4FAE91-82F6-B99D-5C42-5E036E7F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E2D49-7A2D-5EF1-53B8-4572E01C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E49F4-DE50-D163-A22A-4D89D73A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5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145BE-5443-C036-2B2B-F359A025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8FB67-051F-63A0-7FC9-8A0FA2B2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7B6F9-5282-BB12-03A7-97447112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CDF5A-A46B-4846-BBA1-D5CE5379D2C2}" type="datetimeFigureOut">
              <a:rPr lang="zh-CN" altLang="en-US" smtClean="0"/>
              <a:t>2024/6/1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C2903-BE55-DABA-842F-918FF567F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0E123-E808-0F41-C58C-B9BDA2E56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F5C4A-E364-4877-B4F4-59DBC2190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4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63F5-493E-A035-E813-B1F1EA0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搜索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4906BD-DC0B-84A3-1588-069A17F5B844}"/>
              </a:ext>
            </a:extLst>
          </p:cNvPr>
          <p:cNvSpPr txBox="1"/>
          <p:nvPr/>
        </p:nvSpPr>
        <p:spPr>
          <a:xfrm>
            <a:off x="881742" y="17620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highlight>
                  <a:srgbClr val="FFFFFF"/>
                </a:highlight>
                <a:latin typeface="Helvetica Neue"/>
              </a:rPr>
              <a:t>在网格中计算出这样的三角形的数目：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Helvetica Neue"/>
              </a:rPr>
              <a:t>三个顶点</a:t>
            </a:r>
            <a:r>
              <a:rPr lang="zh-CN" altLang="en-US" b="1" i="0" dirty="0">
                <a:effectLst/>
                <a:highlight>
                  <a:srgbClr val="FFFFFF"/>
                </a:highlight>
                <a:latin typeface="Helvetica Neue"/>
              </a:rPr>
              <a:t>都不在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Helvetica Neue"/>
              </a:rPr>
              <a:t>特殊点上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highlight>
                  <a:srgbClr val="FFFFFF"/>
                </a:highlight>
                <a:latin typeface="Helvetica Neue"/>
              </a:rPr>
              <a:t>没有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Helvetica Neue"/>
              </a:rPr>
              <a:t>边穿过特殊点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Helvetica Neue"/>
              </a:rPr>
              <a:t>所有边</a:t>
            </a:r>
            <a:r>
              <a:rPr lang="zh-CN" altLang="en-US" b="1" i="0" dirty="0">
                <a:effectLst/>
                <a:highlight>
                  <a:srgbClr val="FFFFFF"/>
                </a:highlight>
                <a:latin typeface="Helvetica Neue"/>
              </a:rPr>
              <a:t>只能有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Helvetica Neue"/>
              </a:rPr>
              <a:t>垂直，水平和对角线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Helvetica Neue"/>
              </a:rPr>
              <a:t>45°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Helvetica Neue"/>
              </a:rPr>
              <a:t>三个走向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2A1AABE-E8CE-112E-6DDF-FAE1423F19F7}"/>
              </a:ext>
            </a:extLst>
          </p:cNvPr>
          <p:cNvSpPr/>
          <p:nvPr/>
        </p:nvSpPr>
        <p:spPr>
          <a:xfrm>
            <a:off x="5883728" y="2781300"/>
            <a:ext cx="821871" cy="125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EB434C-82FA-45B8-B1BB-57C50629D0C4}"/>
              </a:ext>
            </a:extLst>
          </p:cNvPr>
          <p:cNvSpPr txBox="1"/>
          <p:nvPr/>
        </p:nvSpPr>
        <p:spPr>
          <a:xfrm>
            <a:off x="6807199" y="26595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Helvetica Neue"/>
              </a:rPr>
              <a:t>直角边为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Helvetica Neue"/>
              </a:rPr>
              <a:t>k*45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Helvetica Neue"/>
              </a:rPr>
              <a:t>度的等腰直角三角形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AD518EE-CE28-74C2-1969-D4689E5DE9A5}"/>
              </a:ext>
            </a:extLst>
          </p:cNvPr>
          <p:cNvSpPr/>
          <p:nvPr/>
        </p:nvSpPr>
        <p:spPr>
          <a:xfrm>
            <a:off x="8150578" y="3192564"/>
            <a:ext cx="158044" cy="7337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566C5049-C809-1397-7B1E-27A1AEA4EF65}"/>
              </a:ext>
            </a:extLst>
          </p:cNvPr>
          <p:cNvSpPr/>
          <p:nvPr/>
        </p:nvSpPr>
        <p:spPr>
          <a:xfrm>
            <a:off x="9911395" y="4339353"/>
            <a:ext cx="857956" cy="807155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3EC6AA61-22C6-95D7-4137-29B8C2CA2DCC}"/>
              </a:ext>
            </a:extLst>
          </p:cNvPr>
          <p:cNvSpPr/>
          <p:nvPr/>
        </p:nvSpPr>
        <p:spPr>
          <a:xfrm rot="5400000">
            <a:off x="9911395" y="5315841"/>
            <a:ext cx="857956" cy="807155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100CDE52-0181-7708-5B51-FF63DCBF3A01}"/>
              </a:ext>
            </a:extLst>
          </p:cNvPr>
          <p:cNvSpPr/>
          <p:nvPr/>
        </p:nvSpPr>
        <p:spPr>
          <a:xfrm rot="10800000">
            <a:off x="8923617" y="5290440"/>
            <a:ext cx="857956" cy="807155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1CF3D086-8FD1-0378-780D-5FB3A90A33E9}"/>
              </a:ext>
            </a:extLst>
          </p:cNvPr>
          <p:cNvSpPr/>
          <p:nvPr/>
        </p:nvSpPr>
        <p:spPr>
          <a:xfrm rot="16200000">
            <a:off x="8947607" y="4339352"/>
            <a:ext cx="857956" cy="807155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B86D39-CAFE-D23E-EA8A-774DE67EC6D0}"/>
              </a:ext>
            </a:extLst>
          </p:cNvPr>
          <p:cNvSpPr/>
          <p:nvPr/>
        </p:nvSpPr>
        <p:spPr>
          <a:xfrm>
            <a:off x="9754058" y="5126743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F8BC85-030E-F050-78C5-D95B682927C0}"/>
              </a:ext>
            </a:extLst>
          </p:cNvPr>
          <p:cNvSpPr/>
          <p:nvPr/>
        </p:nvSpPr>
        <p:spPr>
          <a:xfrm>
            <a:off x="9913209" y="5257975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013E23-BCF1-4D62-86E2-10B095354AEC}"/>
              </a:ext>
            </a:extLst>
          </p:cNvPr>
          <p:cNvSpPr/>
          <p:nvPr/>
        </p:nvSpPr>
        <p:spPr>
          <a:xfrm>
            <a:off x="9754058" y="5270676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B6B2FC4-4A95-A3DA-C38A-4AC04082E477}"/>
              </a:ext>
            </a:extLst>
          </p:cNvPr>
          <p:cNvSpPr/>
          <p:nvPr/>
        </p:nvSpPr>
        <p:spPr>
          <a:xfrm>
            <a:off x="9896176" y="5120701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>
            <a:extLst>
              <a:ext uri="{FF2B5EF4-FFF2-40B4-BE49-F238E27FC236}">
                <a16:creationId xmlns:a16="http://schemas.microsoft.com/office/drawing/2014/main" id="{89CD4196-C9FE-E173-4685-DBFF0979928B}"/>
              </a:ext>
            </a:extLst>
          </p:cNvPr>
          <p:cNvSpPr/>
          <p:nvPr/>
        </p:nvSpPr>
        <p:spPr>
          <a:xfrm rot="2811415">
            <a:off x="7198429" y="4713502"/>
            <a:ext cx="1255115" cy="1180797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9895BDE4-74A1-D2B9-AFA2-AFD99720BB78}"/>
              </a:ext>
            </a:extLst>
          </p:cNvPr>
          <p:cNvSpPr/>
          <p:nvPr/>
        </p:nvSpPr>
        <p:spPr>
          <a:xfrm rot="8211415">
            <a:off x="6156115" y="5690355"/>
            <a:ext cx="1255115" cy="118079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D7E3BD58-4260-2B89-3FB3-710CF4654B5B}"/>
              </a:ext>
            </a:extLst>
          </p:cNvPr>
          <p:cNvSpPr/>
          <p:nvPr/>
        </p:nvSpPr>
        <p:spPr>
          <a:xfrm rot="13611415">
            <a:off x="5195080" y="4610579"/>
            <a:ext cx="1255115" cy="1180797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249B9D82-9DFC-5826-9E39-0DA3724497B2}"/>
              </a:ext>
            </a:extLst>
          </p:cNvPr>
          <p:cNvSpPr/>
          <p:nvPr/>
        </p:nvSpPr>
        <p:spPr>
          <a:xfrm rot="19011415">
            <a:off x="6234282" y="3684744"/>
            <a:ext cx="1255115" cy="1180798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39B274D-8102-0A05-4DB3-44689975C068}"/>
              </a:ext>
            </a:extLst>
          </p:cNvPr>
          <p:cNvSpPr/>
          <p:nvPr/>
        </p:nvSpPr>
        <p:spPr>
          <a:xfrm rot="2811415">
            <a:off x="6783039" y="5074867"/>
            <a:ext cx="76379" cy="949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9929BD-8C71-789E-BA05-730731E9CA60}"/>
              </a:ext>
            </a:extLst>
          </p:cNvPr>
          <p:cNvSpPr/>
          <p:nvPr/>
        </p:nvSpPr>
        <p:spPr>
          <a:xfrm rot="2811415">
            <a:off x="6802166" y="5376024"/>
            <a:ext cx="76379" cy="949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327232-C109-6E66-8C64-98FE4467852D}"/>
              </a:ext>
            </a:extLst>
          </p:cNvPr>
          <p:cNvSpPr/>
          <p:nvPr/>
        </p:nvSpPr>
        <p:spPr>
          <a:xfrm rot="2811415">
            <a:off x="6629398" y="5218854"/>
            <a:ext cx="76379" cy="949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B0D26DB-6B05-5F90-CE38-A8AEDED08F24}"/>
              </a:ext>
            </a:extLst>
          </p:cNvPr>
          <p:cNvSpPr/>
          <p:nvPr/>
        </p:nvSpPr>
        <p:spPr>
          <a:xfrm rot="2811415">
            <a:off x="6931700" y="5220518"/>
            <a:ext cx="76379" cy="949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B0A7E1-381C-200D-B223-59E74E39F5C1}"/>
              </a:ext>
            </a:extLst>
          </p:cNvPr>
          <p:cNvSpPr txBox="1"/>
          <p:nvPr/>
        </p:nvSpPr>
        <p:spPr>
          <a:xfrm>
            <a:off x="5588453" y="6356633"/>
            <a:ext cx="645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FF"/>
                </a:highlight>
                <a:latin typeface="Helvetica Neue"/>
              </a:rPr>
              <a:t>直角边边长为</a:t>
            </a:r>
            <a:r>
              <a:rPr lang="en-US" altLang="zh-CN" dirty="0">
                <a:highlight>
                  <a:srgbClr val="FFFFFF"/>
                </a:highlight>
                <a:latin typeface="Helvetica Neue"/>
              </a:rPr>
              <a:t>K*sqrt</a:t>
            </a:r>
            <a:r>
              <a:rPr lang="zh-CN" altLang="en-US" dirty="0">
                <a:highlight>
                  <a:srgbClr val="FFFFFF"/>
                </a:highlight>
                <a:latin typeface="Helvetica Neue"/>
              </a:rPr>
              <a:t>（</a:t>
            </a:r>
            <a:r>
              <a:rPr lang="en-US" altLang="zh-CN" dirty="0">
                <a:highlight>
                  <a:srgbClr val="FFFFFF"/>
                </a:highlight>
                <a:latin typeface="Helvetica Neue"/>
              </a:rPr>
              <a:t>2</a:t>
            </a:r>
            <a:r>
              <a:rPr lang="zh-CN" altLang="en-US" dirty="0">
                <a:highlight>
                  <a:srgbClr val="FFFFFF"/>
                </a:highlight>
                <a:latin typeface="Helvetica Neue"/>
              </a:rPr>
              <a:t>）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373DB0-0F01-0918-2AF0-4D3024380B3E}"/>
              </a:ext>
            </a:extLst>
          </p:cNvPr>
          <p:cNvSpPr txBox="1"/>
          <p:nvPr/>
        </p:nvSpPr>
        <p:spPr>
          <a:xfrm>
            <a:off x="9148301" y="6317511"/>
            <a:ext cx="645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FF"/>
                </a:highlight>
                <a:latin typeface="Helvetica Neue"/>
              </a:rPr>
              <a:t>直角边边长为</a:t>
            </a:r>
            <a:r>
              <a:rPr lang="en-US" altLang="zh-CN" dirty="0">
                <a:highlight>
                  <a:srgbClr val="FFFFFF"/>
                </a:highlight>
                <a:latin typeface="Helvetica Neue"/>
              </a:rPr>
              <a:t>K*1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D8E4D2-8BF0-FBAE-FD5C-DBF68201078F}"/>
              </a:ext>
            </a:extLst>
          </p:cNvPr>
          <p:cNvSpPr txBox="1"/>
          <p:nvPr/>
        </p:nvSpPr>
        <p:spPr>
          <a:xfrm>
            <a:off x="747032" y="3905247"/>
            <a:ext cx="6452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以一个点作为直角顶点的三角形不超过</a:t>
            </a:r>
            <a:endParaRPr lang="en-US" altLang="zh-CN" dirty="0"/>
          </a:p>
          <a:p>
            <a:r>
              <a:rPr lang="en-US" altLang="zh-CN" dirty="0"/>
              <a:t>8*max(</a:t>
            </a:r>
            <a:r>
              <a:rPr lang="en-US" altLang="zh-CN" dirty="0" err="1"/>
              <a:t>n,m</a:t>
            </a:r>
            <a:r>
              <a:rPr lang="en-US" altLang="zh-CN" dirty="0"/>
              <a:t>) </a:t>
            </a:r>
            <a:r>
              <a:rPr lang="zh-CN" altLang="en-US" dirty="0"/>
              <a:t>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F2D725-4B32-82BC-3308-AAA968D713FF}"/>
              </a:ext>
            </a:extLst>
          </p:cNvPr>
          <p:cNvSpPr txBox="1"/>
          <p:nvPr/>
        </p:nvSpPr>
        <p:spPr>
          <a:xfrm>
            <a:off x="658893" y="5073087"/>
            <a:ext cx="6452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以任意点作为直角顶点的三角形不超过</a:t>
            </a:r>
            <a:endParaRPr lang="en-US" altLang="zh-CN" dirty="0"/>
          </a:p>
          <a:p>
            <a:r>
              <a:rPr lang="en-US" altLang="zh-CN" dirty="0"/>
              <a:t>8*max(</a:t>
            </a:r>
            <a:r>
              <a:rPr lang="en-US" altLang="zh-CN" dirty="0" err="1"/>
              <a:t>n,m</a:t>
            </a:r>
            <a:r>
              <a:rPr lang="en-US" altLang="zh-CN" dirty="0"/>
              <a:t>) *n*m</a:t>
            </a:r>
            <a:r>
              <a:rPr lang="zh-CN" altLang="en-US" dirty="0"/>
              <a:t>个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0AD9B6-A18A-0483-94BA-ADFE2B96BDBF}"/>
              </a:ext>
            </a:extLst>
          </p:cNvPr>
          <p:cNvSpPr txBox="1"/>
          <p:nvPr/>
        </p:nvSpPr>
        <p:spPr>
          <a:xfrm>
            <a:off x="578152" y="6120259"/>
            <a:ext cx="645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只要以</a:t>
            </a:r>
            <a:r>
              <a:rPr lang="en-US" altLang="zh-CN" dirty="0"/>
              <a:t>O</a:t>
            </a:r>
            <a:r>
              <a:rPr lang="zh-CN" altLang="en-US" dirty="0"/>
              <a:t>（三角形个数）的复杂度搜，就是对的</a:t>
            </a:r>
          </a:p>
        </p:txBody>
      </p:sp>
    </p:spTree>
    <p:extLst>
      <p:ext uri="{BB962C8B-B14F-4D97-AF65-F5344CB8AC3E}">
        <p14:creationId xmlns:p14="http://schemas.microsoft.com/office/powerpoint/2010/main" val="248272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63F5-493E-A035-E813-B1F1EA0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搜索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F4A569-03C2-C747-165C-528CA188294E}"/>
              </a:ext>
            </a:extLst>
          </p:cNvPr>
          <p:cNvSpPr txBox="1"/>
          <p:nvPr/>
        </p:nvSpPr>
        <p:spPr>
          <a:xfrm>
            <a:off x="941614" y="1875749"/>
            <a:ext cx="720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预处理，每个顶点向各个方向最长可以延伸到哪，不经过特殊点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3674644-BFC8-6EB0-28E0-1E099CBC2445}"/>
              </a:ext>
            </a:extLst>
          </p:cNvPr>
          <p:cNvCxnSpPr>
            <a:cxnSpLocks/>
          </p:cNvCxnSpPr>
          <p:nvPr/>
        </p:nvCxnSpPr>
        <p:spPr>
          <a:xfrm flipV="1">
            <a:off x="9655629" y="955124"/>
            <a:ext cx="0" cy="1289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2E9A3D-39BC-3E84-51C2-EE3602F70EC9}"/>
              </a:ext>
            </a:extLst>
          </p:cNvPr>
          <p:cNvCxnSpPr/>
          <p:nvPr/>
        </p:nvCxnSpPr>
        <p:spPr>
          <a:xfrm flipV="1">
            <a:off x="9808029" y="1262743"/>
            <a:ext cx="849085" cy="1061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E0060DB-1B3A-D1AC-8754-665410B9CBD5}"/>
              </a:ext>
            </a:extLst>
          </p:cNvPr>
          <p:cNvCxnSpPr/>
          <p:nvPr/>
        </p:nvCxnSpPr>
        <p:spPr>
          <a:xfrm flipV="1">
            <a:off x="9878786" y="2405743"/>
            <a:ext cx="1333500" cy="43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52F61EB-8E37-64A7-44BE-D05E18AFF963}"/>
              </a:ext>
            </a:extLst>
          </p:cNvPr>
          <p:cNvCxnSpPr/>
          <p:nvPr/>
        </p:nvCxnSpPr>
        <p:spPr>
          <a:xfrm>
            <a:off x="9862459" y="2699657"/>
            <a:ext cx="947057" cy="99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938072A-2D39-6911-4E50-B5CB790771A6}"/>
              </a:ext>
            </a:extLst>
          </p:cNvPr>
          <p:cNvCxnSpPr/>
          <p:nvPr/>
        </p:nvCxnSpPr>
        <p:spPr>
          <a:xfrm>
            <a:off x="9655629" y="2754086"/>
            <a:ext cx="0" cy="1202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210720A-183B-96C0-7838-3899E9B219B5}"/>
              </a:ext>
            </a:extLst>
          </p:cNvPr>
          <p:cNvCxnSpPr/>
          <p:nvPr/>
        </p:nvCxnSpPr>
        <p:spPr>
          <a:xfrm flipH="1">
            <a:off x="8572500" y="2699657"/>
            <a:ext cx="876300" cy="936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2D8F68B-7336-2F92-93FA-36A161260A42}"/>
              </a:ext>
            </a:extLst>
          </p:cNvPr>
          <p:cNvCxnSpPr/>
          <p:nvPr/>
        </p:nvCxnSpPr>
        <p:spPr>
          <a:xfrm flipH="1">
            <a:off x="8218714" y="2449286"/>
            <a:ext cx="1230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9232C89-09AA-3521-D2DB-B219030EBC43}"/>
              </a:ext>
            </a:extLst>
          </p:cNvPr>
          <p:cNvCxnSpPr/>
          <p:nvPr/>
        </p:nvCxnSpPr>
        <p:spPr>
          <a:xfrm flipH="1" flipV="1">
            <a:off x="8534400" y="1338943"/>
            <a:ext cx="914400" cy="98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4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63F5-493E-A035-E813-B1F1EA0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搜索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F4A569-03C2-C747-165C-528CA188294E}"/>
              </a:ext>
            </a:extLst>
          </p:cNvPr>
          <p:cNvSpPr txBox="1"/>
          <p:nvPr/>
        </p:nvSpPr>
        <p:spPr>
          <a:xfrm>
            <a:off x="500092" y="1636245"/>
            <a:ext cx="720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遍历每一个非特殊点作为直角顶点，的每一类三角形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ED856F6-B48B-C87C-9B2C-0699DA765F8D}"/>
              </a:ext>
            </a:extLst>
          </p:cNvPr>
          <p:cNvGrpSpPr/>
          <p:nvPr/>
        </p:nvGrpSpPr>
        <p:grpSpPr>
          <a:xfrm>
            <a:off x="326889" y="3619062"/>
            <a:ext cx="1502530" cy="1255115"/>
            <a:chOff x="1148761" y="2582877"/>
            <a:chExt cx="1502530" cy="1255115"/>
          </a:xfrm>
        </p:grpSpPr>
        <p:sp>
          <p:nvSpPr>
            <p:cNvPr id="3" name="直角三角形 2">
              <a:extLst>
                <a:ext uri="{FF2B5EF4-FFF2-40B4-BE49-F238E27FC236}">
                  <a16:creationId xmlns:a16="http://schemas.microsoft.com/office/drawing/2014/main" id="{A2BDDE68-140A-6379-FC87-D5CCBBBA92F1}"/>
                </a:ext>
              </a:extLst>
            </p:cNvPr>
            <p:cNvSpPr/>
            <p:nvPr/>
          </p:nvSpPr>
          <p:spPr>
            <a:xfrm rot="2811415">
              <a:off x="1433335" y="2620036"/>
              <a:ext cx="1255115" cy="1180797"/>
            </a:xfrm>
            <a:prstGeom prst="rt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EF14522-C086-C916-9BA6-CD4D9825FD0E}"/>
                </a:ext>
              </a:extLst>
            </p:cNvPr>
            <p:cNvSpPr/>
            <p:nvPr/>
          </p:nvSpPr>
          <p:spPr>
            <a:xfrm>
              <a:off x="1148761" y="3109862"/>
              <a:ext cx="52210" cy="649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C0BD07AE-2345-DB42-7268-ABE704B17C5A}"/>
              </a:ext>
            </a:extLst>
          </p:cNvPr>
          <p:cNvSpPr/>
          <p:nvPr/>
        </p:nvSpPr>
        <p:spPr>
          <a:xfrm>
            <a:off x="2455187" y="4283494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7791C9-DBB1-8058-92D6-4CFD6203BC40}"/>
              </a:ext>
            </a:extLst>
          </p:cNvPr>
          <p:cNvCxnSpPr>
            <a:stCxn id="5" idx="0"/>
          </p:cNvCxnSpPr>
          <p:nvPr/>
        </p:nvCxnSpPr>
        <p:spPr>
          <a:xfrm flipV="1">
            <a:off x="2481292" y="3818861"/>
            <a:ext cx="397980" cy="46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A3FCE9-8E9F-0BEA-6A06-01BD78E90A4A}"/>
              </a:ext>
            </a:extLst>
          </p:cNvPr>
          <p:cNvCxnSpPr>
            <a:stCxn id="5" idx="4"/>
          </p:cNvCxnSpPr>
          <p:nvPr/>
        </p:nvCxnSpPr>
        <p:spPr>
          <a:xfrm>
            <a:off x="2481292" y="4348423"/>
            <a:ext cx="403422" cy="368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05D3FDE-1147-52AB-5783-CC5C358E7341}"/>
              </a:ext>
            </a:extLst>
          </p:cNvPr>
          <p:cNvSpPr txBox="1"/>
          <p:nvPr/>
        </p:nvSpPr>
        <p:spPr>
          <a:xfrm>
            <a:off x="1828800" y="3081681"/>
            <a:ext cx="2443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从直角顶点出发，</a:t>
            </a:r>
            <a:endParaRPr lang="en-US" altLang="zh-CN" dirty="0"/>
          </a:p>
          <a:p>
            <a:r>
              <a:rPr lang="zh-CN" altLang="en-US" dirty="0"/>
              <a:t>沿着二直角边走一步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62DCE4-103C-E6A3-7108-0A7D4765E86C}"/>
              </a:ext>
            </a:extLst>
          </p:cNvPr>
          <p:cNvSpPr/>
          <p:nvPr/>
        </p:nvSpPr>
        <p:spPr>
          <a:xfrm>
            <a:off x="4723749" y="4283494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6892B3-214B-076B-23A6-414F22F4C779}"/>
              </a:ext>
            </a:extLst>
          </p:cNvPr>
          <p:cNvCxnSpPr>
            <a:stCxn id="12" idx="0"/>
          </p:cNvCxnSpPr>
          <p:nvPr/>
        </p:nvCxnSpPr>
        <p:spPr>
          <a:xfrm flipV="1">
            <a:off x="4749854" y="3818861"/>
            <a:ext cx="397980" cy="46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044D5D-A3EB-9DB8-96B5-3058F768EE1C}"/>
              </a:ext>
            </a:extLst>
          </p:cNvPr>
          <p:cNvCxnSpPr>
            <a:stCxn id="12" idx="4"/>
          </p:cNvCxnSpPr>
          <p:nvPr/>
        </p:nvCxnSpPr>
        <p:spPr>
          <a:xfrm>
            <a:off x="4749854" y="4348423"/>
            <a:ext cx="403422" cy="368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96A671C-12E2-CF99-5B54-6EE5A0065901}"/>
              </a:ext>
            </a:extLst>
          </p:cNvPr>
          <p:cNvSpPr txBox="1"/>
          <p:nvPr/>
        </p:nvSpPr>
        <p:spPr>
          <a:xfrm>
            <a:off x="4200776" y="2830602"/>
            <a:ext cx="2755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查询预处理结果，</a:t>
            </a:r>
            <a:endParaRPr lang="en-US" altLang="zh-CN" dirty="0"/>
          </a:p>
          <a:p>
            <a:r>
              <a:rPr lang="zh-CN" altLang="en-US" dirty="0"/>
              <a:t>检测第一个锐角顶点能否延伸到第二个锐角顶点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A43B338-D2A4-639A-3E4B-A202C30890A3}"/>
              </a:ext>
            </a:extLst>
          </p:cNvPr>
          <p:cNvCxnSpPr>
            <a:cxnSpLocks/>
          </p:cNvCxnSpPr>
          <p:nvPr/>
        </p:nvCxnSpPr>
        <p:spPr>
          <a:xfrm>
            <a:off x="5147834" y="3853551"/>
            <a:ext cx="0" cy="1413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3404EF-C448-4CA5-C6BE-9B0A1A851431}"/>
              </a:ext>
            </a:extLst>
          </p:cNvPr>
          <p:cNvSpPr/>
          <p:nvPr/>
        </p:nvSpPr>
        <p:spPr>
          <a:xfrm>
            <a:off x="7291910" y="2776504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8F264CD-7642-F259-D9F9-B9A7AE53AE12}"/>
              </a:ext>
            </a:extLst>
          </p:cNvPr>
          <p:cNvCxnSpPr>
            <a:cxnSpLocks/>
            <a:stCxn id="29" idx="0"/>
            <a:endCxn id="34" idx="2"/>
          </p:cNvCxnSpPr>
          <p:nvPr/>
        </p:nvCxnSpPr>
        <p:spPr>
          <a:xfrm flipV="1">
            <a:off x="7318015" y="1962786"/>
            <a:ext cx="751022" cy="81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C3E1AF2-FFC6-2147-D9BA-A50E2C82382A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7318015" y="2841433"/>
            <a:ext cx="769856" cy="685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CBECCD0-FCFC-81C6-739D-5F739010DC00}"/>
              </a:ext>
            </a:extLst>
          </p:cNvPr>
          <p:cNvSpPr txBox="1"/>
          <p:nvPr/>
        </p:nvSpPr>
        <p:spPr>
          <a:xfrm>
            <a:off x="6847115" y="1316455"/>
            <a:ext cx="2443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沿着二直角边再走一步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3BCDDC4-2571-D0FF-E9A6-ED168886DC7B}"/>
              </a:ext>
            </a:extLst>
          </p:cNvPr>
          <p:cNvSpPr txBox="1"/>
          <p:nvPr/>
        </p:nvSpPr>
        <p:spPr>
          <a:xfrm>
            <a:off x="9219091" y="1065376"/>
            <a:ext cx="2755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查询预处理结果，</a:t>
            </a:r>
            <a:endParaRPr lang="en-US" altLang="zh-CN" dirty="0"/>
          </a:p>
          <a:p>
            <a:r>
              <a:rPr lang="zh-CN" altLang="en-US" dirty="0"/>
              <a:t>检测第一个锐角顶点能否延伸到第二个锐角顶点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6043C79-1CCA-DC41-47E9-4649975B9378}"/>
              </a:ext>
            </a:extLst>
          </p:cNvPr>
          <p:cNvSpPr/>
          <p:nvPr/>
        </p:nvSpPr>
        <p:spPr>
          <a:xfrm>
            <a:off x="9708539" y="2885570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4581989-C620-B0DF-5E0A-F952AA703EAF}"/>
              </a:ext>
            </a:extLst>
          </p:cNvPr>
          <p:cNvCxnSpPr>
            <a:cxnSpLocks/>
          </p:cNvCxnSpPr>
          <p:nvPr/>
        </p:nvCxnSpPr>
        <p:spPr>
          <a:xfrm flipV="1">
            <a:off x="9757114" y="2071852"/>
            <a:ext cx="751022" cy="81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718ABEB-F478-A95C-AD5C-309298169625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9734644" y="2950499"/>
            <a:ext cx="769856" cy="685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D4E33D-89A6-7F1A-E5D7-D1BDFFB4D3D4}"/>
              </a:ext>
            </a:extLst>
          </p:cNvPr>
          <p:cNvCxnSpPr/>
          <p:nvPr/>
        </p:nvCxnSpPr>
        <p:spPr>
          <a:xfrm>
            <a:off x="10504500" y="2094741"/>
            <a:ext cx="0" cy="823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26A399A-51CF-8480-4247-CF8E2DFA1641}"/>
              </a:ext>
            </a:extLst>
          </p:cNvPr>
          <p:cNvSpPr txBox="1"/>
          <p:nvPr/>
        </p:nvSpPr>
        <p:spPr>
          <a:xfrm>
            <a:off x="10356434" y="2756257"/>
            <a:ext cx="963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9E6A1E7-A4F8-8B6D-A10A-3243C1210F5A}"/>
              </a:ext>
            </a:extLst>
          </p:cNvPr>
          <p:cNvSpPr txBox="1"/>
          <p:nvPr/>
        </p:nvSpPr>
        <p:spPr>
          <a:xfrm>
            <a:off x="1485250" y="6037643"/>
            <a:ext cx="720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直到有一条直角边无法继续延伸（遇到特殊点）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35203B3-906E-F41C-FB13-459F2D6E12C2}"/>
              </a:ext>
            </a:extLst>
          </p:cNvPr>
          <p:cNvSpPr/>
          <p:nvPr/>
        </p:nvSpPr>
        <p:spPr>
          <a:xfrm>
            <a:off x="7120657" y="5439140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BD037F-2254-11AA-959F-B475F88932A5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7146762" y="4162144"/>
            <a:ext cx="1228967" cy="1276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76C15D-1BD1-8882-FC8A-E67899857356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146762" y="5504069"/>
            <a:ext cx="1228967" cy="116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0B0DDCB-57F3-EB77-94A5-498899318933}"/>
              </a:ext>
            </a:extLst>
          </p:cNvPr>
          <p:cNvCxnSpPr>
            <a:cxnSpLocks/>
          </p:cNvCxnSpPr>
          <p:nvPr/>
        </p:nvCxnSpPr>
        <p:spPr>
          <a:xfrm>
            <a:off x="10687569" y="4284951"/>
            <a:ext cx="0" cy="2464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138457F1-4E43-A048-81F7-FF3939E4FA8C}"/>
              </a:ext>
            </a:extLst>
          </p:cNvPr>
          <p:cNvSpPr/>
          <p:nvPr/>
        </p:nvSpPr>
        <p:spPr>
          <a:xfrm>
            <a:off x="9451564" y="5515741"/>
            <a:ext cx="52210" cy="6492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799AA4F-3BD1-E17E-92D8-E91B46D1428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9477669" y="4238745"/>
            <a:ext cx="1228967" cy="1276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3954186-3BA7-D15D-AB2B-890A0C020908}"/>
              </a:ext>
            </a:extLst>
          </p:cNvPr>
          <p:cNvCxnSpPr>
            <a:cxnSpLocks/>
            <a:stCxn id="67" idx="4"/>
          </p:cNvCxnSpPr>
          <p:nvPr/>
        </p:nvCxnSpPr>
        <p:spPr>
          <a:xfrm>
            <a:off x="9477669" y="5580670"/>
            <a:ext cx="1228967" cy="116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0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63F5-493E-A035-E813-B1F1EA0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DP+</a:t>
            </a:r>
            <a:r>
              <a:rPr lang="zh-CN" altLang="en-US" dirty="0"/>
              <a:t>前缀和优化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F4A569-03C2-C747-165C-528CA188294E}"/>
              </a:ext>
            </a:extLst>
          </p:cNvPr>
          <p:cNvSpPr txBox="1"/>
          <p:nvPr/>
        </p:nvSpPr>
        <p:spPr>
          <a:xfrm>
            <a:off x="1483722" y="1803015"/>
            <a:ext cx="720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DP</a:t>
            </a:r>
            <a:r>
              <a:rPr lang="zh-CN" altLang="en-US" dirty="0"/>
              <a:t>状态： </a:t>
            </a:r>
            <a:r>
              <a:rPr lang="en-US" altLang="zh-CN" dirty="0" err="1"/>
              <a:t>dp</a:t>
            </a:r>
            <a:r>
              <a:rPr lang="zh-CN" altLang="en-US" dirty="0"/>
              <a:t>（</a:t>
            </a:r>
            <a:r>
              <a:rPr lang="en-US" altLang="zh-CN" dirty="0" err="1"/>
              <a:t>i,j</a:t>
            </a:r>
            <a:r>
              <a:rPr lang="zh-CN" altLang="en-US" dirty="0"/>
              <a:t>）当从第</a:t>
            </a:r>
            <a:r>
              <a:rPr lang="en-US" altLang="zh-CN" dirty="0" err="1"/>
              <a:t>i</a:t>
            </a:r>
            <a:r>
              <a:rPr lang="zh-CN" altLang="en-US" dirty="0"/>
              <a:t>人开始分，从第</a:t>
            </a:r>
            <a:r>
              <a:rPr lang="en-US" altLang="zh-CN" dirty="0"/>
              <a:t>j</a:t>
            </a:r>
            <a:r>
              <a:rPr lang="zh-CN" altLang="en-US" dirty="0"/>
              <a:t>个饼干开始分的方案数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982EB4-E176-4ADF-2937-F9E9DE068768}"/>
                  </a:ext>
                </a:extLst>
              </p:cNvPr>
              <p:cNvSpPr txBox="1"/>
              <p:nvPr/>
            </p:nvSpPr>
            <p:spPr>
              <a:xfrm>
                <a:off x="1357024" y="5718612"/>
                <a:ext cx="10232721" cy="47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状态数的复杂度是对的，但转移时需要优化，用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）的时间获得第一个满足 </a:t>
                </a:r>
                <a:r>
                  <a:rPr lang="en-US" altLang="zh-CN" dirty="0"/>
                  <a:t>k*</a:t>
                </a:r>
                <a:r>
                  <a:rPr lang="en-US" altLang="zh-CN" dirty="0" err="1"/>
                  <a:t>i</a:t>
                </a:r>
                <a14:m>
                  <m:oMath xmlns:m="http://schemas.openxmlformats.org/officeDocument/2006/math"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j</a:t>
                </a:r>
                <a:r>
                  <a:rPr lang="en-US" altLang="zh-CN" baseline="30000" dirty="0"/>
                  <a:t>*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982EB4-E176-4ADF-2937-F9E9DE068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24" y="5718612"/>
                <a:ext cx="10232721" cy="475643"/>
              </a:xfrm>
              <a:prstGeom prst="rect">
                <a:avLst/>
              </a:prstGeom>
              <a:blipFill>
                <a:blip r:embed="rId2"/>
                <a:stretch>
                  <a:fillRect l="-536"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8A6D07-9DA7-7E87-2762-ACB2C6334347}"/>
                  </a:ext>
                </a:extLst>
              </p:cNvPr>
              <p:cNvSpPr txBox="1"/>
              <p:nvPr/>
            </p:nvSpPr>
            <p:spPr>
              <a:xfrm>
                <a:off x="1439770" y="2913876"/>
                <a:ext cx="9709299" cy="47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dp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i,j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，第一个满足 </a:t>
                </a:r>
                <a:r>
                  <a:rPr lang="en-US" altLang="zh-CN" dirty="0"/>
                  <a:t>k*</a:t>
                </a:r>
                <a:r>
                  <a:rPr lang="en-US" altLang="zh-CN" dirty="0" err="1"/>
                  <a:t>i</a:t>
                </a:r>
                <a14:m>
                  <m:oMath xmlns:m="http://schemas.openxmlformats.org/officeDocument/2006/math"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j</a:t>
                </a:r>
                <a:r>
                  <a:rPr lang="en-US" altLang="zh-CN" baseline="30000" dirty="0"/>
                  <a:t>*  </a:t>
                </a:r>
                <a:r>
                  <a:rPr lang="en-US" altLang="zh-CN" dirty="0"/>
                  <a:t>+1) + dp(i+1</a:t>
                </a:r>
                <a:r>
                  <a:rPr lang="zh-CN" altLang="en-US" dirty="0"/>
                  <a:t>，第一个满足 </a:t>
                </a:r>
                <a:r>
                  <a:rPr lang="en-US" altLang="zh-CN" dirty="0"/>
                  <a:t>k*</a:t>
                </a:r>
                <a:r>
                  <a:rPr lang="en-US" altLang="zh-CN" dirty="0" err="1"/>
                  <a:t>i</a:t>
                </a:r>
                <a14:m>
                  <m:oMath xmlns:m="http://schemas.openxmlformats.org/officeDocument/2006/math">
                    <m:r>
                      <a:rPr lang="pt-BR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i="1" baseline="30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j</a:t>
                </a:r>
                <a:r>
                  <a:rPr lang="en-US" altLang="zh-CN" baseline="30000" dirty="0"/>
                  <a:t>* </a:t>
                </a:r>
                <a:r>
                  <a:rPr lang="en-US" altLang="zh-CN" dirty="0"/>
                  <a:t>+1</a:t>
                </a:r>
                <a:r>
                  <a:rPr lang="en-US" altLang="zh-CN" baseline="30000" dirty="0"/>
                  <a:t> 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8A6D07-9DA7-7E87-2762-ACB2C633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70" y="2913876"/>
                <a:ext cx="9709299" cy="475643"/>
              </a:xfrm>
              <a:prstGeom prst="rect">
                <a:avLst/>
              </a:prstGeom>
              <a:blipFill>
                <a:blip r:embed="rId3"/>
                <a:stretch>
                  <a:fillRect l="-502"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BEDD6FF-A686-53B4-5736-73B6414C708A}"/>
              </a:ext>
            </a:extLst>
          </p:cNvPr>
          <p:cNvSpPr txBox="1"/>
          <p:nvPr/>
        </p:nvSpPr>
        <p:spPr>
          <a:xfrm>
            <a:off x="1401094" y="2544544"/>
            <a:ext cx="720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当分好了一个人后，要么分下一个人，要么继续分给这个人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C60A6-D820-1AF1-CC48-405BEFAC6A3B}"/>
              </a:ext>
            </a:extLst>
          </p:cNvPr>
          <p:cNvSpPr txBox="1"/>
          <p:nvPr/>
        </p:nvSpPr>
        <p:spPr>
          <a:xfrm>
            <a:off x="1357025" y="4519450"/>
            <a:ext cx="720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(i,n+1) = 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4D69DF-57A8-F2BF-2A71-59F512DD24E6}"/>
              </a:ext>
            </a:extLst>
          </p:cNvPr>
          <p:cNvSpPr txBox="1"/>
          <p:nvPr/>
        </p:nvSpPr>
        <p:spPr>
          <a:xfrm>
            <a:off x="1357024" y="4145266"/>
            <a:ext cx="720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刚好分完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C4CD16-837F-A812-9B4B-4432ECDF323F}"/>
              </a:ext>
            </a:extLst>
          </p:cNvPr>
          <p:cNvSpPr txBox="1"/>
          <p:nvPr/>
        </p:nvSpPr>
        <p:spPr>
          <a:xfrm>
            <a:off x="1439770" y="3357848"/>
            <a:ext cx="720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若不存在符号条件的</a:t>
            </a:r>
            <a:r>
              <a:rPr lang="en-US" altLang="zh-CN" dirty="0"/>
              <a:t>j</a:t>
            </a:r>
            <a:r>
              <a:rPr lang="en-US" altLang="zh-CN" baseline="30000" dirty="0"/>
              <a:t>* </a:t>
            </a:r>
            <a:r>
              <a:rPr lang="zh-CN" altLang="en-US" dirty="0"/>
              <a:t>，则</a:t>
            </a:r>
            <a:r>
              <a:rPr lang="en-US" altLang="zh-CN" dirty="0" err="1"/>
              <a:t>dp</a:t>
            </a:r>
            <a:r>
              <a:rPr lang="zh-CN" altLang="en-US" dirty="0"/>
              <a:t>（</a:t>
            </a:r>
            <a:r>
              <a:rPr lang="en-US" altLang="zh-CN" dirty="0" err="1"/>
              <a:t>i,j</a:t>
            </a:r>
            <a:r>
              <a:rPr lang="zh-CN" altLang="en-US" dirty="0"/>
              <a:t>）</a:t>
            </a:r>
            <a:r>
              <a:rPr lang="en-US" altLang="zh-CN" dirty="0"/>
              <a:t>=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28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63F5-493E-A035-E813-B1F1EA0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DP+</a:t>
            </a:r>
            <a:r>
              <a:rPr lang="zh-CN" altLang="en-US" dirty="0"/>
              <a:t>前缀和优化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F4A569-03C2-C747-165C-528CA188294E}"/>
                  </a:ext>
                </a:extLst>
              </p:cNvPr>
              <p:cNvSpPr txBox="1"/>
              <p:nvPr/>
            </p:nvSpPr>
            <p:spPr>
              <a:xfrm>
                <a:off x="1401094" y="1808523"/>
                <a:ext cx="7206343" cy="47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前缀和优化，用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）的时间获得第一个满足 </a:t>
                </a:r>
                <a:r>
                  <a:rPr lang="en-US" altLang="zh-CN" dirty="0"/>
                  <a:t>k*</a:t>
                </a:r>
                <a:r>
                  <a:rPr lang="en-US" altLang="zh-CN" dirty="0" err="1"/>
                  <a:t>i</a:t>
                </a:r>
                <a14:m>
                  <m:oMath xmlns:m="http://schemas.openxmlformats.org/officeDocument/2006/math"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j</a:t>
                </a:r>
                <a:r>
                  <a:rPr lang="en-US" altLang="zh-CN" baseline="30000" dirty="0"/>
                  <a:t>*</a:t>
                </a:r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F4A569-03C2-C747-165C-528CA188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94" y="1808523"/>
                <a:ext cx="7206343" cy="475643"/>
              </a:xfrm>
              <a:prstGeom prst="rect">
                <a:avLst/>
              </a:prstGeom>
              <a:blipFill>
                <a:blip r:embed="rId2"/>
                <a:stretch>
                  <a:fillRect l="-761" t="-82051" b="-1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BEDD6FF-A686-53B4-5736-73B6414C708A}"/>
                  </a:ext>
                </a:extLst>
              </p:cNvPr>
              <p:cNvSpPr txBox="1"/>
              <p:nvPr/>
            </p:nvSpPr>
            <p:spPr>
              <a:xfrm>
                <a:off x="1401094" y="2544544"/>
                <a:ext cx="9048405" cy="4736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对</a:t>
                </a:r>
                <a:r>
                  <a:rPr lang="en-US" altLang="zh-CN" dirty="0" err="1"/>
                  <a:t>a</a:t>
                </a:r>
                <a:r>
                  <a:rPr lang="en-US" altLang="zh-CN" baseline="-25000" dirty="0" err="1"/>
                  <a:t>j</a:t>
                </a:r>
                <a:r>
                  <a:rPr lang="en-US" altLang="zh-CN" baseline="-25000" dirty="0"/>
                  <a:t>  </a:t>
                </a:r>
                <a:r>
                  <a:rPr lang="zh-CN" altLang="en-US" dirty="0"/>
                  <a:t>求前缀和，为</a:t>
                </a:r>
                <a:r>
                  <a:rPr lang="en-US" altLang="zh-CN" dirty="0" err="1"/>
                  <a:t>sum</a:t>
                </a:r>
                <a:r>
                  <a:rPr lang="en-US" altLang="zh-CN" baseline="-25000" dirty="0" err="1"/>
                  <a:t>j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，对于第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个顾客，使用前缀和</a:t>
                </a:r>
                <a:r>
                  <a:rPr lang="en-US" altLang="zh-CN" dirty="0"/>
                  <a:t>mod 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，得到</a:t>
                </a:r>
                <a:r>
                  <a:rPr lang="en-US" altLang="zh-CN" dirty="0" err="1"/>
                  <a:t>mod_ans</a:t>
                </a:r>
                <a:r>
                  <a:rPr lang="en-US" altLang="zh-CN" baseline="-25000" dirty="0" err="1"/>
                  <a:t>i,j</a:t>
                </a:r>
                <a:endParaRPr lang="en-US" altLang="zh-CN" baseline="-25000" dirty="0"/>
              </a:p>
              <a:p>
                <a:r>
                  <a:rPr lang="zh-CN" altLang="en-US" dirty="0"/>
                  <a:t>找第一个满足 </a:t>
                </a:r>
                <a:r>
                  <a:rPr lang="en-US" altLang="zh-CN" dirty="0"/>
                  <a:t>k*</a:t>
                </a:r>
                <a:r>
                  <a:rPr lang="en-US" altLang="zh-CN" dirty="0" err="1"/>
                  <a:t>i</a:t>
                </a:r>
                <a14:m>
                  <m:oMath xmlns:m="http://schemas.openxmlformats.org/officeDocument/2006/math"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j</a:t>
                </a:r>
                <a:r>
                  <a:rPr lang="en-US" altLang="zh-CN" baseline="30000" dirty="0"/>
                  <a:t>*</a:t>
                </a:r>
                <a:r>
                  <a:rPr lang="zh-CN" altLang="en-US" dirty="0"/>
                  <a:t> 转化为找下一个</a:t>
                </a:r>
                <a:r>
                  <a:rPr lang="en-US" altLang="zh-CN" dirty="0" err="1"/>
                  <a:t>mod_ans</a:t>
                </a:r>
                <a:r>
                  <a:rPr lang="en-US" altLang="zh-CN" baseline="-25000" dirty="0" err="1"/>
                  <a:t>i</a:t>
                </a:r>
                <a:r>
                  <a:rPr lang="zh-CN" altLang="en-US" dirty="0"/>
                  <a:t>相同的值，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对于每个</a:t>
                </a:r>
                <a:r>
                  <a:rPr lang="en-US" altLang="zh-CN" dirty="0" err="1"/>
                  <a:t>mod_ans</a:t>
                </a:r>
                <a:r>
                  <a:rPr lang="en-US" altLang="zh-CN" baseline="-25000" dirty="0" err="1"/>
                  <a:t>i</a:t>
                </a:r>
                <a:r>
                  <a:rPr lang="zh-CN" altLang="en-US" dirty="0"/>
                  <a:t>，从头遍历</a:t>
                </a:r>
                <a:r>
                  <a:rPr lang="en-US" altLang="zh-CN" dirty="0" err="1"/>
                  <a:t>mod_ans</a:t>
                </a:r>
                <a:r>
                  <a:rPr lang="en-US" altLang="zh-CN" baseline="-25000" dirty="0" err="1"/>
                  <a:t>i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利用一个数组</a:t>
                </a:r>
                <a:r>
                  <a:rPr lang="en-US" altLang="zh-CN" dirty="0"/>
                  <a:t>last</a:t>
                </a:r>
                <a:r>
                  <a:rPr lang="zh-CN" altLang="en-US" dirty="0"/>
                  <a:t>储存上一个搜索到的</a:t>
                </a:r>
                <a:r>
                  <a:rPr lang="en-US" altLang="zh-CN" dirty="0"/>
                  <a:t>last [</a:t>
                </a:r>
                <a:r>
                  <a:rPr lang="en-US" altLang="zh-CN" dirty="0" err="1"/>
                  <a:t>mod_ans</a:t>
                </a:r>
                <a:r>
                  <a:rPr lang="en-US" altLang="zh-CN" baseline="-25000" dirty="0" err="1"/>
                  <a:t>i,j</a:t>
                </a:r>
                <a:r>
                  <a:rPr lang="zh-CN" altLang="en-US" baseline="-25000" dirty="0"/>
                  <a:t> 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j</a:t>
                </a:r>
              </a:p>
              <a:p>
                <a:r>
                  <a:rPr lang="zh-CN" altLang="en-US" dirty="0"/>
                  <a:t>数组</a:t>
                </a:r>
                <a:r>
                  <a:rPr lang="en-US" altLang="zh-CN" dirty="0"/>
                  <a:t>next</a:t>
                </a:r>
                <a:r>
                  <a:rPr lang="zh-CN" altLang="en-US" dirty="0"/>
                  <a:t>，储存下一跳的位置</a:t>
                </a:r>
                <a:endParaRPr lang="en-US" altLang="zh-CN" dirty="0"/>
              </a:p>
              <a:p>
                <a:r>
                  <a:rPr lang="zh-CN" altLang="en-US" dirty="0"/>
                  <a:t>当遇到</a:t>
                </a:r>
                <a:r>
                  <a:rPr lang="en-US" altLang="zh-CN" dirty="0"/>
                  <a:t>last [</a:t>
                </a:r>
                <a:r>
                  <a:rPr lang="en-US" altLang="zh-CN" dirty="0" err="1"/>
                  <a:t>mod_ans</a:t>
                </a:r>
                <a:r>
                  <a:rPr lang="en-US" altLang="zh-CN" baseline="-25000" dirty="0" err="1"/>
                  <a:t>i,j</a:t>
                </a:r>
                <a:r>
                  <a:rPr lang="zh-CN" altLang="en-US" baseline="-25000" dirty="0"/>
                  <a:t> 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无值时将当前遍历到的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储存进去</a:t>
                </a:r>
                <a:endParaRPr lang="en-US" altLang="zh-CN" dirty="0"/>
              </a:p>
              <a:p>
                <a:r>
                  <a:rPr lang="zh-CN" altLang="en-US" dirty="0"/>
                  <a:t>有值时，将原值的下一跳设为当前的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，然后将当前遍历到的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储存进</a:t>
                </a:r>
                <a:r>
                  <a:rPr lang="en-US" altLang="zh-CN" dirty="0"/>
                  <a:t>last [</a:t>
                </a:r>
                <a:r>
                  <a:rPr lang="en-US" altLang="zh-CN" dirty="0" err="1"/>
                  <a:t>mod_ans</a:t>
                </a:r>
                <a:r>
                  <a:rPr lang="en-US" altLang="zh-CN" baseline="-25000" dirty="0" err="1"/>
                  <a:t>i,j</a:t>
                </a:r>
                <a:r>
                  <a:rPr lang="zh-CN" altLang="en-US" baseline="-25000" dirty="0"/>
                  <a:t> </a:t>
                </a:r>
                <a:r>
                  <a:rPr lang="en-US" altLang="zh-CN" dirty="0"/>
                  <a:t>]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即可获得每一个状态的下一跳，用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）的时间获得第一个满足 </a:t>
                </a:r>
                <a:r>
                  <a:rPr lang="en-US" altLang="zh-CN" dirty="0"/>
                  <a:t>k*</a:t>
                </a:r>
                <a:r>
                  <a:rPr lang="en-US" altLang="zh-CN" dirty="0" err="1"/>
                  <a:t>i</a:t>
                </a:r>
                <a14:m>
                  <m:oMath xmlns:m="http://schemas.openxmlformats.org/officeDocument/2006/math"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j</a:t>
                </a:r>
                <a:r>
                  <a:rPr lang="en-US" altLang="zh-CN" baseline="30000" dirty="0"/>
                  <a:t>*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BEDD6FF-A686-53B4-5736-73B6414C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94" y="2544544"/>
                <a:ext cx="9048405" cy="4736938"/>
              </a:xfrm>
              <a:prstGeom prst="rect">
                <a:avLst/>
              </a:prstGeom>
              <a:blipFill>
                <a:blip r:embed="rId3"/>
                <a:stretch>
                  <a:fillRect l="-606" t="-2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93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4ED8-BFE9-D1ED-017C-D799CA18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 DP+</a:t>
            </a:r>
            <a:r>
              <a:rPr lang="zh-CN" altLang="en-US" dirty="0"/>
              <a:t>状态设计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CA887-3CD4-6F7D-6EA1-3A979904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591" y="1340883"/>
            <a:ext cx="10515600" cy="217349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DP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使得该点到终点有唯一路径的最小代价</a:t>
            </a:r>
            <a:endParaRPr lang="en-US" altLang="zh-CN" dirty="0"/>
          </a:p>
          <a:p>
            <a:pPr lvl="1"/>
            <a:r>
              <a:rPr lang="en-US" altLang="zh-CN" dirty="0"/>
              <a:t>goal[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达成该最小代价的最大下一跳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en-US" altLang="zh-CN" dirty="0"/>
              <a:t>	//touch[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位于点</a:t>
            </a:r>
            <a:r>
              <a:rPr lang="en-US" altLang="zh-CN" dirty="0"/>
              <a:t>j</a:t>
            </a:r>
            <a:r>
              <a:rPr lang="zh-CN" altLang="en-US" dirty="0"/>
              <a:t>前</a:t>
            </a:r>
            <a:r>
              <a:rPr lang="en-US" altLang="zh-CN" dirty="0"/>
              <a:t>,</a:t>
            </a:r>
            <a:r>
              <a:rPr lang="zh-CN" altLang="en-US" dirty="0"/>
              <a:t>能直接到达点</a:t>
            </a:r>
            <a:r>
              <a:rPr lang="en-US" altLang="zh-CN" dirty="0" err="1"/>
              <a:t>i</a:t>
            </a:r>
            <a:r>
              <a:rPr lang="zh-CN" altLang="en-US" dirty="0"/>
              <a:t>的点的数量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Touch[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代替</a:t>
            </a:r>
            <a:endParaRPr lang="en-US" altLang="zh-CN" dirty="0"/>
          </a:p>
          <a:p>
            <a:pPr lvl="1"/>
            <a:r>
              <a:rPr lang="en-US" altLang="zh-CN" dirty="0"/>
              <a:t>touch[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递推到目前为止，能直接到达点</a:t>
            </a:r>
            <a:r>
              <a:rPr lang="en-US" altLang="zh-CN" dirty="0" err="1"/>
              <a:t>i</a:t>
            </a:r>
            <a:r>
              <a:rPr lang="zh-CN" altLang="en-US" dirty="0"/>
              <a:t>的点的数量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D4CE2B-70D0-5CD3-EE3D-EDD34C00E64D}"/>
              </a:ext>
            </a:extLst>
          </p:cNvPr>
          <p:cNvSpPr txBox="1">
            <a:spLocks/>
          </p:cNvSpPr>
          <p:nvPr/>
        </p:nvSpPr>
        <p:spPr>
          <a:xfrm>
            <a:off x="357130" y="3869655"/>
            <a:ext cx="11834870" cy="217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状态转移</a:t>
            </a:r>
            <a:endParaRPr lang="en-US" altLang="zh-CN" dirty="0"/>
          </a:p>
          <a:p>
            <a:pPr lvl="1"/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zh-CN" altLang="en-US" dirty="0"/>
              <a:t>遍历该点所能到达的点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为满足</a:t>
            </a:r>
            <a:r>
              <a:rPr lang="en-US" altLang="zh-CN" dirty="0"/>
              <a:t>goal[j]&gt;</a:t>
            </a:r>
            <a:r>
              <a:rPr lang="en-US" altLang="zh-CN" dirty="0" err="1"/>
              <a:t>i+a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的最小</a:t>
            </a:r>
            <a:r>
              <a:rPr lang="en-US" altLang="zh-CN" dirty="0"/>
              <a:t>cost[j]+touch[j]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049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4ED8-BFE9-D1ED-017C-D799CA18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 DP+</a:t>
            </a:r>
            <a:r>
              <a:rPr lang="zh-CN" altLang="en-US" dirty="0"/>
              <a:t>状态设计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D4CE2B-70D0-5CD3-EE3D-EDD34C00E64D}"/>
              </a:ext>
            </a:extLst>
          </p:cNvPr>
          <p:cNvSpPr txBox="1">
            <a:spLocks/>
          </p:cNvSpPr>
          <p:nvPr/>
        </p:nvSpPr>
        <p:spPr>
          <a:xfrm>
            <a:off x="230436" y="1649756"/>
            <a:ext cx="11834870" cy="8675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状态转移</a:t>
            </a:r>
            <a:endParaRPr lang="en-US" altLang="zh-CN" dirty="0"/>
          </a:p>
          <a:p>
            <a:pPr lvl="1"/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zh-CN" altLang="en-US" dirty="0"/>
              <a:t>遍历该点所能到达的点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cost[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为满足</a:t>
            </a:r>
            <a:r>
              <a:rPr lang="en-US" altLang="zh-CN" dirty="0"/>
              <a:t>goal[j]&gt;</a:t>
            </a:r>
            <a:r>
              <a:rPr lang="en-US" altLang="zh-CN" dirty="0" err="1"/>
              <a:t>i+a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的最小</a:t>
            </a:r>
            <a:r>
              <a:rPr lang="en-US" altLang="zh-CN" dirty="0"/>
              <a:t>cost[j]+touch[j]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3707040-2DD9-221F-3965-8562B9533860}"/>
              </a:ext>
            </a:extLst>
          </p:cNvPr>
          <p:cNvSpPr txBox="1">
            <a:spLocks/>
          </p:cNvSpPr>
          <p:nvPr/>
        </p:nvSpPr>
        <p:spPr>
          <a:xfrm>
            <a:off x="230436" y="2925875"/>
            <a:ext cx="11834870" cy="3436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状态转移：为什么是</a:t>
            </a:r>
            <a:r>
              <a:rPr lang="en-US" altLang="zh-CN" dirty="0"/>
              <a:t>cost[j]+touch[j]</a:t>
            </a:r>
            <a:r>
              <a:rPr lang="zh-CN" altLang="en-US" dirty="0"/>
              <a:t>，为什么要满足</a:t>
            </a:r>
            <a:r>
              <a:rPr lang="en-US" altLang="zh-CN" dirty="0"/>
              <a:t>goal[j]&gt;</a:t>
            </a:r>
            <a:r>
              <a:rPr lang="en-US" altLang="zh-CN" dirty="0" err="1"/>
              <a:t>i+a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要使一个点</a:t>
            </a:r>
            <a:r>
              <a:rPr lang="en-US" altLang="zh-CN" dirty="0" err="1"/>
              <a:t>i</a:t>
            </a:r>
            <a:r>
              <a:rPr lang="zh-CN" altLang="en-US" dirty="0"/>
              <a:t>到另一个</a:t>
            </a:r>
            <a:r>
              <a:rPr lang="en-US" altLang="zh-CN" dirty="0" err="1"/>
              <a:t>i</a:t>
            </a:r>
            <a:r>
              <a:rPr lang="zh-CN" altLang="en-US" dirty="0"/>
              <a:t>能直接跳到的点</a:t>
            </a:r>
            <a:r>
              <a:rPr lang="en-US" altLang="zh-CN" dirty="0"/>
              <a:t>j</a:t>
            </a:r>
            <a:r>
              <a:rPr lang="zh-CN" altLang="en-US" dirty="0"/>
              <a:t>的路径只有一条，需要删除</a:t>
            </a:r>
            <a:r>
              <a:rPr lang="en-US" altLang="zh-CN" dirty="0" err="1"/>
              <a:t>i</a:t>
            </a:r>
            <a:r>
              <a:rPr lang="en-US" altLang="zh-CN" dirty="0"/>
              <a:t>&lt;k&lt;j </a:t>
            </a:r>
            <a:r>
              <a:rPr lang="zh-CN" altLang="en-US" dirty="0"/>
              <a:t>中，满足点</a:t>
            </a:r>
            <a:r>
              <a:rPr lang="en-US" altLang="zh-CN" dirty="0"/>
              <a:t>k</a:t>
            </a:r>
            <a:r>
              <a:rPr lang="zh-CN" altLang="en-US" dirty="0"/>
              <a:t>能直跳转点</a:t>
            </a:r>
            <a:r>
              <a:rPr lang="en-US" altLang="zh-CN" dirty="0"/>
              <a:t>j</a:t>
            </a:r>
            <a:r>
              <a:rPr lang="zh-CN" altLang="en-US" dirty="0"/>
              <a:t>的点。如果不删，就有路径</a:t>
            </a:r>
            <a:r>
              <a:rPr lang="en-US" altLang="zh-CN" dirty="0" err="1"/>
              <a:t>i</a:t>
            </a:r>
            <a:r>
              <a:rPr lang="en-US" altLang="zh-CN" dirty="0"/>
              <a:t>-&gt;k-&gt;j </a:t>
            </a:r>
            <a:r>
              <a:rPr lang="zh-CN" altLang="en-US" dirty="0"/>
              <a:t>，和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同时存在。</a:t>
            </a:r>
            <a:endParaRPr lang="en-US" altLang="zh-CN" dirty="0"/>
          </a:p>
          <a:p>
            <a:pPr lvl="1"/>
            <a:r>
              <a:rPr lang="zh-CN" altLang="en-US" dirty="0"/>
              <a:t>而删完之后，显然只剩下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一条路径</a:t>
            </a:r>
            <a:endParaRPr lang="en-US" altLang="zh-CN" dirty="0"/>
          </a:p>
          <a:p>
            <a:pPr lvl="1"/>
            <a:r>
              <a:rPr lang="zh-CN" altLang="en-US" dirty="0"/>
              <a:t>同时，如果要跳到点</a:t>
            </a:r>
            <a:r>
              <a:rPr lang="en-US" altLang="zh-CN" dirty="0"/>
              <a:t>j</a:t>
            </a:r>
            <a:r>
              <a:rPr lang="zh-CN" altLang="en-US" dirty="0"/>
              <a:t>之后的位置如果</a:t>
            </a:r>
            <a:r>
              <a:rPr lang="en-US" altLang="zh-CN" dirty="0"/>
              <a:t>goal[j]&gt;</a:t>
            </a:r>
            <a:r>
              <a:rPr lang="en-US" altLang="zh-CN" dirty="0" err="1"/>
              <a:t>i+a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，也必须经过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，因为</a:t>
            </a:r>
            <a:r>
              <a:rPr lang="en-US" altLang="zh-CN" dirty="0" err="1"/>
              <a:t>i</a:t>
            </a:r>
            <a:r>
              <a:rPr lang="en-US" altLang="zh-CN" dirty="0"/>
              <a:t>&lt;k&lt;j </a:t>
            </a:r>
            <a:r>
              <a:rPr lang="zh-CN" altLang="en-US" dirty="0"/>
              <a:t>中能直接跳到</a:t>
            </a:r>
            <a:r>
              <a:rPr lang="en-US" altLang="zh-CN" dirty="0"/>
              <a:t>j</a:t>
            </a:r>
            <a:r>
              <a:rPr lang="zh-CN" altLang="en-US" dirty="0"/>
              <a:t>之后的点必然能跳到</a:t>
            </a:r>
            <a:r>
              <a:rPr lang="en-US" altLang="zh-CN" dirty="0"/>
              <a:t>j</a:t>
            </a:r>
            <a:r>
              <a:rPr lang="zh-CN" altLang="en-US" dirty="0"/>
              <a:t>，所以该点会被删，所以</a:t>
            </a:r>
            <a:r>
              <a:rPr lang="en-US" altLang="zh-CN" dirty="0" err="1"/>
              <a:t>i</a:t>
            </a:r>
            <a:r>
              <a:rPr lang="zh-CN" altLang="en-US" dirty="0"/>
              <a:t>到终点必须经过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</a:p>
          <a:p>
            <a:pPr lvl="1"/>
            <a:r>
              <a:rPr lang="zh-CN" altLang="en-US" dirty="0"/>
              <a:t>同理，每一个点</a:t>
            </a:r>
            <a:r>
              <a:rPr lang="en-US" altLang="zh-CN" dirty="0"/>
              <a:t>j</a:t>
            </a:r>
            <a:r>
              <a:rPr lang="zh-CN" altLang="en-US" dirty="0"/>
              <a:t>也经历了这样的过程。所以从</a:t>
            </a:r>
            <a:r>
              <a:rPr lang="en-US" altLang="zh-CN" dirty="0" err="1"/>
              <a:t>i</a:t>
            </a:r>
            <a:r>
              <a:rPr lang="zh-CN" altLang="en-US" dirty="0"/>
              <a:t>到终点只有一条路径。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35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4ED8-BFE9-D1ED-017C-D799CA18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 DP+</a:t>
            </a:r>
            <a:r>
              <a:rPr lang="zh-CN" altLang="en-US" dirty="0"/>
              <a:t>状态设计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D4CE2B-70D0-5CD3-EE3D-EDD34C00E64D}"/>
              </a:ext>
            </a:extLst>
          </p:cNvPr>
          <p:cNvSpPr txBox="1">
            <a:spLocks/>
          </p:cNvSpPr>
          <p:nvPr/>
        </p:nvSpPr>
        <p:spPr>
          <a:xfrm>
            <a:off x="291029" y="1690688"/>
            <a:ext cx="11834870" cy="285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为甚么</a:t>
            </a:r>
            <a:r>
              <a:rPr lang="en-US" altLang="zh-CN" dirty="0"/>
              <a:t>goal[j]&lt;=</a:t>
            </a:r>
            <a:r>
              <a:rPr lang="en-US" altLang="zh-CN" dirty="0" err="1"/>
              <a:t>i+a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不行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goal[j]&lt;=</a:t>
            </a:r>
            <a:r>
              <a:rPr lang="en-US" altLang="zh-CN" dirty="0" err="1"/>
              <a:t>i+a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时，如果想要使用路径</a:t>
            </a:r>
            <a:r>
              <a:rPr lang="en-US" altLang="zh-CN" dirty="0" err="1"/>
              <a:t>i</a:t>
            </a:r>
            <a:r>
              <a:rPr lang="en-US" altLang="zh-CN" dirty="0"/>
              <a:t>-&gt;j</a:t>
            </a:r>
            <a:r>
              <a:rPr lang="zh-CN" altLang="en-US" dirty="0"/>
              <a:t>就需要删掉</a:t>
            </a:r>
            <a:r>
              <a:rPr lang="en-US" altLang="zh-CN" dirty="0"/>
              <a:t>goal[</a:t>
            </a:r>
            <a:r>
              <a:rPr lang="en-US" altLang="zh-CN"/>
              <a:t>j],</a:t>
            </a:r>
            <a:r>
              <a:rPr lang="zh-CN" altLang="en-US" dirty="0"/>
              <a:t>令</a:t>
            </a:r>
            <a:r>
              <a:rPr lang="en-US" altLang="zh-CN" dirty="0"/>
              <a:t>j</a:t>
            </a:r>
            <a:r>
              <a:rPr lang="zh-CN" altLang="en-US" dirty="0"/>
              <a:t>的下一跳改变，使得新的</a:t>
            </a:r>
            <a:r>
              <a:rPr lang="en-US" altLang="zh-CN" dirty="0"/>
              <a:t>goal[j]&gt; </a:t>
            </a:r>
            <a:r>
              <a:rPr lang="en-US" altLang="zh-CN" dirty="0" err="1"/>
              <a:t>i+a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goal[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为达成该最小代价的最大下一跳</a:t>
            </a:r>
            <a:r>
              <a:rPr lang="en-US" altLang="zh-CN" dirty="0"/>
              <a:t>,</a:t>
            </a:r>
            <a:r>
              <a:rPr lang="zh-CN" altLang="en-US" dirty="0"/>
              <a:t>所以</a:t>
            </a:r>
            <a:r>
              <a:rPr lang="en-US" altLang="zh-CN" dirty="0"/>
              <a:t>j</a:t>
            </a:r>
            <a:r>
              <a:rPr lang="zh-CN" altLang="en-US" dirty="0"/>
              <a:t>的下一跳改变后</a:t>
            </a:r>
            <a:r>
              <a:rPr lang="en-US" altLang="zh-CN" dirty="0"/>
              <a:t>cost[j]</a:t>
            </a:r>
            <a:r>
              <a:rPr lang="zh-CN" altLang="en-US" dirty="0"/>
              <a:t>会增加。</a:t>
            </a:r>
            <a:endParaRPr lang="en-US" altLang="zh-CN" dirty="0"/>
          </a:p>
          <a:p>
            <a:pPr lvl="1"/>
            <a:r>
              <a:rPr lang="zh-CN" altLang="en-US" dirty="0"/>
              <a:t>所以不如删掉</a:t>
            </a:r>
            <a:r>
              <a:rPr lang="en-US" altLang="zh-CN" dirty="0"/>
              <a:t>j</a:t>
            </a:r>
            <a:r>
              <a:rPr lang="zh-CN" altLang="en-US" dirty="0"/>
              <a:t> ，使用路径</a:t>
            </a:r>
            <a:r>
              <a:rPr lang="en-US" altLang="zh-CN" dirty="0" err="1"/>
              <a:t>i</a:t>
            </a:r>
            <a:r>
              <a:rPr lang="en-US" altLang="zh-CN" dirty="0"/>
              <a:t>-&gt;goal[j]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3707040-2DD9-221F-3965-8562B9533860}"/>
              </a:ext>
            </a:extLst>
          </p:cNvPr>
          <p:cNvSpPr txBox="1">
            <a:spLocks/>
          </p:cNvSpPr>
          <p:nvPr/>
        </p:nvSpPr>
        <p:spPr>
          <a:xfrm>
            <a:off x="230436" y="2925875"/>
            <a:ext cx="11834870" cy="3436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47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1083</Words>
  <Application>Microsoft Office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Helvetica Neue</vt:lpstr>
      <vt:lpstr>等线</vt:lpstr>
      <vt:lpstr>等线 Light</vt:lpstr>
      <vt:lpstr>Arial</vt:lpstr>
      <vt:lpstr>Cambria Math</vt:lpstr>
      <vt:lpstr>Office 主题​​</vt:lpstr>
      <vt:lpstr>C 搜索</vt:lpstr>
      <vt:lpstr>C 搜索</vt:lpstr>
      <vt:lpstr>C 搜索</vt:lpstr>
      <vt:lpstr>J DP+前缀和优化</vt:lpstr>
      <vt:lpstr>J DP+前缀和优化</vt:lpstr>
      <vt:lpstr>S DP+状态设计</vt:lpstr>
      <vt:lpstr>S DP+状态设计</vt:lpstr>
      <vt:lpstr>S DP+状态设计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x</dc:creator>
  <cp:lastModifiedBy>d x</cp:lastModifiedBy>
  <cp:revision>23</cp:revision>
  <dcterms:created xsi:type="dcterms:W3CDTF">2024-06-01T00:31:39Z</dcterms:created>
  <dcterms:modified xsi:type="dcterms:W3CDTF">2024-06-01T02:28:07Z</dcterms:modified>
</cp:coreProperties>
</file>