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69FC7-8309-4E08-9A84-620ACC8AC8AF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11643-233A-491A-8631-2C01E41BC3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11643-233A-491A-8631-2C01E41BC3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0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A4C0A-2E14-035B-A162-318C69237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71352-6EAB-329B-6483-88796B47E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A5049-F224-8A5F-F36B-EA956740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470-9D79-4676-8B5E-53B6862B51D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E4C59-5C66-7D4C-D79D-EEC2BE3A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6D758-3A24-BAA3-75F8-E1F40192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E67-5E29-4288-9B8E-CFBABD64A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7F7B2-A544-53D9-C9C9-0FDC9B9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6123EC-ECC2-CD57-C536-3EA006EAB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36C3F-CDDD-5D4B-C91A-5358FE22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470-9D79-4676-8B5E-53B6862B51D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07156-311F-6DA7-8FD1-15E6ED99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C0714-CDE9-7CCD-67A3-DB8D1A6E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E67-5E29-4288-9B8E-CFBABD64A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9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F1AD52-B313-7026-A7E1-D931AADA4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C5268-6BFE-7445-6F5A-EE3E938C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7F461-EDF7-2A0D-A882-679EFE9C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470-9D79-4676-8B5E-53B6862B51D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17B4-7645-47DA-B905-801D95D7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ADB35-9570-1FDC-5447-15E695F3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E67-5E29-4288-9B8E-CFBABD64A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2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19F46-BAED-2817-E1C2-03AED1E6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ADD97-165F-A894-C777-C0975A5A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7F893-2B71-3CB2-CBA2-99BE08AF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470-9D79-4676-8B5E-53B6862B51D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B6A15-7A09-4F33-70BD-B1E6EB78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63101-2BD7-3CE3-3409-18FDCEF4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E67-5E29-4288-9B8E-CFBABD64A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2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7E266-92EC-B71D-2EE1-8FA053AD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C88B57-6AA2-3D92-B379-F4308DBF1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0D917-6CEE-8C6F-70DA-1ACD9CB9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470-9D79-4676-8B5E-53B6862B51D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1AC58-0652-DEC9-3BE1-5FA647A3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538AA-D84D-4D56-AD91-A8930251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E67-5E29-4288-9B8E-CFBABD64A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0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846DB-9A68-8397-3BAF-B788F02C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1CFA0-7E76-2B8A-2B56-442C858A9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85394-B982-573D-A790-0F4F54A91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05136-C712-0380-3CAD-99775979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470-9D79-4676-8B5E-53B6862B51D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31E48-5049-8556-F9B8-B22FF3FD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4F5BC4-7FBC-2903-AE6A-53DF5A1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E67-5E29-4288-9B8E-CFBABD64A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9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65308-3EAD-DBC9-A124-1544B730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7BE22-81AD-13EB-85B7-BB556423C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83BD2D-110F-7956-11F1-4C2809D0F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4DCF5F-5FD7-83A8-7FC3-C75AB390A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0B54B8-DC8C-9F00-F0EB-B3A6A5F52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F9700D-B296-F067-F184-908B2E3B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470-9D79-4676-8B5E-53B6862B51D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FD3902-D5CE-0094-F489-31717C2C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8E5126-C36D-F164-41B5-98BAC88C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E67-5E29-4288-9B8E-CFBABD64A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8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27247-9A9D-16FF-0A11-C99B2A35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2C2E06-A473-142C-0668-05477D42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470-9D79-4676-8B5E-53B6862B51D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A8D9FD-5B32-32F4-E6EB-27FE7F8F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F56B57-4221-2A7F-68BA-E8811D28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E67-5E29-4288-9B8E-CFBABD64A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26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A48625-5C4A-DA84-3060-E2C06813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470-9D79-4676-8B5E-53B6862B51D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8E52F2-5C79-94FA-6961-87316BA0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658757-ED68-AA54-2B69-DB87BEAB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E67-5E29-4288-9B8E-CFBABD64A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6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5B070-3E67-2406-B726-63C097C0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11709-805F-30A1-4F58-4A862EDB5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65C9F6-F4CA-D4D0-799F-346E779B7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9E3A2-72DC-F0AB-05E9-6F7F8703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470-9D79-4676-8B5E-53B6862B51D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971CF-948B-7A2B-4369-EA081710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A32E4-90A3-BD66-90AD-A2B42D5A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E67-5E29-4288-9B8E-CFBABD64A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5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399D5-2B2B-73CF-8E9E-B8A67F4B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30F8FF-A5DD-0130-02BE-B74534FF9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5A16FC-6A66-417F-F5A6-28A707FED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0D12A-5F1D-0F58-B065-3EB7E5E6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470-9D79-4676-8B5E-53B6862B51D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41489-ED2B-CCD0-6B70-083B51A2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69AB5-EEF3-4812-7C9A-0342B6A1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E5E67-5E29-4288-9B8E-CFBABD64A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5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1A07A3-3285-166D-3F56-66BC585B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72A777-EACB-3897-B61D-CB538EBD5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C6AE2-E826-2F51-5E57-9B4ECABB4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0470-9D79-4676-8B5E-53B6862B51D2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9EC5-18FA-FF86-33EB-E5C2D0986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8729AC-C639-D182-CDBD-B245C0054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5E67-5E29-4288-9B8E-CFBABD64A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3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7DD083-64A4-D213-56D1-40BB186D96B5}"/>
                  </a:ext>
                </a:extLst>
              </p:cNvPr>
              <p:cNvSpPr txBox="1"/>
              <p:nvPr/>
            </p:nvSpPr>
            <p:spPr>
              <a:xfrm>
                <a:off x="0" y="847725"/>
                <a:ext cx="12192000" cy="6189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b="1" kern="100" dirty="0"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Y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题意：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b="1" kern="100" dirty="0"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给定长度 </a:t>
                </a:r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L 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以及正整数 </a:t>
                </a:r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，密码的长度为 </a:t>
                </a:r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，每一位都在 </a:t>
                </a:r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[A, B] 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范围，求位和为</a:t>
                </a:r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的倍数的密码数量。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b="1" kern="100" dirty="0"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先预处理出范围内位和 </a:t>
                </a:r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%4 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分别余</a:t>
                </a:r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的数量。分别设为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kern="100" baseline="-25000" dirty="0">
                    <a:latin typeface="等线" panose="02010600030101010101" pitchFamily="2" charset="-12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kern="1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不难发现，位数和为</a:t>
                </a:r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的倍数都可以由以上四个组合得到。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得到状态转移方程。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4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 &amp;</m:t>
                              </m:r>
                              <m:r>
                                <a:rPr lang="en-US" altLang="zh-CN" sz="24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r>
                                <a:rPr lang="en-US" altLang="zh-CN" sz="24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 </m:t>
                                  </m:r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  <m:e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zh-CN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×  </m:t>
                                  </m:r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zh-CN" altLang="zh-CN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zh-CN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 − </m:t>
                                      </m:r>
                                      <m:r>
                                        <a:rPr lang="en-US" altLang="zh-CN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altLang="zh-CN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𝒌</m:t>
                                          </m:r>
                                          <m:r>
                                            <a:rPr lang="en-US" altLang="zh-CN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𝟒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 % </m:t>
                                      </m:r>
                                      <m:r>
                                        <a:rPr lang="en-US" altLang="zh-CN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𝟒</m:t>
                                      </m:r>
                                      <m:r>
                                        <a:rPr lang="en-US" altLang="zh-CN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24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 &amp;</m:t>
                              </m:r>
                              <m:r>
                                <a:rPr lang="en-US" altLang="zh-CN" sz="24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 </m:t>
                              </m:r>
                              <m:r>
                                <a:rPr lang="en-US" altLang="zh-CN" sz="2400" b="1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1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表示长度为</m:t>
                      </m:r>
                      <m:r>
                        <a:rPr lang="zh-CN" altLang="zh-CN" sz="2400" b="1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zh-CN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，余数为</m:t>
                      </m:r>
                      <m:r>
                        <a:rPr lang="zh-CN" altLang="zh-CN" sz="2400" b="1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时的数量。</m:t>
                      </m:r>
                    </m:oMath>
                  </m:oMathPara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b="1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𝑳</m:t>
                        </m:r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sz="2400" b="1" i="1" kern="100" dirty="0"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就是要求的解了。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/>
                <a:br>
                  <a:rPr lang="en-US" altLang="zh-CN" sz="2400" b="1" dirty="0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2400" b="1" kern="100" dirty="0"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7DD083-64A4-D213-56D1-40BB186D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47725"/>
                <a:ext cx="12192000" cy="6189130"/>
              </a:xfrm>
              <a:prstGeom prst="rect">
                <a:avLst/>
              </a:prstGeom>
              <a:blipFill>
                <a:blip r:embed="rId3"/>
                <a:stretch>
                  <a:fillRect l="-750" t="-1182" r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91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309F2D-2E0E-17F8-8B75-3DBD7469EE22}"/>
                  </a:ext>
                </a:extLst>
              </p:cNvPr>
              <p:cNvSpPr txBox="1"/>
              <p:nvPr/>
            </p:nvSpPr>
            <p:spPr>
              <a:xfrm>
                <a:off x="1" y="723900"/>
                <a:ext cx="12192000" cy="5580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如果将方程写成矩阵的形式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sz="18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zh-CN" sz="18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18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时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 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8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sz="18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zh-CN" sz="18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18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时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zh-CN" altLang="zh-CN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zh-CN" altLang="zh-CN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zh-CN" altLang="zh-CN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e>
                                </m:d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a:rPr lang="en-US" altLang="zh-CN" sz="20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zh-CN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altLang="zh-CN" sz="20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20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zh-CN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其中</m:t>
                      </m:r>
                      <m:sSub>
                        <m:sSubPr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200" b="1" kern="100" dirty="0"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sz="1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继续展开就不写了（不断右乘矩阵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最后可以得到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𝑳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e>
                                </m:d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2400" b="1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zh-CN" altLang="zh-CN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𝑳</m:t>
                          </m:r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观察到</a:t>
                </a:r>
                <a14:m>
                  <m:oMath xmlns:m="http://schemas.openxmlformats.org/officeDocument/2006/math">
                    <m:r>
                      <a:rPr lang="zh-CN" altLang="zh-CN" sz="24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是矩阵</a:t>
                </a:r>
                <a14:m>
                  <m:oMath xmlns:m="http://schemas.openxmlformats.org/officeDocument/2006/math">
                    <m:r>
                      <a:rPr lang="zh-CN" altLang="zh-CN" sz="2400" b="1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的第一行，</a:t>
                </a:r>
                <a:endParaRPr lang="en-US" altLang="zh-CN" sz="2400" b="1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故答案 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1" kern="100" dirty="0"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就是矩阵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𝑳</m:t>
                        </m:r>
                      </m:sup>
                    </m:sSubSup>
                  </m:oMath>
                </a14:m>
                <a:r>
                  <a:rPr lang="en-US" altLang="zh-CN" sz="2400" b="1" kern="100" dirty="0">
                    <a:effectLst/>
                    <a:latin typeface="宋体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的第一行第一列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𝑳</m:t>
                        </m:r>
                      </m:sup>
                    </m:sSubSup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使用快速幂</a:t>
                </a:r>
                <a:r>
                  <a:rPr lang="zh-CN" altLang="en-US" sz="2400" b="1" kern="100" dirty="0"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</a:t>
                </a:r>
                <a:r>
                  <a:rPr lang="zh-CN" altLang="zh-CN" sz="2400" b="1" kern="100" dirty="0">
                    <a:effectLst/>
                    <a:latin typeface="等线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309F2D-2E0E-17F8-8B75-3DBD7469E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723900"/>
                <a:ext cx="12192000" cy="5580823"/>
              </a:xfrm>
              <a:prstGeom prst="rect">
                <a:avLst/>
              </a:prstGeom>
              <a:blipFill>
                <a:blip r:embed="rId2"/>
                <a:stretch>
                  <a:fillRect l="-750" t="-1311" b="-1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47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217</Words>
  <Application>Microsoft Office PowerPoint</Application>
  <PresentationFormat>宽屏</PresentationFormat>
  <Paragraphs>25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Red Maple A</dc:creator>
  <cp:lastModifiedBy>Red Maple A</cp:lastModifiedBy>
  <cp:revision>1</cp:revision>
  <dcterms:created xsi:type="dcterms:W3CDTF">2024-05-31T14:12:35Z</dcterms:created>
  <dcterms:modified xsi:type="dcterms:W3CDTF">2024-05-31T14:22:18Z</dcterms:modified>
</cp:coreProperties>
</file>