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64" r:id="rId5"/>
    <p:sldId id="271" r:id="rId6"/>
    <p:sldId id="272" r:id="rId7"/>
    <p:sldId id="265" r:id="rId8"/>
    <p:sldId id="266" r:id="rId9"/>
    <p:sldId id="267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7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98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600D8-D71B-36D1-EFCE-1F0ABD1C4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47029B-400A-6590-DBE2-ACC40F287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310502-BA5A-F855-9B31-6090F0E6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6F7D-79D5-4D3C-B973-7FA9CBA95FD1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1080F4-9FEC-789B-E4EE-A9964712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EF1D29-E529-AD2E-02A6-64F596BB5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FD30-9911-45C7-8D3D-815A2BB4E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40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85721-09F2-91DE-EADE-2E71A5A49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FAB6E5-0525-C659-1640-25EED5047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4C5BDF-3AE0-3828-8CBC-6ACB13C08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6F7D-79D5-4D3C-B973-7FA9CBA95FD1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AA03F-CDF2-D30C-B844-3731887E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B38356-BEFD-DB32-84ED-0FF4741A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FD30-9911-45C7-8D3D-815A2BB4E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67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2E278E-89E8-844E-CC2A-F63456DA0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8628C1-9B8D-8F7B-BD6D-C2B472D8B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2948B-FCC7-4BC9-3612-5A733F2D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6F7D-79D5-4D3C-B973-7FA9CBA95FD1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54CDB4-BD8D-2E13-935C-6BD85B6D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52BC9D-C81F-FAD9-6CAA-016EC60D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FD30-9911-45C7-8D3D-815A2BB4E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36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0C4AE-9847-805B-E364-88231FE35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C45FF0-61C3-A6D5-65D8-83A49E9C2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32325-2B2C-F5FF-76CA-C8088B5E2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6F7D-79D5-4D3C-B973-7FA9CBA95FD1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1B5EF2-43E8-9457-41EB-31FD1C4D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EA6962-72DF-887E-1B1C-D774E924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FD30-9911-45C7-8D3D-815A2BB4E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23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99CD6-4ECD-960A-5489-36819871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F6DC11-456D-ADAE-873F-FD81AD65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5A8CEF-DCAC-63E4-1982-793209BB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6F7D-79D5-4D3C-B973-7FA9CBA95FD1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F4F1E0-BDC8-2C0E-ADFB-B1CAA0B51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991CB0-91D7-00DE-2912-A13CB8CC8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FD30-9911-45C7-8D3D-815A2BB4E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64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C95D1-A03D-42E5-55DD-4EF4F2EA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18FD0F-3C41-B1E5-33F3-6B4D8FAF3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45304E-A703-C1A8-F539-7C47122CF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42913-CF97-F579-32C1-67DA898D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6F7D-79D5-4D3C-B973-7FA9CBA95FD1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1BCED4-F746-11E3-E6B1-021B752F7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BB0352-3878-8C38-06B0-965B9C5A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FD30-9911-45C7-8D3D-815A2BB4E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13277-B720-FB49-1B0C-848FC51B7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6E5EF9-DFD2-0CCB-CC0C-BCACA287A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2BD385-E1CE-6B16-F234-ED128B9B6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A650CB-5737-8232-3471-A2E0F8215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F77538-6C42-7F21-7A29-A60736815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35A689-27B8-E196-C8D2-D02467B3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6F7D-79D5-4D3C-B973-7FA9CBA95FD1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ED3B82-FD21-9F4C-1DE4-4C329640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7882DA-F762-E91D-3C3D-229E4C22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FD30-9911-45C7-8D3D-815A2BB4E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29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DA37D-9BD1-3192-2883-A4897751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E29B07-A9E2-432E-0798-0848CF9F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6F7D-79D5-4D3C-B973-7FA9CBA95FD1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2097F0-C1E5-CEEC-9FEE-BE072AF90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8AF714-18FE-32EE-D85D-0A4B0613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FD30-9911-45C7-8D3D-815A2BB4E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78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F5FC2B-B804-8AD7-97EE-708CBF477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6F7D-79D5-4D3C-B973-7FA9CBA95FD1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45B696-CF4F-7B8E-4D65-FBF96EEA5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73A73F-29D9-5354-22DE-5CA5279C4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FD30-9911-45C7-8D3D-815A2BB4E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55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45263-B5F1-9646-801B-3FAB4D11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4265CF-F588-015B-4640-8A28B0826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82A1F4-6F01-660A-60F2-D6F7082FD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7DBB9E-B8CF-E0FD-45A4-457271E8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6F7D-79D5-4D3C-B973-7FA9CBA95FD1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1206FD-8040-560F-A41C-F6185F677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606ADF-69C8-4FEB-DF04-0EC7FC24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FD30-9911-45C7-8D3D-815A2BB4E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05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EE5FE-B6B3-8DB6-57AF-36F7170C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EA101D-6496-5FAE-962A-2F75A999F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A3129B-2FFF-F999-F76C-D2DDDCCAB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D3B447-5BF2-03A8-F27B-61A564DA7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6F7D-79D5-4D3C-B973-7FA9CBA95FD1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BB71E1-3F89-7D38-9F7F-81C56FFED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644BD6-1AB8-7E02-AE99-F7BDE2E2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FD30-9911-45C7-8D3D-815A2BB4E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76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1CC60A-1805-DF53-F424-12132009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48C77D-3DAF-CF2C-C08C-27C5C189F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A17310-7801-F25D-2CDB-902C2CE48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6F7D-79D5-4D3C-B973-7FA9CBA95FD1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0E6DB7-15CA-1010-F251-2E217A430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9A1616-7512-BF49-88CE-05C374CDB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FFD30-9911-45C7-8D3D-815A2BB4E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31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6AE3F-30EE-2F00-CC76-12B2A35D2A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DP-EPQRTUZ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493A81-F14A-050D-FAFD-B3C965882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CN" dirty="0"/>
              <a:t>2023150501010-</a:t>
            </a:r>
            <a:r>
              <a:rPr lang="zh-CN" altLang="en-US" dirty="0"/>
              <a:t>梁育诚</a:t>
            </a:r>
          </a:p>
        </p:txBody>
      </p:sp>
    </p:spTree>
    <p:extLst>
      <p:ext uri="{BB962C8B-B14F-4D97-AF65-F5344CB8AC3E}">
        <p14:creationId xmlns:p14="http://schemas.microsoft.com/office/powerpoint/2010/main" val="2052328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D3CF3-6F05-DE01-A8EE-7A181924E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 </a:t>
            </a:r>
            <a:r>
              <a:rPr lang="zh-CN" altLang="en-US" b="1" dirty="0"/>
              <a:t>斗蛐蛐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080D3D6-7CDA-81D6-E9D0-B569E397BD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9246" y="1473932"/>
                <a:ext cx="10515600" cy="4351338"/>
              </a:xfrm>
            </p:spPr>
            <p:txBody>
              <a:bodyPr>
                <a:noAutofit/>
              </a:bodyPr>
              <a:lstStyle/>
              <a:p>
                <a:r>
                  <a:rPr lang="zh-CN" altLang="en-US" dirty="0"/>
                  <a:t>分析：场上有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只蛐蛐的时候，每只蛐蛐会受到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伤害</m:t>
                    </m:r>
                  </m:oMath>
                </a14:m>
                <a:r>
                  <a:rPr lang="zh-CN" altLang="en-US" dirty="0"/>
                  <a:t>，那么当所有蛐蛐的生命值</a:t>
                </a:r>
                <a:r>
                  <a:rPr lang="en-US" altLang="zh-CN" dirty="0"/>
                  <a:t>x</a:t>
                </a:r>
                <a:r>
                  <a:rPr lang="zh-CN" altLang="en-US" b="0" dirty="0"/>
                  <a:t>≤</a:t>
                </a:r>
                <a:r>
                  <a:rPr lang="en-US" altLang="zh-CN" b="0" dirty="0"/>
                  <a:t>n-1</a:t>
                </a:r>
                <a:r>
                  <a:rPr lang="zh-CN" altLang="en-US" b="0" dirty="0"/>
                  <a:t>时，那么所有蛐蛐都会在第一轮结束时死掉，答案就是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b="0" dirty="0"/>
                  <a:t>(</a:t>
                </a:r>
                <a:r>
                  <a:rPr lang="zh-CN" altLang="en-US" b="0" dirty="0"/>
                  <a:t>简单计数</a:t>
                </a:r>
                <a:r>
                  <a:rPr lang="en-US" altLang="zh-CN" b="0" dirty="0"/>
                  <a:t>)</a:t>
                </a:r>
              </a:p>
              <a:p>
                <a:r>
                  <a:rPr lang="zh-CN" altLang="en-US" dirty="0"/>
                  <a:t>观第二个样例输入</a:t>
                </a:r>
                <a:r>
                  <a:rPr lang="en-US" altLang="zh-CN" dirty="0"/>
                  <a:t>5 4</a:t>
                </a:r>
                <a:r>
                  <a:rPr lang="zh-CN" altLang="en-US" dirty="0"/>
                  <a:t>，输出</a:t>
                </a:r>
                <a:r>
                  <a:rPr lang="en-US" altLang="zh-CN" dirty="0"/>
                  <a:t>1024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/>
                  <a:t>，符合猜想。</a:t>
                </a:r>
                <a:endParaRPr lang="en-US" altLang="zh-CN" dirty="0"/>
              </a:p>
              <a:p>
                <a:r>
                  <a:rPr lang="zh-CN" altLang="en-US" dirty="0"/>
                  <a:t>否则第一轮大家都会受到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点</m:t>
                    </m:r>
                  </m:oMath>
                </a14:m>
                <a:r>
                  <a:rPr lang="zh-CN" altLang="en-US" dirty="0"/>
                  <a:t>的伤害，那么我们假设场上有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个蛐蛐死了。那么第二轮可以看成总共有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只蛐蛐，每个蛐蛐的生命值为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 dirty="0"/>
                  <a:t>，此时我们发现我们已经可以将大问题分解为小问题了。</a:t>
                </a:r>
                <a:endParaRPr lang="en-US" altLang="zh-CN" dirty="0"/>
              </a:p>
              <a:p>
                <a:endParaRPr lang="en-US" altLang="zh-CN" sz="3600" b="0" dirty="0"/>
              </a:p>
              <a:p>
                <a:endParaRPr lang="en-US" altLang="zh-CN" sz="3600" b="0" dirty="0"/>
              </a:p>
              <a:p>
                <a:endParaRPr lang="en-US" altLang="zh-CN" sz="3600" b="0" dirty="0"/>
              </a:p>
              <a:p>
                <a:endParaRPr lang="en-US" altLang="zh-CN" sz="3600" b="0" dirty="0"/>
              </a:p>
              <a:p>
                <a:endParaRPr lang="zh-CN" altLang="en-US" sz="36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080D3D6-7CDA-81D6-E9D0-B569E397B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9246" y="1473932"/>
                <a:ext cx="10515600" cy="4351338"/>
              </a:xfrm>
              <a:blipFill>
                <a:blip r:embed="rId2"/>
                <a:stretch>
                  <a:fillRect l="-1043" t="-2521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3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3AB405-B8F6-063D-F0ED-9EE87968C3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3723" y="644769"/>
                <a:ext cx="10580077" cy="5532194"/>
              </a:xfrm>
            </p:spPr>
            <p:txBody>
              <a:bodyPr/>
              <a:lstStyle/>
              <a:p>
                <a:r>
                  <a:rPr lang="zh-CN" altLang="en-US" sz="3600" dirty="0"/>
                  <a:t>通过枚举第一轮死掉的蛐蛐数量列出递归方程。</a:t>
                </a:r>
                <a:endParaRPr lang="en-US" altLang="zh-CN" sz="3600" dirty="0"/>
              </a:p>
              <a:p>
                <a:r>
                  <a:rPr lang="en-US" altLang="zh-CN" sz="3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bSup>
                      <m:sSub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−1)]</m:t>
                    </m:r>
                  </m:oMath>
                </a14:m>
                <a:endParaRPr lang="en-US" altLang="zh-CN" sz="3600" b="0" dirty="0"/>
              </a:p>
              <a:p>
                <a:r>
                  <a:rPr lang="zh-CN" altLang="en-US" sz="3600" dirty="0"/>
                  <a:t>系数来源，从</a:t>
                </a:r>
                <a:r>
                  <a:rPr lang="en-US" altLang="zh-CN" sz="3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 i="1" dirty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altLang="zh-CN" sz="3600" b="0" dirty="0"/>
                  <a:t> </a:t>
                </a:r>
                <a:r>
                  <a:rPr lang="zh-CN" altLang="en-US" sz="3600" b="0" dirty="0"/>
                  <a:t>个蛐蛐中选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3600" b="0" dirty="0"/>
                  <a:t> </a:t>
                </a:r>
                <a:r>
                  <a:rPr lang="zh-CN" altLang="en-US" sz="3600" b="0" dirty="0"/>
                  <a:t>个让他们死掉。死掉的蛐蛐有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3600" dirty="0"/>
                  <a:t>种可能的生命值取值</a:t>
                </a:r>
                <a:endParaRPr lang="en-US" altLang="zh-CN" sz="3600" dirty="0"/>
              </a:p>
              <a:p>
                <a:r>
                  <a:rPr lang="zh-CN" altLang="en-US" sz="3600" b="0" dirty="0"/>
                  <a:t>递归终点</a:t>
                </a:r>
                <a:endParaRPr lang="en-US" altLang="zh-CN" sz="3600" b="0" dirty="0"/>
              </a:p>
              <a:p>
                <a:r>
                  <a:rPr lang="en-US" altLang="zh-CN" sz="3600" dirty="0"/>
                  <a:t>1. </a:t>
                </a:r>
                <a:r>
                  <a:rPr lang="zh-CN" altLang="en-US" sz="3600" dirty="0"/>
                  <a:t>只剩一个蛐蛐</a:t>
                </a:r>
                <a:r>
                  <a:rPr lang="en-US" altLang="zh-CN" sz="3600" dirty="0"/>
                  <a:t>n = 1</a:t>
                </a:r>
                <a:r>
                  <a:rPr lang="zh-CN" altLang="en-US" sz="3600" dirty="0"/>
                  <a:t>时答案为</a:t>
                </a:r>
                <a:r>
                  <a:rPr lang="en-US" altLang="zh-CN" sz="3600" dirty="0"/>
                  <a:t>0</a:t>
                </a:r>
              </a:p>
              <a:p>
                <a:r>
                  <a:rPr lang="en-US" altLang="zh-CN" sz="3600" dirty="0"/>
                  <a:t>2. n = 0</a:t>
                </a:r>
                <a:r>
                  <a:rPr lang="zh-CN" altLang="en-US" sz="3600" dirty="0"/>
                  <a:t>时说明情况合法，返回 </a:t>
                </a:r>
                <a:r>
                  <a:rPr lang="en-US" altLang="zh-CN" sz="3600" dirty="0"/>
                  <a:t>1</a:t>
                </a:r>
              </a:p>
              <a:p>
                <a:r>
                  <a:rPr lang="en-US" altLang="zh-CN" sz="3600" b="0" dirty="0"/>
                  <a:t>3. </a:t>
                </a:r>
                <a:r>
                  <a:rPr lang="en-US" altLang="zh-CN" sz="3600" dirty="0"/>
                  <a:t>x</a:t>
                </a:r>
                <a:r>
                  <a:rPr lang="zh-CN" altLang="en-US" sz="3600" b="0" dirty="0"/>
                  <a:t>≤</a:t>
                </a:r>
                <a:r>
                  <a:rPr lang="en-US" altLang="zh-CN" sz="3600" b="0" dirty="0"/>
                  <a:t>n-1</a:t>
                </a:r>
                <a:r>
                  <a:rPr lang="zh-CN" altLang="en-US" sz="3600" b="0" dirty="0"/>
                  <a:t>时，返回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3600" b="0" dirty="0"/>
              </a:p>
              <a:p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3AB405-B8F6-063D-F0ED-9EE87968C3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3723" y="644769"/>
                <a:ext cx="10580077" cy="5532194"/>
              </a:xfrm>
              <a:blipFill>
                <a:blip r:embed="rId2"/>
                <a:stretch>
                  <a:fillRect l="-1613" t="-2756" r="-16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471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9F8F3-EECC-1026-52C1-C8542EA4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U. </a:t>
            </a:r>
            <a:r>
              <a:rPr lang="zh-CN" altLang="en-US" b="1" dirty="0"/>
              <a:t>辉夜的生日礼物</a:t>
            </a:r>
            <a:r>
              <a:rPr lang="en-US" altLang="zh-CN" dirty="0"/>
              <a:t>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D413F6-B404-7A39-22B6-29535848C7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美丽序列，所有前缀序列都满足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𝑚𝑒𝑥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通过一些猜测，我们可以知道美丽序列的集合肯定是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0,1,2,3,…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或者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(0, 1,2,3,…,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−2,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这两种情况</a:t>
                </a:r>
                <a:endParaRPr lang="en-US" altLang="zh-CN" dirty="0"/>
              </a:p>
              <a:p>
                <a:r>
                  <a:rPr lang="zh-CN" altLang="en-US" dirty="0"/>
                  <a:t>这也很容易证明，假设序列里面最大元素是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，那他肯定包含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CN" altLang="en-US" dirty="0"/>
                  <a:t>之间的所有整数。</a:t>
                </a:r>
                <a:endParaRPr lang="en-US" altLang="zh-CN" dirty="0"/>
              </a:p>
              <a:p>
                <a:r>
                  <a:rPr lang="zh-CN" altLang="en-US" dirty="0"/>
                  <a:t>当一个序列是美丽序列的时候，我们如果想往他后面再添加元素使他保持为美丽序列，那么我们只需关注序列的集合中有哪些数，没必要关注这些数字具体顺序和数量。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D413F6-B404-7A39-22B6-29535848C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3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028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BBE730-C201-D295-BC47-1EDFA37754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0080" y="381000"/>
                <a:ext cx="10713720" cy="579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我们用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表示集合为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(0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….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的序列数量，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表示集合为形如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(0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…,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−2,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的序列数量</a:t>
                </a:r>
                <a:endParaRPr lang="en-US" altLang="zh-CN" dirty="0"/>
              </a:p>
              <a:p>
                <a:r>
                  <a:rPr lang="zh-CN" altLang="en-US" dirty="0"/>
                  <a:t>假设我们遍历到了元素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。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数组应该如何变化？</a:t>
                </a:r>
                <a:endParaRPr lang="en-US" altLang="zh-CN" dirty="0"/>
              </a:p>
              <a:p>
                <a:r>
                  <a:rPr lang="zh-CN" altLang="en-US" dirty="0"/>
                  <a:t>经过比较耐心的分类讨论和推导，我们可以得到下面递推公式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 algn="ctr">
                  <a:buNone/>
                </a:pPr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+1,….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∗=2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dirty="0"/>
                  <a:t>	(</a:t>
                </a:r>
                <a:r>
                  <a:rPr lang="zh-CN" altLang="en-US" b="0" dirty="0"/>
                  <a:t>区间乘法</a:t>
                </a:r>
                <a:r>
                  <a:rPr lang="en-US" altLang="zh-CN" b="0" dirty="0"/>
                  <a:t>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+3,….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∗=2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+=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+=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b="0" dirty="0"/>
                  <a:t>好像公式差一点就对称了？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b="0" dirty="0"/>
                  <a:t>重新定义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数组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BBE730-C201-D295-BC47-1EDFA37754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0080" y="381000"/>
                <a:ext cx="10713720" cy="5795963"/>
              </a:xfrm>
              <a:blipFill>
                <a:blip r:embed="rId2"/>
                <a:stretch>
                  <a:fillRect l="-1138" t="-1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2A56973-D678-1D3B-5B8E-9C753DC51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221" y="2496892"/>
            <a:ext cx="8169884" cy="26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6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1CF310-B4F4-C21F-FC6D-A4F4CA658F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9620" y="304800"/>
                <a:ext cx="10645140" cy="609600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CN" altLang="en-US" dirty="0"/>
                  <a:t> 集合为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(0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….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的序列数量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表示集合为形如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(0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…,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+2)</m:t>
                    </m:r>
                  </m:oMath>
                </a14:m>
                <a:r>
                  <a:rPr lang="zh-CN" altLang="en-US" dirty="0"/>
                  <a:t>的序列数量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+1,….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∗=2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dirty="0"/>
                  <a:t>	(</a:t>
                </a:r>
                <a:r>
                  <a:rPr lang="zh-CN" altLang="en-US" b="0" dirty="0"/>
                  <a:t>区间乘法</a:t>
                </a:r>
                <a:r>
                  <a:rPr lang="en-US" altLang="zh-CN" b="0" dirty="0"/>
                  <a:t>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+1,….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∗=2</m:t>
                    </m:r>
                  </m:oMath>
                </a14:m>
                <a:r>
                  <a:rPr lang="en-US" altLang="zh-CN" b="0" dirty="0"/>
                  <a:t>	 (</a:t>
                </a:r>
                <a:r>
                  <a:rPr lang="zh-CN" altLang="en-US" b="0" dirty="0"/>
                  <a:t>区间乘法</a:t>
                </a:r>
                <a:r>
                  <a:rPr lang="en-US" altLang="zh-CN" b="0" dirty="0"/>
                  <a:t>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+=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+=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dirty="0"/>
                  <a:t>最终答案是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数组</m:t>
                    </m:r>
                  </m:oMath>
                </a14:m>
                <a:r>
                  <a:rPr lang="zh-CN" altLang="en-US" dirty="0"/>
                  <a:t>中所有元素和。</a:t>
                </a:r>
                <a:endParaRPr lang="en-US" altLang="zh-CN" dirty="0"/>
              </a:p>
              <a:p>
                <a:r>
                  <a:rPr lang="zh-CN" altLang="en-US" dirty="0"/>
                  <a:t>暴力时间复杂度</a:t>
                </a:r>
                <a:r>
                  <a:rPr lang="en-US" altLang="zh-CN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，怎么操作</a:t>
                </a:r>
                <a:endParaRPr lang="en-US" altLang="zh-CN" dirty="0"/>
              </a:p>
              <a:p>
                <a:r>
                  <a:rPr lang="en-US" altLang="zh-CN" dirty="0"/>
                  <a:t>1. </a:t>
                </a:r>
                <a:r>
                  <a:rPr lang="zh-CN" altLang="en-US" dirty="0"/>
                  <a:t>时间复杂度主要来自于前两个区间乘法，但是我们注意到很多时候区间后缀都是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，我们根本没必要去处理他们。所以我们可以记录一个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𝑖𝑑𝑥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数组中非零元素的最大值，减少遍历次数。最终在随机数据中取得优异成果（只要没有被特意构造数据，就能卡过去）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1CF310-B4F4-C21F-FC6D-A4F4CA658F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9620" y="304800"/>
                <a:ext cx="10645140" cy="6096000"/>
              </a:xfrm>
              <a:blipFill>
                <a:blip r:embed="rId2"/>
                <a:stretch>
                  <a:fillRect l="-1030" t="-2300" r="-19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7939D41-BD9B-1807-767C-251FC5817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890" y="1199248"/>
            <a:ext cx="7104610" cy="215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9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808B3E-761A-4F5D-C7C8-A377B67D13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0559" y="198120"/>
                <a:ext cx="11068533" cy="665988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但其实只要构造好数据，上面的做法终究就是个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注意到维护的操作主要是区间修改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区间查询，线段树可以实现一个很大很大常数的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做法复杂度其实是对的，但这时限和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的大小确实让人望而退步。</a:t>
                </a:r>
                <a:endParaRPr lang="en-US" altLang="zh-CN" dirty="0"/>
              </a:p>
              <a:p>
                <a:r>
                  <a:rPr lang="zh-CN" altLang="en-US" dirty="0"/>
                  <a:t>复杂度主要来自于区间乘法，我们可以借鉴区间加法的差分做法，创造一个</a:t>
                </a:r>
                <a:r>
                  <a:rPr lang="en-US" altLang="zh-CN" dirty="0"/>
                  <a:t>”</a:t>
                </a:r>
                <a:r>
                  <a:rPr lang="zh-CN" altLang="en-US" dirty="0"/>
                  <a:t>商分数组</a:t>
                </a:r>
                <a:r>
                  <a:rPr lang="en-US" altLang="zh-CN" dirty="0"/>
                  <a:t>”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−1]</m:t>
                        </m:r>
                      </m:den>
                    </m:f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US" altLang="zh-CN" dirty="0"/>
                  <a:t>;</a:t>
                </a:r>
              </a:p>
              <a:p>
                <a:r>
                  <a:rPr lang="zh-CN" altLang="en-US" dirty="0"/>
                  <a:t>上面五个公式可以转化为数个加法乘法除法的公式。</a:t>
                </a:r>
                <a:endParaRPr lang="en-US" altLang="zh-CN" dirty="0"/>
              </a:p>
              <a:p>
                <a:r>
                  <a:rPr lang="zh-CN" altLang="en-US" dirty="0"/>
                  <a:t>一些疑问：怎么存储运算过程中产生的分数？有限域上的除法可以看成乘以他的逆元，几乎所有分数都可以转化为一个有限域上的整数，只管在有限域上算就行了，最后答案会对的。</a:t>
                </a:r>
                <a:endParaRPr lang="en-US" altLang="zh-CN" dirty="0"/>
              </a:p>
              <a:p>
                <a:r>
                  <a:rPr lang="zh-CN" altLang="en-US" dirty="0"/>
                  <a:t>此做法一个小</a:t>
                </a:r>
                <a:r>
                  <a:rPr lang="en-US" altLang="zh-CN" dirty="0"/>
                  <a:t>bug</a:t>
                </a:r>
                <a:r>
                  <a:rPr lang="zh-CN" altLang="en-US" dirty="0"/>
                  <a:t>。当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zh-CN" altLang="en-US" dirty="0"/>
                  <a:t>中某个数变成</a:t>
                </a:r>
                <a:r>
                  <a:rPr lang="en-US" altLang="zh-CN" dirty="0"/>
                  <a:t>998244353</a:t>
                </a:r>
                <a:r>
                  <a:rPr lang="zh-CN" altLang="en-US" dirty="0"/>
                  <a:t>的倍数时，因为逆元不存在，后序运算都会出现问题。</a:t>
                </a:r>
                <a:endParaRPr lang="en-US" altLang="zh-CN" dirty="0"/>
              </a:p>
              <a:p>
                <a:r>
                  <a:rPr lang="zh-CN" altLang="en-US" dirty="0"/>
                  <a:t>复杂度</a:t>
                </a:r>
                <a:r>
                  <a:rPr lang="en-US" altLang="zh-CN" dirty="0"/>
                  <a:t>O(n log n) log n</a:t>
                </a:r>
                <a:r>
                  <a:rPr lang="zh-CN" altLang="en-US" dirty="0"/>
                  <a:t>来自求逆元</a:t>
                </a:r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808B3E-761A-4F5D-C7C8-A377B67D13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0559" y="198120"/>
                <a:ext cx="11068533" cy="6659880"/>
              </a:xfrm>
              <a:blipFill>
                <a:blip r:embed="rId2"/>
                <a:stretch>
                  <a:fillRect l="-991" t="-1648" r="-551" b="-1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32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6B41E-5F94-C3DC-4EF8-D3FEFE639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Z. </a:t>
            </a:r>
            <a:r>
              <a:rPr lang="zh-CN" altLang="en-US" b="1" dirty="0"/>
              <a:t>高木同学</a:t>
            </a:r>
            <a:r>
              <a:rPr lang="en-US" altLang="zh-CN" b="1" dirty="0"/>
              <a:t>2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443679-A64B-CFD8-0DF4-884DEED797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sz="2400" dirty="0"/>
                  <a:t>题意：总共有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种木块，</a:t>
                </a:r>
                <a:r>
                  <a:rPr lang="en-US" altLang="zh-CN" sz="2400" dirty="0"/>
                  <a:t>m</a:t>
                </a:r>
                <a:r>
                  <a:rPr lang="zh-CN" altLang="en-US" sz="2400" dirty="0"/>
                  <a:t>种颜色，每次修改选择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 sz="2400" dirty="0"/>
                  <a:t>木块，将其全部修改为一种区间中没有的颜色，求至少多少次修改可以使模板全部变为一种颜色</a:t>
                </a:r>
                <a:endParaRPr lang="en-US" altLang="zh-CN" sz="2400" dirty="0"/>
              </a:p>
              <a:p>
                <a:r>
                  <a:rPr lang="zh-CN" altLang="en-US" dirty="0"/>
                  <a:t>容易想到区间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中所有元素改为元素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的最小操作次数。一般情况下，我们可以将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区间</m:t>
                    </m:r>
                  </m:oMath>
                </a14:m>
                <a:r>
                  <a:rPr lang="zh-CN" altLang="en-US" dirty="0"/>
                  <a:t>拆分为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在两次分布的操作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dirty="0" err="1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𝑑𝑝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] + </m:t>
                        </m:r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𝑑𝑝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+1][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也有可能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 dirty="0"/>
                  <a:t>中不含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，仅一次操作就可以成功</a:t>
                </a:r>
                <a:endParaRPr lang="en-US" altLang="zh-CN" dirty="0"/>
              </a:p>
              <a:p>
                <a:r>
                  <a:rPr lang="zh-CN" altLang="en-US" dirty="0"/>
                  <a:t>再定义一个状态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表示将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中所有元素改为非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元素的最小操作次数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443679-A64B-CFD8-0DF4-884DEED79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35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897485-3276-83E9-A3E8-3B9A0DD0A1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0560" y="251460"/>
                <a:ext cx="10576560" cy="64998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我们还需要对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进行计算</a:t>
                </a:r>
                <a:endParaRPr lang="en-US" altLang="zh-CN" dirty="0"/>
              </a:p>
              <a:p>
                <a:r>
                  <a:rPr lang="zh-CN" altLang="en-US" dirty="0"/>
                  <a:t>类似的，有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dirty="0" err="1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𝑑𝑝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] + </m:t>
                        </m:r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𝑑𝑝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+1][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当然，也有可能仅一次操作就完成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dirty="0" err="1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𝑑𝑝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1] + </m:t>
                        </m:r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𝑑𝑝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1])</m:t>
                        </m:r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理论上问题到这里就已经结束了，但是仔细看一下的话会有循环调用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 →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2[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2[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 → </m:t>
                    </m:r>
                    <m:r>
                      <a:rPr lang="en-US" altLang="zh-CN" b="0" i="1" dirty="0" err="1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1]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2[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1]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2[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1] → </m:t>
                    </m:r>
                    <m:r>
                      <a:rPr lang="en-US" altLang="zh-CN" b="0" i="1" dirty="0" err="1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解决方法，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 =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b="0" dirty="0"/>
                  <a:t>时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b="0" i="1" dirty="0" err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 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b="0" dirty="0"/>
                  <a:t>时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b="0" i="1" dirty="0" err="1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同理</a:t>
                </a:r>
                <a:endParaRPr lang="en-US" altLang="zh-CN" b="0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897485-3276-83E9-A3E8-3B9A0DD0A1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0560" y="251460"/>
                <a:ext cx="10576560" cy="6499860"/>
              </a:xfrm>
              <a:blipFill>
                <a:blip r:embed="rId2"/>
                <a:stretch>
                  <a:fillRect l="-1037" t="-2156" b="-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0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F24DC-DE43-B3DA-44E5-1D5F4AF5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E. </a:t>
            </a:r>
            <a:r>
              <a:rPr lang="zh-CN" altLang="en-US" b="1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虾头卷狗莫得情感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0B928D-88D7-108A-6691-5090A1E7DE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题意：</a:t>
                </a:r>
                <a:r>
                  <a:rPr lang="en-US" altLang="zh-CN" dirty="0"/>
                  <a:t>Y </a:t>
                </a:r>
                <a:r>
                  <a:rPr lang="zh-CN" altLang="en-US" dirty="0"/>
                  <a:t>进制数，求两个数字 </a:t>
                </a:r>
                <a:r>
                  <a:rPr lang="en-US" altLang="zh-CN" dirty="0"/>
                  <a:t>A, B </a:t>
                </a:r>
                <a:r>
                  <a:rPr lang="zh-CN" altLang="en-US" dirty="0"/>
                  <a:t>之间有多少数只包含 </a:t>
                </a:r>
                <a:r>
                  <a:rPr lang="en-US" altLang="zh-CN" dirty="0"/>
                  <a:t>X </a:t>
                </a:r>
                <a:r>
                  <a:rPr lang="zh-CN" altLang="en-US" dirty="0"/>
                  <a:t>个数位</a:t>
                </a:r>
                <a:endParaRPr lang="en-US" altLang="zh-CN" dirty="0"/>
              </a:p>
              <a:p>
                <a:r>
                  <a:rPr lang="zh-CN" altLang="en-US" dirty="0"/>
                  <a:t>数位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经典题目</a:t>
                </a:r>
                <a:endParaRPr lang="en-US" altLang="zh-CN" dirty="0"/>
              </a:p>
              <a:p>
                <a:r>
                  <a:rPr lang="zh-CN" altLang="en-US" dirty="0"/>
                  <a:t>整体思路：分别求出</a:t>
                </a:r>
                <a:r>
                  <a:rPr lang="en-US" altLang="zh-CN" dirty="0"/>
                  <a:t>[0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 A - 1]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[0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B]</a:t>
                </a:r>
                <a:r>
                  <a:rPr lang="zh-CN" altLang="en-US" dirty="0"/>
                  <a:t>中有多少数字满足条件。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数位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dp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的常见套路是分两种情况</a:t>
                </a:r>
                <a:endParaRPr lang="en-US" altLang="zh-CN" dirty="0"/>
              </a:p>
              <a:p>
                <a:pPr marL="514350" indent="-514350">
                  <a:buAutoNum type="arabicPeriod"/>
                </a:pPr>
                <a:r>
                  <a:rPr lang="zh-CN" altLang="en-US" dirty="0"/>
                  <a:t>前面数字碰到顶了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后面数字大小受限</a:t>
                </a:r>
                <a:endParaRPr lang="en-US" altLang="zh-CN" dirty="0"/>
              </a:p>
              <a:p>
                <a:pPr marL="514350" indent="-514350">
                  <a:buAutoNum type="arabicPeriod"/>
                </a:pPr>
                <a:r>
                  <a:rPr lang="zh-CN" altLang="en-US" dirty="0"/>
                  <a:t>前面数字没碰到底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后面数字不受限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例子，</a:t>
                </a:r>
                <a:r>
                  <a:rPr lang="en-US" altLang="zh-CN" dirty="0"/>
                  <a:t>Y = 10 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B = 354704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遍历的前面位数为 </a:t>
                </a:r>
                <a:r>
                  <a:rPr lang="en-US" altLang="zh-CN" dirty="0"/>
                  <a:t>35****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/>
                  <a:t> ***</a:t>
                </a:r>
                <a:r>
                  <a:rPr lang="zh-CN" altLang="en-US" dirty="0"/>
                  <a:t>只能取</a:t>
                </a:r>
                <a:r>
                  <a:rPr lang="en-US" altLang="zh-CN" dirty="0"/>
                  <a:t>[0000, 4704]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遍历的前面位数为 </a:t>
                </a:r>
                <a:r>
                  <a:rPr lang="en-US" altLang="zh-CN" dirty="0"/>
                  <a:t>352***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/>
                  <a:t> ***</a:t>
                </a:r>
                <a:r>
                  <a:rPr lang="zh-CN" altLang="en-US" dirty="0"/>
                  <a:t>能取</a:t>
                </a:r>
                <a:r>
                  <a:rPr lang="en-US" altLang="zh-CN" dirty="0"/>
                  <a:t>[000, 999]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0B928D-88D7-108A-6691-5090A1E7DE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221" r="-406" b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09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8ADD2A5-E5C7-D340-9FA2-4FAC66A90F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1040" y="320040"/>
                <a:ext cx="10706100" cy="616458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当后面数字不受限的时候，所有数字的地位都相同</a:t>
                </a:r>
                <a:endParaRPr lang="en-US" altLang="zh-CN" dirty="0"/>
              </a:p>
              <a:p>
                <a:r>
                  <a:rPr lang="zh-CN" altLang="en-US" dirty="0"/>
                  <a:t>只需记录数字的</a:t>
                </a:r>
                <a:r>
                  <a:rPr lang="zh-CN" altLang="en-US" b="1" dirty="0"/>
                  <a:t>个数</a:t>
                </a:r>
                <a:r>
                  <a:rPr lang="zh-CN" altLang="en-US" dirty="0"/>
                  <a:t>，无需记录具体的数字</a:t>
                </a:r>
                <a:endParaRPr lang="en-US" altLang="zh-CN" dirty="0"/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记录</a:t>
                </a:r>
                <a:r>
                  <a:rPr lang="zh-CN" altLang="en-US" b="1" dirty="0"/>
                  <a:t>在不受限条件下</a:t>
                </a:r>
                <a:r>
                  <a:rPr lang="zh-CN" altLang="en-US" dirty="0"/>
                  <a:t>到了第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位，前面有</a:t>
                </a:r>
                <a:r>
                  <a:rPr lang="en-US" altLang="zh-CN" dirty="0"/>
                  <a:t>num</a:t>
                </a:r>
                <a:r>
                  <a:rPr lang="zh-CN" altLang="en-US" dirty="0"/>
                  <a:t>个不同数字的情况下答案个数。</a:t>
                </a:r>
                <a:endParaRPr lang="en-US" altLang="zh-CN" dirty="0"/>
              </a:p>
              <a:p>
                <a:r>
                  <a:rPr lang="zh-CN" altLang="en-US" dirty="0"/>
                  <a:t>我们在第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位再加一位</a:t>
                </a:r>
                <a:endParaRPr lang="en-US" altLang="zh-CN" dirty="0"/>
              </a:p>
              <a:p>
                <a:pPr marL="514350" indent="-514350">
                  <a:buAutoNum type="arabicPeriod"/>
                </a:pPr>
                <a:r>
                  <a:rPr lang="zh-CN" altLang="en-US" dirty="0"/>
                  <a:t>加的数字前面已经出现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𝑛𝑢𝑚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zh-CN" altLang="en-US" dirty="0"/>
                  <a:t>加的数字前面已经出现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∗ 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𝑛𝑢𝑚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在受限条件下，我们要用桶记录前面出现了哪些数字，然后枚举在受限条件下，能取得到的所有数字。</a:t>
                </a:r>
                <a:endParaRPr lang="en-US" altLang="zh-CN" dirty="0"/>
              </a:p>
              <a:p>
                <a:pPr marL="514350" indent="-514350">
                  <a:buAutoNum type="arabicPeriod"/>
                </a:pPr>
                <a:r>
                  <a:rPr lang="zh-CN" altLang="en-US" dirty="0"/>
                  <a:t>数字没有碰到顶且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前面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没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出现过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𝑛𝑢𝑚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zh-CN" altLang="en-US" dirty="0"/>
                  <a:t>数字没有碰到顶但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前面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出现过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𝑛𝑢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514350" indent="-514350">
                  <a:buAutoNum type="arabicPeriod"/>
                </a:pPr>
                <a:r>
                  <a:rPr lang="zh-CN" altLang="en-US" dirty="0"/>
                  <a:t>数字碰到顶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拿桶记录当前数字 </a:t>
                </a:r>
                <a:r>
                  <a:rPr lang="en-US" altLang="zh-CN" dirty="0"/>
                  <a:t>+ </a:t>
                </a:r>
                <a:r>
                  <a:rPr lang="zh-CN" altLang="en-US" dirty="0"/>
                  <a:t>递归询问</a:t>
                </a:r>
                <a:r>
                  <a:rPr lang="en-US" altLang="zh-CN" dirty="0"/>
                  <a:t> 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时间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8ADD2A5-E5C7-D340-9FA2-4FAC66A90F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1040" y="320040"/>
                <a:ext cx="10706100" cy="6164580"/>
              </a:xfrm>
              <a:blipFill>
                <a:blip r:embed="rId2"/>
                <a:stretch>
                  <a:fillRect l="-1139" t="-23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698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4F4C8-B945-1CB5-E477-7F181107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 </a:t>
            </a:r>
            <a:r>
              <a:rPr lang="zh-CN" altLang="en-US" b="1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卡牌收集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7003FF-BF1D-E8F4-AC1B-31385D99B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324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题意：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种卡牌，每张卡牌一定概率抽中，求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次抽中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种卡牌的概率。</a:t>
                </a:r>
                <a:endParaRPr lang="en-US" altLang="zh-CN" dirty="0"/>
              </a:p>
              <a:p>
                <a:r>
                  <a:rPr lang="zh-CN" altLang="en-US" dirty="0"/>
                  <a:t>设每张卡牌抽中的概率是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我们考虑状态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/>
                  <a:t> 范围内，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次抽卡牌中抽中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种物品的概率</a:t>
                </a:r>
                <a:endParaRPr lang="en-US" altLang="zh-CN" b="0" dirty="0"/>
              </a:p>
              <a:p>
                <a:r>
                  <a:rPr lang="zh-CN" altLang="en-US" dirty="0"/>
                  <a:t>分两种情况讨论，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1.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r>
                  <a:rPr lang="zh-CN" altLang="en-US" dirty="0"/>
                  <a:t> 种元素不包含 卡片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𝑘𝑘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𝑚𝑚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dirty="0"/>
                  <a:t>2. </a:t>
                </a:r>
                <a:r>
                  <a:rPr lang="zh-CN" altLang="en-US" dirty="0"/>
                  <a:t>包含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个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卡片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→  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𝑘𝑘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7003FF-BF1D-E8F4-AC1B-31385D99B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3245"/>
                <a:ext cx="10515600" cy="4351338"/>
              </a:xfrm>
              <a:blipFill>
                <a:blip r:embed="rId2"/>
                <a:stretch>
                  <a:fillRect l="-1217" t="-2521" r="-1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24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10B1D-0AE1-CA7C-DA83-0A23A1932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Q.</a:t>
            </a:r>
            <a:r>
              <a:rPr lang="zh-CN" altLang="en-US" b="1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高木同学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CFE8F1-D044-B34B-82F1-0978BC60DB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0580" y="1825625"/>
                <a:ext cx="10523220" cy="4929344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染色顺序不重要，将染色按照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大小排序，从左往右进行染色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表示考虑到第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个染色的时候，前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个木板能取得的最大得分</a:t>
                </a:r>
                <a:endParaRPr lang="en-US" altLang="zh-CN" dirty="0"/>
              </a:p>
              <a:p>
                <a:r>
                  <a:rPr lang="zh-CN" altLang="en-US" dirty="0"/>
                  <a:t>染色不是必须的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 = 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−1][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每个染色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能</m:t>
                    </m:r>
                  </m:oMath>
                </a14:m>
                <a:r>
                  <a:rPr lang="zh-CN" altLang="en-US" dirty="0"/>
                  <a:t>更新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zh-CN" altLang="en-US" dirty="0"/>
                  <a:t>的答案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更新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只能是染色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−1]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– 2</m:t>
                    </m:r>
                  </m:oMath>
                </a14:m>
                <a:r>
                  <a:rPr lang="zh-CN" altLang="en-US" dirty="0"/>
                  <a:t>可以是染色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−2]</m:t>
                    </m:r>
                  </m:oMath>
                </a14:m>
                <a:r>
                  <a:rPr lang="zh-CN" altLang="en-US" dirty="0"/>
                  <a:t>或者染色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−2]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第一种染色方案可以看成上一种染色少染一个点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]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zh-CN" sz="2800" i="1" dirty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CFE8F1-D044-B34B-82F1-0978BC60DB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0580" y="1825625"/>
                <a:ext cx="10523220" cy="4929344"/>
              </a:xfrm>
              <a:blipFill>
                <a:blip r:embed="rId2"/>
                <a:stretch>
                  <a:fillRect l="-869" t="-1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56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186388-9901-8FF2-094F-04446F7B05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3900" y="388620"/>
                <a:ext cx="10629900" cy="578834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]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dirty="0"/>
                  <a:t>归纳推理，于是就有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]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dirty="0"/>
                  <a:t>计算结束后，因为我们计算的是前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个木板能取得的最大得分，需要更新最大前缀，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−1],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可以发现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的第一个参数可以直接优化掉</a:t>
                </a:r>
                <a:endParaRPr lang="en-US" altLang="zh-CN" dirty="0"/>
              </a:p>
              <a:p>
                <a:r>
                  <a:rPr lang="zh-CN" altLang="en-US" dirty="0"/>
                  <a:t>时间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空间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186388-9901-8FF2-094F-04446F7B0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900" y="388620"/>
                <a:ext cx="10629900" cy="5788343"/>
              </a:xfrm>
              <a:blipFill>
                <a:blip r:embed="rId2"/>
                <a:stretch>
                  <a:fillRect l="-1032" t="-1159" r="-7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357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C83F0-454B-7F0E-354F-1A16EC25D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R. </a:t>
            </a:r>
            <a:r>
              <a:rPr lang="zh-CN" altLang="en-US" b="1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奇怪的筛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0048E1-4BA5-4E80-4299-C92E646688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1040" y="3710940"/>
                <a:ext cx="10652760" cy="246602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首先我们起码得有一个手段判断一个串组成的整数是不是过筛的。</a:t>
                </a:r>
                <a:endParaRPr lang="en-US" altLang="zh-CN" dirty="0"/>
              </a:p>
              <a:p>
                <a:r>
                  <a:rPr lang="zh-CN" altLang="en-US" dirty="0"/>
                  <a:t>从左往右 </a:t>
                </a:r>
                <a:r>
                  <a:rPr lang="en-US" altLang="zh-CN" dirty="0" err="1"/>
                  <a:t>dp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判断。记录前缀的次序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，如果下一个数字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11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那就</m:t>
                    </m:r>
                  </m:oMath>
                </a14:m>
                <a:r>
                  <a:rPr lang="zh-CN" altLang="en-US" dirty="0"/>
                  <a:t>直接退出，否则更新当前的次序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=9+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1+2+3+…+10+0+1+2+…+10+0+1+…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+1)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前一个</m:t>
                    </m:r>
                  </m:oMath>
                </a14:m>
                <a:r>
                  <a:rPr lang="zh-CN" altLang="en-US" dirty="0"/>
                  <a:t>括号中总共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个数字</a:t>
                </a:r>
                <a:endParaRPr lang="en-US" altLang="zh-CN" dirty="0"/>
              </a:p>
              <a:p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0048E1-4BA5-4E80-4299-C92E646688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1040" y="3710940"/>
                <a:ext cx="10652760" cy="2466022"/>
              </a:xfrm>
              <a:blipFill>
                <a:blip r:embed="rId2"/>
                <a:stretch>
                  <a:fillRect l="-1030" t="-4703" r="-18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5A0B09B6-D8E7-1B46-9687-CCBF420CD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20" y="2067207"/>
            <a:ext cx="11059040" cy="143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78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443E53-84D3-BCCF-303C-F6CADD700A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860" y="640080"/>
                <a:ext cx="10568940" cy="553688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)=9+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1+2+3+…+10+0+1+…+10+0+1+…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注意到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11 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11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zh-CN" altLang="en-US" dirty="0"/>
                  <a:t>而我们后序判断位数也是根据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11</m:t>
                    </m:r>
                  </m:oMath>
                </a14:m>
                <a:r>
                  <a:rPr lang="zh-CN" altLang="en-US" dirty="0"/>
                  <a:t>来判断</a:t>
                </a:r>
                <a:endParaRPr lang="en-US" altLang="zh-CN" dirty="0"/>
              </a:p>
              <a:p>
                <a:r>
                  <a:rPr lang="zh-CN" altLang="en-US" dirty="0"/>
                  <a:t>也就是说，这里我们其实完全可以只考虑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dirty="0">
                        <a:latin typeface="Cambria Math" panose="02040503050406030204" pitchFamily="18" charset="0"/>
                      </a:rPr>
                      <m:t>m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在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zh-CN" altLang="en-US" b="0" dirty="0"/>
                  <a:t>下的等价类。</a:t>
                </a:r>
                <a:endParaRPr lang="en-US" altLang="zh-CN" b="0" dirty="0"/>
              </a:p>
              <a:p>
                <a:r>
                  <a:rPr lang="zh-CN" altLang="en-US" dirty="0"/>
                  <a:t>通过枚举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0,1,2,…,10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可以</m:t>
                    </m:r>
                  </m:oMath>
                </a14:m>
                <a:r>
                  <a:rPr lang="zh-CN" altLang="en-US" b="0" dirty="0"/>
                  <a:t>直接</a:t>
                </a:r>
                <a:r>
                  <a:rPr lang="zh-CN" altLang="en-US" dirty="0"/>
                  <a:t>打表</a:t>
                </a:r>
                <a:r>
                  <a:rPr lang="zh-CN" altLang="en-US" b="0" dirty="0"/>
                  <a:t>将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求出来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考虑同余等价类也解决了当位数比较大的时候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溢出</m:t>
                    </m:r>
                  </m:oMath>
                </a14:m>
                <a:r>
                  <a:rPr lang="zh-CN" altLang="en-US" b="0" dirty="0"/>
                  <a:t>的问题</a:t>
                </a:r>
                <a:endParaRPr lang="en-US" altLang="zh-CN" b="0" dirty="0"/>
              </a:p>
              <a:p>
                <a:r>
                  <a:rPr lang="zh-CN" altLang="en-US" dirty="0"/>
                  <a:t>接着一个很自然的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就</m:t>
                    </m:r>
                  </m:oMath>
                </a14:m>
                <a:r>
                  <a:rPr lang="zh-CN" altLang="en-US" dirty="0"/>
                  <a:t>出来了，我们通过枚举每个数位的开头，判断以它开头有多少个满足答案的。</a:t>
                </a:r>
                <a:endParaRPr lang="en-US" altLang="zh-CN" dirty="0"/>
              </a:p>
              <a:p>
                <a:r>
                  <a:rPr lang="zh-CN" altLang="en-US" dirty="0"/>
                  <a:t>然后观察到当第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位面对前面相同的余数输入，后面的判断都相同，所以我们就想到记录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为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当</m:t>
                    </m:r>
                  </m:oMath>
                </a14:m>
                <a:r>
                  <a:rPr lang="zh-CN" altLang="en-US" dirty="0"/>
                  <a:t>前一位的次序余数是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dirty="0"/>
                  <a:t>，能往后延伸几位。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b="0" dirty="0"/>
              </a:p>
              <a:p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443E53-84D3-BCCF-303C-F6CADD700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860" y="640080"/>
                <a:ext cx="10568940" cy="5536883"/>
              </a:xfrm>
              <a:blipFill>
                <a:blip r:embed="rId2"/>
                <a:stretch>
                  <a:fillRect l="-1038" r="-4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77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0DB51-4E21-B2D5-8AD4-E27815C6B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/>
              <a:t>我们假设当前数位是</a:t>
            </a:r>
            <a:r>
              <a:rPr lang="en-US" altLang="zh-CN" sz="2000" b="1" dirty="0"/>
              <a:t>t</a:t>
            </a:r>
            <a:endParaRPr lang="zh-CN" altLang="en-US" sz="2000" b="1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20438C3-4B47-B94C-89FD-379DFE3AA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249" y="2545080"/>
            <a:ext cx="7021085" cy="3146241"/>
          </a:xfrm>
        </p:spPr>
      </p:pic>
    </p:spTree>
    <p:extLst>
      <p:ext uri="{BB962C8B-B14F-4D97-AF65-F5344CB8AC3E}">
        <p14:creationId xmlns:p14="http://schemas.microsoft.com/office/powerpoint/2010/main" val="87419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2222</Words>
  <Application>Microsoft Office PowerPoint</Application>
  <PresentationFormat>宽屏</PresentationFormat>
  <Paragraphs>125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Roboto</vt:lpstr>
      <vt:lpstr>Office 主题​​</vt:lpstr>
      <vt:lpstr>DP-EPQRTUZ</vt:lpstr>
      <vt:lpstr>E. 虾头卷狗莫得情感</vt:lpstr>
      <vt:lpstr>PowerPoint 演示文稿</vt:lpstr>
      <vt:lpstr>P 卡牌收集</vt:lpstr>
      <vt:lpstr>Q.高木同学</vt:lpstr>
      <vt:lpstr>PowerPoint 演示文稿</vt:lpstr>
      <vt:lpstr>R. 奇怪的筛</vt:lpstr>
      <vt:lpstr>PowerPoint 演示文稿</vt:lpstr>
      <vt:lpstr>我们假设当前数位是t</vt:lpstr>
      <vt:lpstr>T 斗蛐蛐</vt:lpstr>
      <vt:lpstr>PowerPoint 演示文稿</vt:lpstr>
      <vt:lpstr>U. 辉夜的生日礼物 </vt:lpstr>
      <vt:lpstr>PowerPoint 演示文稿</vt:lpstr>
      <vt:lpstr>PowerPoint 演示文稿</vt:lpstr>
      <vt:lpstr>PowerPoint 演示文稿</vt:lpstr>
      <vt:lpstr>Z. 高木同学2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</dc:title>
  <dc:creator>育诚 梁</dc:creator>
  <cp:lastModifiedBy>育诚 梁</cp:lastModifiedBy>
  <cp:revision>91</cp:revision>
  <dcterms:created xsi:type="dcterms:W3CDTF">2024-05-27T05:16:17Z</dcterms:created>
  <dcterms:modified xsi:type="dcterms:W3CDTF">2024-05-28T07:50:55Z</dcterms:modified>
</cp:coreProperties>
</file>