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53A72-841D-E39A-CD8E-4D3FB67BC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08FA74-314D-EAE5-DA8E-6DAE0C6E8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2455E-3856-FC40-E159-3448F250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6C7-89E6-4F62-B7A0-0EB8747CA047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D3FE1-D796-097E-ACBA-8AADB9D8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5B1F9-CCA3-F4A4-5406-C6578A69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CC1-9DCD-4ABE-AE97-4BAEBB956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8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7DFF5-9D1C-3B43-3413-FEDF689D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C981FD-0D9F-B632-AFC4-8416C6731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86930-43C5-5B9C-2F60-E6F909CB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6C7-89E6-4F62-B7A0-0EB8747CA047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AE495-D66A-9BF3-8F4C-08EAEF06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3E8424-EBC3-163E-C94A-7ECA7FEB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CC1-9DCD-4ABE-AE97-4BAEBB956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28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39CB69-D6F5-2CD6-5CEF-4BAA7F3B1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5B9871-0803-93CE-563A-FE1E90368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36837-DE7A-177E-15D7-606D1436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6C7-89E6-4F62-B7A0-0EB8747CA047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C2AEE-7131-1278-A231-FBE05DDC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B261D-D69D-9733-F731-B7F92070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CC1-9DCD-4ABE-AE97-4BAEBB956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5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2B5BA-EB0B-4F38-DE7D-65B0C761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56193-AEFB-4209-E4DA-F8F45D5E2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536522-5D41-5008-8AEA-6CDF5BDF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6C7-89E6-4F62-B7A0-0EB8747CA047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75A88-C31A-9A8C-D7C5-0BAF9120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810B15-FC2E-20A6-C6B2-76139D4D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CC1-9DCD-4ABE-AE97-4BAEBB956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34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D4D97-B924-9930-EF8E-6A5D7A2E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ECE51-5890-CB73-FD24-E8A4B53AE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21B37-7B83-329C-3E9E-CF9811FE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6C7-89E6-4F62-B7A0-0EB8747CA047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5B1B7-692D-F7F4-D239-1B9AEC09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DBFBF-EBB8-B49F-CB98-4042A890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CC1-9DCD-4ABE-AE97-4BAEBB956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86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76665-4621-8ECE-B224-D59336D1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AF549B-C3EF-8416-A8CC-24DA1D3C4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AE9031-09E6-DE60-7FB3-B9E4754BE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80C35-33CA-C122-F2B3-C8B032B0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6C7-89E6-4F62-B7A0-0EB8747CA047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03F72-F9BB-F210-716E-097ADBF7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37E5B1-FEA1-B5F7-0D40-1F916B33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CC1-9DCD-4ABE-AE97-4BAEBB956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59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B9B8D-1E21-030D-21AE-2F6EE563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025324-6B5B-3B21-57F1-2035A256E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2F9B00-B5F6-F69F-9E89-C07623ED7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F7FCDA-A431-4302-DD86-2337A79F1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985F5-326F-4859-422B-084CD1673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EE1DE0-CE64-A509-0FC1-18DC250A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6C7-89E6-4F62-B7A0-0EB8747CA047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D65ED5-1D1B-CB60-57FB-303E0F17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2B23FA-5812-ABCE-EDE8-FCD3AEF3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CC1-9DCD-4ABE-AE97-4BAEBB956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73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240AD-C4FD-C8A3-28E1-EDEFABA1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19FEB7-C4BF-A97C-6307-C5FD54BC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6C7-89E6-4F62-B7A0-0EB8747CA047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7CFFF7-68CC-3E27-AA77-F15FED1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D0142E-F995-0272-CAB2-94A053A4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CC1-9DCD-4ABE-AE97-4BAEBB956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19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0F857B-17A4-2C32-D63C-E1C9850F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6C7-89E6-4F62-B7A0-0EB8747CA047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B055CA-93A9-0A6B-AA6C-1D0C3002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98FD89-5C12-2B21-69A6-51901E8F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CC1-9DCD-4ABE-AE97-4BAEBB956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4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5A4ED-4A50-F557-6088-477C2334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91EDE-894D-8B9D-DB8E-1AD723365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53DC6A-4BE7-683F-414B-8FD2A41BC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2D0436-EEB5-8A70-A13B-07E9B3BE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6C7-89E6-4F62-B7A0-0EB8747CA047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24A05B-D093-D6B4-D5B1-CD0E5D8C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654095-969C-4ABE-2BEF-283E35FF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CC1-9DCD-4ABE-AE97-4BAEBB956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7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5ABB9-DDA0-1C47-B9FA-A02E128A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01E8EC-4C87-3CB1-43B6-B1D27E262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AF6881-C9FA-2B99-67A6-C4821C3E2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4D097A-E42B-2C3C-F6BC-094F3446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F6C7-89E6-4F62-B7A0-0EB8747CA047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8F282-5A45-D4A7-FD0A-865A5A12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B0CC83-C6D7-618C-32A4-A4188BDC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08CC1-9DCD-4ABE-AE97-4BAEBB956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AD319B-0979-C0EF-3528-89F20B95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499553-FDFB-E7F6-48C6-B8D6D2D65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6B659-D963-250F-C06C-363929D20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9F6C7-89E6-4F62-B7A0-0EB8747CA047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C222F-C08C-1376-3753-E19EA4481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489F0-ED20-89F2-092B-0C8EF268F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08CC1-9DCD-4ABE-AE97-4BAEBB9566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4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B4F435-5B30-E03F-2CFA-145E1BF78DC0}"/>
              </a:ext>
            </a:extLst>
          </p:cNvPr>
          <p:cNvSpPr txBox="1"/>
          <p:nvPr/>
        </p:nvSpPr>
        <p:spPr>
          <a:xfrm>
            <a:off x="559981" y="380475"/>
            <a:ext cx="1850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854B2CB-F7CC-B133-CA15-BC98D3312937}"/>
              </a:ext>
            </a:extLst>
          </p:cNvPr>
          <p:cNvSpPr txBox="1"/>
          <p:nvPr/>
        </p:nvSpPr>
        <p:spPr>
          <a:xfrm>
            <a:off x="559981" y="1240463"/>
            <a:ext cx="11086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简要题意：</a:t>
            </a:r>
            <a:r>
              <a:rPr lang="en-US" altLang="zh-CN" dirty="0"/>
              <a:t>n</a:t>
            </a:r>
            <a:r>
              <a:rPr lang="zh-CN" altLang="en-US" dirty="0"/>
              <a:t>个由</a:t>
            </a:r>
            <a:r>
              <a:rPr lang="en-US" altLang="zh-CN" dirty="0"/>
              <a:t>m</a:t>
            </a:r>
            <a:r>
              <a:rPr lang="zh-CN" altLang="en-US" dirty="0"/>
              <a:t>条双向道路相连的村庄，有人在这</a:t>
            </a:r>
            <a:r>
              <a:rPr lang="en-US" altLang="zh-CN" dirty="0"/>
              <a:t>n</a:t>
            </a:r>
            <a:r>
              <a:rPr lang="zh-CN" altLang="en-US" dirty="0"/>
              <a:t>个村庄中旅行</a:t>
            </a:r>
            <a:r>
              <a:rPr lang="en-US" altLang="zh-CN" dirty="0"/>
              <a:t>d</a:t>
            </a:r>
            <a:r>
              <a:rPr lang="zh-CN" altLang="en-US" dirty="0"/>
              <a:t>天，必须经过特定的</a:t>
            </a:r>
            <a:r>
              <a:rPr lang="en-US" altLang="zh-CN" dirty="0"/>
              <a:t>k</a:t>
            </a:r>
            <a:r>
              <a:rPr lang="zh-CN" altLang="en-US" dirty="0"/>
              <a:t>个村庄。我们把每天所在的村庄按顺序可以排成一个长度为</a:t>
            </a:r>
            <a:r>
              <a:rPr lang="en-US" altLang="zh-CN" dirty="0"/>
              <a:t>d</a:t>
            </a:r>
            <a:r>
              <a:rPr lang="zh-CN" altLang="en-US" dirty="0"/>
              <a:t>的序列，问有多少个合法的序列，起点可以任意。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N&lt;=20,k&lt;=min(7,n),d&lt;=1e9</a:t>
            </a:r>
          </a:p>
        </p:txBody>
      </p:sp>
    </p:spTree>
    <p:extLst>
      <p:ext uri="{BB962C8B-B14F-4D97-AF65-F5344CB8AC3E}">
        <p14:creationId xmlns:p14="http://schemas.microsoft.com/office/powerpoint/2010/main" val="853474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44CDCE-450C-0BDE-EAB7-7E6F48E2C2D4}"/>
              </a:ext>
            </a:extLst>
          </p:cNvPr>
          <p:cNvSpPr txBox="1"/>
          <p:nvPr/>
        </p:nvSpPr>
        <p:spPr>
          <a:xfrm>
            <a:off x="354420" y="404037"/>
            <a:ext cx="1878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Z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A961F1-EC86-BB25-2DD6-0EE87E03E75C}"/>
              </a:ext>
            </a:extLst>
          </p:cNvPr>
          <p:cNvSpPr txBox="1"/>
          <p:nvPr/>
        </p:nvSpPr>
        <p:spPr>
          <a:xfrm>
            <a:off x="793897" y="1254641"/>
            <a:ext cx="11008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初始时有</a:t>
            </a:r>
            <a:r>
              <a:rPr lang="en-US" altLang="zh-CN" dirty="0"/>
              <a:t>n</a:t>
            </a:r>
            <a:r>
              <a:rPr lang="zh-CN" altLang="en-US" dirty="0"/>
              <a:t>个木板，一共</a:t>
            </a:r>
            <a:r>
              <a:rPr lang="en-US" altLang="zh-CN" dirty="0"/>
              <a:t>m</a:t>
            </a:r>
            <a:r>
              <a:rPr lang="zh-CN" altLang="en-US" dirty="0"/>
              <a:t>种颜色，每个木板都被涂色为</a:t>
            </a:r>
            <a:r>
              <a:rPr lang="en-US" altLang="zh-CN" dirty="0"/>
              <a:t>ci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只有一种涂色操作，选择一个区间和一种颜色</a:t>
            </a:r>
            <a:r>
              <a:rPr lang="en-US" altLang="zh-CN" dirty="0"/>
              <a:t>x</a:t>
            </a:r>
            <a:r>
              <a:rPr lang="zh-CN" altLang="en-US" dirty="0"/>
              <a:t>，确保当前区间没有颜色</a:t>
            </a:r>
            <a:r>
              <a:rPr lang="en-US" altLang="zh-CN" dirty="0"/>
              <a:t>x</a:t>
            </a:r>
            <a:r>
              <a:rPr lang="zh-CN" altLang="en-US" dirty="0"/>
              <a:t>然后将整个区间涂色颜色</a:t>
            </a:r>
            <a:r>
              <a:rPr lang="en-US" altLang="zh-CN" dirty="0"/>
              <a:t>x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问最少需要多少次操作能使得整个区间变为一种颜色。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1&lt;=m&lt;=n&lt;=200,1&lt;=ci&lt;=m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380B1F-CFF3-14CB-02ED-7468268C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62" y="2805500"/>
            <a:ext cx="8877756" cy="7366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2B7CB7-F125-A582-0515-E2B4D4AB73EC}"/>
              </a:ext>
            </a:extLst>
          </p:cNvPr>
          <p:cNvSpPr txBox="1"/>
          <p:nvPr/>
        </p:nvSpPr>
        <p:spPr>
          <a:xfrm>
            <a:off x="864781" y="3542138"/>
            <a:ext cx="7747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区间</a:t>
            </a:r>
            <a:r>
              <a:rPr lang="en-US" altLang="zh-CN" sz="2000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DP</a:t>
            </a:r>
          </a:p>
          <a:p>
            <a:r>
              <a:rPr lang="zh-CN" altLang="en-US" sz="2000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对于</a:t>
            </a:r>
            <a:r>
              <a:rPr lang="en-US" altLang="zh-CN" sz="2000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f[</a:t>
            </a:r>
            <a:r>
              <a:rPr lang="en-US" altLang="zh-CN" sz="2000" dirty="0" err="1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i</a:t>
            </a:r>
            <a:r>
              <a:rPr lang="en-US" altLang="zh-CN" sz="2000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][j][x]</a:t>
            </a:r>
          </a:p>
          <a:p>
            <a:r>
              <a:rPr lang="zh-CN" altLang="en-US" sz="20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有两种转移方式</a:t>
            </a:r>
            <a:r>
              <a:rPr lang="en-US" altLang="zh-CN" sz="2000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  <a:p>
            <a:r>
              <a:rPr lang="zh-CN" altLang="en-US" sz="20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一是把整段分成两小段分别变成</a:t>
            </a:r>
            <a:r>
              <a:rPr lang="en-US" altLang="zh-CN" sz="2000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x</a:t>
            </a:r>
            <a:r>
              <a:rPr lang="en-US" altLang="zh-CN" sz="20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,</a:t>
            </a:r>
            <a:r>
              <a:rPr lang="zh-CN" altLang="en-US" sz="20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我们枚举一下分界点就可以解决了</a:t>
            </a:r>
            <a:r>
              <a:rPr lang="en-US" altLang="zh-CN" sz="20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endParaRPr lang="zh-CN" altLang="en-US" sz="2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90C1E64-8CB2-EF9D-031F-7D2FEFC29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62" y="5110913"/>
            <a:ext cx="10209674" cy="84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2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B5A20-1871-42E4-5FD7-2DB6295E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11" y="726927"/>
            <a:ext cx="10850525" cy="5879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另一种方式是考虑将区间里面所有的</a:t>
            </a:r>
            <a:r>
              <a:rPr lang="en-US" altLang="zh-CN" sz="2000" dirty="0"/>
              <a:t>x</a:t>
            </a:r>
            <a:r>
              <a:rPr lang="zh-CN" altLang="en-US" sz="2000" dirty="0"/>
              <a:t>颜色先全部变为非</a:t>
            </a:r>
            <a:r>
              <a:rPr lang="en-US" altLang="zh-CN" sz="2000" dirty="0"/>
              <a:t>x</a:t>
            </a:r>
            <a:r>
              <a:rPr lang="zh-CN" altLang="en-US" sz="2000" dirty="0"/>
              <a:t>，再通过一次操作全部变为</a:t>
            </a:r>
            <a:r>
              <a:rPr lang="en-US" altLang="zh-CN" sz="2000" dirty="0"/>
              <a:t>x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对于这一步转移，我们可以先把区间</a:t>
            </a:r>
            <a:r>
              <a:rPr lang="en-US" altLang="zh-CN" sz="2000" dirty="0"/>
              <a:t>[</a:t>
            </a:r>
            <a:r>
              <a:rPr lang="en-US" altLang="zh-CN" sz="2000" dirty="0" err="1"/>
              <a:t>l,r</a:t>
            </a:r>
            <a:r>
              <a:rPr lang="en-US" altLang="zh-CN" sz="2000" dirty="0"/>
              <a:t>]</a:t>
            </a:r>
            <a:r>
              <a:rPr lang="zh-CN" altLang="en-US" sz="2000" dirty="0"/>
              <a:t>内所有</a:t>
            </a:r>
            <a:r>
              <a:rPr lang="en-US" altLang="zh-CN" sz="2000" dirty="0"/>
              <a:t>x</a:t>
            </a:r>
            <a:r>
              <a:rPr lang="zh-CN" altLang="en-US" sz="2000" dirty="0"/>
              <a:t>颜色的位置出来，假如一共是</a:t>
            </a:r>
            <a:r>
              <a:rPr lang="en-US" altLang="zh-CN" sz="2000" dirty="0"/>
              <a:t>M</a:t>
            </a:r>
            <a:r>
              <a:rPr lang="zh-CN" altLang="en-US" sz="2000" dirty="0"/>
              <a:t>个，那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我们可以对这</a:t>
            </a:r>
            <a:r>
              <a:rPr lang="en-US" altLang="zh-CN" sz="2000" dirty="0"/>
              <a:t>M</a:t>
            </a:r>
            <a:r>
              <a:rPr lang="zh-CN" altLang="en-US" sz="2000" dirty="0"/>
              <a:t>个</a:t>
            </a:r>
            <a:r>
              <a:rPr lang="en-US" altLang="zh-CN" sz="2000" dirty="0"/>
              <a:t>x</a:t>
            </a:r>
            <a:r>
              <a:rPr lang="zh-CN" altLang="en-US" sz="2000" dirty="0"/>
              <a:t>颜色从前往后进行编号，编号为</a:t>
            </a:r>
            <a:r>
              <a:rPr lang="en-US" altLang="zh-CN" sz="2000" dirty="0"/>
              <a:t>1~M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E95207-8AE7-9882-D66B-7200E2592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89" y="1921376"/>
            <a:ext cx="6839301" cy="6477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23E960-3699-6F28-1014-B8669BACB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11" y="2569109"/>
            <a:ext cx="8484036" cy="8064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8D6EE03-FF9F-77B1-E3CA-F40AE5EE7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13" y="3455251"/>
            <a:ext cx="6686894" cy="5016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C417342-24CF-FDD3-3666-7A0AED924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31" y="4010730"/>
            <a:ext cx="10268478" cy="74298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D8FD309-0A97-04EC-F147-1573471CD1BB}"/>
              </a:ext>
            </a:extLst>
          </p:cNvPr>
          <p:cNvSpPr txBox="1"/>
          <p:nvPr/>
        </p:nvSpPr>
        <p:spPr>
          <a:xfrm>
            <a:off x="723013" y="4753718"/>
            <a:ext cx="828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我们可以维护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D183A6B-0993-C39E-ACAC-982E0B5454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395" y="5225605"/>
            <a:ext cx="6559887" cy="8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6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B171ABC-CC60-9A3E-9DE4-2DC45175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85" y="444334"/>
            <a:ext cx="9093667" cy="7239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3CA7DD-B8C1-7E2C-2883-EC4261206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85" y="1052383"/>
            <a:ext cx="8642794" cy="9970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82D29D9-ACB1-BA22-2692-A0549FCD7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85" y="1912587"/>
            <a:ext cx="7798201" cy="67948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EDE0178-3894-538B-F824-232DBF348FC7}"/>
              </a:ext>
            </a:extLst>
          </p:cNvPr>
          <p:cNvSpPr txBox="1"/>
          <p:nvPr/>
        </p:nvSpPr>
        <p:spPr>
          <a:xfrm>
            <a:off x="623777" y="2700670"/>
            <a:ext cx="6762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对于当前要得到的</a:t>
            </a:r>
            <a:r>
              <a:rPr lang="en-US" altLang="zh-CN" dirty="0"/>
              <a:t>f[pos[k]][pos[</a:t>
            </a:r>
            <a:r>
              <a:rPr lang="en-US" altLang="zh-CN" dirty="0" err="1"/>
              <a:t>i</a:t>
            </a:r>
            <a:r>
              <a:rPr lang="en-US" altLang="zh-CN" dirty="0"/>
              <a:t>]][y]</a:t>
            </a:r>
            <a:r>
              <a:rPr lang="zh-CN" altLang="en-US" dirty="0"/>
              <a:t>的</a:t>
            </a:r>
            <a:r>
              <a:rPr lang="en-US" altLang="zh-CN" dirty="0"/>
              <a:t>y</a:t>
            </a:r>
            <a:r>
              <a:rPr lang="zh-CN" altLang="en-US" dirty="0"/>
              <a:t>的选择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min1==x</a:t>
            </a:r>
            <a:r>
              <a:rPr lang="zh-CN" altLang="en-US" dirty="0"/>
              <a:t>那么就取</a:t>
            </a:r>
            <a:r>
              <a:rPr lang="en-US" altLang="zh-CN" dirty="0"/>
              <a:t>min2</a:t>
            </a:r>
            <a:r>
              <a:rPr lang="zh-CN" altLang="en-US" dirty="0"/>
              <a:t>否则取</a:t>
            </a:r>
            <a:r>
              <a:rPr lang="en-US" altLang="zh-CN" dirty="0"/>
              <a:t>min1</a:t>
            </a:r>
            <a:r>
              <a:rPr lang="zh-CN" altLang="en-US" dirty="0"/>
              <a:t>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C77390-82E8-FEE4-1678-2C5CCB021F66}"/>
              </a:ext>
            </a:extLst>
          </p:cNvPr>
          <p:cNvSpPr txBox="1"/>
          <p:nvPr/>
        </p:nvSpPr>
        <p:spPr>
          <a:xfrm>
            <a:off x="623777" y="3693042"/>
            <a:ext cx="6294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第二种转移方式结束。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69B25D9-F16C-4574-C6E0-860D6FE8C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34" y="4398656"/>
            <a:ext cx="4864350" cy="66043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FC76336-6881-5655-5D86-4E7DC89E18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777" y="5209172"/>
            <a:ext cx="3562533" cy="55882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261C66E-E8B3-2B69-2EEB-58A39933370C}"/>
              </a:ext>
            </a:extLst>
          </p:cNvPr>
          <p:cNvSpPr txBox="1"/>
          <p:nvPr/>
        </p:nvSpPr>
        <p:spPr>
          <a:xfrm>
            <a:off x="4241764" y="5298695"/>
            <a:ext cx="3437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实际上并跑不满，跑得很快。</a:t>
            </a:r>
          </a:p>
        </p:txBody>
      </p:sp>
    </p:spTree>
    <p:extLst>
      <p:ext uri="{BB962C8B-B14F-4D97-AF65-F5344CB8AC3E}">
        <p14:creationId xmlns:p14="http://schemas.microsoft.com/office/powerpoint/2010/main" val="52934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39858F0-4147-EB37-BE5E-4BB04F601D28}"/>
              </a:ext>
            </a:extLst>
          </p:cNvPr>
          <p:cNvSpPr txBox="1"/>
          <p:nvPr/>
        </p:nvSpPr>
        <p:spPr>
          <a:xfrm>
            <a:off x="815163" y="1426146"/>
            <a:ext cx="11483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在没有必须要经过的村庄这一约束的时候，可以用</a:t>
            </a:r>
            <a:r>
              <a:rPr lang="en-US" altLang="zh-CN" sz="2000" dirty="0"/>
              <a:t>DP</a:t>
            </a:r>
            <a:r>
              <a:rPr lang="zh-CN" altLang="en-US" sz="2000" dirty="0"/>
              <a:t>，设</a:t>
            </a:r>
            <a:r>
              <a:rPr lang="en-US" altLang="zh-CN" sz="2000" dirty="0"/>
              <a:t>f[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</a:t>
            </a:r>
            <a:r>
              <a:rPr lang="zh-CN" altLang="en-US" sz="2000" dirty="0"/>
              <a:t>为</a:t>
            </a:r>
            <a:r>
              <a:rPr lang="en-US" altLang="zh-CN" sz="2000" dirty="0" err="1"/>
              <a:t>i</a:t>
            </a:r>
            <a:r>
              <a:rPr lang="zh-CN" altLang="en-US" sz="2000" dirty="0"/>
              <a:t>时刻在村庄</a:t>
            </a:r>
            <a:r>
              <a:rPr lang="en-US" altLang="zh-CN" sz="2000" dirty="0"/>
              <a:t>j</a:t>
            </a:r>
            <a:r>
              <a:rPr lang="zh-CN" altLang="en-US" sz="2000" dirty="0"/>
              <a:t>的方案数。</a:t>
            </a:r>
            <a:endParaRPr lang="en-US" altLang="zh-CN" sz="2000" dirty="0"/>
          </a:p>
          <a:p>
            <a:r>
              <a:rPr lang="zh-CN" altLang="en-US" sz="2000" dirty="0"/>
              <a:t>转移方程</a:t>
            </a:r>
            <a:r>
              <a:rPr lang="en-US" altLang="zh-CN" sz="2000" dirty="0"/>
              <a:t> </a:t>
            </a: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B1DF21-84AC-5A72-F94B-87FFC19FE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05" y="2076380"/>
            <a:ext cx="8160169" cy="135262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B1B738A-043D-98B1-DF7B-03D9BCD3A622}"/>
              </a:ext>
            </a:extLst>
          </p:cNvPr>
          <p:cNvSpPr txBox="1"/>
          <p:nvPr/>
        </p:nvSpPr>
        <p:spPr>
          <a:xfrm>
            <a:off x="730102" y="3325181"/>
            <a:ext cx="8789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若把</a:t>
            </a:r>
            <a:r>
              <a:rPr lang="en-US" altLang="zh-CN" sz="2000" dirty="0"/>
              <a:t>f[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r>
              <a:rPr lang="zh-CN" altLang="en-US" sz="2000" dirty="0"/>
              <a:t>看出行向量或者</a:t>
            </a:r>
            <a:r>
              <a:rPr lang="en-US" altLang="zh-CN" sz="2000" dirty="0"/>
              <a:t>1*n</a:t>
            </a:r>
            <a:r>
              <a:rPr lang="zh-CN" altLang="en-US" sz="2000" dirty="0"/>
              <a:t>的矩阵，那么转移表达式可以写为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6946881-6329-BD36-A84F-263336EA4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4" y="3814485"/>
            <a:ext cx="3130711" cy="7175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27CE2D1-DB2B-5810-8B3D-5B128CED5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251" y="3703354"/>
            <a:ext cx="4540483" cy="93984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67F715C-F7BD-54CD-CA5F-473148D4BF82}"/>
              </a:ext>
            </a:extLst>
          </p:cNvPr>
          <p:cNvSpPr txBox="1"/>
          <p:nvPr/>
        </p:nvSpPr>
        <p:spPr>
          <a:xfrm>
            <a:off x="730102" y="4844021"/>
            <a:ext cx="652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使用矩阵快速幂可以以</a:t>
            </a:r>
            <a:r>
              <a:rPr lang="en-US" altLang="zh-CN" dirty="0"/>
              <a:t>O(n^3*</a:t>
            </a:r>
            <a:r>
              <a:rPr lang="en-US" altLang="zh-CN" dirty="0" err="1"/>
              <a:t>logd</a:t>
            </a:r>
            <a:r>
              <a:rPr lang="en-US" altLang="zh-CN" dirty="0"/>
              <a:t>)</a:t>
            </a:r>
            <a:r>
              <a:rPr lang="zh-CN" altLang="en-US" dirty="0"/>
              <a:t>这个时间复杂度解决</a:t>
            </a:r>
          </a:p>
        </p:txBody>
      </p:sp>
    </p:spTree>
    <p:extLst>
      <p:ext uri="{BB962C8B-B14F-4D97-AF65-F5344CB8AC3E}">
        <p14:creationId xmlns:p14="http://schemas.microsoft.com/office/powerpoint/2010/main" val="281739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39700B-BB93-20B0-0FA2-0EEE74A1ABD4}"/>
              </a:ext>
            </a:extLst>
          </p:cNvPr>
          <p:cNvSpPr txBox="1"/>
          <p:nvPr/>
        </p:nvSpPr>
        <p:spPr>
          <a:xfrm>
            <a:off x="673393" y="552892"/>
            <a:ext cx="8739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若考虑到必须要经过的</a:t>
            </a:r>
            <a:r>
              <a:rPr lang="en-US" altLang="zh-CN" sz="2000" dirty="0"/>
              <a:t>k</a:t>
            </a:r>
            <a:r>
              <a:rPr lang="zh-CN" altLang="en-US" sz="2000" dirty="0"/>
              <a:t>个村庄，由于</a:t>
            </a:r>
            <a:r>
              <a:rPr lang="en-US" altLang="zh-CN" sz="2000" dirty="0"/>
              <a:t>k</a:t>
            </a:r>
            <a:r>
              <a:rPr lang="zh-CN" altLang="en-US" sz="2000" dirty="0"/>
              <a:t>非常小，可以考虑使用容斥原理。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2DE3B6-591C-CF99-7EAD-AC34AD13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90" y="3771102"/>
            <a:ext cx="4379285" cy="6544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D3FB8FC-ED6C-2441-3BF6-7F5B0E483D17}"/>
              </a:ext>
            </a:extLst>
          </p:cNvPr>
          <p:cNvSpPr txBox="1"/>
          <p:nvPr/>
        </p:nvSpPr>
        <p:spPr>
          <a:xfrm>
            <a:off x="876090" y="2561813"/>
            <a:ext cx="9345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若要令不经过村庄</a:t>
            </a:r>
            <a:r>
              <a:rPr lang="en-US" altLang="zh-CN" dirty="0"/>
              <a:t>u</a:t>
            </a:r>
            <a:r>
              <a:rPr lang="zh-CN" altLang="en-US" dirty="0"/>
              <a:t>，只需要在构建邻接矩阵的时候无视与点</a:t>
            </a:r>
            <a:r>
              <a:rPr lang="en-US" altLang="zh-CN" dirty="0"/>
              <a:t>u</a:t>
            </a:r>
            <a:r>
              <a:rPr lang="zh-CN" altLang="en-US" dirty="0"/>
              <a:t>所有边。</a:t>
            </a:r>
            <a:endParaRPr lang="en-US" altLang="zh-CN" dirty="0"/>
          </a:p>
          <a:p>
            <a:r>
              <a:rPr lang="zh-CN" altLang="en-US" dirty="0"/>
              <a:t>当然，还要注意一下你的初始化需不需要做些更改。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45C4EF8-D531-C244-900B-1C12BC3D1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49" y="1252700"/>
            <a:ext cx="8369730" cy="85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8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86817A-A4DB-E61B-5EDE-897FC362408B}"/>
              </a:ext>
            </a:extLst>
          </p:cNvPr>
          <p:cNvSpPr txBox="1"/>
          <p:nvPr/>
        </p:nvSpPr>
        <p:spPr>
          <a:xfrm>
            <a:off x="361507" y="378583"/>
            <a:ext cx="331027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2BFF85-8A09-CB62-CC9D-A666A7DC76DC}"/>
              </a:ext>
            </a:extLst>
          </p:cNvPr>
          <p:cNvSpPr txBox="1"/>
          <p:nvPr/>
        </p:nvSpPr>
        <p:spPr>
          <a:xfrm>
            <a:off x="559981" y="1240357"/>
            <a:ext cx="112138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简要题意：有</a:t>
            </a:r>
            <a:r>
              <a:rPr lang="en-US" altLang="zh-CN" dirty="0"/>
              <a:t>n</a:t>
            </a:r>
            <a:r>
              <a:rPr lang="zh-CN" altLang="en-US" dirty="0"/>
              <a:t>个木板，一共</a:t>
            </a:r>
            <a:r>
              <a:rPr lang="en-US" altLang="zh-CN" dirty="0"/>
              <a:t>m</a:t>
            </a:r>
            <a:r>
              <a:rPr lang="zh-CN" altLang="en-US" dirty="0"/>
              <a:t>分钟去给这</a:t>
            </a:r>
            <a:r>
              <a:rPr lang="en-US" altLang="zh-CN" dirty="0"/>
              <a:t>n</a:t>
            </a:r>
            <a:r>
              <a:rPr lang="zh-CN" altLang="en-US" dirty="0"/>
              <a:t>个木板涂色，对于第</a:t>
            </a:r>
            <a:r>
              <a:rPr lang="en-US" altLang="zh-CN" dirty="0" err="1"/>
              <a:t>i</a:t>
            </a:r>
            <a:r>
              <a:rPr lang="zh-CN" altLang="en-US" dirty="0"/>
              <a:t>分钟，可以什么都不做，或者给木板涂色。</a:t>
            </a:r>
            <a:endParaRPr lang="en-US" altLang="zh-CN" dirty="0"/>
          </a:p>
          <a:p>
            <a:r>
              <a:rPr lang="zh-CN" altLang="en-US" dirty="0"/>
              <a:t>如果要涂色，在第</a:t>
            </a:r>
            <a:r>
              <a:rPr lang="en-US" altLang="zh-CN" dirty="0" err="1"/>
              <a:t>i</a:t>
            </a:r>
            <a:r>
              <a:rPr lang="zh-CN" altLang="en-US" dirty="0"/>
              <a:t>分钟有的限制是最多只能涂</a:t>
            </a:r>
            <a:r>
              <a:rPr lang="en-US" altLang="zh-CN" dirty="0"/>
              <a:t>Li</a:t>
            </a:r>
            <a:r>
              <a:rPr lang="zh-CN" altLang="en-US" dirty="0"/>
              <a:t>个木板且涂过的不能再涂了，涂的每个木板得分</a:t>
            </a:r>
            <a:r>
              <a:rPr lang="en-US" altLang="zh-CN" dirty="0"/>
              <a:t>Pi</a:t>
            </a:r>
            <a:r>
              <a:rPr lang="zh-CN" altLang="en-US" dirty="0"/>
              <a:t>，必须包含编号为</a:t>
            </a:r>
            <a:r>
              <a:rPr lang="en-US" altLang="zh-CN" dirty="0"/>
              <a:t>Si</a:t>
            </a:r>
            <a:r>
              <a:rPr lang="zh-CN" altLang="en-US" dirty="0"/>
              <a:t>的木板，</a:t>
            </a:r>
            <a:endParaRPr lang="en-US" altLang="zh-CN" dirty="0"/>
          </a:p>
          <a:p>
            <a:r>
              <a:rPr lang="zh-CN" altLang="en-US" dirty="0"/>
              <a:t>问最大得分。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最大</a:t>
            </a:r>
            <a:r>
              <a:rPr lang="en-US" altLang="zh-CN" dirty="0"/>
              <a:t>16000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最大</a:t>
            </a:r>
            <a:r>
              <a:rPr lang="en-US" altLang="zh-CN" dirty="0"/>
              <a:t>100</a:t>
            </a:r>
            <a:r>
              <a:rPr lang="zh-CN" altLang="en-US" dirty="0"/>
              <a:t>，保证</a:t>
            </a:r>
            <a:r>
              <a:rPr lang="en-US" altLang="zh-CN" dirty="0"/>
              <a:t>Si</a:t>
            </a:r>
            <a:r>
              <a:rPr lang="zh-CN" altLang="en-US" dirty="0"/>
              <a:t>互不相同。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D69C65-C268-776B-CD20-0BE231715493}"/>
              </a:ext>
            </a:extLst>
          </p:cNvPr>
          <p:cNvSpPr txBox="1"/>
          <p:nvPr/>
        </p:nvSpPr>
        <p:spPr>
          <a:xfrm>
            <a:off x="559981" y="2913321"/>
            <a:ext cx="6946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我们可以先将这</a:t>
            </a:r>
            <a:r>
              <a:rPr lang="en-US" altLang="zh-CN" dirty="0"/>
              <a:t>m</a:t>
            </a:r>
            <a:r>
              <a:rPr lang="zh-CN" altLang="en-US" dirty="0"/>
              <a:t>分钟根据</a:t>
            </a:r>
            <a:r>
              <a:rPr lang="en-US" altLang="zh-CN" dirty="0"/>
              <a:t>Si</a:t>
            </a:r>
            <a:r>
              <a:rPr lang="zh-CN" altLang="en-US" dirty="0"/>
              <a:t>从小到大排序，方便后续</a:t>
            </a:r>
            <a:r>
              <a:rPr lang="en-US" altLang="zh-CN" dirty="0" err="1"/>
              <a:t>dp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00DB15-ECC0-8FCD-238C-FB1FD526CD92}"/>
              </a:ext>
            </a:extLst>
          </p:cNvPr>
          <p:cNvSpPr txBox="1"/>
          <p:nvPr/>
        </p:nvSpPr>
        <p:spPr>
          <a:xfrm>
            <a:off x="666306" y="3366977"/>
            <a:ext cx="9994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][j],</a:t>
            </a:r>
            <a:r>
              <a:rPr lang="zh-CN" altLang="en-US" dirty="0"/>
              <a:t>表示第</a:t>
            </a:r>
            <a:r>
              <a:rPr lang="en-US" altLang="zh-CN" dirty="0" err="1"/>
              <a:t>i</a:t>
            </a:r>
            <a:r>
              <a:rPr lang="zh-CN" altLang="en-US" dirty="0"/>
              <a:t>分钟已经考虑完了前</a:t>
            </a:r>
            <a:r>
              <a:rPr lang="en-US" altLang="zh-CN" dirty="0"/>
              <a:t>j</a:t>
            </a:r>
            <a:r>
              <a:rPr lang="zh-CN" altLang="en-US" dirty="0"/>
              <a:t>个木板的最大得分（排完序后）</a:t>
            </a:r>
            <a:endParaRPr lang="en-US" altLang="zh-CN" dirty="0"/>
          </a:p>
          <a:p>
            <a:r>
              <a:rPr lang="zh-CN" altLang="en-US" dirty="0"/>
              <a:t>转移：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60889B3-FA30-FB82-0B63-8356C61B1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22" y="4158509"/>
            <a:ext cx="10154172" cy="7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54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08DF62-7D35-65A4-A82A-6A7BEEB02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50" y="517500"/>
            <a:ext cx="7423532" cy="9461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221F078-140A-38B1-4A05-D72260100C36}"/>
              </a:ext>
            </a:extLst>
          </p:cNvPr>
          <p:cNvSpPr txBox="1"/>
          <p:nvPr/>
        </p:nvSpPr>
        <p:spPr>
          <a:xfrm>
            <a:off x="831614" y="1396409"/>
            <a:ext cx="725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含义是 我们第</a:t>
            </a:r>
            <a:r>
              <a:rPr lang="en-US" altLang="zh-CN" dirty="0" err="1"/>
              <a:t>i</a:t>
            </a:r>
            <a:r>
              <a:rPr lang="zh-CN" altLang="en-US" dirty="0"/>
              <a:t>分钟，选择涂区间</a:t>
            </a:r>
            <a:r>
              <a:rPr lang="en-US" altLang="zh-CN" dirty="0"/>
              <a:t>[k+1,j]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265F825-2DA4-AF15-D2AF-77B6FDCF1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39" y="1774655"/>
            <a:ext cx="7366379" cy="86999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6601D37-06F8-C92A-F9F7-CC2989FB398E}"/>
              </a:ext>
            </a:extLst>
          </p:cNvPr>
          <p:cNvSpPr txBox="1"/>
          <p:nvPr/>
        </p:nvSpPr>
        <p:spPr>
          <a:xfrm>
            <a:off x="1006548" y="2736112"/>
            <a:ext cx="104553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如果没有其他限制似乎可以用一个</a:t>
            </a:r>
            <a:r>
              <a:rPr lang="en-US" altLang="zh-CN" sz="2000" dirty="0"/>
              <a:t>max</a:t>
            </a:r>
            <a:r>
              <a:rPr lang="zh-CN" altLang="en-US" sz="2000" dirty="0"/>
              <a:t>就可以维护前者最大值。</a:t>
            </a:r>
            <a:endParaRPr lang="en-US" altLang="zh-CN" sz="2000" dirty="0"/>
          </a:p>
          <a:p>
            <a:r>
              <a:rPr lang="zh-CN" altLang="en-US" sz="2000" dirty="0"/>
              <a:t>由于有限制我们选择的区间最大为</a:t>
            </a:r>
            <a:r>
              <a:rPr lang="en-US" altLang="zh-CN" sz="2000" dirty="0"/>
              <a:t>Li</a:t>
            </a:r>
            <a:r>
              <a:rPr lang="zh-CN" altLang="en-US" sz="2000" dirty="0"/>
              <a:t>，而且必须经过</a:t>
            </a:r>
            <a:r>
              <a:rPr lang="en-US" altLang="zh-CN" sz="2000" dirty="0"/>
              <a:t>Si</a:t>
            </a:r>
          </a:p>
          <a:p>
            <a:r>
              <a:rPr lang="zh-CN" altLang="en-US" sz="2000" dirty="0"/>
              <a:t>所以用单调队列维护使得前者最大的</a:t>
            </a:r>
            <a:r>
              <a:rPr lang="en-US" altLang="zh-CN" sz="2000" dirty="0"/>
              <a:t>k</a:t>
            </a:r>
            <a:r>
              <a:rPr lang="zh-CN" altLang="en-US" sz="2000" dirty="0"/>
              <a:t>值。</a:t>
            </a:r>
            <a:endParaRPr lang="en-US" altLang="zh-CN" sz="2000" dirty="0"/>
          </a:p>
          <a:p>
            <a:r>
              <a:rPr lang="zh-CN" altLang="en-US" sz="2000" dirty="0"/>
              <a:t>我们可以先遍历</a:t>
            </a:r>
            <a:r>
              <a:rPr lang="en-US" altLang="zh-CN" sz="2000" dirty="0"/>
              <a:t>k</a:t>
            </a:r>
            <a:r>
              <a:rPr lang="zh-CN" altLang="en-US" sz="2000" dirty="0"/>
              <a:t>入队，</a:t>
            </a:r>
            <a:r>
              <a:rPr lang="en-US" altLang="zh-CN" sz="2000" dirty="0"/>
              <a:t>k</a:t>
            </a:r>
            <a:r>
              <a:rPr lang="zh-CN" altLang="en-US" sz="2000" dirty="0"/>
              <a:t>的取值从 </a:t>
            </a:r>
            <a:r>
              <a:rPr lang="en-US" altLang="zh-CN" sz="2000" dirty="0"/>
              <a:t>Si - Li </a:t>
            </a:r>
            <a:r>
              <a:rPr lang="zh-CN" altLang="en-US" sz="2000" dirty="0"/>
              <a:t>到</a:t>
            </a:r>
            <a:r>
              <a:rPr lang="en-US" altLang="zh-CN" sz="2000" dirty="0"/>
              <a:t>Si – 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然后遍历</a:t>
            </a:r>
            <a:r>
              <a:rPr lang="en-US" altLang="zh-CN" sz="2000" dirty="0"/>
              <a:t>j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r>
              <a:rPr lang="zh-CN" altLang="en-US" sz="2000" dirty="0"/>
              <a:t>当前的</a:t>
            </a:r>
            <a:r>
              <a:rPr lang="en-US" altLang="zh-CN" sz="2000" dirty="0"/>
              <a:t>j</a:t>
            </a:r>
            <a:r>
              <a:rPr lang="zh-CN" altLang="en-US" sz="2000" dirty="0"/>
              <a:t>，也就是我们选择的区间的右端点要大于等于</a:t>
            </a:r>
            <a:r>
              <a:rPr lang="en-US" altLang="zh-CN" sz="2000" dirty="0"/>
              <a:t>Si</a:t>
            </a:r>
            <a:r>
              <a:rPr lang="zh-CN" altLang="en-US" sz="2000" dirty="0"/>
              <a:t>，而且小于等于</a:t>
            </a:r>
            <a:r>
              <a:rPr lang="en-US" altLang="zh-CN" sz="2000" dirty="0"/>
              <a:t>Si + Li</a:t>
            </a:r>
            <a:r>
              <a:rPr lang="zh-CN" altLang="en-US" sz="2000" dirty="0"/>
              <a:t>，我们每次从单调队列队头取出的</a:t>
            </a:r>
            <a:r>
              <a:rPr lang="en-US" altLang="zh-CN" sz="2000" dirty="0"/>
              <a:t>k</a:t>
            </a:r>
            <a:r>
              <a:rPr lang="zh-CN" altLang="en-US" sz="2000" dirty="0"/>
              <a:t>值，要满足</a:t>
            </a:r>
            <a:r>
              <a:rPr lang="en-US" altLang="zh-CN" sz="2000" dirty="0"/>
              <a:t>k + Li&gt;=j</a:t>
            </a:r>
            <a:r>
              <a:rPr lang="zh-CN" altLang="en-US" sz="2000" dirty="0"/>
              <a:t>，否则</a:t>
            </a:r>
            <a:r>
              <a:rPr lang="en-US" altLang="zh-CN" sz="2000" dirty="0"/>
              <a:t>k</a:t>
            </a:r>
            <a:r>
              <a:rPr lang="zh-CN" altLang="en-US" sz="2000" dirty="0"/>
              <a:t>太小了需要将其弹出队列。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8EFCD0-54E8-A5EF-C18A-1E479F0878CF}"/>
              </a:ext>
            </a:extLst>
          </p:cNvPr>
          <p:cNvSpPr txBox="1"/>
          <p:nvPr/>
        </p:nvSpPr>
        <p:spPr>
          <a:xfrm>
            <a:off x="1233377" y="5465135"/>
            <a:ext cx="440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时间复杂度</a:t>
            </a:r>
            <a:r>
              <a:rPr lang="en-US" altLang="zh-CN" dirty="0"/>
              <a:t>O(nm)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823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D89673-FE80-A7EE-0841-9E8C365E844D}"/>
              </a:ext>
            </a:extLst>
          </p:cNvPr>
          <p:cNvSpPr txBox="1"/>
          <p:nvPr/>
        </p:nvSpPr>
        <p:spPr>
          <a:xfrm>
            <a:off x="510363" y="467833"/>
            <a:ext cx="3366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A061BC-3071-B37B-6609-547A52625224}"/>
              </a:ext>
            </a:extLst>
          </p:cNvPr>
          <p:cNvSpPr txBox="1"/>
          <p:nvPr/>
        </p:nvSpPr>
        <p:spPr>
          <a:xfrm>
            <a:off x="1047490" y="2700571"/>
            <a:ext cx="78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给你一个长度为</a:t>
            </a:r>
            <a:r>
              <a:rPr lang="en-US" altLang="zh-CN" dirty="0"/>
              <a:t>n</a:t>
            </a:r>
            <a:r>
              <a:rPr lang="zh-CN" altLang="en-US" dirty="0"/>
              <a:t>的数组</a:t>
            </a:r>
            <a:r>
              <a:rPr lang="en-US" altLang="zh-CN" dirty="0"/>
              <a:t>a</a:t>
            </a:r>
            <a:r>
              <a:rPr lang="zh-CN" altLang="en-US" dirty="0"/>
              <a:t>。问数组</a:t>
            </a:r>
            <a:r>
              <a:rPr lang="en-US" altLang="zh-CN" dirty="0"/>
              <a:t>a</a:t>
            </a:r>
            <a:r>
              <a:rPr lang="zh-CN" altLang="en-US" dirty="0"/>
              <a:t>中有多少个美丽的非空子序列。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06E01F-A60E-D706-0976-406A93CC8E28}"/>
              </a:ext>
            </a:extLst>
          </p:cNvPr>
          <p:cNvSpPr txBox="1"/>
          <p:nvPr/>
        </p:nvSpPr>
        <p:spPr>
          <a:xfrm>
            <a:off x="1047490" y="2309518"/>
            <a:ext cx="680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其中的</a:t>
            </a:r>
            <a:r>
              <a:rPr lang="en-US" altLang="zh-CN" dirty="0"/>
              <a:t>F</a:t>
            </a:r>
            <a:r>
              <a:rPr lang="zh-CN" altLang="en-US" dirty="0"/>
              <a:t>就是</a:t>
            </a:r>
            <a:r>
              <a:rPr lang="en-US" altLang="zh-CN" dirty="0"/>
              <a:t>MEX</a:t>
            </a:r>
            <a:r>
              <a:rPr lang="zh-CN" altLang="en-US" dirty="0"/>
              <a:t>函数。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5F08AF5-F876-9AC9-3149-9062AA9FF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90" y="1159944"/>
            <a:ext cx="6664659" cy="10730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17E9E7F-1F25-AD42-74B4-8BB0B42BF013}"/>
              </a:ext>
            </a:extLst>
          </p:cNvPr>
          <p:cNvSpPr txBox="1"/>
          <p:nvPr/>
        </p:nvSpPr>
        <p:spPr>
          <a:xfrm>
            <a:off x="1047490" y="3700456"/>
            <a:ext cx="520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观察有：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D4A52B1-AC48-E1B2-1631-C894C457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80" y="4057746"/>
            <a:ext cx="9023814" cy="100335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E75399B-2747-891B-5B4B-3E4284FB1BCE}"/>
              </a:ext>
            </a:extLst>
          </p:cNvPr>
          <p:cNvSpPr txBox="1"/>
          <p:nvPr/>
        </p:nvSpPr>
        <p:spPr>
          <a:xfrm>
            <a:off x="1097109" y="5227579"/>
            <a:ext cx="515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Max</a:t>
            </a:r>
            <a:r>
              <a:rPr lang="zh-CN" altLang="en-US" dirty="0"/>
              <a:t>为 </a:t>
            </a:r>
            <a:r>
              <a:rPr lang="en-US" altLang="zh-CN" dirty="0"/>
              <a:t>x1,x2,……,</a:t>
            </a:r>
            <a:r>
              <a:rPr lang="en-US" altLang="zh-CN" dirty="0" err="1"/>
              <a:t>xk</a:t>
            </a:r>
            <a:r>
              <a:rPr lang="zh-CN" altLang="en-US" dirty="0"/>
              <a:t>的最大值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C66697-3F8D-E97B-ED48-896EFEED9CE6}"/>
              </a:ext>
            </a:extLst>
          </p:cNvPr>
          <p:cNvSpPr txBox="1"/>
          <p:nvPr/>
        </p:nvSpPr>
        <p:spPr>
          <a:xfrm>
            <a:off x="1148316" y="3183632"/>
            <a:ext cx="713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N&lt;=5e5,   0&lt;=ai&lt;=n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636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4253D11-CDFD-C2D9-F1F9-8D1A6C546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529618"/>
            <a:ext cx="7029811" cy="6667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3F0CB5-9DD0-02BA-135B-C73623530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10" y="1280023"/>
            <a:ext cx="8331628" cy="7112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12649B0-7A13-BE19-8108-98B413AB2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55" y="2039107"/>
            <a:ext cx="5061210" cy="76203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A0F8D3D-25EC-2E8A-4FC2-32B1A447A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43" y="2725828"/>
            <a:ext cx="6686894" cy="76838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6AF6ADA-77ED-B0C5-EC95-C31C6F62FD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610" y="3395386"/>
            <a:ext cx="2946551" cy="66678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D86D43F-8EFD-2BFE-7135-1C6FBEC1B4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380" y="3939845"/>
            <a:ext cx="3105310" cy="57788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CD57512-94B0-BF36-1F68-02E30F483F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655" y="4499326"/>
            <a:ext cx="5073911" cy="80649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792B269-9590-DB4D-FD2B-4605BA94AC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8836" y="5305817"/>
            <a:ext cx="3492679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5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4ABDC3-730F-2298-5541-BB66FE666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257"/>
            <a:ext cx="12192000" cy="6175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D61A15-5D30-2E80-E409-B2F872243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8" y="1354820"/>
            <a:ext cx="2565532" cy="7175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08D2F8-4FE7-500A-49D4-650C4CC13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01682"/>
            <a:ext cx="9373082" cy="73028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3B22170-7292-512E-0392-AF88AF3EF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051" y="2753153"/>
            <a:ext cx="4997707" cy="73028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DFE1ABA-88B1-8FCC-6593-02B27581D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526" y="3483441"/>
            <a:ext cx="4978656" cy="77474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815853F-1A6D-2D69-2FC7-0230D8B7F8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28" y="4258181"/>
            <a:ext cx="2419474" cy="6159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E30D797-01AF-A27F-B464-6277B272E9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679" y="4924966"/>
            <a:ext cx="4883401" cy="72393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D395AAD-2583-2BE3-B3B3-C51BC8BD59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679" y="5782788"/>
            <a:ext cx="6312224" cy="7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6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CD9339-7854-B85D-A49C-38A11FEBD72A}"/>
              </a:ext>
            </a:extLst>
          </p:cNvPr>
          <p:cNvSpPr txBox="1"/>
          <p:nvPr/>
        </p:nvSpPr>
        <p:spPr>
          <a:xfrm>
            <a:off x="850605" y="489097"/>
            <a:ext cx="11057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状态和转移有了，优化就是看大家怎么喜欢怎么来了。</a:t>
            </a:r>
            <a:endParaRPr lang="en-US" altLang="zh-CN" dirty="0"/>
          </a:p>
          <a:p>
            <a:r>
              <a:rPr lang="zh-CN" altLang="en-US" dirty="0"/>
              <a:t>我提供一种方法，</a:t>
            </a:r>
            <a:endParaRPr lang="en-US" altLang="zh-CN" dirty="0"/>
          </a:p>
          <a:p>
            <a:r>
              <a:rPr lang="zh-CN" altLang="en-US" dirty="0"/>
              <a:t>第一维可以滚动，剩下俩维可以用区间乘单点加线段树维护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这样算出来是包含了空串的，记得减去</a:t>
            </a:r>
            <a:r>
              <a:rPr lang="en-US" altLang="zh-CN" dirty="0"/>
              <a:t>1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B0B45F-2FB9-A417-C2B3-7FC6F4D71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4" y="2349115"/>
            <a:ext cx="3492679" cy="6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2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848</Words>
  <Application>Microsoft Office PowerPoint</Application>
  <PresentationFormat>宽屏</PresentationFormat>
  <Paragraphs>56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8617844603495</dc:creator>
  <cp:lastModifiedBy>8617844603495</cp:lastModifiedBy>
  <cp:revision>1</cp:revision>
  <dcterms:created xsi:type="dcterms:W3CDTF">2024-05-30T09:04:18Z</dcterms:created>
  <dcterms:modified xsi:type="dcterms:W3CDTF">2024-05-30T12:29:49Z</dcterms:modified>
</cp:coreProperties>
</file>