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zh-CN" altLang="en-US"/>
              <a:t>动态规划与搜索题解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8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 M P</a:t>
            </a:r>
            <a:endParaRPr lang="zh-CN" altLang="zh-CN" sz="8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</a:t>
            </a:r>
            <a:r>
              <a:rPr lang="zh-CN" altLang="en-US"/>
              <a:t>题题解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本题是一个计数题，直接计数比较困难，因此采用</a:t>
            </a:r>
            <a:r>
              <a:rPr lang="en-US" altLang="zh-CN"/>
              <a:t>dp</a:t>
            </a:r>
            <a:r>
              <a:rPr lang="zh-CN" altLang="en-US"/>
              <a:t>的方法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dp</a:t>
            </a:r>
            <a:r>
              <a:rPr lang="zh-CN" altLang="en-US"/>
              <a:t>来说，这道题我们关注的状态就是第</a:t>
            </a:r>
            <a:r>
              <a:rPr lang="en-US" altLang="zh-CN"/>
              <a:t>i</a:t>
            </a:r>
            <a:r>
              <a:rPr lang="zh-CN" altLang="en-US"/>
              <a:t>段能不能被</a:t>
            </a:r>
            <a:r>
              <a:rPr lang="en-US" altLang="zh-CN"/>
              <a:t>i</a:t>
            </a:r>
            <a:r>
              <a:rPr lang="zh-CN" altLang="en-US"/>
              <a:t>整除</a:t>
            </a:r>
            <a:endParaRPr lang="zh-CN" altLang="en-US"/>
          </a:p>
          <a:p>
            <a:r>
              <a:rPr lang="zh-CN" altLang="en-US"/>
              <a:t>整除转化成模意义，就是第</a:t>
            </a:r>
            <a:r>
              <a:rPr lang="en-US" altLang="zh-CN"/>
              <a:t>i</a:t>
            </a:r>
            <a:r>
              <a:rPr lang="zh-CN" altLang="en-US"/>
              <a:t>段数的和</a:t>
            </a:r>
            <a:r>
              <a:rPr lang="en-US" altLang="zh-CN"/>
              <a:t>s </a:t>
            </a:r>
            <a:r>
              <a:rPr lang="zh-CN" altLang="en-US"/>
              <a:t>≡</a:t>
            </a:r>
            <a:r>
              <a:rPr lang="en-US" altLang="zh-CN"/>
              <a:t> 0(mod i)</a:t>
            </a:r>
            <a:endParaRPr lang="en-US" altLang="zh-CN"/>
          </a:p>
          <a:p>
            <a:r>
              <a:rPr lang="zh-CN" altLang="en-US"/>
              <a:t>假如第</a:t>
            </a:r>
            <a:r>
              <a:rPr lang="en-US" altLang="zh-CN"/>
              <a:t>i</a:t>
            </a:r>
            <a:r>
              <a:rPr lang="zh-CN" altLang="en-US"/>
              <a:t>段左端点是</a:t>
            </a:r>
            <a:r>
              <a:rPr lang="en-US" altLang="zh-CN"/>
              <a:t>l</a:t>
            </a:r>
            <a:r>
              <a:rPr lang="zh-CN" altLang="en-US"/>
              <a:t>，右端点是</a:t>
            </a:r>
            <a:r>
              <a:rPr lang="en-US" altLang="zh-CN"/>
              <a:t>r</a:t>
            </a:r>
            <a:r>
              <a:rPr lang="zh-CN" altLang="en-US"/>
              <a:t>，有</a:t>
            </a:r>
            <a:r>
              <a:rPr lang="en-US" altLang="zh-CN"/>
              <a:t>sum</a:t>
            </a:r>
            <a:r>
              <a:rPr lang="en-US" altLang="zh-CN"/>
              <a:t>[r] </a:t>
            </a:r>
            <a:r>
              <a:rPr lang="en-US" altLang="zh-CN">
                <a:sym typeface="+mn-ea"/>
              </a:rPr>
              <a:t>≡ </a:t>
            </a:r>
            <a:r>
              <a:rPr lang="en-US" altLang="zh-CN"/>
              <a:t>sum</a:t>
            </a:r>
            <a:r>
              <a:rPr lang="en-US" altLang="zh-CN"/>
              <a:t>[l-1](mod i)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sum[i]</a:t>
            </a:r>
            <a:r>
              <a:rPr lang="zh-CN" altLang="en-US"/>
              <a:t>表示数组中下标为</a:t>
            </a:r>
            <a:r>
              <a:rPr lang="en-US" altLang="zh-CN"/>
              <a:t>1~i</a:t>
            </a:r>
            <a:r>
              <a:rPr lang="zh-CN" altLang="en-US"/>
              <a:t>数的和</a:t>
            </a:r>
            <a:endParaRPr lang="en-US" altLang="zh-CN"/>
          </a:p>
          <a:p>
            <a:r>
              <a:rPr lang="zh-CN" altLang="en-US"/>
              <a:t>定义</a:t>
            </a:r>
            <a:r>
              <a:rPr lang="en-US" altLang="zh-CN"/>
              <a:t>dp[i][j]</a:t>
            </a:r>
            <a:r>
              <a:rPr lang="zh-CN" altLang="en-US"/>
              <a:t>为前</a:t>
            </a:r>
            <a:r>
              <a:rPr lang="en-US" altLang="zh-CN"/>
              <a:t>i</a:t>
            </a:r>
            <a:r>
              <a:rPr lang="zh-CN" altLang="en-US"/>
              <a:t>个数分段后，第</a:t>
            </a:r>
            <a:r>
              <a:rPr lang="en-US" altLang="zh-CN"/>
              <a:t>i</a:t>
            </a:r>
            <a:r>
              <a:rPr lang="zh-CN" altLang="en-US"/>
              <a:t>个数属于第</a:t>
            </a:r>
            <a:r>
              <a:rPr lang="en-US" altLang="zh-CN"/>
              <a:t>j</a:t>
            </a:r>
            <a:r>
              <a:rPr lang="zh-CN" altLang="en-US"/>
              <a:t>段数的合法方案数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题题解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可以得到如下转移方程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dp[i][j]=∑dp[k][j-1](</a:t>
            </a:r>
            <a:r>
              <a:rPr lang="zh-CN" altLang="en-US"/>
              <a:t>满足</a:t>
            </a:r>
            <a:r>
              <a:rPr lang="en-US" altLang="zh-CN"/>
              <a:t>sum</a:t>
            </a:r>
            <a:r>
              <a:rPr lang="en-US" altLang="zh-CN"/>
              <a:t>[i]</a:t>
            </a:r>
            <a:r>
              <a:rPr lang="en-US" altLang="zh-CN">
                <a:sym typeface="+mn-ea"/>
              </a:rPr>
              <a:t>≡sum[k](mod j),k&lt;i)</a:t>
            </a:r>
            <a:endParaRPr lang="en-US" altLang="zh-CN">
              <a:sym typeface="+mn-ea"/>
            </a:endParaRPr>
          </a:p>
          <a:p>
            <a:r>
              <a:rPr lang="zh-CN" altLang="en-US"/>
              <a:t>初始化</a:t>
            </a:r>
            <a:r>
              <a:rPr lang="en-US" altLang="zh-CN"/>
              <a:t>dp[0][0]=1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zh-CN" altLang="en-US"/>
              <a:t>直接这样转移的总复杂度为</a:t>
            </a:r>
            <a:r>
              <a:rPr lang="en-US" altLang="zh-CN"/>
              <a:t>O(n³)</a:t>
            </a:r>
            <a:r>
              <a:rPr lang="zh-CN" altLang="en-US"/>
              <a:t>，难以通过本题</a:t>
            </a:r>
            <a:endParaRPr lang="en-US" altLang="zh-CN"/>
          </a:p>
          <a:p>
            <a:r>
              <a:rPr lang="zh-CN" altLang="en-US"/>
              <a:t>我们需要对转移方程进行优化</a:t>
            </a:r>
            <a:endParaRPr lang="zh-CN" altLang="en-US"/>
          </a:p>
          <a:p>
            <a:r>
              <a:rPr lang="zh-CN" altLang="en-US"/>
              <a:t>是否能快速将转移求和这一步完成？</a:t>
            </a:r>
            <a:endParaRPr lang="zh-CN" altLang="en-US"/>
          </a:p>
          <a:p>
            <a:r>
              <a:rPr lang="zh-CN" altLang="en-US"/>
              <a:t>前缀和优化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</a:t>
            </a:r>
            <a:r>
              <a:rPr lang="zh-CN" altLang="en-US">
                <a:sym typeface="+mn-ea"/>
              </a:rPr>
              <a:t>题题解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我们发现求和这一步可以转化为一个特殊的前缀和</a:t>
            </a:r>
            <a:endParaRPr lang="zh-CN" altLang="en-US"/>
          </a:p>
          <a:p>
            <a:r>
              <a:rPr lang="zh-CN" altLang="en-US"/>
              <a:t>定义</a:t>
            </a:r>
            <a:r>
              <a:rPr lang="en-US" altLang="zh-CN"/>
              <a:t>pre[i][j][s]</a:t>
            </a:r>
            <a:r>
              <a:rPr lang="zh-CN" altLang="en-US"/>
              <a:t>表示对于</a:t>
            </a:r>
            <a:r>
              <a:rPr lang="en-US" altLang="zh-CN"/>
              <a:t>1~i</a:t>
            </a:r>
            <a:r>
              <a:rPr lang="zh-CN" altLang="en-US"/>
              <a:t>中的所有</a:t>
            </a:r>
            <a:r>
              <a:rPr lang="en-US" altLang="zh-CN"/>
              <a:t>k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满足</a:t>
            </a:r>
            <a:r>
              <a:rPr lang="en-US" altLang="zh-CN">
                <a:sym typeface="+mn-ea"/>
              </a:rPr>
              <a:t>sum[k] ≡ s (mod j)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dp[k][j-1]</a:t>
            </a:r>
            <a:r>
              <a:rPr lang="zh-CN" altLang="en-US">
                <a:sym typeface="+mn-ea"/>
              </a:rPr>
              <a:t>之和</a:t>
            </a:r>
            <a:endParaRPr lang="en-US" altLang="zh-CN"/>
          </a:p>
          <a:p>
            <a:r>
              <a:rPr lang="zh-CN" altLang="en-US"/>
              <a:t>即对于第</a:t>
            </a:r>
            <a:r>
              <a:rPr lang="en-US" altLang="zh-CN"/>
              <a:t>j</a:t>
            </a:r>
            <a:r>
              <a:rPr lang="zh-CN" altLang="en-US"/>
              <a:t>段和</a:t>
            </a:r>
            <a:r>
              <a:rPr lang="en-US" altLang="zh-CN"/>
              <a:t>s</a:t>
            </a:r>
            <a:r>
              <a:rPr lang="zh-CN" altLang="en-US"/>
              <a:t>同余的</a:t>
            </a:r>
            <a:r>
              <a:rPr lang="en-US" altLang="zh-CN"/>
              <a:t>dp</a:t>
            </a:r>
            <a:r>
              <a:rPr lang="zh-CN" altLang="en-US"/>
              <a:t>值前缀和</a:t>
            </a:r>
            <a:endParaRPr lang="zh-CN" altLang="en-US"/>
          </a:p>
          <a:p>
            <a:r>
              <a:rPr lang="zh-CN" altLang="en-US"/>
              <a:t>实际操作中</a:t>
            </a:r>
            <a:r>
              <a:rPr lang="en-US" altLang="zh-CN"/>
              <a:t>pre</a:t>
            </a:r>
            <a:r>
              <a:rPr lang="zh-CN" altLang="en-US"/>
              <a:t>的第一维可以去掉</a:t>
            </a:r>
            <a:endParaRPr lang="zh-CN" altLang="en-US"/>
          </a:p>
          <a:p>
            <a:r>
              <a:rPr lang="en-US" altLang="zh-CN"/>
              <a:t>dp</a:t>
            </a:r>
            <a:r>
              <a:rPr lang="zh-CN" altLang="en-US"/>
              <a:t>转移方程和</a:t>
            </a:r>
            <a:r>
              <a:rPr lang="en-US" altLang="zh-CN"/>
              <a:t>pre</a:t>
            </a:r>
            <a:r>
              <a:rPr lang="zh-CN" altLang="en-US"/>
              <a:t>转移方程如下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dp[i][j]=pre[sum[i]%j][j]</a:t>
            </a:r>
            <a:endParaRPr lang="en-US" altLang="zh-CN"/>
          </a:p>
          <a:p>
            <a:r>
              <a:rPr lang="en-US" altLang="zh-CN"/>
              <a:t>pre[sum[i]%(j+1)][j+1]=</a:t>
            </a:r>
            <a:r>
              <a:rPr lang="en-US" altLang="zh-CN">
                <a:sym typeface="+mn-ea"/>
              </a:rPr>
              <a:t>pre[sum[i]%(j+1)][j+1] + dp[i][j]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优化完成后复杂度为</a:t>
            </a:r>
            <a:r>
              <a:rPr lang="en-US" altLang="zh-CN">
                <a:sym typeface="+mn-ea"/>
              </a:rPr>
              <a:t>O(n</a:t>
            </a:r>
            <a:r>
              <a:rPr lang="en-US" altLang="zh-CN">
                <a:sym typeface="+mn-ea"/>
              </a:rPr>
              <a:t>²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，可以通过本题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zh-CN" altLang="en-US"/>
              <a:t>题题解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这道题的数据范围非常小，但是数据范围很大</a:t>
                </a:r>
                <a:endParaRPr lang="zh-CN" altLang="en-US"/>
              </a:p>
              <a:p>
                <a:r>
                  <a:rPr lang="zh-CN" altLang="en-US"/>
                  <a:t>因此不考虑状压考虑搜索算法</a:t>
                </a:r>
                <a:endParaRPr lang="zh-CN" altLang="en-US"/>
              </a:p>
              <a:p>
                <a:r>
                  <a:rPr lang="zh-CN" altLang="en-US"/>
                  <a:t>直接暴力搜索的复杂度较高</a:t>
                </a:r>
                <a:endParaRPr lang="zh-CN" altLang="en-US"/>
              </a:p>
              <a:p>
                <a:r>
                  <a:rPr lang="zh-CN"/>
                  <a:t>一共有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/>
                  <a:t>条路径，</a:t>
                </a:r>
                <a:r>
                  <a:rPr lang="en-US" altLang="zh-CN"/>
                  <a:t>n</a:t>
                </a:r>
                <a:r>
                  <a:rPr lang="zh-CN" altLang="en-US"/>
                  <a:t>为</a:t>
                </a:r>
                <a:r>
                  <a:rPr lang="en-US" altLang="zh-CN"/>
                  <a:t>20</a:t>
                </a:r>
                <a:r>
                  <a:rPr lang="zh-CN" altLang="en-US"/>
                  <a:t>无法通过</a:t>
                </a:r>
                <a:endParaRPr lang="zh-CN" altLang="en-US"/>
              </a:p>
              <a:p>
                <a:r>
                  <a:rPr lang="zh-CN" altLang="en-US"/>
                  <a:t>我们可以优化搜索策略</a:t>
                </a:r>
                <a:endParaRPr lang="zh-CN" altLang="en-US"/>
              </a:p>
              <a:p>
                <a:r>
                  <a:rPr lang="en-US" altLang="zh-CN"/>
                  <a:t>meet in the middle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题题解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20000"/>
              </a:bodyPr>
              <a:p>
                <a:r>
                  <a:rPr lang="zh-CN" altLang="en-US"/>
                  <a:t>异或操作有一个性质：</a:t>
                </a:r>
                <a:r>
                  <a:rPr lang="en-US" altLang="zh-CN"/>
                  <a:t>x^x=0</a:t>
                </a:r>
                <a:endParaRPr lang="en-US" altLang="zh-CN"/>
              </a:p>
              <a:p>
                <a:r>
                  <a:rPr lang="zh-CN" altLang="en-US"/>
                  <a:t>因此一条路径如果满足题目所述条件</a:t>
                </a:r>
                <a:endParaRPr lang="zh-CN" altLang="en-US"/>
              </a:p>
              <a:p>
                <a:r>
                  <a:rPr lang="zh-CN" altLang="en-US"/>
                  <a:t>那么我们截断这条路径为连续的两段，这两段的异或值相同</a:t>
                </a:r>
                <a:endParaRPr lang="zh-CN" altLang="en-US"/>
              </a:p>
              <a:p>
                <a:r>
                  <a:rPr lang="zh-CN" altLang="en-US"/>
                  <a:t>因此我们可以先从点</a:t>
                </a:r>
                <a:r>
                  <a:rPr lang="en-US" altLang="zh-CN"/>
                  <a:t>(1,1)</a:t>
                </a:r>
                <a:r>
                  <a:rPr lang="zh-CN" altLang="en-US"/>
                  <a:t>出发向右下搜索</a:t>
                </a:r>
                <a:r>
                  <a:rPr lang="en-US" altLang="zh-CN"/>
                  <a:t>n</a:t>
                </a:r>
                <a:r>
                  <a:rPr lang="zh-CN" altLang="en-US"/>
                  <a:t>步</a:t>
                </a:r>
                <a:endParaRPr lang="zh-CN" altLang="en-US"/>
              </a:p>
              <a:p>
                <a:r>
                  <a:rPr lang="zh-CN" altLang="en-US"/>
                  <a:t>再从点</a:t>
                </a:r>
                <a:r>
                  <a:rPr lang="en-US" altLang="zh-CN"/>
                  <a:t>(n,n)</a:t>
                </a:r>
                <a:r>
                  <a:rPr lang="zh-CN" altLang="en-US"/>
                  <a:t>出发向左上搜索</a:t>
                </a:r>
                <a:r>
                  <a:rPr lang="en-US" altLang="zh-CN"/>
                  <a:t>n</a:t>
                </a:r>
                <a:r>
                  <a:rPr lang="zh-CN" altLang="en-US"/>
                  <a:t>步</a:t>
                </a:r>
                <a:endParaRPr lang="zh-CN" altLang="en-US"/>
              </a:p>
              <a:p>
                <a:r>
                  <a:rPr lang="zh-CN" altLang="en-US"/>
                  <a:t>最后终点为所有点</a:t>
                </a:r>
                <a:r>
                  <a:rPr lang="en-US" altLang="zh-CN"/>
                  <a:t>(x,y)(x + y = n + 1)</a:t>
                </a:r>
                <a:endParaRPr lang="en-US" altLang="zh-CN"/>
              </a:p>
              <a:p>
                <a:r>
                  <a:rPr lang="zh-CN" altLang="en-US"/>
                  <a:t>我们第一次搜索在所有点</a:t>
                </a:r>
                <a:r>
                  <a:rPr lang="en-US" altLang="zh-CN">
                    <a:sym typeface="+mn-ea"/>
                  </a:rPr>
                  <a:t>(x,y)(x + y = n + 1)</a:t>
                </a:r>
                <a:r>
                  <a:rPr lang="zh-CN" altLang="en-US">
                    <a:sym typeface="+mn-ea"/>
                  </a:rPr>
                  <a:t>维护一个哈希表</a:t>
                </a:r>
                <a:endParaRPr lang="zh-CN" altLang="en-US">
                  <a:sym typeface="+mn-ea"/>
                </a:endParaRPr>
              </a:p>
              <a:p>
                <a:r>
                  <a:rPr lang="zh-CN" altLang="en-US"/>
                  <a:t>将对应路径值计数，第二次搜索直接查找哈希表求出答案即可</a:t>
                </a:r>
                <a:endParaRPr lang="zh-CN" altLang="en-US"/>
              </a:p>
              <a:p>
                <a:r>
                  <a:rPr lang="zh-CN" altLang="en-US"/>
                  <a:t>这样做一共搜索</a:t>
                </a:r>
                <a:r>
                  <a:rPr lang="en-US" altLang="zh-CN"/>
                  <a:t>n</a:t>
                </a:r>
                <a:r>
                  <a:rPr lang="zh-CN" altLang="en-US"/>
                  <a:t>层，每层最多两步，</a:t>
                </a:r>
                <a:endParaRPr lang="zh-CN" altLang="en-US"/>
              </a:p>
              <a:p>
                <a:r>
                  <a:rPr lang="zh-CN" altLang="en-US"/>
                  <a:t>复杂度为</a:t>
                </a:r>
                <a:r>
                  <a:rPr lang="en-US" altLang="zh-CN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/>
                  <a:t>)(</a:t>
                </a:r>
                <a:r>
                  <a:rPr lang="zh-CN" altLang="en-US"/>
                  <a:t>用</a:t>
                </a:r>
                <a:r>
                  <a:rPr lang="en-US" altLang="zh-CN"/>
                  <a:t>map</a:t>
                </a:r>
                <a:r>
                  <a:rPr lang="zh-CN" altLang="en-US"/>
                  <a:t>的情况</a:t>
                </a:r>
                <a:r>
                  <a:rPr lang="en-US" altLang="zh-CN"/>
                  <a:t>)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5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题题解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概率</a:t>
                </a:r>
                <a:r>
                  <a:rPr lang="en-US" altLang="zh-CN"/>
                  <a:t>dp</a:t>
                </a:r>
                <a:r>
                  <a:rPr lang="zh-CN" altLang="en-US"/>
                  <a:t>题</a:t>
                </a:r>
                <a:endParaRPr lang="zh-CN" altLang="en-US"/>
              </a:p>
              <a:p>
                <a:r>
                  <a:rPr lang="zh-CN" altLang="en-US"/>
                  <a:t>本题的难点在于</a:t>
                </a:r>
                <a:r>
                  <a:rPr lang="en-US" altLang="zh-CN"/>
                  <a:t>dp</a:t>
                </a:r>
                <a:r>
                  <a:rPr lang="zh-CN" altLang="en-US"/>
                  <a:t>方程如何转移</a:t>
                </a:r>
                <a:endParaRPr lang="zh-CN" altLang="en-US"/>
              </a:p>
              <a:p>
                <a:r>
                  <a:rPr lang="zh-CN" altLang="en-US"/>
                  <a:t>首先可以把每次抽到对应种类卡牌的概率预处理出来</a:t>
                </a:r>
                <a:endParaRPr lang="zh-CN" altLang="en-US"/>
              </a:p>
              <a:p>
                <a:r>
                  <a:rPr lang="zh-CN" altLang="en-US"/>
                  <a:t>得到抽到第</a:t>
                </a:r>
                <a:r>
                  <a:rPr lang="en-US" altLang="zh-CN"/>
                  <a:t>i</a:t>
                </a:r>
                <a:r>
                  <a:rPr lang="zh-CN" altLang="en-US"/>
                  <a:t>种卡牌的概率为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设方程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dp[i][j][k]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表示前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种卡牌抽取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k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次得到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j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种卡牌的概率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/>
                  <a:t>那么如何进行方程转移呢</a:t>
                </a:r>
                <a:r>
                  <a:rPr lang="en-US" altLang="zh-CN"/>
                  <a:t>?</a:t>
                </a:r>
                <a:endParaRPr lang="en-US" altLang="zh-CN"/>
              </a:p>
              <a:p>
                <a:pPr marL="0" indent="0">
                  <a:buNone/>
                </a:pP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题题解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zh-CN" altLang="en-US"/>
                  <a:t>需要枚举每种卡牌的个数，设个数为</a:t>
                </a:r>
                <a:r>
                  <a:rPr lang="en-US" altLang="zh-CN"/>
                  <a:t>l</a:t>
                </a:r>
                <a:r>
                  <a:rPr lang="zh-CN" altLang="en-US"/>
                  <a:t>，不考虑顺序概率为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altLang="zh-CN"/>
              </a:p>
              <a:p>
                <a:r>
                  <a:rPr lang="zh-CN" altLang="en-US"/>
                  <a:t>再考虑卡牌插入的顺序，假设插入前有</a:t>
                </a:r>
                <a:r>
                  <a:rPr lang="en-US" altLang="en-US"/>
                  <a:t>k-l</a:t>
                </a:r>
                <a:r>
                  <a:rPr lang="zh-CN" altLang="en-US"/>
                  <a:t>个数</a:t>
                </a:r>
                <a:endParaRPr lang="zh-CN" altLang="en-US"/>
              </a:p>
              <a:p>
                <a:r>
                  <a:rPr lang="zh-CN" altLang="en-US"/>
                  <a:t>那么可以用于插入空隙就有</a:t>
                </a:r>
                <a:r>
                  <a:rPr lang="en-US" altLang="zh-CN"/>
                  <a:t>k-l+1</a:t>
                </a:r>
                <a:r>
                  <a:rPr lang="zh-CN" altLang="en-US"/>
                  <a:t>个，相同的数间的顺序没有影响</a:t>
                </a:r>
                <a:endParaRPr lang="zh-CN" altLang="en-US"/>
              </a:p>
              <a:p>
                <a:r>
                  <a:rPr lang="zh-CN" altLang="en-US"/>
                  <a:t>我们只需要考虑这些间隙有多少个第</a:t>
                </a:r>
                <a:r>
                  <a:rPr lang="en-US" altLang="zh-CN"/>
                  <a:t>i</a:t>
                </a:r>
                <a:r>
                  <a:rPr lang="zh-CN" altLang="en-US"/>
                  <a:t>种卡牌</a:t>
                </a:r>
                <a:endParaRPr lang="zh-CN" altLang="en-US"/>
              </a:p>
              <a:p>
                <a:r>
                  <a:rPr lang="zh-CN" altLang="en-US"/>
                  <a:t>即求解方程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𝑘−𝑙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的非负整数解的个数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我们给方程两边都加上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k-l+1,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就变成了求解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sym typeface="+mn-ea"/>
                  </a:rPr>
                  <a:t>求解方程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+...+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 b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正整数解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的个数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用隔板法求解，容易得到答案为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4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题题解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因此转移方程为</a:t>
                </a:r>
                <a:r>
                  <a:rPr lang="en-US" altLang="zh-CN"/>
                  <a:t>:</a:t>
                </a:r>
                <a:endParaRPr lang="en-US" altLang="zh-CN"/>
              </a:p>
              <a:p>
                <a:r>
                  <a:rPr lang="en-US" altLang="zh-CN"/>
                  <a:t>dp[i][j][k]=∑dp[i - 1][j - (l &gt; 0)][k - l]</a:t>
                </a:r>
                <a:r>
                  <a:rPr lang="zh-CN" altLang="en-US"/>
                  <a:t>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endParaRPr lang="zh-CN" altLang="en-US"/>
              </a:p>
              <a:p>
                <a:r>
                  <a:rPr lang="zh-CN" altLang="en-US"/>
                  <a:t>目标是</a:t>
                </a:r>
                <a:r>
                  <a:rPr lang="en-US" altLang="zh-CN"/>
                  <a:t>dp[n][m][k]</a:t>
                </a:r>
                <a:endParaRPr lang="en-US" altLang="zh-CN"/>
              </a:p>
              <a:p>
                <a:r>
                  <a:rPr lang="zh-CN" altLang="en-US"/>
                  <a:t>最后概率的分母取乘法逆元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commondata" val="eyJoZGlkIjoiY2RlMGRmMzhlMDAyNWIzMTgwOGNmZDEwNTE0ZDJkOT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演示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Noedge</cp:lastModifiedBy>
  <cp:revision>3</cp:revision>
  <dcterms:created xsi:type="dcterms:W3CDTF">2023-08-09T12:44:00Z</dcterms:created>
  <dcterms:modified xsi:type="dcterms:W3CDTF">2024-05-31T20:41:57Z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87A7AC8F912947BA86AFEE8037FFA4C4_13</vt:lpwstr>
  </property>
  <property fmtid="{D5CDD505-2E9C-101B-9397-08002B2CF9AE}" pid="3" name="KSOProductBuildVer">
    <vt:lpwstr>2052-12.1.0.16929</vt:lpwstr>
  </property>
</Properties>
</file>